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drawings/vmlDrawing1.vml" ContentType="application/vnd.openxmlformats-officedocument.vmlDrawing"/>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drawings/vmlDrawing2.vml" ContentType="application/vnd.openxmlformats-officedocument.vmlDrawing"/>
  <Override PartName="/ppt/slides/slide14.xml" ContentType="application/vnd.openxmlformats-officedocument.presentationml.slide+xml"/>
  <Override PartName="/ppt/notesSlides/notesSlide14.xml" ContentType="application/vnd.openxmlformats-officedocument.presentationml.notesSlide+xml"/>
  <Override PartName="/ppt/drawings/vmlDrawing3.vml" ContentType="application/vnd.openxmlformats-officedocument.vmlDrawing"/>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Lst>
  <p:sldSz type="screen4x3" cy="6858000" cx="9144000"/>
  <p:notesSz cx="6858000" cy="9144000"/>
  <p:defaultTextStyle>
    <a:defPPr>
      <a:defRPr lang="en-US"/>
    </a:defPPr>
    <a:lvl1pPr algn="l" eaLnBrk="0" fontAlgn="base" hangingPunct="0" rtl="0">
      <a:spcBef>
        <a:spcPct val="0"/>
      </a:spcBef>
      <a:spcAft>
        <a:spcPct val="0"/>
      </a:spcAft>
      <a:defRPr sz="2400" kern="1200">
        <a:solidFill>
          <a:schemeClr val="tx1"/>
        </a:solidFill>
        <a:latin typeface="Times New Roman" pitchFamily="18" charset="0"/>
        <a:ea typeface="+mn-ea"/>
        <a:cs typeface="+mn-cs"/>
      </a:defRPr>
    </a:lvl1pPr>
    <a:lvl2pPr algn="l" eaLnBrk="0" fontAlgn="base" hangingPunct="0" marL="457200" rtl="0">
      <a:spcBef>
        <a:spcPct val="0"/>
      </a:spcBef>
      <a:spcAft>
        <a:spcPct val="0"/>
      </a:spcAft>
      <a:defRPr sz="2400" kern="1200">
        <a:solidFill>
          <a:schemeClr val="tx1"/>
        </a:solidFill>
        <a:latin typeface="Times New Roman" pitchFamily="18" charset="0"/>
        <a:ea typeface="+mn-ea"/>
        <a:cs typeface="+mn-cs"/>
      </a:defRPr>
    </a:lvl2pPr>
    <a:lvl3pPr algn="l" eaLnBrk="0" fontAlgn="base" hangingPunct="0" marL="914400" rtl="0">
      <a:spcBef>
        <a:spcPct val="0"/>
      </a:spcBef>
      <a:spcAft>
        <a:spcPct val="0"/>
      </a:spcAft>
      <a:defRPr sz="2400" kern="1200">
        <a:solidFill>
          <a:schemeClr val="tx1"/>
        </a:solidFill>
        <a:latin typeface="Times New Roman" pitchFamily="18" charset="0"/>
        <a:ea typeface="+mn-ea"/>
        <a:cs typeface="+mn-cs"/>
      </a:defRPr>
    </a:lvl3pPr>
    <a:lvl4pPr algn="l" eaLnBrk="0" fontAlgn="base" hangingPunct="0" marL="1371600" rtl="0">
      <a:spcBef>
        <a:spcPct val="0"/>
      </a:spcBef>
      <a:spcAft>
        <a:spcPct val="0"/>
      </a:spcAft>
      <a:defRPr sz="2400" kern="1200">
        <a:solidFill>
          <a:schemeClr val="tx1"/>
        </a:solidFill>
        <a:latin typeface="Times New Roman" pitchFamily="18" charset="0"/>
        <a:ea typeface="+mn-ea"/>
        <a:cs typeface="+mn-cs"/>
      </a:defRPr>
    </a:lvl4pPr>
    <a:lvl5pPr algn="l" eaLnBrk="0" fontAlgn="base" hangingPunct="0" marL="1828800" rtl="0">
      <a:spcBef>
        <a:spcPct val="0"/>
      </a:spcBef>
      <a:spcAft>
        <a:spcPct val="0"/>
      </a:spcAft>
      <a:defRPr sz="2400" kern="1200">
        <a:solidFill>
          <a:schemeClr val="tx1"/>
        </a:solidFill>
        <a:latin typeface="Times New Roman" pitchFamily="18" charset="0"/>
        <a:ea typeface="+mn-ea"/>
        <a:cs typeface="+mn-cs"/>
      </a:defRPr>
    </a:lvl5pPr>
    <a:lvl6pPr algn="l" defTabSz="914400" eaLnBrk="1" hangingPunct="1" latinLnBrk="0" marL="2286000" rtl="0">
      <a:defRPr sz="2400" kern="1200">
        <a:solidFill>
          <a:schemeClr val="tx1"/>
        </a:solidFill>
        <a:latin typeface="Times New Roman" pitchFamily="18" charset="0"/>
        <a:ea typeface="+mn-ea"/>
        <a:cs typeface="+mn-cs"/>
      </a:defRPr>
    </a:lvl6pPr>
    <a:lvl7pPr algn="l" defTabSz="914400" eaLnBrk="1" hangingPunct="1" latinLnBrk="0" marL="2743200" rtl="0">
      <a:defRPr sz="2400" kern="1200">
        <a:solidFill>
          <a:schemeClr val="tx1"/>
        </a:solidFill>
        <a:latin typeface="Times New Roman" pitchFamily="18" charset="0"/>
        <a:ea typeface="+mn-ea"/>
        <a:cs typeface="+mn-cs"/>
      </a:defRPr>
    </a:lvl7pPr>
    <a:lvl8pPr algn="l" defTabSz="914400" eaLnBrk="1" hangingPunct="1" latinLnBrk="0" marL="3200400" rtl="0">
      <a:defRPr sz="2400" kern="1200">
        <a:solidFill>
          <a:schemeClr val="tx1"/>
        </a:solidFill>
        <a:latin typeface="Times New Roman" pitchFamily="18" charset="0"/>
        <a:ea typeface="+mn-ea"/>
        <a:cs typeface="+mn-cs"/>
      </a:defRPr>
    </a:lvl8pPr>
    <a:lvl9pPr algn="l" defTabSz="914400" eaLnBrk="1" hangingPunct="1" latinLnBrk="0" marL="3657600" rtl="0">
      <a:defRPr sz="2400" kern="1200">
        <a:solidFill>
          <a:schemeClr val="tx1"/>
        </a:solidFill>
        <a:latin typeface="Times New Roman" pitchFamily="18" charset="0"/>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a:srgbClr val="E6FFE6"/>
    <a:srgbClr val="E1FFE1"/>
    <a:srgbClr val="E1E1FF"/>
    <a:srgbClr val="FF0000"/>
    <a:srgbClr val="FFFFFF"/>
    <a:srgbClr val="663300"/>
    <a:srgbClr val="00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20428" autoAdjust="0"/>
    <p:restoredTop sz="94552" autoAdjust="0"/>
  </p:normalViewPr>
  <p:slideViewPr>
    <p:cSldViewPr>
      <p:cViewPr varScale="1">
        <p:scale>
          <a:sx n="74" d="100"/>
          <a:sy n="74" d="100"/>
        </p:scale>
        <p:origin x="10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472"/>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tableStyles" Target="tableStyle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35" name=""/>
        <p:cNvGrpSpPr/>
        <p:nvPr/>
      </p:nvGrpSpPr>
      <p:grpSpPr>
        <a:xfrm>
          <a:off x="0" y="0"/>
          <a:ext cx="0" cy="0"/>
          <a:chOff x="0" y="0"/>
          <a:chExt cx="0" cy="0"/>
        </a:xfrm>
      </p:grpSpPr>
      <p:sp>
        <p:nvSpPr>
          <p:cNvPr id="1049310" name="Rectangle 2"/>
          <p:cNvSpPr>
            <a:spLocks noGrp="1" noChangeArrowheads="1"/>
          </p:cNvSpPr>
          <p:nvPr>
            <p:ph type="hdr" sz="quarter"/>
          </p:nvPr>
        </p:nvSpPr>
        <p:spPr bwMode="auto">
          <a:xfrm>
            <a:off x="0"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eaLnBrk="1" hangingPunct="1">
              <a:defRPr sz="1200">
                <a:latin typeface="Arial" charset="0"/>
              </a:defRPr>
            </a:lvl1pPr>
          </a:lstStyle>
          <a:p>
            <a:endParaRPr lang="en-US"/>
          </a:p>
        </p:txBody>
      </p:sp>
      <p:sp>
        <p:nvSpPr>
          <p:cNvPr id="1049311" name="Rectangle 3"/>
          <p:cNvSpPr>
            <a:spLocks noGrp="1" noChangeArrowheads="1"/>
          </p:cNvSpPr>
          <p:nvPr>
            <p:ph type="dt" idx="1"/>
          </p:nvPr>
        </p:nvSpPr>
        <p:spPr bwMode="auto">
          <a:xfrm>
            <a:off x="3884613" y="0"/>
            <a:ext cx="29718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eaLnBrk="1" hangingPunct="1">
              <a:defRPr sz="1200">
                <a:latin typeface="Arial" charset="0"/>
              </a:defRPr>
            </a:lvl1pPr>
          </a:lstStyle>
          <a:p>
            <a:endParaRPr lang="en-US"/>
          </a:p>
        </p:txBody>
      </p:sp>
      <p:sp>
        <p:nvSpPr>
          <p:cNvPr id="1049312" name="Rectangle 4"/>
          <p:cNvSpPr>
            <a:spLocks noChangeAspect="1" noRot="1" noGrp="1" noChangeArrowheads="1" noTextEdit="1"/>
          </p:cNvSpPr>
          <p:nvPr>
            <p:ph type="sldImg" idx="2"/>
          </p:nvPr>
        </p:nvSpPr>
        <p:spPr bwMode="auto">
          <a:xfrm>
            <a:off x="1143000" y="685800"/>
            <a:ext cx="4572000" cy="3429000"/>
          </a:xfrm>
          <a:prstGeom prst="rect"/>
          <a:noFill/>
          <a:ln w="9525">
            <a:solidFill>
              <a:srgbClr val="000000"/>
            </a:solidFill>
            <a:miter lim="800000"/>
            <a:headEnd/>
            <a:tailEnd/>
          </a:ln>
          <a:effectLst/>
        </p:spPr>
      </p:sp>
      <p:sp>
        <p:nvSpPr>
          <p:cNvPr id="1049313" name="Rectangle 5"/>
          <p:cNvSpPr>
            <a:spLocks noGrp="1" noChangeArrowheads="1"/>
          </p:cNvSpPr>
          <p:nvPr>
            <p:ph type="body" sz="quarter" idx="3"/>
          </p:nvPr>
        </p:nvSpPr>
        <p:spPr bwMode="auto">
          <a:xfrm>
            <a:off x="685800" y="4343400"/>
            <a:ext cx="5486400" cy="4114800"/>
          </a:xfrm>
          <a:prstGeom prst="rect"/>
          <a:noFill/>
          <a:ln w="9525">
            <a:noFill/>
            <a:miter lim="800000"/>
            <a:headEnd/>
            <a:tailEnd/>
          </a:ln>
          <a:effectLst/>
        </p:spPr>
        <p:txBody>
          <a:bodyPr anchor="t" anchorCtr="0" bIns="45720" compatLnSpc="1" lIns="91440" numCol="1" rIns="91440" tIns="45720"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314" name="Rectangle 6"/>
          <p:cNvSpPr>
            <a:spLocks noGrp="1" noChangeArrowheads="1"/>
          </p:cNvSpPr>
          <p:nvPr>
            <p:ph type="ftr" sz="quarter" idx="4"/>
          </p:nvPr>
        </p:nvSpPr>
        <p:spPr bwMode="auto">
          <a:xfrm>
            <a:off x="0"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eaLnBrk="1" hangingPunct="1">
              <a:defRPr sz="1200">
                <a:latin typeface="Arial" charset="0"/>
              </a:defRPr>
            </a:lvl1pPr>
          </a:lstStyle>
          <a:p>
            <a:endParaRPr lang="en-US"/>
          </a:p>
        </p:txBody>
      </p:sp>
      <p:sp>
        <p:nvSpPr>
          <p:cNvPr id="1049315" name="Rectangle 7"/>
          <p:cNvSpPr>
            <a:spLocks noGrp="1" noChangeArrowheads="1"/>
          </p:cNvSpPr>
          <p:nvPr>
            <p:ph type="sldNum" sz="quarter" idx="5"/>
          </p:nvPr>
        </p:nvSpPr>
        <p:spPr bwMode="auto">
          <a:xfrm>
            <a:off x="3884613" y="8685213"/>
            <a:ext cx="2971800" cy="457200"/>
          </a:xfrm>
          <a:prstGeom prst="rect"/>
          <a:noFill/>
          <a:ln w="9525">
            <a:noFill/>
            <a:miter lim="800000"/>
            <a:headEnd/>
            <a:tailEnd/>
          </a:ln>
          <a:effectLst/>
        </p:spPr>
        <p:txBody>
          <a:bodyPr anchor="b" anchorCtr="0" bIns="45720" compatLnSpc="1" lIns="91440" numCol="1" rIns="91440" tIns="45720" vert="horz" wrap="square">
            <a:prstTxWarp prst="textNoShape"/>
          </a:bodyPr>
          <a:lstStyle>
            <a:lvl1pPr algn="r" eaLnBrk="1" hangingPunct="1">
              <a:defRPr sz="1200">
                <a:latin typeface="Arial" charset="0"/>
              </a:defRPr>
            </a:lvl1pPr>
          </a:lstStyle>
          <a:p>
            <a:fld id="{1886F0BD-BD68-413E-AC37-604AAF701B88}"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46" name="Rectangle 7"/>
          <p:cNvSpPr>
            <a:spLocks noGrp="1" noChangeArrowheads="1"/>
          </p:cNvSpPr>
          <p:nvPr>
            <p:ph type="sldNum" sz="quarter" idx="5"/>
          </p:nvPr>
        </p:nvSpPr>
        <p:spPr/>
        <p:txBody>
          <a:bodyPr/>
          <a:p>
            <a:fld id="{230F9539-15E8-4998-8D8F-1825E8C5DA11}" type="slidenum">
              <a:rPr lang="en-US"/>
              <a:t>1</a:t>
            </a:fld>
            <a:endParaRPr lang="en-US"/>
          </a:p>
        </p:txBody>
      </p:sp>
      <p:sp>
        <p:nvSpPr>
          <p:cNvPr id="1048647" name="Rectangle 2"/>
          <p:cNvSpPr>
            <a:spLocks noChangeAspect="1" noRot="1" noGrp="1" noChangeArrowheads="1" noTextEdit="1"/>
          </p:cNvSpPr>
          <p:nvPr>
            <p:ph type="sldImg"/>
          </p:nvPr>
        </p:nvSpPr>
        <p:spPr/>
      </p:sp>
      <p:sp>
        <p:nvSpPr>
          <p:cNvPr id="1048648" name="Rectangle 3"/>
          <p:cNvSpPr>
            <a:spLocks noGrp="1" noChangeArrowheads="1"/>
          </p:cNvSpPr>
          <p:nvPr>
            <p:ph type="body" idx="1"/>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802" name="Rectangle 7"/>
          <p:cNvSpPr>
            <a:spLocks noGrp="1" noChangeArrowheads="1"/>
          </p:cNvSpPr>
          <p:nvPr>
            <p:ph type="sldNum" sz="quarter" idx="5"/>
          </p:nvPr>
        </p:nvSpPr>
        <p:spPr/>
        <p:txBody>
          <a:bodyPr/>
          <a:p>
            <a:fld id="{D7566BE8-A3F4-4EA2-A9CE-E8037548E787}" type="slidenum">
              <a:rPr lang="en-US"/>
              <a:t>10</a:t>
            </a:fld>
            <a:endParaRPr lang="en-US"/>
          </a:p>
        </p:txBody>
      </p:sp>
      <p:sp>
        <p:nvSpPr>
          <p:cNvPr id="1048803" name="Rectangle 2"/>
          <p:cNvSpPr>
            <a:spLocks noChangeAspect="1" noRot="1" noGrp="1" noChangeArrowheads="1" noTextEdit="1"/>
          </p:cNvSpPr>
          <p:nvPr>
            <p:ph type="sldImg"/>
          </p:nvPr>
        </p:nvSpPr>
        <p:spPr/>
      </p:sp>
      <p:sp>
        <p:nvSpPr>
          <p:cNvPr id="1048804" name="Rectangle 3"/>
          <p:cNvSpPr>
            <a:spLocks noGrp="1" noChangeArrowheads="1"/>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830" name="Rectangle 7"/>
          <p:cNvSpPr>
            <a:spLocks noGrp="1" noChangeArrowheads="1"/>
          </p:cNvSpPr>
          <p:nvPr>
            <p:ph type="sldNum" sz="quarter" idx="5"/>
          </p:nvPr>
        </p:nvSpPr>
        <p:spPr/>
        <p:txBody>
          <a:bodyPr/>
          <a:p>
            <a:fld id="{4F329819-2764-4866-B90A-280D4F168ADA}" type="slidenum">
              <a:rPr lang="en-US"/>
              <a:t>11</a:t>
            </a:fld>
            <a:endParaRPr lang="en-US"/>
          </a:p>
        </p:txBody>
      </p:sp>
      <p:sp>
        <p:nvSpPr>
          <p:cNvPr id="1048831" name="Rectangle 2"/>
          <p:cNvSpPr>
            <a:spLocks noChangeAspect="1" noRot="1" noGrp="1" noChangeArrowheads="1" noTextEdit="1"/>
          </p:cNvSpPr>
          <p:nvPr>
            <p:ph type="sldImg"/>
          </p:nvPr>
        </p:nvSpPr>
        <p:spPr/>
      </p:sp>
      <p:sp>
        <p:nvSpPr>
          <p:cNvPr id="1048832" name="Rectangle 3"/>
          <p:cNvSpPr>
            <a:spLocks noGrp="1" noChangeArrowheads="1"/>
          </p:cNvSpPr>
          <p:nvPr>
            <p:ph type="body" idx="1"/>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857" name="Rectangle 7"/>
          <p:cNvSpPr>
            <a:spLocks noGrp="1" noChangeArrowheads="1"/>
          </p:cNvSpPr>
          <p:nvPr>
            <p:ph type="sldNum" sz="quarter" idx="5"/>
          </p:nvPr>
        </p:nvSpPr>
        <p:spPr/>
        <p:txBody>
          <a:bodyPr/>
          <a:p>
            <a:fld id="{BA2B925F-ADF7-4B78-8E02-51FE3FAFF91E}" type="slidenum">
              <a:rPr lang="en-US"/>
              <a:t>12</a:t>
            </a:fld>
            <a:endParaRPr lang="en-US"/>
          </a:p>
        </p:txBody>
      </p:sp>
      <p:sp>
        <p:nvSpPr>
          <p:cNvPr id="1048858" name="Rectangle 2"/>
          <p:cNvSpPr>
            <a:spLocks noChangeAspect="1" noRot="1" noGrp="1" noChangeArrowheads="1" noTextEdit="1"/>
          </p:cNvSpPr>
          <p:nvPr>
            <p:ph type="sldImg"/>
          </p:nvPr>
        </p:nvSpPr>
        <p:spPr/>
      </p:sp>
      <p:sp>
        <p:nvSpPr>
          <p:cNvPr id="1048859" name="Rectangle 3"/>
          <p:cNvSpPr>
            <a:spLocks noGrp="1" noChangeArrowheads="1"/>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868" name="Rectangle 7"/>
          <p:cNvSpPr>
            <a:spLocks noGrp="1" noChangeArrowheads="1"/>
          </p:cNvSpPr>
          <p:nvPr>
            <p:ph type="sldNum" sz="quarter" idx="5"/>
          </p:nvPr>
        </p:nvSpPr>
        <p:spPr/>
        <p:txBody>
          <a:bodyPr/>
          <a:p>
            <a:fld id="{78DC0E28-BC08-40C1-A5B7-65D7CEA5A89F}" type="slidenum">
              <a:rPr lang="en-US"/>
              <a:t>13</a:t>
            </a:fld>
            <a:endParaRPr lang="en-US"/>
          </a:p>
        </p:txBody>
      </p:sp>
      <p:sp>
        <p:nvSpPr>
          <p:cNvPr id="1048869" name="Rectangle 2"/>
          <p:cNvSpPr>
            <a:spLocks noChangeAspect="1" noRot="1" noGrp="1" noChangeArrowheads="1" noTextEdit="1"/>
          </p:cNvSpPr>
          <p:nvPr>
            <p:ph type="sldImg"/>
          </p:nvPr>
        </p:nvSpPr>
        <p:spPr/>
      </p:sp>
      <p:sp>
        <p:nvSpPr>
          <p:cNvPr id="1048870" name="Rectangle 3"/>
          <p:cNvSpPr>
            <a:spLocks noGrp="1" noChangeArrowheads="1"/>
          </p:cNvSpPr>
          <p:nvPr>
            <p:ph type="body" idx="1"/>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884" name="Rectangle 7"/>
          <p:cNvSpPr>
            <a:spLocks noGrp="1" noChangeArrowheads="1"/>
          </p:cNvSpPr>
          <p:nvPr>
            <p:ph type="sldNum" sz="quarter" idx="5"/>
          </p:nvPr>
        </p:nvSpPr>
        <p:spPr/>
        <p:txBody>
          <a:bodyPr/>
          <a:p>
            <a:fld id="{A96DA98A-FCA0-47C5-BD9D-6C6CB4282C5B}" type="slidenum">
              <a:rPr lang="en-US"/>
              <a:t>14</a:t>
            </a:fld>
            <a:endParaRPr lang="en-US"/>
          </a:p>
        </p:txBody>
      </p:sp>
      <p:sp>
        <p:nvSpPr>
          <p:cNvPr id="1048885" name="Rectangle 2"/>
          <p:cNvSpPr>
            <a:spLocks noChangeAspect="1" noRot="1" noGrp="1" noChangeArrowheads="1" noTextEdit="1"/>
          </p:cNvSpPr>
          <p:nvPr>
            <p:ph type="sldImg"/>
          </p:nvPr>
        </p:nvSpPr>
        <p:spPr/>
      </p:sp>
      <p:sp>
        <p:nvSpPr>
          <p:cNvPr id="1048886" name="Rectangle 3"/>
          <p:cNvSpPr>
            <a:spLocks noGrp="1" noChangeArrowheads="1"/>
          </p:cNvSpPr>
          <p:nvPr>
            <p:ph type="body" idx="1"/>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890" name="Rectangle 7"/>
          <p:cNvSpPr>
            <a:spLocks noGrp="1" noChangeArrowheads="1"/>
          </p:cNvSpPr>
          <p:nvPr>
            <p:ph type="sldNum" sz="quarter" idx="5"/>
          </p:nvPr>
        </p:nvSpPr>
        <p:spPr/>
        <p:txBody>
          <a:bodyPr/>
          <a:p>
            <a:fld id="{52671132-8A20-4B13-9ED4-686E125FB0A5}" type="slidenum">
              <a:rPr lang="en-US"/>
              <a:t>15</a:t>
            </a:fld>
            <a:endParaRPr lang="en-US"/>
          </a:p>
        </p:txBody>
      </p:sp>
      <p:sp>
        <p:nvSpPr>
          <p:cNvPr id="1048891" name="Rectangle 2"/>
          <p:cNvSpPr>
            <a:spLocks noChangeAspect="1" noRot="1" noGrp="1" noChangeArrowheads="1" noTextEdit="1"/>
          </p:cNvSpPr>
          <p:nvPr>
            <p:ph type="sldImg"/>
          </p:nvPr>
        </p:nvSpPr>
        <p:spPr/>
      </p:sp>
      <p:sp>
        <p:nvSpPr>
          <p:cNvPr id="1048892" name="Rectangle 3"/>
          <p:cNvSpPr>
            <a:spLocks noGrp="1" noChangeArrowheads="1"/>
          </p:cNvSpPr>
          <p:nvPr>
            <p:ph type="body" idx="1"/>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905" name="Rectangle 7"/>
          <p:cNvSpPr>
            <a:spLocks noGrp="1" noChangeArrowheads="1"/>
          </p:cNvSpPr>
          <p:nvPr>
            <p:ph type="sldNum" sz="quarter" idx="5"/>
          </p:nvPr>
        </p:nvSpPr>
        <p:spPr/>
        <p:txBody>
          <a:bodyPr/>
          <a:p>
            <a:fld id="{52671132-8A20-4B13-9ED4-686E125FB0A5}" type="slidenum">
              <a:rPr lang="en-US"/>
              <a:t>16</a:t>
            </a:fld>
            <a:endParaRPr lang="en-US"/>
          </a:p>
        </p:txBody>
      </p:sp>
      <p:sp>
        <p:nvSpPr>
          <p:cNvPr id="1048906" name="Rectangle 2"/>
          <p:cNvSpPr>
            <a:spLocks noChangeAspect="1" noRot="1" noGrp="1" noChangeArrowheads="1" noTextEdit="1"/>
          </p:cNvSpPr>
          <p:nvPr>
            <p:ph type="sldImg"/>
          </p:nvPr>
        </p:nvSpPr>
        <p:spPr/>
      </p:sp>
      <p:sp>
        <p:nvSpPr>
          <p:cNvPr id="1048907" name="Rectangle 3"/>
          <p:cNvSpPr>
            <a:spLocks noGrp="1" noChangeArrowheads="1"/>
          </p:cNvSpPr>
          <p:nvPr>
            <p:ph type="body" idx="1"/>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912" name="Rectangle 7"/>
          <p:cNvSpPr>
            <a:spLocks noGrp="1" noChangeArrowheads="1"/>
          </p:cNvSpPr>
          <p:nvPr>
            <p:ph type="sldNum" sz="quarter" idx="5"/>
          </p:nvPr>
        </p:nvSpPr>
        <p:spPr/>
        <p:txBody>
          <a:bodyPr/>
          <a:p>
            <a:fld id="{52671132-8A20-4B13-9ED4-686E125FB0A5}" type="slidenum">
              <a:rPr lang="en-US"/>
              <a:t>17</a:t>
            </a:fld>
            <a:endParaRPr lang="en-US"/>
          </a:p>
        </p:txBody>
      </p:sp>
      <p:sp>
        <p:nvSpPr>
          <p:cNvPr id="1048913" name="Rectangle 2"/>
          <p:cNvSpPr>
            <a:spLocks noChangeAspect="1" noRot="1" noGrp="1" noChangeArrowheads="1" noTextEdit="1"/>
          </p:cNvSpPr>
          <p:nvPr>
            <p:ph type="sldImg"/>
          </p:nvPr>
        </p:nvSpPr>
        <p:spPr/>
      </p:sp>
      <p:sp>
        <p:nvSpPr>
          <p:cNvPr id="1048914" name="Rectangle 3"/>
          <p:cNvSpPr>
            <a:spLocks noGrp="1" noChangeArrowheads="1"/>
          </p:cNvSpPr>
          <p:nvPr>
            <p:ph type="body" idx="1"/>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926" name="Rectangle 7"/>
          <p:cNvSpPr>
            <a:spLocks noGrp="1" noChangeArrowheads="1"/>
          </p:cNvSpPr>
          <p:nvPr>
            <p:ph type="sldNum" sz="quarter" idx="5"/>
          </p:nvPr>
        </p:nvSpPr>
        <p:spPr/>
        <p:txBody>
          <a:bodyPr/>
          <a:p>
            <a:fld id="{52671132-8A20-4B13-9ED4-686E125FB0A5}" type="slidenum">
              <a:rPr lang="en-US"/>
              <a:t>18</a:t>
            </a:fld>
            <a:endParaRPr lang="en-US"/>
          </a:p>
        </p:txBody>
      </p:sp>
      <p:sp>
        <p:nvSpPr>
          <p:cNvPr id="1048927" name="Rectangle 2"/>
          <p:cNvSpPr>
            <a:spLocks noChangeAspect="1" noRot="1" noGrp="1" noChangeArrowheads="1" noTextEdit="1"/>
          </p:cNvSpPr>
          <p:nvPr>
            <p:ph type="sldImg"/>
          </p:nvPr>
        </p:nvSpPr>
        <p:spPr/>
      </p:sp>
      <p:sp>
        <p:nvSpPr>
          <p:cNvPr id="1048928" name="Rectangle 3"/>
          <p:cNvSpPr>
            <a:spLocks noGrp="1" noChangeArrowheads="1"/>
          </p:cNvSpPr>
          <p:nvPr>
            <p:ph type="body" idx="1"/>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935" name="Rectangle 7"/>
          <p:cNvSpPr>
            <a:spLocks noGrp="1" noChangeArrowheads="1"/>
          </p:cNvSpPr>
          <p:nvPr>
            <p:ph type="sldNum" sz="quarter" idx="5"/>
          </p:nvPr>
        </p:nvSpPr>
        <p:spPr/>
        <p:txBody>
          <a:bodyPr/>
          <a:p>
            <a:fld id="{52671132-8A20-4B13-9ED4-686E125FB0A5}" type="slidenum">
              <a:rPr lang="en-US"/>
              <a:t>19</a:t>
            </a:fld>
            <a:endParaRPr lang="en-US"/>
          </a:p>
        </p:txBody>
      </p:sp>
      <p:sp>
        <p:nvSpPr>
          <p:cNvPr id="1048936" name="Rectangle 2"/>
          <p:cNvSpPr>
            <a:spLocks noChangeAspect="1" noRot="1" noGrp="1" noChangeArrowheads="1" noTextEdit="1"/>
          </p:cNvSpPr>
          <p:nvPr>
            <p:ph type="sldImg"/>
          </p:nvPr>
        </p:nvSpPr>
        <p:spPr/>
      </p:sp>
      <p:sp>
        <p:nvSpPr>
          <p:cNvPr id="1048937" name="Rectangle 3"/>
          <p:cNvSpPr>
            <a:spLocks noGrp="1" noChangeArrowheads="1"/>
          </p:cNvSpPr>
          <p:nvPr>
            <p:ph type="body" idx="1"/>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56" name="Rectangle 7"/>
          <p:cNvSpPr>
            <a:spLocks noGrp="1" noChangeArrowheads="1"/>
          </p:cNvSpPr>
          <p:nvPr>
            <p:ph type="sldNum" sz="quarter" idx="5"/>
          </p:nvPr>
        </p:nvSpPr>
        <p:spPr/>
        <p:txBody>
          <a:bodyPr/>
          <a:p>
            <a:fld id="{52671132-8A20-4B13-9ED4-686E125FB0A5}" type="slidenum">
              <a:rPr lang="en-US"/>
              <a:t>2</a:t>
            </a:fld>
            <a:endParaRPr lang="en-US"/>
          </a:p>
        </p:txBody>
      </p:sp>
      <p:sp>
        <p:nvSpPr>
          <p:cNvPr id="1048657" name="Rectangle 2"/>
          <p:cNvSpPr>
            <a:spLocks noChangeAspect="1" noRot="1" noGrp="1" noChangeArrowheads="1" noTextEdit="1"/>
          </p:cNvSpPr>
          <p:nvPr>
            <p:ph type="sldImg"/>
          </p:nvPr>
        </p:nvSpPr>
        <p:spPr/>
      </p:sp>
      <p:sp>
        <p:nvSpPr>
          <p:cNvPr id="1048658" name="Rectangle 3"/>
          <p:cNvSpPr>
            <a:spLocks noGrp="1" noChangeArrowheads="1"/>
          </p:cNvSpPr>
          <p:nvPr>
            <p:ph type="body" idx="1"/>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958" name="Rectangle 7"/>
          <p:cNvSpPr>
            <a:spLocks noGrp="1" noChangeArrowheads="1"/>
          </p:cNvSpPr>
          <p:nvPr>
            <p:ph type="sldNum" sz="quarter" idx="5"/>
          </p:nvPr>
        </p:nvSpPr>
        <p:spPr/>
        <p:txBody>
          <a:bodyPr/>
          <a:p>
            <a:fld id="{E69E4C45-3390-48EF-9865-9C9F4EA210F0}" type="slidenum">
              <a:rPr lang="en-US"/>
              <a:t>20</a:t>
            </a:fld>
            <a:endParaRPr lang="en-US"/>
          </a:p>
        </p:txBody>
      </p:sp>
      <p:sp>
        <p:nvSpPr>
          <p:cNvPr id="1048959" name="Rectangle 2"/>
          <p:cNvSpPr>
            <a:spLocks noChangeAspect="1" noRot="1" noGrp="1" noChangeArrowheads="1" noTextEdit="1"/>
          </p:cNvSpPr>
          <p:nvPr>
            <p:ph type="sldImg"/>
          </p:nvPr>
        </p:nvSpPr>
        <p:spPr/>
      </p:sp>
      <p:sp>
        <p:nvSpPr>
          <p:cNvPr id="1048960" name="Rectangle 3"/>
          <p:cNvSpPr>
            <a:spLocks noGrp="1" noChangeArrowheads="1"/>
          </p:cNvSpPr>
          <p:nvPr>
            <p:ph type="body" idx="1"/>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985" name="Rectangle 7"/>
          <p:cNvSpPr>
            <a:spLocks noGrp="1" noChangeArrowheads="1"/>
          </p:cNvSpPr>
          <p:nvPr>
            <p:ph type="sldNum" sz="quarter" idx="5"/>
          </p:nvPr>
        </p:nvSpPr>
        <p:spPr/>
        <p:txBody>
          <a:bodyPr/>
          <a:p>
            <a:fld id="{36A8E6B7-B739-4871-81BD-A3E46DD9621F}" type="slidenum">
              <a:rPr lang="en-US"/>
              <a:t>21</a:t>
            </a:fld>
            <a:endParaRPr lang="en-US"/>
          </a:p>
        </p:txBody>
      </p:sp>
      <p:sp>
        <p:nvSpPr>
          <p:cNvPr id="1048986" name="Rectangle 2"/>
          <p:cNvSpPr>
            <a:spLocks noChangeAspect="1" noRot="1" noGrp="1" noChangeArrowheads="1" noTextEdit="1"/>
          </p:cNvSpPr>
          <p:nvPr>
            <p:ph type="sldImg"/>
          </p:nvPr>
        </p:nvSpPr>
        <p:spPr/>
      </p:sp>
      <p:sp>
        <p:nvSpPr>
          <p:cNvPr id="1048987" name="Rectangle 3"/>
          <p:cNvSpPr>
            <a:spLocks noGrp="1" noChangeArrowheads="1"/>
          </p:cNvSpPr>
          <p:nvPr>
            <p:ph type="body" idx="1"/>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9025" name="Rectangle 7"/>
          <p:cNvSpPr>
            <a:spLocks noGrp="1" noChangeArrowheads="1"/>
          </p:cNvSpPr>
          <p:nvPr>
            <p:ph type="sldNum" sz="quarter" idx="5"/>
          </p:nvPr>
        </p:nvSpPr>
        <p:spPr/>
        <p:txBody>
          <a:bodyPr/>
          <a:p>
            <a:fld id="{5C58C253-003F-41CE-BEC1-836E3A53CC1B}" type="slidenum">
              <a:rPr lang="en-US"/>
              <a:t>22</a:t>
            </a:fld>
            <a:endParaRPr lang="en-US"/>
          </a:p>
        </p:txBody>
      </p:sp>
      <p:sp>
        <p:nvSpPr>
          <p:cNvPr id="1049026" name="Rectangle 2"/>
          <p:cNvSpPr>
            <a:spLocks noChangeAspect="1" noRot="1" noGrp="1" noChangeArrowheads="1" noTextEdit="1"/>
          </p:cNvSpPr>
          <p:nvPr>
            <p:ph type="sldImg"/>
          </p:nvPr>
        </p:nvSpPr>
        <p:spPr/>
      </p:sp>
      <p:sp>
        <p:nvSpPr>
          <p:cNvPr id="1049027" name="Rectangle 3"/>
          <p:cNvSpPr>
            <a:spLocks noGrp="1" noChangeArrowheads="1"/>
          </p:cNvSpPr>
          <p:nvPr>
            <p:ph type="body" idx="1"/>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9046" name="Rectangle 7"/>
          <p:cNvSpPr>
            <a:spLocks noGrp="1" noChangeArrowheads="1"/>
          </p:cNvSpPr>
          <p:nvPr>
            <p:ph type="sldNum" sz="quarter" idx="5"/>
          </p:nvPr>
        </p:nvSpPr>
        <p:spPr/>
        <p:txBody>
          <a:bodyPr/>
          <a:p>
            <a:fld id="{B5FD48C7-069F-4FCC-BB3F-CEE6F6C92C3C}" type="slidenum">
              <a:rPr lang="en-US"/>
              <a:t>23</a:t>
            </a:fld>
            <a:endParaRPr lang="en-US"/>
          </a:p>
        </p:txBody>
      </p:sp>
      <p:sp>
        <p:nvSpPr>
          <p:cNvPr id="1049047" name="Rectangle 2"/>
          <p:cNvSpPr>
            <a:spLocks noChangeAspect="1" noRot="1" noGrp="1" noChangeArrowheads="1" noTextEdit="1"/>
          </p:cNvSpPr>
          <p:nvPr>
            <p:ph type="sldImg"/>
          </p:nvPr>
        </p:nvSpPr>
        <p:spPr/>
      </p:sp>
      <p:sp>
        <p:nvSpPr>
          <p:cNvPr id="1049048" name="Rectangle 3"/>
          <p:cNvSpPr>
            <a:spLocks noGrp="1" noChangeArrowheads="1"/>
          </p:cNvSpPr>
          <p:nvPr>
            <p:ph type="body" idx="1"/>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9077" name="Rectangle 7"/>
          <p:cNvSpPr>
            <a:spLocks noGrp="1" noChangeArrowheads="1"/>
          </p:cNvSpPr>
          <p:nvPr>
            <p:ph type="sldNum" sz="quarter" idx="5"/>
          </p:nvPr>
        </p:nvSpPr>
        <p:spPr/>
        <p:txBody>
          <a:bodyPr/>
          <a:p>
            <a:fld id="{F0943852-F813-4327-AAB3-4A92B26F17CC}" type="slidenum">
              <a:rPr lang="en-US"/>
              <a:t>24</a:t>
            </a:fld>
            <a:endParaRPr lang="en-US"/>
          </a:p>
        </p:txBody>
      </p:sp>
      <p:sp>
        <p:nvSpPr>
          <p:cNvPr id="1049078" name="Rectangle 2"/>
          <p:cNvSpPr>
            <a:spLocks noChangeAspect="1" noRot="1" noGrp="1" noChangeArrowheads="1" noTextEdit="1"/>
          </p:cNvSpPr>
          <p:nvPr>
            <p:ph type="sldImg"/>
          </p:nvPr>
        </p:nvSpPr>
        <p:spPr/>
      </p:sp>
      <p:sp>
        <p:nvSpPr>
          <p:cNvPr id="1049079" name="Rectangle 3"/>
          <p:cNvSpPr>
            <a:spLocks noGrp="1" noChangeArrowheads="1"/>
          </p:cNvSpPr>
          <p:nvPr>
            <p:ph type="body" idx="1"/>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9098" name="Rectangle 7"/>
          <p:cNvSpPr>
            <a:spLocks noGrp="1" noChangeArrowheads="1"/>
          </p:cNvSpPr>
          <p:nvPr>
            <p:ph type="sldNum" sz="quarter" idx="5"/>
          </p:nvPr>
        </p:nvSpPr>
        <p:spPr/>
        <p:txBody>
          <a:bodyPr/>
          <a:p>
            <a:fld id="{5034CE7E-0FBA-45D1-BEE3-2D1025F129F9}" type="slidenum">
              <a:rPr lang="en-US"/>
              <a:t>25</a:t>
            </a:fld>
            <a:endParaRPr lang="en-US"/>
          </a:p>
        </p:txBody>
      </p:sp>
      <p:sp>
        <p:nvSpPr>
          <p:cNvPr id="1049099" name="Rectangle 2"/>
          <p:cNvSpPr>
            <a:spLocks noChangeAspect="1" noRot="1" noGrp="1" noChangeArrowheads="1" noTextEdit="1"/>
          </p:cNvSpPr>
          <p:nvPr>
            <p:ph type="sldImg"/>
          </p:nvPr>
        </p:nvSpPr>
        <p:spPr/>
      </p:sp>
      <p:sp>
        <p:nvSpPr>
          <p:cNvPr id="1049100" name="Rectangle 3"/>
          <p:cNvSpPr>
            <a:spLocks noGrp="1" noChangeArrowheads="1"/>
          </p:cNvSpPr>
          <p:nvPr>
            <p:ph type="body" idx="1"/>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9129" name="Rectangle 7"/>
          <p:cNvSpPr>
            <a:spLocks noGrp="1" noChangeArrowheads="1"/>
          </p:cNvSpPr>
          <p:nvPr>
            <p:ph type="sldNum" sz="quarter" idx="5"/>
          </p:nvPr>
        </p:nvSpPr>
        <p:spPr/>
        <p:txBody>
          <a:bodyPr/>
          <a:p>
            <a:fld id="{9F9DF1E0-C624-471D-978E-AAEA60EBF1AB}" type="slidenum">
              <a:rPr lang="en-US"/>
              <a:t>26</a:t>
            </a:fld>
            <a:endParaRPr lang="en-US"/>
          </a:p>
        </p:txBody>
      </p:sp>
      <p:sp>
        <p:nvSpPr>
          <p:cNvPr id="1049130" name="Rectangle 2"/>
          <p:cNvSpPr>
            <a:spLocks noChangeAspect="1" noRot="1" noGrp="1" noChangeArrowheads="1" noTextEdit="1"/>
          </p:cNvSpPr>
          <p:nvPr>
            <p:ph type="sldImg"/>
          </p:nvPr>
        </p:nvSpPr>
        <p:spPr/>
      </p:sp>
      <p:sp>
        <p:nvSpPr>
          <p:cNvPr id="1049131" name="Rectangle 3"/>
          <p:cNvSpPr>
            <a:spLocks noGrp="1" noChangeArrowheads="1"/>
          </p:cNvSpPr>
          <p:nvPr>
            <p:ph type="body" idx="1"/>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9148" name="Rectangle 7"/>
          <p:cNvSpPr>
            <a:spLocks noGrp="1" noChangeArrowheads="1"/>
          </p:cNvSpPr>
          <p:nvPr>
            <p:ph type="sldNum" sz="quarter" idx="5"/>
          </p:nvPr>
        </p:nvSpPr>
        <p:spPr/>
        <p:txBody>
          <a:bodyPr/>
          <a:p>
            <a:fld id="{BA6F1C51-8C2D-4D3B-868E-4C22821D9518}" type="slidenum">
              <a:rPr lang="en-US"/>
              <a:t>27</a:t>
            </a:fld>
            <a:endParaRPr lang="en-US"/>
          </a:p>
        </p:txBody>
      </p:sp>
      <p:sp>
        <p:nvSpPr>
          <p:cNvPr id="1049149" name="Rectangle 2"/>
          <p:cNvSpPr>
            <a:spLocks noChangeAspect="1" noRot="1" noGrp="1" noChangeArrowheads="1" noTextEdit="1"/>
          </p:cNvSpPr>
          <p:nvPr>
            <p:ph type="sldImg"/>
          </p:nvPr>
        </p:nvSpPr>
        <p:spPr/>
      </p:sp>
      <p:sp>
        <p:nvSpPr>
          <p:cNvPr id="1049150" name="Rectangle 3"/>
          <p:cNvSpPr>
            <a:spLocks noGrp="1" noChangeArrowheads="1"/>
          </p:cNvSpPr>
          <p:nvPr>
            <p:ph type="body" idx="1"/>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9160" name="Rectangle 7"/>
          <p:cNvSpPr>
            <a:spLocks noGrp="1" noChangeArrowheads="1"/>
          </p:cNvSpPr>
          <p:nvPr>
            <p:ph type="sldNum" sz="quarter" idx="5"/>
          </p:nvPr>
        </p:nvSpPr>
        <p:spPr/>
        <p:txBody>
          <a:bodyPr/>
          <a:p>
            <a:fld id="{D5F2A5F4-D4FF-4810-980B-288A411E71F1}" type="slidenum">
              <a:rPr lang="en-US"/>
              <a:t>28</a:t>
            </a:fld>
            <a:endParaRPr lang="en-US"/>
          </a:p>
        </p:txBody>
      </p:sp>
      <p:sp>
        <p:nvSpPr>
          <p:cNvPr id="1049161" name="Rectangle 2"/>
          <p:cNvSpPr>
            <a:spLocks noChangeAspect="1" noRot="1" noGrp="1" noChangeArrowheads="1" noTextEdit="1"/>
          </p:cNvSpPr>
          <p:nvPr>
            <p:ph type="sldImg"/>
          </p:nvPr>
        </p:nvSpPr>
        <p:spPr/>
      </p:sp>
      <p:sp>
        <p:nvSpPr>
          <p:cNvPr id="1049162" name="Rectangle 3"/>
          <p:cNvSpPr>
            <a:spLocks noGrp="1" noChangeArrowheads="1"/>
          </p:cNvSpPr>
          <p:nvPr>
            <p:ph type="body" idx="1"/>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9167" name="Rectangle 7"/>
          <p:cNvSpPr>
            <a:spLocks noGrp="1" noChangeArrowheads="1"/>
          </p:cNvSpPr>
          <p:nvPr>
            <p:ph type="sldNum" sz="quarter" idx="5"/>
          </p:nvPr>
        </p:nvSpPr>
        <p:spPr/>
        <p:txBody>
          <a:bodyPr/>
          <a:p>
            <a:fld id="{B4530BAB-9D1B-4136-A1D8-3C815971682E}" type="slidenum">
              <a:rPr lang="en-US"/>
              <a:t>29</a:t>
            </a:fld>
            <a:endParaRPr lang="en-US"/>
          </a:p>
        </p:txBody>
      </p:sp>
      <p:sp>
        <p:nvSpPr>
          <p:cNvPr id="1049168" name="Rectangle 2"/>
          <p:cNvSpPr>
            <a:spLocks noChangeAspect="1" noRot="1" noGrp="1" noChangeArrowheads="1" noTextEdit="1"/>
          </p:cNvSpPr>
          <p:nvPr>
            <p:ph type="sldImg"/>
          </p:nvPr>
        </p:nvSpPr>
        <p:spPr/>
      </p:sp>
      <p:sp>
        <p:nvSpPr>
          <p:cNvPr id="1049169" name="Rectangle 3"/>
          <p:cNvSpPr>
            <a:spLocks noGrp="1" noChangeArrowheads="1"/>
          </p:cNvSpPr>
          <p:nvPr>
            <p:ph type="body" idx="1"/>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67" name="Rectangle 7"/>
          <p:cNvSpPr>
            <a:spLocks noGrp="1" noChangeArrowheads="1"/>
          </p:cNvSpPr>
          <p:nvPr>
            <p:ph type="sldNum" sz="quarter" idx="5"/>
          </p:nvPr>
        </p:nvSpPr>
        <p:spPr/>
        <p:txBody>
          <a:bodyPr/>
          <a:p>
            <a:fld id="{CD6FA891-3861-4441-8593-1EE0397E544A}" type="slidenum">
              <a:rPr lang="en-US"/>
              <a:t>3</a:t>
            </a:fld>
            <a:endParaRPr lang="en-US"/>
          </a:p>
        </p:txBody>
      </p:sp>
      <p:sp>
        <p:nvSpPr>
          <p:cNvPr id="1048668" name="Rectangle 2"/>
          <p:cNvSpPr>
            <a:spLocks noChangeAspect="1" noRot="1" noGrp="1" noChangeArrowheads="1" noTextEdit="1"/>
          </p:cNvSpPr>
          <p:nvPr>
            <p:ph type="sldImg"/>
          </p:nvPr>
        </p:nvSpPr>
        <p:spPr/>
      </p:sp>
      <p:sp>
        <p:nvSpPr>
          <p:cNvPr id="1048669" name="Rectangle 3"/>
          <p:cNvSpPr>
            <a:spLocks noGrp="1" noChangeArrowheads="1"/>
          </p:cNvSpPr>
          <p:nvPr>
            <p:ph type="body" idx="1"/>
          </p:nvPr>
        </p:nvSpPr>
        <p:spPr/>
        <p:txBody>
          <a:bodyPr/>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9184" name="Rectangle 7"/>
          <p:cNvSpPr>
            <a:spLocks noGrp="1" noChangeArrowheads="1"/>
          </p:cNvSpPr>
          <p:nvPr>
            <p:ph type="sldNum" sz="quarter" idx="5"/>
          </p:nvPr>
        </p:nvSpPr>
        <p:spPr/>
        <p:txBody>
          <a:bodyPr/>
          <a:p>
            <a:fld id="{A0C59080-4025-4A69-AC1F-4CF4D343879E}" type="slidenum">
              <a:rPr lang="en-US"/>
              <a:t>30</a:t>
            </a:fld>
            <a:endParaRPr lang="en-US"/>
          </a:p>
        </p:txBody>
      </p:sp>
      <p:sp>
        <p:nvSpPr>
          <p:cNvPr id="1049185" name="Rectangle 2"/>
          <p:cNvSpPr>
            <a:spLocks noChangeAspect="1" noRot="1" noGrp="1" noChangeArrowheads="1" noTextEdit="1"/>
          </p:cNvSpPr>
          <p:nvPr>
            <p:ph type="sldImg"/>
          </p:nvPr>
        </p:nvSpPr>
        <p:spPr/>
      </p:sp>
      <p:sp>
        <p:nvSpPr>
          <p:cNvPr id="1049186" name="Rectangle 3"/>
          <p:cNvSpPr>
            <a:spLocks noGrp="1" noChangeArrowheads="1"/>
          </p:cNvSpPr>
          <p:nvPr>
            <p:ph type="body" idx="1"/>
          </p:nvPr>
        </p:nvSpPr>
        <p:spPr/>
        <p:txBody>
          <a:bodyPr/>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9194" name="Rectangle 7"/>
          <p:cNvSpPr>
            <a:spLocks noGrp="1" noChangeArrowheads="1"/>
          </p:cNvSpPr>
          <p:nvPr>
            <p:ph type="sldNum" sz="quarter" idx="5"/>
          </p:nvPr>
        </p:nvSpPr>
        <p:spPr/>
        <p:txBody>
          <a:bodyPr/>
          <a:p>
            <a:fld id="{66003B67-FB58-4A06-878B-A5F843EDB63C}" type="slidenum">
              <a:rPr lang="en-US"/>
              <a:t>31</a:t>
            </a:fld>
            <a:endParaRPr lang="en-US"/>
          </a:p>
        </p:txBody>
      </p:sp>
      <p:sp>
        <p:nvSpPr>
          <p:cNvPr id="1049195" name="Rectangle 2"/>
          <p:cNvSpPr>
            <a:spLocks noChangeAspect="1" noRot="1" noGrp="1" noChangeArrowheads="1" noTextEdit="1"/>
          </p:cNvSpPr>
          <p:nvPr>
            <p:ph type="sldImg"/>
          </p:nvPr>
        </p:nvSpPr>
        <p:spPr/>
      </p:sp>
      <p:sp>
        <p:nvSpPr>
          <p:cNvPr id="1049196" name="Rectangle 3"/>
          <p:cNvSpPr>
            <a:spLocks noGrp="1" noChangeArrowheads="1"/>
          </p:cNvSpPr>
          <p:nvPr>
            <p:ph type="body" idx="1"/>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9204" name="Rectangle 7"/>
          <p:cNvSpPr>
            <a:spLocks noGrp="1" noChangeArrowheads="1"/>
          </p:cNvSpPr>
          <p:nvPr>
            <p:ph type="sldNum" sz="quarter" idx="5"/>
          </p:nvPr>
        </p:nvSpPr>
        <p:spPr/>
        <p:txBody>
          <a:bodyPr/>
          <a:p>
            <a:fld id="{66003B67-FB58-4A06-878B-A5F843EDB63C}" type="slidenum">
              <a:rPr lang="en-US"/>
              <a:t>32</a:t>
            </a:fld>
            <a:endParaRPr lang="en-US"/>
          </a:p>
        </p:txBody>
      </p:sp>
      <p:sp>
        <p:nvSpPr>
          <p:cNvPr id="1049205" name="Rectangle 2"/>
          <p:cNvSpPr>
            <a:spLocks noChangeAspect="1" noRot="1" noGrp="1" noChangeArrowheads="1" noTextEdit="1"/>
          </p:cNvSpPr>
          <p:nvPr>
            <p:ph type="sldImg"/>
          </p:nvPr>
        </p:nvSpPr>
        <p:spPr/>
      </p:sp>
      <p:sp>
        <p:nvSpPr>
          <p:cNvPr id="1049206" name="Rectangle 3"/>
          <p:cNvSpPr>
            <a:spLocks noGrp="1" noChangeArrowheads="1"/>
          </p:cNvSpPr>
          <p:nvPr>
            <p:ph type="body" idx="1"/>
          </p:nvPr>
        </p:nvSpPr>
        <p:spPr/>
        <p:txBody>
          <a:bodyPr/>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9216" name="Rectangle 7"/>
          <p:cNvSpPr>
            <a:spLocks noGrp="1" noChangeArrowheads="1"/>
          </p:cNvSpPr>
          <p:nvPr>
            <p:ph type="sldNum" sz="quarter" idx="5"/>
          </p:nvPr>
        </p:nvSpPr>
        <p:spPr/>
        <p:txBody>
          <a:bodyPr/>
          <a:p>
            <a:fld id="{66003B67-FB58-4A06-878B-A5F843EDB63C}" type="slidenum">
              <a:rPr lang="en-US"/>
              <a:t>33</a:t>
            </a:fld>
            <a:endParaRPr lang="en-US"/>
          </a:p>
        </p:txBody>
      </p:sp>
      <p:sp>
        <p:nvSpPr>
          <p:cNvPr id="1049217" name="Rectangle 2"/>
          <p:cNvSpPr>
            <a:spLocks noChangeAspect="1" noRot="1" noGrp="1" noChangeArrowheads="1" noTextEdit="1"/>
          </p:cNvSpPr>
          <p:nvPr>
            <p:ph type="sldImg"/>
          </p:nvPr>
        </p:nvSpPr>
        <p:spPr/>
      </p:sp>
      <p:sp>
        <p:nvSpPr>
          <p:cNvPr id="1049218" name="Rectangle 3"/>
          <p:cNvSpPr>
            <a:spLocks noGrp="1" noChangeArrowheads="1"/>
          </p:cNvSpPr>
          <p:nvPr>
            <p:ph type="body" idx="1"/>
          </p:nvPr>
        </p:nvSpPr>
        <p:spPr/>
        <p:txBody>
          <a:bodyPr/>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9224" name="Rectangle 7"/>
          <p:cNvSpPr>
            <a:spLocks noGrp="1" noChangeArrowheads="1"/>
          </p:cNvSpPr>
          <p:nvPr>
            <p:ph type="sldNum" sz="quarter" idx="5"/>
          </p:nvPr>
        </p:nvSpPr>
        <p:spPr/>
        <p:txBody>
          <a:bodyPr/>
          <a:p>
            <a:fld id="{FE09AB5B-8513-46D4-92E2-1062CEA06E93}" type="slidenum">
              <a:rPr lang="en-US"/>
              <a:t>34</a:t>
            </a:fld>
            <a:endParaRPr lang="en-US"/>
          </a:p>
        </p:txBody>
      </p:sp>
      <p:sp>
        <p:nvSpPr>
          <p:cNvPr id="1049225" name="Rectangle 2"/>
          <p:cNvSpPr>
            <a:spLocks noChangeAspect="1" noRot="1" noGrp="1" noChangeArrowheads="1" noTextEdit="1"/>
          </p:cNvSpPr>
          <p:nvPr>
            <p:ph type="sldImg"/>
          </p:nvPr>
        </p:nvSpPr>
        <p:spPr/>
      </p:sp>
      <p:sp>
        <p:nvSpPr>
          <p:cNvPr id="1049226" name="Rectangle 3"/>
          <p:cNvSpPr>
            <a:spLocks noGrp="1" noChangeArrowheads="1"/>
          </p:cNvSpPr>
          <p:nvPr>
            <p:ph type="body" idx="1"/>
          </p:nvPr>
        </p:nvSpPr>
        <p:spPr/>
        <p:txBody>
          <a:bodyPr/>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9235" name="Rectangle 7"/>
          <p:cNvSpPr>
            <a:spLocks noGrp="1" noChangeArrowheads="1"/>
          </p:cNvSpPr>
          <p:nvPr>
            <p:ph type="sldNum" sz="quarter" idx="5"/>
          </p:nvPr>
        </p:nvSpPr>
        <p:spPr/>
        <p:txBody>
          <a:bodyPr/>
          <a:p>
            <a:fld id="{CDB7E2D8-F625-4803-A768-E540CBFA2539}" type="slidenum">
              <a:rPr lang="en-US"/>
              <a:t>35</a:t>
            </a:fld>
            <a:endParaRPr lang="en-US"/>
          </a:p>
        </p:txBody>
      </p:sp>
      <p:sp>
        <p:nvSpPr>
          <p:cNvPr id="1049236" name="Rectangle 2"/>
          <p:cNvSpPr>
            <a:spLocks noChangeAspect="1" noRot="1" noGrp="1" noChangeArrowheads="1" noTextEdit="1"/>
          </p:cNvSpPr>
          <p:nvPr>
            <p:ph type="sldImg"/>
          </p:nvPr>
        </p:nvSpPr>
        <p:spPr/>
      </p:sp>
      <p:sp>
        <p:nvSpPr>
          <p:cNvPr id="1049237" name="Rectangle 3"/>
          <p:cNvSpPr>
            <a:spLocks noGrp="1" noChangeArrowheads="1"/>
          </p:cNvSpPr>
          <p:nvPr>
            <p:ph type="body" idx="1"/>
          </p:nvPr>
        </p:nvSpPr>
        <p:spPr/>
        <p:txBody>
          <a:bodyPr/>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37" name="Rectangle 7"/>
          <p:cNvSpPr>
            <a:spLocks noGrp="1" noChangeArrowheads="1"/>
          </p:cNvSpPr>
          <p:nvPr>
            <p:ph type="sldNum" sz="quarter" idx="5"/>
          </p:nvPr>
        </p:nvSpPr>
        <p:spPr/>
        <p:txBody>
          <a:bodyPr/>
          <a:p>
            <a:fld id="{CFB738C3-F840-4CDD-A0EB-0ACE2125AEA4}" type="slidenum">
              <a:rPr lang="en-US"/>
              <a:t>36</a:t>
            </a:fld>
            <a:endParaRPr lang="en-US"/>
          </a:p>
        </p:txBody>
      </p:sp>
      <p:sp>
        <p:nvSpPr>
          <p:cNvPr id="1048638" name="Rectangle 2"/>
          <p:cNvSpPr>
            <a:spLocks noChangeAspect="1" noRot="1" noGrp="1" noChangeArrowheads="1" noTextEdit="1"/>
          </p:cNvSpPr>
          <p:nvPr>
            <p:ph type="sldImg"/>
          </p:nvPr>
        </p:nvSpPr>
        <p:spPr/>
      </p:sp>
      <p:sp>
        <p:nvSpPr>
          <p:cNvPr id="1048639" name="Rectangle 3"/>
          <p:cNvSpPr>
            <a:spLocks noGrp="1" noChangeArrowheads="1"/>
          </p:cNvSpPr>
          <p:nvPr>
            <p:ph type="body" idx="1"/>
          </p:nvPr>
        </p:nvSpPr>
        <p:spPr/>
        <p:txBody>
          <a:bodyPr/>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78" name=""/>
        <p:cNvGrpSpPr/>
        <p:nvPr/>
      </p:nvGrpSpPr>
      <p:grpSpPr>
        <a:xfrm>
          <a:off x="0" y="0"/>
          <a:ext cx="0" cy="0"/>
          <a:chOff x="0" y="0"/>
          <a:chExt cx="0" cy="0"/>
        </a:xfrm>
      </p:grpSpPr>
      <p:sp>
        <p:nvSpPr>
          <p:cNvPr id="1048619" name="Rectangle 7"/>
          <p:cNvSpPr>
            <a:spLocks noGrp="1" noChangeArrowheads="1"/>
          </p:cNvSpPr>
          <p:nvPr>
            <p:ph type="sldNum" sz="quarter" idx="5"/>
          </p:nvPr>
        </p:nvSpPr>
        <p:spPr/>
        <p:txBody>
          <a:bodyPr/>
          <a:p>
            <a:fld id="{ABD0847A-B0AD-4999-AE0A-90DD0D4E41AA}" type="slidenum">
              <a:rPr lang="en-US"/>
              <a:t>37</a:t>
            </a:fld>
            <a:endParaRPr lang="en-US"/>
          </a:p>
        </p:txBody>
      </p:sp>
      <p:sp>
        <p:nvSpPr>
          <p:cNvPr id="1048620" name="Rectangle 2"/>
          <p:cNvSpPr>
            <a:spLocks noChangeAspect="1" noRot="1" noGrp="1" noChangeArrowheads="1" noTextEdit="1"/>
          </p:cNvSpPr>
          <p:nvPr>
            <p:ph type="sldImg"/>
          </p:nvPr>
        </p:nvSpPr>
        <p:spPr/>
      </p:sp>
      <p:sp>
        <p:nvSpPr>
          <p:cNvPr id="1048621" name="Rectangle 3"/>
          <p:cNvSpPr>
            <a:spLocks noGrp="1" noChangeArrowheads="1"/>
          </p:cNvSpPr>
          <p:nvPr>
            <p:ph type="body" idx="1"/>
          </p:nvPr>
        </p:nvSpPr>
        <p:spPr/>
        <p:txBody>
          <a:bodyPr/>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00" name="Rectangle 7"/>
          <p:cNvSpPr>
            <a:spLocks noGrp="1" noChangeArrowheads="1"/>
          </p:cNvSpPr>
          <p:nvPr>
            <p:ph type="sldNum" sz="quarter" idx="5"/>
          </p:nvPr>
        </p:nvSpPr>
        <p:spPr/>
        <p:txBody>
          <a:bodyPr/>
          <a:p>
            <a:fld id="{4774F666-0B0E-404D-B403-978CB4D09C05}" type="slidenum">
              <a:rPr lang="en-US"/>
              <a:t>38</a:t>
            </a:fld>
            <a:endParaRPr lang="en-US"/>
          </a:p>
        </p:txBody>
      </p:sp>
      <p:sp>
        <p:nvSpPr>
          <p:cNvPr id="1048601" name="Rectangle 2"/>
          <p:cNvSpPr>
            <a:spLocks noChangeAspect="1" noRot="1" noGrp="1" noChangeArrowheads="1" noTextEdit="1"/>
          </p:cNvSpPr>
          <p:nvPr>
            <p:ph type="sldImg"/>
          </p:nvPr>
        </p:nvSpPr>
        <p:spPr/>
      </p:sp>
      <p:sp>
        <p:nvSpPr>
          <p:cNvPr id="1048602" name="Rectangle 3"/>
          <p:cNvSpPr>
            <a:spLocks noGrp="1" noChangeArrowheads="1"/>
          </p:cNvSpPr>
          <p:nvPr>
            <p:ph type="body" idx="1"/>
          </p:nvPr>
        </p:nvSpPr>
        <p:spPr/>
        <p:txBody>
          <a:bodyPr/>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582" name="Rectangle 7"/>
          <p:cNvSpPr>
            <a:spLocks noGrp="1" noChangeArrowheads="1"/>
          </p:cNvSpPr>
          <p:nvPr>
            <p:ph type="sldNum" sz="quarter" idx="5"/>
          </p:nvPr>
        </p:nvSpPr>
        <p:spPr/>
        <p:txBody>
          <a:bodyPr/>
          <a:p>
            <a:fld id="{58B51F10-D9A9-4A9C-9E5F-E4F06B4117BF}" type="slidenum">
              <a:rPr lang="en-US"/>
              <a:t>39</a:t>
            </a:fld>
            <a:endParaRPr lang="en-US"/>
          </a:p>
        </p:txBody>
      </p:sp>
      <p:sp>
        <p:nvSpPr>
          <p:cNvPr id="1048583" name="Rectangle 2"/>
          <p:cNvSpPr>
            <a:spLocks noChangeAspect="1" noRot="1" noGrp="1" noChangeArrowheads="1" noTextEdit="1"/>
          </p:cNvSpPr>
          <p:nvPr>
            <p:ph type="sldImg"/>
          </p:nvPr>
        </p:nvSpPr>
        <p:spPr/>
      </p:sp>
      <p:sp>
        <p:nvSpPr>
          <p:cNvPr id="1048584" name="Rectangle 3"/>
          <p:cNvSpPr>
            <a:spLocks noGrp="1" noChangeArrowheads="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77" name="Rectangle 7"/>
          <p:cNvSpPr>
            <a:spLocks noGrp="1" noChangeArrowheads="1"/>
          </p:cNvSpPr>
          <p:nvPr>
            <p:ph type="sldNum" sz="quarter" idx="5"/>
          </p:nvPr>
        </p:nvSpPr>
        <p:spPr/>
        <p:txBody>
          <a:bodyPr/>
          <a:p>
            <a:fld id="{F0BCB1EA-AF70-4D19-B8FC-2BC64EA255CD}" type="slidenum">
              <a:rPr lang="en-US"/>
              <a:t>4</a:t>
            </a:fld>
            <a:endParaRPr lang="en-US"/>
          </a:p>
        </p:txBody>
      </p:sp>
      <p:sp>
        <p:nvSpPr>
          <p:cNvPr id="1048678" name="Rectangle 2"/>
          <p:cNvSpPr>
            <a:spLocks noChangeAspect="1" noRot="1" noGrp="1" noChangeArrowheads="1" noTextEdit="1"/>
          </p:cNvSpPr>
          <p:nvPr>
            <p:ph type="sldImg"/>
          </p:nvPr>
        </p:nvSpPr>
        <p:spPr/>
      </p:sp>
      <p:sp>
        <p:nvSpPr>
          <p:cNvPr id="1048679" name="Rectangle 3"/>
          <p:cNvSpPr>
            <a:spLocks noGrp="1" noChangeArrowheads="1"/>
          </p:cNvSpPr>
          <p:nvPr>
            <p:ph type="body" idx="1"/>
          </p:nvPr>
        </p:nvSpPr>
        <p:spPr/>
        <p:txBody>
          <a:bodyPr/>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589" name="Rectangle 7"/>
          <p:cNvSpPr>
            <a:spLocks noGrp="1" noChangeArrowheads="1"/>
          </p:cNvSpPr>
          <p:nvPr>
            <p:ph type="sldNum" sz="quarter" idx="5"/>
          </p:nvPr>
        </p:nvSpPr>
        <p:spPr/>
        <p:txBody>
          <a:bodyPr/>
          <a:p>
            <a:fld id="{F9B24157-E293-452B-8C76-1D753CDE20F2}" type="slidenum">
              <a:rPr lang="en-US"/>
              <a:t>40</a:t>
            </a:fld>
            <a:endParaRPr lang="en-US"/>
          </a:p>
        </p:txBody>
      </p:sp>
      <p:sp>
        <p:nvSpPr>
          <p:cNvPr id="1048590" name="Rectangle 2"/>
          <p:cNvSpPr>
            <a:spLocks noChangeAspect="1" noRot="1" noGrp="1" noChangeArrowheads="1" noTextEdit="1"/>
          </p:cNvSpPr>
          <p:nvPr>
            <p:ph type="sldImg"/>
          </p:nvPr>
        </p:nvSpPr>
        <p:spPr/>
      </p:sp>
      <p:sp>
        <p:nvSpPr>
          <p:cNvPr id="1048591" name="Rectangle 3"/>
          <p:cNvSpPr>
            <a:spLocks noGrp="1" noChangeArrowheads="1"/>
          </p:cNvSpPr>
          <p:nvPr>
            <p:ph type="body" idx="1"/>
          </p:nvPr>
        </p:nvSpPr>
        <p:spPr/>
        <p:txBody>
          <a:bodyPr/>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07" name="Rectangle 7"/>
          <p:cNvSpPr>
            <a:spLocks noGrp="1" noChangeArrowheads="1"/>
          </p:cNvSpPr>
          <p:nvPr>
            <p:ph type="sldNum" sz="quarter" idx="5"/>
          </p:nvPr>
        </p:nvSpPr>
        <p:spPr/>
        <p:txBody>
          <a:bodyPr/>
          <a:p>
            <a:fld id="{7F43F268-D94B-4E60-9E3C-7D7022262959}" type="slidenum">
              <a:rPr lang="en-US"/>
              <a:t>41</a:t>
            </a:fld>
            <a:endParaRPr lang="en-US"/>
          </a:p>
        </p:txBody>
      </p:sp>
      <p:sp>
        <p:nvSpPr>
          <p:cNvPr id="1048608" name="Rectangle 2"/>
          <p:cNvSpPr>
            <a:spLocks noChangeAspect="1" noRot="1" noGrp="1" noChangeArrowheads="1" noTextEdit="1"/>
          </p:cNvSpPr>
          <p:nvPr>
            <p:ph type="sldImg"/>
          </p:nvPr>
        </p:nvSpPr>
        <p:spPr/>
      </p:sp>
      <p:sp>
        <p:nvSpPr>
          <p:cNvPr id="1048609" name="Rectangle 3"/>
          <p:cNvSpPr>
            <a:spLocks noGrp="1" noChangeArrowheads="1"/>
          </p:cNvSpPr>
          <p:nvPr>
            <p:ph type="body" idx="1"/>
          </p:nvPr>
        </p:nvSpPr>
        <p:spPr/>
        <p:txBody>
          <a:bodyPr/>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626" name="Rectangle 7"/>
          <p:cNvSpPr>
            <a:spLocks noGrp="1" noChangeArrowheads="1"/>
          </p:cNvSpPr>
          <p:nvPr>
            <p:ph type="sldNum" sz="quarter" idx="5"/>
          </p:nvPr>
        </p:nvSpPr>
        <p:spPr/>
        <p:txBody>
          <a:bodyPr/>
          <a:p>
            <a:fld id="{3F2EA1A1-9B55-442B-A3C4-2B604A52A15A}" type="slidenum">
              <a:rPr lang="en-US"/>
              <a:t>42</a:t>
            </a:fld>
            <a:endParaRPr lang="en-US"/>
          </a:p>
        </p:txBody>
      </p:sp>
      <p:sp>
        <p:nvSpPr>
          <p:cNvPr id="1048627" name="Rectangle 2"/>
          <p:cNvSpPr>
            <a:spLocks noChangeAspect="1" noRot="1" noGrp="1" noChangeArrowheads="1" noTextEdit="1"/>
          </p:cNvSpPr>
          <p:nvPr>
            <p:ph type="sldImg"/>
          </p:nvPr>
        </p:nvSpPr>
        <p:spPr/>
      </p:sp>
      <p:sp>
        <p:nvSpPr>
          <p:cNvPr id="1048628" name="Rectangle 3"/>
          <p:cNvSpPr>
            <a:spLocks noGrp="1" noChangeArrowheads="1"/>
          </p:cNvSpPr>
          <p:nvPr>
            <p:ph type="body" idx="1"/>
          </p:nvPr>
        </p:nvSpPr>
        <p:spPr/>
        <p:txBody>
          <a:bodyPr/>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9242" name="Rectangle 7"/>
          <p:cNvSpPr>
            <a:spLocks noGrp="1" noChangeArrowheads="1"/>
          </p:cNvSpPr>
          <p:nvPr>
            <p:ph type="sldNum" sz="quarter" idx="5"/>
          </p:nvPr>
        </p:nvSpPr>
        <p:spPr/>
        <p:txBody>
          <a:bodyPr/>
          <a:p>
            <a:fld id="{3A44B858-61E3-483D-AD79-D3690EBA0D47}" type="slidenum">
              <a:rPr lang="en-US"/>
              <a:t>43</a:t>
            </a:fld>
            <a:endParaRPr lang="en-US"/>
          </a:p>
        </p:txBody>
      </p:sp>
      <p:sp>
        <p:nvSpPr>
          <p:cNvPr id="1049243" name="Rectangle 2"/>
          <p:cNvSpPr>
            <a:spLocks noChangeAspect="1" noRot="1" noGrp="1" noChangeArrowheads="1" noTextEdit="1"/>
          </p:cNvSpPr>
          <p:nvPr>
            <p:ph type="sldImg"/>
          </p:nvPr>
        </p:nvSpPr>
        <p:spPr/>
      </p:sp>
      <p:sp>
        <p:nvSpPr>
          <p:cNvPr id="1049244" name="Rectangle 3"/>
          <p:cNvSpPr>
            <a:spLocks noGrp="1" noChangeArrowheads="1"/>
          </p:cNvSpPr>
          <p:nvPr>
            <p:ph type="body" idx="1"/>
          </p:nvPr>
        </p:nvSpPr>
        <p:spPr/>
        <p:txBody>
          <a:bodyPr/>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9249" name="Rectangle 7"/>
          <p:cNvSpPr>
            <a:spLocks noGrp="1" noChangeArrowheads="1"/>
          </p:cNvSpPr>
          <p:nvPr>
            <p:ph type="sldNum" sz="quarter" idx="5"/>
          </p:nvPr>
        </p:nvSpPr>
        <p:spPr/>
        <p:txBody>
          <a:bodyPr/>
          <a:p>
            <a:fld id="{8DE67886-50D8-4F5D-9D76-1DCB7F1FCE93}" type="slidenum">
              <a:rPr lang="en-US"/>
              <a:t>44</a:t>
            </a:fld>
            <a:endParaRPr lang="en-US"/>
          </a:p>
        </p:txBody>
      </p:sp>
      <p:sp>
        <p:nvSpPr>
          <p:cNvPr id="1049250" name="Rectangle 2"/>
          <p:cNvSpPr>
            <a:spLocks noChangeAspect="1" noRot="1" noGrp="1" noChangeArrowheads="1" noTextEdit="1"/>
          </p:cNvSpPr>
          <p:nvPr>
            <p:ph type="sldImg"/>
          </p:nvPr>
        </p:nvSpPr>
        <p:spPr/>
      </p:sp>
      <p:sp>
        <p:nvSpPr>
          <p:cNvPr id="1049251" name="Rectangle 3"/>
          <p:cNvSpPr>
            <a:spLocks noGrp="1" noChangeArrowheads="1"/>
          </p:cNvSpPr>
          <p:nvPr>
            <p:ph type="body" idx="1"/>
          </p:nvPr>
        </p:nvSpPr>
        <p:spPr/>
        <p:txBody>
          <a:bodyPr/>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9256" name="Rectangle 7"/>
          <p:cNvSpPr>
            <a:spLocks noGrp="1" noChangeArrowheads="1"/>
          </p:cNvSpPr>
          <p:nvPr>
            <p:ph type="sldNum" sz="quarter" idx="5"/>
          </p:nvPr>
        </p:nvSpPr>
        <p:spPr/>
        <p:txBody>
          <a:bodyPr/>
          <a:p>
            <a:fld id="{09D0249D-6B51-4686-862A-4F1D744C4F52}" type="slidenum">
              <a:rPr lang="en-US"/>
              <a:t>45</a:t>
            </a:fld>
            <a:endParaRPr lang="en-US"/>
          </a:p>
        </p:txBody>
      </p:sp>
      <p:sp>
        <p:nvSpPr>
          <p:cNvPr id="1049257" name="Rectangle 2"/>
          <p:cNvSpPr>
            <a:spLocks noChangeAspect="1" noRot="1" noGrp="1" noChangeArrowheads="1" noTextEdit="1"/>
          </p:cNvSpPr>
          <p:nvPr>
            <p:ph type="sldImg"/>
          </p:nvPr>
        </p:nvSpPr>
        <p:spPr/>
      </p:sp>
      <p:sp>
        <p:nvSpPr>
          <p:cNvPr id="1049258" name="Rectangle 3"/>
          <p:cNvSpPr>
            <a:spLocks noGrp="1" noChangeArrowheads="1"/>
          </p:cNvSpPr>
          <p:nvPr>
            <p:ph type="body" idx="1"/>
          </p:nvPr>
        </p:nvSpPr>
        <p:spPr/>
        <p:txBody>
          <a:bodyPr/>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9263" name="Rectangle 7"/>
          <p:cNvSpPr>
            <a:spLocks noGrp="1" noChangeArrowheads="1"/>
          </p:cNvSpPr>
          <p:nvPr>
            <p:ph type="sldNum" sz="quarter" idx="5"/>
          </p:nvPr>
        </p:nvSpPr>
        <p:spPr/>
        <p:txBody>
          <a:bodyPr/>
          <a:p>
            <a:fld id="{ABA715EE-5EBD-48B1-8849-E379349D9A8A}" type="slidenum">
              <a:rPr lang="en-US"/>
              <a:t>46</a:t>
            </a:fld>
            <a:endParaRPr lang="en-US"/>
          </a:p>
        </p:txBody>
      </p:sp>
      <p:sp>
        <p:nvSpPr>
          <p:cNvPr id="1049264" name="Rectangle 2"/>
          <p:cNvSpPr>
            <a:spLocks noChangeAspect="1" noRot="1" noGrp="1" noChangeArrowheads="1" noTextEdit="1"/>
          </p:cNvSpPr>
          <p:nvPr>
            <p:ph type="sldImg"/>
          </p:nvPr>
        </p:nvSpPr>
        <p:spPr/>
      </p:sp>
      <p:sp>
        <p:nvSpPr>
          <p:cNvPr id="1049265" name="Rectangle 3"/>
          <p:cNvSpPr>
            <a:spLocks noGrp="1" noChangeArrowheads="1"/>
          </p:cNvSpPr>
          <p:nvPr>
            <p:ph type="body" idx="1"/>
          </p:nvPr>
        </p:nvSpPr>
        <p:spPr/>
        <p:txBody>
          <a:bodyPr/>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9270" name="Rectangle 7"/>
          <p:cNvSpPr>
            <a:spLocks noGrp="1" noChangeArrowheads="1"/>
          </p:cNvSpPr>
          <p:nvPr>
            <p:ph type="sldNum" sz="quarter" idx="5"/>
          </p:nvPr>
        </p:nvSpPr>
        <p:spPr/>
        <p:txBody>
          <a:bodyPr/>
          <a:p>
            <a:fld id="{4A9EA025-E1FC-4B46-AA16-4AA35A270C7E}" type="slidenum">
              <a:rPr lang="en-US"/>
              <a:t>47</a:t>
            </a:fld>
            <a:endParaRPr lang="en-US"/>
          </a:p>
        </p:txBody>
      </p:sp>
      <p:sp>
        <p:nvSpPr>
          <p:cNvPr id="1049271" name="Rectangle 2"/>
          <p:cNvSpPr>
            <a:spLocks noChangeAspect="1" noRot="1" noGrp="1" noChangeArrowheads="1" noTextEdit="1"/>
          </p:cNvSpPr>
          <p:nvPr>
            <p:ph type="sldImg"/>
          </p:nvPr>
        </p:nvSpPr>
        <p:spPr/>
      </p:sp>
      <p:sp>
        <p:nvSpPr>
          <p:cNvPr id="1049272" name="Rectangle 3"/>
          <p:cNvSpPr>
            <a:spLocks noGrp="1" noChangeArrowheads="1"/>
          </p:cNvSpPr>
          <p:nvPr>
            <p:ph type="body" idx="1"/>
          </p:nvPr>
        </p:nvSpPr>
        <p:spPr/>
        <p:txBody>
          <a:bodyPr/>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9277" name="Rectangle 7"/>
          <p:cNvSpPr>
            <a:spLocks noGrp="1" noChangeArrowheads="1"/>
          </p:cNvSpPr>
          <p:nvPr>
            <p:ph type="sldNum" sz="quarter" idx="5"/>
          </p:nvPr>
        </p:nvSpPr>
        <p:spPr/>
        <p:txBody>
          <a:bodyPr/>
          <a:p>
            <a:fld id="{ACFFC3C5-5A43-4DCA-B634-CF84D470F35F}" type="slidenum">
              <a:rPr lang="en-US"/>
              <a:t>48</a:t>
            </a:fld>
            <a:endParaRPr lang="en-US"/>
          </a:p>
        </p:txBody>
      </p:sp>
      <p:sp>
        <p:nvSpPr>
          <p:cNvPr id="1049278" name="Rectangle 2"/>
          <p:cNvSpPr>
            <a:spLocks noChangeAspect="1" noRot="1" noGrp="1" noChangeArrowheads="1" noTextEdit="1"/>
          </p:cNvSpPr>
          <p:nvPr>
            <p:ph type="sldImg"/>
          </p:nvPr>
        </p:nvSpPr>
        <p:spPr/>
      </p:sp>
      <p:sp>
        <p:nvSpPr>
          <p:cNvPr id="1049279" name="Rectangle 3"/>
          <p:cNvSpPr>
            <a:spLocks noGrp="1" noChangeArrowheads="1"/>
          </p:cNvSpPr>
          <p:nvPr>
            <p:ph type="body" idx="1"/>
          </p:nvPr>
        </p:nvSpPr>
        <p:spPr/>
        <p:txBody>
          <a:bodyPr/>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9284" name="Rectangle 7"/>
          <p:cNvSpPr>
            <a:spLocks noGrp="1" noChangeArrowheads="1"/>
          </p:cNvSpPr>
          <p:nvPr>
            <p:ph type="sldNum" sz="quarter" idx="5"/>
          </p:nvPr>
        </p:nvSpPr>
        <p:spPr/>
        <p:txBody>
          <a:bodyPr/>
          <a:p>
            <a:fld id="{13C0FCB7-79D5-489B-BF50-4A87C71CF25D}" type="slidenum">
              <a:rPr lang="en-US"/>
              <a:t>49</a:t>
            </a:fld>
            <a:endParaRPr lang="en-US"/>
          </a:p>
        </p:txBody>
      </p:sp>
      <p:sp>
        <p:nvSpPr>
          <p:cNvPr id="1049285" name="Rectangle 2"/>
          <p:cNvSpPr>
            <a:spLocks noChangeAspect="1" noRot="1" noGrp="1" noChangeArrowheads="1" noTextEdit="1"/>
          </p:cNvSpPr>
          <p:nvPr>
            <p:ph type="sldImg"/>
          </p:nvPr>
        </p:nvSpPr>
        <p:spPr/>
      </p:sp>
      <p:sp>
        <p:nvSpPr>
          <p:cNvPr id="1049286" name="Rectangle 3"/>
          <p:cNvSpPr>
            <a:spLocks noGrp="1" noChangeArrowheads="1"/>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706" name="Rectangle 7"/>
          <p:cNvSpPr>
            <a:spLocks noGrp="1" noChangeArrowheads="1"/>
          </p:cNvSpPr>
          <p:nvPr>
            <p:ph type="sldNum" sz="quarter" idx="5"/>
          </p:nvPr>
        </p:nvSpPr>
        <p:spPr/>
        <p:txBody>
          <a:bodyPr/>
          <a:p>
            <a:fld id="{E94E8430-4A12-40D4-B27A-DE55B8D44784}" type="slidenum">
              <a:rPr lang="en-US"/>
              <a:t>5</a:t>
            </a:fld>
            <a:endParaRPr lang="en-US"/>
          </a:p>
        </p:txBody>
      </p:sp>
      <p:sp>
        <p:nvSpPr>
          <p:cNvPr id="1048707" name="Rectangle 2"/>
          <p:cNvSpPr>
            <a:spLocks noChangeAspect="1" noRot="1" noGrp="1" noChangeArrowheads="1" noTextEdit="1"/>
          </p:cNvSpPr>
          <p:nvPr>
            <p:ph type="sldImg"/>
          </p:nvPr>
        </p:nvSpPr>
        <p:spPr/>
      </p:sp>
      <p:sp>
        <p:nvSpPr>
          <p:cNvPr id="1048708" name="Rectangle 3"/>
          <p:cNvSpPr>
            <a:spLocks noGrp="1" noChangeArrowheads="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21" name="Rectangle 7"/>
          <p:cNvSpPr>
            <a:spLocks noGrp="1" noChangeArrowheads="1"/>
          </p:cNvSpPr>
          <p:nvPr>
            <p:ph type="sldNum" sz="quarter" idx="5"/>
          </p:nvPr>
        </p:nvSpPr>
        <p:spPr/>
        <p:txBody>
          <a:bodyPr/>
          <a:p>
            <a:fld id="{ABCBD643-8B1D-47FF-8E05-1DB02CEF278A}" type="slidenum">
              <a:rPr lang="en-US"/>
              <a:t>6</a:t>
            </a:fld>
            <a:endParaRPr lang="en-US"/>
          </a:p>
        </p:txBody>
      </p:sp>
      <p:sp>
        <p:nvSpPr>
          <p:cNvPr id="1048722" name="Rectangle 2"/>
          <p:cNvSpPr>
            <a:spLocks noChangeAspect="1" noRot="1" noGrp="1" noChangeArrowheads="1" noTextEdit="1"/>
          </p:cNvSpPr>
          <p:nvPr>
            <p:ph type="sldImg"/>
          </p:nvPr>
        </p:nvSpPr>
        <p:spPr/>
      </p:sp>
      <p:sp>
        <p:nvSpPr>
          <p:cNvPr id="1048723" name="Rectangle 3"/>
          <p:cNvSpPr>
            <a:spLocks noGrp="1" noChangeArrowheads="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34" name="Rectangle 7"/>
          <p:cNvSpPr>
            <a:spLocks noGrp="1" noChangeArrowheads="1"/>
          </p:cNvSpPr>
          <p:nvPr>
            <p:ph type="sldNum" sz="quarter" idx="5"/>
          </p:nvPr>
        </p:nvSpPr>
        <p:spPr/>
        <p:txBody>
          <a:bodyPr/>
          <a:p>
            <a:fld id="{0A0C2857-2762-4223-B931-60772C6C6C0C}" type="slidenum">
              <a:rPr lang="en-US"/>
              <a:t>7</a:t>
            </a:fld>
            <a:endParaRPr lang="en-US"/>
          </a:p>
        </p:txBody>
      </p:sp>
      <p:sp>
        <p:nvSpPr>
          <p:cNvPr id="1048735" name="Rectangle 2"/>
          <p:cNvSpPr>
            <a:spLocks noChangeAspect="1" noRot="1" noGrp="1" noChangeArrowheads="1" noTextEdit="1"/>
          </p:cNvSpPr>
          <p:nvPr>
            <p:ph type="sldImg"/>
          </p:nvPr>
        </p:nvSpPr>
        <p:spPr/>
      </p:sp>
      <p:sp>
        <p:nvSpPr>
          <p:cNvPr id="1048736" name="Rectangle 3"/>
          <p:cNvSpPr>
            <a:spLocks noGrp="1" noChangeArrowheads="1"/>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51" name="Rectangle 7"/>
          <p:cNvSpPr>
            <a:spLocks noGrp="1" noChangeArrowheads="1"/>
          </p:cNvSpPr>
          <p:nvPr>
            <p:ph type="sldNum" sz="quarter" idx="5"/>
          </p:nvPr>
        </p:nvSpPr>
        <p:spPr/>
        <p:txBody>
          <a:bodyPr/>
          <a:p>
            <a:fld id="{A2EE0313-9C6A-4A58-AABA-8B8DD47901E2}" type="slidenum">
              <a:rPr lang="en-US"/>
              <a:t>8</a:t>
            </a:fld>
            <a:endParaRPr lang="en-US"/>
          </a:p>
        </p:txBody>
      </p:sp>
      <p:sp>
        <p:nvSpPr>
          <p:cNvPr id="1048752" name="Rectangle 2"/>
          <p:cNvSpPr>
            <a:spLocks noChangeAspect="1" noRot="1" noGrp="1" noChangeArrowheads="1" noTextEdit="1"/>
          </p:cNvSpPr>
          <p:nvPr>
            <p:ph type="sldImg"/>
          </p:nvPr>
        </p:nvSpPr>
        <p:spPr/>
      </p:sp>
      <p:sp>
        <p:nvSpPr>
          <p:cNvPr id="1048753" name="Rectangle 3"/>
          <p:cNvSpPr>
            <a:spLocks noGrp="1" noChangeArrowheads="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17" name=""/>
        <p:cNvGrpSpPr/>
        <p:nvPr/>
      </p:nvGrpSpPr>
      <p:grpSpPr>
        <a:xfrm>
          <a:off x="0" y="0"/>
          <a:ext cx="0" cy="0"/>
          <a:chOff x="0" y="0"/>
          <a:chExt cx="0" cy="0"/>
        </a:xfrm>
      </p:grpSpPr>
      <p:sp>
        <p:nvSpPr>
          <p:cNvPr id="1048787" name="Rectangle 7"/>
          <p:cNvSpPr>
            <a:spLocks noGrp="1" noChangeArrowheads="1"/>
          </p:cNvSpPr>
          <p:nvPr>
            <p:ph type="sldNum" sz="quarter" idx="5"/>
          </p:nvPr>
        </p:nvSpPr>
        <p:spPr/>
        <p:txBody>
          <a:bodyPr/>
          <a:p>
            <a:fld id="{955F2006-75E7-40BC-95E6-4CE87C2EB0E5}" type="slidenum">
              <a:rPr lang="en-US"/>
              <a:t>9</a:t>
            </a:fld>
            <a:endParaRPr lang="en-US"/>
          </a:p>
        </p:txBody>
      </p:sp>
      <p:sp>
        <p:nvSpPr>
          <p:cNvPr id="1048788" name="Rectangle 2"/>
          <p:cNvSpPr>
            <a:spLocks noChangeAspect="1" noRot="1" noGrp="1" noChangeArrowheads="1" noTextEdit="1"/>
          </p:cNvSpPr>
          <p:nvPr>
            <p:ph type="sldImg"/>
          </p:nvPr>
        </p:nvSpPr>
        <p:spPr/>
      </p:sp>
      <p:sp>
        <p:nvSpPr>
          <p:cNvPr id="1048789" name="Rectangle 3"/>
          <p:cNvSpPr>
            <a:spLocks noGrp="1" noChangeArrowheads="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blipFill rotWithShape="0" dpi="0">
          <a:blip xmlns:r="http://schemas.openxmlformats.org/officeDocument/2006/relationships" r:embed="rId1" cstate="print"/>
          <a:srcRect/>
          <a:stretch>
            <a:fillRect/>
          </a:stretch>
        </a:blipFill>
        <a:effectLst/>
      </p:bgPr>
    </p:bg>
    <p:spTree>
      <p:nvGrpSpPr>
        <p:cNvPr id="82" name=""/>
        <p:cNvGrpSpPr/>
        <p:nvPr/>
      </p:nvGrpSpPr>
      <p:grpSpPr>
        <a:xfrm>
          <a:off x="0" y="0"/>
          <a:ext cx="0" cy="0"/>
          <a:chOff x="0" y="0"/>
          <a:chExt cx="0" cy="0"/>
        </a:xfrm>
      </p:grpSpPr>
      <p:sp>
        <p:nvSpPr>
          <p:cNvPr id="1048629" name="Rectangle 10"/>
          <p:cNvSpPr>
            <a:spLocks noChangeArrowheads="1"/>
          </p:cNvSpPr>
          <p:nvPr userDrawn="1"/>
        </p:nvSpPr>
        <p:spPr bwMode="auto">
          <a:xfrm>
            <a:off x="0" y="2330450"/>
            <a:ext cx="8991600" cy="2241550"/>
          </a:xfrm>
          <a:prstGeom prst="rect"/>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anchor="ctr" wrap="none"/>
          <a:p>
            <a:endParaRPr lang="en-US"/>
          </a:p>
        </p:txBody>
      </p:sp>
      <p:sp>
        <p:nvSpPr>
          <p:cNvPr id="1048630" name="Rectangle 14"/>
          <p:cNvSpPr>
            <a:spLocks noChangeArrowheads="1"/>
          </p:cNvSpPr>
          <p:nvPr userDrawn="1"/>
        </p:nvSpPr>
        <p:spPr bwMode="auto">
          <a:xfrm>
            <a:off x="457200" y="457200"/>
            <a:ext cx="8153400" cy="5791200"/>
          </a:xfrm>
          <a:prstGeom prst="rect"/>
          <a:solidFill>
            <a:srgbClr val="FFFFFF"/>
          </a:solidFill>
          <a:ln w="28575">
            <a:solidFill>
              <a:srgbClr val="996633"/>
            </a:solidFill>
            <a:miter lim="800000"/>
            <a:headEnd/>
            <a:tailEnd/>
          </a:ln>
          <a:effectLst/>
        </p:spPr>
        <p:txBody>
          <a:bodyPr anchor="ctr" wrap="none"/>
          <a:p>
            <a:endParaRPr lang="en-US"/>
          </a:p>
        </p:txBody>
      </p:sp>
      <p:sp>
        <p:nvSpPr>
          <p:cNvPr id="1048631" name="Text Box 15"/>
          <p:cNvSpPr txBox="1">
            <a:spLocks noChangeArrowheads="1"/>
          </p:cNvSpPr>
          <p:nvPr userDrawn="1"/>
        </p:nvSpPr>
        <p:spPr bwMode="auto">
          <a:xfrm>
            <a:off x="3886200" y="6400800"/>
            <a:ext cx="5105400" cy="447039"/>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2009 Pearson Education, Upper Saddle River, NJ 07458. All Rights Reserved</a:t>
            </a:r>
          </a:p>
        </p:txBody>
      </p:sp>
      <p:sp>
        <p:nvSpPr>
          <p:cNvPr id="1048632" name="Text Box 16"/>
          <p:cNvSpPr txBox="1">
            <a:spLocks noChangeArrowheads="1"/>
          </p:cNvSpPr>
          <p:nvPr userDrawn="1"/>
        </p:nvSpPr>
        <p:spPr bwMode="auto">
          <a:xfrm>
            <a:off x="152400" y="6400800"/>
            <a:ext cx="2819400" cy="274638"/>
          </a:xfrm>
          <a:prstGeom prst="rect"/>
          <a:noFill/>
          <a:ln w="9525">
            <a:noFill/>
            <a:miter lim="800000"/>
            <a:headEnd/>
            <a:tailEnd/>
          </a:ln>
          <a:effectLst/>
        </p:spPr>
        <p:txBody>
          <a:bodyPr>
            <a:spAutoFit/>
          </a:bodyPr>
          <a:p>
            <a:pPr>
              <a:spcBef>
                <a:spcPct val="50000"/>
              </a:spcBef>
            </a:pPr>
            <a:r>
              <a:rPr b="1" sz="1200" lang="en-US">
                <a:solidFill>
                  <a:srgbClr val="FFFFFF"/>
                </a:solidFill>
              </a:rPr>
              <a:t>Floyd, Digital Fundamentals, 10</a:t>
            </a:r>
            <a:r>
              <a:rPr baseline="30000" b="1" sz="1200" lang="en-US">
                <a:solidFill>
                  <a:srgbClr val="FFFFFF"/>
                </a:solidFill>
              </a:rPr>
              <a:t>th</a:t>
            </a:r>
            <a:r>
              <a:rPr b="1" sz="1200" lang="en-US">
                <a:solidFill>
                  <a:srgbClr val="FFFFFF"/>
                </a:solidFill>
              </a:rPr>
              <a:t> ed</a:t>
            </a:r>
          </a:p>
        </p:txBody>
      </p:sp>
    </p:spTree>
  </p:cSld>
  <p:clrMapOvr>
    <a:masterClrMapping/>
  </p:clrMapOvr>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30" name=""/>
        <p:cNvGrpSpPr/>
        <p:nvPr/>
      </p:nvGrpSpPr>
      <p:grpSpPr>
        <a:xfrm>
          <a:off x="0" y="0"/>
          <a:ext cx="0" cy="0"/>
          <a:chOff x="0" y="0"/>
          <a:chExt cx="0" cy="0"/>
        </a:xfrm>
      </p:grpSpPr>
      <p:sp>
        <p:nvSpPr>
          <p:cNvPr id="1049295"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296" name="Vertical Text Placeholder 2"/>
          <p:cNvSpPr>
            <a:spLocks noGrp="1"/>
          </p:cNvSpPr>
          <p:nvPr>
            <p:ph type="body" orient="vert" idx="1"/>
          </p:nvPr>
        </p:nvSpPr>
        <p:spPr>
          <a:xfrm>
            <a:off x="457200" y="1600200"/>
            <a:ext cx="8229600" cy="4525963"/>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27" name=""/>
        <p:cNvGrpSpPr/>
        <p:nvPr/>
      </p:nvGrpSpPr>
      <p:grpSpPr>
        <a:xfrm>
          <a:off x="0" y="0"/>
          <a:ext cx="0" cy="0"/>
          <a:chOff x="0" y="0"/>
          <a:chExt cx="0" cy="0"/>
        </a:xfrm>
      </p:grpSpPr>
      <p:sp>
        <p:nvSpPr>
          <p:cNvPr id="1049288" name="Vertical Title 1"/>
          <p:cNvSpPr>
            <a:spLocks noGrp="1"/>
          </p:cNvSpPr>
          <p:nvPr>
            <p:ph type="title" orient="vert"/>
          </p:nvPr>
        </p:nvSpPr>
        <p:spPr>
          <a:xfrm>
            <a:off x="6629400" y="274638"/>
            <a:ext cx="2057400" cy="5851525"/>
          </a:xfrm>
          <a:prstGeom prst="rect"/>
        </p:spPr>
        <p:txBody>
          <a:bodyPr vert="eaVert"/>
          <a:p>
            <a:r>
              <a:rPr lang="en-US" smtClean="0"/>
              <a:t>Click to edit Master title style</a:t>
            </a:r>
            <a:endParaRPr lang="en-US"/>
          </a:p>
        </p:txBody>
      </p:sp>
      <p:sp>
        <p:nvSpPr>
          <p:cNvPr id="1049289" name="Vertical Text Placeholder 2"/>
          <p:cNvSpPr>
            <a:spLocks noGrp="1"/>
          </p:cNvSpPr>
          <p:nvPr>
            <p:ph type="body" orient="vert" idx="1"/>
          </p:nvPr>
        </p:nvSpPr>
        <p:spPr>
          <a:xfrm>
            <a:off x="457200" y="274638"/>
            <a:ext cx="6019800" cy="5851525"/>
          </a:xfrm>
          <a:prstGeom prst="rect"/>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8" name=""/>
        <p:cNvGrpSpPr/>
        <p:nvPr/>
      </p:nvGrpSpPr>
      <p:grpSpPr>
        <a:xfrm>
          <a:off x="0" y="0"/>
          <a:ext cx="0" cy="0"/>
          <a:chOff x="0" y="0"/>
          <a:chExt cx="0" cy="0"/>
        </a:xfrm>
      </p:grpSpPr>
      <p:sp>
        <p:nvSpPr>
          <p:cNvPr id="1049290"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291" name="Content Placeholder 2"/>
          <p:cNvSpPr>
            <a:spLocks noGrp="1"/>
          </p:cNvSpPr>
          <p:nvPr>
            <p:ph idx="1"/>
          </p:nvPr>
        </p:nvSpPr>
        <p:spPr>
          <a:xfrm>
            <a:off x="457200" y="1600200"/>
            <a:ext cx="8229600" cy="4525963"/>
          </a:xfrm>
          <a:prstGeom prst="rect"/>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31" name=""/>
        <p:cNvGrpSpPr/>
        <p:nvPr/>
      </p:nvGrpSpPr>
      <p:grpSpPr>
        <a:xfrm>
          <a:off x="0" y="0"/>
          <a:ext cx="0" cy="0"/>
          <a:chOff x="0" y="0"/>
          <a:chExt cx="0" cy="0"/>
        </a:xfrm>
      </p:grpSpPr>
      <p:sp>
        <p:nvSpPr>
          <p:cNvPr id="1049297" name="Title 1"/>
          <p:cNvSpPr>
            <a:spLocks noGrp="1"/>
          </p:cNvSpPr>
          <p:nvPr>
            <p:ph type="title"/>
          </p:nvPr>
        </p:nvSpPr>
        <p:spPr>
          <a:xfrm>
            <a:off x="722313" y="4406900"/>
            <a:ext cx="7772400" cy="1362075"/>
          </a:xfrm>
          <a:prstGeom prst="rect"/>
        </p:spPr>
        <p:txBody>
          <a:bodyPr anchor="t"/>
          <a:lstStyle>
            <a:lvl1pPr algn="l">
              <a:defRPr b="1" cap="all" sz="4000"/>
            </a:lvl1pPr>
          </a:lstStyle>
          <a:p>
            <a:r>
              <a:rPr lang="en-US" smtClean="0"/>
              <a:t>Click to edit Master title style</a:t>
            </a:r>
            <a:endParaRPr lang="en-US"/>
          </a:p>
        </p:txBody>
      </p:sp>
      <p:sp>
        <p:nvSpPr>
          <p:cNvPr id="1049298" name="Text Placeholder 2"/>
          <p:cNvSpPr>
            <a:spLocks noGrp="1"/>
          </p:cNvSpPr>
          <p:nvPr>
            <p:ph type="body" idx="1"/>
          </p:nvPr>
        </p:nvSpPr>
        <p:spPr>
          <a:xfrm>
            <a:off x="722313" y="2906713"/>
            <a:ext cx="7772400" cy="1500187"/>
          </a:xfrm>
          <a:prstGeom prst="rect"/>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32" name=""/>
        <p:cNvGrpSpPr/>
        <p:nvPr/>
      </p:nvGrpSpPr>
      <p:grpSpPr>
        <a:xfrm>
          <a:off x="0" y="0"/>
          <a:ext cx="0" cy="0"/>
          <a:chOff x="0" y="0"/>
          <a:chExt cx="0" cy="0"/>
        </a:xfrm>
      </p:grpSpPr>
      <p:sp>
        <p:nvSpPr>
          <p:cNvPr id="1049299"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300" name="Content Placeholder 2"/>
          <p:cNvSpPr>
            <a:spLocks noGrp="1"/>
          </p:cNvSpPr>
          <p:nvPr>
            <p:ph sz="half" idx="1"/>
          </p:nvPr>
        </p:nvSpPr>
        <p:spPr>
          <a:xfrm>
            <a:off x="457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301" name="Content Placeholder 3"/>
          <p:cNvSpPr>
            <a:spLocks noGrp="1"/>
          </p:cNvSpPr>
          <p:nvPr>
            <p:ph sz="half" idx="2"/>
          </p:nvPr>
        </p:nvSpPr>
        <p:spPr>
          <a:xfrm>
            <a:off x="4648200" y="1600200"/>
            <a:ext cx="4038600" cy="4525963"/>
          </a:xfrm>
          <a:prstGeom prst="rec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3" name=""/>
        <p:cNvGrpSpPr/>
        <p:nvPr/>
      </p:nvGrpSpPr>
      <p:grpSpPr>
        <a:xfrm>
          <a:off x="0" y="0"/>
          <a:ext cx="0" cy="0"/>
          <a:chOff x="0" y="0"/>
          <a:chExt cx="0" cy="0"/>
        </a:xfrm>
      </p:grpSpPr>
      <p:sp>
        <p:nvSpPr>
          <p:cNvPr id="1049302"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
        <p:nvSpPr>
          <p:cNvPr id="1049303" name="Text Placeholder 2"/>
          <p:cNvSpPr>
            <a:spLocks noGrp="1"/>
          </p:cNvSpPr>
          <p:nvPr>
            <p:ph type="body" idx="1"/>
          </p:nvPr>
        </p:nvSpPr>
        <p:spPr>
          <a:xfrm>
            <a:off x="457200" y="1535113"/>
            <a:ext cx="4040188"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304" name="Content Placeholder 3"/>
          <p:cNvSpPr>
            <a:spLocks noGrp="1"/>
          </p:cNvSpPr>
          <p:nvPr>
            <p:ph sz="half" idx="2"/>
          </p:nvPr>
        </p:nvSpPr>
        <p:spPr>
          <a:xfrm>
            <a:off x="457200" y="2174875"/>
            <a:ext cx="4040188"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305" name="Text Placeholder 4"/>
          <p:cNvSpPr>
            <a:spLocks noGrp="1"/>
          </p:cNvSpPr>
          <p:nvPr>
            <p:ph type="body" sz="quarter" idx="3"/>
          </p:nvPr>
        </p:nvSpPr>
        <p:spPr>
          <a:xfrm>
            <a:off x="4645025" y="1535113"/>
            <a:ext cx="4041775" cy="639762"/>
          </a:xfrm>
          <a:prstGeom prst="rect"/>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306" name="Content Placeholder 5"/>
          <p:cNvSpPr>
            <a:spLocks noGrp="1"/>
          </p:cNvSpPr>
          <p:nvPr>
            <p:ph sz="quarter" idx="4"/>
          </p:nvPr>
        </p:nvSpPr>
        <p:spPr>
          <a:xfrm>
            <a:off x="4645025" y="2174875"/>
            <a:ext cx="4041775" cy="3951288"/>
          </a:xfrm>
          <a:prstGeom prst="rect"/>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26" name=""/>
        <p:cNvGrpSpPr/>
        <p:nvPr/>
      </p:nvGrpSpPr>
      <p:grpSpPr>
        <a:xfrm>
          <a:off x="0" y="0"/>
          <a:ext cx="0" cy="0"/>
          <a:chOff x="0" y="0"/>
          <a:chExt cx="0" cy="0"/>
        </a:xfrm>
      </p:grpSpPr>
      <p:sp>
        <p:nvSpPr>
          <p:cNvPr id="1049287" name="Title 1"/>
          <p:cNvSpPr>
            <a:spLocks noGrp="1"/>
          </p:cNvSpPr>
          <p:nvPr>
            <p:ph type="title"/>
          </p:nvPr>
        </p:nvSpPr>
        <p:spPr>
          <a:xfrm>
            <a:off x="457200" y="274638"/>
            <a:ext cx="8229600" cy="1143000"/>
          </a:xfrm>
          <a:prstGeom prst="rect"/>
        </p:spPr>
        <p:txBody>
          <a:bodyPr/>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34" name=""/>
        <p:cNvGrpSpPr/>
        <p:nvPr/>
      </p:nvGrpSpPr>
      <p:grpSpPr>
        <a:xfrm>
          <a:off x="0" y="0"/>
          <a:ext cx="0" cy="0"/>
          <a:chOff x="0" y="0"/>
          <a:chExt cx="0" cy="0"/>
        </a:xfrm>
      </p:grpSpPr>
      <p:sp>
        <p:nvSpPr>
          <p:cNvPr id="1049307" name="Title 1"/>
          <p:cNvSpPr>
            <a:spLocks noGrp="1"/>
          </p:cNvSpPr>
          <p:nvPr>
            <p:ph type="title"/>
          </p:nvPr>
        </p:nvSpPr>
        <p:spPr>
          <a:xfrm>
            <a:off x="457200" y="273050"/>
            <a:ext cx="3008313" cy="1162050"/>
          </a:xfrm>
          <a:prstGeom prst="rect"/>
        </p:spPr>
        <p:txBody>
          <a:bodyPr anchor="b"/>
          <a:lstStyle>
            <a:lvl1pPr algn="l">
              <a:defRPr b="1" sz="2000"/>
            </a:lvl1pPr>
          </a:lstStyle>
          <a:p>
            <a:r>
              <a:rPr lang="en-US" smtClean="0"/>
              <a:t>Click to edit Master title style</a:t>
            </a:r>
            <a:endParaRPr lang="en-US"/>
          </a:p>
        </p:txBody>
      </p:sp>
      <p:sp>
        <p:nvSpPr>
          <p:cNvPr id="1049308" name="Content Placeholder 2"/>
          <p:cNvSpPr>
            <a:spLocks noGrp="1"/>
          </p:cNvSpPr>
          <p:nvPr>
            <p:ph idx="1"/>
          </p:nvPr>
        </p:nvSpPr>
        <p:spPr>
          <a:xfrm>
            <a:off x="3575050" y="273050"/>
            <a:ext cx="5111750" cy="5853113"/>
          </a:xfrm>
          <a:prstGeom prst="rect"/>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309" name="Text Placeholder 3"/>
          <p:cNvSpPr>
            <a:spLocks noGrp="1"/>
          </p:cNvSpPr>
          <p:nvPr>
            <p:ph type="body" sz="half" idx="2"/>
          </p:nvPr>
        </p:nvSpPr>
        <p:spPr>
          <a:xfrm>
            <a:off x="457200" y="1435100"/>
            <a:ext cx="3008313" cy="4691063"/>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29" name=""/>
        <p:cNvGrpSpPr/>
        <p:nvPr/>
      </p:nvGrpSpPr>
      <p:grpSpPr>
        <a:xfrm>
          <a:off x="0" y="0"/>
          <a:ext cx="0" cy="0"/>
          <a:chOff x="0" y="0"/>
          <a:chExt cx="0" cy="0"/>
        </a:xfrm>
      </p:grpSpPr>
      <p:sp>
        <p:nvSpPr>
          <p:cNvPr id="1049292" name="Title 1"/>
          <p:cNvSpPr>
            <a:spLocks noGrp="1"/>
          </p:cNvSpPr>
          <p:nvPr>
            <p:ph type="title"/>
          </p:nvPr>
        </p:nvSpPr>
        <p:spPr>
          <a:xfrm>
            <a:off x="1792288" y="4800600"/>
            <a:ext cx="5486400" cy="566738"/>
          </a:xfrm>
          <a:prstGeom prst="rect"/>
        </p:spPr>
        <p:txBody>
          <a:bodyPr anchor="b"/>
          <a:lstStyle>
            <a:lvl1pPr algn="l">
              <a:defRPr b="1" sz="2000"/>
            </a:lvl1pPr>
          </a:lstStyle>
          <a:p>
            <a:r>
              <a:rPr lang="en-US" smtClean="0"/>
              <a:t>Click to edit Master title style</a:t>
            </a:r>
            <a:endParaRPr lang="en-US"/>
          </a:p>
        </p:txBody>
      </p:sp>
      <p:sp>
        <p:nvSpPr>
          <p:cNvPr id="1049293" name="Picture Placeholder 2"/>
          <p:cNvSpPr>
            <a:spLocks noGrp="1"/>
          </p:cNvSpPr>
          <p:nvPr>
            <p:ph type="pic" idx="1"/>
          </p:nvPr>
        </p:nvSpPr>
        <p:spPr>
          <a:xfrm>
            <a:off x="1792288" y="612775"/>
            <a:ext cx="5486400" cy="4114800"/>
          </a:xfrm>
          <a:prstGeom prst="rect"/>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9294" name="Text Placeholder 3"/>
          <p:cNvSpPr>
            <a:spLocks noGrp="1"/>
          </p:cNvSpPr>
          <p:nvPr>
            <p:ph type="body" sz="half" idx="2"/>
          </p:nvPr>
        </p:nvSpPr>
        <p:spPr>
          <a:xfrm>
            <a:off x="1792288" y="5367338"/>
            <a:ext cx="5486400" cy="804862"/>
          </a:xfrm>
          <a:prstGeom prst="rect"/>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dpi="0">
          <a:blip xmlns:r="http://schemas.openxmlformats.org/officeDocument/2006/relationships" r:embed="rId12" cstate="print"/>
          <a:srcRect/>
          <a:stretch>
            <a:fillRect/>
          </a:stretch>
        </a:blipFill>
        <a:effectLst/>
      </p:bgPr>
    </p:bg>
    <p:spTree>
      <p:nvGrpSpPr>
        <p:cNvPr id="50" name=""/>
        <p:cNvGrpSpPr/>
        <p:nvPr/>
      </p:nvGrpSpPr>
      <p:grpSpPr>
        <a:xfrm>
          <a:off x="0" y="0"/>
          <a:ext cx="0" cy="0"/>
          <a:chOff x="0" y="0"/>
          <a:chExt cx="0" cy="0"/>
        </a:xfrm>
      </p:grpSpPr>
      <p:sp>
        <p:nvSpPr>
          <p:cNvPr id="1048576" name="Text Box 8"/>
          <p:cNvSpPr txBox="1">
            <a:spLocks noChangeArrowheads="1"/>
          </p:cNvSpPr>
          <p:nvPr userDrawn="1"/>
        </p:nvSpPr>
        <p:spPr bwMode="auto">
          <a:xfrm>
            <a:off x="3886200" y="6400800"/>
            <a:ext cx="5105400" cy="447039"/>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2009 Pearson Education, Upper Saddle River, NJ 07458. All Rights Reserved</a:t>
            </a:r>
          </a:p>
        </p:txBody>
      </p:sp>
      <p:sp>
        <p:nvSpPr>
          <p:cNvPr id="1048577" name="Text Box 9"/>
          <p:cNvSpPr txBox="1">
            <a:spLocks noChangeArrowheads="1"/>
          </p:cNvSpPr>
          <p:nvPr userDrawn="1"/>
        </p:nvSpPr>
        <p:spPr bwMode="auto">
          <a:xfrm>
            <a:off x="152400" y="6400800"/>
            <a:ext cx="2819400" cy="274638"/>
          </a:xfrm>
          <a:prstGeom prst="rect"/>
          <a:noFill/>
          <a:ln w="9525">
            <a:noFill/>
            <a:miter lim="800000"/>
            <a:headEnd/>
            <a:tailEnd/>
          </a:ln>
          <a:effectLst/>
        </p:spPr>
        <p:txBody>
          <a:bodyPr>
            <a:spAutoFit/>
          </a:bodyPr>
          <a:p>
            <a:pPr>
              <a:spcBef>
                <a:spcPct val="50000"/>
              </a:spcBef>
            </a:pPr>
            <a:r>
              <a:rPr sz="1200" lang="en-US">
                <a:solidFill>
                  <a:srgbClr val="996633"/>
                </a:solidFill>
              </a:rPr>
              <a:t>Floyd, Digital Fundamentals, 10</a:t>
            </a:r>
            <a:r>
              <a:rPr baseline="30000" sz="1200" lang="en-US">
                <a:solidFill>
                  <a:srgbClr val="996633"/>
                </a:solidFill>
              </a:rPr>
              <a:t>th</a:t>
            </a:r>
            <a:r>
              <a:rPr sz="1200" lang="en-US">
                <a:solidFill>
                  <a:srgbClr val="996633"/>
                </a:solidFill>
              </a:rPr>
              <a:t> ed</a:t>
            </a: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xStyles>
    <p:titleStyle>
      <a:lvl1pPr algn="l" eaLnBrk="0" fontAlgn="base" hangingPunct="0" rtl="0">
        <a:spcBef>
          <a:spcPct val="0"/>
        </a:spcBef>
        <a:spcAft>
          <a:spcPct val="0"/>
        </a:spcAft>
        <a:defRPr b="1" sz="3200">
          <a:solidFill>
            <a:schemeClr val="tx2"/>
          </a:solidFill>
          <a:latin typeface="+mj-lt"/>
          <a:ea typeface="+mj-ea"/>
          <a:cs typeface="+mj-cs"/>
        </a:defRPr>
      </a:lvl1pPr>
      <a:lvl2pPr algn="l" eaLnBrk="0" fontAlgn="base" hangingPunct="0" rtl="0">
        <a:spcBef>
          <a:spcPct val="0"/>
        </a:spcBef>
        <a:spcAft>
          <a:spcPct val="0"/>
        </a:spcAft>
        <a:defRPr b="1" sz="3200">
          <a:solidFill>
            <a:schemeClr val="tx2"/>
          </a:solidFill>
          <a:latin typeface="Arial" charset="0"/>
        </a:defRPr>
      </a:lvl2pPr>
      <a:lvl3pPr algn="l" eaLnBrk="0" fontAlgn="base" hangingPunct="0" rtl="0">
        <a:spcBef>
          <a:spcPct val="0"/>
        </a:spcBef>
        <a:spcAft>
          <a:spcPct val="0"/>
        </a:spcAft>
        <a:defRPr b="1" sz="3200">
          <a:solidFill>
            <a:schemeClr val="tx2"/>
          </a:solidFill>
          <a:latin typeface="Arial" charset="0"/>
        </a:defRPr>
      </a:lvl3pPr>
      <a:lvl4pPr algn="l" eaLnBrk="0" fontAlgn="base" hangingPunct="0" rtl="0">
        <a:spcBef>
          <a:spcPct val="0"/>
        </a:spcBef>
        <a:spcAft>
          <a:spcPct val="0"/>
        </a:spcAft>
        <a:defRPr b="1" sz="3200">
          <a:solidFill>
            <a:schemeClr val="tx2"/>
          </a:solidFill>
          <a:latin typeface="Arial" charset="0"/>
        </a:defRPr>
      </a:lvl4pPr>
      <a:lvl5pPr algn="l" eaLnBrk="0" fontAlgn="base" hangingPunct="0" rtl="0">
        <a:spcBef>
          <a:spcPct val="0"/>
        </a:spcBef>
        <a:spcAft>
          <a:spcPct val="0"/>
        </a:spcAft>
        <a:defRPr b="1" sz="3200">
          <a:solidFill>
            <a:schemeClr val="tx2"/>
          </a:solidFill>
          <a:latin typeface="Arial" charset="0"/>
        </a:defRPr>
      </a:lvl5pPr>
      <a:lvl6pPr algn="l" eaLnBrk="0" fontAlgn="base" hangingPunct="0" marL="457200" rtl="0">
        <a:spcBef>
          <a:spcPct val="0"/>
        </a:spcBef>
        <a:spcAft>
          <a:spcPct val="0"/>
        </a:spcAft>
        <a:defRPr b="1" sz="3200">
          <a:solidFill>
            <a:schemeClr val="tx2"/>
          </a:solidFill>
          <a:latin typeface="Arial" charset="0"/>
        </a:defRPr>
      </a:lvl6pPr>
      <a:lvl7pPr algn="l" eaLnBrk="0" fontAlgn="base" hangingPunct="0" marL="914400" rtl="0">
        <a:spcBef>
          <a:spcPct val="0"/>
        </a:spcBef>
        <a:spcAft>
          <a:spcPct val="0"/>
        </a:spcAft>
        <a:defRPr b="1" sz="3200">
          <a:solidFill>
            <a:schemeClr val="tx2"/>
          </a:solidFill>
          <a:latin typeface="Arial" charset="0"/>
        </a:defRPr>
      </a:lvl7pPr>
      <a:lvl8pPr algn="l" eaLnBrk="0" fontAlgn="base" hangingPunct="0" marL="1371600" rtl="0">
        <a:spcBef>
          <a:spcPct val="0"/>
        </a:spcBef>
        <a:spcAft>
          <a:spcPct val="0"/>
        </a:spcAft>
        <a:defRPr b="1" sz="3200">
          <a:solidFill>
            <a:schemeClr val="tx2"/>
          </a:solidFill>
          <a:latin typeface="Arial" charset="0"/>
        </a:defRPr>
      </a:lvl8pPr>
      <a:lvl9pPr algn="l" eaLnBrk="0" fontAlgn="base" hangingPunct="0" marL="1828800" rtl="0">
        <a:spcBef>
          <a:spcPct val="0"/>
        </a:spcBef>
        <a:spcAft>
          <a:spcPct val="0"/>
        </a:spcAft>
        <a:defRPr b="1" sz="3200">
          <a:solidFill>
            <a:schemeClr val="tx2"/>
          </a:solidFill>
          <a:latin typeface="Arial" charset="0"/>
        </a:defRPr>
      </a:lvl9pPr>
    </p:titleStyle>
    <p:bodyStyle>
      <a:lvl1pPr algn="l" eaLnBrk="0" fontAlgn="base" hangingPunct="0" indent="-342900" marL="342900" rtl="0">
        <a:spcBef>
          <a:spcPct val="20000"/>
        </a:spcBef>
        <a:spcAft>
          <a:spcPct val="0"/>
        </a:spcAft>
        <a:buClr>
          <a:schemeClr val="tx2"/>
        </a:buClr>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lr>
          <a:schemeClr val="tx2"/>
        </a:buClr>
        <a:buChar char="–"/>
        <a:defRPr sz="2800">
          <a:solidFill>
            <a:schemeClr val="tx1"/>
          </a:solidFill>
          <a:latin typeface="+mn-lt"/>
        </a:defRPr>
      </a:lvl2pPr>
      <a:lvl3pPr algn="l" eaLnBrk="0" fontAlgn="base" hangingPunct="0" indent="-228600" marL="1143000" rtl="0">
        <a:spcBef>
          <a:spcPct val="20000"/>
        </a:spcBef>
        <a:spcAft>
          <a:spcPct val="0"/>
        </a:spcAft>
        <a:buClr>
          <a:schemeClr val="tx2"/>
        </a:buClr>
        <a:buChar char="•"/>
        <a:defRPr sz="2400">
          <a:solidFill>
            <a:schemeClr val="tx1"/>
          </a:solidFill>
          <a:latin typeface="+mn-lt"/>
        </a:defRPr>
      </a:lvl3pPr>
      <a:lvl4pPr algn="l" eaLnBrk="0" fontAlgn="base" hangingPunct="0" indent="-228600" marL="1600200" rtl="0">
        <a:spcBef>
          <a:spcPct val="20000"/>
        </a:spcBef>
        <a:spcAft>
          <a:spcPct val="0"/>
        </a:spcAft>
        <a:buClr>
          <a:schemeClr val="tx2"/>
        </a:buClr>
        <a:buChar char="–"/>
        <a:defRPr sz="2000">
          <a:solidFill>
            <a:schemeClr val="tx1"/>
          </a:solidFill>
          <a:latin typeface="+mn-lt"/>
        </a:defRPr>
      </a:lvl4pPr>
      <a:lvl5pPr algn="l" eaLnBrk="0" fontAlgn="base" hangingPunct="0" indent="-228600" marL="2057400" rtl="0">
        <a:spcBef>
          <a:spcPct val="20000"/>
        </a:spcBef>
        <a:spcAft>
          <a:spcPct val="0"/>
        </a:spcAft>
        <a:buClr>
          <a:schemeClr val="tx2"/>
        </a:buClr>
        <a:buChar char="»"/>
        <a:defRPr sz="2000">
          <a:solidFill>
            <a:schemeClr val="tx1"/>
          </a:solidFill>
          <a:latin typeface="+mn-lt"/>
        </a:defRPr>
      </a:lvl5pPr>
      <a:lvl6pPr algn="l" eaLnBrk="0" fontAlgn="base" hangingPunct="0" indent="-228600" marL="2514600" rtl="0">
        <a:spcBef>
          <a:spcPct val="20000"/>
        </a:spcBef>
        <a:spcAft>
          <a:spcPct val="0"/>
        </a:spcAft>
        <a:buClr>
          <a:schemeClr val="tx2"/>
        </a:buClr>
        <a:buChar char="»"/>
        <a:defRPr sz="2000">
          <a:solidFill>
            <a:schemeClr val="tx1"/>
          </a:solidFill>
          <a:latin typeface="+mn-lt"/>
        </a:defRPr>
      </a:lvl6pPr>
      <a:lvl7pPr algn="l" eaLnBrk="0" fontAlgn="base" hangingPunct="0" indent="-228600" marL="2971800" rtl="0">
        <a:spcBef>
          <a:spcPct val="20000"/>
        </a:spcBef>
        <a:spcAft>
          <a:spcPct val="0"/>
        </a:spcAft>
        <a:buClr>
          <a:schemeClr val="tx2"/>
        </a:buClr>
        <a:buChar char="»"/>
        <a:defRPr sz="2000">
          <a:solidFill>
            <a:schemeClr val="tx1"/>
          </a:solidFill>
          <a:latin typeface="+mn-lt"/>
        </a:defRPr>
      </a:lvl7pPr>
      <a:lvl8pPr algn="l" eaLnBrk="0" fontAlgn="base" hangingPunct="0" indent="-228600" marL="3429000" rtl="0">
        <a:spcBef>
          <a:spcPct val="20000"/>
        </a:spcBef>
        <a:spcAft>
          <a:spcPct val="0"/>
        </a:spcAft>
        <a:buClr>
          <a:schemeClr val="tx2"/>
        </a:buClr>
        <a:buChar char="»"/>
        <a:defRPr sz="2000">
          <a:solidFill>
            <a:schemeClr val="tx1"/>
          </a:solidFill>
          <a:latin typeface="+mn-lt"/>
        </a:defRPr>
      </a:lvl8pPr>
      <a:lvl9pPr algn="l" eaLnBrk="0" fontAlgn="base" hangingPunct="0" indent="-228600" marL="3886200" rtl="0">
        <a:spcBef>
          <a:spcPct val="20000"/>
        </a:spcBef>
        <a:spcAft>
          <a:spcPct val="0"/>
        </a:spcAft>
        <a:buClr>
          <a:schemeClr val="tx2"/>
        </a:buClr>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emf"/><Relationship Id="rId3" Type="http://schemas.openxmlformats.org/officeDocument/2006/relationships/slideLayout" Target="../slideLayouts/slideLayout1.xml"/><Relationship Id="rId4" Type="http://schemas.openxmlformats.org/officeDocument/2006/relationships/notesSlide" Target="../notesSlides/notesSlide13.xml"/><Relationship Id="rId5"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emf"/><Relationship Id="rId3" Type="http://schemas.openxmlformats.org/officeDocument/2006/relationships/slideLayout" Target="../slideLayouts/slideLayout1.xml"/><Relationship Id="rId4" Type="http://schemas.openxmlformats.org/officeDocument/2006/relationships/notesSlide" Target="../notesSlides/notesSlide14.xml"/><Relationship Id="rId5"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4.jpe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4.jpeg"/><Relationship Id="rId3" Type="http://schemas.openxmlformats.org/officeDocument/2006/relationships/image" Target="../media/image11.pn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15.png"/><Relationship Id="rId3" Type="http://schemas.openxmlformats.org/officeDocument/2006/relationships/slideLayout" Target="../slideLayouts/slideLayout1.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Relationship Id="rId3"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emf"/><Relationship Id="rId3" Type="http://schemas.openxmlformats.org/officeDocument/2006/relationships/slideLayout" Target="../slideLayouts/slideLayout1.xml"/><Relationship Id="rId4" Type="http://schemas.openxmlformats.org/officeDocument/2006/relationships/notesSlide" Target="../notesSlides/notesSlide5.xml"/><Relationship Id="rId5"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86" name=""/>
        <p:cNvGrpSpPr/>
        <p:nvPr/>
      </p:nvGrpSpPr>
      <p:grpSpPr>
        <a:xfrm>
          <a:off x="0" y="0"/>
          <a:ext cx="0" cy="0"/>
          <a:chOff x="0" y="0"/>
          <a:chExt cx="0" cy="0"/>
        </a:xfrm>
      </p:grpSpPr>
      <p:sp>
        <p:nvSpPr>
          <p:cNvPr id="1048640" name="Rectangle 14"/>
          <p:cNvSpPr>
            <a:spLocks noChangeArrowheads="1"/>
          </p:cNvSpPr>
          <p:nvPr/>
        </p:nvSpPr>
        <p:spPr bwMode="auto">
          <a:xfrm>
            <a:off x="-228600" y="0"/>
            <a:ext cx="9144000" cy="6858000"/>
          </a:xfrm>
          <a:prstGeom prst="rect"/>
          <a:gradFill rotWithShape="1">
            <a:gsLst>
              <a:gs pos="0">
                <a:srgbClr val="3399FF"/>
              </a:gs>
              <a:gs pos="50000">
                <a:schemeClr val="hlink"/>
              </a:gs>
              <a:gs pos="100000">
                <a:srgbClr val="3399FF"/>
              </a:gs>
            </a:gsLst>
            <a:lin ang="2700000" scaled="1"/>
          </a:gradFill>
          <a:ln w="9525">
            <a:solidFill>
              <a:schemeClr val="tx1"/>
            </a:solidFill>
            <a:miter lim="800000"/>
            <a:headEnd/>
            <a:tailEnd/>
          </a:ln>
          <a:effectLst/>
        </p:spPr>
        <p:txBody>
          <a:bodyPr anchor="ctr" wrap="none"/>
          <a:p>
            <a:endParaRPr lang="en-US"/>
          </a:p>
        </p:txBody>
      </p:sp>
      <p:sp>
        <p:nvSpPr>
          <p:cNvPr id="1048641" name="Rectangle 15"/>
          <p:cNvSpPr>
            <a:spLocks noChangeArrowheads="1"/>
          </p:cNvSpPr>
          <p:nvPr/>
        </p:nvSpPr>
        <p:spPr bwMode="auto">
          <a:xfrm>
            <a:off x="1447800" y="0"/>
            <a:ext cx="6324600" cy="6858000"/>
          </a:xfrm>
          <a:prstGeom prst="rect"/>
          <a:solidFill>
            <a:srgbClr val="DDDDDD"/>
          </a:solidFill>
          <a:ln w="28575">
            <a:solidFill>
              <a:schemeClr val="tx1"/>
            </a:solidFill>
            <a:miter lim="800000"/>
            <a:headEnd/>
            <a:tailEnd/>
          </a:ln>
          <a:effectLst/>
        </p:spPr>
        <p:txBody>
          <a:bodyPr anchor="ctr" wrap="none"/>
          <a:p>
            <a:endParaRPr lang="en-US"/>
          </a:p>
        </p:txBody>
      </p:sp>
      <p:sp>
        <p:nvSpPr>
          <p:cNvPr id="1048642" name="Rectangle 10"/>
          <p:cNvSpPr>
            <a:spLocks noChangeArrowheads="1"/>
          </p:cNvSpPr>
          <p:nvPr/>
        </p:nvSpPr>
        <p:spPr bwMode="auto">
          <a:xfrm>
            <a:off x="1905000" y="228600"/>
            <a:ext cx="5410200" cy="6477000"/>
          </a:xfrm>
          <a:prstGeom prst="rect"/>
          <a:solidFill>
            <a:schemeClr val="tx1"/>
          </a:solidFill>
          <a:ln w="9525">
            <a:solidFill>
              <a:schemeClr val="tx1"/>
            </a:solidFill>
            <a:miter lim="800000"/>
            <a:headEnd/>
            <a:tailEnd/>
          </a:ln>
          <a:effectLst/>
        </p:spPr>
        <p:txBody>
          <a:bodyPr anchor="ctr" wrap="none"/>
          <a:p>
            <a:endParaRPr lang="en-US"/>
          </a:p>
        </p:txBody>
      </p:sp>
      <p:sp>
        <p:nvSpPr>
          <p:cNvPr id="1048643" name="Text Box 12"/>
          <p:cNvSpPr txBox="1">
            <a:spLocks noChangeArrowheads="1"/>
          </p:cNvSpPr>
          <p:nvPr/>
        </p:nvSpPr>
        <p:spPr bwMode="auto">
          <a:xfrm>
            <a:off x="2133600" y="457200"/>
            <a:ext cx="4876800" cy="2609850"/>
          </a:xfrm>
          <a:prstGeom prst="rect"/>
          <a:solidFill>
            <a:schemeClr val="tx1"/>
          </a:solidFill>
          <a:ln w="9525">
            <a:noFill/>
            <a:miter lim="800000"/>
            <a:headEnd/>
            <a:tailEnd/>
          </a:ln>
          <a:effectLst/>
        </p:spPr>
        <p:txBody>
          <a:bodyPr>
            <a:spAutoFit/>
          </a:bodyPr>
          <a:p>
            <a:pPr algn="ctr" eaLnBrk="1" hangingPunct="1">
              <a:spcBef>
                <a:spcPct val="50000"/>
              </a:spcBef>
            </a:pPr>
            <a:r>
              <a:rPr sz="4800" lang="en-US">
                <a:solidFill>
                  <a:schemeClr val="bg1"/>
                </a:solidFill>
              </a:rPr>
              <a:t>Digital Fundamentals</a:t>
            </a:r>
            <a:endParaRPr sz="4400" lang="en-US">
              <a:solidFill>
                <a:schemeClr val="bg1"/>
              </a:solidFill>
            </a:endParaRPr>
          </a:p>
          <a:p>
            <a:pPr algn="ctr" eaLnBrk="1" hangingPunct="1">
              <a:spcBef>
                <a:spcPct val="50000"/>
              </a:spcBef>
            </a:pPr>
            <a:r>
              <a:rPr sz="1800" lang="en-US">
                <a:solidFill>
                  <a:schemeClr val="bg1"/>
                </a:solidFill>
              </a:rPr>
              <a:t>Tenth Edition</a:t>
            </a:r>
          </a:p>
          <a:p>
            <a:pPr algn="ctr" eaLnBrk="1" hangingPunct="1">
              <a:spcBef>
                <a:spcPct val="50000"/>
              </a:spcBef>
            </a:pPr>
            <a:r>
              <a:rPr sz="2800" lang="en-US">
                <a:solidFill>
                  <a:schemeClr val="bg1"/>
                </a:solidFill>
                <a:latin typeface="Arial" charset="0"/>
              </a:rPr>
              <a:t>Floyd</a:t>
            </a:r>
          </a:p>
        </p:txBody>
      </p:sp>
      <p:pic>
        <p:nvPicPr>
          <p:cNvPr id="2097156" name="Picture 20" descr="Cover image for DF10-small"/>
          <p:cNvPicPr>
            <a:picLocks noChangeAspect="1" noChangeArrowheads="1"/>
          </p:cNvPicPr>
          <p:nvPr/>
        </p:nvPicPr>
        <p:blipFill>
          <a:blip xmlns:r="http://schemas.openxmlformats.org/officeDocument/2006/relationships" r:embed="rId1" cstate="print"/>
          <a:srcRect/>
          <a:stretch>
            <a:fillRect/>
          </a:stretch>
        </p:blipFill>
        <p:spPr bwMode="auto">
          <a:xfrm>
            <a:off x="2286000" y="3230563"/>
            <a:ext cx="4572000" cy="3017837"/>
          </a:xfrm>
          <a:prstGeom prst="rect"/>
          <a:noFill/>
        </p:spPr>
      </p:pic>
      <p:sp>
        <p:nvSpPr>
          <p:cNvPr id="1048644" name="Text Box 13"/>
          <p:cNvSpPr txBox="1">
            <a:spLocks noChangeArrowheads="1"/>
          </p:cNvSpPr>
          <p:nvPr/>
        </p:nvSpPr>
        <p:spPr bwMode="auto">
          <a:xfrm>
            <a:off x="3749675" y="4648200"/>
            <a:ext cx="1736725" cy="538163"/>
          </a:xfrm>
          <a:prstGeom prst="rect"/>
          <a:solidFill>
            <a:schemeClr val="folHlink"/>
          </a:solidFill>
          <a:ln w="19050">
            <a:solidFill>
              <a:srgbClr val="000000"/>
            </a:solidFill>
            <a:miter lim="800000"/>
            <a:headEnd/>
            <a:tailEnd/>
          </a:ln>
          <a:effectLst/>
        </p:spPr>
        <p:txBody>
          <a:bodyPr>
            <a:spAutoFit/>
          </a:bodyPr>
          <a:p>
            <a:pPr eaLnBrk="1" hangingPunct="1">
              <a:spcBef>
                <a:spcPct val="50000"/>
              </a:spcBef>
            </a:pPr>
            <a:r>
              <a:rPr sz="2800" lang="en-US">
                <a:solidFill>
                  <a:srgbClr val="008000"/>
                </a:solidFill>
              </a:rPr>
              <a:t>Chapter 2</a:t>
            </a:r>
          </a:p>
        </p:txBody>
      </p:sp>
      <p:sp>
        <p:nvSpPr>
          <p:cNvPr id="1048645" name="Text Box 19"/>
          <p:cNvSpPr txBox="1">
            <a:spLocks noChangeArrowheads="1"/>
          </p:cNvSpPr>
          <p:nvPr/>
        </p:nvSpPr>
        <p:spPr bwMode="auto">
          <a:xfrm>
            <a:off x="5486400" y="6324600"/>
            <a:ext cx="2438400" cy="274638"/>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55" presetSubtype="0">
                                  <p:stCondLst>
                                    <p:cond delay="0"/>
                                  </p:stCondLst>
                                  <p:childTnLst>
                                    <p:set>
                                      <p:cBhvr>
                                        <p:cTn dur="1" fill="hold" id="6">
                                          <p:stCondLst>
                                            <p:cond delay="0"/>
                                          </p:stCondLst>
                                        </p:cTn>
                                        <p:tgtEl>
                                          <p:spTgt spid="1048644"/>
                                        </p:tgtEl>
                                        <p:attrNameLst>
                                          <p:attrName>style.visibility</p:attrName>
                                        </p:attrNameLst>
                                      </p:cBhvr>
                                      <p:to>
                                        <p:strVal val="visible"/>
                                      </p:to>
                                    </p:set>
                                    <p:anim calcmode="lin" valueType="num">
                                      <p:cBhvr>
                                        <p:cTn dur="1000" fill="hold" id="7"/>
                                        <p:tgtEl>
                                          <p:spTgt spid="1048644"/>
                                        </p:tgtEl>
                                        <p:attrNameLst>
                                          <p:attrName>ppt_w</p:attrName>
                                        </p:attrNameLst>
                                      </p:cBhvr>
                                      <p:tavLst>
                                        <p:tav tm="0">
                                          <p:val>
                                            <p:strVal val="#ppt_w*0.70"/>
                                          </p:val>
                                        </p:tav>
                                        <p:tav tm="100000">
                                          <p:val>
                                            <p:strVal val="#ppt_w"/>
                                          </p:val>
                                        </p:tav>
                                      </p:tavLst>
                                    </p:anim>
                                    <p:anim calcmode="lin" valueType="num">
                                      <p:cBhvr>
                                        <p:cTn dur="1000" fill="hold" id="8"/>
                                        <p:tgtEl>
                                          <p:spTgt spid="1048644"/>
                                        </p:tgtEl>
                                        <p:attrNameLst>
                                          <p:attrName>ppt_h</p:attrName>
                                        </p:attrNameLst>
                                      </p:cBhvr>
                                      <p:tavLst>
                                        <p:tav tm="0">
                                          <p:val>
                                            <p:strVal val="#ppt_h"/>
                                          </p:val>
                                        </p:tav>
                                        <p:tav tm="100000">
                                          <p:val>
                                            <p:strVal val="#ppt_h"/>
                                          </p:val>
                                        </p:tav>
                                      </p:tavLst>
                                    </p:anim>
                                    <p:animEffect transition="in" filter="fade">
                                      <p:cBhvr>
                                        <p:cTn dur="1000" id="9"/>
                                        <p:tgtEl>
                                          <p:spTgt spid="104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18" name=""/>
        <p:cNvGrpSpPr/>
        <p:nvPr/>
      </p:nvGrpSpPr>
      <p:grpSpPr>
        <a:xfrm>
          <a:off x="0" y="0"/>
          <a:ext cx="0" cy="0"/>
          <a:chOff x="0" y="0"/>
          <a:chExt cx="0" cy="0"/>
        </a:xfrm>
      </p:grpSpPr>
      <p:pic>
        <p:nvPicPr>
          <p:cNvPr id="2097167"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90"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791" name="Rectangle 4"/>
          <p:cNvSpPr>
            <a:spLocks noChangeArrowheads="1"/>
          </p:cNvSpPr>
          <p:nvPr/>
        </p:nvSpPr>
        <p:spPr bwMode="auto">
          <a:xfrm>
            <a:off x="914400" y="1143000"/>
            <a:ext cx="2181225"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Addition</a:t>
            </a:r>
          </a:p>
        </p:txBody>
      </p:sp>
      <p:sp>
        <p:nvSpPr>
          <p:cNvPr id="1048792" name="Text Box 5"/>
          <p:cNvSpPr txBox="1">
            <a:spLocks noChangeArrowheads="1"/>
          </p:cNvSpPr>
          <p:nvPr/>
        </p:nvSpPr>
        <p:spPr bwMode="auto">
          <a:xfrm>
            <a:off x="914400" y="1752600"/>
            <a:ext cx="7620000" cy="457200"/>
          </a:xfrm>
          <a:prstGeom prst="rect"/>
          <a:noFill/>
          <a:ln w="9525">
            <a:noFill/>
            <a:miter lim="800000"/>
            <a:headEnd/>
            <a:tailEnd/>
          </a:ln>
          <a:effectLst/>
        </p:spPr>
        <p:txBody>
          <a:bodyPr>
            <a:spAutoFit/>
          </a:bodyPr>
          <a:p>
            <a:pPr>
              <a:spcBef>
                <a:spcPct val="50000"/>
              </a:spcBef>
            </a:pPr>
            <a:r>
              <a:rPr lang="en-US"/>
              <a:t>The rules for binary addition are</a:t>
            </a:r>
          </a:p>
        </p:txBody>
      </p:sp>
      <p:sp>
        <p:nvSpPr>
          <p:cNvPr id="1048793" name="Text Box 13"/>
          <p:cNvSpPr txBox="1">
            <a:spLocks noChangeArrowheads="1"/>
          </p:cNvSpPr>
          <p:nvPr/>
        </p:nvSpPr>
        <p:spPr bwMode="auto">
          <a:xfrm>
            <a:off x="2667000" y="2133600"/>
            <a:ext cx="4724400" cy="457200"/>
          </a:xfrm>
          <a:prstGeom prst="rect"/>
          <a:noFill/>
          <a:ln w="9525">
            <a:noFill/>
            <a:miter lim="800000"/>
            <a:headEnd/>
            <a:tailEnd/>
          </a:ln>
          <a:effectLst/>
        </p:spPr>
        <p:txBody>
          <a:bodyPr>
            <a:spAutoFit/>
          </a:bodyPr>
          <a:p>
            <a:pPr>
              <a:spcBef>
                <a:spcPct val="50000"/>
              </a:spcBef>
            </a:pPr>
            <a:r>
              <a:rPr lang="en-US"/>
              <a:t>0 + 0 = 0 	Sum = 0, carry = 0</a:t>
            </a:r>
          </a:p>
        </p:txBody>
      </p:sp>
      <p:sp>
        <p:nvSpPr>
          <p:cNvPr id="1048794" name="Text Box 14"/>
          <p:cNvSpPr txBox="1">
            <a:spLocks noChangeArrowheads="1"/>
          </p:cNvSpPr>
          <p:nvPr/>
        </p:nvSpPr>
        <p:spPr bwMode="auto">
          <a:xfrm>
            <a:off x="2667000" y="2438400"/>
            <a:ext cx="4724400" cy="457200"/>
          </a:xfrm>
          <a:prstGeom prst="rect"/>
          <a:noFill/>
          <a:ln w="9525">
            <a:noFill/>
            <a:miter lim="800000"/>
            <a:headEnd/>
            <a:tailEnd/>
          </a:ln>
          <a:effectLst/>
        </p:spPr>
        <p:txBody>
          <a:bodyPr>
            <a:spAutoFit/>
          </a:bodyPr>
          <a:p>
            <a:pPr>
              <a:spcBef>
                <a:spcPct val="50000"/>
              </a:spcBef>
            </a:pPr>
            <a:r>
              <a:rPr dirty="0" lang="en-US"/>
              <a:t>0 + 1 = </a:t>
            </a:r>
            <a:r>
              <a:rPr dirty="0" lang="en-US" smtClean="0"/>
              <a:t>1 </a:t>
            </a:r>
            <a:r>
              <a:rPr dirty="0" lang="en-US"/>
              <a:t>	Sum = 1, carry = 0</a:t>
            </a:r>
          </a:p>
        </p:txBody>
      </p:sp>
      <p:sp>
        <p:nvSpPr>
          <p:cNvPr id="1048795" name="Text Box 15"/>
          <p:cNvSpPr txBox="1">
            <a:spLocks noChangeArrowheads="1"/>
          </p:cNvSpPr>
          <p:nvPr/>
        </p:nvSpPr>
        <p:spPr bwMode="auto">
          <a:xfrm>
            <a:off x="2667000" y="2743200"/>
            <a:ext cx="4724400" cy="457200"/>
          </a:xfrm>
          <a:prstGeom prst="rect"/>
          <a:noFill/>
          <a:ln w="9525">
            <a:noFill/>
            <a:miter lim="800000"/>
            <a:headEnd/>
            <a:tailEnd/>
          </a:ln>
          <a:effectLst/>
        </p:spPr>
        <p:txBody>
          <a:bodyPr>
            <a:spAutoFit/>
          </a:bodyPr>
          <a:p>
            <a:pPr>
              <a:spcBef>
                <a:spcPct val="50000"/>
              </a:spcBef>
            </a:pPr>
            <a:r>
              <a:rPr dirty="0" lang="en-US"/>
              <a:t>1 + 0 = </a:t>
            </a:r>
            <a:r>
              <a:rPr dirty="0" lang="en-US" smtClean="0"/>
              <a:t>1 </a:t>
            </a:r>
            <a:r>
              <a:rPr dirty="0" lang="en-US"/>
              <a:t>	Sum = 1, carry = 0</a:t>
            </a:r>
          </a:p>
        </p:txBody>
      </p:sp>
      <p:sp>
        <p:nvSpPr>
          <p:cNvPr id="1048796" name="Text Box 16"/>
          <p:cNvSpPr txBox="1">
            <a:spLocks noChangeArrowheads="1"/>
          </p:cNvSpPr>
          <p:nvPr/>
        </p:nvSpPr>
        <p:spPr bwMode="auto">
          <a:xfrm>
            <a:off x="2667000" y="3048000"/>
            <a:ext cx="4724400" cy="457200"/>
          </a:xfrm>
          <a:prstGeom prst="rect"/>
          <a:noFill/>
          <a:ln w="9525">
            <a:noFill/>
            <a:miter lim="800000"/>
            <a:headEnd/>
            <a:tailEnd/>
          </a:ln>
          <a:effectLst/>
        </p:spPr>
        <p:txBody>
          <a:bodyPr>
            <a:spAutoFit/>
          </a:bodyPr>
          <a:p>
            <a:pPr>
              <a:spcBef>
                <a:spcPct val="50000"/>
              </a:spcBef>
            </a:pPr>
            <a:r>
              <a:rPr lang="en-US"/>
              <a:t>1 + 1 = 10 	Sum = 0, carry = 1</a:t>
            </a:r>
          </a:p>
        </p:txBody>
      </p:sp>
      <p:sp>
        <p:nvSpPr>
          <p:cNvPr id="1048797" name="Text Box 17"/>
          <p:cNvSpPr txBox="1">
            <a:spLocks noChangeArrowheads="1"/>
          </p:cNvSpPr>
          <p:nvPr/>
        </p:nvSpPr>
        <p:spPr bwMode="auto">
          <a:xfrm>
            <a:off x="914400" y="3429000"/>
            <a:ext cx="7620000" cy="822325"/>
          </a:xfrm>
          <a:prstGeom prst="rect"/>
          <a:noFill/>
          <a:ln w="9525">
            <a:noFill/>
            <a:miter lim="800000"/>
            <a:headEnd/>
            <a:tailEnd/>
          </a:ln>
          <a:effectLst/>
        </p:spPr>
        <p:txBody>
          <a:bodyPr>
            <a:spAutoFit/>
          </a:bodyPr>
          <a:p>
            <a:pPr>
              <a:spcBef>
                <a:spcPct val="50000"/>
              </a:spcBef>
            </a:pPr>
            <a:r>
              <a:rPr dirty="0" lang="en-US"/>
              <a:t>When an input carry = 1 due to a previous result, the rules are</a:t>
            </a:r>
          </a:p>
        </p:txBody>
      </p:sp>
      <p:sp>
        <p:nvSpPr>
          <p:cNvPr id="1048798" name="Text Box 18"/>
          <p:cNvSpPr txBox="1">
            <a:spLocks noChangeArrowheads="1"/>
          </p:cNvSpPr>
          <p:nvPr/>
        </p:nvSpPr>
        <p:spPr bwMode="auto">
          <a:xfrm>
            <a:off x="2667000" y="4114800"/>
            <a:ext cx="5410200" cy="457200"/>
          </a:xfrm>
          <a:prstGeom prst="rect"/>
          <a:noFill/>
          <a:ln w="9525">
            <a:noFill/>
            <a:miter lim="800000"/>
            <a:headEnd/>
            <a:tailEnd/>
          </a:ln>
          <a:effectLst/>
        </p:spPr>
        <p:txBody>
          <a:bodyPr>
            <a:spAutoFit/>
          </a:bodyPr>
          <a:p>
            <a:pPr>
              <a:spcBef>
                <a:spcPct val="50000"/>
              </a:spcBef>
            </a:pPr>
            <a:r>
              <a:rPr dirty="0" lang="en-US"/>
              <a:t>1 + 0 + 0 = 01 		Sum = 1, carry = 0</a:t>
            </a:r>
          </a:p>
        </p:txBody>
      </p:sp>
      <p:sp>
        <p:nvSpPr>
          <p:cNvPr id="1048799" name="Text Box 19"/>
          <p:cNvSpPr txBox="1">
            <a:spLocks noChangeArrowheads="1"/>
          </p:cNvSpPr>
          <p:nvPr/>
        </p:nvSpPr>
        <p:spPr bwMode="auto">
          <a:xfrm>
            <a:off x="2667000" y="4419600"/>
            <a:ext cx="5486400" cy="457200"/>
          </a:xfrm>
          <a:prstGeom prst="rect"/>
          <a:noFill/>
          <a:ln w="9525">
            <a:noFill/>
            <a:miter lim="800000"/>
            <a:headEnd/>
            <a:tailEnd/>
          </a:ln>
          <a:effectLst/>
        </p:spPr>
        <p:txBody>
          <a:bodyPr>
            <a:spAutoFit/>
          </a:bodyPr>
          <a:p>
            <a:pPr>
              <a:spcBef>
                <a:spcPct val="50000"/>
              </a:spcBef>
            </a:pPr>
            <a:r>
              <a:rPr lang="en-US"/>
              <a:t>1 + 0 + 1 = 10 		Sum = 0, carry = 1</a:t>
            </a:r>
          </a:p>
        </p:txBody>
      </p:sp>
      <p:sp>
        <p:nvSpPr>
          <p:cNvPr id="1048800" name="Text Box 20"/>
          <p:cNvSpPr txBox="1">
            <a:spLocks noChangeArrowheads="1"/>
          </p:cNvSpPr>
          <p:nvPr/>
        </p:nvSpPr>
        <p:spPr bwMode="auto">
          <a:xfrm>
            <a:off x="2667000" y="4724400"/>
            <a:ext cx="5410200" cy="457200"/>
          </a:xfrm>
          <a:prstGeom prst="rect"/>
          <a:noFill/>
          <a:ln w="9525">
            <a:noFill/>
            <a:miter lim="800000"/>
            <a:headEnd/>
            <a:tailEnd/>
          </a:ln>
          <a:effectLst/>
        </p:spPr>
        <p:txBody>
          <a:bodyPr>
            <a:spAutoFit/>
          </a:bodyPr>
          <a:p>
            <a:pPr>
              <a:spcBef>
                <a:spcPct val="50000"/>
              </a:spcBef>
            </a:pPr>
            <a:r>
              <a:rPr dirty="0" lang="en-US"/>
              <a:t>1 + 1 + 0 = 10 		Sum = 0, carry = 1</a:t>
            </a:r>
          </a:p>
        </p:txBody>
      </p:sp>
      <p:sp>
        <p:nvSpPr>
          <p:cNvPr id="1048801" name="Text Box 21"/>
          <p:cNvSpPr txBox="1">
            <a:spLocks noChangeArrowheads="1"/>
          </p:cNvSpPr>
          <p:nvPr/>
        </p:nvSpPr>
        <p:spPr bwMode="auto">
          <a:xfrm>
            <a:off x="2667000" y="5029200"/>
            <a:ext cx="5410200" cy="457200"/>
          </a:xfrm>
          <a:prstGeom prst="rect"/>
          <a:noFill/>
          <a:ln w="9525">
            <a:noFill/>
            <a:miter lim="800000"/>
            <a:headEnd/>
            <a:tailEnd/>
          </a:ln>
          <a:effectLst/>
        </p:spPr>
        <p:txBody>
          <a:bodyPr>
            <a:spAutoFit/>
          </a:bodyPr>
          <a:p>
            <a:pPr>
              <a:spcBef>
                <a:spcPct val="50000"/>
              </a:spcBef>
            </a:pPr>
            <a:r>
              <a:rPr dirty="0" lang="en-US"/>
              <a:t>1 + 1 + 1 = </a:t>
            </a:r>
            <a:r>
              <a:rPr dirty="0" lang="en-US" smtClean="0"/>
              <a:t>11 </a:t>
            </a:r>
            <a:r>
              <a:rPr dirty="0" lang="en-US"/>
              <a:t>		Sum = 1, carry = 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793"/>
                                        </p:tgtEl>
                                        <p:attrNameLst>
                                          <p:attrName>style.visibility</p:attrName>
                                        </p:attrNameLst>
                                      </p:cBhvr>
                                      <p:to>
                                        <p:strVal val="visible"/>
                                      </p:to>
                                    </p:set>
                                    <p:animEffect transition="in" filter="wipe(left)">
                                      <p:cBhvr>
                                        <p:cTn dur="1000" id="7"/>
                                        <p:tgtEl>
                                          <p:spTgt spid="10487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794"/>
                                        </p:tgtEl>
                                        <p:attrNameLst>
                                          <p:attrName>style.visibility</p:attrName>
                                        </p:attrNameLst>
                                      </p:cBhvr>
                                      <p:to>
                                        <p:strVal val="visible"/>
                                      </p:to>
                                    </p:set>
                                    <p:animEffect transition="in" filter="wipe(left)">
                                      <p:cBhvr>
                                        <p:cTn dur="1000" id="12"/>
                                        <p:tgtEl>
                                          <p:spTgt spid="104879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795"/>
                                        </p:tgtEl>
                                        <p:attrNameLst>
                                          <p:attrName>style.visibility</p:attrName>
                                        </p:attrNameLst>
                                      </p:cBhvr>
                                      <p:to>
                                        <p:strVal val="visible"/>
                                      </p:to>
                                    </p:set>
                                    <p:animEffect transition="in" filter="wipe(left)">
                                      <p:cBhvr>
                                        <p:cTn dur="1000" id="17"/>
                                        <p:tgtEl>
                                          <p:spTgt spid="104879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796"/>
                                        </p:tgtEl>
                                        <p:attrNameLst>
                                          <p:attrName>style.visibility</p:attrName>
                                        </p:attrNameLst>
                                      </p:cBhvr>
                                      <p:to>
                                        <p:strVal val="visible"/>
                                      </p:to>
                                    </p:set>
                                    <p:animEffect transition="in" filter="wipe(left)">
                                      <p:cBhvr>
                                        <p:cTn dur="1000" id="22"/>
                                        <p:tgtEl>
                                          <p:spTgt spid="104879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 presetSubtype="8">
                                  <p:stCondLst>
                                    <p:cond delay="0"/>
                                  </p:stCondLst>
                                  <p:childTnLst>
                                    <p:set>
                                      <p:cBhvr>
                                        <p:cTn dur="1" fill="hold" id="26">
                                          <p:stCondLst>
                                            <p:cond delay="0"/>
                                          </p:stCondLst>
                                        </p:cTn>
                                        <p:tgtEl>
                                          <p:spTgt spid="1048797"/>
                                        </p:tgtEl>
                                        <p:attrNameLst>
                                          <p:attrName>style.visibility</p:attrName>
                                        </p:attrNameLst>
                                      </p:cBhvr>
                                      <p:to>
                                        <p:strVal val="visible"/>
                                      </p:to>
                                    </p:set>
                                    <p:anim calcmode="lin" valueType="num">
                                      <p:cBhvr additive="base">
                                        <p:cTn dur="1000" fill="hold" id="27"/>
                                        <p:tgtEl>
                                          <p:spTgt spid="1048797"/>
                                        </p:tgtEl>
                                        <p:attrNameLst>
                                          <p:attrName>ppt_x</p:attrName>
                                        </p:attrNameLst>
                                      </p:cBhvr>
                                      <p:tavLst>
                                        <p:tav tm="0">
                                          <p:val>
                                            <p:strVal val="0-#ppt_w/2"/>
                                          </p:val>
                                        </p:tav>
                                        <p:tav tm="100000">
                                          <p:val>
                                            <p:strVal val="#ppt_x"/>
                                          </p:val>
                                        </p:tav>
                                      </p:tavLst>
                                    </p:anim>
                                    <p:anim calcmode="lin" valueType="num">
                                      <p:cBhvr additive="base">
                                        <p:cTn dur="1000" fill="hold" id="28"/>
                                        <p:tgtEl>
                                          <p:spTgt spid="1048797"/>
                                        </p:tgtEl>
                                        <p:attrNameLst>
                                          <p:attrName>ppt_y</p:attrName>
                                        </p:attrNameLst>
                                      </p:cBhvr>
                                      <p:tavLst>
                                        <p:tav tm="0">
                                          <p:val>
                                            <p:strVal val="#ppt_y"/>
                                          </p:val>
                                        </p:tav>
                                        <p:tav tm="100000">
                                          <p:val>
                                            <p:strVal val="#ppt_y"/>
                                          </p:val>
                                        </p:tav>
                                      </p:tavLst>
                                    </p:anim>
                                  </p:childTnLst>
                                </p:cTn>
                              </p:par>
                            </p:childTnLst>
                          </p:cTn>
                        </p:par>
                        <p:par>
                          <p:cTn fill="hold" id="29">
                            <p:stCondLst>
                              <p:cond delay="1000"/>
                            </p:stCondLst>
                            <p:childTnLst>
                              <p:par>
                                <p:cTn fill="hold" grpId="0" id="30" nodeType="afterEffect" presetClass="entr" presetID="22" presetSubtype="8">
                                  <p:stCondLst>
                                    <p:cond delay="0"/>
                                  </p:stCondLst>
                                  <p:childTnLst>
                                    <p:set>
                                      <p:cBhvr>
                                        <p:cTn dur="1" fill="hold" id="31">
                                          <p:stCondLst>
                                            <p:cond delay="0"/>
                                          </p:stCondLst>
                                        </p:cTn>
                                        <p:tgtEl>
                                          <p:spTgt spid="1048798"/>
                                        </p:tgtEl>
                                        <p:attrNameLst>
                                          <p:attrName>style.visibility</p:attrName>
                                        </p:attrNameLst>
                                      </p:cBhvr>
                                      <p:to>
                                        <p:strVal val="visible"/>
                                      </p:to>
                                    </p:set>
                                    <p:animEffect transition="in" filter="wipe(left)">
                                      <p:cBhvr>
                                        <p:cTn dur="1000" id="32"/>
                                        <p:tgtEl>
                                          <p:spTgt spid="1048798"/>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2" presetSubtype="8">
                                  <p:stCondLst>
                                    <p:cond delay="0"/>
                                  </p:stCondLst>
                                  <p:childTnLst>
                                    <p:set>
                                      <p:cBhvr>
                                        <p:cTn dur="1" fill="hold" id="36">
                                          <p:stCondLst>
                                            <p:cond delay="0"/>
                                          </p:stCondLst>
                                        </p:cTn>
                                        <p:tgtEl>
                                          <p:spTgt spid="1048799"/>
                                        </p:tgtEl>
                                        <p:attrNameLst>
                                          <p:attrName>style.visibility</p:attrName>
                                        </p:attrNameLst>
                                      </p:cBhvr>
                                      <p:to>
                                        <p:strVal val="visible"/>
                                      </p:to>
                                    </p:set>
                                    <p:animEffect transition="in" filter="wipe(left)">
                                      <p:cBhvr>
                                        <p:cTn dur="1000" id="37"/>
                                        <p:tgtEl>
                                          <p:spTgt spid="1048799"/>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2" presetSubtype="8">
                                  <p:stCondLst>
                                    <p:cond delay="0"/>
                                  </p:stCondLst>
                                  <p:childTnLst>
                                    <p:set>
                                      <p:cBhvr>
                                        <p:cTn dur="1" fill="hold" id="41">
                                          <p:stCondLst>
                                            <p:cond delay="0"/>
                                          </p:stCondLst>
                                        </p:cTn>
                                        <p:tgtEl>
                                          <p:spTgt spid="1048800"/>
                                        </p:tgtEl>
                                        <p:attrNameLst>
                                          <p:attrName>style.visibility</p:attrName>
                                        </p:attrNameLst>
                                      </p:cBhvr>
                                      <p:to>
                                        <p:strVal val="visible"/>
                                      </p:to>
                                    </p:set>
                                    <p:animEffect transition="in" filter="wipe(left)">
                                      <p:cBhvr>
                                        <p:cTn dur="1000" id="42"/>
                                        <p:tgtEl>
                                          <p:spTgt spid="1048800"/>
                                        </p:tgtEl>
                                      </p:cBhvr>
                                    </p:animEffect>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2" presetSubtype="8">
                                  <p:stCondLst>
                                    <p:cond delay="0"/>
                                  </p:stCondLst>
                                  <p:childTnLst>
                                    <p:set>
                                      <p:cBhvr>
                                        <p:cTn dur="1" fill="hold" id="46">
                                          <p:stCondLst>
                                            <p:cond delay="0"/>
                                          </p:stCondLst>
                                        </p:cTn>
                                        <p:tgtEl>
                                          <p:spTgt spid="1048801"/>
                                        </p:tgtEl>
                                        <p:attrNameLst>
                                          <p:attrName>style.visibility</p:attrName>
                                        </p:attrNameLst>
                                      </p:cBhvr>
                                      <p:to>
                                        <p:strVal val="visible"/>
                                      </p:to>
                                    </p:set>
                                    <p:animEffect transition="in" filter="wipe(left)">
                                      <p:cBhvr>
                                        <p:cTn dur="1000" id="47"/>
                                        <p:tgtEl>
                                          <p:spTgt spid="1048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3" grpId="0"/>
      <p:bldP spid="1048794" grpId="0"/>
      <p:bldP spid="1048795" grpId="0"/>
      <p:bldP spid="1048796" grpId="0"/>
      <p:bldP spid="1048797" grpId="0"/>
      <p:bldP spid="1048798" grpId="0"/>
      <p:bldP spid="1048799" grpId="0"/>
      <p:bldP spid="1048800" grpId="0"/>
      <p:bldP spid="104880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21" name=""/>
        <p:cNvGrpSpPr/>
        <p:nvPr/>
      </p:nvGrpSpPr>
      <p:grpSpPr>
        <a:xfrm>
          <a:off x="0" y="0"/>
          <a:ext cx="0" cy="0"/>
          <a:chOff x="0" y="0"/>
          <a:chExt cx="0" cy="0"/>
        </a:xfrm>
      </p:grpSpPr>
      <p:pic>
        <p:nvPicPr>
          <p:cNvPr id="2097168"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05"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06" name="Rectangle 4"/>
          <p:cNvSpPr>
            <a:spLocks noChangeArrowheads="1"/>
          </p:cNvSpPr>
          <p:nvPr/>
        </p:nvSpPr>
        <p:spPr bwMode="auto">
          <a:xfrm>
            <a:off x="914400" y="1143000"/>
            <a:ext cx="2181225"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Addition</a:t>
            </a:r>
          </a:p>
        </p:txBody>
      </p:sp>
      <p:sp>
        <p:nvSpPr>
          <p:cNvPr id="1048807" name="Text Box 15"/>
          <p:cNvSpPr txBox="1">
            <a:spLocks noChangeArrowheads="1"/>
          </p:cNvSpPr>
          <p:nvPr/>
        </p:nvSpPr>
        <p:spPr bwMode="auto">
          <a:xfrm>
            <a:off x="1905000" y="1752600"/>
            <a:ext cx="6629400" cy="822325"/>
          </a:xfrm>
          <a:prstGeom prst="rect"/>
          <a:noFill/>
          <a:ln w="9525">
            <a:noFill/>
            <a:miter lim="800000"/>
            <a:headEnd/>
            <a:tailEnd/>
          </a:ln>
          <a:effectLst/>
        </p:spPr>
        <p:txBody>
          <a:bodyPr>
            <a:spAutoFit/>
          </a:bodyPr>
          <a:p>
            <a:pPr>
              <a:spcBef>
                <a:spcPct val="50000"/>
              </a:spcBef>
            </a:pPr>
            <a:r>
              <a:rPr dirty="0" lang="en-US"/>
              <a:t>Add the binary numbers 00111 and 10101 and show the equivalent decimal addition.</a:t>
            </a:r>
          </a:p>
        </p:txBody>
      </p:sp>
      <p:sp>
        <p:nvSpPr>
          <p:cNvPr id="1048808" name="WordArt 16"/>
          <p:cNvSpPr>
            <a:spLocks noChangeArrowheads="1" noChangeShapeType="1" noTextEdit="1"/>
          </p:cNvSpPr>
          <p:nvPr/>
        </p:nvSpPr>
        <p:spPr bwMode="auto">
          <a:xfrm>
            <a:off x="609600" y="18288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809" name="WordArt 17"/>
          <p:cNvSpPr>
            <a:spLocks noChangeArrowheads="1" noChangeShapeType="1" noTextEdit="1"/>
          </p:cNvSpPr>
          <p:nvPr/>
        </p:nvSpPr>
        <p:spPr bwMode="auto">
          <a:xfrm>
            <a:off x="609600" y="2667000"/>
            <a:ext cx="1219200" cy="449263"/>
          </a:xfrm>
          <a:prstGeom prst="rect"/>
        </p:spPr>
        <p:txBody>
          <a:bodyPr fromWordArt="1" wrap="none">
            <a:prstTxWarp prst="textPlain">
              <a:avLst>
                <a:gd fmla="val 50000" name="adj"/>
              </a:avLst>
            </a:prstTxWarp>
          </a:bodyPr>
          <a:p>
            <a:pPr algn="ctr"/>
            <a:r>
              <a:rPr dirty="0"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810" name="Text Box 18"/>
          <p:cNvSpPr txBox="1">
            <a:spLocks noChangeArrowheads="1"/>
          </p:cNvSpPr>
          <p:nvPr/>
        </p:nvSpPr>
        <p:spPr bwMode="auto">
          <a:xfrm>
            <a:off x="2286000" y="2819400"/>
            <a:ext cx="1905000" cy="457200"/>
          </a:xfrm>
          <a:prstGeom prst="rect"/>
          <a:noFill/>
          <a:ln w="9525">
            <a:noFill/>
            <a:miter lim="800000"/>
            <a:headEnd/>
            <a:tailEnd/>
          </a:ln>
          <a:effectLst/>
        </p:spPr>
        <p:txBody>
          <a:bodyPr>
            <a:spAutoFit/>
          </a:bodyPr>
          <a:p>
            <a:pPr>
              <a:spcBef>
                <a:spcPct val="50000"/>
              </a:spcBef>
            </a:pPr>
            <a:r>
              <a:rPr dirty="0" lang="en-US"/>
              <a:t>00111       7</a:t>
            </a:r>
          </a:p>
        </p:txBody>
      </p:sp>
      <p:sp>
        <p:nvSpPr>
          <p:cNvPr id="1048811" name="Text Box 19"/>
          <p:cNvSpPr txBox="1">
            <a:spLocks noChangeArrowheads="1"/>
          </p:cNvSpPr>
          <p:nvPr/>
        </p:nvSpPr>
        <p:spPr bwMode="auto">
          <a:xfrm>
            <a:off x="2286000" y="3200400"/>
            <a:ext cx="1676400" cy="457200"/>
          </a:xfrm>
          <a:prstGeom prst="rect"/>
          <a:noFill/>
          <a:ln w="9525">
            <a:noFill/>
            <a:miter lim="800000"/>
            <a:headEnd/>
            <a:tailEnd/>
          </a:ln>
          <a:effectLst/>
        </p:spPr>
        <p:txBody>
          <a:bodyPr>
            <a:spAutoFit/>
          </a:bodyPr>
          <a:p>
            <a:pPr>
              <a:spcBef>
                <a:spcPct val="50000"/>
              </a:spcBef>
            </a:pPr>
            <a:r>
              <a:rPr lang="en-US"/>
              <a:t>10101     21</a:t>
            </a:r>
          </a:p>
        </p:txBody>
      </p:sp>
      <p:sp>
        <p:nvSpPr>
          <p:cNvPr id="1048812" name="Line 20"/>
          <p:cNvSpPr>
            <a:spLocks noChangeShapeType="1"/>
          </p:cNvSpPr>
          <p:nvPr/>
        </p:nvSpPr>
        <p:spPr bwMode="auto">
          <a:xfrm>
            <a:off x="2286000" y="3657600"/>
            <a:ext cx="838200" cy="0"/>
          </a:xfrm>
          <a:prstGeom prst="line"/>
          <a:noFill/>
          <a:ln w="9525">
            <a:solidFill>
              <a:schemeClr val="tx1"/>
            </a:solidFill>
            <a:round/>
            <a:headEnd/>
            <a:tailEnd/>
          </a:ln>
          <a:effectLst/>
        </p:spPr>
        <p:txBody>
          <a:bodyPr/>
          <a:p>
            <a:endParaRPr lang="en-US"/>
          </a:p>
        </p:txBody>
      </p:sp>
      <p:sp>
        <p:nvSpPr>
          <p:cNvPr id="1048813" name="Text Box 21"/>
          <p:cNvSpPr txBox="1">
            <a:spLocks noChangeArrowheads="1"/>
          </p:cNvSpPr>
          <p:nvPr/>
        </p:nvSpPr>
        <p:spPr bwMode="auto">
          <a:xfrm>
            <a:off x="2895600" y="3657600"/>
            <a:ext cx="381000" cy="457200"/>
          </a:xfrm>
          <a:prstGeom prst="rect"/>
          <a:noFill/>
          <a:ln w="9525">
            <a:noFill/>
            <a:miter lim="800000"/>
            <a:headEnd/>
            <a:tailEnd/>
          </a:ln>
          <a:effectLst/>
        </p:spPr>
        <p:txBody>
          <a:bodyPr>
            <a:spAutoFit/>
          </a:bodyPr>
          <a:p>
            <a:pPr>
              <a:spcBef>
                <a:spcPct val="50000"/>
              </a:spcBef>
            </a:pPr>
            <a:r>
              <a:rPr lang="en-US"/>
              <a:t>0</a:t>
            </a:r>
          </a:p>
        </p:txBody>
      </p:sp>
      <p:sp>
        <p:nvSpPr>
          <p:cNvPr id="1048814" name="Text Box 22"/>
          <p:cNvSpPr txBox="1">
            <a:spLocks noChangeArrowheads="1"/>
          </p:cNvSpPr>
          <p:nvPr/>
        </p:nvSpPr>
        <p:spPr bwMode="auto">
          <a:xfrm>
            <a:off x="2774950" y="2667000"/>
            <a:ext cx="304800" cy="304800"/>
          </a:xfrm>
          <a:prstGeom prst="rect"/>
          <a:noFill/>
          <a:ln w="9525">
            <a:noFill/>
            <a:miter lim="800000"/>
            <a:headEnd/>
            <a:tailEnd/>
          </a:ln>
          <a:effectLst/>
        </p:spPr>
        <p:txBody>
          <a:bodyPr>
            <a:spAutoFit/>
          </a:bodyPr>
          <a:p>
            <a:pPr>
              <a:spcBef>
                <a:spcPct val="50000"/>
              </a:spcBef>
            </a:pPr>
            <a:r>
              <a:rPr sz="1400" lang="en-US">
                <a:solidFill>
                  <a:srgbClr val="FF0000"/>
                </a:solidFill>
              </a:rPr>
              <a:t>1</a:t>
            </a:r>
          </a:p>
        </p:txBody>
      </p:sp>
      <p:sp>
        <p:nvSpPr>
          <p:cNvPr id="1048815" name="Text Box 23"/>
          <p:cNvSpPr txBox="1">
            <a:spLocks noChangeArrowheads="1"/>
          </p:cNvSpPr>
          <p:nvPr/>
        </p:nvSpPr>
        <p:spPr bwMode="auto">
          <a:xfrm>
            <a:off x="2743200" y="3657600"/>
            <a:ext cx="381000" cy="457200"/>
          </a:xfrm>
          <a:prstGeom prst="rect"/>
          <a:noFill/>
          <a:ln w="9525">
            <a:noFill/>
            <a:miter lim="800000"/>
            <a:headEnd/>
            <a:tailEnd/>
          </a:ln>
          <a:effectLst/>
        </p:spPr>
        <p:txBody>
          <a:bodyPr>
            <a:spAutoFit/>
          </a:bodyPr>
          <a:p>
            <a:pPr>
              <a:spcBef>
                <a:spcPct val="50000"/>
              </a:spcBef>
            </a:pPr>
            <a:r>
              <a:rPr lang="en-US"/>
              <a:t>0</a:t>
            </a:r>
          </a:p>
        </p:txBody>
      </p:sp>
      <p:sp>
        <p:nvSpPr>
          <p:cNvPr id="1048816" name="Text Box 24"/>
          <p:cNvSpPr txBox="1">
            <a:spLocks noChangeArrowheads="1"/>
          </p:cNvSpPr>
          <p:nvPr/>
        </p:nvSpPr>
        <p:spPr bwMode="auto">
          <a:xfrm>
            <a:off x="2622550" y="2667000"/>
            <a:ext cx="304800" cy="304800"/>
          </a:xfrm>
          <a:prstGeom prst="rect"/>
          <a:noFill/>
          <a:ln w="9525">
            <a:noFill/>
            <a:miter lim="800000"/>
            <a:headEnd/>
            <a:tailEnd/>
          </a:ln>
          <a:effectLst/>
        </p:spPr>
        <p:txBody>
          <a:bodyPr>
            <a:spAutoFit/>
          </a:bodyPr>
          <a:p>
            <a:pPr>
              <a:spcBef>
                <a:spcPct val="50000"/>
              </a:spcBef>
            </a:pPr>
            <a:r>
              <a:rPr sz="1400" lang="en-US">
                <a:solidFill>
                  <a:srgbClr val="FF0000"/>
                </a:solidFill>
              </a:rPr>
              <a:t>1</a:t>
            </a:r>
          </a:p>
        </p:txBody>
      </p:sp>
      <p:sp>
        <p:nvSpPr>
          <p:cNvPr id="1048817" name="Text Box 25"/>
          <p:cNvSpPr txBox="1">
            <a:spLocks noChangeArrowheads="1"/>
          </p:cNvSpPr>
          <p:nvPr/>
        </p:nvSpPr>
        <p:spPr bwMode="auto">
          <a:xfrm>
            <a:off x="2590800" y="36576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18" name="Text Box 26"/>
          <p:cNvSpPr txBox="1">
            <a:spLocks noChangeArrowheads="1"/>
          </p:cNvSpPr>
          <p:nvPr/>
        </p:nvSpPr>
        <p:spPr bwMode="auto">
          <a:xfrm>
            <a:off x="2470150" y="2667000"/>
            <a:ext cx="304800" cy="304800"/>
          </a:xfrm>
          <a:prstGeom prst="rect"/>
          <a:noFill/>
          <a:ln w="9525">
            <a:noFill/>
            <a:miter lim="800000"/>
            <a:headEnd/>
            <a:tailEnd/>
          </a:ln>
          <a:effectLst/>
        </p:spPr>
        <p:txBody>
          <a:bodyPr>
            <a:spAutoFit/>
          </a:bodyPr>
          <a:p>
            <a:pPr>
              <a:spcBef>
                <a:spcPct val="50000"/>
              </a:spcBef>
            </a:pPr>
            <a:r>
              <a:rPr sz="1400" lang="en-US">
                <a:solidFill>
                  <a:srgbClr val="FF0000"/>
                </a:solidFill>
              </a:rPr>
              <a:t>1</a:t>
            </a:r>
          </a:p>
        </p:txBody>
      </p:sp>
      <p:sp>
        <p:nvSpPr>
          <p:cNvPr id="1048819" name="Text Box 27"/>
          <p:cNvSpPr txBox="1">
            <a:spLocks noChangeArrowheads="1"/>
          </p:cNvSpPr>
          <p:nvPr/>
        </p:nvSpPr>
        <p:spPr bwMode="auto">
          <a:xfrm>
            <a:off x="2438400" y="36576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20" name="Text Box 28"/>
          <p:cNvSpPr txBox="1">
            <a:spLocks noChangeArrowheads="1"/>
          </p:cNvSpPr>
          <p:nvPr/>
        </p:nvSpPr>
        <p:spPr bwMode="auto">
          <a:xfrm>
            <a:off x="2317750" y="2667000"/>
            <a:ext cx="304800" cy="304800"/>
          </a:xfrm>
          <a:prstGeom prst="rect"/>
          <a:noFill/>
          <a:ln w="9525">
            <a:noFill/>
            <a:miter lim="800000"/>
            <a:headEnd/>
            <a:tailEnd/>
          </a:ln>
          <a:effectLst/>
        </p:spPr>
        <p:txBody>
          <a:bodyPr>
            <a:spAutoFit/>
          </a:bodyPr>
          <a:p>
            <a:pPr>
              <a:spcBef>
                <a:spcPct val="50000"/>
              </a:spcBef>
            </a:pPr>
            <a:r>
              <a:rPr dirty="0" sz="1400" lang="en-US">
                <a:solidFill>
                  <a:srgbClr val="FF0000"/>
                </a:solidFill>
              </a:rPr>
              <a:t>0</a:t>
            </a:r>
          </a:p>
        </p:txBody>
      </p:sp>
      <p:sp>
        <p:nvSpPr>
          <p:cNvPr id="1048821" name="Text Box 29"/>
          <p:cNvSpPr txBox="1">
            <a:spLocks noChangeArrowheads="1"/>
          </p:cNvSpPr>
          <p:nvPr/>
        </p:nvSpPr>
        <p:spPr bwMode="auto">
          <a:xfrm>
            <a:off x="2286000" y="36576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22" name="Line 30"/>
          <p:cNvSpPr>
            <a:spLocks noChangeShapeType="1"/>
          </p:cNvSpPr>
          <p:nvPr/>
        </p:nvSpPr>
        <p:spPr bwMode="auto">
          <a:xfrm>
            <a:off x="3505200" y="3657600"/>
            <a:ext cx="381000" cy="0"/>
          </a:xfrm>
          <a:prstGeom prst="line"/>
          <a:noFill/>
          <a:ln w="9525">
            <a:solidFill>
              <a:schemeClr val="tx1"/>
            </a:solidFill>
            <a:round/>
            <a:headEnd/>
            <a:tailEnd/>
          </a:ln>
          <a:effectLst/>
        </p:spPr>
        <p:txBody>
          <a:bodyPr/>
          <a:p>
            <a:endParaRPr lang="en-US"/>
          </a:p>
        </p:txBody>
      </p:sp>
      <p:sp>
        <p:nvSpPr>
          <p:cNvPr id="1048823" name="Text Box 31"/>
          <p:cNvSpPr txBox="1">
            <a:spLocks noChangeArrowheads="1"/>
          </p:cNvSpPr>
          <p:nvPr/>
        </p:nvSpPr>
        <p:spPr bwMode="auto">
          <a:xfrm>
            <a:off x="3429000" y="3657600"/>
            <a:ext cx="533400" cy="457200"/>
          </a:xfrm>
          <a:prstGeom prst="rect"/>
          <a:noFill/>
          <a:ln w="9525">
            <a:noFill/>
            <a:miter lim="800000"/>
            <a:headEnd/>
            <a:tailEnd/>
          </a:ln>
          <a:effectLst/>
        </p:spPr>
        <p:txBody>
          <a:bodyPr>
            <a:spAutoFit/>
          </a:bodyPr>
          <a:p>
            <a:pPr>
              <a:spcBef>
                <a:spcPct val="50000"/>
              </a:spcBef>
            </a:pPr>
            <a:r>
              <a:rPr lang="en-US"/>
              <a:t>28</a:t>
            </a:r>
          </a:p>
        </p:txBody>
      </p:sp>
      <p:sp>
        <p:nvSpPr>
          <p:cNvPr id="1048824" name="Text Box 32"/>
          <p:cNvSpPr txBox="1">
            <a:spLocks noChangeArrowheads="1"/>
          </p:cNvSpPr>
          <p:nvPr/>
        </p:nvSpPr>
        <p:spPr bwMode="auto">
          <a:xfrm>
            <a:off x="3200400" y="3657600"/>
            <a:ext cx="533400" cy="457200"/>
          </a:xfrm>
          <a:prstGeom prst="rect"/>
          <a:noFill/>
          <a:ln w="9525">
            <a:noFill/>
            <a:miter lim="800000"/>
            <a:headEnd/>
            <a:tailEnd/>
          </a:ln>
          <a:effectLst/>
        </p:spPr>
        <p:txBody>
          <a:bodyPr>
            <a:spAutoFit/>
          </a:bodyPr>
          <a:p>
            <a:pPr>
              <a:spcBef>
                <a:spcPct val="50000"/>
              </a:spcBef>
            </a:pPr>
            <a:r>
              <a:rPr lang="en-US">
                <a:solidFill>
                  <a:srgbClr val="FF0000"/>
                </a:solidFill>
              </a:rPr>
              <a:t>=</a:t>
            </a:r>
          </a:p>
        </p:txBody>
      </p:sp>
      <p:sp>
        <p:nvSpPr>
          <p:cNvPr id="1048825" name="Text Box 18"/>
          <p:cNvSpPr txBox="1">
            <a:spLocks noChangeArrowheads="1"/>
          </p:cNvSpPr>
          <p:nvPr/>
        </p:nvSpPr>
        <p:spPr bwMode="auto">
          <a:xfrm>
            <a:off x="4648200" y="2861846"/>
            <a:ext cx="3657600" cy="338554"/>
          </a:xfrm>
          <a:prstGeom prst="rect"/>
          <a:noFill/>
          <a:ln w="9525">
            <a:noFill/>
            <a:miter lim="800000"/>
            <a:headEnd/>
            <a:tailEnd/>
          </a:ln>
          <a:effectLst/>
        </p:spPr>
        <p:txBody>
          <a:bodyPr wrap="square">
            <a:spAutoFit/>
          </a:bodyPr>
          <a:p>
            <a:pPr>
              <a:spcBef>
                <a:spcPct val="50000"/>
              </a:spcBef>
            </a:pPr>
            <a:r>
              <a:rPr dirty="0" sz="1600" i="1" lang="en-US"/>
              <a:t>1 + 0 + 0 = 01 	</a:t>
            </a:r>
            <a:r>
              <a:rPr dirty="0" sz="1600" i="1" lang="en-US" smtClean="0"/>
              <a:t>Sum </a:t>
            </a:r>
            <a:r>
              <a:rPr dirty="0" sz="1600" i="1" lang="en-US"/>
              <a:t>= 1, carry = 0</a:t>
            </a:r>
          </a:p>
        </p:txBody>
      </p:sp>
      <p:sp>
        <p:nvSpPr>
          <p:cNvPr id="1048826" name="Text Box 19"/>
          <p:cNvSpPr txBox="1">
            <a:spLocks noChangeArrowheads="1"/>
          </p:cNvSpPr>
          <p:nvPr/>
        </p:nvSpPr>
        <p:spPr bwMode="auto">
          <a:xfrm>
            <a:off x="4648200" y="3166646"/>
            <a:ext cx="3733800" cy="338554"/>
          </a:xfrm>
          <a:prstGeom prst="rect"/>
          <a:noFill/>
          <a:ln w="9525">
            <a:noFill/>
            <a:miter lim="800000"/>
            <a:headEnd/>
            <a:tailEnd/>
          </a:ln>
          <a:effectLst/>
        </p:spPr>
        <p:txBody>
          <a:bodyPr wrap="square">
            <a:spAutoFit/>
          </a:bodyPr>
          <a:p>
            <a:pPr>
              <a:spcBef>
                <a:spcPct val="50000"/>
              </a:spcBef>
            </a:pPr>
            <a:r>
              <a:rPr dirty="0" sz="1600" i="1" lang="en-US"/>
              <a:t>1 + 0 + 1 = 10 	</a:t>
            </a:r>
            <a:r>
              <a:rPr dirty="0" sz="1600" i="1" lang="en-US" smtClean="0"/>
              <a:t>Sum </a:t>
            </a:r>
            <a:r>
              <a:rPr dirty="0" sz="1600" i="1" lang="en-US"/>
              <a:t>= 0, carry = 1</a:t>
            </a:r>
          </a:p>
        </p:txBody>
      </p:sp>
      <p:sp>
        <p:nvSpPr>
          <p:cNvPr id="1048827" name="Text Box 20"/>
          <p:cNvSpPr txBox="1">
            <a:spLocks noChangeArrowheads="1"/>
          </p:cNvSpPr>
          <p:nvPr/>
        </p:nvSpPr>
        <p:spPr bwMode="auto">
          <a:xfrm>
            <a:off x="4648200" y="3471446"/>
            <a:ext cx="3657600" cy="338554"/>
          </a:xfrm>
          <a:prstGeom prst="rect"/>
          <a:noFill/>
          <a:ln w="9525">
            <a:noFill/>
            <a:miter lim="800000"/>
            <a:headEnd/>
            <a:tailEnd/>
          </a:ln>
          <a:effectLst/>
        </p:spPr>
        <p:txBody>
          <a:bodyPr wrap="square">
            <a:spAutoFit/>
          </a:bodyPr>
          <a:p>
            <a:pPr>
              <a:spcBef>
                <a:spcPct val="50000"/>
              </a:spcBef>
            </a:pPr>
            <a:r>
              <a:rPr dirty="0" sz="1600" i="1" lang="en-US"/>
              <a:t>1 + 1 + 0 = 10 	</a:t>
            </a:r>
            <a:r>
              <a:rPr dirty="0" sz="1600" i="1" lang="en-US" smtClean="0"/>
              <a:t>Sum </a:t>
            </a:r>
            <a:r>
              <a:rPr dirty="0" sz="1600" i="1" lang="en-US"/>
              <a:t>= 0, carry = 1</a:t>
            </a:r>
          </a:p>
        </p:txBody>
      </p:sp>
      <p:sp>
        <p:nvSpPr>
          <p:cNvPr id="1048828" name="Text Box 21"/>
          <p:cNvSpPr txBox="1">
            <a:spLocks noChangeArrowheads="1"/>
          </p:cNvSpPr>
          <p:nvPr/>
        </p:nvSpPr>
        <p:spPr bwMode="auto">
          <a:xfrm>
            <a:off x="4648200" y="3776246"/>
            <a:ext cx="3886200" cy="338554"/>
          </a:xfrm>
          <a:prstGeom prst="rect"/>
          <a:noFill/>
          <a:ln w="9525">
            <a:noFill/>
            <a:miter lim="800000"/>
            <a:headEnd/>
            <a:tailEnd/>
          </a:ln>
          <a:effectLst/>
        </p:spPr>
        <p:txBody>
          <a:bodyPr wrap="square">
            <a:spAutoFit/>
          </a:bodyPr>
          <a:p>
            <a:pPr>
              <a:spcBef>
                <a:spcPct val="50000"/>
              </a:spcBef>
            </a:pPr>
            <a:r>
              <a:rPr dirty="0" sz="1600" i="1" lang="en-US"/>
              <a:t>1 + 1 + 1 = </a:t>
            </a:r>
            <a:r>
              <a:rPr dirty="0" sz="1600" i="1" lang="en-US" smtClean="0"/>
              <a:t>11 </a:t>
            </a:r>
            <a:r>
              <a:rPr dirty="0" sz="1600" i="1" lang="en-US"/>
              <a:t>	</a:t>
            </a:r>
            <a:r>
              <a:rPr dirty="0" sz="1600" i="1" lang="en-US" smtClean="0"/>
              <a:t>Sum </a:t>
            </a:r>
            <a:r>
              <a:rPr dirty="0" sz="1600" i="1" lang="en-US"/>
              <a:t>= 1, carry = 1</a:t>
            </a:r>
          </a:p>
        </p:txBody>
      </p:sp>
      <p:sp>
        <p:nvSpPr>
          <p:cNvPr id="1048829" name="TextBox 26"/>
          <p:cNvSpPr txBox="1"/>
          <p:nvPr/>
        </p:nvSpPr>
        <p:spPr>
          <a:xfrm>
            <a:off x="6096000" y="2664023"/>
            <a:ext cx="990600" cy="307777"/>
          </a:xfrm>
          <a:prstGeom prst="rect"/>
          <a:noFill/>
        </p:spPr>
        <p:txBody>
          <a:bodyPr rtlCol="0" wrap="square">
            <a:spAutoFit/>
          </a:bodyPr>
          <a:p>
            <a:r>
              <a:rPr b="1" dirty="0" sz="1400" lang="en-US" smtClean="0">
                <a:solidFill>
                  <a:srgbClr val="FF0000"/>
                </a:solidFill>
              </a:rPr>
              <a:t>Rules</a:t>
            </a:r>
            <a:endParaRPr b="1" dirty="0" lang="en-US">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withEffect" presetClass="entr" presetID="2" presetSubtype="8">
                                  <p:stCondLst>
                                    <p:cond delay="0"/>
                                  </p:stCondLst>
                                  <p:childTnLst>
                                    <p:set>
                                      <p:cBhvr>
                                        <p:cTn dur="1" fill="hold" id="6">
                                          <p:stCondLst>
                                            <p:cond delay="0"/>
                                          </p:stCondLst>
                                        </p:cTn>
                                        <p:tgtEl>
                                          <p:spTgt spid="1048808"/>
                                        </p:tgtEl>
                                        <p:attrNameLst>
                                          <p:attrName>style.visibility</p:attrName>
                                        </p:attrNameLst>
                                      </p:cBhvr>
                                      <p:to>
                                        <p:strVal val="visible"/>
                                      </p:to>
                                    </p:set>
                                    <p:anim calcmode="lin" valueType="num">
                                      <p:cBhvr additive="base">
                                        <p:cTn dur="500" fill="hold" id="7"/>
                                        <p:tgtEl>
                                          <p:spTgt spid="1048808"/>
                                        </p:tgtEl>
                                        <p:attrNameLst>
                                          <p:attrName>ppt_x</p:attrName>
                                        </p:attrNameLst>
                                      </p:cBhvr>
                                      <p:tavLst>
                                        <p:tav tm="0">
                                          <p:val>
                                            <p:strVal val="0-#ppt_w/2"/>
                                          </p:val>
                                        </p:tav>
                                        <p:tav tm="100000">
                                          <p:val>
                                            <p:strVal val="#ppt_x"/>
                                          </p:val>
                                        </p:tav>
                                      </p:tavLst>
                                    </p:anim>
                                    <p:anim calcmode="lin" valueType="num">
                                      <p:cBhvr additive="base">
                                        <p:cTn dur="500" fill="hold" id="8"/>
                                        <p:tgtEl>
                                          <p:spTgt spid="1048808"/>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807"/>
                                        </p:tgtEl>
                                        <p:attrNameLst>
                                          <p:attrName>style.visibility</p:attrName>
                                        </p:attrNameLst>
                                      </p:cBhvr>
                                      <p:to>
                                        <p:strVal val="visible"/>
                                      </p:to>
                                    </p:set>
                                    <p:anim calcmode="lin" valueType="num">
                                      <p:cBhvr additive="base">
                                        <p:cTn dur="500" fill="hold" id="11"/>
                                        <p:tgtEl>
                                          <p:spTgt spid="1048807"/>
                                        </p:tgtEl>
                                        <p:attrNameLst>
                                          <p:attrName>ppt_x</p:attrName>
                                        </p:attrNameLst>
                                      </p:cBhvr>
                                      <p:tavLst>
                                        <p:tav tm="0">
                                          <p:val>
                                            <p:strVal val="1+#ppt_w/2"/>
                                          </p:val>
                                        </p:tav>
                                        <p:tav tm="100000">
                                          <p:val>
                                            <p:strVal val="#ppt_x"/>
                                          </p:val>
                                        </p:tav>
                                      </p:tavLst>
                                    </p:anim>
                                    <p:anim calcmode="lin" valueType="num">
                                      <p:cBhvr additive="base">
                                        <p:cTn dur="500" fill="hold" id="12"/>
                                        <p:tgtEl>
                                          <p:spTgt spid="1048807"/>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809"/>
                                        </p:tgtEl>
                                        <p:attrNameLst>
                                          <p:attrName>style.visibility</p:attrName>
                                        </p:attrNameLst>
                                      </p:cBhvr>
                                      <p:to>
                                        <p:strVal val="visible"/>
                                      </p:to>
                                    </p:set>
                                    <p:animEffect transition="in" filter="dissolve">
                                      <p:cBhvr>
                                        <p:cTn dur="500" id="17"/>
                                        <p:tgtEl>
                                          <p:spTgt spid="1048809"/>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8810"/>
                                        </p:tgtEl>
                                        <p:attrNameLst>
                                          <p:attrName>style.visibility</p:attrName>
                                        </p:attrNameLst>
                                      </p:cBhvr>
                                      <p:to>
                                        <p:strVal val="visible"/>
                                      </p:to>
                                    </p:set>
                                    <p:animEffect transition="in" filter="wipe(left)">
                                      <p:cBhvr>
                                        <p:cTn dur="1000" id="21"/>
                                        <p:tgtEl>
                                          <p:spTgt spid="1048810"/>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811"/>
                                        </p:tgtEl>
                                        <p:attrNameLst>
                                          <p:attrName>style.visibility</p:attrName>
                                        </p:attrNameLst>
                                      </p:cBhvr>
                                      <p:to>
                                        <p:strVal val="visible"/>
                                      </p:to>
                                    </p:set>
                                    <p:animEffect transition="in" filter="wipe(left)">
                                      <p:cBhvr>
                                        <p:cTn dur="1000" id="26"/>
                                        <p:tgtEl>
                                          <p:spTgt spid="1048811"/>
                                        </p:tgtEl>
                                      </p:cBhvr>
                                    </p:animEffect>
                                  </p:childTnLst>
                                </p:cTn>
                              </p:par>
                            </p:childTnLst>
                          </p:cTn>
                        </p:par>
                        <p:par>
                          <p:cTn fill="hold" id="27">
                            <p:stCondLst>
                              <p:cond delay="1000"/>
                            </p:stCondLst>
                            <p:childTnLst>
                              <p:par>
                                <p:cTn fill="hold" grpId="0" id="28" nodeType="afterEffect" presetClass="entr" presetID="22" presetSubtype="8">
                                  <p:stCondLst>
                                    <p:cond delay="0"/>
                                  </p:stCondLst>
                                  <p:childTnLst>
                                    <p:set>
                                      <p:cBhvr>
                                        <p:cTn dur="1" fill="hold" id="29">
                                          <p:stCondLst>
                                            <p:cond delay="0"/>
                                          </p:stCondLst>
                                        </p:cTn>
                                        <p:tgtEl>
                                          <p:spTgt spid="1048812"/>
                                        </p:tgtEl>
                                        <p:attrNameLst>
                                          <p:attrName>style.visibility</p:attrName>
                                        </p:attrNameLst>
                                      </p:cBhvr>
                                      <p:to>
                                        <p:strVal val="visible"/>
                                      </p:to>
                                    </p:set>
                                    <p:animEffect transition="in" filter="wipe(left)">
                                      <p:cBhvr>
                                        <p:cTn dur="1000" id="30"/>
                                        <p:tgtEl>
                                          <p:spTgt spid="1048812"/>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9" presetSubtype="0">
                                  <p:stCondLst>
                                    <p:cond delay="0"/>
                                  </p:stCondLst>
                                  <p:childTnLst>
                                    <p:set>
                                      <p:cBhvr>
                                        <p:cTn dur="1" fill="hold" id="34">
                                          <p:stCondLst>
                                            <p:cond delay="0"/>
                                          </p:stCondLst>
                                        </p:cTn>
                                        <p:tgtEl>
                                          <p:spTgt spid="1048813"/>
                                        </p:tgtEl>
                                        <p:attrNameLst>
                                          <p:attrName>style.visibility</p:attrName>
                                        </p:attrNameLst>
                                      </p:cBhvr>
                                      <p:to>
                                        <p:strVal val="visible"/>
                                      </p:to>
                                    </p:set>
                                    <p:animEffect transition="in" filter="dissolve">
                                      <p:cBhvr>
                                        <p:cTn dur="500" id="35"/>
                                        <p:tgtEl>
                                          <p:spTgt spid="1048813"/>
                                        </p:tgtEl>
                                      </p:cBhvr>
                                    </p:animEffect>
                                  </p:childTnLst>
                                </p:cTn>
                              </p:par>
                            </p:childTnLst>
                          </p:cTn>
                        </p:par>
                        <p:par>
                          <p:cTn fill="hold" id="36">
                            <p:stCondLst>
                              <p:cond delay="500"/>
                            </p:stCondLst>
                            <p:childTnLst>
                              <p:par>
                                <p:cTn fill="hold" grpId="0" id="37" nodeType="afterEffect" presetClass="entr" presetID="9" presetSubtype="0">
                                  <p:stCondLst>
                                    <p:cond delay="0"/>
                                  </p:stCondLst>
                                  <p:childTnLst>
                                    <p:set>
                                      <p:cBhvr>
                                        <p:cTn dur="1" fill="hold" id="38">
                                          <p:stCondLst>
                                            <p:cond delay="0"/>
                                          </p:stCondLst>
                                        </p:cTn>
                                        <p:tgtEl>
                                          <p:spTgt spid="1048814"/>
                                        </p:tgtEl>
                                        <p:attrNameLst>
                                          <p:attrName>style.visibility</p:attrName>
                                        </p:attrNameLst>
                                      </p:cBhvr>
                                      <p:to>
                                        <p:strVal val="visible"/>
                                      </p:to>
                                    </p:set>
                                    <p:animEffect transition="in" filter="dissolve">
                                      <p:cBhvr>
                                        <p:cTn dur="500" id="39"/>
                                        <p:tgtEl>
                                          <p:spTgt spid="1048814"/>
                                        </p:tgtEl>
                                      </p:cBhvr>
                                    </p:animEffect>
                                  </p:childTnLst>
                                </p:cTn>
                              </p:par>
                            </p:childTnLst>
                          </p:cTn>
                        </p:par>
                      </p:childTnLst>
                    </p:cTn>
                  </p:par>
                  <p:par>
                    <p:cTn fill="hold" id="40">
                      <p:stCondLst>
                        <p:cond delay="indefinite"/>
                      </p:stCondLst>
                      <p:childTnLst>
                        <p:par>
                          <p:cTn fill="hold" id="41">
                            <p:stCondLst>
                              <p:cond delay="0"/>
                            </p:stCondLst>
                            <p:childTnLst>
                              <p:par>
                                <p:cTn fill="hold" grpId="0" id="42" nodeType="clickEffect" presetClass="entr" presetID="9" presetSubtype="0">
                                  <p:stCondLst>
                                    <p:cond delay="0"/>
                                  </p:stCondLst>
                                  <p:childTnLst>
                                    <p:set>
                                      <p:cBhvr>
                                        <p:cTn dur="1" fill="hold" id="43">
                                          <p:stCondLst>
                                            <p:cond delay="0"/>
                                          </p:stCondLst>
                                        </p:cTn>
                                        <p:tgtEl>
                                          <p:spTgt spid="1048815"/>
                                        </p:tgtEl>
                                        <p:attrNameLst>
                                          <p:attrName>style.visibility</p:attrName>
                                        </p:attrNameLst>
                                      </p:cBhvr>
                                      <p:to>
                                        <p:strVal val="visible"/>
                                      </p:to>
                                    </p:set>
                                    <p:animEffect transition="in" filter="dissolve">
                                      <p:cBhvr>
                                        <p:cTn dur="500" id="44"/>
                                        <p:tgtEl>
                                          <p:spTgt spid="1048815"/>
                                        </p:tgtEl>
                                      </p:cBhvr>
                                    </p:animEffect>
                                  </p:childTnLst>
                                </p:cTn>
                              </p:par>
                            </p:childTnLst>
                          </p:cTn>
                        </p:par>
                        <p:par>
                          <p:cTn fill="hold" id="45">
                            <p:stCondLst>
                              <p:cond delay="500"/>
                            </p:stCondLst>
                            <p:childTnLst>
                              <p:par>
                                <p:cTn fill="hold" grpId="0" id="46" nodeType="afterEffect" presetClass="entr" presetID="9" presetSubtype="0">
                                  <p:stCondLst>
                                    <p:cond delay="0"/>
                                  </p:stCondLst>
                                  <p:childTnLst>
                                    <p:set>
                                      <p:cBhvr>
                                        <p:cTn dur="1" fill="hold" id="47">
                                          <p:stCondLst>
                                            <p:cond delay="0"/>
                                          </p:stCondLst>
                                        </p:cTn>
                                        <p:tgtEl>
                                          <p:spTgt spid="1048816"/>
                                        </p:tgtEl>
                                        <p:attrNameLst>
                                          <p:attrName>style.visibility</p:attrName>
                                        </p:attrNameLst>
                                      </p:cBhvr>
                                      <p:to>
                                        <p:strVal val="visible"/>
                                      </p:to>
                                    </p:set>
                                    <p:animEffect transition="in" filter="dissolve">
                                      <p:cBhvr>
                                        <p:cTn dur="500" id="48"/>
                                        <p:tgtEl>
                                          <p:spTgt spid="1048816"/>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9" presetSubtype="0">
                                  <p:stCondLst>
                                    <p:cond delay="0"/>
                                  </p:stCondLst>
                                  <p:childTnLst>
                                    <p:set>
                                      <p:cBhvr>
                                        <p:cTn dur="1" fill="hold" id="52">
                                          <p:stCondLst>
                                            <p:cond delay="0"/>
                                          </p:stCondLst>
                                        </p:cTn>
                                        <p:tgtEl>
                                          <p:spTgt spid="1048817"/>
                                        </p:tgtEl>
                                        <p:attrNameLst>
                                          <p:attrName>style.visibility</p:attrName>
                                        </p:attrNameLst>
                                      </p:cBhvr>
                                      <p:to>
                                        <p:strVal val="visible"/>
                                      </p:to>
                                    </p:set>
                                    <p:animEffect transition="in" filter="dissolve">
                                      <p:cBhvr>
                                        <p:cTn dur="500" id="53"/>
                                        <p:tgtEl>
                                          <p:spTgt spid="1048817"/>
                                        </p:tgtEl>
                                      </p:cBhvr>
                                    </p:animEffect>
                                  </p:childTnLst>
                                </p:cTn>
                              </p:par>
                            </p:childTnLst>
                          </p:cTn>
                        </p:par>
                        <p:par>
                          <p:cTn fill="hold" id="54">
                            <p:stCondLst>
                              <p:cond delay="500"/>
                            </p:stCondLst>
                            <p:childTnLst>
                              <p:par>
                                <p:cTn fill="hold" grpId="0" id="55" nodeType="afterEffect" presetClass="entr" presetID="9" presetSubtype="0">
                                  <p:stCondLst>
                                    <p:cond delay="0"/>
                                  </p:stCondLst>
                                  <p:childTnLst>
                                    <p:set>
                                      <p:cBhvr>
                                        <p:cTn dur="1" fill="hold" id="56">
                                          <p:stCondLst>
                                            <p:cond delay="0"/>
                                          </p:stCondLst>
                                        </p:cTn>
                                        <p:tgtEl>
                                          <p:spTgt spid="1048818"/>
                                        </p:tgtEl>
                                        <p:attrNameLst>
                                          <p:attrName>style.visibility</p:attrName>
                                        </p:attrNameLst>
                                      </p:cBhvr>
                                      <p:to>
                                        <p:strVal val="visible"/>
                                      </p:to>
                                    </p:set>
                                    <p:animEffect transition="in" filter="dissolve">
                                      <p:cBhvr>
                                        <p:cTn dur="500" id="57"/>
                                        <p:tgtEl>
                                          <p:spTgt spid="1048818"/>
                                        </p:tgtEl>
                                      </p:cBhvr>
                                    </p:animEffect>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9" presetSubtype="0">
                                  <p:stCondLst>
                                    <p:cond delay="0"/>
                                  </p:stCondLst>
                                  <p:childTnLst>
                                    <p:set>
                                      <p:cBhvr>
                                        <p:cTn dur="1" fill="hold" id="61">
                                          <p:stCondLst>
                                            <p:cond delay="0"/>
                                          </p:stCondLst>
                                        </p:cTn>
                                        <p:tgtEl>
                                          <p:spTgt spid="1048819"/>
                                        </p:tgtEl>
                                        <p:attrNameLst>
                                          <p:attrName>style.visibility</p:attrName>
                                        </p:attrNameLst>
                                      </p:cBhvr>
                                      <p:to>
                                        <p:strVal val="visible"/>
                                      </p:to>
                                    </p:set>
                                    <p:animEffect transition="in" filter="dissolve">
                                      <p:cBhvr>
                                        <p:cTn dur="500" id="62"/>
                                        <p:tgtEl>
                                          <p:spTgt spid="1048819"/>
                                        </p:tgtEl>
                                      </p:cBhvr>
                                    </p:animEffect>
                                  </p:childTnLst>
                                </p:cTn>
                              </p:par>
                            </p:childTnLst>
                          </p:cTn>
                        </p:par>
                        <p:par>
                          <p:cTn fill="hold" id="63">
                            <p:stCondLst>
                              <p:cond delay="500"/>
                            </p:stCondLst>
                            <p:childTnLst>
                              <p:par>
                                <p:cTn fill="hold" grpId="0" id="64" nodeType="afterEffect" presetClass="entr" presetID="9" presetSubtype="0">
                                  <p:stCondLst>
                                    <p:cond delay="0"/>
                                  </p:stCondLst>
                                  <p:childTnLst>
                                    <p:set>
                                      <p:cBhvr>
                                        <p:cTn dur="1" fill="hold" id="65">
                                          <p:stCondLst>
                                            <p:cond delay="0"/>
                                          </p:stCondLst>
                                        </p:cTn>
                                        <p:tgtEl>
                                          <p:spTgt spid="1048820"/>
                                        </p:tgtEl>
                                        <p:attrNameLst>
                                          <p:attrName>style.visibility</p:attrName>
                                        </p:attrNameLst>
                                      </p:cBhvr>
                                      <p:to>
                                        <p:strVal val="visible"/>
                                      </p:to>
                                    </p:set>
                                    <p:animEffect transition="in" filter="dissolve">
                                      <p:cBhvr>
                                        <p:cTn dur="500" id="66"/>
                                        <p:tgtEl>
                                          <p:spTgt spid="1048820"/>
                                        </p:tgtEl>
                                      </p:cBhvr>
                                    </p:animEffect>
                                  </p:childTnLst>
                                </p:cTn>
                              </p:par>
                            </p:childTnLst>
                          </p:cTn>
                        </p:par>
                      </p:childTnLst>
                    </p:cTn>
                  </p:par>
                  <p:par>
                    <p:cTn fill="hold" id="67">
                      <p:stCondLst>
                        <p:cond delay="indefinite"/>
                      </p:stCondLst>
                      <p:childTnLst>
                        <p:par>
                          <p:cTn fill="hold" id="68">
                            <p:stCondLst>
                              <p:cond delay="0"/>
                            </p:stCondLst>
                            <p:childTnLst>
                              <p:par>
                                <p:cTn fill="hold" grpId="0" id="69" nodeType="clickEffect" presetClass="entr" presetID="9" presetSubtype="0">
                                  <p:stCondLst>
                                    <p:cond delay="0"/>
                                  </p:stCondLst>
                                  <p:childTnLst>
                                    <p:set>
                                      <p:cBhvr>
                                        <p:cTn dur="1" fill="hold" id="70">
                                          <p:stCondLst>
                                            <p:cond delay="0"/>
                                          </p:stCondLst>
                                        </p:cTn>
                                        <p:tgtEl>
                                          <p:spTgt spid="1048821"/>
                                        </p:tgtEl>
                                        <p:attrNameLst>
                                          <p:attrName>style.visibility</p:attrName>
                                        </p:attrNameLst>
                                      </p:cBhvr>
                                      <p:to>
                                        <p:strVal val="visible"/>
                                      </p:to>
                                    </p:set>
                                    <p:animEffect transition="in" filter="dissolve">
                                      <p:cBhvr>
                                        <p:cTn dur="500" id="71"/>
                                        <p:tgtEl>
                                          <p:spTgt spid="1048821"/>
                                        </p:tgtEl>
                                      </p:cBhvr>
                                    </p:animEffect>
                                  </p:childTnLst>
                                </p:cTn>
                              </p:par>
                            </p:childTnLst>
                          </p:cTn>
                        </p:par>
                        <p:par>
                          <p:cTn fill="hold" id="72">
                            <p:stCondLst>
                              <p:cond delay="500"/>
                            </p:stCondLst>
                            <p:childTnLst>
                              <p:par>
                                <p:cTn fill="hold" grpId="0" id="73" nodeType="afterEffect" presetClass="entr" presetID="22" presetSubtype="8">
                                  <p:stCondLst>
                                    <p:cond delay="0"/>
                                  </p:stCondLst>
                                  <p:childTnLst>
                                    <p:set>
                                      <p:cBhvr>
                                        <p:cTn dur="1" fill="hold" id="74">
                                          <p:stCondLst>
                                            <p:cond delay="0"/>
                                          </p:stCondLst>
                                        </p:cTn>
                                        <p:tgtEl>
                                          <p:spTgt spid="1048822"/>
                                        </p:tgtEl>
                                        <p:attrNameLst>
                                          <p:attrName>style.visibility</p:attrName>
                                        </p:attrNameLst>
                                      </p:cBhvr>
                                      <p:to>
                                        <p:strVal val="visible"/>
                                      </p:to>
                                    </p:set>
                                    <p:animEffect transition="in" filter="wipe(left)">
                                      <p:cBhvr>
                                        <p:cTn dur="1000" id="75"/>
                                        <p:tgtEl>
                                          <p:spTgt spid="1048822"/>
                                        </p:tgtEl>
                                      </p:cBhvr>
                                    </p:animEffect>
                                  </p:childTnLst>
                                </p:cTn>
                              </p:par>
                            </p:childTnLst>
                          </p:cTn>
                        </p:par>
                      </p:childTnLst>
                    </p:cTn>
                  </p:par>
                  <p:par>
                    <p:cTn fill="hold" id="76">
                      <p:stCondLst>
                        <p:cond delay="indefinite"/>
                      </p:stCondLst>
                      <p:childTnLst>
                        <p:par>
                          <p:cTn fill="hold" id="77">
                            <p:stCondLst>
                              <p:cond delay="0"/>
                            </p:stCondLst>
                            <p:childTnLst>
                              <p:par>
                                <p:cTn fill="hold" grpId="0" id="78" nodeType="clickEffect" presetClass="entr" presetID="22" presetSubtype="8">
                                  <p:stCondLst>
                                    <p:cond delay="0"/>
                                  </p:stCondLst>
                                  <p:childTnLst>
                                    <p:set>
                                      <p:cBhvr>
                                        <p:cTn dur="1" fill="hold" id="79">
                                          <p:stCondLst>
                                            <p:cond delay="0"/>
                                          </p:stCondLst>
                                        </p:cTn>
                                        <p:tgtEl>
                                          <p:spTgt spid="1048823"/>
                                        </p:tgtEl>
                                        <p:attrNameLst>
                                          <p:attrName>style.visibility</p:attrName>
                                        </p:attrNameLst>
                                      </p:cBhvr>
                                      <p:to>
                                        <p:strVal val="visible"/>
                                      </p:to>
                                    </p:set>
                                    <p:animEffect transition="in" filter="wipe(left)">
                                      <p:cBhvr>
                                        <p:cTn dur="500" id="80"/>
                                        <p:tgtEl>
                                          <p:spTgt spid="1048823"/>
                                        </p:tgtEl>
                                      </p:cBhvr>
                                    </p:animEffect>
                                  </p:childTnLst>
                                </p:cTn>
                              </p:par>
                            </p:childTnLst>
                          </p:cTn>
                        </p:par>
                        <p:par>
                          <p:cTn fill="hold" id="81">
                            <p:stCondLst>
                              <p:cond delay="500"/>
                            </p:stCondLst>
                            <p:childTnLst>
                              <p:par>
                                <p:cTn fill="hold" grpId="0" id="82" nodeType="afterEffect" presetClass="entr" presetID="15" presetSubtype="0">
                                  <p:stCondLst>
                                    <p:cond delay="0"/>
                                  </p:stCondLst>
                                  <p:childTnLst>
                                    <p:set>
                                      <p:cBhvr>
                                        <p:cTn dur="1" fill="hold" id="83">
                                          <p:stCondLst>
                                            <p:cond delay="0"/>
                                          </p:stCondLst>
                                        </p:cTn>
                                        <p:tgtEl>
                                          <p:spTgt spid="1048824"/>
                                        </p:tgtEl>
                                        <p:attrNameLst>
                                          <p:attrName>style.visibility</p:attrName>
                                        </p:attrNameLst>
                                      </p:cBhvr>
                                      <p:to>
                                        <p:strVal val="visible"/>
                                      </p:to>
                                    </p:set>
                                    <p:anim calcmode="lin" valueType="num">
                                      <p:cBhvr>
                                        <p:cTn dur="1000" fill="hold" id="84"/>
                                        <p:tgtEl>
                                          <p:spTgt spid="1048824"/>
                                        </p:tgtEl>
                                        <p:attrNameLst>
                                          <p:attrName>ppt_w</p:attrName>
                                        </p:attrNameLst>
                                      </p:cBhvr>
                                      <p:tavLst>
                                        <p:tav tm="0">
                                          <p:val>
                                            <p:fltVal val="0.0"/>
                                          </p:val>
                                        </p:tav>
                                        <p:tav tm="100000">
                                          <p:val>
                                            <p:strVal val="#ppt_w"/>
                                          </p:val>
                                        </p:tav>
                                      </p:tavLst>
                                    </p:anim>
                                    <p:anim calcmode="lin" valueType="num">
                                      <p:cBhvr>
                                        <p:cTn dur="1000" fill="hold" id="85"/>
                                        <p:tgtEl>
                                          <p:spTgt spid="1048824"/>
                                        </p:tgtEl>
                                        <p:attrNameLst>
                                          <p:attrName>ppt_h</p:attrName>
                                        </p:attrNameLst>
                                      </p:cBhvr>
                                      <p:tavLst>
                                        <p:tav tm="0">
                                          <p:val>
                                            <p:fltVal val="0.0"/>
                                          </p:val>
                                        </p:tav>
                                        <p:tav tm="100000">
                                          <p:val>
                                            <p:strVal val="#ppt_h"/>
                                          </p:val>
                                        </p:tav>
                                      </p:tavLst>
                                    </p:anim>
                                    <p:anim calcmode="lin" valueType="num">
                                      <p:cBhvr>
                                        <p:cTn dur="1000" fill="hold" id="86"/>
                                        <p:tgtEl>
                                          <p:spTgt spid="1048824"/>
                                        </p:tgtEl>
                                        <p:attrNameLst>
                                          <p:attrName>ppt_x</p:attrName>
                                        </p:attrNameLst>
                                      </p:cBhvr>
                                      <p:tavLst>
                                        <p:tav fmla="#ppt_x+(cos(-2*pi*(1-$))*-#ppt_x-sin(-2*pi*(1-$))*(1-#ppt_y))*(1-$)" tm="0">
                                          <p:val>
                                            <p:fltVal val="0.0"/>
                                          </p:val>
                                        </p:tav>
                                        <p:tav tm="100000">
                                          <p:val>
                                            <p:fltVal val="1.0"/>
                                          </p:val>
                                        </p:tav>
                                      </p:tavLst>
                                    </p:anim>
                                    <p:anim calcmode="lin" valueType="num">
                                      <p:cBhvr>
                                        <p:cTn dur="1000" fill="hold" id="87"/>
                                        <p:tgtEl>
                                          <p:spTgt spid="1048824"/>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7" grpId="0"/>
      <p:bldP spid="1048808" grpId="0" animBg="1"/>
      <p:bldP spid="1048809" grpId="0" animBg="1"/>
      <p:bldP spid="1048810" grpId="0"/>
      <p:bldP spid="1048811" grpId="0"/>
      <p:bldP spid="1048812" grpId="0" animBg="1"/>
      <p:bldP spid="1048813" grpId="0"/>
      <p:bldP spid="1048814" grpId="0"/>
      <p:bldP spid="1048815" grpId="0"/>
      <p:bldP spid="1048816" grpId="0"/>
      <p:bldP spid="1048817" grpId="0"/>
      <p:bldP spid="1048818" grpId="0"/>
      <p:bldP spid="1048819" grpId="0"/>
      <p:bldP spid="1048820" grpId="0"/>
      <p:bldP spid="1048821" grpId="0"/>
      <p:bldP spid="1048822" grpId="0" animBg="1"/>
      <p:bldP spid="1048823" grpId="0"/>
      <p:bldP spid="1048824"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PhAnim="0">
  <p:cSld>
    <p:spTree>
      <p:nvGrpSpPr>
        <p:cNvPr id="124" name=""/>
        <p:cNvGrpSpPr/>
        <p:nvPr/>
      </p:nvGrpSpPr>
      <p:grpSpPr>
        <a:xfrm>
          <a:off x="0" y="0"/>
          <a:ext cx="0" cy="0"/>
          <a:chOff x="0" y="0"/>
          <a:chExt cx="0" cy="0"/>
        </a:xfrm>
      </p:grpSpPr>
      <p:pic>
        <p:nvPicPr>
          <p:cNvPr id="2097169"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33"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34" name="Rectangle 4"/>
          <p:cNvSpPr>
            <a:spLocks noChangeArrowheads="1"/>
          </p:cNvSpPr>
          <p:nvPr/>
        </p:nvSpPr>
        <p:spPr bwMode="auto">
          <a:xfrm>
            <a:off x="914400" y="1143000"/>
            <a:ext cx="250190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Subtraction</a:t>
            </a:r>
          </a:p>
        </p:txBody>
      </p:sp>
      <p:sp>
        <p:nvSpPr>
          <p:cNvPr id="1048835" name="Text Box 5"/>
          <p:cNvSpPr txBox="1">
            <a:spLocks noChangeArrowheads="1"/>
          </p:cNvSpPr>
          <p:nvPr/>
        </p:nvSpPr>
        <p:spPr bwMode="auto">
          <a:xfrm>
            <a:off x="914400" y="1752600"/>
            <a:ext cx="7620000" cy="457200"/>
          </a:xfrm>
          <a:prstGeom prst="rect"/>
          <a:noFill/>
          <a:ln w="9525">
            <a:noFill/>
            <a:miter lim="800000"/>
            <a:headEnd/>
            <a:tailEnd/>
          </a:ln>
          <a:effectLst/>
        </p:spPr>
        <p:txBody>
          <a:bodyPr>
            <a:spAutoFit/>
          </a:bodyPr>
          <a:p>
            <a:pPr>
              <a:spcBef>
                <a:spcPct val="50000"/>
              </a:spcBef>
            </a:pPr>
            <a:r>
              <a:rPr lang="en-US"/>
              <a:t>The rules for binary subtraction are</a:t>
            </a:r>
          </a:p>
        </p:txBody>
      </p:sp>
      <p:sp>
        <p:nvSpPr>
          <p:cNvPr id="1048836" name="Text Box 6"/>
          <p:cNvSpPr txBox="1">
            <a:spLocks noChangeArrowheads="1"/>
          </p:cNvSpPr>
          <p:nvPr/>
        </p:nvSpPr>
        <p:spPr bwMode="auto">
          <a:xfrm>
            <a:off x="2667000" y="2133600"/>
            <a:ext cx="4724400" cy="457200"/>
          </a:xfrm>
          <a:prstGeom prst="rect"/>
          <a:noFill/>
          <a:ln w="9525">
            <a:noFill/>
            <a:miter lim="800000"/>
            <a:headEnd/>
            <a:tailEnd/>
          </a:ln>
          <a:effectLst/>
        </p:spPr>
        <p:txBody>
          <a:bodyPr>
            <a:spAutoFit/>
          </a:bodyPr>
          <a:p>
            <a:pPr>
              <a:spcBef>
                <a:spcPct val="50000"/>
              </a:spcBef>
            </a:pPr>
            <a:r>
              <a:rPr lang="en-US"/>
              <a:t>0 </a:t>
            </a:r>
            <a:r>
              <a:rPr lang="en-US">
                <a:latin typeface="Symbol" pitchFamily="18" charset="2"/>
              </a:rPr>
              <a:t>-</a:t>
            </a:r>
            <a:r>
              <a:rPr lang="en-US"/>
              <a:t> 0 = 0 </a:t>
            </a:r>
          </a:p>
        </p:txBody>
      </p:sp>
      <p:sp>
        <p:nvSpPr>
          <p:cNvPr id="1048837" name="Text Box 7"/>
          <p:cNvSpPr txBox="1">
            <a:spLocks noChangeArrowheads="1"/>
          </p:cNvSpPr>
          <p:nvPr/>
        </p:nvSpPr>
        <p:spPr bwMode="auto">
          <a:xfrm>
            <a:off x="2667000" y="2438400"/>
            <a:ext cx="4724400" cy="457200"/>
          </a:xfrm>
          <a:prstGeom prst="rect"/>
          <a:noFill/>
          <a:ln w="9525">
            <a:noFill/>
            <a:miter lim="800000"/>
            <a:headEnd/>
            <a:tailEnd/>
          </a:ln>
          <a:effectLst/>
        </p:spPr>
        <p:txBody>
          <a:bodyPr>
            <a:spAutoFit/>
          </a:bodyPr>
          <a:p>
            <a:pPr>
              <a:spcBef>
                <a:spcPct val="50000"/>
              </a:spcBef>
            </a:pPr>
            <a:r>
              <a:rPr lang="en-US"/>
              <a:t>1 </a:t>
            </a:r>
            <a:r>
              <a:rPr lang="en-US">
                <a:latin typeface="Symbol" pitchFamily="18" charset="2"/>
              </a:rPr>
              <a:t>-</a:t>
            </a:r>
            <a:r>
              <a:rPr lang="en-US"/>
              <a:t> 1 = 0 </a:t>
            </a:r>
          </a:p>
        </p:txBody>
      </p:sp>
      <p:sp>
        <p:nvSpPr>
          <p:cNvPr id="1048838" name="Text Box 8"/>
          <p:cNvSpPr txBox="1">
            <a:spLocks noChangeArrowheads="1"/>
          </p:cNvSpPr>
          <p:nvPr/>
        </p:nvSpPr>
        <p:spPr bwMode="auto">
          <a:xfrm>
            <a:off x="2667000" y="2743200"/>
            <a:ext cx="4724400" cy="457200"/>
          </a:xfrm>
          <a:prstGeom prst="rect"/>
          <a:noFill/>
          <a:ln w="9525">
            <a:noFill/>
            <a:miter lim="800000"/>
            <a:headEnd/>
            <a:tailEnd/>
          </a:ln>
          <a:effectLst/>
        </p:spPr>
        <p:txBody>
          <a:bodyPr>
            <a:spAutoFit/>
          </a:bodyPr>
          <a:p>
            <a:pPr>
              <a:spcBef>
                <a:spcPct val="50000"/>
              </a:spcBef>
            </a:pPr>
            <a:r>
              <a:rPr lang="en-US"/>
              <a:t>1 </a:t>
            </a:r>
            <a:r>
              <a:rPr lang="en-US">
                <a:latin typeface="Symbol" pitchFamily="18" charset="2"/>
              </a:rPr>
              <a:t>-</a:t>
            </a:r>
            <a:r>
              <a:rPr lang="en-US"/>
              <a:t> 0 = 1 </a:t>
            </a:r>
          </a:p>
        </p:txBody>
      </p:sp>
      <p:sp>
        <p:nvSpPr>
          <p:cNvPr id="1048839" name="Text Box 9"/>
          <p:cNvSpPr txBox="1">
            <a:spLocks noChangeArrowheads="1"/>
          </p:cNvSpPr>
          <p:nvPr/>
        </p:nvSpPr>
        <p:spPr bwMode="auto">
          <a:xfrm>
            <a:off x="2514600" y="3048000"/>
            <a:ext cx="4724400" cy="457200"/>
          </a:xfrm>
          <a:prstGeom prst="rect"/>
          <a:noFill/>
          <a:ln w="9525">
            <a:noFill/>
            <a:miter lim="800000"/>
            <a:headEnd/>
            <a:tailEnd/>
          </a:ln>
          <a:effectLst/>
        </p:spPr>
        <p:txBody>
          <a:bodyPr>
            <a:spAutoFit/>
          </a:bodyPr>
          <a:p>
            <a:pPr>
              <a:spcBef>
                <a:spcPct val="50000"/>
              </a:spcBef>
            </a:pPr>
            <a:r>
              <a:rPr lang="en-US"/>
              <a:t>10 </a:t>
            </a:r>
            <a:r>
              <a:rPr lang="en-US">
                <a:latin typeface="Symbol" pitchFamily="18" charset="2"/>
              </a:rPr>
              <a:t>-</a:t>
            </a:r>
            <a:r>
              <a:rPr lang="en-US"/>
              <a:t> 1 = 1  with a borrow of 1</a:t>
            </a:r>
          </a:p>
        </p:txBody>
      </p:sp>
      <p:sp>
        <p:nvSpPr>
          <p:cNvPr id="1048840" name="Text Box 15"/>
          <p:cNvSpPr txBox="1">
            <a:spLocks noChangeArrowheads="1"/>
          </p:cNvSpPr>
          <p:nvPr/>
        </p:nvSpPr>
        <p:spPr bwMode="auto">
          <a:xfrm>
            <a:off x="1905000" y="3581400"/>
            <a:ext cx="6629400" cy="822325"/>
          </a:xfrm>
          <a:prstGeom prst="rect"/>
          <a:noFill/>
          <a:ln w="9525">
            <a:noFill/>
            <a:miter lim="800000"/>
            <a:headEnd/>
            <a:tailEnd/>
          </a:ln>
          <a:effectLst/>
        </p:spPr>
        <p:txBody>
          <a:bodyPr>
            <a:spAutoFit/>
          </a:bodyPr>
          <a:p>
            <a:pPr>
              <a:spcBef>
                <a:spcPct val="50000"/>
              </a:spcBef>
            </a:pPr>
            <a:r>
              <a:rPr lang="en-US"/>
              <a:t>Subtract the binary number 00111 from 10101 and show the equivalent decimal subtraction.</a:t>
            </a:r>
          </a:p>
        </p:txBody>
      </p:sp>
      <p:sp>
        <p:nvSpPr>
          <p:cNvPr id="1048841" name="WordArt 16"/>
          <p:cNvSpPr>
            <a:spLocks noChangeArrowheads="1" noChangeShapeType="1" noTextEdit="1"/>
          </p:cNvSpPr>
          <p:nvPr/>
        </p:nvSpPr>
        <p:spPr bwMode="auto">
          <a:xfrm>
            <a:off x="609600" y="36576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842" name="WordArt 17"/>
          <p:cNvSpPr>
            <a:spLocks noChangeArrowheads="1" noChangeShapeType="1" noTextEdit="1"/>
          </p:cNvSpPr>
          <p:nvPr/>
        </p:nvSpPr>
        <p:spPr bwMode="auto">
          <a:xfrm>
            <a:off x="609600" y="44958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843" name="Text Box 18"/>
          <p:cNvSpPr txBox="1">
            <a:spLocks noChangeArrowheads="1"/>
          </p:cNvSpPr>
          <p:nvPr/>
        </p:nvSpPr>
        <p:spPr bwMode="auto">
          <a:xfrm>
            <a:off x="2286000" y="4953000"/>
            <a:ext cx="1905000" cy="457200"/>
          </a:xfrm>
          <a:prstGeom prst="rect"/>
          <a:noFill/>
          <a:ln w="9525">
            <a:noFill/>
            <a:miter lim="800000"/>
            <a:headEnd/>
            <a:tailEnd/>
          </a:ln>
          <a:effectLst/>
        </p:spPr>
        <p:txBody>
          <a:bodyPr>
            <a:spAutoFit/>
          </a:bodyPr>
          <a:p>
            <a:pPr>
              <a:spcBef>
                <a:spcPct val="50000"/>
              </a:spcBef>
            </a:pPr>
            <a:r>
              <a:rPr lang="en-US"/>
              <a:t>00111       7</a:t>
            </a:r>
          </a:p>
        </p:txBody>
      </p:sp>
      <p:sp>
        <p:nvSpPr>
          <p:cNvPr id="1048844" name="Text Box 19"/>
          <p:cNvSpPr txBox="1">
            <a:spLocks noChangeArrowheads="1"/>
          </p:cNvSpPr>
          <p:nvPr/>
        </p:nvSpPr>
        <p:spPr bwMode="auto">
          <a:xfrm>
            <a:off x="2286000" y="4648200"/>
            <a:ext cx="1676400" cy="457200"/>
          </a:xfrm>
          <a:prstGeom prst="rect"/>
          <a:noFill/>
          <a:ln w="9525">
            <a:noFill/>
            <a:miter lim="800000"/>
            <a:headEnd/>
            <a:tailEnd/>
          </a:ln>
          <a:effectLst/>
        </p:spPr>
        <p:txBody>
          <a:bodyPr>
            <a:spAutoFit/>
          </a:bodyPr>
          <a:p>
            <a:pPr>
              <a:spcBef>
                <a:spcPct val="50000"/>
              </a:spcBef>
            </a:pPr>
            <a:r>
              <a:rPr lang="en-US"/>
              <a:t>10101     21</a:t>
            </a:r>
          </a:p>
        </p:txBody>
      </p:sp>
      <p:sp>
        <p:nvSpPr>
          <p:cNvPr id="1048845" name="Line 20"/>
          <p:cNvSpPr>
            <a:spLocks noChangeShapeType="1"/>
          </p:cNvSpPr>
          <p:nvPr/>
        </p:nvSpPr>
        <p:spPr bwMode="auto">
          <a:xfrm>
            <a:off x="2286000" y="5334000"/>
            <a:ext cx="838200" cy="0"/>
          </a:xfrm>
          <a:prstGeom prst="line"/>
          <a:noFill/>
          <a:ln w="9525">
            <a:solidFill>
              <a:schemeClr val="tx1"/>
            </a:solidFill>
            <a:round/>
            <a:headEnd/>
            <a:tailEnd/>
          </a:ln>
          <a:effectLst/>
        </p:spPr>
        <p:txBody>
          <a:bodyPr/>
          <a:p>
            <a:endParaRPr lang="en-US"/>
          </a:p>
        </p:txBody>
      </p:sp>
      <p:sp>
        <p:nvSpPr>
          <p:cNvPr id="1048846" name="Text Box 21"/>
          <p:cNvSpPr txBox="1">
            <a:spLocks noChangeArrowheads="1"/>
          </p:cNvSpPr>
          <p:nvPr/>
        </p:nvSpPr>
        <p:spPr bwMode="auto">
          <a:xfrm>
            <a:off x="2895600" y="5334000"/>
            <a:ext cx="381000" cy="457200"/>
          </a:xfrm>
          <a:prstGeom prst="rect"/>
          <a:noFill/>
          <a:ln w="9525">
            <a:noFill/>
            <a:miter lim="800000"/>
            <a:headEnd/>
            <a:tailEnd/>
          </a:ln>
          <a:effectLst/>
        </p:spPr>
        <p:txBody>
          <a:bodyPr>
            <a:spAutoFit/>
          </a:bodyPr>
          <a:p>
            <a:pPr>
              <a:spcBef>
                <a:spcPct val="50000"/>
              </a:spcBef>
            </a:pPr>
            <a:r>
              <a:rPr lang="en-US"/>
              <a:t>0</a:t>
            </a:r>
          </a:p>
        </p:txBody>
      </p:sp>
      <p:sp>
        <p:nvSpPr>
          <p:cNvPr id="1048847" name="Text Box 22"/>
          <p:cNvSpPr txBox="1">
            <a:spLocks noChangeArrowheads="1"/>
          </p:cNvSpPr>
          <p:nvPr/>
        </p:nvSpPr>
        <p:spPr bwMode="auto">
          <a:xfrm>
            <a:off x="2667000" y="4572000"/>
            <a:ext cx="457200" cy="336550"/>
          </a:xfrm>
          <a:prstGeom prst="rect"/>
          <a:noFill/>
          <a:ln w="9525">
            <a:noFill/>
            <a:miter lim="800000"/>
            <a:headEnd/>
            <a:tailEnd/>
          </a:ln>
          <a:effectLst/>
        </p:spPr>
        <p:txBody>
          <a:bodyPr>
            <a:spAutoFit/>
          </a:bodyPr>
          <a:p>
            <a:pPr>
              <a:spcBef>
                <a:spcPct val="50000"/>
              </a:spcBef>
            </a:pPr>
            <a:r>
              <a:rPr baseline="-50000" b="1" lang="en-US">
                <a:solidFill>
                  <a:srgbClr val="FF0000"/>
                </a:solidFill>
              </a:rPr>
              <a:t>/</a:t>
            </a:r>
            <a:r>
              <a:rPr baseline="30000" lang="en-US">
                <a:solidFill>
                  <a:srgbClr val="FF0000"/>
                </a:solidFill>
              </a:rPr>
              <a:t>1</a:t>
            </a:r>
          </a:p>
        </p:txBody>
      </p:sp>
      <p:sp>
        <p:nvSpPr>
          <p:cNvPr id="1048848" name="Text Box 23"/>
          <p:cNvSpPr txBox="1">
            <a:spLocks noChangeArrowheads="1"/>
          </p:cNvSpPr>
          <p:nvPr/>
        </p:nvSpPr>
        <p:spPr bwMode="auto">
          <a:xfrm>
            <a:off x="2743200" y="53340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49" name="Text Box 25"/>
          <p:cNvSpPr txBox="1">
            <a:spLocks noChangeArrowheads="1"/>
          </p:cNvSpPr>
          <p:nvPr/>
        </p:nvSpPr>
        <p:spPr bwMode="auto">
          <a:xfrm>
            <a:off x="2590800" y="53340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50" name="Text Box 27"/>
          <p:cNvSpPr txBox="1">
            <a:spLocks noChangeArrowheads="1"/>
          </p:cNvSpPr>
          <p:nvPr/>
        </p:nvSpPr>
        <p:spPr bwMode="auto">
          <a:xfrm>
            <a:off x="2438400" y="53340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851" name="Text Box 29"/>
          <p:cNvSpPr txBox="1">
            <a:spLocks noChangeArrowheads="1"/>
          </p:cNvSpPr>
          <p:nvPr/>
        </p:nvSpPr>
        <p:spPr bwMode="auto">
          <a:xfrm>
            <a:off x="2286000" y="5334000"/>
            <a:ext cx="381000" cy="457200"/>
          </a:xfrm>
          <a:prstGeom prst="rect"/>
          <a:noFill/>
          <a:ln w="9525">
            <a:noFill/>
            <a:miter lim="800000"/>
            <a:headEnd/>
            <a:tailEnd/>
          </a:ln>
          <a:effectLst/>
        </p:spPr>
        <p:txBody>
          <a:bodyPr>
            <a:spAutoFit/>
          </a:bodyPr>
          <a:p>
            <a:pPr>
              <a:spcBef>
                <a:spcPct val="50000"/>
              </a:spcBef>
            </a:pPr>
            <a:r>
              <a:rPr lang="en-US"/>
              <a:t>0</a:t>
            </a:r>
          </a:p>
        </p:txBody>
      </p:sp>
      <p:sp>
        <p:nvSpPr>
          <p:cNvPr id="1048852" name="Line 30"/>
          <p:cNvSpPr>
            <a:spLocks noChangeShapeType="1"/>
          </p:cNvSpPr>
          <p:nvPr/>
        </p:nvSpPr>
        <p:spPr bwMode="auto">
          <a:xfrm>
            <a:off x="3505200" y="5334000"/>
            <a:ext cx="381000" cy="0"/>
          </a:xfrm>
          <a:prstGeom prst="line"/>
          <a:noFill/>
          <a:ln w="9525">
            <a:solidFill>
              <a:schemeClr val="tx1"/>
            </a:solidFill>
            <a:round/>
            <a:headEnd/>
            <a:tailEnd/>
          </a:ln>
          <a:effectLst/>
        </p:spPr>
        <p:txBody>
          <a:bodyPr/>
          <a:p>
            <a:endParaRPr lang="en-US"/>
          </a:p>
        </p:txBody>
      </p:sp>
      <p:sp>
        <p:nvSpPr>
          <p:cNvPr id="1048853" name="Text Box 31"/>
          <p:cNvSpPr txBox="1">
            <a:spLocks noChangeArrowheads="1"/>
          </p:cNvSpPr>
          <p:nvPr/>
        </p:nvSpPr>
        <p:spPr bwMode="auto">
          <a:xfrm>
            <a:off x="3429000" y="5334000"/>
            <a:ext cx="533400" cy="457200"/>
          </a:xfrm>
          <a:prstGeom prst="rect"/>
          <a:noFill/>
          <a:ln w="9525">
            <a:noFill/>
            <a:miter lim="800000"/>
            <a:headEnd/>
            <a:tailEnd/>
          </a:ln>
          <a:effectLst/>
        </p:spPr>
        <p:txBody>
          <a:bodyPr>
            <a:spAutoFit/>
          </a:bodyPr>
          <a:p>
            <a:pPr>
              <a:spcBef>
                <a:spcPct val="50000"/>
              </a:spcBef>
            </a:pPr>
            <a:r>
              <a:rPr lang="en-US"/>
              <a:t>14</a:t>
            </a:r>
          </a:p>
        </p:txBody>
      </p:sp>
      <p:sp>
        <p:nvSpPr>
          <p:cNvPr id="1048854" name="Text Box 32"/>
          <p:cNvSpPr txBox="1">
            <a:spLocks noChangeArrowheads="1"/>
          </p:cNvSpPr>
          <p:nvPr/>
        </p:nvSpPr>
        <p:spPr bwMode="auto">
          <a:xfrm>
            <a:off x="2514600" y="4572000"/>
            <a:ext cx="457200" cy="336550"/>
          </a:xfrm>
          <a:prstGeom prst="rect"/>
          <a:noFill/>
          <a:ln w="9525">
            <a:noFill/>
            <a:miter lim="800000"/>
            <a:headEnd/>
            <a:tailEnd/>
          </a:ln>
          <a:effectLst/>
        </p:spPr>
        <p:txBody>
          <a:bodyPr>
            <a:spAutoFit/>
          </a:bodyPr>
          <a:p>
            <a:pPr>
              <a:spcBef>
                <a:spcPct val="50000"/>
              </a:spcBef>
            </a:pPr>
            <a:r>
              <a:rPr baseline="-50000" b="1" lang="en-US">
                <a:solidFill>
                  <a:srgbClr val="FF0000"/>
                </a:solidFill>
              </a:rPr>
              <a:t>/</a:t>
            </a:r>
            <a:r>
              <a:rPr baseline="30000" lang="en-US">
                <a:solidFill>
                  <a:srgbClr val="FF0000"/>
                </a:solidFill>
              </a:rPr>
              <a:t>1</a:t>
            </a:r>
          </a:p>
        </p:txBody>
      </p:sp>
      <p:sp>
        <p:nvSpPr>
          <p:cNvPr id="1048855" name="Text Box 33"/>
          <p:cNvSpPr txBox="1">
            <a:spLocks noChangeArrowheads="1"/>
          </p:cNvSpPr>
          <p:nvPr/>
        </p:nvSpPr>
        <p:spPr bwMode="auto">
          <a:xfrm>
            <a:off x="2362200" y="4572000"/>
            <a:ext cx="457200" cy="336550"/>
          </a:xfrm>
          <a:prstGeom prst="rect"/>
          <a:noFill/>
          <a:ln w="9525">
            <a:noFill/>
            <a:miter lim="800000"/>
            <a:headEnd/>
            <a:tailEnd/>
          </a:ln>
          <a:effectLst/>
        </p:spPr>
        <p:txBody>
          <a:bodyPr>
            <a:spAutoFit/>
          </a:bodyPr>
          <a:p>
            <a:pPr>
              <a:spcBef>
                <a:spcPct val="50000"/>
              </a:spcBef>
            </a:pPr>
            <a:r>
              <a:rPr baseline="-50000" b="1" lang="en-US">
                <a:solidFill>
                  <a:srgbClr val="FF0000"/>
                </a:solidFill>
              </a:rPr>
              <a:t>/</a:t>
            </a:r>
            <a:r>
              <a:rPr baseline="30000" lang="en-US">
                <a:solidFill>
                  <a:srgbClr val="FF0000"/>
                </a:solidFill>
              </a:rPr>
              <a:t>1</a:t>
            </a:r>
          </a:p>
        </p:txBody>
      </p:sp>
      <p:sp>
        <p:nvSpPr>
          <p:cNvPr id="1048856" name="Text Box 34"/>
          <p:cNvSpPr txBox="1">
            <a:spLocks noChangeArrowheads="1"/>
          </p:cNvSpPr>
          <p:nvPr/>
        </p:nvSpPr>
        <p:spPr bwMode="auto">
          <a:xfrm>
            <a:off x="3200400" y="5334000"/>
            <a:ext cx="533400" cy="457200"/>
          </a:xfrm>
          <a:prstGeom prst="rect"/>
          <a:noFill/>
          <a:ln w="9525">
            <a:noFill/>
            <a:miter lim="800000"/>
            <a:headEnd/>
            <a:tailEnd/>
          </a:ln>
          <a:effectLst/>
        </p:spPr>
        <p:txBody>
          <a:bodyPr>
            <a:spAutoFit/>
          </a:bodyPr>
          <a:p>
            <a:pPr>
              <a:spcBef>
                <a:spcPct val="50000"/>
              </a:spcBef>
            </a:pPr>
            <a:r>
              <a:rPr lang="en-US">
                <a:solidFill>
                  <a:srgbClr val="FF0000"/>
                </a:solidFill>
              </a:rPr>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22" presetSubtype="8">
                                  <p:stCondLst>
                                    <p:cond delay="0"/>
                                  </p:stCondLst>
                                  <p:childTnLst>
                                    <p:set>
                                      <p:cBhvr>
                                        <p:cTn dur="1" fill="hold" id="6">
                                          <p:stCondLst>
                                            <p:cond delay="0"/>
                                          </p:stCondLst>
                                        </p:cTn>
                                        <p:tgtEl>
                                          <p:spTgt spid="1048836"/>
                                        </p:tgtEl>
                                        <p:attrNameLst>
                                          <p:attrName>style.visibility</p:attrName>
                                        </p:attrNameLst>
                                      </p:cBhvr>
                                      <p:to>
                                        <p:strVal val="visible"/>
                                      </p:to>
                                    </p:set>
                                    <p:animEffect transition="in" filter="wipe(left)">
                                      <p:cBhvr>
                                        <p:cTn dur="1000" id="7"/>
                                        <p:tgtEl>
                                          <p:spTgt spid="104883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837"/>
                                        </p:tgtEl>
                                        <p:attrNameLst>
                                          <p:attrName>style.visibility</p:attrName>
                                        </p:attrNameLst>
                                      </p:cBhvr>
                                      <p:to>
                                        <p:strVal val="visible"/>
                                      </p:to>
                                    </p:set>
                                    <p:animEffect transition="in" filter="wipe(left)">
                                      <p:cBhvr>
                                        <p:cTn dur="1000" id="12"/>
                                        <p:tgtEl>
                                          <p:spTgt spid="104883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838"/>
                                        </p:tgtEl>
                                        <p:attrNameLst>
                                          <p:attrName>style.visibility</p:attrName>
                                        </p:attrNameLst>
                                      </p:cBhvr>
                                      <p:to>
                                        <p:strVal val="visible"/>
                                      </p:to>
                                    </p:set>
                                    <p:animEffect transition="in" filter="wipe(left)">
                                      <p:cBhvr>
                                        <p:cTn dur="1000" id="17"/>
                                        <p:tgtEl>
                                          <p:spTgt spid="1048838"/>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8">
                                  <p:stCondLst>
                                    <p:cond delay="0"/>
                                  </p:stCondLst>
                                  <p:childTnLst>
                                    <p:set>
                                      <p:cBhvr>
                                        <p:cTn dur="1" fill="hold" id="21">
                                          <p:stCondLst>
                                            <p:cond delay="0"/>
                                          </p:stCondLst>
                                        </p:cTn>
                                        <p:tgtEl>
                                          <p:spTgt spid="1048839"/>
                                        </p:tgtEl>
                                        <p:attrNameLst>
                                          <p:attrName>style.visibility</p:attrName>
                                        </p:attrNameLst>
                                      </p:cBhvr>
                                      <p:to>
                                        <p:strVal val="visible"/>
                                      </p:to>
                                    </p:set>
                                    <p:animEffect transition="in" filter="wipe(left)">
                                      <p:cBhvr>
                                        <p:cTn dur="1000" id="22"/>
                                        <p:tgtEl>
                                          <p:spTgt spid="104883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 presetSubtype="8">
                                  <p:stCondLst>
                                    <p:cond delay="0"/>
                                  </p:stCondLst>
                                  <p:childTnLst>
                                    <p:set>
                                      <p:cBhvr>
                                        <p:cTn dur="1" fill="hold" id="26">
                                          <p:stCondLst>
                                            <p:cond delay="0"/>
                                          </p:stCondLst>
                                        </p:cTn>
                                        <p:tgtEl>
                                          <p:spTgt spid="1048841"/>
                                        </p:tgtEl>
                                        <p:attrNameLst>
                                          <p:attrName>style.visibility</p:attrName>
                                        </p:attrNameLst>
                                      </p:cBhvr>
                                      <p:to>
                                        <p:strVal val="visible"/>
                                      </p:to>
                                    </p:set>
                                    <p:anim calcmode="lin" valueType="num">
                                      <p:cBhvr additive="base">
                                        <p:cTn dur="500" fill="hold" id="27"/>
                                        <p:tgtEl>
                                          <p:spTgt spid="1048841"/>
                                        </p:tgtEl>
                                        <p:attrNameLst>
                                          <p:attrName>ppt_x</p:attrName>
                                        </p:attrNameLst>
                                      </p:cBhvr>
                                      <p:tavLst>
                                        <p:tav tm="0">
                                          <p:val>
                                            <p:strVal val="0-#ppt_w/2"/>
                                          </p:val>
                                        </p:tav>
                                        <p:tav tm="100000">
                                          <p:val>
                                            <p:strVal val="#ppt_x"/>
                                          </p:val>
                                        </p:tav>
                                      </p:tavLst>
                                    </p:anim>
                                    <p:anim calcmode="lin" valueType="num">
                                      <p:cBhvr additive="base">
                                        <p:cTn dur="500" fill="hold" id="28"/>
                                        <p:tgtEl>
                                          <p:spTgt spid="1048841"/>
                                        </p:tgtEl>
                                        <p:attrNameLst>
                                          <p:attrName>ppt_y</p:attrName>
                                        </p:attrNameLst>
                                      </p:cBhvr>
                                      <p:tavLst>
                                        <p:tav tm="0">
                                          <p:val>
                                            <p:strVal val="#ppt_y"/>
                                          </p:val>
                                        </p:tav>
                                        <p:tav tm="100000">
                                          <p:val>
                                            <p:strVal val="#ppt_y"/>
                                          </p:val>
                                        </p:tav>
                                      </p:tavLst>
                                    </p:anim>
                                  </p:childTnLst>
                                </p:cTn>
                              </p:par>
                              <p:par>
                                <p:cTn fill="hold" grpId="0" id="29" nodeType="withEffect" presetClass="entr" presetID="2" presetSubtype="2">
                                  <p:stCondLst>
                                    <p:cond delay="0"/>
                                  </p:stCondLst>
                                  <p:childTnLst>
                                    <p:set>
                                      <p:cBhvr>
                                        <p:cTn dur="1" fill="hold" id="30">
                                          <p:stCondLst>
                                            <p:cond delay="0"/>
                                          </p:stCondLst>
                                        </p:cTn>
                                        <p:tgtEl>
                                          <p:spTgt spid="1048840"/>
                                        </p:tgtEl>
                                        <p:attrNameLst>
                                          <p:attrName>style.visibility</p:attrName>
                                        </p:attrNameLst>
                                      </p:cBhvr>
                                      <p:to>
                                        <p:strVal val="visible"/>
                                      </p:to>
                                    </p:set>
                                    <p:anim calcmode="lin" valueType="num">
                                      <p:cBhvr additive="base">
                                        <p:cTn dur="500" fill="hold" id="31"/>
                                        <p:tgtEl>
                                          <p:spTgt spid="1048840"/>
                                        </p:tgtEl>
                                        <p:attrNameLst>
                                          <p:attrName>ppt_x</p:attrName>
                                        </p:attrNameLst>
                                      </p:cBhvr>
                                      <p:tavLst>
                                        <p:tav tm="0">
                                          <p:val>
                                            <p:strVal val="1+#ppt_w/2"/>
                                          </p:val>
                                        </p:tav>
                                        <p:tav tm="100000">
                                          <p:val>
                                            <p:strVal val="#ppt_x"/>
                                          </p:val>
                                        </p:tav>
                                      </p:tavLst>
                                    </p:anim>
                                    <p:anim calcmode="lin" valueType="num">
                                      <p:cBhvr additive="base">
                                        <p:cTn dur="500" fill="hold" id="32"/>
                                        <p:tgtEl>
                                          <p:spTgt spid="1048840"/>
                                        </p:tgtEl>
                                        <p:attrNameLst>
                                          <p:attrName>ppt_y</p:attrName>
                                        </p:attrNameLst>
                                      </p:cBhvr>
                                      <p:tavLst>
                                        <p:tav tm="0">
                                          <p:val>
                                            <p:strVal val="#ppt_y"/>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9" presetSubtype="0">
                                  <p:stCondLst>
                                    <p:cond delay="0"/>
                                  </p:stCondLst>
                                  <p:childTnLst>
                                    <p:set>
                                      <p:cBhvr>
                                        <p:cTn dur="1" fill="hold" id="36">
                                          <p:stCondLst>
                                            <p:cond delay="0"/>
                                          </p:stCondLst>
                                        </p:cTn>
                                        <p:tgtEl>
                                          <p:spTgt spid="1048842"/>
                                        </p:tgtEl>
                                        <p:attrNameLst>
                                          <p:attrName>style.visibility</p:attrName>
                                        </p:attrNameLst>
                                      </p:cBhvr>
                                      <p:to>
                                        <p:strVal val="visible"/>
                                      </p:to>
                                    </p:set>
                                    <p:animEffect transition="in" filter="dissolve">
                                      <p:cBhvr>
                                        <p:cTn dur="500" id="37"/>
                                        <p:tgtEl>
                                          <p:spTgt spid="1048842"/>
                                        </p:tgtEl>
                                      </p:cBhvr>
                                    </p:animEffect>
                                  </p:childTnLst>
                                </p:cTn>
                              </p:par>
                            </p:childTnLst>
                          </p:cTn>
                        </p:par>
                        <p:par>
                          <p:cTn fill="hold" id="38">
                            <p:stCondLst>
                              <p:cond delay="500"/>
                            </p:stCondLst>
                            <p:childTnLst>
                              <p:par>
                                <p:cTn fill="hold" grpId="0" id="39" nodeType="afterEffect" presetClass="entr" presetID="22" presetSubtype="8">
                                  <p:stCondLst>
                                    <p:cond delay="0"/>
                                  </p:stCondLst>
                                  <p:childTnLst>
                                    <p:set>
                                      <p:cBhvr>
                                        <p:cTn dur="1" fill="hold" id="40">
                                          <p:stCondLst>
                                            <p:cond delay="0"/>
                                          </p:stCondLst>
                                        </p:cTn>
                                        <p:tgtEl>
                                          <p:spTgt spid="1048844"/>
                                        </p:tgtEl>
                                        <p:attrNameLst>
                                          <p:attrName>style.visibility</p:attrName>
                                        </p:attrNameLst>
                                      </p:cBhvr>
                                      <p:to>
                                        <p:strVal val="visible"/>
                                      </p:to>
                                    </p:set>
                                    <p:animEffect transition="in" filter="wipe(left)">
                                      <p:cBhvr>
                                        <p:cTn dur="1000" id="41"/>
                                        <p:tgtEl>
                                          <p:spTgt spid="1048844"/>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2" presetSubtype="8">
                                  <p:stCondLst>
                                    <p:cond delay="0"/>
                                  </p:stCondLst>
                                  <p:childTnLst>
                                    <p:set>
                                      <p:cBhvr>
                                        <p:cTn dur="1" fill="hold" id="45">
                                          <p:stCondLst>
                                            <p:cond delay="0"/>
                                          </p:stCondLst>
                                        </p:cTn>
                                        <p:tgtEl>
                                          <p:spTgt spid="1048843"/>
                                        </p:tgtEl>
                                        <p:attrNameLst>
                                          <p:attrName>style.visibility</p:attrName>
                                        </p:attrNameLst>
                                      </p:cBhvr>
                                      <p:to>
                                        <p:strVal val="visible"/>
                                      </p:to>
                                    </p:set>
                                    <p:animEffect transition="in" filter="wipe(left)">
                                      <p:cBhvr>
                                        <p:cTn dur="1000" id="46"/>
                                        <p:tgtEl>
                                          <p:spTgt spid="1048843"/>
                                        </p:tgtEl>
                                      </p:cBhvr>
                                    </p:animEffect>
                                  </p:childTnLst>
                                </p:cTn>
                              </p:par>
                            </p:childTnLst>
                          </p:cTn>
                        </p:par>
                        <p:par>
                          <p:cTn fill="hold" id="47">
                            <p:stCondLst>
                              <p:cond delay="1000"/>
                            </p:stCondLst>
                            <p:childTnLst>
                              <p:par>
                                <p:cTn fill="hold" grpId="0" id="48" nodeType="afterEffect" presetClass="entr" presetID="22" presetSubtype="8">
                                  <p:stCondLst>
                                    <p:cond delay="0"/>
                                  </p:stCondLst>
                                  <p:childTnLst>
                                    <p:set>
                                      <p:cBhvr>
                                        <p:cTn dur="1" fill="hold" id="49">
                                          <p:stCondLst>
                                            <p:cond delay="0"/>
                                          </p:stCondLst>
                                        </p:cTn>
                                        <p:tgtEl>
                                          <p:spTgt spid="1048845"/>
                                        </p:tgtEl>
                                        <p:attrNameLst>
                                          <p:attrName>style.visibility</p:attrName>
                                        </p:attrNameLst>
                                      </p:cBhvr>
                                      <p:to>
                                        <p:strVal val="visible"/>
                                      </p:to>
                                    </p:set>
                                    <p:animEffect transition="in" filter="wipe(left)">
                                      <p:cBhvr>
                                        <p:cTn dur="1000" id="50"/>
                                        <p:tgtEl>
                                          <p:spTgt spid="1048845"/>
                                        </p:tgtEl>
                                      </p:cBhvr>
                                    </p:animEffect>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9" presetSubtype="0">
                                  <p:stCondLst>
                                    <p:cond delay="0"/>
                                  </p:stCondLst>
                                  <p:childTnLst>
                                    <p:set>
                                      <p:cBhvr>
                                        <p:cTn dur="1" fill="hold" id="54">
                                          <p:stCondLst>
                                            <p:cond delay="0"/>
                                          </p:stCondLst>
                                        </p:cTn>
                                        <p:tgtEl>
                                          <p:spTgt spid="1048846"/>
                                        </p:tgtEl>
                                        <p:attrNameLst>
                                          <p:attrName>style.visibility</p:attrName>
                                        </p:attrNameLst>
                                      </p:cBhvr>
                                      <p:to>
                                        <p:strVal val="visible"/>
                                      </p:to>
                                    </p:set>
                                    <p:animEffect transition="in" filter="dissolve">
                                      <p:cBhvr>
                                        <p:cTn dur="500" id="55"/>
                                        <p:tgtEl>
                                          <p:spTgt spid="1048846"/>
                                        </p:tgtEl>
                                      </p:cBhvr>
                                    </p:animEffect>
                                  </p:childTnLst>
                                </p:cTn>
                              </p:par>
                            </p:childTnLst>
                          </p:cTn>
                        </p:par>
                        <p:par>
                          <p:cTn fill="hold" id="56">
                            <p:stCondLst>
                              <p:cond delay="500"/>
                            </p:stCondLst>
                            <p:childTnLst>
                              <p:par>
                                <p:cTn fill="hold" grpId="0" id="57" nodeType="afterEffect" presetClass="entr" presetID="9" presetSubtype="0">
                                  <p:stCondLst>
                                    <p:cond delay="0"/>
                                  </p:stCondLst>
                                  <p:childTnLst>
                                    <p:set>
                                      <p:cBhvr>
                                        <p:cTn dur="1" fill="hold" id="58">
                                          <p:stCondLst>
                                            <p:cond delay="0"/>
                                          </p:stCondLst>
                                        </p:cTn>
                                        <p:tgtEl>
                                          <p:spTgt spid="1048847"/>
                                        </p:tgtEl>
                                        <p:attrNameLst>
                                          <p:attrName>style.visibility</p:attrName>
                                        </p:attrNameLst>
                                      </p:cBhvr>
                                      <p:to>
                                        <p:strVal val="visible"/>
                                      </p:to>
                                    </p:set>
                                    <p:animEffect transition="in" filter="dissolve">
                                      <p:cBhvr>
                                        <p:cTn dur="500" id="59"/>
                                        <p:tgtEl>
                                          <p:spTgt spid="1048847"/>
                                        </p:tgtEl>
                                      </p:cBhvr>
                                    </p:animEffect>
                                  </p:childTnLst>
                                </p:cTn>
                              </p:par>
                            </p:childTnLst>
                          </p:cTn>
                        </p:par>
                      </p:childTnLst>
                    </p:cTn>
                  </p:par>
                  <p:par>
                    <p:cTn fill="hold" id="60">
                      <p:stCondLst>
                        <p:cond delay="indefinite"/>
                      </p:stCondLst>
                      <p:childTnLst>
                        <p:par>
                          <p:cTn fill="hold" id="61">
                            <p:stCondLst>
                              <p:cond delay="0"/>
                            </p:stCondLst>
                            <p:childTnLst>
                              <p:par>
                                <p:cTn fill="hold" grpId="0" id="62" nodeType="clickEffect" presetClass="entr" presetID="9" presetSubtype="0">
                                  <p:stCondLst>
                                    <p:cond delay="0"/>
                                  </p:stCondLst>
                                  <p:childTnLst>
                                    <p:set>
                                      <p:cBhvr>
                                        <p:cTn dur="1" fill="hold" id="63">
                                          <p:stCondLst>
                                            <p:cond delay="0"/>
                                          </p:stCondLst>
                                        </p:cTn>
                                        <p:tgtEl>
                                          <p:spTgt spid="1048848"/>
                                        </p:tgtEl>
                                        <p:attrNameLst>
                                          <p:attrName>style.visibility</p:attrName>
                                        </p:attrNameLst>
                                      </p:cBhvr>
                                      <p:to>
                                        <p:strVal val="visible"/>
                                      </p:to>
                                    </p:set>
                                    <p:animEffect transition="in" filter="dissolve">
                                      <p:cBhvr>
                                        <p:cTn dur="500" id="64"/>
                                        <p:tgtEl>
                                          <p:spTgt spid="1048848"/>
                                        </p:tgtEl>
                                      </p:cBhvr>
                                    </p:animEffect>
                                  </p:childTnLst>
                                </p:cTn>
                              </p:par>
                            </p:childTnLst>
                          </p:cTn>
                        </p:par>
                        <p:par>
                          <p:cTn fill="hold" id="65">
                            <p:stCondLst>
                              <p:cond delay="500"/>
                            </p:stCondLst>
                            <p:childTnLst>
                              <p:par>
                                <p:cTn fill="hold" grpId="0" id="66" nodeType="afterEffect" presetClass="entr" presetID="9" presetSubtype="0">
                                  <p:stCondLst>
                                    <p:cond delay="0"/>
                                  </p:stCondLst>
                                  <p:childTnLst>
                                    <p:set>
                                      <p:cBhvr>
                                        <p:cTn dur="1" fill="hold" id="67">
                                          <p:stCondLst>
                                            <p:cond delay="0"/>
                                          </p:stCondLst>
                                        </p:cTn>
                                        <p:tgtEl>
                                          <p:spTgt spid="1048854"/>
                                        </p:tgtEl>
                                        <p:attrNameLst>
                                          <p:attrName>style.visibility</p:attrName>
                                        </p:attrNameLst>
                                      </p:cBhvr>
                                      <p:to>
                                        <p:strVal val="visible"/>
                                      </p:to>
                                    </p:set>
                                    <p:animEffect transition="in" filter="dissolve">
                                      <p:cBhvr>
                                        <p:cTn dur="500" id="68"/>
                                        <p:tgtEl>
                                          <p:spTgt spid="1048854"/>
                                        </p:tgtEl>
                                      </p:cBhvr>
                                    </p:animEffect>
                                  </p:childTnLst>
                                </p:cTn>
                              </p:par>
                            </p:childTnLst>
                          </p:cTn>
                        </p:par>
                        <p:par>
                          <p:cTn fill="hold" id="69">
                            <p:stCondLst>
                              <p:cond delay="1000"/>
                            </p:stCondLst>
                            <p:childTnLst>
                              <p:par>
                                <p:cTn fill="hold" grpId="0" id="70" nodeType="afterEffect" presetClass="entr" presetID="9" presetSubtype="0">
                                  <p:stCondLst>
                                    <p:cond delay="0"/>
                                  </p:stCondLst>
                                  <p:childTnLst>
                                    <p:set>
                                      <p:cBhvr>
                                        <p:cTn dur="1" fill="hold" id="71">
                                          <p:stCondLst>
                                            <p:cond delay="0"/>
                                          </p:stCondLst>
                                        </p:cTn>
                                        <p:tgtEl>
                                          <p:spTgt spid="1048855"/>
                                        </p:tgtEl>
                                        <p:attrNameLst>
                                          <p:attrName>style.visibility</p:attrName>
                                        </p:attrNameLst>
                                      </p:cBhvr>
                                      <p:to>
                                        <p:strVal val="visible"/>
                                      </p:to>
                                    </p:set>
                                    <p:animEffect transition="in" filter="dissolve">
                                      <p:cBhvr>
                                        <p:cTn dur="500" id="72"/>
                                        <p:tgtEl>
                                          <p:spTgt spid="1048855"/>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9" presetSubtype="0">
                                  <p:stCondLst>
                                    <p:cond delay="0"/>
                                  </p:stCondLst>
                                  <p:childTnLst>
                                    <p:set>
                                      <p:cBhvr>
                                        <p:cTn dur="1" fill="hold" id="76">
                                          <p:stCondLst>
                                            <p:cond delay="0"/>
                                          </p:stCondLst>
                                        </p:cTn>
                                        <p:tgtEl>
                                          <p:spTgt spid="1048849"/>
                                        </p:tgtEl>
                                        <p:attrNameLst>
                                          <p:attrName>style.visibility</p:attrName>
                                        </p:attrNameLst>
                                      </p:cBhvr>
                                      <p:to>
                                        <p:strVal val="visible"/>
                                      </p:to>
                                    </p:set>
                                    <p:animEffect transition="in" filter="dissolve">
                                      <p:cBhvr>
                                        <p:cTn dur="500" id="77"/>
                                        <p:tgtEl>
                                          <p:spTgt spid="1048849"/>
                                        </p:tgtEl>
                                      </p:cBhvr>
                                    </p:animEffect>
                                  </p:childTnLst>
                                </p:cTn>
                              </p:par>
                            </p:childTnLst>
                          </p:cTn>
                        </p:par>
                      </p:childTnLst>
                    </p:cTn>
                  </p:par>
                  <p:par>
                    <p:cTn fill="hold" id="78">
                      <p:stCondLst>
                        <p:cond delay="indefinite"/>
                      </p:stCondLst>
                      <p:childTnLst>
                        <p:par>
                          <p:cTn fill="hold" id="79">
                            <p:stCondLst>
                              <p:cond delay="0"/>
                            </p:stCondLst>
                            <p:childTnLst>
                              <p:par>
                                <p:cTn fill="hold" grpId="0" id="80" nodeType="clickEffect" presetClass="entr" presetID="9" presetSubtype="0">
                                  <p:stCondLst>
                                    <p:cond delay="0"/>
                                  </p:stCondLst>
                                  <p:childTnLst>
                                    <p:set>
                                      <p:cBhvr>
                                        <p:cTn dur="1" fill="hold" id="81">
                                          <p:stCondLst>
                                            <p:cond delay="0"/>
                                          </p:stCondLst>
                                        </p:cTn>
                                        <p:tgtEl>
                                          <p:spTgt spid="1048850"/>
                                        </p:tgtEl>
                                        <p:attrNameLst>
                                          <p:attrName>style.visibility</p:attrName>
                                        </p:attrNameLst>
                                      </p:cBhvr>
                                      <p:to>
                                        <p:strVal val="visible"/>
                                      </p:to>
                                    </p:set>
                                    <p:animEffect transition="in" filter="dissolve">
                                      <p:cBhvr>
                                        <p:cTn dur="500" id="82"/>
                                        <p:tgtEl>
                                          <p:spTgt spid="1048850"/>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9" presetSubtype="0">
                                  <p:stCondLst>
                                    <p:cond delay="0"/>
                                  </p:stCondLst>
                                  <p:childTnLst>
                                    <p:set>
                                      <p:cBhvr>
                                        <p:cTn dur="1" fill="hold" id="86">
                                          <p:stCondLst>
                                            <p:cond delay="0"/>
                                          </p:stCondLst>
                                        </p:cTn>
                                        <p:tgtEl>
                                          <p:spTgt spid="1048851"/>
                                        </p:tgtEl>
                                        <p:attrNameLst>
                                          <p:attrName>style.visibility</p:attrName>
                                        </p:attrNameLst>
                                      </p:cBhvr>
                                      <p:to>
                                        <p:strVal val="visible"/>
                                      </p:to>
                                    </p:set>
                                    <p:animEffect transition="in" filter="dissolve">
                                      <p:cBhvr>
                                        <p:cTn dur="500" id="87"/>
                                        <p:tgtEl>
                                          <p:spTgt spid="1048851"/>
                                        </p:tgtEl>
                                      </p:cBhvr>
                                    </p:animEffect>
                                  </p:childTnLst>
                                </p:cTn>
                              </p:par>
                            </p:childTnLst>
                          </p:cTn>
                        </p:par>
                        <p:par>
                          <p:cTn fill="hold" id="88">
                            <p:stCondLst>
                              <p:cond delay="500"/>
                            </p:stCondLst>
                            <p:childTnLst>
                              <p:par>
                                <p:cTn fill="hold" grpId="0" id="89" nodeType="afterEffect" presetClass="entr" presetID="22" presetSubtype="8">
                                  <p:stCondLst>
                                    <p:cond delay="0"/>
                                  </p:stCondLst>
                                  <p:childTnLst>
                                    <p:set>
                                      <p:cBhvr>
                                        <p:cTn dur="1" fill="hold" id="90">
                                          <p:stCondLst>
                                            <p:cond delay="0"/>
                                          </p:stCondLst>
                                        </p:cTn>
                                        <p:tgtEl>
                                          <p:spTgt spid="1048852"/>
                                        </p:tgtEl>
                                        <p:attrNameLst>
                                          <p:attrName>style.visibility</p:attrName>
                                        </p:attrNameLst>
                                      </p:cBhvr>
                                      <p:to>
                                        <p:strVal val="visible"/>
                                      </p:to>
                                    </p:set>
                                    <p:animEffect transition="in" filter="wipe(left)">
                                      <p:cBhvr>
                                        <p:cTn dur="1000" id="91"/>
                                        <p:tgtEl>
                                          <p:spTgt spid="1048852"/>
                                        </p:tgtEl>
                                      </p:cBhvr>
                                    </p:animEffect>
                                  </p:childTnLst>
                                </p:cTn>
                              </p:par>
                            </p:childTnLst>
                          </p:cTn>
                        </p:par>
                      </p:childTnLst>
                    </p:cTn>
                  </p:par>
                  <p:par>
                    <p:cTn fill="hold" id="92">
                      <p:stCondLst>
                        <p:cond delay="indefinite"/>
                      </p:stCondLst>
                      <p:childTnLst>
                        <p:par>
                          <p:cTn fill="hold" id="93">
                            <p:stCondLst>
                              <p:cond delay="0"/>
                            </p:stCondLst>
                            <p:childTnLst>
                              <p:par>
                                <p:cTn fill="hold" grpId="0" id="94" nodeType="clickEffect" presetClass="entr" presetID="22" presetSubtype="8">
                                  <p:stCondLst>
                                    <p:cond delay="0"/>
                                  </p:stCondLst>
                                  <p:childTnLst>
                                    <p:set>
                                      <p:cBhvr>
                                        <p:cTn dur="1" fill="hold" id="95">
                                          <p:stCondLst>
                                            <p:cond delay="0"/>
                                          </p:stCondLst>
                                        </p:cTn>
                                        <p:tgtEl>
                                          <p:spTgt spid="1048853"/>
                                        </p:tgtEl>
                                        <p:attrNameLst>
                                          <p:attrName>style.visibility</p:attrName>
                                        </p:attrNameLst>
                                      </p:cBhvr>
                                      <p:to>
                                        <p:strVal val="visible"/>
                                      </p:to>
                                    </p:set>
                                    <p:animEffect transition="in" filter="wipe(left)">
                                      <p:cBhvr>
                                        <p:cTn dur="500" id="96"/>
                                        <p:tgtEl>
                                          <p:spTgt spid="1048853"/>
                                        </p:tgtEl>
                                      </p:cBhvr>
                                    </p:animEffect>
                                  </p:childTnLst>
                                </p:cTn>
                              </p:par>
                            </p:childTnLst>
                          </p:cTn>
                        </p:par>
                        <p:par>
                          <p:cTn fill="hold" id="97">
                            <p:stCondLst>
                              <p:cond delay="500"/>
                            </p:stCondLst>
                            <p:childTnLst>
                              <p:par>
                                <p:cTn fill="hold" grpId="0" id="98" nodeType="afterEffect" presetClass="entr" presetID="15" presetSubtype="0">
                                  <p:stCondLst>
                                    <p:cond delay="0"/>
                                  </p:stCondLst>
                                  <p:childTnLst>
                                    <p:set>
                                      <p:cBhvr>
                                        <p:cTn dur="1" fill="hold" id="99">
                                          <p:stCondLst>
                                            <p:cond delay="0"/>
                                          </p:stCondLst>
                                        </p:cTn>
                                        <p:tgtEl>
                                          <p:spTgt spid="1048856"/>
                                        </p:tgtEl>
                                        <p:attrNameLst>
                                          <p:attrName>style.visibility</p:attrName>
                                        </p:attrNameLst>
                                      </p:cBhvr>
                                      <p:to>
                                        <p:strVal val="visible"/>
                                      </p:to>
                                    </p:set>
                                    <p:anim calcmode="lin" valueType="num">
                                      <p:cBhvr>
                                        <p:cTn dur="1000" fill="hold" id="100"/>
                                        <p:tgtEl>
                                          <p:spTgt spid="1048856"/>
                                        </p:tgtEl>
                                        <p:attrNameLst>
                                          <p:attrName>ppt_w</p:attrName>
                                        </p:attrNameLst>
                                      </p:cBhvr>
                                      <p:tavLst>
                                        <p:tav tm="0">
                                          <p:val>
                                            <p:fltVal val="0.0"/>
                                          </p:val>
                                        </p:tav>
                                        <p:tav tm="100000">
                                          <p:val>
                                            <p:strVal val="#ppt_w"/>
                                          </p:val>
                                        </p:tav>
                                      </p:tavLst>
                                    </p:anim>
                                    <p:anim calcmode="lin" valueType="num">
                                      <p:cBhvr>
                                        <p:cTn dur="1000" fill="hold" id="101"/>
                                        <p:tgtEl>
                                          <p:spTgt spid="1048856"/>
                                        </p:tgtEl>
                                        <p:attrNameLst>
                                          <p:attrName>ppt_h</p:attrName>
                                        </p:attrNameLst>
                                      </p:cBhvr>
                                      <p:tavLst>
                                        <p:tav tm="0">
                                          <p:val>
                                            <p:fltVal val="0.0"/>
                                          </p:val>
                                        </p:tav>
                                        <p:tav tm="100000">
                                          <p:val>
                                            <p:strVal val="#ppt_h"/>
                                          </p:val>
                                        </p:tav>
                                      </p:tavLst>
                                    </p:anim>
                                    <p:anim calcmode="lin" valueType="num">
                                      <p:cBhvr>
                                        <p:cTn dur="1000" fill="hold" id="102"/>
                                        <p:tgtEl>
                                          <p:spTgt spid="1048856"/>
                                        </p:tgtEl>
                                        <p:attrNameLst>
                                          <p:attrName>ppt_x</p:attrName>
                                        </p:attrNameLst>
                                      </p:cBhvr>
                                      <p:tavLst>
                                        <p:tav fmla="#ppt_x+(cos(-2*pi*(1-$))*-#ppt_x-sin(-2*pi*(1-$))*(1-#ppt_y))*(1-$)" tm="0">
                                          <p:val>
                                            <p:fltVal val="0.0"/>
                                          </p:val>
                                        </p:tav>
                                        <p:tav tm="100000">
                                          <p:val>
                                            <p:fltVal val="1.0"/>
                                          </p:val>
                                        </p:tav>
                                      </p:tavLst>
                                    </p:anim>
                                    <p:anim calcmode="lin" valueType="num">
                                      <p:cBhvr>
                                        <p:cTn dur="1000" fill="hold" id="103"/>
                                        <p:tgtEl>
                                          <p:spTgt spid="1048856"/>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6" grpId="0"/>
      <p:bldP spid="1048837" grpId="0"/>
      <p:bldP spid="1048838" grpId="0"/>
      <p:bldP spid="1048839" grpId="0"/>
      <p:bldP spid="1048840" grpId="0"/>
      <p:bldP spid="1048841" grpId="0" animBg="1"/>
      <p:bldP spid="1048842" grpId="0" animBg="1"/>
      <p:bldP spid="1048843" grpId="0"/>
      <p:bldP spid="1048844" grpId="0"/>
      <p:bldP spid="1048845" grpId="0" animBg="1"/>
      <p:bldP spid="1048846" grpId="0"/>
      <p:bldP spid="1048847" grpId="0"/>
      <p:bldP spid="1048848" grpId="0"/>
      <p:bldP spid="1048849" grpId="0"/>
      <p:bldP spid="1048850" grpId="0"/>
      <p:bldP spid="1048851" grpId="0"/>
      <p:bldP spid="1048852" grpId="0" animBg="1"/>
      <p:bldP spid="1048853" grpId="0"/>
      <p:bldP spid="1048854" grpId="0"/>
      <p:bldP spid="1048855" grpId="0"/>
      <p:bldP spid="104885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27" name=""/>
        <p:cNvGrpSpPr/>
        <p:nvPr/>
      </p:nvGrpSpPr>
      <p:grpSpPr>
        <a:xfrm>
          <a:off x="0" y="0"/>
          <a:ext cx="0" cy="0"/>
          <a:chOff x="0" y="0"/>
          <a:chExt cx="0" cy="0"/>
        </a:xfrm>
      </p:grpSpPr>
      <p:pic>
        <p:nvPicPr>
          <p:cNvPr id="209717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60"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61" name="Rectangle 4"/>
          <p:cNvSpPr>
            <a:spLocks noChangeArrowheads="1"/>
          </p:cNvSpPr>
          <p:nvPr/>
        </p:nvSpPr>
        <p:spPr bwMode="auto">
          <a:xfrm>
            <a:off x="914400" y="1143000"/>
            <a:ext cx="2214563"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1’s Complement</a:t>
            </a:r>
          </a:p>
        </p:txBody>
      </p:sp>
      <p:sp>
        <p:nvSpPr>
          <p:cNvPr id="1048862" name="Text Box 5"/>
          <p:cNvSpPr txBox="1">
            <a:spLocks noChangeArrowheads="1"/>
          </p:cNvSpPr>
          <p:nvPr/>
        </p:nvSpPr>
        <p:spPr bwMode="auto">
          <a:xfrm>
            <a:off x="914400" y="1752600"/>
            <a:ext cx="7391400" cy="1187450"/>
          </a:xfrm>
          <a:prstGeom prst="rect"/>
          <a:noFill/>
          <a:ln w="9525">
            <a:noFill/>
            <a:miter lim="800000"/>
            <a:headEnd/>
            <a:tailEnd/>
          </a:ln>
          <a:effectLst/>
        </p:spPr>
        <p:txBody>
          <a:bodyPr>
            <a:spAutoFit/>
          </a:bodyPr>
          <a:p>
            <a:pPr>
              <a:spcBef>
                <a:spcPct val="50000"/>
              </a:spcBef>
            </a:pPr>
            <a:r>
              <a:rPr lang="en-US"/>
              <a:t>The 1’s complement of a binary number is just the inverse of the digits. To form the 1’s complement, change all 0’s to 1’s and all 1’s to 0’s. </a:t>
            </a:r>
          </a:p>
        </p:txBody>
      </p:sp>
      <p:sp>
        <p:nvSpPr>
          <p:cNvPr id="1048863" name="Text Box 22"/>
          <p:cNvSpPr txBox="1">
            <a:spLocks noChangeArrowheads="1"/>
          </p:cNvSpPr>
          <p:nvPr/>
        </p:nvSpPr>
        <p:spPr bwMode="auto">
          <a:xfrm>
            <a:off x="914400" y="2895600"/>
            <a:ext cx="6324600" cy="457200"/>
          </a:xfrm>
          <a:prstGeom prst="rect"/>
          <a:noFill/>
          <a:ln w="9525">
            <a:noFill/>
            <a:miter lim="800000"/>
            <a:headEnd/>
            <a:tailEnd/>
          </a:ln>
          <a:effectLst/>
        </p:spPr>
        <p:txBody>
          <a:bodyPr>
            <a:spAutoFit/>
          </a:bodyPr>
          <a:p>
            <a:pPr>
              <a:spcBef>
                <a:spcPct val="50000"/>
              </a:spcBef>
            </a:pPr>
            <a:r>
              <a:rPr lang="en-US"/>
              <a:t>For example, the 1’s complement of </a:t>
            </a:r>
            <a:r>
              <a:rPr lang="en-US">
                <a:solidFill>
                  <a:srgbClr val="008000"/>
                </a:solidFill>
              </a:rPr>
              <a:t>11001010</a:t>
            </a:r>
            <a:r>
              <a:rPr lang="en-US"/>
              <a:t> is</a:t>
            </a:r>
          </a:p>
        </p:txBody>
      </p:sp>
      <p:sp>
        <p:nvSpPr>
          <p:cNvPr id="1048864" name="Text Box 23"/>
          <p:cNvSpPr txBox="1">
            <a:spLocks noChangeArrowheads="1"/>
          </p:cNvSpPr>
          <p:nvPr/>
        </p:nvSpPr>
        <p:spPr bwMode="auto">
          <a:xfrm>
            <a:off x="5410200" y="3200400"/>
            <a:ext cx="1524000" cy="457200"/>
          </a:xfrm>
          <a:prstGeom prst="rect"/>
          <a:noFill/>
          <a:ln w="9525">
            <a:noFill/>
            <a:miter lim="800000"/>
            <a:headEnd/>
            <a:tailEnd/>
          </a:ln>
          <a:effectLst/>
        </p:spPr>
        <p:txBody>
          <a:bodyPr>
            <a:spAutoFit/>
          </a:bodyPr>
          <a:p>
            <a:pPr>
              <a:spcBef>
                <a:spcPct val="50000"/>
              </a:spcBef>
            </a:pPr>
            <a:r>
              <a:rPr lang="en-US">
                <a:solidFill>
                  <a:srgbClr val="FF0000"/>
                </a:solidFill>
              </a:rPr>
              <a:t>00110101</a:t>
            </a:r>
          </a:p>
        </p:txBody>
      </p:sp>
      <p:sp>
        <p:nvSpPr>
          <p:cNvPr id="1048865" name="Text Box 24"/>
          <p:cNvSpPr txBox="1">
            <a:spLocks noChangeArrowheads="1"/>
          </p:cNvSpPr>
          <p:nvPr/>
        </p:nvSpPr>
        <p:spPr bwMode="auto">
          <a:xfrm>
            <a:off x="914400" y="3733800"/>
            <a:ext cx="7543800" cy="822325"/>
          </a:xfrm>
          <a:prstGeom prst="rect"/>
          <a:noFill/>
          <a:ln w="9525">
            <a:noFill/>
            <a:miter lim="800000"/>
            <a:headEnd/>
            <a:tailEnd/>
          </a:ln>
          <a:effectLst/>
        </p:spPr>
        <p:txBody>
          <a:bodyPr>
            <a:spAutoFit/>
          </a:bodyPr>
          <a:p>
            <a:pPr>
              <a:spcBef>
                <a:spcPct val="50000"/>
              </a:spcBef>
            </a:pPr>
            <a:r>
              <a:rPr lang="en-US"/>
              <a:t>In digital circuits, the 1’s complement is formed by using inverters:</a:t>
            </a:r>
          </a:p>
        </p:txBody>
      </p:sp>
      <p:pic>
        <p:nvPicPr>
          <p:cNvPr id="2097171" name="Picture 26"/>
          <p:cNvPicPr>
            <a:picLocks noChangeAspect="1" noChangeArrowheads="1"/>
          </p:cNvPicPr>
          <p:nvPr/>
        </p:nvPicPr>
        <p:blipFill>
          <a:blip xmlns:r="http://schemas.openxmlformats.org/officeDocument/2006/relationships" r:embed="rId2"/>
          <a:srcRect/>
          <a:stretch>
            <a:fillRect/>
          </a:stretch>
        </p:blipFill>
        <p:spPr bwMode="auto">
          <a:xfrm>
            <a:off x="2743200" y="4343400"/>
            <a:ext cx="5562600" cy="1639888"/>
          </a:xfrm>
          <a:prstGeom prst="rect"/>
          <a:noFill/>
          <a:ln>
            <a:noFill/>
          </a:ln>
          <a:effectLst/>
        </p:spPr>
      </p:pic>
      <p:sp>
        <p:nvSpPr>
          <p:cNvPr id="1048866" name="Text Box 27"/>
          <p:cNvSpPr txBox="1">
            <a:spLocks noChangeArrowheads="1"/>
          </p:cNvSpPr>
          <p:nvPr/>
        </p:nvSpPr>
        <p:spPr bwMode="auto">
          <a:xfrm>
            <a:off x="3048000" y="4267200"/>
            <a:ext cx="5410200" cy="457200"/>
          </a:xfrm>
          <a:prstGeom prst="rect"/>
          <a:noFill/>
          <a:ln w="9525">
            <a:noFill/>
            <a:miter lim="800000"/>
            <a:headEnd/>
            <a:tailEnd/>
          </a:ln>
          <a:effectLst/>
        </p:spPr>
        <p:txBody>
          <a:bodyPr>
            <a:spAutoFit/>
          </a:bodyPr>
          <a:p>
            <a:pPr>
              <a:spcBef>
                <a:spcPct val="50000"/>
              </a:spcBef>
            </a:pPr>
            <a:r>
              <a:rPr lang="en-US">
                <a:solidFill>
                  <a:srgbClr val="008000"/>
                </a:solidFill>
              </a:rPr>
              <a:t>1       1       0       0       1       0       1       0</a:t>
            </a:r>
          </a:p>
        </p:txBody>
      </p:sp>
      <p:sp>
        <p:nvSpPr>
          <p:cNvPr id="1048867" name="Text Box 28"/>
          <p:cNvSpPr txBox="1">
            <a:spLocks noChangeArrowheads="1"/>
          </p:cNvSpPr>
          <p:nvPr/>
        </p:nvSpPr>
        <p:spPr bwMode="auto">
          <a:xfrm>
            <a:off x="3048000" y="5638800"/>
            <a:ext cx="5410200" cy="457200"/>
          </a:xfrm>
          <a:prstGeom prst="rect"/>
          <a:noFill/>
          <a:ln w="9525">
            <a:noFill/>
            <a:miter lim="800000"/>
            <a:headEnd/>
            <a:tailEnd/>
          </a:ln>
          <a:effectLst/>
        </p:spPr>
        <p:txBody>
          <a:bodyPr>
            <a:spAutoFit/>
          </a:bodyPr>
          <a:p>
            <a:pPr>
              <a:spcBef>
                <a:spcPct val="50000"/>
              </a:spcBef>
            </a:pPr>
            <a:r>
              <a:rPr lang="en-US">
                <a:solidFill>
                  <a:srgbClr val="FF0000"/>
                </a:solidFill>
              </a:rPr>
              <a:t>0       0       1       1       0       1       0       1</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863"/>
                                        </p:tgtEl>
                                        <p:attrNameLst>
                                          <p:attrName>style.visibility</p:attrName>
                                        </p:attrNameLst>
                                      </p:cBhvr>
                                      <p:to>
                                        <p:strVal val="visible"/>
                                      </p:to>
                                    </p:set>
                                    <p:anim calcmode="lin" valueType="num">
                                      <p:cBhvr additive="base">
                                        <p:cTn dur="500" fill="hold" id="7"/>
                                        <p:tgtEl>
                                          <p:spTgt spid="1048863"/>
                                        </p:tgtEl>
                                        <p:attrNameLst>
                                          <p:attrName>ppt_x</p:attrName>
                                        </p:attrNameLst>
                                      </p:cBhvr>
                                      <p:tavLst>
                                        <p:tav tm="0">
                                          <p:val>
                                            <p:strVal val="0-#ppt_w/2"/>
                                          </p:val>
                                        </p:tav>
                                        <p:tav tm="100000">
                                          <p:val>
                                            <p:strVal val="#ppt_x"/>
                                          </p:val>
                                        </p:tav>
                                      </p:tavLst>
                                    </p:anim>
                                    <p:anim calcmode="lin" valueType="num">
                                      <p:cBhvr additive="base">
                                        <p:cTn dur="500" fill="hold" id="8"/>
                                        <p:tgtEl>
                                          <p:spTgt spid="1048863"/>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2" presetSubtype="8">
                                  <p:stCondLst>
                                    <p:cond delay="0"/>
                                  </p:stCondLst>
                                  <p:childTnLst>
                                    <p:set>
                                      <p:cBhvr>
                                        <p:cTn dur="1" fill="hold" id="12">
                                          <p:stCondLst>
                                            <p:cond delay="0"/>
                                          </p:stCondLst>
                                        </p:cTn>
                                        <p:tgtEl>
                                          <p:spTgt spid="1048864"/>
                                        </p:tgtEl>
                                        <p:attrNameLst>
                                          <p:attrName>style.visibility</p:attrName>
                                        </p:attrNameLst>
                                      </p:cBhvr>
                                      <p:to>
                                        <p:strVal val="visible"/>
                                      </p:to>
                                    </p:set>
                                    <p:animEffect transition="in" filter="wipe(left)">
                                      <p:cBhvr>
                                        <p:cTn dur="2000" id="13"/>
                                        <p:tgtEl>
                                          <p:spTgt spid="1048864"/>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 presetSubtype="8">
                                  <p:stCondLst>
                                    <p:cond delay="0"/>
                                  </p:stCondLst>
                                  <p:childTnLst>
                                    <p:set>
                                      <p:cBhvr>
                                        <p:cTn dur="1" fill="hold" id="17">
                                          <p:stCondLst>
                                            <p:cond delay="0"/>
                                          </p:stCondLst>
                                        </p:cTn>
                                        <p:tgtEl>
                                          <p:spTgt spid="1048865"/>
                                        </p:tgtEl>
                                        <p:attrNameLst>
                                          <p:attrName>style.visibility</p:attrName>
                                        </p:attrNameLst>
                                      </p:cBhvr>
                                      <p:to>
                                        <p:strVal val="visible"/>
                                      </p:to>
                                    </p:set>
                                    <p:anim calcmode="lin" valueType="num">
                                      <p:cBhvr additive="base">
                                        <p:cTn dur="500" fill="hold" id="18"/>
                                        <p:tgtEl>
                                          <p:spTgt spid="1048865"/>
                                        </p:tgtEl>
                                        <p:attrNameLst>
                                          <p:attrName>ppt_x</p:attrName>
                                        </p:attrNameLst>
                                      </p:cBhvr>
                                      <p:tavLst>
                                        <p:tav tm="0">
                                          <p:val>
                                            <p:strVal val="0-#ppt_w/2"/>
                                          </p:val>
                                        </p:tav>
                                        <p:tav tm="100000">
                                          <p:val>
                                            <p:strVal val="#ppt_x"/>
                                          </p:val>
                                        </p:tav>
                                      </p:tavLst>
                                    </p:anim>
                                    <p:anim calcmode="lin" valueType="num">
                                      <p:cBhvr additive="base">
                                        <p:cTn dur="500" fill="hold" id="19"/>
                                        <p:tgtEl>
                                          <p:spTgt spid="1048865"/>
                                        </p:tgtEl>
                                        <p:attrNameLst>
                                          <p:attrName>ppt_y</p:attrName>
                                        </p:attrNameLst>
                                      </p:cBhvr>
                                      <p:tavLst>
                                        <p:tav tm="0">
                                          <p:val>
                                            <p:strVal val="#ppt_y"/>
                                          </p:val>
                                        </p:tav>
                                        <p:tav tm="100000">
                                          <p:val>
                                            <p:strVal val="#ppt_y"/>
                                          </p:val>
                                        </p:tav>
                                      </p:tavLst>
                                    </p:anim>
                                  </p:childTnLst>
                                </p:cTn>
                              </p:par>
                            </p:childTnLst>
                          </p:cTn>
                        </p:par>
                        <p:par>
                          <p:cTn fill="hold" id="27">
                            <p:stCondLst>
                              <p:cond delay="1500"/>
                            </p:stCondLst>
                            <p:childTnLst>
                              <p:par>
                                <p:cTn fill="hold" grpId="0" id="28" nodeType="afterEffect" presetClass="entr" presetID="22" presetSubtype="8">
                                  <p:stCondLst>
                                    <p:cond delay="0"/>
                                  </p:stCondLst>
                                  <p:childTnLst>
                                    <p:set>
                                      <p:cBhvr>
                                        <p:cTn dur="1" fill="hold" id="29">
                                          <p:stCondLst>
                                            <p:cond delay="0"/>
                                          </p:stCondLst>
                                        </p:cTn>
                                        <p:tgtEl>
                                          <p:spTgt spid="1048866"/>
                                        </p:tgtEl>
                                        <p:attrNameLst>
                                          <p:attrName>style.visibility</p:attrName>
                                        </p:attrNameLst>
                                      </p:cBhvr>
                                      <p:to>
                                        <p:strVal val="visible"/>
                                      </p:to>
                                    </p:set>
                                    <p:animEffect transition="in" filter="wipe(left)">
                                      <p:cBhvr>
                                        <p:cTn dur="500" id="30"/>
                                        <p:tgtEl>
                                          <p:spTgt spid="1048866"/>
                                        </p:tgtEl>
                                      </p:cBhvr>
                                    </p:animEffect>
                                  </p:childTnLst>
                                </p:cTn>
                              </p:par>
                            </p:childTnLst>
                          </p:cTn>
                        </p:par>
                        <p:par>
                          <p:cTn fill="hold" id="31">
                            <p:stCondLst>
                              <p:cond delay="2000"/>
                            </p:stCondLst>
                            <p:childTnLst>
                              <p:par>
                                <p:cTn fill="hold" grpId="1" id="32" nodeType="afterEffect" presetClass="entr" presetID="22" presetSubtype="8">
                                  <p:stCondLst>
                                    <p:cond delay="0"/>
                                  </p:stCondLst>
                                  <p:childTnLst>
                                    <p:set>
                                      <p:cBhvr>
                                        <p:cTn dur="1" fill="hold" id="33">
                                          <p:stCondLst>
                                            <p:cond delay="0"/>
                                          </p:stCondLst>
                                        </p:cTn>
                                        <p:tgtEl>
                                          <p:spTgt spid="1048867"/>
                                        </p:tgtEl>
                                        <p:attrNameLst>
                                          <p:attrName>style.visibility</p:attrName>
                                        </p:attrNameLst>
                                      </p:cBhvr>
                                      <p:to>
                                        <p:strVal val="visible"/>
                                      </p:to>
                                    </p:set>
                                    <p:animEffect transition="in" filter="wipe(left)">
                                      <p:cBhvr>
                                        <p:cTn dur="500" id="34"/>
                                        <p:tgtEl>
                                          <p:spTgt spid="1048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3" grpId="0"/>
      <p:bldP spid="1048864" grpId="0"/>
      <p:bldP spid="1048865" grpId="0"/>
      <p:bldP spid="1048866" grpId="0"/>
      <p:bldP spid="1048867" grpId="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30" name=""/>
        <p:cNvGrpSpPr/>
        <p:nvPr/>
      </p:nvGrpSpPr>
      <p:grpSpPr>
        <a:xfrm>
          <a:off x="0" y="0"/>
          <a:ext cx="0" cy="0"/>
          <a:chOff x="0" y="0"/>
          <a:chExt cx="0" cy="0"/>
        </a:xfrm>
      </p:grpSpPr>
      <p:pic>
        <p:nvPicPr>
          <p:cNvPr id="209717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71"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72" name="Rectangle 4"/>
          <p:cNvSpPr>
            <a:spLocks noChangeArrowheads="1"/>
          </p:cNvSpPr>
          <p:nvPr/>
        </p:nvSpPr>
        <p:spPr bwMode="auto">
          <a:xfrm>
            <a:off x="914400" y="1143000"/>
            <a:ext cx="2214563"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2’s Complement</a:t>
            </a:r>
          </a:p>
        </p:txBody>
      </p:sp>
      <p:sp>
        <p:nvSpPr>
          <p:cNvPr id="1048873" name="Text Box 5"/>
          <p:cNvSpPr txBox="1">
            <a:spLocks noChangeArrowheads="1"/>
          </p:cNvSpPr>
          <p:nvPr/>
        </p:nvSpPr>
        <p:spPr bwMode="auto">
          <a:xfrm>
            <a:off x="914400" y="1752600"/>
            <a:ext cx="7391400" cy="822325"/>
          </a:xfrm>
          <a:prstGeom prst="rect"/>
          <a:noFill/>
          <a:ln w="9525">
            <a:noFill/>
            <a:miter lim="800000"/>
            <a:headEnd/>
            <a:tailEnd/>
          </a:ln>
          <a:effectLst/>
        </p:spPr>
        <p:txBody>
          <a:bodyPr>
            <a:spAutoFit/>
          </a:bodyPr>
          <a:p>
            <a:pPr>
              <a:spcBef>
                <a:spcPct val="50000"/>
              </a:spcBef>
            </a:pPr>
            <a:r>
              <a:rPr lang="en-US"/>
              <a:t>The 2’s complement of a binary number is found by adding 1 to the LSB of the 1’s complement. </a:t>
            </a:r>
          </a:p>
        </p:txBody>
      </p:sp>
      <p:sp>
        <p:nvSpPr>
          <p:cNvPr id="1048874" name="Text Box 6"/>
          <p:cNvSpPr txBox="1">
            <a:spLocks noChangeArrowheads="1"/>
          </p:cNvSpPr>
          <p:nvPr/>
        </p:nvSpPr>
        <p:spPr bwMode="auto">
          <a:xfrm>
            <a:off x="1447800" y="2514600"/>
            <a:ext cx="6858000" cy="457200"/>
          </a:xfrm>
          <a:prstGeom prst="rect"/>
          <a:noFill/>
          <a:ln w="9525">
            <a:noFill/>
            <a:miter lim="800000"/>
            <a:headEnd/>
            <a:tailEnd/>
          </a:ln>
          <a:effectLst/>
        </p:spPr>
        <p:txBody>
          <a:bodyPr>
            <a:spAutoFit/>
          </a:bodyPr>
          <a:p>
            <a:pPr>
              <a:spcBef>
                <a:spcPct val="50000"/>
              </a:spcBef>
            </a:pPr>
            <a:r>
              <a:rPr lang="en-US"/>
              <a:t>Recall that the 1’s complement of </a:t>
            </a:r>
            <a:r>
              <a:rPr lang="en-US">
                <a:solidFill>
                  <a:srgbClr val="008000"/>
                </a:solidFill>
              </a:rPr>
              <a:t>11001010 </a:t>
            </a:r>
            <a:r>
              <a:rPr lang="en-US"/>
              <a:t>is</a:t>
            </a:r>
          </a:p>
        </p:txBody>
      </p:sp>
      <p:sp>
        <p:nvSpPr>
          <p:cNvPr id="1048875" name="Text Box 7"/>
          <p:cNvSpPr txBox="1">
            <a:spLocks noChangeArrowheads="1"/>
          </p:cNvSpPr>
          <p:nvPr/>
        </p:nvSpPr>
        <p:spPr bwMode="auto">
          <a:xfrm>
            <a:off x="5638800" y="2819400"/>
            <a:ext cx="3276600" cy="457200"/>
          </a:xfrm>
          <a:prstGeom prst="rect"/>
          <a:noFill/>
          <a:ln w="9525">
            <a:noFill/>
            <a:miter lim="800000"/>
            <a:headEnd/>
            <a:tailEnd/>
          </a:ln>
          <a:effectLst/>
        </p:spPr>
        <p:txBody>
          <a:bodyPr>
            <a:spAutoFit/>
          </a:bodyPr>
          <a:p>
            <a:pPr>
              <a:spcBef>
                <a:spcPct val="50000"/>
              </a:spcBef>
            </a:pPr>
            <a:r>
              <a:rPr lang="en-US">
                <a:solidFill>
                  <a:srgbClr val="FF0000"/>
                </a:solidFill>
              </a:rPr>
              <a:t>00110101 </a:t>
            </a:r>
            <a:r>
              <a:rPr sz="1400" lang="en-US">
                <a:solidFill>
                  <a:srgbClr val="FF0000"/>
                </a:solidFill>
              </a:rPr>
              <a:t>(1’s complement)</a:t>
            </a:r>
          </a:p>
        </p:txBody>
      </p:sp>
      <p:sp>
        <p:nvSpPr>
          <p:cNvPr id="1048876" name="Text Box 12"/>
          <p:cNvSpPr txBox="1">
            <a:spLocks noChangeArrowheads="1"/>
          </p:cNvSpPr>
          <p:nvPr/>
        </p:nvSpPr>
        <p:spPr bwMode="auto">
          <a:xfrm>
            <a:off x="914400" y="3200400"/>
            <a:ext cx="4724400" cy="457200"/>
          </a:xfrm>
          <a:prstGeom prst="rect"/>
          <a:noFill/>
          <a:ln w="9525">
            <a:noFill/>
            <a:miter lim="800000"/>
            <a:headEnd/>
            <a:tailEnd/>
          </a:ln>
          <a:effectLst/>
        </p:spPr>
        <p:txBody>
          <a:bodyPr>
            <a:spAutoFit/>
          </a:bodyPr>
          <a:p>
            <a:pPr>
              <a:spcBef>
                <a:spcPct val="50000"/>
              </a:spcBef>
            </a:pPr>
            <a:r>
              <a:rPr lang="en-US"/>
              <a:t>To form the 2’s complement, add 1:</a:t>
            </a:r>
          </a:p>
        </p:txBody>
      </p:sp>
      <p:sp>
        <p:nvSpPr>
          <p:cNvPr id="1048877" name="Text Box 13"/>
          <p:cNvSpPr txBox="1">
            <a:spLocks noChangeArrowheads="1"/>
          </p:cNvSpPr>
          <p:nvPr/>
        </p:nvSpPr>
        <p:spPr bwMode="auto">
          <a:xfrm>
            <a:off x="6553200" y="3124200"/>
            <a:ext cx="1219200" cy="457200"/>
          </a:xfrm>
          <a:prstGeom prst="rect"/>
          <a:noFill/>
          <a:ln w="9525">
            <a:noFill/>
            <a:miter lim="800000"/>
            <a:headEnd/>
            <a:tailEnd/>
          </a:ln>
          <a:effectLst/>
        </p:spPr>
        <p:txBody>
          <a:bodyPr>
            <a:spAutoFit/>
          </a:bodyPr>
          <a:p>
            <a:pPr>
              <a:spcBef>
                <a:spcPct val="50000"/>
              </a:spcBef>
            </a:pPr>
            <a:r>
              <a:rPr lang="en-US"/>
              <a:t>+1</a:t>
            </a:r>
          </a:p>
        </p:txBody>
      </p:sp>
      <p:sp>
        <p:nvSpPr>
          <p:cNvPr id="1048878" name="Line 14"/>
          <p:cNvSpPr>
            <a:spLocks noChangeShapeType="1"/>
          </p:cNvSpPr>
          <p:nvPr/>
        </p:nvSpPr>
        <p:spPr bwMode="auto">
          <a:xfrm>
            <a:off x="5638800" y="3505200"/>
            <a:ext cx="1447800" cy="0"/>
          </a:xfrm>
          <a:prstGeom prst="line"/>
          <a:noFill/>
          <a:ln w="9525">
            <a:solidFill>
              <a:schemeClr val="tx1"/>
            </a:solidFill>
            <a:round/>
            <a:headEnd/>
            <a:tailEnd/>
          </a:ln>
          <a:effectLst/>
        </p:spPr>
        <p:txBody>
          <a:bodyPr/>
          <a:p>
            <a:endParaRPr lang="en-US"/>
          </a:p>
        </p:txBody>
      </p:sp>
      <p:sp>
        <p:nvSpPr>
          <p:cNvPr id="1048879" name="Text Box 15"/>
          <p:cNvSpPr txBox="1">
            <a:spLocks noChangeArrowheads="1"/>
          </p:cNvSpPr>
          <p:nvPr/>
        </p:nvSpPr>
        <p:spPr bwMode="auto">
          <a:xfrm>
            <a:off x="5638800" y="3429000"/>
            <a:ext cx="3276600" cy="457200"/>
          </a:xfrm>
          <a:prstGeom prst="rect"/>
          <a:noFill/>
          <a:ln w="9525">
            <a:noFill/>
            <a:miter lim="800000"/>
            <a:headEnd/>
            <a:tailEnd/>
          </a:ln>
          <a:effectLst/>
        </p:spPr>
        <p:txBody>
          <a:bodyPr>
            <a:spAutoFit/>
          </a:bodyPr>
          <a:p>
            <a:pPr>
              <a:spcBef>
                <a:spcPct val="50000"/>
              </a:spcBef>
            </a:pPr>
            <a:r>
              <a:rPr lang="en-US">
                <a:solidFill>
                  <a:srgbClr val="FF0000"/>
                </a:solidFill>
              </a:rPr>
              <a:t>00110110 </a:t>
            </a:r>
            <a:r>
              <a:rPr sz="1400" lang="en-US">
                <a:solidFill>
                  <a:srgbClr val="FF0000"/>
                </a:solidFill>
              </a:rPr>
              <a:t>(2’s complement)</a:t>
            </a:r>
          </a:p>
        </p:txBody>
      </p:sp>
      <p:pic>
        <p:nvPicPr>
          <p:cNvPr id="2097174" name="Picture 16"/>
          <p:cNvPicPr>
            <a:picLocks noChangeAspect="1" noChangeArrowheads="1"/>
          </p:cNvPicPr>
          <p:nvPr/>
        </p:nvPicPr>
        <p:blipFill>
          <a:blip xmlns:r="http://schemas.openxmlformats.org/officeDocument/2006/relationships" r:embed="rId2"/>
          <a:srcRect/>
          <a:stretch>
            <a:fillRect/>
          </a:stretch>
        </p:blipFill>
        <p:spPr bwMode="auto">
          <a:xfrm>
            <a:off x="990600" y="3657600"/>
            <a:ext cx="4876800" cy="2455863"/>
          </a:xfrm>
          <a:prstGeom prst="rect"/>
          <a:noFill/>
          <a:ln>
            <a:noFill/>
          </a:ln>
          <a:effectLst/>
        </p:spPr>
      </p:pic>
      <p:sp>
        <p:nvSpPr>
          <p:cNvPr id="1048880" name="Text Box 17"/>
          <p:cNvSpPr txBox="1">
            <a:spLocks noChangeArrowheads="1"/>
          </p:cNvSpPr>
          <p:nvPr/>
        </p:nvSpPr>
        <p:spPr bwMode="auto">
          <a:xfrm>
            <a:off x="990600" y="3581400"/>
            <a:ext cx="5410200" cy="366713"/>
          </a:xfrm>
          <a:prstGeom prst="rect"/>
          <a:noFill/>
          <a:ln w="9525">
            <a:noFill/>
            <a:miter lim="800000"/>
            <a:headEnd/>
            <a:tailEnd/>
          </a:ln>
          <a:effectLst/>
        </p:spPr>
        <p:txBody>
          <a:bodyPr>
            <a:spAutoFit/>
          </a:bodyPr>
          <a:p>
            <a:pPr>
              <a:spcBef>
                <a:spcPct val="50000"/>
              </a:spcBef>
            </a:pPr>
            <a:r>
              <a:rPr sz="1800" lang="en-US">
                <a:solidFill>
                  <a:srgbClr val="008000"/>
                </a:solidFill>
              </a:rPr>
              <a:t>1       1       0       0       1       0       1       0</a:t>
            </a:r>
          </a:p>
        </p:txBody>
      </p:sp>
      <p:sp>
        <p:nvSpPr>
          <p:cNvPr id="1048881" name="Text Box 18"/>
          <p:cNvSpPr txBox="1">
            <a:spLocks noChangeArrowheads="1"/>
          </p:cNvSpPr>
          <p:nvPr/>
        </p:nvSpPr>
        <p:spPr bwMode="auto">
          <a:xfrm>
            <a:off x="990600" y="4495800"/>
            <a:ext cx="5410200" cy="366713"/>
          </a:xfrm>
          <a:prstGeom prst="rect"/>
          <a:noFill/>
          <a:ln w="9525">
            <a:noFill/>
            <a:miter lim="800000"/>
            <a:headEnd/>
            <a:tailEnd/>
          </a:ln>
          <a:effectLst/>
        </p:spPr>
        <p:txBody>
          <a:bodyPr>
            <a:spAutoFit/>
          </a:bodyPr>
          <a:p>
            <a:pPr>
              <a:spcBef>
                <a:spcPct val="50000"/>
              </a:spcBef>
            </a:pPr>
            <a:r>
              <a:rPr sz="1800" lang="en-US">
                <a:solidFill>
                  <a:srgbClr val="FF0000"/>
                </a:solidFill>
              </a:rPr>
              <a:t>0       0       1       1       0       1       0       1</a:t>
            </a:r>
          </a:p>
        </p:txBody>
      </p:sp>
      <p:sp>
        <p:nvSpPr>
          <p:cNvPr id="1048882" name="Text Box 19"/>
          <p:cNvSpPr txBox="1">
            <a:spLocks noChangeArrowheads="1"/>
          </p:cNvSpPr>
          <p:nvPr/>
        </p:nvSpPr>
        <p:spPr bwMode="auto">
          <a:xfrm>
            <a:off x="5638800" y="4038600"/>
            <a:ext cx="457200" cy="366713"/>
          </a:xfrm>
          <a:prstGeom prst="rect"/>
          <a:noFill/>
          <a:ln w="9525">
            <a:noFill/>
            <a:miter lim="800000"/>
            <a:headEnd/>
            <a:tailEnd/>
          </a:ln>
          <a:effectLst/>
        </p:spPr>
        <p:txBody>
          <a:bodyPr>
            <a:spAutoFit/>
          </a:bodyPr>
          <a:p>
            <a:pPr>
              <a:spcBef>
                <a:spcPct val="50000"/>
              </a:spcBef>
            </a:pPr>
            <a:r>
              <a:rPr sz="1800" lang="en-US">
                <a:solidFill>
                  <a:srgbClr val="FF0000"/>
                </a:solidFill>
              </a:rPr>
              <a:t>1</a:t>
            </a:r>
          </a:p>
        </p:txBody>
      </p:sp>
      <p:sp>
        <p:nvSpPr>
          <p:cNvPr id="1048883" name="Text Box 20"/>
          <p:cNvSpPr txBox="1">
            <a:spLocks noChangeArrowheads="1"/>
          </p:cNvSpPr>
          <p:nvPr/>
        </p:nvSpPr>
        <p:spPr bwMode="auto">
          <a:xfrm>
            <a:off x="990600" y="5791200"/>
            <a:ext cx="5410200" cy="366713"/>
          </a:xfrm>
          <a:prstGeom prst="rect"/>
          <a:noFill/>
          <a:ln w="9525">
            <a:noFill/>
            <a:miter lim="800000"/>
            <a:headEnd/>
            <a:tailEnd/>
          </a:ln>
          <a:effectLst/>
        </p:spPr>
        <p:txBody>
          <a:bodyPr>
            <a:spAutoFit/>
          </a:bodyPr>
          <a:p>
            <a:pPr>
              <a:spcBef>
                <a:spcPct val="50000"/>
              </a:spcBef>
            </a:pPr>
            <a:r>
              <a:rPr sz="1800" lang="en-US">
                <a:solidFill>
                  <a:srgbClr val="FF0000"/>
                </a:solidFill>
              </a:rPr>
              <a:t>0       0       1       1       0       1       1       0</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874"/>
                                        </p:tgtEl>
                                        <p:attrNameLst>
                                          <p:attrName>style.visibility</p:attrName>
                                        </p:attrNameLst>
                                      </p:cBhvr>
                                      <p:to>
                                        <p:strVal val="visible"/>
                                      </p:to>
                                    </p:set>
                                    <p:anim calcmode="lin" valueType="num">
                                      <p:cBhvr additive="base">
                                        <p:cTn dur="500" fill="hold" id="7"/>
                                        <p:tgtEl>
                                          <p:spTgt spid="1048874"/>
                                        </p:tgtEl>
                                        <p:attrNameLst>
                                          <p:attrName>ppt_x</p:attrName>
                                        </p:attrNameLst>
                                      </p:cBhvr>
                                      <p:tavLst>
                                        <p:tav tm="0">
                                          <p:val>
                                            <p:strVal val="0-#ppt_w/2"/>
                                          </p:val>
                                        </p:tav>
                                        <p:tav tm="100000">
                                          <p:val>
                                            <p:strVal val="#ppt_x"/>
                                          </p:val>
                                        </p:tav>
                                      </p:tavLst>
                                    </p:anim>
                                    <p:anim calcmode="lin" valueType="num">
                                      <p:cBhvr additive="base">
                                        <p:cTn dur="500" fill="hold" id="8"/>
                                        <p:tgtEl>
                                          <p:spTgt spid="1048874"/>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2" presetSubtype="8">
                                  <p:stCondLst>
                                    <p:cond delay="0"/>
                                  </p:stCondLst>
                                  <p:childTnLst>
                                    <p:set>
                                      <p:cBhvr>
                                        <p:cTn dur="1" fill="hold" id="12">
                                          <p:stCondLst>
                                            <p:cond delay="0"/>
                                          </p:stCondLst>
                                        </p:cTn>
                                        <p:tgtEl>
                                          <p:spTgt spid="1048875"/>
                                        </p:tgtEl>
                                        <p:attrNameLst>
                                          <p:attrName>style.visibility</p:attrName>
                                        </p:attrNameLst>
                                      </p:cBhvr>
                                      <p:to>
                                        <p:strVal val="visible"/>
                                      </p:to>
                                    </p:set>
                                    <p:animEffect transition="in" filter="wipe(left)">
                                      <p:cBhvr>
                                        <p:cTn dur="2000" id="13"/>
                                        <p:tgtEl>
                                          <p:spTgt spid="1048875"/>
                                        </p:tgtEl>
                                      </p:cBhvr>
                                    </p:animEffect>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 presetSubtype="8">
                                  <p:stCondLst>
                                    <p:cond delay="0"/>
                                  </p:stCondLst>
                                  <p:childTnLst>
                                    <p:set>
                                      <p:cBhvr>
                                        <p:cTn dur="1" fill="hold" id="17">
                                          <p:stCondLst>
                                            <p:cond delay="0"/>
                                          </p:stCondLst>
                                        </p:cTn>
                                        <p:tgtEl>
                                          <p:spTgt spid="1048876"/>
                                        </p:tgtEl>
                                        <p:attrNameLst>
                                          <p:attrName>style.visibility</p:attrName>
                                        </p:attrNameLst>
                                      </p:cBhvr>
                                      <p:to>
                                        <p:strVal val="visible"/>
                                      </p:to>
                                    </p:set>
                                    <p:anim calcmode="lin" valueType="num">
                                      <p:cBhvr additive="base">
                                        <p:cTn dur="500" fill="hold" id="18"/>
                                        <p:tgtEl>
                                          <p:spTgt spid="1048876"/>
                                        </p:tgtEl>
                                        <p:attrNameLst>
                                          <p:attrName>ppt_x</p:attrName>
                                        </p:attrNameLst>
                                      </p:cBhvr>
                                      <p:tavLst>
                                        <p:tav tm="0">
                                          <p:val>
                                            <p:strVal val="0-#ppt_w/2"/>
                                          </p:val>
                                        </p:tav>
                                        <p:tav tm="100000">
                                          <p:val>
                                            <p:strVal val="#ppt_x"/>
                                          </p:val>
                                        </p:tav>
                                      </p:tavLst>
                                    </p:anim>
                                    <p:anim calcmode="lin" valueType="num">
                                      <p:cBhvr additive="base">
                                        <p:cTn dur="500" fill="hold" id="19"/>
                                        <p:tgtEl>
                                          <p:spTgt spid="1048876"/>
                                        </p:tgtEl>
                                        <p:attrNameLst>
                                          <p:attrName>ppt_y</p:attrName>
                                        </p:attrNameLst>
                                      </p:cBhvr>
                                      <p:tavLst>
                                        <p:tav tm="0">
                                          <p:val>
                                            <p:strVal val="#ppt_y"/>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7" presetSubtype="10">
                                  <p:stCondLst>
                                    <p:cond delay="0"/>
                                  </p:stCondLst>
                                  <p:childTnLst>
                                    <p:set>
                                      <p:cBhvr>
                                        <p:cTn dur="1" fill="hold" id="23">
                                          <p:stCondLst>
                                            <p:cond delay="0"/>
                                          </p:stCondLst>
                                        </p:cTn>
                                        <p:tgtEl>
                                          <p:spTgt spid="1048877"/>
                                        </p:tgtEl>
                                        <p:attrNameLst>
                                          <p:attrName>style.visibility</p:attrName>
                                        </p:attrNameLst>
                                      </p:cBhvr>
                                      <p:to>
                                        <p:strVal val="visible"/>
                                      </p:to>
                                    </p:set>
                                    <p:anim calcmode="lin" valueType="num">
                                      <p:cBhvr>
                                        <p:cTn dur="500" fill="hold" id="24"/>
                                        <p:tgtEl>
                                          <p:spTgt spid="1048877"/>
                                        </p:tgtEl>
                                        <p:attrNameLst>
                                          <p:attrName>ppt_w</p:attrName>
                                        </p:attrNameLst>
                                      </p:cBhvr>
                                      <p:tavLst>
                                        <p:tav tm="0">
                                          <p:val>
                                            <p:fltVal val="0.0"/>
                                          </p:val>
                                        </p:tav>
                                        <p:tav tm="100000">
                                          <p:val>
                                            <p:strVal val="#ppt_w"/>
                                          </p:val>
                                        </p:tav>
                                      </p:tavLst>
                                    </p:anim>
                                    <p:anim calcmode="lin" valueType="num">
                                      <p:cBhvr>
                                        <p:cTn dur="500" fill="hold" id="25"/>
                                        <p:tgtEl>
                                          <p:spTgt spid="1048877"/>
                                        </p:tgtEl>
                                        <p:attrNameLst>
                                          <p:attrName>ppt_h</p:attrName>
                                        </p:attrNameLst>
                                      </p:cBhvr>
                                      <p:tavLst>
                                        <p:tav tm="0">
                                          <p:val>
                                            <p:strVal val="#ppt_h"/>
                                          </p:val>
                                        </p:tav>
                                        <p:tav tm="100000">
                                          <p:val>
                                            <p:strVal val="#ppt_h"/>
                                          </p:val>
                                        </p:tav>
                                      </p:tavLst>
                                    </p:anim>
                                  </p:childTnLst>
                                </p:cTn>
                              </p:par>
                            </p:childTnLst>
                          </p:cTn>
                        </p:par>
                        <p:par>
                          <p:cTn fill="hold" id="26">
                            <p:stCondLst>
                              <p:cond delay="500"/>
                            </p:stCondLst>
                            <p:childTnLst>
                              <p:par>
                                <p:cTn fill="hold" grpId="0" id="27" nodeType="afterEffect" presetClass="entr" presetID="22" presetSubtype="8">
                                  <p:stCondLst>
                                    <p:cond delay="0"/>
                                  </p:stCondLst>
                                  <p:childTnLst>
                                    <p:set>
                                      <p:cBhvr>
                                        <p:cTn dur="1" fill="hold" id="28">
                                          <p:stCondLst>
                                            <p:cond delay="0"/>
                                          </p:stCondLst>
                                        </p:cTn>
                                        <p:tgtEl>
                                          <p:spTgt spid="1048878"/>
                                        </p:tgtEl>
                                        <p:attrNameLst>
                                          <p:attrName>style.visibility</p:attrName>
                                        </p:attrNameLst>
                                      </p:cBhvr>
                                      <p:to>
                                        <p:strVal val="visible"/>
                                      </p:to>
                                    </p:set>
                                    <p:animEffect transition="in" filter="wipe(left)">
                                      <p:cBhvr>
                                        <p:cTn dur="1000" id="29"/>
                                        <p:tgtEl>
                                          <p:spTgt spid="1048878"/>
                                        </p:tgtEl>
                                      </p:cBhvr>
                                    </p:animEffect>
                                  </p:childTnLst>
                                </p:cTn>
                              </p:par>
                            </p:childTnLst>
                          </p:cTn>
                        </p:par>
                        <p:par>
                          <p:cTn fill="hold" id="30">
                            <p:stCondLst>
                              <p:cond delay="1500"/>
                            </p:stCondLst>
                            <p:childTnLst>
                              <p:par>
                                <p:cTn fill="hold" grpId="0" id="31" nodeType="afterEffect" presetClass="entr" presetID="22" presetSubtype="8">
                                  <p:stCondLst>
                                    <p:cond delay="0"/>
                                  </p:stCondLst>
                                  <p:childTnLst>
                                    <p:set>
                                      <p:cBhvr>
                                        <p:cTn dur="1" fill="hold" id="32">
                                          <p:stCondLst>
                                            <p:cond delay="0"/>
                                          </p:stCondLst>
                                        </p:cTn>
                                        <p:tgtEl>
                                          <p:spTgt spid="1048879"/>
                                        </p:tgtEl>
                                        <p:attrNameLst>
                                          <p:attrName>style.visibility</p:attrName>
                                        </p:attrNameLst>
                                      </p:cBhvr>
                                      <p:to>
                                        <p:strVal val="visible"/>
                                      </p:to>
                                    </p:set>
                                    <p:animEffect transition="in" filter="wipe(left)">
                                      <p:cBhvr>
                                        <p:cTn dur="1000" id="33"/>
                                        <p:tgtEl>
                                          <p:spTgt spid="1048879"/>
                                        </p:tgtEl>
                                      </p:cBhvr>
                                    </p:animEffect>
                                  </p:childTnLst>
                                </p:cTn>
                              </p:par>
                            </p:childTnLst>
                          </p:cTn>
                        </p:par>
                      </p:childTnLst>
                    </p:cTn>
                  </p:par>
                  <p:par>
                    <p:cTn fill="hold" id="34">
                      <p:stCondLst>
                        <p:cond delay="indefinite"/>
                      </p:stCondLst>
                      <p:childTnLst>
                        <p:par>
                          <p:cTn fill="hold" id="42">
                            <p:stCondLst>
                              <p:cond delay="1000"/>
                            </p:stCondLst>
                            <p:childTnLst>
                              <p:par>
                                <p:cTn fill="hold" grpId="0" id="43" nodeType="afterEffect" presetClass="entr" presetID="22" presetSubtype="8">
                                  <p:stCondLst>
                                    <p:cond delay="0"/>
                                  </p:stCondLst>
                                  <p:childTnLst>
                                    <p:set>
                                      <p:cBhvr>
                                        <p:cTn dur="1" fill="hold" id="44">
                                          <p:stCondLst>
                                            <p:cond delay="0"/>
                                          </p:stCondLst>
                                        </p:cTn>
                                        <p:tgtEl>
                                          <p:spTgt spid="1048880"/>
                                        </p:tgtEl>
                                        <p:attrNameLst>
                                          <p:attrName>style.visibility</p:attrName>
                                        </p:attrNameLst>
                                      </p:cBhvr>
                                      <p:to>
                                        <p:strVal val="visible"/>
                                      </p:to>
                                    </p:set>
                                    <p:animEffect transition="in" filter="wipe(left)">
                                      <p:cBhvr>
                                        <p:cTn dur="500" id="45"/>
                                        <p:tgtEl>
                                          <p:spTgt spid="1048880"/>
                                        </p:tgtEl>
                                      </p:cBhvr>
                                    </p:animEffect>
                                  </p:childTnLst>
                                </p:cTn>
                              </p:par>
                            </p:childTnLst>
                          </p:cTn>
                        </p:par>
                        <p:par>
                          <p:cTn fill="hold" id="46">
                            <p:stCondLst>
                              <p:cond delay="1500"/>
                            </p:stCondLst>
                            <p:childTnLst>
                              <p:par>
                                <p:cTn fill="hold" grpId="0" id="47" nodeType="afterEffect" presetClass="entr" presetID="22" presetSubtype="8">
                                  <p:stCondLst>
                                    <p:cond delay="0"/>
                                  </p:stCondLst>
                                  <p:childTnLst>
                                    <p:set>
                                      <p:cBhvr>
                                        <p:cTn dur="1" fill="hold" id="48">
                                          <p:stCondLst>
                                            <p:cond delay="0"/>
                                          </p:stCondLst>
                                        </p:cTn>
                                        <p:tgtEl>
                                          <p:spTgt spid="1048881"/>
                                        </p:tgtEl>
                                        <p:attrNameLst>
                                          <p:attrName>style.visibility</p:attrName>
                                        </p:attrNameLst>
                                      </p:cBhvr>
                                      <p:to>
                                        <p:strVal val="visible"/>
                                      </p:to>
                                    </p:set>
                                    <p:animEffect transition="in" filter="wipe(left)">
                                      <p:cBhvr>
                                        <p:cTn dur="500" id="49"/>
                                        <p:tgtEl>
                                          <p:spTgt spid="1048881"/>
                                        </p:tgtEl>
                                      </p:cBhvr>
                                    </p:animEffect>
                                  </p:childTnLst>
                                </p:cTn>
                              </p:par>
                            </p:childTnLst>
                          </p:cTn>
                        </p:par>
                        <p:par>
                          <p:cTn fill="hold" id="50">
                            <p:stCondLst>
                              <p:cond delay="2000"/>
                            </p:stCondLst>
                            <p:childTnLst>
                              <p:par>
                                <p:cTn fill="hold" grpId="0" id="51" nodeType="afterEffect" presetClass="entr" presetID="22" presetSubtype="8">
                                  <p:stCondLst>
                                    <p:cond delay="0"/>
                                  </p:stCondLst>
                                  <p:childTnLst>
                                    <p:set>
                                      <p:cBhvr>
                                        <p:cTn dur="1" fill="hold" id="52">
                                          <p:stCondLst>
                                            <p:cond delay="0"/>
                                          </p:stCondLst>
                                        </p:cTn>
                                        <p:tgtEl>
                                          <p:spTgt spid="1048882"/>
                                        </p:tgtEl>
                                        <p:attrNameLst>
                                          <p:attrName>style.visibility</p:attrName>
                                        </p:attrNameLst>
                                      </p:cBhvr>
                                      <p:to>
                                        <p:strVal val="visible"/>
                                      </p:to>
                                    </p:set>
                                    <p:animEffect transition="in" filter="wipe(left)">
                                      <p:cBhvr>
                                        <p:cTn dur="500" id="53"/>
                                        <p:tgtEl>
                                          <p:spTgt spid="1048882"/>
                                        </p:tgtEl>
                                      </p:cBhvr>
                                    </p:animEffect>
                                  </p:childTnLst>
                                </p:cTn>
                              </p:par>
                            </p:childTnLst>
                          </p:cTn>
                        </p:par>
                        <p:par>
                          <p:cTn fill="hold" id="54">
                            <p:stCondLst>
                              <p:cond delay="2500"/>
                            </p:stCondLst>
                            <p:childTnLst>
                              <p:par>
                                <p:cTn fill="hold" grpId="0" id="55" nodeType="afterEffect" presetClass="entr" presetID="22" presetSubtype="8">
                                  <p:stCondLst>
                                    <p:cond delay="0"/>
                                  </p:stCondLst>
                                  <p:childTnLst>
                                    <p:set>
                                      <p:cBhvr>
                                        <p:cTn dur="1" fill="hold" id="56">
                                          <p:stCondLst>
                                            <p:cond delay="0"/>
                                          </p:stCondLst>
                                        </p:cTn>
                                        <p:tgtEl>
                                          <p:spTgt spid="1048883"/>
                                        </p:tgtEl>
                                        <p:attrNameLst>
                                          <p:attrName>style.visibility</p:attrName>
                                        </p:attrNameLst>
                                      </p:cBhvr>
                                      <p:to>
                                        <p:strVal val="visible"/>
                                      </p:to>
                                    </p:set>
                                    <p:animEffect transition="in" filter="wipe(left)">
                                      <p:cBhvr>
                                        <p:cTn dur="500" id="57"/>
                                        <p:tgtEl>
                                          <p:spTgt spid="1048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4" grpId="0"/>
      <p:bldP spid="1048875" grpId="0"/>
      <p:bldP spid="1048876" grpId="0"/>
      <p:bldP spid="1048877" grpId="0"/>
      <p:bldP spid="1048878" grpId="0" animBg="1"/>
      <p:bldP spid="1048879" grpId="0"/>
      <p:bldP spid="1048880" grpId="0"/>
      <p:bldP spid="1048881" grpId="0"/>
      <p:bldP spid="1048882" grpId="0"/>
      <p:bldP spid="104888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33" name=""/>
        <p:cNvGrpSpPr/>
        <p:nvPr/>
      </p:nvGrpSpPr>
      <p:grpSpPr>
        <a:xfrm>
          <a:off x="0" y="0"/>
          <a:ext cx="0" cy="0"/>
          <a:chOff x="0" y="0"/>
          <a:chExt cx="0" cy="0"/>
        </a:xfrm>
      </p:grpSpPr>
      <p:pic>
        <p:nvPicPr>
          <p:cNvPr id="2097176"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87"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88" name="Rectangle 29"/>
          <p:cNvSpPr>
            <a:spLocks noChangeArrowheads="1"/>
          </p:cNvSpPr>
          <p:nvPr/>
        </p:nvSpPr>
        <p:spPr bwMode="auto">
          <a:xfrm>
            <a:off x="914400" y="1143000"/>
            <a:ext cx="3158237"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Signed Binary </a:t>
            </a:r>
            <a:r>
              <a:rPr dirty="0" lang="en-US">
                <a:solidFill>
                  <a:srgbClr val="FFFF99"/>
                </a:solidFill>
              </a:rPr>
              <a:t>Numbers</a:t>
            </a:r>
          </a:p>
        </p:txBody>
      </p:sp>
      <p:sp>
        <p:nvSpPr>
          <p:cNvPr id="1048889" name="TextBox 9"/>
          <p:cNvSpPr txBox="1"/>
          <p:nvPr/>
        </p:nvSpPr>
        <p:spPr>
          <a:xfrm>
            <a:off x="685800" y="1981200"/>
            <a:ext cx="7772400" cy="3924151"/>
          </a:xfrm>
          <a:prstGeom prst="rect"/>
          <a:noFill/>
        </p:spPr>
        <p:txBody>
          <a:bodyPr rtlCol="0" wrap="square">
            <a:spAutoFit/>
          </a:bodyPr>
          <a:p>
            <a:r>
              <a:rPr dirty="0" lang="en-US" smtClean="0"/>
              <a:t>Signed numbers can be represented in three forms:</a:t>
            </a:r>
          </a:p>
          <a:p>
            <a:endParaRPr dirty="0" sz="1100" lang="en-US" smtClean="0"/>
          </a:p>
          <a:p>
            <a:pPr indent="-457200" marL="457200">
              <a:buFont typeface="+mj-lt"/>
              <a:buAutoNum type="arabicPeriod"/>
            </a:pPr>
            <a:r>
              <a:rPr dirty="0" sz="2800" lang="en-US" smtClean="0">
                <a:solidFill>
                  <a:srgbClr val="0000FF"/>
                </a:solidFill>
              </a:rPr>
              <a:t>Sign-magnitude</a:t>
            </a:r>
          </a:p>
          <a:p>
            <a:pPr indent="-457200" marL="457200">
              <a:buFont typeface="+mj-lt"/>
              <a:buAutoNum type="arabicPeriod"/>
            </a:pPr>
            <a:endParaRPr dirty="0" sz="1400" lang="en-US" smtClean="0">
              <a:solidFill>
                <a:srgbClr val="0000FF"/>
              </a:solidFill>
            </a:endParaRPr>
          </a:p>
          <a:p>
            <a:pPr indent="-457200" marL="457200">
              <a:buFont typeface="+mj-lt"/>
              <a:buAutoNum type="arabicPeriod"/>
            </a:pPr>
            <a:r>
              <a:rPr dirty="0" sz="2800" lang="en-US" smtClean="0">
                <a:solidFill>
                  <a:srgbClr val="0000FF"/>
                </a:solidFill>
              </a:rPr>
              <a:t>1’s Complement</a:t>
            </a:r>
          </a:p>
          <a:p>
            <a:pPr indent="-457200" marL="457200">
              <a:buFont typeface="+mj-lt"/>
              <a:buAutoNum type="arabicPeriod"/>
            </a:pPr>
            <a:endParaRPr dirty="0" sz="1200" lang="en-US" smtClean="0">
              <a:solidFill>
                <a:srgbClr val="0000FF"/>
              </a:solidFill>
            </a:endParaRPr>
          </a:p>
          <a:p>
            <a:pPr indent="-457200" marL="457200">
              <a:buFont typeface="+mj-lt"/>
              <a:buAutoNum type="arabicPeriod"/>
            </a:pPr>
            <a:r>
              <a:rPr dirty="0" sz="2800" lang="en-US" smtClean="0">
                <a:solidFill>
                  <a:srgbClr val="0000FF"/>
                </a:solidFill>
              </a:rPr>
              <a:t>2’s Complement</a:t>
            </a:r>
          </a:p>
          <a:p>
            <a:pPr indent="-457200" marL="457200">
              <a:buFont typeface="+mj-lt"/>
              <a:buAutoNum type="arabicPeriod"/>
            </a:pPr>
            <a:endParaRPr dirty="0" lang="en-US" smtClean="0">
              <a:solidFill>
                <a:srgbClr val="0000FF"/>
              </a:solidFill>
            </a:endParaRPr>
          </a:p>
          <a:p>
            <a:pPr indent="-457200" marL="457200"/>
            <a:r>
              <a:rPr dirty="0" lang="en-US" smtClean="0"/>
              <a:t>In all cases, the MSB in a signed number is the sign bit, that </a:t>
            </a:r>
          </a:p>
          <a:p>
            <a:pPr indent="-457200" marL="457200"/>
            <a:r>
              <a:rPr dirty="0" lang="en-US" smtClean="0"/>
              <a:t>tells you if the number is positive or negative.</a:t>
            </a:r>
          </a:p>
          <a:p>
            <a:pPr indent="-457200" marL="457200"/>
            <a:endParaRPr dirty="0" sz="1200" lang="en-US" smtClean="0">
              <a:solidFill>
                <a:srgbClr val="0000FF"/>
              </a:solidFill>
            </a:endParaRPr>
          </a:p>
          <a:p>
            <a:pPr indent="-457200" marL="457200"/>
            <a:r>
              <a:rPr dirty="0" sz="2000" lang="en-US" smtClean="0"/>
              <a:t>In all cases the positive number is represented in the same way.</a:t>
            </a:r>
            <a:endParaRPr dirty="0" sz="2000" lang="en-US"/>
          </a:p>
        </p:txBody>
      </p:sp>
    </p:spTree>
  </p:cSld>
  <p:clrMapOvr>
    <a:masterClrMapping/>
  </p:clrMapOvr>
  <p:transition>
    <p:cover dir="r"/>
  </p:transition>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36" name=""/>
        <p:cNvGrpSpPr/>
        <p:nvPr/>
      </p:nvGrpSpPr>
      <p:grpSpPr>
        <a:xfrm>
          <a:off x="0" y="0"/>
          <a:ext cx="0" cy="0"/>
          <a:chOff x="0" y="0"/>
          <a:chExt cx="0" cy="0"/>
        </a:xfrm>
      </p:grpSpPr>
      <p:pic>
        <p:nvPicPr>
          <p:cNvPr id="2097177"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893"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894" name="Rectangle 29"/>
          <p:cNvSpPr>
            <a:spLocks noChangeArrowheads="1"/>
          </p:cNvSpPr>
          <p:nvPr/>
        </p:nvSpPr>
        <p:spPr bwMode="auto">
          <a:xfrm>
            <a:off x="914400" y="1143000"/>
            <a:ext cx="4068743"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Sign-magnitude Representation</a:t>
            </a:r>
            <a:endParaRPr dirty="0" lang="en-US">
              <a:solidFill>
                <a:srgbClr val="FFFF99"/>
              </a:solidFill>
            </a:endParaRPr>
          </a:p>
        </p:txBody>
      </p:sp>
      <p:sp>
        <p:nvSpPr>
          <p:cNvPr id="1048895" name="TextBox 9"/>
          <p:cNvSpPr txBox="1"/>
          <p:nvPr/>
        </p:nvSpPr>
        <p:spPr>
          <a:xfrm>
            <a:off x="685800" y="1870360"/>
            <a:ext cx="7772400" cy="2323713"/>
          </a:xfrm>
          <a:prstGeom prst="rect"/>
          <a:noFill/>
        </p:spPr>
        <p:txBody>
          <a:bodyPr rtlCol="0" wrap="square">
            <a:spAutoFit/>
          </a:bodyPr>
          <a:p>
            <a:r>
              <a:rPr dirty="0" lang="en-US" smtClean="0"/>
              <a:t>In sign-magnitude the MSB represents the sign and rest of the bits represent the magnitude</a:t>
            </a:r>
          </a:p>
          <a:p>
            <a:endParaRPr dirty="0" sz="1200" lang="en-US" smtClean="0"/>
          </a:p>
          <a:p>
            <a:r>
              <a:rPr dirty="0" lang="en-US" smtClean="0"/>
              <a:t>For example +25 in sign-magnitude form is represented as:</a:t>
            </a:r>
          </a:p>
          <a:p>
            <a:endParaRPr dirty="0" sz="500" lang="en-US" smtClean="0">
              <a:solidFill>
                <a:srgbClr val="0000FF"/>
              </a:solidFill>
            </a:endParaRPr>
          </a:p>
          <a:p>
            <a:r>
              <a:rPr dirty="0" lang="en-US" smtClean="0">
                <a:solidFill>
                  <a:srgbClr val="0000FF"/>
                </a:solidFill>
              </a:rPr>
              <a:t>	</a:t>
            </a:r>
            <a:r>
              <a:rPr dirty="0" sz="3200" lang="en-US" smtClean="0">
                <a:solidFill>
                  <a:srgbClr val="FF0000"/>
                </a:solidFill>
              </a:rPr>
              <a:t>0</a:t>
            </a:r>
            <a:r>
              <a:rPr dirty="0" sz="3200" lang="en-US" smtClean="0">
                <a:solidFill>
                  <a:srgbClr val="00B050"/>
                </a:solidFill>
              </a:rPr>
              <a:t>0011001</a:t>
            </a:r>
            <a:endParaRPr dirty="0" lang="en-US" smtClean="0">
              <a:solidFill>
                <a:srgbClr val="00B050"/>
              </a:solidFill>
            </a:endParaRPr>
          </a:p>
          <a:p>
            <a:pPr indent="-457200" marL="457200">
              <a:buFont typeface="+mj-lt"/>
              <a:buAutoNum type="arabicPeriod"/>
            </a:pPr>
            <a:endParaRPr dirty="0" lang="en-US" smtClean="0">
              <a:solidFill>
                <a:srgbClr val="0000FF"/>
              </a:solidFill>
            </a:endParaRPr>
          </a:p>
        </p:txBody>
      </p:sp>
      <p:sp>
        <p:nvSpPr>
          <p:cNvPr id="1048896" name="Text Box 13"/>
          <p:cNvSpPr txBox="1">
            <a:spLocks noChangeArrowheads="1"/>
          </p:cNvSpPr>
          <p:nvPr/>
        </p:nvSpPr>
        <p:spPr bwMode="auto">
          <a:xfrm>
            <a:off x="685800" y="3928197"/>
            <a:ext cx="1828800" cy="366713"/>
          </a:xfrm>
          <a:prstGeom prst="rect"/>
          <a:noFill/>
          <a:ln w="9525">
            <a:noFill/>
            <a:miter lim="800000"/>
            <a:headEnd/>
            <a:tailEnd/>
          </a:ln>
          <a:effectLst/>
        </p:spPr>
        <p:txBody>
          <a:bodyPr>
            <a:spAutoFit/>
          </a:bodyPr>
          <a:p>
            <a:pPr>
              <a:spcBef>
                <a:spcPct val="50000"/>
              </a:spcBef>
            </a:pPr>
            <a:r>
              <a:rPr dirty="0" sz="1800" lang="en-US">
                <a:solidFill>
                  <a:srgbClr val="FF0000"/>
                </a:solidFill>
              </a:rPr>
              <a:t>Sign bit</a:t>
            </a:r>
          </a:p>
        </p:txBody>
      </p:sp>
      <p:sp>
        <p:nvSpPr>
          <p:cNvPr id="1048897" name="Line 14"/>
          <p:cNvSpPr>
            <a:spLocks noChangeShapeType="1"/>
          </p:cNvSpPr>
          <p:nvPr/>
        </p:nvSpPr>
        <p:spPr bwMode="auto">
          <a:xfrm flipV="1">
            <a:off x="1371600" y="3657600"/>
            <a:ext cx="304800" cy="319087"/>
          </a:xfrm>
          <a:prstGeom prst="line"/>
          <a:noFill/>
          <a:ln w="9525">
            <a:solidFill>
              <a:srgbClr val="FF0000"/>
            </a:solidFill>
            <a:round/>
            <a:headEnd/>
            <a:tailEnd type="triangle" w="med" len="med"/>
          </a:ln>
          <a:effectLst/>
        </p:spPr>
        <p:txBody>
          <a:bodyPr/>
          <a:p>
            <a:endParaRPr lang="en-US"/>
          </a:p>
        </p:txBody>
      </p:sp>
      <p:sp>
        <p:nvSpPr>
          <p:cNvPr id="1048898" name="Text Box 15"/>
          <p:cNvSpPr txBox="1">
            <a:spLocks noChangeArrowheads="1"/>
          </p:cNvSpPr>
          <p:nvPr/>
        </p:nvSpPr>
        <p:spPr bwMode="auto">
          <a:xfrm>
            <a:off x="2479970" y="3914342"/>
            <a:ext cx="3276600" cy="366713"/>
          </a:xfrm>
          <a:prstGeom prst="rect"/>
          <a:noFill/>
          <a:ln w="9525">
            <a:noFill/>
            <a:miter lim="800000"/>
            <a:headEnd/>
            <a:tailEnd/>
          </a:ln>
          <a:effectLst/>
        </p:spPr>
        <p:txBody>
          <a:bodyPr>
            <a:spAutoFit/>
          </a:bodyPr>
          <a:p>
            <a:pPr>
              <a:spcBef>
                <a:spcPct val="50000"/>
              </a:spcBef>
            </a:pPr>
            <a:r>
              <a:rPr dirty="0" sz="1800" lang="en-US">
                <a:solidFill>
                  <a:srgbClr val="008000"/>
                </a:solidFill>
              </a:rPr>
              <a:t>Magnitude </a:t>
            </a:r>
            <a:r>
              <a:rPr dirty="0" sz="1800" lang="en-US" smtClean="0">
                <a:solidFill>
                  <a:srgbClr val="008000"/>
                </a:solidFill>
              </a:rPr>
              <a:t>bits </a:t>
            </a:r>
            <a:endParaRPr dirty="0" sz="1600" lang="en-US">
              <a:solidFill>
                <a:srgbClr val="008000"/>
              </a:solidFill>
            </a:endParaRPr>
          </a:p>
        </p:txBody>
      </p:sp>
      <p:sp>
        <p:nvSpPr>
          <p:cNvPr id="1048899" name="Line 16"/>
          <p:cNvSpPr>
            <a:spLocks noChangeShapeType="1"/>
          </p:cNvSpPr>
          <p:nvPr/>
        </p:nvSpPr>
        <p:spPr bwMode="auto">
          <a:xfrm flipH="1" flipV="1">
            <a:off x="2473035" y="3726880"/>
            <a:ext cx="76200" cy="471487"/>
          </a:xfrm>
          <a:prstGeom prst="line"/>
          <a:noFill/>
          <a:ln w="9525">
            <a:solidFill>
              <a:srgbClr val="008000"/>
            </a:solidFill>
            <a:round/>
            <a:headEnd/>
            <a:tailEnd type="triangle" w="med" len="med"/>
          </a:ln>
          <a:effectLst/>
        </p:spPr>
        <p:txBody>
          <a:bodyPr/>
          <a:p>
            <a:endParaRPr lang="en-US"/>
          </a:p>
        </p:txBody>
      </p:sp>
      <p:sp>
        <p:nvSpPr>
          <p:cNvPr id="1048900" name="TextBox 10"/>
          <p:cNvSpPr txBox="1"/>
          <p:nvPr/>
        </p:nvSpPr>
        <p:spPr>
          <a:xfrm>
            <a:off x="685800" y="4558605"/>
            <a:ext cx="7620000" cy="1477328"/>
          </a:xfrm>
          <a:prstGeom prst="rect"/>
          <a:noFill/>
        </p:spPr>
        <p:txBody>
          <a:bodyPr rtlCol="0" wrap="square">
            <a:spAutoFit/>
          </a:bodyPr>
          <a:p>
            <a:r>
              <a:rPr dirty="0" lang="en-US" smtClean="0"/>
              <a:t>And  -25 in sign-magnitude form will be represented as:</a:t>
            </a:r>
          </a:p>
          <a:p>
            <a:endParaRPr dirty="0" sz="1000" lang="en-US" smtClean="0">
              <a:solidFill>
                <a:srgbClr val="FF0000"/>
              </a:solidFill>
            </a:endParaRPr>
          </a:p>
          <a:p>
            <a:r>
              <a:rPr dirty="0" lang="en-US" smtClean="0">
                <a:solidFill>
                  <a:srgbClr val="FF0000"/>
                </a:solidFill>
              </a:rPr>
              <a:t>	</a:t>
            </a:r>
            <a:r>
              <a:rPr dirty="0" sz="3200" lang="en-US" smtClean="0">
                <a:solidFill>
                  <a:srgbClr val="FF0000"/>
                </a:solidFill>
              </a:rPr>
              <a:t>1</a:t>
            </a:r>
            <a:r>
              <a:rPr dirty="0" sz="3200" lang="en-US" smtClean="0">
                <a:solidFill>
                  <a:srgbClr val="00B050"/>
                </a:solidFill>
              </a:rPr>
              <a:t>0011001</a:t>
            </a:r>
            <a:endParaRPr dirty="0" lang="en-US" smtClean="0"/>
          </a:p>
          <a:p>
            <a:endParaRPr dirty="0" lang="en-US"/>
          </a:p>
        </p:txBody>
      </p:sp>
      <p:sp>
        <p:nvSpPr>
          <p:cNvPr id="1048901" name="Text Box 13"/>
          <p:cNvSpPr txBox="1">
            <a:spLocks noChangeArrowheads="1"/>
          </p:cNvSpPr>
          <p:nvPr/>
        </p:nvSpPr>
        <p:spPr bwMode="auto">
          <a:xfrm>
            <a:off x="713510" y="5729287"/>
            <a:ext cx="1828800" cy="366713"/>
          </a:xfrm>
          <a:prstGeom prst="rect"/>
          <a:noFill/>
          <a:ln w="9525">
            <a:noFill/>
            <a:miter lim="800000"/>
            <a:headEnd/>
            <a:tailEnd/>
          </a:ln>
          <a:effectLst/>
        </p:spPr>
        <p:txBody>
          <a:bodyPr>
            <a:spAutoFit/>
          </a:bodyPr>
          <a:p>
            <a:pPr>
              <a:spcBef>
                <a:spcPct val="50000"/>
              </a:spcBef>
            </a:pPr>
            <a:r>
              <a:rPr dirty="0" sz="1800" lang="en-US">
                <a:solidFill>
                  <a:srgbClr val="FF0000"/>
                </a:solidFill>
              </a:rPr>
              <a:t>Sign bit</a:t>
            </a:r>
          </a:p>
        </p:txBody>
      </p:sp>
      <p:sp>
        <p:nvSpPr>
          <p:cNvPr id="1048902" name="Line 14"/>
          <p:cNvSpPr>
            <a:spLocks noChangeShapeType="1"/>
          </p:cNvSpPr>
          <p:nvPr/>
        </p:nvSpPr>
        <p:spPr bwMode="auto">
          <a:xfrm flipV="1">
            <a:off x="1399310" y="5458690"/>
            <a:ext cx="304800" cy="319087"/>
          </a:xfrm>
          <a:prstGeom prst="line"/>
          <a:noFill/>
          <a:ln w="9525">
            <a:solidFill>
              <a:srgbClr val="FF0000"/>
            </a:solidFill>
            <a:round/>
            <a:headEnd/>
            <a:tailEnd type="triangle" w="med" len="med"/>
          </a:ln>
          <a:effectLst/>
        </p:spPr>
        <p:txBody>
          <a:bodyPr/>
          <a:p>
            <a:endParaRPr lang="en-US"/>
          </a:p>
        </p:txBody>
      </p:sp>
      <p:sp>
        <p:nvSpPr>
          <p:cNvPr id="1048903" name="Text Box 15"/>
          <p:cNvSpPr txBox="1">
            <a:spLocks noChangeArrowheads="1"/>
          </p:cNvSpPr>
          <p:nvPr/>
        </p:nvSpPr>
        <p:spPr bwMode="auto">
          <a:xfrm>
            <a:off x="2521535" y="5708502"/>
            <a:ext cx="3276600" cy="366713"/>
          </a:xfrm>
          <a:prstGeom prst="rect"/>
          <a:noFill/>
          <a:ln w="9525">
            <a:noFill/>
            <a:miter lim="800000"/>
            <a:headEnd/>
            <a:tailEnd/>
          </a:ln>
          <a:effectLst/>
        </p:spPr>
        <p:txBody>
          <a:bodyPr>
            <a:spAutoFit/>
          </a:bodyPr>
          <a:p>
            <a:pPr>
              <a:spcBef>
                <a:spcPct val="50000"/>
              </a:spcBef>
            </a:pPr>
            <a:r>
              <a:rPr dirty="0" sz="1800" lang="en-US">
                <a:solidFill>
                  <a:srgbClr val="008000"/>
                </a:solidFill>
              </a:rPr>
              <a:t>Magnitude </a:t>
            </a:r>
            <a:r>
              <a:rPr dirty="0" sz="1800" lang="en-US" smtClean="0">
                <a:solidFill>
                  <a:srgbClr val="008000"/>
                </a:solidFill>
              </a:rPr>
              <a:t>bits </a:t>
            </a:r>
            <a:endParaRPr dirty="0" sz="1600" lang="en-US">
              <a:solidFill>
                <a:srgbClr val="008000"/>
              </a:solidFill>
            </a:endParaRPr>
          </a:p>
        </p:txBody>
      </p:sp>
      <p:sp>
        <p:nvSpPr>
          <p:cNvPr id="1048904" name="Line 16"/>
          <p:cNvSpPr>
            <a:spLocks noChangeShapeType="1"/>
          </p:cNvSpPr>
          <p:nvPr/>
        </p:nvSpPr>
        <p:spPr bwMode="auto">
          <a:xfrm flipH="1" flipV="1">
            <a:off x="2473035" y="5562605"/>
            <a:ext cx="76200" cy="471487"/>
          </a:xfrm>
          <a:prstGeom prst="line"/>
          <a:noFill/>
          <a:ln w="9525">
            <a:solidFill>
              <a:srgbClr val="008000"/>
            </a:solidFill>
            <a:round/>
            <a:headEnd/>
            <a:tailEnd type="triangle" w="med" len="med"/>
          </a:ln>
          <a:effectLst/>
        </p:spPr>
        <p:txBody>
          <a:bodyPr/>
          <a:p>
            <a:endParaRPr lang="en-US"/>
          </a:p>
        </p:txBody>
      </p:sp>
    </p:spTree>
  </p:cSld>
  <p:clrMapOvr>
    <a:masterClrMapping/>
  </p:clrMapOvr>
  <p:transition>
    <p:cover dir="r"/>
  </p:transition>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39" name=""/>
        <p:cNvGrpSpPr/>
        <p:nvPr/>
      </p:nvGrpSpPr>
      <p:grpSpPr>
        <a:xfrm>
          <a:off x="0" y="0"/>
          <a:ext cx="0" cy="0"/>
          <a:chOff x="0" y="0"/>
          <a:chExt cx="0" cy="0"/>
        </a:xfrm>
      </p:grpSpPr>
      <p:pic>
        <p:nvPicPr>
          <p:cNvPr id="2097178"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08"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09" name="Rectangle 29"/>
          <p:cNvSpPr>
            <a:spLocks noChangeArrowheads="1"/>
          </p:cNvSpPr>
          <p:nvPr/>
        </p:nvSpPr>
        <p:spPr bwMode="auto">
          <a:xfrm>
            <a:off x="914400" y="1143000"/>
            <a:ext cx="4128694"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1’s Complement Representation</a:t>
            </a:r>
            <a:endParaRPr dirty="0" lang="en-US">
              <a:solidFill>
                <a:srgbClr val="FFFF99"/>
              </a:solidFill>
            </a:endParaRPr>
          </a:p>
        </p:txBody>
      </p:sp>
      <p:sp>
        <p:nvSpPr>
          <p:cNvPr id="1048910" name="TextBox 9"/>
          <p:cNvSpPr txBox="1"/>
          <p:nvPr/>
        </p:nvSpPr>
        <p:spPr>
          <a:xfrm>
            <a:off x="685800" y="1870360"/>
            <a:ext cx="7772400" cy="2385268"/>
          </a:xfrm>
          <a:prstGeom prst="rect"/>
          <a:noFill/>
        </p:spPr>
        <p:txBody>
          <a:bodyPr rtlCol="0" wrap="square">
            <a:spAutoFit/>
          </a:bodyPr>
          <a:p>
            <a:r>
              <a:rPr dirty="0" lang="en-US" smtClean="0"/>
              <a:t>Positive numbers in 1’s complement are represented in the same way as in sign-magnitude form:</a:t>
            </a:r>
          </a:p>
          <a:p>
            <a:endParaRPr dirty="0" sz="1200" lang="en-US" smtClean="0"/>
          </a:p>
          <a:p>
            <a:r>
              <a:rPr dirty="0" lang="en-US" smtClean="0"/>
              <a:t>For example +25 in 1’s complement form is represented as:</a:t>
            </a:r>
          </a:p>
          <a:p>
            <a:endParaRPr dirty="0" sz="500" lang="en-US" smtClean="0">
              <a:solidFill>
                <a:srgbClr val="0000FF"/>
              </a:solidFill>
            </a:endParaRPr>
          </a:p>
          <a:p>
            <a:r>
              <a:rPr dirty="0" lang="en-US" smtClean="0">
                <a:solidFill>
                  <a:srgbClr val="0000FF"/>
                </a:solidFill>
              </a:rPr>
              <a:t>	</a:t>
            </a:r>
            <a:r>
              <a:rPr dirty="0" sz="3600" lang="en-US" smtClean="0">
                <a:solidFill>
                  <a:srgbClr val="0000FF"/>
                </a:solidFill>
              </a:rPr>
              <a:t>00011001</a:t>
            </a:r>
            <a:r>
              <a:rPr dirty="0" sz="2000" lang="en-US" smtClean="0">
                <a:solidFill>
                  <a:srgbClr val="0000FF"/>
                </a:solidFill>
              </a:rPr>
              <a:t>     </a:t>
            </a:r>
            <a:r>
              <a:rPr dirty="0" sz="2000" lang="en-US" smtClean="0"/>
              <a:t>(as before)</a:t>
            </a:r>
            <a:endParaRPr dirty="0" lang="en-US" smtClean="0">
              <a:solidFill>
                <a:srgbClr val="0000FF"/>
              </a:solidFill>
            </a:endParaRPr>
          </a:p>
          <a:p>
            <a:pPr indent="-457200" marL="457200">
              <a:buFont typeface="+mj-lt"/>
              <a:buAutoNum type="arabicPeriod"/>
            </a:pPr>
            <a:endParaRPr dirty="0" lang="en-US" smtClean="0">
              <a:solidFill>
                <a:srgbClr val="0000FF"/>
              </a:solidFill>
            </a:endParaRPr>
          </a:p>
        </p:txBody>
      </p:sp>
      <p:sp>
        <p:nvSpPr>
          <p:cNvPr id="1048911" name="TextBox 10"/>
          <p:cNvSpPr txBox="1"/>
          <p:nvPr/>
        </p:nvSpPr>
        <p:spPr>
          <a:xfrm>
            <a:off x="685800" y="4004609"/>
            <a:ext cx="7620000" cy="1923604"/>
          </a:xfrm>
          <a:prstGeom prst="rect"/>
          <a:noFill/>
        </p:spPr>
        <p:txBody>
          <a:bodyPr rtlCol="0" wrap="square">
            <a:spAutoFit/>
          </a:bodyPr>
          <a:p>
            <a:r>
              <a:rPr dirty="0" lang="en-US" smtClean="0"/>
              <a:t>And  -25 in 1’s complement form is represented in one’s complement of the corresponding positive representation:</a:t>
            </a:r>
          </a:p>
          <a:p>
            <a:endParaRPr dirty="0" sz="1100" lang="en-US" smtClean="0"/>
          </a:p>
          <a:p>
            <a:r>
              <a:rPr dirty="0" lang="en-US" smtClean="0"/>
              <a:t>	</a:t>
            </a:r>
            <a:r>
              <a:rPr dirty="0" sz="3600" lang="en-US" smtClean="0">
                <a:solidFill>
                  <a:srgbClr val="0000FF"/>
                </a:solidFill>
              </a:rPr>
              <a:t>11100110</a:t>
            </a:r>
            <a:endParaRPr dirty="0" lang="en-US" smtClean="0">
              <a:solidFill>
                <a:srgbClr val="0000FF"/>
              </a:solidFill>
            </a:endParaRPr>
          </a:p>
          <a:p>
            <a:endParaRPr dirty="0" lang="en-US" smtClean="0"/>
          </a:p>
        </p:txBody>
      </p:sp>
    </p:spTree>
  </p:cSld>
  <p:clrMapOvr>
    <a:masterClrMapping/>
  </p:clrMapOvr>
  <p:transition>
    <p:cover dir="r"/>
  </p:transition>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42" name=""/>
        <p:cNvGrpSpPr/>
        <p:nvPr/>
      </p:nvGrpSpPr>
      <p:grpSpPr>
        <a:xfrm>
          <a:off x="0" y="0"/>
          <a:ext cx="0" cy="0"/>
          <a:chOff x="0" y="0"/>
          <a:chExt cx="0" cy="0"/>
        </a:xfrm>
      </p:grpSpPr>
      <p:pic>
        <p:nvPicPr>
          <p:cNvPr id="2097179"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15"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16" name="Rectangle 29"/>
          <p:cNvSpPr>
            <a:spLocks noChangeArrowheads="1"/>
          </p:cNvSpPr>
          <p:nvPr/>
        </p:nvSpPr>
        <p:spPr bwMode="auto">
          <a:xfrm>
            <a:off x="914400" y="1143000"/>
            <a:ext cx="4128694"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2’s Complement Representation</a:t>
            </a:r>
            <a:endParaRPr dirty="0" lang="en-US">
              <a:solidFill>
                <a:srgbClr val="FFFF99"/>
              </a:solidFill>
            </a:endParaRPr>
          </a:p>
        </p:txBody>
      </p:sp>
      <p:sp>
        <p:nvSpPr>
          <p:cNvPr id="1048917" name="TextBox 9"/>
          <p:cNvSpPr txBox="1"/>
          <p:nvPr/>
        </p:nvSpPr>
        <p:spPr>
          <a:xfrm>
            <a:off x="685800" y="1870360"/>
            <a:ext cx="7772400" cy="2385268"/>
          </a:xfrm>
          <a:prstGeom prst="rect"/>
          <a:noFill/>
        </p:spPr>
        <p:txBody>
          <a:bodyPr rtlCol="0" wrap="square">
            <a:spAutoFit/>
          </a:bodyPr>
          <a:p>
            <a:r>
              <a:rPr dirty="0" lang="en-US" smtClean="0"/>
              <a:t>Positive numbers in 2’s complement are represented in the same way as in sign-magnitude and 1’s complement forms:</a:t>
            </a:r>
          </a:p>
          <a:p>
            <a:endParaRPr dirty="0" sz="1200" lang="en-US" smtClean="0"/>
          </a:p>
          <a:p>
            <a:r>
              <a:rPr dirty="0" lang="en-US" smtClean="0"/>
              <a:t>For example +25 in 2’s complement form is represented as:</a:t>
            </a:r>
          </a:p>
          <a:p>
            <a:endParaRPr dirty="0" sz="500" lang="en-US" smtClean="0">
              <a:solidFill>
                <a:srgbClr val="0000FF"/>
              </a:solidFill>
            </a:endParaRPr>
          </a:p>
          <a:p>
            <a:r>
              <a:rPr dirty="0" lang="en-US" smtClean="0">
                <a:solidFill>
                  <a:srgbClr val="0000FF"/>
                </a:solidFill>
              </a:rPr>
              <a:t>	</a:t>
            </a:r>
            <a:r>
              <a:rPr dirty="0" sz="3600" lang="en-US" smtClean="0">
                <a:solidFill>
                  <a:srgbClr val="0000FF"/>
                </a:solidFill>
              </a:rPr>
              <a:t>00011001    </a:t>
            </a:r>
            <a:r>
              <a:rPr dirty="0" sz="2000" lang="en-US" smtClean="0"/>
              <a:t>(as before)</a:t>
            </a:r>
            <a:endParaRPr dirty="0" lang="en-US" smtClean="0"/>
          </a:p>
          <a:p>
            <a:pPr indent="-457200" marL="457200">
              <a:buFont typeface="+mj-lt"/>
              <a:buAutoNum type="arabicPeriod"/>
            </a:pPr>
            <a:endParaRPr dirty="0" lang="en-US" smtClean="0">
              <a:solidFill>
                <a:srgbClr val="0000FF"/>
              </a:solidFill>
            </a:endParaRPr>
          </a:p>
        </p:txBody>
      </p:sp>
      <p:sp>
        <p:nvSpPr>
          <p:cNvPr id="1048918" name="TextBox 10"/>
          <p:cNvSpPr txBox="1"/>
          <p:nvPr/>
        </p:nvSpPr>
        <p:spPr>
          <a:xfrm>
            <a:off x="685800" y="4004609"/>
            <a:ext cx="7620000" cy="1923604"/>
          </a:xfrm>
          <a:prstGeom prst="rect"/>
          <a:noFill/>
        </p:spPr>
        <p:txBody>
          <a:bodyPr rtlCol="0" wrap="square">
            <a:spAutoFit/>
          </a:bodyPr>
          <a:p>
            <a:r>
              <a:rPr dirty="0" lang="en-US" smtClean="0"/>
              <a:t>And  -25 in 2’s complement form is represented in two’s complement of the corresponding 1’s complement:</a:t>
            </a:r>
          </a:p>
          <a:p>
            <a:endParaRPr dirty="0" sz="1100" lang="en-US" smtClean="0"/>
          </a:p>
          <a:p>
            <a:r>
              <a:rPr dirty="0" lang="en-US" smtClean="0"/>
              <a:t>	</a:t>
            </a:r>
            <a:r>
              <a:rPr dirty="0" sz="3600" lang="en-US" smtClean="0">
                <a:solidFill>
                  <a:srgbClr val="0000FF"/>
                </a:solidFill>
              </a:rPr>
              <a:t>11100110 + 1 = 11100111</a:t>
            </a:r>
            <a:endParaRPr dirty="0" lang="en-US" smtClean="0">
              <a:solidFill>
                <a:srgbClr val="0000FF"/>
              </a:solidFill>
            </a:endParaRPr>
          </a:p>
          <a:p>
            <a:endParaRPr dirty="0" lang="en-US" smtClean="0"/>
          </a:p>
        </p:txBody>
      </p:sp>
      <p:sp>
        <p:nvSpPr>
          <p:cNvPr id="1048919" name="Line 14"/>
          <p:cNvSpPr>
            <a:spLocks noChangeShapeType="1"/>
          </p:cNvSpPr>
          <p:nvPr/>
        </p:nvSpPr>
        <p:spPr bwMode="auto">
          <a:xfrm flipV="1">
            <a:off x="2133600" y="5410200"/>
            <a:ext cx="152400" cy="304800"/>
          </a:xfrm>
          <a:prstGeom prst="line"/>
          <a:ln>
            <a:headEnd/>
            <a:tailEnd type="triangle" w="med" len="med"/>
          </a:ln>
        </p:spPr>
        <p:style>
          <a:lnRef idx="1">
            <a:schemeClr val="dk1"/>
          </a:lnRef>
          <a:fillRef idx="0">
            <a:schemeClr val="dk1"/>
          </a:fillRef>
          <a:effectRef idx="0">
            <a:schemeClr val="dk1"/>
          </a:effectRef>
          <a:fontRef idx="minor">
            <a:schemeClr val="tx1"/>
          </a:fontRef>
        </p:style>
        <p:txBody>
          <a:bodyPr/>
          <a:p>
            <a:endParaRPr lang="en-US"/>
          </a:p>
        </p:txBody>
      </p:sp>
      <p:sp>
        <p:nvSpPr>
          <p:cNvPr id="1048920" name="TextBox 7"/>
          <p:cNvSpPr txBox="1"/>
          <p:nvPr/>
        </p:nvSpPr>
        <p:spPr>
          <a:xfrm>
            <a:off x="1066800" y="5599700"/>
            <a:ext cx="3352800" cy="461665"/>
          </a:xfrm>
          <a:prstGeom prst="rect"/>
          <a:noFill/>
        </p:spPr>
        <p:txBody>
          <a:bodyPr rtlCol="0" wrap="square">
            <a:spAutoFit/>
          </a:bodyPr>
          <a:p>
            <a:r>
              <a:rPr dirty="0" lang="en-US" smtClean="0"/>
              <a:t>1’s complement</a:t>
            </a:r>
            <a:endParaRPr dirty="0" lang="en-US"/>
          </a:p>
        </p:txBody>
      </p:sp>
      <p:sp>
        <p:nvSpPr>
          <p:cNvPr id="1048921" name="Line 14"/>
          <p:cNvSpPr>
            <a:spLocks noChangeShapeType="1"/>
          </p:cNvSpPr>
          <p:nvPr/>
        </p:nvSpPr>
        <p:spPr bwMode="auto">
          <a:xfrm flipV="1">
            <a:off x="3879275" y="5444835"/>
            <a:ext cx="152400" cy="304800"/>
          </a:xfrm>
          <a:prstGeom prst="line"/>
          <a:ln>
            <a:headEnd/>
            <a:tailEnd type="triangle" w="med" len="med"/>
          </a:ln>
        </p:spPr>
        <p:style>
          <a:lnRef idx="1">
            <a:schemeClr val="dk1"/>
          </a:lnRef>
          <a:fillRef idx="0">
            <a:schemeClr val="dk1"/>
          </a:fillRef>
          <a:effectRef idx="0">
            <a:schemeClr val="dk1"/>
          </a:effectRef>
          <a:fontRef idx="minor">
            <a:schemeClr val="tx1"/>
          </a:fontRef>
        </p:style>
        <p:txBody>
          <a:bodyPr/>
          <a:p>
            <a:endParaRPr lang="en-US"/>
          </a:p>
        </p:txBody>
      </p:sp>
      <p:sp>
        <p:nvSpPr>
          <p:cNvPr id="1048922" name="TextBox 11"/>
          <p:cNvSpPr txBox="1"/>
          <p:nvPr/>
        </p:nvSpPr>
        <p:spPr>
          <a:xfrm>
            <a:off x="3581400" y="5618020"/>
            <a:ext cx="2362200" cy="461665"/>
          </a:xfrm>
          <a:prstGeom prst="rect"/>
          <a:noFill/>
        </p:spPr>
        <p:txBody>
          <a:bodyPr rtlCol="0" wrap="square">
            <a:spAutoFit/>
          </a:bodyPr>
          <a:p>
            <a:r>
              <a:rPr dirty="0" lang="en-US" smtClean="0"/>
              <a:t>Add 1</a:t>
            </a:r>
            <a:endParaRPr dirty="0" lang="en-US"/>
          </a:p>
        </p:txBody>
      </p:sp>
      <p:sp>
        <p:nvSpPr>
          <p:cNvPr id="1048923" name="Line 14"/>
          <p:cNvSpPr>
            <a:spLocks noChangeShapeType="1"/>
          </p:cNvSpPr>
          <p:nvPr/>
        </p:nvSpPr>
        <p:spPr bwMode="auto">
          <a:xfrm flipV="1">
            <a:off x="5791200" y="5389415"/>
            <a:ext cx="152400" cy="304800"/>
          </a:xfrm>
          <a:prstGeom prst="line"/>
          <a:ln>
            <a:headEnd/>
            <a:tailEnd type="triangle" w="med" len="med"/>
          </a:ln>
        </p:spPr>
        <p:style>
          <a:lnRef idx="1">
            <a:schemeClr val="dk1"/>
          </a:lnRef>
          <a:fillRef idx="0">
            <a:schemeClr val="dk1"/>
          </a:fillRef>
          <a:effectRef idx="0">
            <a:schemeClr val="dk1"/>
          </a:effectRef>
          <a:fontRef idx="minor">
            <a:schemeClr val="tx1"/>
          </a:fontRef>
        </p:style>
        <p:txBody>
          <a:bodyPr/>
          <a:p>
            <a:endParaRPr lang="en-US"/>
          </a:p>
        </p:txBody>
      </p:sp>
      <p:sp>
        <p:nvSpPr>
          <p:cNvPr id="1048924" name="TextBox 13"/>
          <p:cNvSpPr txBox="1"/>
          <p:nvPr/>
        </p:nvSpPr>
        <p:spPr>
          <a:xfrm>
            <a:off x="4724400" y="5578915"/>
            <a:ext cx="3352800" cy="461665"/>
          </a:xfrm>
          <a:prstGeom prst="rect"/>
          <a:noFill/>
        </p:spPr>
        <p:txBody>
          <a:bodyPr rtlCol="0" wrap="square">
            <a:spAutoFit/>
          </a:bodyPr>
          <a:p>
            <a:r>
              <a:rPr dirty="0" lang="en-US" smtClean="0"/>
              <a:t>2’s complement</a:t>
            </a:r>
            <a:endParaRPr dirty="0" lang="en-US"/>
          </a:p>
        </p:txBody>
      </p:sp>
      <p:sp>
        <p:nvSpPr>
          <p:cNvPr id="1048925" name="Curved Right Arrow 41"/>
          <p:cNvSpPr/>
          <p:nvPr/>
        </p:nvSpPr>
        <p:spPr bwMode="auto">
          <a:xfrm>
            <a:off x="609600" y="3505200"/>
            <a:ext cx="838200" cy="1905000"/>
          </a:xfrm>
          <a:prstGeom prst="curvedRightArrow">
            <a:avLst>
              <a:gd name="adj1" fmla="val 10077"/>
              <a:gd name="adj2" fmla="val 18344"/>
              <a:gd name="adj3" fmla="val 25000"/>
            </a:avLst>
          </a:prstGeom>
          <a:solidFill>
            <a:srgbClr val="00B0F0"/>
          </a:solidFill>
          <a:ln w="9525" cap="flat" cmpd="sng" algn="ctr">
            <a:solidFill>
              <a:schemeClr val="tx1"/>
            </a:solidFill>
            <a:prstDash val="solid"/>
            <a:round/>
            <a:headEnd type="none" w="med" len="med"/>
            <a:tailEnd type="none" w="med" len="med"/>
          </a:ln>
          <a:effectLst/>
        </p:spPr>
        <p:txBody>
          <a:bodyPr anchor="t" anchorCtr="0" bIns="45720" compatLnSpc="1" lIns="91440" numCol="1" rIns="91440" rtlCol="0" tIns="45720" vert="horz" wrap="square">
            <a:prstTxWarp prst="textNoShape"/>
          </a:bodyPr>
          <a:p>
            <a:pPr algn="l" defTabSz="914400" eaLnBrk="0" fontAlgn="base" hangingPunct="0" indent="0" latinLnBrk="0" marL="0" marR="0" rtl="0">
              <a:lnSpc>
                <a:spcPct val="100000"/>
              </a:lnSpc>
              <a:spcBef>
                <a:spcPct val="0"/>
              </a:spcBef>
              <a:spcAft>
                <a:spcPct val="0"/>
              </a:spcAft>
              <a:buClrTx/>
              <a:buSzTx/>
              <a:buFontTx/>
              <a:buNone/>
            </a:pPr>
            <a:endParaRPr baseline="0" b="0" cap="none" sz="2400" i="0" kumimoji="0" lang="en-US" normalizeH="0" strike="noStrike" u="none" smtClean="0">
              <a:ln>
                <a:noFill/>
              </a:ln>
              <a:solidFill>
                <a:schemeClr val="tx1"/>
              </a:solidFill>
              <a:effectLst/>
              <a:latin typeface="Times New Roman" pitchFamily="18" charset="0"/>
            </a:endParaRPr>
          </a:p>
        </p:txBody>
      </p:sp>
    </p:spTree>
  </p:cSld>
  <p:clrMapOvr>
    <a:masterClrMapping/>
  </p:clrMapOvr>
  <p:transition>
    <p:cover dir="r"/>
  </p:transition>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45" name=""/>
        <p:cNvGrpSpPr/>
        <p:nvPr/>
      </p:nvGrpSpPr>
      <p:grpSpPr>
        <a:xfrm>
          <a:off x="0" y="0"/>
          <a:ext cx="0" cy="0"/>
          <a:chOff x="0" y="0"/>
          <a:chExt cx="0" cy="0"/>
        </a:xfrm>
      </p:grpSpPr>
      <p:pic>
        <p:nvPicPr>
          <p:cNvPr id="2097180"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29"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30" name="Rectangle 29"/>
          <p:cNvSpPr>
            <a:spLocks noChangeArrowheads="1"/>
          </p:cNvSpPr>
          <p:nvPr/>
        </p:nvSpPr>
        <p:spPr bwMode="auto">
          <a:xfrm>
            <a:off x="914400" y="1143000"/>
            <a:ext cx="3006529" cy="584775"/>
          </a:xfrm>
          <a:prstGeom prst="rect"/>
          <a:solidFill>
            <a:srgbClr val="996633"/>
          </a:solidFill>
          <a:ln w="9525">
            <a:solidFill>
              <a:srgbClr val="000000"/>
            </a:solidFill>
            <a:miter lim="800000"/>
            <a:headEnd/>
            <a:tailEnd/>
          </a:ln>
          <a:effectLst/>
        </p:spPr>
        <p:txBody>
          <a:bodyPr wrap="none">
            <a:spAutoFit/>
          </a:bodyPr>
          <a:p>
            <a:pPr eaLnBrk="1" hangingPunct="1"/>
            <a:r>
              <a:rPr dirty="0" sz="3200" lang="en-US" smtClean="0">
                <a:solidFill>
                  <a:srgbClr val="FFFF99"/>
                </a:solidFill>
              </a:rPr>
              <a:t>Finally, therefore</a:t>
            </a:r>
            <a:endParaRPr dirty="0" lang="en-US">
              <a:solidFill>
                <a:srgbClr val="FFFF99"/>
              </a:solidFill>
            </a:endParaRPr>
          </a:p>
        </p:txBody>
      </p:sp>
      <p:graphicFrame>
        <p:nvGraphicFramePr>
          <p:cNvPr id="4194307" name="Table 14"/>
          <p:cNvGraphicFramePr>
            <a:graphicFrameLocks noGrp="1"/>
          </p:cNvGraphicFramePr>
          <p:nvPr/>
        </p:nvGraphicFramePr>
        <p:xfrm>
          <a:off x="990600" y="2362200"/>
          <a:ext cx="7162800" cy="2667000"/>
        </p:xfrm>
        <a:graphic>
          <a:graphicData uri="http://schemas.openxmlformats.org/drawingml/2006/table">
            <a:tbl>
              <a:tblPr firstRow="1" bandRow="1">
                <a:tableStyleId>{21E4AEA4-8DFA-4A89-87EB-49C32662AFE0}</a:tableStyleId>
              </a:tblPr>
              <a:tblGrid>
                <a:gridCol w="1905000"/>
                <a:gridCol w="1828055"/>
                <a:gridCol w="1829545"/>
                <a:gridCol w="1600200"/>
              </a:tblGrid>
              <a:tr h="889000">
                <a:tc>
                  <a:txBody>
                    <a:bodyPr/>
                    <a:p>
                      <a:pPr algn="ctr"/>
                      <a:r>
                        <a:rPr dirty="0" lang="en-US" smtClean="0">
                          <a:solidFill>
                            <a:schemeClr val="tx1"/>
                          </a:solidFill>
                        </a:rPr>
                        <a:t>Decimal Number</a:t>
                      </a:r>
                      <a:endParaRPr dirty="0" lang="en-US">
                        <a:solidFill>
                          <a:schemeClr val="tx1"/>
                        </a:solidFill>
                      </a:endParaRPr>
                    </a:p>
                  </a:txBody>
                </a:tc>
                <a:tc>
                  <a:txBody>
                    <a:bodyPr/>
                    <a:p>
                      <a:pPr algn="ctr"/>
                      <a:r>
                        <a:rPr dirty="0" lang="en-US" smtClean="0">
                          <a:solidFill>
                            <a:srgbClr val="FFFF00"/>
                          </a:solidFill>
                        </a:rPr>
                        <a:t>Sign-magnitude</a:t>
                      </a:r>
                      <a:endParaRPr dirty="0" lang="en-US">
                        <a:solidFill>
                          <a:srgbClr val="FFFF00"/>
                        </a:solidFill>
                      </a:endParaRPr>
                    </a:p>
                  </a:txBody>
                </a:tc>
                <a:tc>
                  <a:txBody>
                    <a:bodyPr/>
                    <a:p>
                      <a:pPr algn="ctr"/>
                      <a:r>
                        <a:rPr dirty="0" lang="en-US" smtClean="0">
                          <a:solidFill>
                            <a:srgbClr val="FFFF00"/>
                          </a:solidFill>
                        </a:rPr>
                        <a:t>1’s Complement</a:t>
                      </a:r>
                      <a:endParaRPr dirty="0" lang="en-US">
                        <a:solidFill>
                          <a:srgbClr val="FFFF00"/>
                        </a:solidFill>
                      </a:endParaRPr>
                    </a:p>
                  </a:txBody>
                </a:tc>
                <a:tc>
                  <a:txBody>
                    <a:bodyPr/>
                    <a:p>
                      <a:pPr algn="ctr"/>
                      <a:r>
                        <a:rPr dirty="0" lang="en-US" smtClean="0">
                          <a:solidFill>
                            <a:srgbClr val="FFFF00"/>
                          </a:solidFill>
                        </a:rPr>
                        <a:t>2’s Complement</a:t>
                      </a:r>
                      <a:endParaRPr dirty="0" lang="en-US">
                        <a:solidFill>
                          <a:srgbClr val="FFFF00"/>
                        </a:solidFill>
                      </a:endParaRPr>
                    </a:p>
                  </a:txBody>
                </a:tc>
              </a:tr>
              <a:tr h="889000">
                <a:tc>
                  <a:txBody>
                    <a:bodyPr/>
                    <a:p>
                      <a:r>
                        <a:rPr b="1" dirty="0" sz="3600" lang="en-US" smtClean="0">
                          <a:latin typeface="Times New Roman" pitchFamily="18" charset="0"/>
                          <a:cs typeface="Times New Roman" pitchFamily="18" charset="0"/>
                        </a:rPr>
                        <a:t>+25</a:t>
                      </a:r>
                      <a:endParaRPr b="1" dirty="0" sz="3600" lang="en-US">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00011001</a:t>
                      </a:r>
                      <a:endParaRPr b="1" dirty="0" sz="2400" lang="en-US">
                        <a:solidFill>
                          <a:srgbClr val="0000FF"/>
                        </a:solidFill>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00011001</a:t>
                      </a:r>
                      <a:endParaRPr b="1" dirty="0" sz="2400" lang="en-US">
                        <a:solidFill>
                          <a:srgbClr val="0000FF"/>
                        </a:solidFill>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00011001</a:t>
                      </a:r>
                      <a:endParaRPr b="1" dirty="0" sz="2400" lang="en-US">
                        <a:solidFill>
                          <a:srgbClr val="0000FF"/>
                        </a:solidFill>
                        <a:latin typeface="Times New Roman" pitchFamily="18" charset="0"/>
                        <a:cs typeface="Times New Roman" pitchFamily="18" charset="0"/>
                      </a:endParaRPr>
                    </a:p>
                  </a:txBody>
                </a:tc>
              </a:tr>
              <a:tr h="889000">
                <a:tc>
                  <a:txBody>
                    <a:bodyPr/>
                    <a:p>
                      <a:r>
                        <a:rPr b="1" dirty="0" sz="3600" lang="en-US" smtClean="0">
                          <a:latin typeface="Times New Roman" pitchFamily="18" charset="0"/>
                          <a:cs typeface="Times New Roman" pitchFamily="18" charset="0"/>
                        </a:rPr>
                        <a:t>- 25</a:t>
                      </a:r>
                      <a:endParaRPr b="1" dirty="0" sz="3600" lang="en-US">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10011001</a:t>
                      </a:r>
                      <a:endParaRPr b="1" dirty="0" sz="2400" lang="en-US">
                        <a:solidFill>
                          <a:srgbClr val="0000FF"/>
                        </a:solidFill>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11100110</a:t>
                      </a:r>
                      <a:endParaRPr b="1" dirty="0" sz="2400" lang="en-US">
                        <a:solidFill>
                          <a:srgbClr val="0000FF"/>
                        </a:solidFill>
                        <a:latin typeface="Times New Roman" pitchFamily="18" charset="0"/>
                        <a:cs typeface="Times New Roman" pitchFamily="18" charset="0"/>
                      </a:endParaRPr>
                    </a:p>
                  </a:txBody>
                </a:tc>
                <a:tc>
                  <a:txBody>
                    <a:bodyPr/>
                    <a:p>
                      <a:pPr algn="ctr"/>
                      <a:r>
                        <a:rPr b="1" dirty="0" sz="2400" lang="en-US" smtClean="0">
                          <a:solidFill>
                            <a:srgbClr val="0000FF"/>
                          </a:solidFill>
                          <a:latin typeface="Times New Roman" pitchFamily="18" charset="0"/>
                          <a:cs typeface="Times New Roman" pitchFamily="18" charset="0"/>
                        </a:rPr>
                        <a:t>11100111</a:t>
                      </a:r>
                      <a:endParaRPr b="1" dirty="0" sz="2400" lang="en-US">
                        <a:solidFill>
                          <a:srgbClr val="0000FF"/>
                        </a:solidFill>
                        <a:latin typeface="Times New Roman" pitchFamily="18" charset="0"/>
                        <a:cs typeface="Times New Roman" pitchFamily="18" charset="0"/>
                      </a:endParaRPr>
                    </a:p>
                  </a:txBody>
                </a:tc>
              </a:tr>
            </a:tbl>
          </a:graphicData>
        </a:graphic>
      </p:graphicFrame>
      <p:sp>
        <p:nvSpPr>
          <p:cNvPr id="1048931" name="Text Box 13"/>
          <p:cNvSpPr txBox="1">
            <a:spLocks noChangeArrowheads="1"/>
          </p:cNvSpPr>
          <p:nvPr/>
        </p:nvSpPr>
        <p:spPr bwMode="auto">
          <a:xfrm>
            <a:off x="1447800" y="5653087"/>
            <a:ext cx="1828800" cy="461665"/>
          </a:xfrm>
          <a:prstGeom prst="rect"/>
          <a:noFill/>
          <a:ln w="9525">
            <a:noFill/>
            <a:miter lim="800000"/>
            <a:headEnd/>
            <a:tailEnd/>
          </a:ln>
          <a:effectLst/>
        </p:spPr>
        <p:txBody>
          <a:bodyPr>
            <a:spAutoFit/>
          </a:bodyPr>
          <a:p>
            <a:pPr>
              <a:spcBef>
                <a:spcPct val="50000"/>
              </a:spcBef>
            </a:pPr>
            <a:r>
              <a:rPr dirty="0" lang="en-US" smtClean="0">
                <a:solidFill>
                  <a:schemeClr val="bg2"/>
                </a:solidFill>
              </a:rPr>
              <a:t>Least used</a:t>
            </a:r>
            <a:endParaRPr dirty="0" lang="en-US">
              <a:solidFill>
                <a:schemeClr val="bg2"/>
              </a:solidFill>
            </a:endParaRPr>
          </a:p>
        </p:txBody>
      </p:sp>
      <p:sp>
        <p:nvSpPr>
          <p:cNvPr id="1048932" name="Line 14"/>
          <p:cNvSpPr>
            <a:spLocks noChangeShapeType="1"/>
          </p:cNvSpPr>
          <p:nvPr/>
        </p:nvSpPr>
        <p:spPr bwMode="auto">
          <a:xfrm flipV="1">
            <a:off x="2209800" y="5181600"/>
            <a:ext cx="990600" cy="547687"/>
          </a:xfrm>
          <a:prstGeom prst="line"/>
          <a:ln>
            <a:headEnd/>
            <a:tailEnd type="triangle" w="med" len="med"/>
          </a:ln>
        </p:spPr>
        <p:style>
          <a:lnRef idx="1">
            <a:schemeClr val="accent3"/>
          </a:lnRef>
          <a:fillRef idx="0">
            <a:schemeClr val="accent3"/>
          </a:fillRef>
          <a:effectRef idx="0">
            <a:schemeClr val="accent3"/>
          </a:effectRef>
          <a:fontRef idx="minor">
            <a:schemeClr val="tx1"/>
          </a:fontRef>
        </p:style>
        <p:txBody>
          <a:bodyPr/>
          <a:p>
            <a:endParaRPr lang="en-US">
              <a:solidFill>
                <a:schemeClr val="bg2"/>
              </a:solidFill>
            </a:endParaRPr>
          </a:p>
        </p:txBody>
      </p:sp>
      <p:sp>
        <p:nvSpPr>
          <p:cNvPr id="1048933" name="Text Box 13"/>
          <p:cNvSpPr txBox="1">
            <a:spLocks noChangeArrowheads="1"/>
          </p:cNvSpPr>
          <p:nvPr/>
        </p:nvSpPr>
        <p:spPr bwMode="auto">
          <a:xfrm>
            <a:off x="5562600" y="5653087"/>
            <a:ext cx="1828800" cy="461665"/>
          </a:xfrm>
          <a:prstGeom prst="rect"/>
          <a:noFill/>
          <a:ln w="9525">
            <a:noFill/>
            <a:miter lim="800000"/>
            <a:headEnd/>
            <a:tailEnd/>
          </a:ln>
          <a:effectLst/>
        </p:spPr>
        <p:txBody>
          <a:bodyPr>
            <a:spAutoFit/>
          </a:bodyPr>
          <a:p>
            <a:pPr>
              <a:spcBef>
                <a:spcPct val="50000"/>
              </a:spcBef>
            </a:pPr>
            <a:r>
              <a:rPr dirty="0" lang="en-US" smtClean="0">
                <a:solidFill>
                  <a:schemeClr val="bg2"/>
                </a:solidFill>
              </a:rPr>
              <a:t>Most popular</a:t>
            </a:r>
            <a:endParaRPr dirty="0" lang="en-US">
              <a:solidFill>
                <a:schemeClr val="bg2"/>
              </a:solidFill>
            </a:endParaRPr>
          </a:p>
        </p:txBody>
      </p:sp>
      <p:sp>
        <p:nvSpPr>
          <p:cNvPr id="1048934" name="Line 14"/>
          <p:cNvSpPr>
            <a:spLocks noChangeShapeType="1"/>
          </p:cNvSpPr>
          <p:nvPr/>
        </p:nvSpPr>
        <p:spPr bwMode="auto">
          <a:xfrm flipV="1">
            <a:off x="6324600" y="5181600"/>
            <a:ext cx="990600" cy="547687"/>
          </a:xfrm>
          <a:prstGeom prst="line"/>
          <a:ln>
            <a:headEnd/>
            <a:tailEnd type="triangle" w="med" len="med"/>
          </a:ln>
        </p:spPr>
        <p:style>
          <a:lnRef idx="1">
            <a:schemeClr val="accent3"/>
          </a:lnRef>
          <a:fillRef idx="0">
            <a:schemeClr val="accent3"/>
          </a:fillRef>
          <a:effectRef idx="0">
            <a:schemeClr val="accent3"/>
          </a:effectRef>
          <a:fontRef idx="minor">
            <a:schemeClr val="tx1"/>
          </a:fontRef>
        </p:style>
        <p:txBody>
          <a:bodyPr/>
          <a:p>
            <a:endParaRPr lang="en-US">
              <a:solidFill>
                <a:schemeClr val="bg2"/>
              </a:solidFill>
            </a:endParaRPr>
          </a:p>
        </p:txBody>
      </p:sp>
    </p:spTree>
  </p:cSld>
  <p:clrMapOvr>
    <a:masterClrMapping/>
  </p:clrMapOvr>
  <p:transition>
    <p:cover dir="r"/>
  </p:transition>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89" name=""/>
        <p:cNvGrpSpPr/>
        <p:nvPr/>
      </p:nvGrpSpPr>
      <p:grpSpPr>
        <a:xfrm>
          <a:off x="0" y="0"/>
          <a:ext cx="0" cy="0"/>
          <a:chOff x="0" y="0"/>
          <a:chExt cx="0" cy="0"/>
        </a:xfrm>
      </p:grpSpPr>
      <p:sp>
        <p:nvSpPr>
          <p:cNvPr id="1048649" name="Text Box 16"/>
          <p:cNvSpPr txBox="1">
            <a:spLocks noChangeArrowheads="1"/>
          </p:cNvSpPr>
          <p:nvPr/>
        </p:nvSpPr>
        <p:spPr bwMode="auto">
          <a:xfrm>
            <a:off x="838200" y="1828800"/>
            <a:ext cx="7696200" cy="1569660"/>
          </a:xfrm>
          <a:prstGeom prst="rect"/>
          <a:noFill/>
          <a:ln w="9525">
            <a:noFill/>
            <a:miter lim="800000"/>
            <a:headEnd/>
            <a:tailEnd/>
          </a:ln>
          <a:effectLst/>
        </p:spPr>
        <p:txBody>
          <a:bodyPr>
            <a:spAutoFit/>
          </a:bodyPr>
          <a:p>
            <a:pPr eaLnBrk="1" hangingPunct="1">
              <a:spcBef>
                <a:spcPct val="50000"/>
              </a:spcBef>
            </a:pPr>
            <a:r>
              <a:rPr dirty="0" lang="en-US"/>
              <a:t>The position of each digit in a weighted number system is assigned a weight based on the </a:t>
            </a:r>
            <a:r>
              <a:rPr b="1" dirty="0" lang="en-US"/>
              <a:t>base</a:t>
            </a:r>
            <a:r>
              <a:rPr dirty="0" lang="en-US"/>
              <a:t> or </a:t>
            </a:r>
            <a:r>
              <a:rPr b="1" dirty="0" lang="en-US"/>
              <a:t>radix</a:t>
            </a:r>
            <a:r>
              <a:rPr dirty="0" lang="en-US"/>
              <a:t> of the system. The radix of decimal numbers is ten, </a:t>
            </a:r>
            <a:r>
              <a:rPr dirty="0" lang="en-US" smtClean="0"/>
              <a:t>and </a:t>
            </a:r>
            <a:r>
              <a:rPr dirty="0" lang="en-US"/>
              <a:t>only ten symbols (0 through 9) are used to represent any number.</a:t>
            </a:r>
          </a:p>
        </p:txBody>
      </p:sp>
      <p:pic>
        <p:nvPicPr>
          <p:cNvPr id="2097157" name="Picture 2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50" name="Text Box 12"/>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651" name="Text Box 28"/>
          <p:cNvSpPr txBox="1">
            <a:spLocks noChangeArrowheads="1"/>
          </p:cNvSpPr>
          <p:nvPr/>
        </p:nvSpPr>
        <p:spPr bwMode="auto">
          <a:xfrm>
            <a:off x="838200" y="3352800"/>
            <a:ext cx="7696200" cy="822325"/>
          </a:xfrm>
          <a:prstGeom prst="rect"/>
          <a:noFill/>
          <a:ln w="9525">
            <a:noFill/>
            <a:miter lim="800000"/>
            <a:headEnd/>
            <a:tailEnd/>
          </a:ln>
          <a:effectLst/>
        </p:spPr>
        <p:txBody>
          <a:bodyPr>
            <a:spAutoFit/>
          </a:bodyPr>
          <a:p>
            <a:pPr>
              <a:spcBef>
                <a:spcPct val="50000"/>
              </a:spcBef>
            </a:pPr>
            <a:r>
              <a:rPr lang="en-US"/>
              <a:t>	The column weights of decimal numbers are powers of ten that increase from right to left beginning with 10</a:t>
            </a:r>
            <a:r>
              <a:rPr baseline="30000" lang="en-US"/>
              <a:t>0</a:t>
            </a:r>
            <a:r>
              <a:rPr lang="en-US"/>
              <a:t> =1:</a:t>
            </a:r>
          </a:p>
        </p:txBody>
      </p:sp>
      <p:sp>
        <p:nvSpPr>
          <p:cNvPr id="1048652" name="Rectangle 29"/>
          <p:cNvSpPr>
            <a:spLocks noChangeArrowheads="1"/>
          </p:cNvSpPr>
          <p:nvPr/>
        </p:nvSpPr>
        <p:spPr bwMode="auto">
          <a:xfrm>
            <a:off x="914400" y="1143000"/>
            <a:ext cx="2417763"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Decimal Numbers</a:t>
            </a:r>
          </a:p>
        </p:txBody>
      </p:sp>
      <p:sp>
        <p:nvSpPr>
          <p:cNvPr id="1048653" name="Text Box 30"/>
          <p:cNvSpPr txBox="1">
            <a:spLocks noChangeArrowheads="1"/>
          </p:cNvSpPr>
          <p:nvPr/>
        </p:nvSpPr>
        <p:spPr bwMode="auto">
          <a:xfrm>
            <a:off x="1295400" y="4191000"/>
            <a:ext cx="4038600" cy="457200"/>
          </a:xfrm>
          <a:prstGeom prst="rect"/>
          <a:noFill/>
          <a:ln w="9525">
            <a:noFill/>
            <a:miter lim="800000"/>
            <a:headEnd/>
            <a:tailEnd/>
          </a:ln>
          <a:effectLst/>
        </p:spPr>
        <p:txBody>
          <a:bodyPr>
            <a:spAutoFit/>
          </a:bodyPr>
          <a:p>
            <a:pPr>
              <a:spcBef>
                <a:spcPct val="50000"/>
              </a:spcBef>
            </a:pPr>
            <a:r>
              <a:rPr lang="en-US">
                <a:solidFill>
                  <a:srgbClr val="FF0000"/>
                </a:solidFill>
              </a:rPr>
              <a:t>…10</a:t>
            </a:r>
            <a:r>
              <a:rPr baseline="30000" lang="en-US">
                <a:solidFill>
                  <a:srgbClr val="FF0000"/>
                </a:solidFill>
              </a:rPr>
              <a:t>5</a:t>
            </a:r>
            <a:r>
              <a:rPr lang="en-US">
                <a:solidFill>
                  <a:srgbClr val="FF0000"/>
                </a:solidFill>
              </a:rPr>
              <a:t> 10</a:t>
            </a:r>
            <a:r>
              <a:rPr baseline="30000" lang="en-US">
                <a:solidFill>
                  <a:srgbClr val="FF0000"/>
                </a:solidFill>
              </a:rPr>
              <a:t>4</a:t>
            </a:r>
            <a:r>
              <a:rPr lang="en-US">
                <a:solidFill>
                  <a:srgbClr val="FF0000"/>
                </a:solidFill>
              </a:rPr>
              <a:t> 10</a:t>
            </a:r>
            <a:r>
              <a:rPr baseline="30000" lang="en-US">
                <a:solidFill>
                  <a:srgbClr val="FF0000"/>
                </a:solidFill>
              </a:rPr>
              <a:t>3</a:t>
            </a:r>
            <a:r>
              <a:rPr lang="en-US">
                <a:solidFill>
                  <a:srgbClr val="FF0000"/>
                </a:solidFill>
              </a:rPr>
              <a:t> 10</a:t>
            </a:r>
            <a:r>
              <a:rPr baseline="30000" lang="en-US">
                <a:solidFill>
                  <a:srgbClr val="FF0000"/>
                </a:solidFill>
              </a:rPr>
              <a:t>2</a:t>
            </a:r>
            <a:r>
              <a:rPr lang="en-US">
                <a:solidFill>
                  <a:srgbClr val="FF0000"/>
                </a:solidFill>
              </a:rPr>
              <a:t> 10</a:t>
            </a:r>
            <a:r>
              <a:rPr baseline="30000" lang="en-US">
                <a:solidFill>
                  <a:srgbClr val="FF0000"/>
                </a:solidFill>
              </a:rPr>
              <a:t>1</a:t>
            </a:r>
            <a:r>
              <a:rPr lang="en-US">
                <a:solidFill>
                  <a:srgbClr val="FF0000"/>
                </a:solidFill>
              </a:rPr>
              <a:t> 10</a:t>
            </a:r>
            <a:r>
              <a:rPr baseline="30000" lang="en-US">
                <a:solidFill>
                  <a:srgbClr val="FF0000"/>
                </a:solidFill>
              </a:rPr>
              <a:t>0</a:t>
            </a:r>
            <a:r>
              <a:rPr b="1" lang="en-US"/>
              <a:t>.</a:t>
            </a:r>
          </a:p>
        </p:txBody>
      </p:sp>
      <p:sp>
        <p:nvSpPr>
          <p:cNvPr id="1048654" name="Text Box 31"/>
          <p:cNvSpPr txBox="1">
            <a:spLocks noChangeArrowheads="1"/>
          </p:cNvSpPr>
          <p:nvPr/>
        </p:nvSpPr>
        <p:spPr bwMode="auto">
          <a:xfrm>
            <a:off x="838200" y="4648200"/>
            <a:ext cx="7696200" cy="822325"/>
          </a:xfrm>
          <a:prstGeom prst="rect"/>
          <a:noFill/>
          <a:ln w="9525">
            <a:noFill/>
            <a:miter lim="800000"/>
            <a:headEnd/>
            <a:tailEnd/>
          </a:ln>
          <a:effectLst/>
        </p:spPr>
        <p:txBody>
          <a:bodyPr>
            <a:spAutoFit/>
          </a:bodyPr>
          <a:p>
            <a:pPr>
              <a:spcBef>
                <a:spcPct val="50000"/>
              </a:spcBef>
            </a:pPr>
            <a:r>
              <a:rPr lang="en-US"/>
              <a:t>	For fractional decimal numbers, the column weights are negative powers of ten that decrease from left to right:</a:t>
            </a:r>
          </a:p>
        </p:txBody>
      </p:sp>
      <p:sp>
        <p:nvSpPr>
          <p:cNvPr id="1048655" name="Text Box 32"/>
          <p:cNvSpPr txBox="1">
            <a:spLocks noChangeArrowheads="1"/>
          </p:cNvSpPr>
          <p:nvPr/>
        </p:nvSpPr>
        <p:spPr bwMode="auto">
          <a:xfrm>
            <a:off x="3048000" y="5562600"/>
            <a:ext cx="4724400" cy="457200"/>
          </a:xfrm>
          <a:prstGeom prst="rect"/>
          <a:noFill/>
          <a:ln w="9525">
            <a:noFill/>
            <a:miter lim="800000"/>
            <a:headEnd/>
            <a:tailEnd/>
          </a:ln>
          <a:effectLst/>
        </p:spPr>
        <p:txBody>
          <a:bodyPr>
            <a:spAutoFit/>
          </a:bodyPr>
          <a:p>
            <a:pPr>
              <a:spcBef>
                <a:spcPct val="50000"/>
              </a:spcBef>
            </a:pPr>
            <a:r>
              <a:rPr lang="en-US"/>
              <a:t>10</a:t>
            </a:r>
            <a:r>
              <a:rPr baseline="30000" lang="en-US"/>
              <a:t>2</a:t>
            </a:r>
            <a:r>
              <a:rPr lang="en-US"/>
              <a:t> 10</a:t>
            </a:r>
            <a:r>
              <a:rPr baseline="30000" lang="en-US"/>
              <a:t>1</a:t>
            </a:r>
            <a:r>
              <a:rPr lang="en-US"/>
              <a:t> 10</a:t>
            </a:r>
            <a:r>
              <a:rPr baseline="30000" lang="en-US"/>
              <a:t>0</a:t>
            </a:r>
            <a:r>
              <a:rPr b="1" lang="en-US"/>
              <a:t>. </a:t>
            </a:r>
            <a:r>
              <a:rPr lang="en-US">
                <a:solidFill>
                  <a:srgbClr val="FF0000"/>
                </a:solidFill>
              </a:rPr>
              <a:t>10</a:t>
            </a:r>
            <a:r>
              <a:rPr baseline="30000" lang="en-US">
                <a:solidFill>
                  <a:srgbClr val="FF0000"/>
                </a:solidFill>
              </a:rPr>
              <a:t>-1</a:t>
            </a:r>
            <a:r>
              <a:rPr lang="en-US">
                <a:solidFill>
                  <a:srgbClr val="FF0000"/>
                </a:solidFill>
              </a:rPr>
              <a:t> 10</a:t>
            </a:r>
            <a:r>
              <a:rPr baseline="30000" lang="en-US">
                <a:solidFill>
                  <a:srgbClr val="FF0000"/>
                </a:solidFill>
              </a:rPr>
              <a:t>-2</a:t>
            </a:r>
            <a:r>
              <a:rPr lang="en-US">
                <a:solidFill>
                  <a:srgbClr val="FF0000"/>
                </a:solidFill>
              </a:rPr>
              <a:t> 10</a:t>
            </a:r>
            <a:r>
              <a:rPr baseline="30000" lang="en-US">
                <a:solidFill>
                  <a:srgbClr val="FF0000"/>
                </a:solidFill>
              </a:rPr>
              <a:t>-3</a:t>
            </a:r>
            <a:r>
              <a:rPr lang="en-US">
                <a:solidFill>
                  <a:srgbClr val="FF0000"/>
                </a:solidFill>
              </a:rPr>
              <a:t> 10</a:t>
            </a:r>
            <a:r>
              <a:rPr baseline="30000" lang="en-US">
                <a:solidFill>
                  <a:srgbClr val="FF0000"/>
                </a:solidFill>
              </a:rPr>
              <a:t>-4</a:t>
            </a:r>
            <a:r>
              <a:rPr lang="en-US">
                <a:solidFill>
                  <a:srgbClr val="FF0000"/>
                </a:solidFill>
              </a:rPr>
              <a:t> …</a:t>
            </a:r>
          </a:p>
        </p:txBody>
      </p:sp>
    </p:spTree>
  </p:cSld>
  <p:clrMapOvr>
    <a:masterClrMapping/>
  </p:clrMapOvr>
  <p:transition>
    <p:cover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51"/>
                                        </p:tgtEl>
                                        <p:attrNameLst>
                                          <p:attrName>style.visibility</p:attrName>
                                        </p:attrNameLst>
                                      </p:cBhvr>
                                      <p:to>
                                        <p:strVal val="visible"/>
                                      </p:to>
                                    </p:set>
                                    <p:anim calcmode="lin" valueType="num">
                                      <p:cBhvr additive="base">
                                        <p:cTn dur="500" fill="hold" id="7"/>
                                        <p:tgtEl>
                                          <p:spTgt spid="1048651"/>
                                        </p:tgtEl>
                                        <p:attrNameLst>
                                          <p:attrName>ppt_x</p:attrName>
                                        </p:attrNameLst>
                                      </p:cBhvr>
                                      <p:tavLst>
                                        <p:tav tm="0">
                                          <p:val>
                                            <p:strVal val="0-#ppt_w/2"/>
                                          </p:val>
                                        </p:tav>
                                        <p:tav tm="100000">
                                          <p:val>
                                            <p:strVal val="#ppt_x"/>
                                          </p:val>
                                        </p:tav>
                                      </p:tavLst>
                                    </p:anim>
                                    <p:anim calcmode="lin" valueType="num">
                                      <p:cBhvr additive="base">
                                        <p:cTn dur="500" fill="hold" id="8"/>
                                        <p:tgtEl>
                                          <p:spTgt spid="1048651"/>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grpId="0" id="10" nodeType="afterEffect" presetClass="entr" presetID="22" presetSubtype="2">
                                  <p:stCondLst>
                                    <p:cond delay="0"/>
                                  </p:stCondLst>
                                  <p:childTnLst>
                                    <p:set>
                                      <p:cBhvr>
                                        <p:cTn dur="1" fill="hold" id="11">
                                          <p:stCondLst>
                                            <p:cond delay="0"/>
                                          </p:stCondLst>
                                        </p:cTn>
                                        <p:tgtEl>
                                          <p:spTgt spid="1048653"/>
                                        </p:tgtEl>
                                        <p:attrNameLst>
                                          <p:attrName>style.visibility</p:attrName>
                                        </p:attrNameLst>
                                      </p:cBhvr>
                                      <p:to>
                                        <p:strVal val="visible"/>
                                      </p:to>
                                    </p:set>
                                    <p:animEffect transition="in" filter="wipe(right)">
                                      <p:cBhvr>
                                        <p:cTn dur="2000" id="12"/>
                                        <p:tgtEl>
                                          <p:spTgt spid="1048653"/>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8">
                                  <p:stCondLst>
                                    <p:cond delay="0"/>
                                  </p:stCondLst>
                                  <p:childTnLst>
                                    <p:set>
                                      <p:cBhvr>
                                        <p:cTn dur="1" fill="hold" id="16">
                                          <p:stCondLst>
                                            <p:cond delay="0"/>
                                          </p:stCondLst>
                                        </p:cTn>
                                        <p:tgtEl>
                                          <p:spTgt spid="1048654"/>
                                        </p:tgtEl>
                                        <p:attrNameLst>
                                          <p:attrName>style.visibility</p:attrName>
                                        </p:attrNameLst>
                                      </p:cBhvr>
                                      <p:to>
                                        <p:strVal val="visible"/>
                                      </p:to>
                                    </p:set>
                                    <p:anim calcmode="lin" valueType="num">
                                      <p:cBhvr additive="base">
                                        <p:cTn dur="500" fill="hold" id="17"/>
                                        <p:tgtEl>
                                          <p:spTgt spid="1048654"/>
                                        </p:tgtEl>
                                        <p:attrNameLst>
                                          <p:attrName>ppt_x</p:attrName>
                                        </p:attrNameLst>
                                      </p:cBhvr>
                                      <p:tavLst>
                                        <p:tav tm="0">
                                          <p:val>
                                            <p:strVal val="0-#ppt_w/2"/>
                                          </p:val>
                                        </p:tav>
                                        <p:tav tm="100000">
                                          <p:val>
                                            <p:strVal val="#ppt_x"/>
                                          </p:val>
                                        </p:tav>
                                      </p:tavLst>
                                    </p:anim>
                                    <p:anim calcmode="lin" valueType="num">
                                      <p:cBhvr additive="base">
                                        <p:cTn dur="500" fill="hold" id="18"/>
                                        <p:tgtEl>
                                          <p:spTgt spid="1048654"/>
                                        </p:tgtEl>
                                        <p:attrNameLst>
                                          <p:attrName>ppt_y</p:attrName>
                                        </p:attrNameLst>
                                      </p:cBhvr>
                                      <p:tavLst>
                                        <p:tav tm="0">
                                          <p:val>
                                            <p:strVal val="#ppt_y"/>
                                          </p:val>
                                        </p:tav>
                                        <p:tav tm="100000">
                                          <p:val>
                                            <p:strVal val="#ppt_y"/>
                                          </p:val>
                                        </p:tav>
                                      </p:tavLst>
                                    </p:anim>
                                  </p:childTnLst>
                                </p:cTn>
                              </p:par>
                            </p:childTnLst>
                          </p:cTn>
                        </p:par>
                        <p:par>
                          <p:cTn fill="hold" id="19">
                            <p:stCondLst>
                              <p:cond delay="500"/>
                            </p:stCondLst>
                            <p:childTnLst>
                              <p:par>
                                <p:cTn fill="hold" grpId="0" id="20" nodeType="afterEffect" presetClass="entr" presetID="22" presetSubtype="8">
                                  <p:stCondLst>
                                    <p:cond delay="0"/>
                                  </p:stCondLst>
                                  <p:childTnLst>
                                    <p:set>
                                      <p:cBhvr>
                                        <p:cTn dur="1" fill="hold" id="21">
                                          <p:stCondLst>
                                            <p:cond delay="0"/>
                                          </p:stCondLst>
                                        </p:cTn>
                                        <p:tgtEl>
                                          <p:spTgt spid="1048655"/>
                                        </p:tgtEl>
                                        <p:attrNameLst>
                                          <p:attrName>style.visibility</p:attrName>
                                        </p:attrNameLst>
                                      </p:cBhvr>
                                      <p:to>
                                        <p:strVal val="visible"/>
                                      </p:to>
                                    </p:set>
                                    <p:animEffect transition="in" filter="wipe(left)">
                                      <p:cBhvr>
                                        <p:cTn dur="1000" id="22"/>
                                        <p:tgtEl>
                                          <p:spTgt spid="1048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1" grpId="0"/>
      <p:bldP spid="1048653" grpId="0"/>
      <p:bldP spid="1048654" grpId="0"/>
      <p:bldP spid="1048655" grpId="0"/>
    </p:bldLst>
  </p:timing>
</p:sld>
</file>

<file path=ppt/slides/slide20.xml><?xml version="1.0" encoding="utf-8"?>
<p:sld xmlns:a="http://schemas.openxmlformats.org/drawingml/2006/main" xmlns:r="http://schemas.openxmlformats.org/officeDocument/2006/relationships" xmlns:p="http://schemas.openxmlformats.org/presentationml/2006/main" show="0" showMasterPhAnim="0">
  <p:cSld>
    <p:spTree>
      <p:nvGrpSpPr>
        <p:cNvPr id="148" name=""/>
        <p:cNvGrpSpPr/>
        <p:nvPr/>
      </p:nvGrpSpPr>
      <p:grpSpPr>
        <a:xfrm>
          <a:off x="0" y="0"/>
          <a:ext cx="0" cy="0"/>
          <a:chOff x="0" y="0"/>
          <a:chExt cx="0" cy="0"/>
        </a:xfrm>
      </p:grpSpPr>
      <p:pic>
        <p:nvPicPr>
          <p:cNvPr id="2097181"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38"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39" name="Rectangle 4"/>
          <p:cNvSpPr>
            <a:spLocks noChangeArrowheads="1"/>
          </p:cNvSpPr>
          <p:nvPr/>
        </p:nvSpPr>
        <p:spPr bwMode="auto">
          <a:xfrm>
            <a:off x="914400" y="1143000"/>
            <a:ext cx="56578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Arithmetic Operations with Signed Numbers</a:t>
            </a:r>
          </a:p>
        </p:txBody>
      </p:sp>
      <p:sp>
        <p:nvSpPr>
          <p:cNvPr id="1048940" name="Text Box 8"/>
          <p:cNvSpPr txBox="1">
            <a:spLocks noChangeArrowheads="1"/>
          </p:cNvSpPr>
          <p:nvPr/>
        </p:nvSpPr>
        <p:spPr bwMode="auto">
          <a:xfrm>
            <a:off x="1371600" y="1676400"/>
            <a:ext cx="7086600" cy="1735138"/>
          </a:xfrm>
          <a:prstGeom prst="rect"/>
          <a:noFill/>
          <a:ln w="9525">
            <a:noFill/>
            <a:miter lim="800000"/>
            <a:headEnd/>
            <a:tailEnd/>
          </a:ln>
          <a:effectLst/>
        </p:spPr>
        <p:txBody>
          <a:bodyPr>
            <a:spAutoFit/>
          </a:bodyPr>
          <a:p>
            <a:pPr>
              <a:spcBef>
                <a:spcPct val="50000"/>
              </a:spcBef>
            </a:pPr>
            <a:r>
              <a:rPr lang="en-US"/>
              <a:t>Using the signed number notation with negative numbers in 2’s complement form simplifies addition and subtraction of signed numbers.</a:t>
            </a:r>
          </a:p>
          <a:p>
            <a:pPr>
              <a:spcBef>
                <a:spcPct val="50000"/>
              </a:spcBef>
            </a:pPr>
            <a:endParaRPr lang="en-US"/>
          </a:p>
        </p:txBody>
      </p:sp>
      <p:sp>
        <p:nvSpPr>
          <p:cNvPr id="1048941" name="Text Box 23"/>
          <p:cNvSpPr txBox="1">
            <a:spLocks noChangeArrowheads="1"/>
          </p:cNvSpPr>
          <p:nvPr/>
        </p:nvSpPr>
        <p:spPr bwMode="auto">
          <a:xfrm>
            <a:off x="838200" y="2819400"/>
            <a:ext cx="7620000" cy="1187450"/>
          </a:xfrm>
          <a:prstGeom prst="rect"/>
          <a:noFill/>
          <a:ln w="9525">
            <a:noFill/>
            <a:miter lim="800000"/>
            <a:headEnd/>
            <a:tailEnd/>
          </a:ln>
          <a:effectLst/>
        </p:spPr>
        <p:txBody>
          <a:bodyPr>
            <a:spAutoFit/>
          </a:bodyPr>
          <a:p>
            <a:r>
              <a:rPr lang="en-US"/>
              <a:t>Rules for </a:t>
            </a:r>
            <a:r>
              <a:rPr b="1" lang="en-US"/>
              <a:t>addition</a:t>
            </a:r>
            <a:r>
              <a:rPr lang="en-US"/>
              <a:t>: Add the two signed numbers. Discard any final carries. The result is in signed form.  </a:t>
            </a:r>
          </a:p>
          <a:p>
            <a:r>
              <a:rPr lang="en-US"/>
              <a:t>Examples:</a:t>
            </a:r>
          </a:p>
        </p:txBody>
      </p:sp>
      <p:sp>
        <p:nvSpPr>
          <p:cNvPr id="1048942" name="Text Box 24"/>
          <p:cNvSpPr txBox="1">
            <a:spLocks noChangeArrowheads="1"/>
          </p:cNvSpPr>
          <p:nvPr/>
        </p:nvSpPr>
        <p:spPr bwMode="auto">
          <a:xfrm>
            <a:off x="1295400" y="3962400"/>
            <a:ext cx="2438400" cy="701675"/>
          </a:xfrm>
          <a:prstGeom prst="rect"/>
          <a:noFill/>
          <a:ln w="9525">
            <a:noFill/>
            <a:miter lim="800000"/>
            <a:headEnd/>
            <a:tailEnd/>
          </a:ln>
          <a:effectLst/>
        </p:spPr>
        <p:txBody>
          <a:bodyPr>
            <a:spAutoFit/>
          </a:bodyPr>
          <a:p>
            <a:r>
              <a:rPr sz="2000" lang="en-US"/>
              <a:t>00011110 </a:t>
            </a:r>
            <a:r>
              <a:rPr sz="2000" lang="en-US">
                <a:solidFill>
                  <a:srgbClr val="008000"/>
                </a:solidFill>
              </a:rPr>
              <a:t>= +30</a:t>
            </a:r>
            <a:r>
              <a:rPr sz="2000" lang="en-US"/>
              <a:t>   </a:t>
            </a:r>
          </a:p>
          <a:p>
            <a:r>
              <a:rPr sz="2000" lang="en-US"/>
              <a:t>00001111 </a:t>
            </a:r>
            <a:r>
              <a:rPr sz="2000" lang="en-US">
                <a:solidFill>
                  <a:srgbClr val="008000"/>
                </a:solidFill>
              </a:rPr>
              <a:t>= +15</a:t>
            </a:r>
          </a:p>
        </p:txBody>
      </p:sp>
      <p:sp>
        <p:nvSpPr>
          <p:cNvPr id="1048943" name="Line 25"/>
          <p:cNvSpPr>
            <a:spLocks noChangeShapeType="1"/>
          </p:cNvSpPr>
          <p:nvPr/>
        </p:nvSpPr>
        <p:spPr bwMode="auto">
          <a:xfrm>
            <a:off x="1371600" y="4648200"/>
            <a:ext cx="1828800" cy="0"/>
          </a:xfrm>
          <a:prstGeom prst="line"/>
          <a:noFill/>
          <a:ln w="9525">
            <a:solidFill>
              <a:schemeClr val="tx1"/>
            </a:solidFill>
            <a:round/>
            <a:headEnd/>
            <a:tailEnd/>
          </a:ln>
          <a:effectLst/>
        </p:spPr>
        <p:txBody>
          <a:bodyPr/>
          <a:p>
            <a:endParaRPr lang="en-US"/>
          </a:p>
        </p:txBody>
      </p:sp>
      <p:sp>
        <p:nvSpPr>
          <p:cNvPr id="1048944" name="Text Box 26"/>
          <p:cNvSpPr txBox="1">
            <a:spLocks noChangeArrowheads="1"/>
          </p:cNvSpPr>
          <p:nvPr/>
        </p:nvSpPr>
        <p:spPr bwMode="auto">
          <a:xfrm>
            <a:off x="1295400" y="4648200"/>
            <a:ext cx="1600200" cy="396875"/>
          </a:xfrm>
          <a:prstGeom prst="rect"/>
          <a:noFill/>
          <a:ln w="9525">
            <a:noFill/>
            <a:miter lim="800000"/>
            <a:headEnd/>
            <a:tailEnd/>
          </a:ln>
          <a:effectLst/>
        </p:spPr>
        <p:txBody>
          <a:bodyPr>
            <a:spAutoFit/>
          </a:bodyPr>
          <a:p>
            <a:pPr>
              <a:spcBef>
                <a:spcPct val="50000"/>
              </a:spcBef>
            </a:pPr>
            <a:r>
              <a:rPr sz="2000" lang="en-US"/>
              <a:t>00101101</a:t>
            </a:r>
          </a:p>
        </p:txBody>
      </p:sp>
      <p:sp>
        <p:nvSpPr>
          <p:cNvPr id="1048945" name="Text Box 27"/>
          <p:cNvSpPr txBox="1">
            <a:spLocks noChangeArrowheads="1"/>
          </p:cNvSpPr>
          <p:nvPr/>
        </p:nvSpPr>
        <p:spPr bwMode="auto">
          <a:xfrm>
            <a:off x="2362200" y="46482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+45</a:t>
            </a:r>
          </a:p>
        </p:txBody>
      </p:sp>
      <p:sp>
        <p:nvSpPr>
          <p:cNvPr id="1048946" name="Text Box 36"/>
          <p:cNvSpPr txBox="1">
            <a:spLocks noChangeArrowheads="1"/>
          </p:cNvSpPr>
          <p:nvPr/>
        </p:nvSpPr>
        <p:spPr bwMode="auto">
          <a:xfrm>
            <a:off x="3581400" y="3962400"/>
            <a:ext cx="2438400" cy="701675"/>
          </a:xfrm>
          <a:prstGeom prst="rect"/>
          <a:noFill/>
          <a:ln w="9525">
            <a:noFill/>
            <a:miter lim="800000"/>
            <a:headEnd/>
            <a:tailEnd/>
          </a:ln>
          <a:effectLst/>
        </p:spPr>
        <p:txBody>
          <a:bodyPr>
            <a:spAutoFit/>
          </a:bodyPr>
          <a:p>
            <a:r>
              <a:rPr sz="2000" lang="en-US"/>
              <a:t>00001110 </a:t>
            </a:r>
            <a:r>
              <a:rPr sz="2000" lang="en-US">
                <a:solidFill>
                  <a:srgbClr val="008000"/>
                </a:solidFill>
              </a:rPr>
              <a:t>= +14</a:t>
            </a:r>
            <a:r>
              <a:rPr sz="2000" lang="en-US"/>
              <a:t>   </a:t>
            </a:r>
          </a:p>
          <a:p>
            <a:r>
              <a:rPr sz="2000" lang="en-US"/>
              <a:t>11101111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17</a:t>
            </a:r>
          </a:p>
        </p:txBody>
      </p:sp>
      <p:sp>
        <p:nvSpPr>
          <p:cNvPr id="1048947" name="Line 37"/>
          <p:cNvSpPr>
            <a:spLocks noChangeShapeType="1"/>
          </p:cNvSpPr>
          <p:nvPr/>
        </p:nvSpPr>
        <p:spPr bwMode="auto">
          <a:xfrm>
            <a:off x="3657600" y="4648200"/>
            <a:ext cx="1752600" cy="0"/>
          </a:xfrm>
          <a:prstGeom prst="line"/>
          <a:noFill/>
          <a:ln w="9525">
            <a:solidFill>
              <a:schemeClr val="tx1"/>
            </a:solidFill>
            <a:round/>
            <a:headEnd/>
            <a:tailEnd/>
          </a:ln>
          <a:effectLst/>
        </p:spPr>
        <p:txBody>
          <a:bodyPr/>
          <a:p>
            <a:endParaRPr lang="en-US"/>
          </a:p>
        </p:txBody>
      </p:sp>
      <p:sp>
        <p:nvSpPr>
          <p:cNvPr id="1048948" name="Text Box 38"/>
          <p:cNvSpPr txBox="1">
            <a:spLocks noChangeArrowheads="1"/>
          </p:cNvSpPr>
          <p:nvPr/>
        </p:nvSpPr>
        <p:spPr bwMode="auto">
          <a:xfrm>
            <a:off x="3581400" y="4648200"/>
            <a:ext cx="1600200" cy="396875"/>
          </a:xfrm>
          <a:prstGeom prst="rect"/>
          <a:noFill/>
          <a:ln w="9525">
            <a:noFill/>
            <a:miter lim="800000"/>
            <a:headEnd/>
            <a:tailEnd/>
          </a:ln>
          <a:effectLst/>
        </p:spPr>
        <p:txBody>
          <a:bodyPr>
            <a:spAutoFit/>
          </a:bodyPr>
          <a:p>
            <a:pPr>
              <a:spcBef>
                <a:spcPct val="50000"/>
              </a:spcBef>
            </a:pPr>
            <a:r>
              <a:rPr sz="2000" lang="en-US"/>
              <a:t>11111101</a:t>
            </a:r>
          </a:p>
        </p:txBody>
      </p:sp>
      <p:sp>
        <p:nvSpPr>
          <p:cNvPr id="1048949" name="Text Box 39"/>
          <p:cNvSpPr txBox="1">
            <a:spLocks noChangeArrowheads="1"/>
          </p:cNvSpPr>
          <p:nvPr/>
        </p:nvSpPr>
        <p:spPr bwMode="auto">
          <a:xfrm>
            <a:off x="4648200" y="46482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a:t>
            </a:r>
            <a:r>
              <a:rPr sz="2000" lang="en-US">
                <a:solidFill>
                  <a:srgbClr val="008000"/>
                </a:solidFill>
                <a:latin typeface="Symbol" pitchFamily="18" charset="2"/>
              </a:rPr>
              <a:t>-</a:t>
            </a:r>
            <a:r>
              <a:rPr sz="2000" lang="en-US">
                <a:solidFill>
                  <a:srgbClr val="008000"/>
                </a:solidFill>
              </a:rPr>
              <a:t>3</a:t>
            </a:r>
          </a:p>
        </p:txBody>
      </p:sp>
      <p:sp>
        <p:nvSpPr>
          <p:cNvPr id="1048950" name="Text Box 40"/>
          <p:cNvSpPr txBox="1">
            <a:spLocks noChangeArrowheads="1"/>
          </p:cNvSpPr>
          <p:nvPr/>
        </p:nvSpPr>
        <p:spPr bwMode="auto">
          <a:xfrm>
            <a:off x="5867400" y="3962400"/>
            <a:ext cx="2438400" cy="701675"/>
          </a:xfrm>
          <a:prstGeom prst="rect"/>
          <a:noFill/>
          <a:ln w="9525">
            <a:noFill/>
            <a:miter lim="800000"/>
            <a:headEnd/>
            <a:tailEnd/>
          </a:ln>
          <a:effectLst/>
        </p:spPr>
        <p:txBody>
          <a:bodyPr>
            <a:spAutoFit/>
          </a:bodyPr>
          <a:p>
            <a:r>
              <a:rPr sz="2000" lang="en-US"/>
              <a:t>11111111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a:t>
            </a:r>
            <a:r>
              <a:rPr sz="2000" lang="en-US"/>
              <a:t>   </a:t>
            </a:r>
          </a:p>
          <a:p>
            <a:r>
              <a:rPr sz="2000" lang="en-US"/>
              <a:t>11111000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8</a:t>
            </a:r>
          </a:p>
        </p:txBody>
      </p:sp>
      <p:sp>
        <p:nvSpPr>
          <p:cNvPr id="1048951" name="Line 41"/>
          <p:cNvSpPr>
            <a:spLocks noChangeShapeType="1"/>
          </p:cNvSpPr>
          <p:nvPr/>
        </p:nvSpPr>
        <p:spPr bwMode="auto">
          <a:xfrm>
            <a:off x="5943600" y="4648200"/>
            <a:ext cx="1752600" cy="0"/>
          </a:xfrm>
          <a:prstGeom prst="line"/>
          <a:noFill/>
          <a:ln w="9525">
            <a:solidFill>
              <a:schemeClr val="tx1"/>
            </a:solidFill>
            <a:round/>
            <a:headEnd/>
            <a:tailEnd/>
          </a:ln>
          <a:effectLst/>
        </p:spPr>
        <p:txBody>
          <a:bodyPr/>
          <a:p>
            <a:endParaRPr lang="en-US"/>
          </a:p>
        </p:txBody>
      </p:sp>
      <p:sp>
        <p:nvSpPr>
          <p:cNvPr id="1048952" name="Text Box 42"/>
          <p:cNvSpPr txBox="1">
            <a:spLocks noChangeArrowheads="1"/>
          </p:cNvSpPr>
          <p:nvPr/>
        </p:nvSpPr>
        <p:spPr bwMode="auto">
          <a:xfrm>
            <a:off x="5867400" y="4648200"/>
            <a:ext cx="1600200" cy="396875"/>
          </a:xfrm>
          <a:prstGeom prst="rect"/>
          <a:noFill/>
          <a:ln w="9525">
            <a:noFill/>
            <a:miter lim="800000"/>
            <a:headEnd/>
            <a:tailEnd/>
          </a:ln>
          <a:effectLst/>
        </p:spPr>
        <p:txBody>
          <a:bodyPr>
            <a:spAutoFit/>
          </a:bodyPr>
          <a:p>
            <a:pPr>
              <a:spcBef>
                <a:spcPct val="50000"/>
              </a:spcBef>
            </a:pPr>
            <a:r>
              <a:rPr sz="2000" lang="en-US"/>
              <a:t>11110111</a:t>
            </a:r>
          </a:p>
        </p:txBody>
      </p:sp>
      <p:sp>
        <p:nvSpPr>
          <p:cNvPr id="1048953" name="Text Box 43"/>
          <p:cNvSpPr txBox="1">
            <a:spLocks noChangeArrowheads="1"/>
          </p:cNvSpPr>
          <p:nvPr/>
        </p:nvSpPr>
        <p:spPr bwMode="auto">
          <a:xfrm>
            <a:off x="6934200" y="46482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a:t>
            </a:r>
            <a:r>
              <a:rPr sz="2000" lang="en-US">
                <a:solidFill>
                  <a:srgbClr val="008000"/>
                </a:solidFill>
                <a:latin typeface="Symbol" pitchFamily="18" charset="2"/>
              </a:rPr>
              <a:t>-</a:t>
            </a:r>
            <a:r>
              <a:rPr sz="2000" lang="en-US">
                <a:solidFill>
                  <a:srgbClr val="008000"/>
                </a:solidFill>
              </a:rPr>
              <a:t>9</a:t>
            </a:r>
          </a:p>
        </p:txBody>
      </p:sp>
      <p:sp>
        <p:nvSpPr>
          <p:cNvPr id="1048954" name="Text Box 48"/>
          <p:cNvSpPr txBox="1">
            <a:spLocks noChangeArrowheads="1"/>
          </p:cNvSpPr>
          <p:nvPr/>
        </p:nvSpPr>
        <p:spPr bwMode="auto">
          <a:xfrm>
            <a:off x="5708650" y="4648200"/>
            <a:ext cx="311150" cy="396875"/>
          </a:xfrm>
          <a:prstGeom prst="rect"/>
          <a:noFill/>
          <a:ln w="9525">
            <a:noFill/>
            <a:miter lim="800000"/>
            <a:headEnd/>
            <a:tailEnd/>
          </a:ln>
          <a:effectLst/>
        </p:spPr>
        <p:txBody>
          <a:bodyPr wrap="none">
            <a:spAutoFit/>
          </a:bodyPr>
          <a:p>
            <a:r>
              <a:rPr sz="2000" lang="en-US"/>
              <a:t>1</a:t>
            </a:r>
          </a:p>
        </p:txBody>
      </p:sp>
      <p:sp>
        <p:nvSpPr>
          <p:cNvPr id="1048955" name="Line 49"/>
          <p:cNvSpPr>
            <a:spLocks noChangeShapeType="1"/>
          </p:cNvSpPr>
          <p:nvPr/>
        </p:nvSpPr>
        <p:spPr bwMode="auto">
          <a:xfrm flipV="1">
            <a:off x="5791200" y="4756150"/>
            <a:ext cx="152400" cy="152400"/>
          </a:xfrm>
          <a:prstGeom prst="line"/>
          <a:noFill/>
          <a:ln w="28575">
            <a:solidFill>
              <a:srgbClr val="FF0000"/>
            </a:solidFill>
            <a:round/>
            <a:headEnd/>
            <a:tailEnd/>
          </a:ln>
          <a:effectLst/>
        </p:spPr>
        <p:txBody>
          <a:bodyPr/>
          <a:p>
            <a:endParaRPr lang="en-US"/>
          </a:p>
        </p:txBody>
      </p:sp>
      <p:grpSp>
        <p:nvGrpSpPr>
          <p:cNvPr id="149" name="Group 52"/>
          <p:cNvGrpSpPr/>
          <p:nvPr/>
        </p:nvGrpSpPr>
        <p:grpSpPr bwMode="auto">
          <a:xfrm>
            <a:off x="4648200" y="4953000"/>
            <a:ext cx="1524000" cy="565150"/>
            <a:chOff x="2928" y="3532"/>
            <a:chExt cx="960" cy="356"/>
          </a:xfrm>
        </p:grpSpPr>
        <p:sp>
          <p:nvSpPr>
            <p:cNvPr id="1048956" name="Text Box 50"/>
            <p:cNvSpPr txBox="1">
              <a:spLocks noChangeArrowheads="1"/>
            </p:cNvSpPr>
            <p:nvPr/>
          </p:nvSpPr>
          <p:spPr bwMode="auto">
            <a:xfrm>
              <a:off x="2928" y="3676"/>
              <a:ext cx="960" cy="212"/>
            </a:xfrm>
            <a:prstGeom prst="rect"/>
            <a:noFill/>
            <a:ln w="9525">
              <a:noFill/>
              <a:miter lim="800000"/>
              <a:headEnd/>
              <a:tailEnd/>
            </a:ln>
            <a:effectLst/>
          </p:spPr>
          <p:txBody>
            <a:bodyPr>
              <a:spAutoFit/>
            </a:bodyPr>
            <a:p>
              <a:pPr>
                <a:spcBef>
                  <a:spcPct val="50000"/>
                </a:spcBef>
              </a:pPr>
              <a:r>
                <a:rPr sz="1600" lang="en-US">
                  <a:solidFill>
                    <a:srgbClr val="FF0000"/>
                  </a:solidFill>
                </a:rPr>
                <a:t>Discard carry</a:t>
              </a:r>
            </a:p>
          </p:txBody>
        </p:sp>
        <p:sp>
          <p:nvSpPr>
            <p:cNvPr id="1048957" name="Line 51"/>
            <p:cNvSpPr>
              <a:spLocks noChangeShapeType="1"/>
            </p:cNvSpPr>
            <p:nvPr/>
          </p:nvSpPr>
          <p:spPr bwMode="auto">
            <a:xfrm flipV="1">
              <a:off x="3504" y="3532"/>
              <a:ext cx="144" cy="192"/>
            </a:xfrm>
            <a:prstGeom prst="line"/>
            <a:noFill/>
            <a:ln w="9525">
              <a:solidFill>
                <a:srgbClr val="FF0000"/>
              </a:solidFill>
              <a:round/>
              <a:headEnd/>
              <a:tailEnd type="triangle" w="med" len="med"/>
            </a:ln>
            <a:effectLst/>
          </p:spPr>
          <p:txBody>
            <a:bodyPr/>
            <a:p>
              <a:endParaRPr lang="en-US"/>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941"/>
                                        </p:tgtEl>
                                        <p:attrNameLst>
                                          <p:attrName>style.visibility</p:attrName>
                                        </p:attrNameLst>
                                      </p:cBhvr>
                                      <p:to>
                                        <p:strVal val="visible"/>
                                      </p:to>
                                    </p:set>
                                    <p:anim calcmode="lin" valueType="num">
                                      <p:cBhvr additive="base">
                                        <p:cTn dur="500" fill="hold" id="7"/>
                                        <p:tgtEl>
                                          <p:spTgt spid="1048941"/>
                                        </p:tgtEl>
                                        <p:attrNameLst>
                                          <p:attrName>ppt_x</p:attrName>
                                        </p:attrNameLst>
                                      </p:cBhvr>
                                      <p:tavLst>
                                        <p:tav tm="0">
                                          <p:val>
                                            <p:strVal val="0-#ppt_w/2"/>
                                          </p:val>
                                        </p:tav>
                                        <p:tav tm="100000">
                                          <p:val>
                                            <p:strVal val="#ppt_x"/>
                                          </p:val>
                                        </p:tav>
                                      </p:tavLst>
                                    </p:anim>
                                    <p:anim calcmode="lin" valueType="num">
                                      <p:cBhvr additive="base">
                                        <p:cTn dur="500" fill="hold" id="8"/>
                                        <p:tgtEl>
                                          <p:spTgt spid="1048941"/>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grpId="0" id="10" nodeType="afterEffect" presetClass="entr" presetID="2" presetSubtype="4">
                                  <p:stCondLst>
                                    <p:cond delay="0"/>
                                  </p:stCondLst>
                                  <p:childTnLst>
                                    <p:set>
                                      <p:cBhvr>
                                        <p:cTn dur="1" fill="hold" id="11">
                                          <p:stCondLst>
                                            <p:cond delay="0"/>
                                          </p:stCondLst>
                                        </p:cTn>
                                        <p:tgtEl>
                                          <p:spTgt spid="1048942"/>
                                        </p:tgtEl>
                                        <p:attrNameLst>
                                          <p:attrName>style.visibility</p:attrName>
                                        </p:attrNameLst>
                                      </p:cBhvr>
                                      <p:to>
                                        <p:strVal val="visible"/>
                                      </p:to>
                                    </p:set>
                                    <p:anim calcmode="lin" valueType="num">
                                      <p:cBhvr additive="base">
                                        <p:cTn dur="500" fill="hold" id="12"/>
                                        <p:tgtEl>
                                          <p:spTgt spid="1048942"/>
                                        </p:tgtEl>
                                        <p:attrNameLst>
                                          <p:attrName>ppt_x</p:attrName>
                                        </p:attrNameLst>
                                      </p:cBhvr>
                                      <p:tavLst>
                                        <p:tav tm="0">
                                          <p:val>
                                            <p:strVal val="#ppt_x"/>
                                          </p:val>
                                        </p:tav>
                                        <p:tav tm="100000">
                                          <p:val>
                                            <p:strVal val="#ppt_x"/>
                                          </p:val>
                                        </p:tav>
                                      </p:tavLst>
                                    </p:anim>
                                    <p:anim calcmode="lin" valueType="num">
                                      <p:cBhvr additive="base">
                                        <p:cTn dur="500" fill="hold" id="13"/>
                                        <p:tgtEl>
                                          <p:spTgt spid="1048942"/>
                                        </p:tgtEl>
                                        <p:attrNameLst>
                                          <p:attrName>ppt_y</p:attrName>
                                        </p:attrNameLst>
                                      </p:cBhvr>
                                      <p:tavLst>
                                        <p:tav tm="0">
                                          <p:val>
                                            <p:strVal val="1+#ppt_h/2"/>
                                          </p:val>
                                        </p:tav>
                                        <p:tav tm="100000">
                                          <p:val>
                                            <p:strVal val="#ppt_y"/>
                                          </p:val>
                                        </p:tav>
                                      </p:tavLst>
                                    </p:anim>
                                  </p:childTnLst>
                                </p:cTn>
                              </p:par>
                            </p:childTnLst>
                          </p:cTn>
                        </p:par>
                        <p:par>
                          <p:cTn fill="hold" id="14">
                            <p:stCondLst>
                              <p:cond delay="1000"/>
                            </p:stCondLst>
                            <p:childTnLst>
                              <p:par>
                                <p:cTn fill="hold" grpId="0" id="15" nodeType="afterEffect" presetClass="entr" presetID="22" presetSubtype="8">
                                  <p:stCondLst>
                                    <p:cond delay="0"/>
                                  </p:stCondLst>
                                  <p:childTnLst>
                                    <p:set>
                                      <p:cBhvr>
                                        <p:cTn dur="1" fill="hold" id="16">
                                          <p:stCondLst>
                                            <p:cond delay="0"/>
                                          </p:stCondLst>
                                        </p:cTn>
                                        <p:tgtEl>
                                          <p:spTgt spid="1048943"/>
                                        </p:tgtEl>
                                        <p:attrNameLst>
                                          <p:attrName>style.visibility</p:attrName>
                                        </p:attrNameLst>
                                      </p:cBhvr>
                                      <p:to>
                                        <p:strVal val="visible"/>
                                      </p:to>
                                    </p:set>
                                    <p:animEffect transition="in" filter="wipe(left)">
                                      <p:cBhvr>
                                        <p:cTn dur="500" id="17"/>
                                        <p:tgtEl>
                                          <p:spTgt spid="1048943"/>
                                        </p:tgtEl>
                                      </p:cBhvr>
                                    </p:animEffect>
                                  </p:childTnLst>
                                </p:cTn>
                              </p:par>
                            </p:childTnLst>
                          </p:cTn>
                        </p:par>
                      </p:childTnLst>
                    </p:cTn>
                  </p:par>
                  <p:par>
                    <p:cTn fill="hold" id="18">
                      <p:stCondLst>
                        <p:cond delay="indefinite"/>
                      </p:stCondLst>
                      <p:childTnLst>
                        <p:par>
                          <p:cTn fill="hold" id="19">
                            <p:stCondLst>
                              <p:cond delay="0"/>
                            </p:stCondLst>
                            <p:childTnLst>
                              <p:par>
                                <p:cTn fill="hold" id="20" nodeType="clickEffect" presetClass="entr" presetID="22" presetSubtype="2">
                                  <p:stCondLst>
                                    <p:cond delay="0"/>
                                  </p:stCondLst>
                                  <p:childTnLst>
                                    <p:set>
                                      <p:cBhvr>
                                        <p:cTn dur="1" fill="hold" id="21">
                                          <p:stCondLst>
                                            <p:cond delay="0"/>
                                          </p:stCondLst>
                                        </p:cTn>
                                        <p:tgtEl>
                                          <p:spTgt spid="1048944">
                                            <p:txEl>
                                              <p:pRg st="0" end="0"/>
                                            </p:txEl>
                                          </p:spTgt>
                                        </p:tgtEl>
                                        <p:attrNameLst>
                                          <p:attrName>style.visibility</p:attrName>
                                        </p:attrNameLst>
                                      </p:cBhvr>
                                      <p:to>
                                        <p:strVal val="visible"/>
                                      </p:to>
                                    </p:set>
                                    <p:animEffect transition="in" filter="wipe(right)">
                                      <p:cBhvr>
                                        <p:cTn dur="2000" id="22"/>
                                        <p:tgtEl>
                                          <p:spTgt spid="1048944">
                                            <p:txEl>
                                              <p:pRg st="0" end="0"/>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 presetSubtype="4">
                                  <p:stCondLst>
                                    <p:cond delay="0"/>
                                  </p:stCondLst>
                                  <p:childTnLst>
                                    <p:set>
                                      <p:cBhvr>
                                        <p:cTn dur="1" fill="hold" id="26">
                                          <p:stCondLst>
                                            <p:cond delay="0"/>
                                          </p:stCondLst>
                                        </p:cTn>
                                        <p:tgtEl>
                                          <p:spTgt spid="1048945"/>
                                        </p:tgtEl>
                                        <p:attrNameLst>
                                          <p:attrName>style.visibility</p:attrName>
                                        </p:attrNameLst>
                                      </p:cBhvr>
                                      <p:to>
                                        <p:strVal val="visible"/>
                                      </p:to>
                                    </p:set>
                                    <p:anim calcmode="lin" valueType="num">
                                      <p:cBhvr additive="base">
                                        <p:cTn dur="500" fill="hold" id="27"/>
                                        <p:tgtEl>
                                          <p:spTgt spid="1048945"/>
                                        </p:tgtEl>
                                        <p:attrNameLst>
                                          <p:attrName>ppt_x</p:attrName>
                                        </p:attrNameLst>
                                      </p:cBhvr>
                                      <p:tavLst>
                                        <p:tav tm="0">
                                          <p:val>
                                            <p:strVal val="#ppt_x"/>
                                          </p:val>
                                        </p:tav>
                                        <p:tav tm="100000">
                                          <p:val>
                                            <p:strVal val="#ppt_x"/>
                                          </p:val>
                                        </p:tav>
                                      </p:tavLst>
                                    </p:anim>
                                    <p:anim calcmode="lin" valueType="num">
                                      <p:cBhvr additive="base">
                                        <p:cTn dur="500" fill="hold" id="28"/>
                                        <p:tgtEl>
                                          <p:spTgt spid="1048945"/>
                                        </p:tgtEl>
                                        <p:attrNameLst>
                                          <p:attrName>ppt_y</p:attrName>
                                        </p:attrNameLst>
                                      </p:cBhvr>
                                      <p:tavLst>
                                        <p:tav tm="0">
                                          <p:val>
                                            <p:strVal val="1+#ppt_h/2"/>
                                          </p:val>
                                        </p:tav>
                                        <p:tav tm="100000">
                                          <p:val>
                                            <p:strVal val="#ppt_y"/>
                                          </p:val>
                                        </p:tav>
                                      </p:tavLst>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 presetSubtype="4">
                                  <p:stCondLst>
                                    <p:cond delay="0"/>
                                  </p:stCondLst>
                                  <p:childTnLst>
                                    <p:set>
                                      <p:cBhvr>
                                        <p:cTn dur="1" fill="hold" id="32">
                                          <p:stCondLst>
                                            <p:cond delay="0"/>
                                          </p:stCondLst>
                                        </p:cTn>
                                        <p:tgtEl>
                                          <p:spTgt spid="1048946"/>
                                        </p:tgtEl>
                                        <p:attrNameLst>
                                          <p:attrName>style.visibility</p:attrName>
                                        </p:attrNameLst>
                                      </p:cBhvr>
                                      <p:to>
                                        <p:strVal val="visible"/>
                                      </p:to>
                                    </p:set>
                                    <p:anim calcmode="lin" valueType="num">
                                      <p:cBhvr additive="base">
                                        <p:cTn dur="500" fill="hold" id="33"/>
                                        <p:tgtEl>
                                          <p:spTgt spid="1048946"/>
                                        </p:tgtEl>
                                        <p:attrNameLst>
                                          <p:attrName>ppt_x</p:attrName>
                                        </p:attrNameLst>
                                      </p:cBhvr>
                                      <p:tavLst>
                                        <p:tav tm="0">
                                          <p:val>
                                            <p:strVal val="#ppt_x"/>
                                          </p:val>
                                        </p:tav>
                                        <p:tav tm="100000">
                                          <p:val>
                                            <p:strVal val="#ppt_x"/>
                                          </p:val>
                                        </p:tav>
                                      </p:tavLst>
                                    </p:anim>
                                    <p:anim calcmode="lin" valueType="num">
                                      <p:cBhvr additive="base">
                                        <p:cTn dur="500" fill="hold" id="34"/>
                                        <p:tgtEl>
                                          <p:spTgt spid="1048946"/>
                                        </p:tgtEl>
                                        <p:attrNameLst>
                                          <p:attrName>ppt_y</p:attrName>
                                        </p:attrNameLst>
                                      </p:cBhvr>
                                      <p:tavLst>
                                        <p:tav tm="0">
                                          <p:val>
                                            <p:strVal val="1+#ppt_h/2"/>
                                          </p:val>
                                        </p:tav>
                                        <p:tav tm="100000">
                                          <p:val>
                                            <p:strVal val="#ppt_y"/>
                                          </p:val>
                                        </p:tav>
                                      </p:tavLst>
                                    </p:anim>
                                  </p:childTnLst>
                                </p:cTn>
                              </p:par>
                            </p:childTnLst>
                          </p:cTn>
                        </p:par>
                        <p:par>
                          <p:cTn fill="hold" id="35">
                            <p:stCondLst>
                              <p:cond delay="500"/>
                            </p:stCondLst>
                            <p:childTnLst>
                              <p:par>
                                <p:cTn fill="hold" grpId="0" id="36" nodeType="afterEffect" presetClass="entr" presetID="22" presetSubtype="8">
                                  <p:stCondLst>
                                    <p:cond delay="0"/>
                                  </p:stCondLst>
                                  <p:childTnLst>
                                    <p:set>
                                      <p:cBhvr>
                                        <p:cTn dur="1" fill="hold" id="37">
                                          <p:stCondLst>
                                            <p:cond delay="0"/>
                                          </p:stCondLst>
                                        </p:cTn>
                                        <p:tgtEl>
                                          <p:spTgt spid="1048947"/>
                                        </p:tgtEl>
                                        <p:attrNameLst>
                                          <p:attrName>style.visibility</p:attrName>
                                        </p:attrNameLst>
                                      </p:cBhvr>
                                      <p:to>
                                        <p:strVal val="visible"/>
                                      </p:to>
                                    </p:set>
                                    <p:animEffect transition="in" filter="wipe(left)">
                                      <p:cBhvr>
                                        <p:cTn dur="500" id="38"/>
                                        <p:tgtEl>
                                          <p:spTgt spid="1048947"/>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22" presetSubtype="2">
                                  <p:stCondLst>
                                    <p:cond delay="0"/>
                                  </p:stCondLst>
                                  <p:childTnLst>
                                    <p:set>
                                      <p:cBhvr>
                                        <p:cTn dur="1" fill="hold" id="42">
                                          <p:stCondLst>
                                            <p:cond delay="0"/>
                                          </p:stCondLst>
                                        </p:cTn>
                                        <p:tgtEl>
                                          <p:spTgt spid="1048948">
                                            <p:txEl>
                                              <p:pRg st="0" end="0"/>
                                            </p:txEl>
                                          </p:spTgt>
                                        </p:tgtEl>
                                        <p:attrNameLst>
                                          <p:attrName>style.visibility</p:attrName>
                                        </p:attrNameLst>
                                      </p:cBhvr>
                                      <p:to>
                                        <p:strVal val="visible"/>
                                      </p:to>
                                    </p:set>
                                    <p:animEffect transition="in" filter="wipe(right)">
                                      <p:cBhvr>
                                        <p:cTn dur="2000" id="43"/>
                                        <p:tgtEl>
                                          <p:spTgt spid="1048948">
                                            <p:txEl>
                                              <p:pRg st="0" end="0"/>
                                            </p:txEl>
                                          </p:spTgt>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 presetSubtype="4">
                                  <p:stCondLst>
                                    <p:cond delay="0"/>
                                  </p:stCondLst>
                                  <p:childTnLst>
                                    <p:set>
                                      <p:cBhvr>
                                        <p:cTn dur="1" fill="hold" id="47">
                                          <p:stCondLst>
                                            <p:cond delay="0"/>
                                          </p:stCondLst>
                                        </p:cTn>
                                        <p:tgtEl>
                                          <p:spTgt spid="1048949"/>
                                        </p:tgtEl>
                                        <p:attrNameLst>
                                          <p:attrName>style.visibility</p:attrName>
                                        </p:attrNameLst>
                                      </p:cBhvr>
                                      <p:to>
                                        <p:strVal val="visible"/>
                                      </p:to>
                                    </p:set>
                                    <p:anim calcmode="lin" valueType="num">
                                      <p:cBhvr additive="base">
                                        <p:cTn dur="500" fill="hold" id="48"/>
                                        <p:tgtEl>
                                          <p:spTgt spid="1048949"/>
                                        </p:tgtEl>
                                        <p:attrNameLst>
                                          <p:attrName>ppt_x</p:attrName>
                                        </p:attrNameLst>
                                      </p:cBhvr>
                                      <p:tavLst>
                                        <p:tav tm="0">
                                          <p:val>
                                            <p:strVal val="#ppt_x"/>
                                          </p:val>
                                        </p:tav>
                                        <p:tav tm="100000">
                                          <p:val>
                                            <p:strVal val="#ppt_x"/>
                                          </p:val>
                                        </p:tav>
                                      </p:tavLst>
                                    </p:anim>
                                    <p:anim calcmode="lin" valueType="num">
                                      <p:cBhvr additive="base">
                                        <p:cTn dur="500" fill="hold" id="49"/>
                                        <p:tgtEl>
                                          <p:spTgt spid="1048949"/>
                                        </p:tgtEl>
                                        <p:attrNameLst>
                                          <p:attrName>ppt_y</p:attrName>
                                        </p:attrNameLst>
                                      </p:cBhvr>
                                      <p:tavLst>
                                        <p:tav tm="0">
                                          <p:val>
                                            <p:strVal val="1+#ppt_h/2"/>
                                          </p:val>
                                        </p:tav>
                                        <p:tav tm="100000">
                                          <p:val>
                                            <p:strVal val="#ppt_y"/>
                                          </p:val>
                                        </p:tav>
                                      </p:tavLst>
                                    </p:anim>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2" presetSubtype="4">
                                  <p:stCondLst>
                                    <p:cond delay="0"/>
                                  </p:stCondLst>
                                  <p:childTnLst>
                                    <p:set>
                                      <p:cBhvr>
                                        <p:cTn dur="1" fill="hold" id="53">
                                          <p:stCondLst>
                                            <p:cond delay="0"/>
                                          </p:stCondLst>
                                        </p:cTn>
                                        <p:tgtEl>
                                          <p:spTgt spid="1048950"/>
                                        </p:tgtEl>
                                        <p:attrNameLst>
                                          <p:attrName>style.visibility</p:attrName>
                                        </p:attrNameLst>
                                      </p:cBhvr>
                                      <p:to>
                                        <p:strVal val="visible"/>
                                      </p:to>
                                    </p:set>
                                    <p:anim calcmode="lin" valueType="num">
                                      <p:cBhvr additive="base">
                                        <p:cTn dur="500" fill="hold" id="54"/>
                                        <p:tgtEl>
                                          <p:spTgt spid="1048950"/>
                                        </p:tgtEl>
                                        <p:attrNameLst>
                                          <p:attrName>ppt_x</p:attrName>
                                        </p:attrNameLst>
                                      </p:cBhvr>
                                      <p:tavLst>
                                        <p:tav tm="0">
                                          <p:val>
                                            <p:strVal val="#ppt_x"/>
                                          </p:val>
                                        </p:tav>
                                        <p:tav tm="100000">
                                          <p:val>
                                            <p:strVal val="#ppt_x"/>
                                          </p:val>
                                        </p:tav>
                                      </p:tavLst>
                                    </p:anim>
                                    <p:anim calcmode="lin" valueType="num">
                                      <p:cBhvr additive="base">
                                        <p:cTn dur="500" fill="hold" id="55"/>
                                        <p:tgtEl>
                                          <p:spTgt spid="1048950"/>
                                        </p:tgtEl>
                                        <p:attrNameLst>
                                          <p:attrName>ppt_y</p:attrName>
                                        </p:attrNameLst>
                                      </p:cBhvr>
                                      <p:tavLst>
                                        <p:tav tm="0">
                                          <p:val>
                                            <p:strVal val="1+#ppt_h/2"/>
                                          </p:val>
                                        </p:tav>
                                        <p:tav tm="100000">
                                          <p:val>
                                            <p:strVal val="#ppt_y"/>
                                          </p:val>
                                        </p:tav>
                                      </p:tavLst>
                                    </p:anim>
                                  </p:childTnLst>
                                </p:cTn>
                              </p:par>
                            </p:childTnLst>
                          </p:cTn>
                        </p:par>
                        <p:par>
                          <p:cTn fill="hold" id="56">
                            <p:stCondLst>
                              <p:cond delay="500"/>
                            </p:stCondLst>
                            <p:childTnLst>
                              <p:par>
                                <p:cTn fill="hold" grpId="0" id="57" nodeType="afterEffect" presetClass="entr" presetID="22" presetSubtype="8">
                                  <p:stCondLst>
                                    <p:cond delay="0"/>
                                  </p:stCondLst>
                                  <p:childTnLst>
                                    <p:set>
                                      <p:cBhvr>
                                        <p:cTn dur="1" fill="hold" id="58">
                                          <p:stCondLst>
                                            <p:cond delay="0"/>
                                          </p:stCondLst>
                                        </p:cTn>
                                        <p:tgtEl>
                                          <p:spTgt spid="1048951"/>
                                        </p:tgtEl>
                                        <p:attrNameLst>
                                          <p:attrName>style.visibility</p:attrName>
                                        </p:attrNameLst>
                                      </p:cBhvr>
                                      <p:to>
                                        <p:strVal val="visible"/>
                                      </p:to>
                                    </p:set>
                                    <p:animEffect transition="in" filter="wipe(left)">
                                      <p:cBhvr>
                                        <p:cTn dur="500" id="59"/>
                                        <p:tgtEl>
                                          <p:spTgt spid="1048951"/>
                                        </p:tgtEl>
                                      </p:cBhvr>
                                    </p:animEffect>
                                  </p:childTnLst>
                                </p:cTn>
                              </p:par>
                            </p:childTnLst>
                          </p:cTn>
                        </p:par>
                      </p:childTnLst>
                    </p:cTn>
                  </p:par>
                  <p:par>
                    <p:cTn fill="hold" id="60">
                      <p:stCondLst>
                        <p:cond delay="indefinite"/>
                      </p:stCondLst>
                      <p:childTnLst>
                        <p:par>
                          <p:cTn fill="hold" id="61">
                            <p:stCondLst>
                              <p:cond delay="0"/>
                            </p:stCondLst>
                            <p:childTnLst>
                              <p:par>
                                <p:cTn fill="hold" id="62" nodeType="clickEffect" presetClass="entr" presetID="22" presetSubtype="2">
                                  <p:stCondLst>
                                    <p:cond delay="0"/>
                                  </p:stCondLst>
                                  <p:childTnLst>
                                    <p:set>
                                      <p:cBhvr>
                                        <p:cTn dur="1" fill="hold" id="63">
                                          <p:stCondLst>
                                            <p:cond delay="0"/>
                                          </p:stCondLst>
                                        </p:cTn>
                                        <p:tgtEl>
                                          <p:spTgt spid="1048952">
                                            <p:txEl>
                                              <p:pRg st="0" end="0"/>
                                            </p:txEl>
                                          </p:spTgt>
                                        </p:tgtEl>
                                        <p:attrNameLst>
                                          <p:attrName>style.visibility</p:attrName>
                                        </p:attrNameLst>
                                      </p:cBhvr>
                                      <p:to>
                                        <p:strVal val="visible"/>
                                      </p:to>
                                    </p:set>
                                    <p:animEffect transition="in" filter="wipe(right)">
                                      <p:cBhvr>
                                        <p:cTn dur="2000" id="64"/>
                                        <p:tgtEl>
                                          <p:spTgt spid="1048952">
                                            <p:txEl>
                                              <p:pRg st="0" end="0"/>
                                            </p:txEl>
                                          </p:spTgt>
                                        </p:tgtEl>
                                      </p:cBhvr>
                                    </p:animEffect>
                                  </p:childTnLst>
                                </p:cTn>
                              </p:par>
                            </p:childTnLst>
                          </p:cTn>
                        </p:par>
                        <p:par>
                          <p:cTn fill="hold" id="65">
                            <p:stCondLst>
                              <p:cond delay="2000"/>
                            </p:stCondLst>
                            <p:childTnLst>
                              <p:par>
                                <p:cTn fill="hold" grpId="0" id="66" nodeType="afterEffect" presetClass="entr" presetID="22" presetSubtype="2">
                                  <p:stCondLst>
                                    <p:cond delay="0"/>
                                  </p:stCondLst>
                                  <p:childTnLst>
                                    <p:set>
                                      <p:cBhvr>
                                        <p:cTn dur="1" fill="hold" id="67">
                                          <p:stCondLst>
                                            <p:cond delay="0"/>
                                          </p:stCondLst>
                                        </p:cTn>
                                        <p:tgtEl>
                                          <p:spTgt spid="1048954"/>
                                        </p:tgtEl>
                                        <p:attrNameLst>
                                          <p:attrName>style.visibility</p:attrName>
                                        </p:attrNameLst>
                                      </p:cBhvr>
                                      <p:to>
                                        <p:strVal val="visible"/>
                                      </p:to>
                                    </p:set>
                                    <p:animEffect transition="in" filter="wipe(right)">
                                      <p:cBhvr>
                                        <p:cTn dur="500" id="68"/>
                                        <p:tgtEl>
                                          <p:spTgt spid="1048954"/>
                                        </p:tgtEl>
                                      </p:cBhvr>
                                    </p:animEffect>
                                  </p:childTnLst>
                                </p:cTn>
                              </p:par>
                            </p:childTnLst>
                          </p:cTn>
                        </p:par>
                        <p:par>
                          <p:cTn fill="hold" id="69">
                            <p:stCondLst>
                              <p:cond delay="2500"/>
                            </p:stCondLst>
                            <p:childTnLst>
                              <p:par>
                                <p:cTn fill="hold" grpId="0" id="70" nodeType="afterEffect" presetClass="entr" presetID="22" presetSubtype="4">
                                  <p:stCondLst>
                                    <p:cond delay="0"/>
                                  </p:stCondLst>
                                  <p:childTnLst>
                                    <p:set>
                                      <p:cBhvr>
                                        <p:cTn dur="1" fill="hold" id="71">
                                          <p:stCondLst>
                                            <p:cond delay="0"/>
                                          </p:stCondLst>
                                        </p:cTn>
                                        <p:tgtEl>
                                          <p:spTgt spid="1048955"/>
                                        </p:tgtEl>
                                        <p:attrNameLst>
                                          <p:attrName>style.visibility</p:attrName>
                                        </p:attrNameLst>
                                      </p:cBhvr>
                                      <p:to>
                                        <p:strVal val="visible"/>
                                      </p:to>
                                    </p:set>
                                    <p:animEffect transition="in" filter="wipe(down)">
                                      <p:cBhvr>
                                        <p:cTn dur="500" id="72"/>
                                        <p:tgtEl>
                                          <p:spTgt spid="1048955"/>
                                        </p:tgtEl>
                                      </p:cBhvr>
                                    </p:animEffect>
                                  </p:childTnLst>
                                </p:cTn>
                              </p:par>
                            </p:childTnLst>
                          </p:cTn>
                        </p:par>
                        <p:par>
                          <p:cTn fill="hold" id="73">
                            <p:stCondLst>
                              <p:cond delay="3000"/>
                            </p:stCondLst>
                            <p:childTnLst>
                              <p:par>
                                <p:cTn fill="hold" id="74" nodeType="afterEffect" presetClass="entr" presetID="37" presetSubtype="0">
                                  <p:stCondLst>
                                    <p:cond delay="0"/>
                                  </p:stCondLst>
                                  <p:childTnLst>
                                    <p:set>
                                      <p:cBhvr>
                                        <p:cTn dur="1" fill="hold" id="75">
                                          <p:stCondLst>
                                            <p:cond delay="0"/>
                                          </p:stCondLst>
                                        </p:cTn>
                                        <p:tgtEl>
                                          <p:spTgt spid="149"/>
                                        </p:tgtEl>
                                        <p:attrNameLst>
                                          <p:attrName>style.visibility</p:attrName>
                                        </p:attrNameLst>
                                      </p:cBhvr>
                                      <p:to>
                                        <p:strVal val="visible"/>
                                      </p:to>
                                    </p:set>
                                    <p:animEffect transition="in" filter="fade">
                                      <p:cBhvr>
                                        <p:cTn dur="1000" id="76"/>
                                        <p:tgtEl>
                                          <p:spTgt spid="149"/>
                                        </p:tgtEl>
                                      </p:cBhvr>
                                    </p:animEffect>
                                    <p:anim calcmode="lin" valueType="num">
                                      <p:cBhvr>
                                        <p:cTn dur="1000" fill="hold" id="77"/>
                                        <p:tgtEl>
                                          <p:spTgt spid="149"/>
                                        </p:tgtEl>
                                        <p:attrNameLst>
                                          <p:attrName>ppt_x</p:attrName>
                                        </p:attrNameLst>
                                      </p:cBhvr>
                                      <p:tavLst>
                                        <p:tav tm="0">
                                          <p:val>
                                            <p:strVal val="#ppt_x"/>
                                          </p:val>
                                        </p:tav>
                                        <p:tav tm="100000">
                                          <p:val>
                                            <p:strVal val="#ppt_x"/>
                                          </p:val>
                                        </p:tav>
                                      </p:tavLst>
                                    </p:anim>
                                    <p:anim calcmode="lin" valueType="num">
                                      <p:cBhvr>
                                        <p:cTn decel="100000" dur="900" fill="hold" id="78"/>
                                        <p:tgtEl>
                                          <p:spTgt spid="149"/>
                                        </p:tgtEl>
                                        <p:attrNameLst>
                                          <p:attrName>ppt_y</p:attrName>
                                        </p:attrNameLst>
                                      </p:cBhvr>
                                      <p:tavLst>
                                        <p:tav tm="0">
                                          <p:val>
                                            <p:strVal val="#ppt_y+1"/>
                                          </p:val>
                                        </p:tav>
                                        <p:tav tm="100000">
                                          <p:val>
                                            <p:strVal val="#ppt_y-.03"/>
                                          </p:val>
                                        </p:tav>
                                      </p:tavLst>
                                    </p:anim>
                                    <p:anim calcmode="lin" valueType="num">
                                      <p:cBhvr>
                                        <p:cTn accel="100000" dur="100" fill="hold" id="79">
                                          <p:stCondLst>
                                            <p:cond delay="900"/>
                                          </p:stCondLst>
                                        </p:cTn>
                                        <p:tgtEl>
                                          <p:spTgt spid="149"/>
                                        </p:tgtEl>
                                        <p:attrNameLst>
                                          <p:attrName>ppt_y</p:attrName>
                                        </p:attrNameLst>
                                      </p:cBhvr>
                                      <p:tavLst>
                                        <p:tav tm="0">
                                          <p:val>
                                            <p:strVal val="#ppt_y-.03"/>
                                          </p:val>
                                        </p:tav>
                                        <p:tav tm="100000">
                                          <p:val>
                                            <p:strVal val="#ppt_y"/>
                                          </p:val>
                                        </p:tav>
                                      </p:tavLst>
                                    </p:anim>
                                  </p:childTnLst>
                                </p:cTn>
                              </p:par>
                            </p:childTnLst>
                          </p:cTn>
                        </p:par>
                      </p:childTnLst>
                    </p:cTn>
                  </p:par>
                  <p:par>
                    <p:cTn fill="hold" id="80">
                      <p:stCondLst>
                        <p:cond delay="indefinite"/>
                      </p:stCondLst>
                      <p:childTnLst>
                        <p:par>
                          <p:cTn fill="hold" id="81">
                            <p:stCondLst>
                              <p:cond delay="0"/>
                            </p:stCondLst>
                            <p:childTnLst>
                              <p:par>
                                <p:cTn fill="hold" grpId="0" id="82" nodeType="clickEffect" presetClass="entr" presetID="2" presetSubtype="4">
                                  <p:stCondLst>
                                    <p:cond delay="0"/>
                                  </p:stCondLst>
                                  <p:childTnLst>
                                    <p:set>
                                      <p:cBhvr>
                                        <p:cTn dur="1" fill="hold" id="83">
                                          <p:stCondLst>
                                            <p:cond delay="0"/>
                                          </p:stCondLst>
                                        </p:cTn>
                                        <p:tgtEl>
                                          <p:spTgt spid="1048953"/>
                                        </p:tgtEl>
                                        <p:attrNameLst>
                                          <p:attrName>style.visibility</p:attrName>
                                        </p:attrNameLst>
                                      </p:cBhvr>
                                      <p:to>
                                        <p:strVal val="visible"/>
                                      </p:to>
                                    </p:set>
                                    <p:anim calcmode="lin" valueType="num">
                                      <p:cBhvr additive="base">
                                        <p:cTn dur="500" fill="hold" id="84"/>
                                        <p:tgtEl>
                                          <p:spTgt spid="1048953"/>
                                        </p:tgtEl>
                                        <p:attrNameLst>
                                          <p:attrName>ppt_x</p:attrName>
                                        </p:attrNameLst>
                                      </p:cBhvr>
                                      <p:tavLst>
                                        <p:tav tm="0">
                                          <p:val>
                                            <p:strVal val="#ppt_x"/>
                                          </p:val>
                                        </p:tav>
                                        <p:tav tm="100000">
                                          <p:val>
                                            <p:strVal val="#ppt_x"/>
                                          </p:val>
                                        </p:tav>
                                      </p:tavLst>
                                    </p:anim>
                                    <p:anim calcmode="lin" valueType="num">
                                      <p:cBhvr additive="base">
                                        <p:cTn dur="500" fill="hold" id="85"/>
                                        <p:tgtEl>
                                          <p:spTgt spid="10489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1" grpId="0"/>
      <p:bldP spid="1048942" grpId="0"/>
      <p:bldP spid="1048943" grpId="0" animBg="1"/>
      <p:bldP spid="1048945" grpId="0"/>
      <p:bldP spid="1048946" grpId="0"/>
      <p:bldP spid="1048947" grpId="0" animBg="1"/>
      <p:bldP spid="1048949" grpId="0"/>
      <p:bldP spid="1048950" grpId="0"/>
      <p:bldP spid="1048951" grpId="0" animBg="1"/>
      <p:bldP spid="1048953" grpId="0"/>
      <p:bldP spid="1048954" grpId="0"/>
      <p:bldP spid="104895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showMasterPhAnim="0">
  <p:cSld>
    <p:spTree>
      <p:nvGrpSpPr>
        <p:cNvPr id="152" name=""/>
        <p:cNvGrpSpPr/>
        <p:nvPr/>
      </p:nvGrpSpPr>
      <p:grpSpPr>
        <a:xfrm>
          <a:off x="0" y="0"/>
          <a:ext cx="0" cy="0"/>
          <a:chOff x="0" y="0"/>
          <a:chExt cx="0" cy="0"/>
        </a:xfrm>
      </p:grpSpPr>
      <p:sp>
        <p:nvSpPr>
          <p:cNvPr id="1048961" name="Rectangle 36"/>
          <p:cNvSpPr>
            <a:spLocks noChangeArrowheads="1"/>
          </p:cNvSpPr>
          <p:nvPr/>
        </p:nvSpPr>
        <p:spPr bwMode="auto">
          <a:xfrm>
            <a:off x="5791200" y="4038600"/>
            <a:ext cx="168275" cy="914400"/>
          </a:xfrm>
          <a:prstGeom prst="rect"/>
          <a:solidFill>
            <a:schemeClr val="accent1"/>
          </a:solidFill>
          <a:ln w="9525">
            <a:noFill/>
            <a:miter lim="800000"/>
            <a:headEnd/>
            <a:tailEnd/>
          </a:ln>
          <a:effectLst/>
        </p:spPr>
        <p:txBody>
          <a:bodyPr anchor="ctr" wrap="none"/>
          <a:p>
            <a:endParaRPr lang="en-US"/>
          </a:p>
        </p:txBody>
      </p:sp>
      <p:sp>
        <p:nvSpPr>
          <p:cNvPr id="1048962" name="Rectangle 27"/>
          <p:cNvSpPr>
            <a:spLocks noChangeArrowheads="1"/>
          </p:cNvSpPr>
          <p:nvPr/>
        </p:nvSpPr>
        <p:spPr bwMode="auto">
          <a:xfrm>
            <a:off x="1336675" y="4038600"/>
            <a:ext cx="168275" cy="914400"/>
          </a:xfrm>
          <a:prstGeom prst="rect"/>
          <a:solidFill>
            <a:schemeClr val="accent1"/>
          </a:solidFill>
          <a:ln w="9525">
            <a:noFill/>
            <a:miter lim="800000"/>
            <a:headEnd/>
            <a:tailEnd/>
          </a:ln>
          <a:effectLst/>
        </p:spPr>
        <p:txBody>
          <a:bodyPr anchor="ctr" wrap="none"/>
          <a:p>
            <a:endParaRPr lang="en-US"/>
          </a:p>
        </p:txBody>
      </p:sp>
      <p:pic>
        <p:nvPicPr>
          <p:cNvPr id="2097182"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63"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64" name="Rectangle 4"/>
          <p:cNvSpPr>
            <a:spLocks noChangeArrowheads="1"/>
          </p:cNvSpPr>
          <p:nvPr/>
        </p:nvSpPr>
        <p:spPr bwMode="auto">
          <a:xfrm>
            <a:off x="914400" y="1143000"/>
            <a:ext cx="56578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Arithmetic Operations with Signed Numbers</a:t>
            </a:r>
          </a:p>
        </p:txBody>
      </p:sp>
      <p:sp>
        <p:nvSpPr>
          <p:cNvPr id="1048965" name="Text Box 7"/>
          <p:cNvSpPr txBox="1">
            <a:spLocks noChangeArrowheads="1"/>
          </p:cNvSpPr>
          <p:nvPr/>
        </p:nvSpPr>
        <p:spPr bwMode="auto">
          <a:xfrm>
            <a:off x="1295400" y="3962400"/>
            <a:ext cx="2438400" cy="701675"/>
          </a:xfrm>
          <a:prstGeom prst="rect"/>
          <a:noFill/>
          <a:ln w="9525">
            <a:noFill/>
            <a:miter lim="800000"/>
            <a:headEnd/>
            <a:tailEnd/>
          </a:ln>
          <a:effectLst/>
        </p:spPr>
        <p:txBody>
          <a:bodyPr>
            <a:spAutoFit/>
          </a:bodyPr>
          <a:p>
            <a:r>
              <a:rPr sz="2000" lang="en-US"/>
              <a:t>01000000 </a:t>
            </a:r>
            <a:r>
              <a:rPr sz="2000" lang="en-US">
                <a:solidFill>
                  <a:srgbClr val="008000"/>
                </a:solidFill>
              </a:rPr>
              <a:t>= +128</a:t>
            </a:r>
            <a:r>
              <a:rPr sz="2000" lang="en-US"/>
              <a:t>   </a:t>
            </a:r>
          </a:p>
          <a:p>
            <a:r>
              <a:rPr sz="2000" lang="en-US"/>
              <a:t>01000001 </a:t>
            </a:r>
            <a:r>
              <a:rPr sz="2000" lang="en-US">
                <a:solidFill>
                  <a:srgbClr val="008000"/>
                </a:solidFill>
              </a:rPr>
              <a:t>= +129</a:t>
            </a:r>
          </a:p>
        </p:txBody>
      </p:sp>
      <p:sp>
        <p:nvSpPr>
          <p:cNvPr id="1048966" name="Line 8"/>
          <p:cNvSpPr>
            <a:spLocks noChangeShapeType="1"/>
          </p:cNvSpPr>
          <p:nvPr/>
        </p:nvSpPr>
        <p:spPr bwMode="auto">
          <a:xfrm>
            <a:off x="1371600" y="4648200"/>
            <a:ext cx="1828800" cy="0"/>
          </a:xfrm>
          <a:prstGeom prst="line"/>
          <a:noFill/>
          <a:ln w="9525">
            <a:solidFill>
              <a:schemeClr val="tx1"/>
            </a:solidFill>
            <a:round/>
            <a:headEnd/>
            <a:tailEnd/>
          </a:ln>
          <a:effectLst/>
        </p:spPr>
        <p:txBody>
          <a:bodyPr/>
          <a:p>
            <a:endParaRPr lang="en-US"/>
          </a:p>
        </p:txBody>
      </p:sp>
      <p:sp>
        <p:nvSpPr>
          <p:cNvPr id="1048967" name="Text Box 9"/>
          <p:cNvSpPr txBox="1">
            <a:spLocks noChangeArrowheads="1"/>
          </p:cNvSpPr>
          <p:nvPr/>
        </p:nvSpPr>
        <p:spPr bwMode="auto">
          <a:xfrm>
            <a:off x="1295400" y="4648200"/>
            <a:ext cx="1600200" cy="396875"/>
          </a:xfrm>
          <a:prstGeom prst="rect"/>
          <a:noFill/>
          <a:ln w="9525">
            <a:noFill/>
            <a:miter lim="800000"/>
            <a:headEnd/>
            <a:tailEnd/>
          </a:ln>
          <a:effectLst/>
        </p:spPr>
        <p:txBody>
          <a:bodyPr>
            <a:spAutoFit/>
          </a:bodyPr>
          <a:p>
            <a:pPr>
              <a:spcBef>
                <a:spcPct val="50000"/>
              </a:spcBef>
            </a:pPr>
            <a:r>
              <a:rPr sz="2000" lang="en-US"/>
              <a:t>10000001</a:t>
            </a:r>
          </a:p>
        </p:txBody>
      </p:sp>
      <p:sp>
        <p:nvSpPr>
          <p:cNvPr id="1048968" name="Text Box 10"/>
          <p:cNvSpPr txBox="1">
            <a:spLocks noChangeArrowheads="1"/>
          </p:cNvSpPr>
          <p:nvPr/>
        </p:nvSpPr>
        <p:spPr bwMode="auto">
          <a:xfrm>
            <a:off x="2362200" y="46482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a:t>
            </a:r>
            <a:r>
              <a:rPr sz="2000" lang="en-US">
                <a:solidFill>
                  <a:srgbClr val="008000"/>
                </a:solidFill>
                <a:latin typeface="Symbol" pitchFamily="18" charset="2"/>
              </a:rPr>
              <a:t>-</a:t>
            </a:r>
            <a:r>
              <a:rPr sz="2000" lang="en-US">
                <a:solidFill>
                  <a:srgbClr val="008000"/>
                </a:solidFill>
              </a:rPr>
              <a:t>126</a:t>
            </a:r>
          </a:p>
        </p:txBody>
      </p:sp>
      <p:sp>
        <p:nvSpPr>
          <p:cNvPr id="1048969" name="Text Box 11"/>
          <p:cNvSpPr txBox="1">
            <a:spLocks noChangeArrowheads="1"/>
          </p:cNvSpPr>
          <p:nvPr/>
        </p:nvSpPr>
        <p:spPr bwMode="auto">
          <a:xfrm>
            <a:off x="5715000" y="3962400"/>
            <a:ext cx="2438400" cy="701675"/>
          </a:xfrm>
          <a:prstGeom prst="rect"/>
          <a:noFill/>
          <a:ln w="9525">
            <a:noFill/>
            <a:miter lim="800000"/>
            <a:headEnd/>
            <a:tailEnd/>
          </a:ln>
          <a:effectLst/>
        </p:spPr>
        <p:txBody>
          <a:bodyPr>
            <a:spAutoFit/>
          </a:bodyPr>
          <a:p>
            <a:r>
              <a:rPr sz="2000" lang="en-US"/>
              <a:t>10000001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127</a:t>
            </a:r>
            <a:r>
              <a:rPr sz="2000" lang="en-US"/>
              <a:t>   </a:t>
            </a:r>
          </a:p>
          <a:p>
            <a:r>
              <a:rPr sz="2000" lang="en-US"/>
              <a:t>10000001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127</a:t>
            </a:r>
          </a:p>
        </p:txBody>
      </p:sp>
      <p:sp>
        <p:nvSpPr>
          <p:cNvPr id="1048970" name="Line 12"/>
          <p:cNvSpPr>
            <a:spLocks noChangeShapeType="1"/>
          </p:cNvSpPr>
          <p:nvPr/>
        </p:nvSpPr>
        <p:spPr bwMode="auto">
          <a:xfrm>
            <a:off x="5791200" y="4648200"/>
            <a:ext cx="1752600" cy="0"/>
          </a:xfrm>
          <a:prstGeom prst="line"/>
          <a:noFill/>
          <a:ln w="9525">
            <a:solidFill>
              <a:schemeClr val="tx1"/>
            </a:solidFill>
            <a:round/>
            <a:headEnd/>
            <a:tailEnd/>
          </a:ln>
          <a:effectLst/>
        </p:spPr>
        <p:txBody>
          <a:bodyPr/>
          <a:p>
            <a:endParaRPr lang="en-US"/>
          </a:p>
        </p:txBody>
      </p:sp>
      <p:sp>
        <p:nvSpPr>
          <p:cNvPr id="1048971" name="Text Box 13"/>
          <p:cNvSpPr txBox="1">
            <a:spLocks noChangeArrowheads="1"/>
          </p:cNvSpPr>
          <p:nvPr/>
        </p:nvSpPr>
        <p:spPr bwMode="auto">
          <a:xfrm>
            <a:off x="5589588" y="4648200"/>
            <a:ext cx="1600200" cy="396875"/>
          </a:xfrm>
          <a:prstGeom prst="rect"/>
          <a:noFill/>
          <a:ln w="9525">
            <a:noFill/>
            <a:miter lim="800000"/>
            <a:headEnd/>
            <a:tailEnd/>
          </a:ln>
          <a:effectLst/>
        </p:spPr>
        <p:txBody>
          <a:bodyPr>
            <a:spAutoFit/>
          </a:bodyPr>
          <a:p>
            <a:pPr>
              <a:spcBef>
                <a:spcPct val="50000"/>
              </a:spcBef>
            </a:pPr>
            <a:r>
              <a:rPr sz="2000" lang="en-US"/>
              <a:t>100000010</a:t>
            </a:r>
          </a:p>
        </p:txBody>
      </p:sp>
      <p:sp>
        <p:nvSpPr>
          <p:cNvPr id="1048972" name="Text Box 14"/>
          <p:cNvSpPr txBox="1">
            <a:spLocks noChangeArrowheads="1"/>
          </p:cNvSpPr>
          <p:nvPr/>
        </p:nvSpPr>
        <p:spPr bwMode="auto">
          <a:xfrm>
            <a:off x="6781800" y="46482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+2</a:t>
            </a:r>
          </a:p>
        </p:txBody>
      </p:sp>
      <p:sp>
        <p:nvSpPr>
          <p:cNvPr id="1048973" name="Text Box 24"/>
          <p:cNvSpPr txBox="1">
            <a:spLocks noChangeArrowheads="1"/>
          </p:cNvSpPr>
          <p:nvPr/>
        </p:nvSpPr>
        <p:spPr bwMode="auto">
          <a:xfrm>
            <a:off x="1219200" y="1752600"/>
            <a:ext cx="7162800" cy="1552575"/>
          </a:xfrm>
          <a:prstGeom prst="rect"/>
          <a:noFill/>
          <a:ln w="9525">
            <a:noFill/>
            <a:miter lim="800000"/>
            <a:headEnd/>
            <a:tailEnd/>
          </a:ln>
          <a:effectLst/>
        </p:spPr>
        <p:txBody>
          <a:bodyPr>
            <a:spAutoFit/>
          </a:bodyPr>
          <a:p>
            <a:pPr>
              <a:spcBef>
                <a:spcPct val="50000"/>
              </a:spcBef>
            </a:pPr>
            <a:r>
              <a:rPr lang="en-US"/>
              <a:t>Note that if the number of bits required for the answer is exceeded, overflow will occur. This occurs only if both numbers have the same sign. The overflow will be indicated by an incorrect sign bit.</a:t>
            </a:r>
          </a:p>
        </p:txBody>
      </p:sp>
      <p:sp>
        <p:nvSpPr>
          <p:cNvPr id="1048974" name="Text Box 25"/>
          <p:cNvSpPr txBox="1">
            <a:spLocks noChangeArrowheads="1"/>
          </p:cNvSpPr>
          <p:nvPr/>
        </p:nvSpPr>
        <p:spPr bwMode="auto">
          <a:xfrm>
            <a:off x="1295400" y="3352800"/>
            <a:ext cx="4267200" cy="457200"/>
          </a:xfrm>
          <a:prstGeom prst="rect"/>
          <a:noFill/>
          <a:ln w="9525">
            <a:noFill/>
            <a:miter lim="800000"/>
            <a:headEnd/>
            <a:tailEnd/>
          </a:ln>
          <a:effectLst/>
        </p:spPr>
        <p:txBody>
          <a:bodyPr>
            <a:spAutoFit/>
          </a:bodyPr>
          <a:p>
            <a:pPr>
              <a:spcBef>
                <a:spcPct val="50000"/>
              </a:spcBef>
            </a:pPr>
            <a:r>
              <a:rPr lang="en-US"/>
              <a:t>Two examples are:</a:t>
            </a:r>
          </a:p>
        </p:txBody>
      </p:sp>
      <p:sp>
        <p:nvSpPr>
          <p:cNvPr id="1048975" name="Text Box 26"/>
          <p:cNvSpPr txBox="1">
            <a:spLocks noChangeArrowheads="1"/>
          </p:cNvSpPr>
          <p:nvPr/>
        </p:nvSpPr>
        <p:spPr bwMode="auto">
          <a:xfrm>
            <a:off x="2743200" y="5334000"/>
            <a:ext cx="3429000" cy="701675"/>
          </a:xfrm>
          <a:prstGeom prst="rect"/>
          <a:noFill/>
          <a:ln w="9525">
            <a:noFill/>
            <a:miter lim="800000"/>
            <a:headEnd/>
            <a:tailEnd/>
          </a:ln>
          <a:effectLst/>
        </p:spPr>
        <p:txBody>
          <a:bodyPr>
            <a:spAutoFit/>
          </a:bodyPr>
          <a:p>
            <a:pPr>
              <a:spcBef>
                <a:spcPct val="50000"/>
              </a:spcBef>
            </a:pPr>
            <a:r>
              <a:rPr sz="2000" lang="en-US">
                <a:solidFill>
                  <a:srgbClr val="FF0000"/>
                </a:solidFill>
              </a:rPr>
              <a:t>Wrong!</a:t>
            </a:r>
            <a:r>
              <a:rPr sz="2000" lang="en-US"/>
              <a:t> The answer is incorrect and the sign bit has changed.</a:t>
            </a:r>
          </a:p>
        </p:txBody>
      </p:sp>
      <p:grpSp>
        <p:nvGrpSpPr>
          <p:cNvPr id="153" name="Group 43"/>
          <p:cNvGrpSpPr/>
          <p:nvPr/>
        </p:nvGrpSpPr>
        <p:grpSpPr bwMode="auto">
          <a:xfrm>
            <a:off x="4038600" y="4648200"/>
            <a:ext cx="1600200" cy="336550"/>
            <a:chOff x="2544" y="2928"/>
            <a:chExt cx="1008" cy="212"/>
          </a:xfrm>
        </p:grpSpPr>
        <p:sp>
          <p:nvSpPr>
            <p:cNvPr id="1048976" name="Text Box 30"/>
            <p:cNvSpPr txBox="1">
              <a:spLocks noChangeArrowheads="1"/>
            </p:cNvSpPr>
            <p:nvPr/>
          </p:nvSpPr>
          <p:spPr bwMode="auto">
            <a:xfrm>
              <a:off x="2544" y="2928"/>
              <a:ext cx="960" cy="212"/>
            </a:xfrm>
            <a:prstGeom prst="rect"/>
            <a:noFill/>
            <a:ln w="9525">
              <a:noFill/>
              <a:miter lim="800000"/>
              <a:headEnd/>
              <a:tailEnd/>
            </a:ln>
            <a:effectLst/>
          </p:spPr>
          <p:txBody>
            <a:bodyPr>
              <a:spAutoFit/>
            </a:bodyPr>
            <a:p>
              <a:pPr>
                <a:spcBef>
                  <a:spcPct val="50000"/>
                </a:spcBef>
              </a:pPr>
              <a:r>
                <a:rPr sz="1600" lang="en-US">
                  <a:solidFill>
                    <a:srgbClr val="FF0000"/>
                  </a:solidFill>
                </a:rPr>
                <a:t>Discard carry</a:t>
              </a:r>
            </a:p>
          </p:txBody>
        </p:sp>
        <p:sp>
          <p:nvSpPr>
            <p:cNvPr id="1048977" name="Line 31"/>
            <p:cNvSpPr>
              <a:spLocks noChangeShapeType="1"/>
            </p:cNvSpPr>
            <p:nvPr/>
          </p:nvSpPr>
          <p:spPr bwMode="auto">
            <a:xfrm>
              <a:off x="3312" y="3072"/>
              <a:ext cx="240" cy="0"/>
            </a:xfrm>
            <a:prstGeom prst="line"/>
            <a:noFill/>
            <a:ln w="9525">
              <a:solidFill>
                <a:srgbClr val="FF0000"/>
              </a:solidFill>
              <a:round/>
              <a:headEnd/>
              <a:tailEnd type="triangle" w="med" len="med"/>
            </a:ln>
            <a:effectLst/>
          </p:spPr>
          <p:txBody>
            <a:bodyPr/>
            <a:p>
              <a:endParaRPr lang="en-US"/>
            </a:p>
          </p:txBody>
        </p:sp>
      </p:grpSp>
      <p:sp>
        <p:nvSpPr>
          <p:cNvPr id="1048978" name="Line 33"/>
          <p:cNvSpPr>
            <a:spLocks noChangeShapeType="1"/>
          </p:cNvSpPr>
          <p:nvPr/>
        </p:nvSpPr>
        <p:spPr bwMode="auto">
          <a:xfrm flipV="1">
            <a:off x="5668963" y="4800600"/>
            <a:ext cx="152400" cy="152400"/>
          </a:xfrm>
          <a:prstGeom prst="line"/>
          <a:noFill/>
          <a:ln w="28575">
            <a:solidFill>
              <a:srgbClr val="FF0000"/>
            </a:solidFill>
            <a:round/>
            <a:headEnd/>
            <a:tailEnd/>
          </a:ln>
          <a:effectLst/>
        </p:spPr>
        <p:txBody>
          <a:bodyPr/>
          <a:p>
            <a:endParaRPr lang="en-US"/>
          </a:p>
        </p:txBody>
      </p:sp>
      <p:sp>
        <p:nvSpPr>
          <p:cNvPr id="1048979" name="Line 34"/>
          <p:cNvSpPr>
            <a:spLocks noChangeShapeType="1"/>
          </p:cNvSpPr>
          <p:nvPr/>
        </p:nvSpPr>
        <p:spPr bwMode="auto">
          <a:xfrm flipV="1">
            <a:off x="2743200" y="4800600"/>
            <a:ext cx="533400" cy="152400"/>
          </a:xfrm>
          <a:prstGeom prst="line"/>
          <a:noFill/>
          <a:ln w="28575">
            <a:solidFill>
              <a:srgbClr val="FF0000"/>
            </a:solidFill>
            <a:round/>
            <a:headEnd/>
            <a:tailEnd/>
          </a:ln>
          <a:effectLst/>
        </p:spPr>
        <p:txBody>
          <a:bodyPr/>
          <a:p>
            <a:endParaRPr lang="en-US"/>
          </a:p>
        </p:txBody>
      </p:sp>
      <p:sp>
        <p:nvSpPr>
          <p:cNvPr id="1048980" name="Line 35"/>
          <p:cNvSpPr>
            <a:spLocks noChangeShapeType="1"/>
          </p:cNvSpPr>
          <p:nvPr/>
        </p:nvSpPr>
        <p:spPr bwMode="auto">
          <a:xfrm flipV="1">
            <a:off x="7086600" y="4800600"/>
            <a:ext cx="533400" cy="152400"/>
          </a:xfrm>
          <a:prstGeom prst="line"/>
          <a:noFill/>
          <a:ln w="28575">
            <a:solidFill>
              <a:srgbClr val="FF0000"/>
            </a:solidFill>
            <a:round/>
            <a:headEnd/>
            <a:tailEnd/>
          </a:ln>
          <a:effectLst/>
        </p:spPr>
        <p:txBody>
          <a:bodyPr/>
          <a:p>
            <a:endParaRPr lang="en-US"/>
          </a:p>
        </p:txBody>
      </p:sp>
      <p:grpSp>
        <p:nvGrpSpPr>
          <p:cNvPr id="154" name="Group 41"/>
          <p:cNvGrpSpPr/>
          <p:nvPr/>
        </p:nvGrpSpPr>
        <p:grpSpPr bwMode="auto">
          <a:xfrm>
            <a:off x="1524000" y="5029200"/>
            <a:ext cx="1371600" cy="304800"/>
            <a:chOff x="960" y="3168"/>
            <a:chExt cx="864" cy="192"/>
          </a:xfrm>
        </p:grpSpPr>
        <p:sp>
          <p:nvSpPr>
            <p:cNvPr id="1048981" name="Line 28"/>
            <p:cNvSpPr>
              <a:spLocks noChangeShapeType="1"/>
            </p:cNvSpPr>
            <p:nvPr/>
          </p:nvSpPr>
          <p:spPr bwMode="auto">
            <a:xfrm flipH="1" flipV="1">
              <a:off x="1776" y="3216"/>
              <a:ext cx="48" cy="144"/>
            </a:xfrm>
            <a:prstGeom prst="line"/>
            <a:noFill/>
            <a:ln w="9525">
              <a:solidFill>
                <a:schemeClr val="tx1"/>
              </a:solidFill>
              <a:round/>
              <a:headEnd/>
              <a:tailEnd type="triangle" w="med" len="med"/>
            </a:ln>
            <a:effectLst/>
          </p:spPr>
          <p:txBody>
            <a:bodyPr/>
            <a:p>
              <a:endParaRPr lang="en-US"/>
            </a:p>
          </p:txBody>
        </p:sp>
        <p:sp>
          <p:nvSpPr>
            <p:cNvPr id="1048982" name="Line 39"/>
            <p:cNvSpPr>
              <a:spLocks noChangeShapeType="1"/>
            </p:cNvSpPr>
            <p:nvPr/>
          </p:nvSpPr>
          <p:spPr bwMode="auto">
            <a:xfrm flipH="1" flipV="1">
              <a:off x="960" y="3168"/>
              <a:ext cx="816" cy="192"/>
            </a:xfrm>
            <a:prstGeom prst="line"/>
            <a:noFill/>
            <a:ln w="9525">
              <a:solidFill>
                <a:schemeClr val="tx1"/>
              </a:solidFill>
              <a:round/>
              <a:headEnd/>
              <a:tailEnd type="triangle" w="med" len="med"/>
            </a:ln>
            <a:effectLst/>
          </p:spPr>
          <p:txBody>
            <a:bodyPr/>
            <a:p>
              <a:endParaRPr lang="en-US"/>
            </a:p>
          </p:txBody>
        </p:sp>
      </p:grpSp>
      <p:grpSp>
        <p:nvGrpSpPr>
          <p:cNvPr id="155" name="Group 42"/>
          <p:cNvGrpSpPr/>
          <p:nvPr/>
        </p:nvGrpSpPr>
        <p:grpSpPr bwMode="auto">
          <a:xfrm>
            <a:off x="5562600" y="5029200"/>
            <a:ext cx="1371600" cy="381000"/>
            <a:chOff x="3504" y="3168"/>
            <a:chExt cx="864" cy="240"/>
          </a:xfrm>
        </p:grpSpPr>
        <p:sp>
          <p:nvSpPr>
            <p:cNvPr id="1048983" name="Line 38"/>
            <p:cNvSpPr>
              <a:spLocks noChangeShapeType="1"/>
            </p:cNvSpPr>
            <p:nvPr/>
          </p:nvSpPr>
          <p:spPr bwMode="auto">
            <a:xfrm flipV="1">
              <a:off x="3504" y="3216"/>
              <a:ext cx="144" cy="192"/>
            </a:xfrm>
            <a:prstGeom prst="line"/>
            <a:noFill/>
            <a:ln w="9525">
              <a:solidFill>
                <a:schemeClr val="tx1"/>
              </a:solidFill>
              <a:round/>
              <a:headEnd/>
              <a:tailEnd type="triangle" w="med" len="med"/>
            </a:ln>
            <a:effectLst/>
          </p:spPr>
          <p:txBody>
            <a:bodyPr/>
            <a:p>
              <a:endParaRPr lang="en-US"/>
            </a:p>
          </p:txBody>
        </p:sp>
        <p:sp>
          <p:nvSpPr>
            <p:cNvPr id="1048984" name="Line 40"/>
            <p:cNvSpPr>
              <a:spLocks noChangeShapeType="1"/>
            </p:cNvSpPr>
            <p:nvPr/>
          </p:nvSpPr>
          <p:spPr bwMode="auto">
            <a:xfrm flipV="1">
              <a:off x="3552" y="3168"/>
              <a:ext cx="816" cy="240"/>
            </a:xfrm>
            <a:prstGeom prst="line"/>
            <a:noFill/>
            <a:ln w="9525">
              <a:solidFill>
                <a:schemeClr val="tx1"/>
              </a:solidFill>
              <a:round/>
              <a:headEnd/>
              <a:tailEnd type="triangle" w="med" len="med"/>
            </a:ln>
            <a:effectLst/>
          </p:spPr>
          <p:txBody>
            <a:bodyPr/>
            <a:p>
              <a:endParaRPr lang="en-US"/>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974"/>
                                        </p:tgtEl>
                                        <p:attrNameLst>
                                          <p:attrName>style.visibility</p:attrName>
                                        </p:attrNameLst>
                                      </p:cBhvr>
                                      <p:to>
                                        <p:strVal val="visible"/>
                                      </p:to>
                                    </p:set>
                                    <p:anim calcmode="lin" valueType="num">
                                      <p:cBhvr additive="base">
                                        <p:cTn dur="500" fill="hold" id="7"/>
                                        <p:tgtEl>
                                          <p:spTgt spid="1048974"/>
                                        </p:tgtEl>
                                        <p:attrNameLst>
                                          <p:attrName>ppt_x</p:attrName>
                                        </p:attrNameLst>
                                      </p:cBhvr>
                                      <p:tavLst>
                                        <p:tav tm="0">
                                          <p:val>
                                            <p:strVal val="0-#ppt_w/2"/>
                                          </p:val>
                                        </p:tav>
                                        <p:tav tm="100000">
                                          <p:val>
                                            <p:strVal val="#ppt_x"/>
                                          </p:val>
                                        </p:tav>
                                      </p:tavLst>
                                    </p:anim>
                                    <p:anim calcmode="lin" valueType="num">
                                      <p:cBhvr additive="base">
                                        <p:cTn dur="500" fill="hold" id="8"/>
                                        <p:tgtEl>
                                          <p:spTgt spid="1048974"/>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4">
                                  <p:stCondLst>
                                    <p:cond delay="0"/>
                                  </p:stCondLst>
                                  <p:childTnLst>
                                    <p:set>
                                      <p:cBhvr>
                                        <p:cTn dur="1" fill="hold" id="10">
                                          <p:stCondLst>
                                            <p:cond delay="0"/>
                                          </p:stCondLst>
                                        </p:cTn>
                                        <p:tgtEl>
                                          <p:spTgt spid="1048965"/>
                                        </p:tgtEl>
                                        <p:attrNameLst>
                                          <p:attrName>style.visibility</p:attrName>
                                        </p:attrNameLst>
                                      </p:cBhvr>
                                      <p:to>
                                        <p:strVal val="visible"/>
                                      </p:to>
                                    </p:set>
                                    <p:anim calcmode="lin" valueType="num">
                                      <p:cBhvr additive="base">
                                        <p:cTn dur="500" fill="hold" id="11"/>
                                        <p:tgtEl>
                                          <p:spTgt spid="1048965"/>
                                        </p:tgtEl>
                                        <p:attrNameLst>
                                          <p:attrName>ppt_x</p:attrName>
                                        </p:attrNameLst>
                                      </p:cBhvr>
                                      <p:tavLst>
                                        <p:tav tm="0">
                                          <p:val>
                                            <p:strVal val="#ppt_x"/>
                                          </p:val>
                                        </p:tav>
                                        <p:tav tm="100000">
                                          <p:val>
                                            <p:strVal val="#ppt_x"/>
                                          </p:val>
                                        </p:tav>
                                      </p:tavLst>
                                    </p:anim>
                                    <p:anim calcmode="lin" valueType="num">
                                      <p:cBhvr additive="base">
                                        <p:cTn dur="500" fill="hold" id="12"/>
                                        <p:tgtEl>
                                          <p:spTgt spid="1048965"/>
                                        </p:tgtEl>
                                        <p:attrNameLst>
                                          <p:attrName>ppt_y</p:attrName>
                                        </p:attrNameLst>
                                      </p:cBhvr>
                                      <p:tavLst>
                                        <p:tav tm="0">
                                          <p:val>
                                            <p:strVal val="1+#ppt_h/2"/>
                                          </p:val>
                                        </p:tav>
                                        <p:tav tm="100000">
                                          <p:val>
                                            <p:strVal val="#ppt_y"/>
                                          </p:val>
                                        </p:tav>
                                      </p:tavLst>
                                    </p:anim>
                                  </p:childTnLst>
                                </p:cTn>
                              </p:par>
                              <p:par>
                                <p:cTn fill="hold" grpId="0" id="13" nodeType="withEffect" presetClass="entr" presetID="22" presetSubtype="8">
                                  <p:stCondLst>
                                    <p:cond delay="0"/>
                                  </p:stCondLst>
                                  <p:childTnLst>
                                    <p:set>
                                      <p:cBhvr>
                                        <p:cTn dur="1" fill="hold" id="14">
                                          <p:stCondLst>
                                            <p:cond delay="0"/>
                                          </p:stCondLst>
                                        </p:cTn>
                                        <p:tgtEl>
                                          <p:spTgt spid="1048966"/>
                                        </p:tgtEl>
                                        <p:attrNameLst>
                                          <p:attrName>style.visibility</p:attrName>
                                        </p:attrNameLst>
                                      </p:cBhvr>
                                      <p:to>
                                        <p:strVal val="visible"/>
                                      </p:to>
                                    </p:set>
                                    <p:animEffect transition="in" filter="wipe(left)">
                                      <p:cBhvr>
                                        <p:cTn dur="500" id="15"/>
                                        <p:tgtEl>
                                          <p:spTgt spid="1048966"/>
                                        </p:tgtEl>
                                      </p:cBhvr>
                                    </p:animEffect>
                                  </p:childTnLst>
                                </p:cTn>
                              </p:par>
                            </p:childTnLst>
                          </p:cTn>
                        </p:par>
                        <p:par>
                          <p:cTn fill="hold" id="16">
                            <p:stCondLst>
                              <p:cond delay="500"/>
                            </p:stCondLst>
                            <p:childTnLst>
                              <p:par>
                                <p:cTn fill="hold" id="17" nodeType="afterEffect" presetClass="entr" presetID="22" presetSubtype="2">
                                  <p:stCondLst>
                                    <p:cond delay="0"/>
                                  </p:stCondLst>
                                  <p:childTnLst>
                                    <p:set>
                                      <p:cBhvr>
                                        <p:cTn dur="1" fill="hold" id="18">
                                          <p:stCondLst>
                                            <p:cond delay="0"/>
                                          </p:stCondLst>
                                        </p:cTn>
                                        <p:tgtEl>
                                          <p:spTgt spid="1048967">
                                            <p:txEl>
                                              <p:pRg st="0" end="0"/>
                                            </p:txEl>
                                          </p:spTgt>
                                        </p:tgtEl>
                                        <p:attrNameLst>
                                          <p:attrName>style.visibility</p:attrName>
                                        </p:attrNameLst>
                                      </p:cBhvr>
                                      <p:to>
                                        <p:strVal val="visible"/>
                                      </p:to>
                                    </p:set>
                                    <p:animEffect transition="in" filter="wipe(right)">
                                      <p:cBhvr>
                                        <p:cTn dur="2000" id="19"/>
                                        <p:tgtEl>
                                          <p:spTgt spid="1048967">
                                            <p:txEl>
                                              <p:pRg st="0" end="0"/>
                                            </p:txEl>
                                          </p:spTgt>
                                        </p:tgtEl>
                                      </p:cBhvr>
                                    </p:animEffect>
                                  </p:childTnLst>
                                </p:cTn>
                              </p:par>
                            </p:childTnLst>
                          </p:cTn>
                        </p:par>
                        <p:par>
                          <p:cTn fill="hold" id="20">
                            <p:stCondLst>
                              <p:cond delay="2500"/>
                            </p:stCondLst>
                            <p:childTnLst>
                              <p:par>
                                <p:cTn fill="hold" grpId="0" id="21" nodeType="afterEffect" presetClass="entr" presetID="2" presetSubtype="4">
                                  <p:stCondLst>
                                    <p:cond delay="0"/>
                                  </p:stCondLst>
                                  <p:childTnLst>
                                    <p:set>
                                      <p:cBhvr>
                                        <p:cTn dur="1" fill="hold" id="22">
                                          <p:stCondLst>
                                            <p:cond delay="0"/>
                                          </p:stCondLst>
                                        </p:cTn>
                                        <p:tgtEl>
                                          <p:spTgt spid="1048968"/>
                                        </p:tgtEl>
                                        <p:attrNameLst>
                                          <p:attrName>style.visibility</p:attrName>
                                        </p:attrNameLst>
                                      </p:cBhvr>
                                      <p:to>
                                        <p:strVal val="visible"/>
                                      </p:to>
                                    </p:set>
                                    <p:anim calcmode="lin" valueType="num">
                                      <p:cBhvr additive="base">
                                        <p:cTn dur="500" fill="hold" id="23"/>
                                        <p:tgtEl>
                                          <p:spTgt spid="1048968"/>
                                        </p:tgtEl>
                                        <p:attrNameLst>
                                          <p:attrName>ppt_x</p:attrName>
                                        </p:attrNameLst>
                                      </p:cBhvr>
                                      <p:tavLst>
                                        <p:tav tm="0">
                                          <p:val>
                                            <p:strVal val="#ppt_x"/>
                                          </p:val>
                                        </p:tav>
                                        <p:tav tm="100000">
                                          <p:val>
                                            <p:strVal val="#ppt_x"/>
                                          </p:val>
                                        </p:tav>
                                      </p:tavLst>
                                    </p:anim>
                                    <p:anim calcmode="lin" valueType="num">
                                      <p:cBhvr additive="base">
                                        <p:cTn dur="500" fill="hold" id="24"/>
                                        <p:tgtEl>
                                          <p:spTgt spid="1048968"/>
                                        </p:tgtEl>
                                        <p:attrNameLst>
                                          <p:attrName>ppt_y</p:attrName>
                                        </p:attrNameLst>
                                      </p:cBhvr>
                                      <p:tavLst>
                                        <p:tav tm="0">
                                          <p:val>
                                            <p:strVal val="1+#ppt_h/2"/>
                                          </p:val>
                                        </p:tav>
                                        <p:tav tm="100000">
                                          <p:val>
                                            <p:strVal val="#ppt_y"/>
                                          </p:val>
                                        </p:tav>
                                      </p:tavLst>
                                    </p:anim>
                                  </p:childTnLst>
                                </p:cTn>
                              </p:par>
                            </p:childTnLst>
                          </p:cTn>
                        </p:par>
                        <p:par>
                          <p:cTn fill="hold" id="25">
                            <p:stCondLst>
                              <p:cond delay="3000"/>
                            </p:stCondLst>
                            <p:childTnLst>
                              <p:par>
                                <p:cTn fill="hold" grpId="0" id="26" nodeType="afterEffect" presetClass="entr" presetID="37" presetSubtype="0">
                                  <p:stCondLst>
                                    <p:cond delay="0"/>
                                  </p:stCondLst>
                                  <p:childTnLst>
                                    <p:set>
                                      <p:cBhvr>
                                        <p:cTn dur="1" fill="hold" id="27">
                                          <p:stCondLst>
                                            <p:cond delay="0"/>
                                          </p:stCondLst>
                                        </p:cTn>
                                        <p:tgtEl>
                                          <p:spTgt spid="1048975"/>
                                        </p:tgtEl>
                                        <p:attrNameLst>
                                          <p:attrName>style.visibility</p:attrName>
                                        </p:attrNameLst>
                                      </p:cBhvr>
                                      <p:to>
                                        <p:strVal val="visible"/>
                                      </p:to>
                                    </p:set>
                                    <p:animEffect transition="in" filter="fade">
                                      <p:cBhvr>
                                        <p:cTn dur="1000" id="28"/>
                                        <p:tgtEl>
                                          <p:spTgt spid="1048975"/>
                                        </p:tgtEl>
                                      </p:cBhvr>
                                    </p:animEffect>
                                    <p:anim calcmode="lin" valueType="num">
                                      <p:cBhvr>
                                        <p:cTn dur="1000" fill="hold" id="29"/>
                                        <p:tgtEl>
                                          <p:spTgt spid="1048975"/>
                                        </p:tgtEl>
                                        <p:attrNameLst>
                                          <p:attrName>ppt_x</p:attrName>
                                        </p:attrNameLst>
                                      </p:cBhvr>
                                      <p:tavLst>
                                        <p:tav tm="0">
                                          <p:val>
                                            <p:strVal val="#ppt_x"/>
                                          </p:val>
                                        </p:tav>
                                        <p:tav tm="100000">
                                          <p:val>
                                            <p:strVal val="#ppt_x"/>
                                          </p:val>
                                        </p:tav>
                                      </p:tavLst>
                                    </p:anim>
                                    <p:anim calcmode="lin" valueType="num">
                                      <p:cBhvr>
                                        <p:cTn decel="100000" dur="900" fill="hold" id="30"/>
                                        <p:tgtEl>
                                          <p:spTgt spid="1048975"/>
                                        </p:tgtEl>
                                        <p:attrNameLst>
                                          <p:attrName>ppt_y</p:attrName>
                                        </p:attrNameLst>
                                      </p:cBhvr>
                                      <p:tavLst>
                                        <p:tav tm="0">
                                          <p:val>
                                            <p:strVal val="#ppt_y+1"/>
                                          </p:val>
                                        </p:tav>
                                        <p:tav tm="100000">
                                          <p:val>
                                            <p:strVal val="#ppt_y-.03"/>
                                          </p:val>
                                        </p:tav>
                                      </p:tavLst>
                                    </p:anim>
                                    <p:anim calcmode="lin" valueType="num">
                                      <p:cBhvr>
                                        <p:cTn accel="100000" dur="100" fill="hold" id="31">
                                          <p:stCondLst>
                                            <p:cond delay="900"/>
                                          </p:stCondLst>
                                        </p:cTn>
                                        <p:tgtEl>
                                          <p:spTgt spid="1048975"/>
                                        </p:tgtEl>
                                        <p:attrNameLst>
                                          <p:attrName>ppt_y</p:attrName>
                                        </p:attrNameLst>
                                      </p:cBhvr>
                                      <p:tavLst>
                                        <p:tav tm="0">
                                          <p:val>
                                            <p:strVal val="#ppt_y-.03"/>
                                          </p:val>
                                        </p:tav>
                                        <p:tav tm="100000">
                                          <p:val>
                                            <p:strVal val="#ppt_y"/>
                                          </p:val>
                                        </p:tav>
                                      </p:tavLst>
                                    </p:anim>
                                  </p:childTnLst>
                                </p:cTn>
                              </p:par>
                            </p:childTnLst>
                          </p:cTn>
                        </p:par>
                        <p:par>
                          <p:cTn fill="hold" id="32">
                            <p:stCondLst>
                              <p:cond delay="4000"/>
                            </p:stCondLst>
                            <p:childTnLst>
                              <p:par>
                                <p:cTn fill="hold" id="33" nodeType="afterEffect" presetClass="entr" presetID="22" presetSubtype="4">
                                  <p:stCondLst>
                                    <p:cond delay="0"/>
                                  </p:stCondLst>
                                  <p:childTnLst>
                                    <p:set>
                                      <p:cBhvr>
                                        <p:cTn dur="1" fill="hold" id="34">
                                          <p:stCondLst>
                                            <p:cond delay="0"/>
                                          </p:stCondLst>
                                        </p:cTn>
                                        <p:tgtEl>
                                          <p:spTgt spid="154"/>
                                        </p:tgtEl>
                                        <p:attrNameLst>
                                          <p:attrName>style.visibility</p:attrName>
                                        </p:attrNameLst>
                                      </p:cBhvr>
                                      <p:to>
                                        <p:strVal val="visible"/>
                                      </p:to>
                                    </p:set>
                                    <p:animEffect transition="in" filter="wipe(down)">
                                      <p:cBhvr>
                                        <p:cTn dur="500" id="35"/>
                                        <p:tgtEl>
                                          <p:spTgt spid="154"/>
                                        </p:tgtEl>
                                      </p:cBhvr>
                                    </p:animEffect>
                                  </p:childTnLst>
                                </p:cTn>
                              </p:par>
                            </p:childTnLst>
                          </p:cTn>
                        </p:par>
                        <p:par>
                          <p:cTn fill="hold" id="36">
                            <p:stCondLst>
                              <p:cond delay="4500"/>
                            </p:stCondLst>
                            <p:childTnLst>
                              <p:par>
                                <p:cTn fill="hold" grpId="0" id="37" nodeType="afterEffect" presetClass="entr" presetID="9" presetSubtype="0">
                                  <p:stCondLst>
                                    <p:cond delay="0"/>
                                  </p:stCondLst>
                                  <p:childTnLst>
                                    <p:set>
                                      <p:cBhvr>
                                        <p:cTn dur="1" fill="hold" id="38">
                                          <p:stCondLst>
                                            <p:cond delay="0"/>
                                          </p:stCondLst>
                                        </p:cTn>
                                        <p:tgtEl>
                                          <p:spTgt spid="1048962"/>
                                        </p:tgtEl>
                                        <p:attrNameLst>
                                          <p:attrName>style.visibility</p:attrName>
                                        </p:attrNameLst>
                                      </p:cBhvr>
                                      <p:to>
                                        <p:strVal val="visible"/>
                                      </p:to>
                                    </p:set>
                                    <p:animEffect transition="in" filter="dissolve">
                                      <p:cBhvr>
                                        <p:cTn dur="500" id="39"/>
                                        <p:tgtEl>
                                          <p:spTgt spid="1048962"/>
                                        </p:tgtEl>
                                      </p:cBhvr>
                                    </p:animEffect>
                                  </p:childTnLst>
                                </p:cTn>
                              </p:par>
                            </p:childTnLst>
                          </p:cTn>
                        </p:par>
                        <p:par>
                          <p:cTn fill="hold" id="40">
                            <p:stCondLst>
                              <p:cond delay="5000"/>
                            </p:stCondLst>
                            <p:childTnLst>
                              <p:par>
                                <p:cTn fill="hold" grpId="0" id="41" nodeType="afterEffect" presetClass="entr" presetID="22" presetSubtype="4">
                                  <p:stCondLst>
                                    <p:cond delay="0"/>
                                  </p:stCondLst>
                                  <p:childTnLst>
                                    <p:set>
                                      <p:cBhvr>
                                        <p:cTn dur="1" fill="hold" id="42">
                                          <p:stCondLst>
                                            <p:cond delay="0"/>
                                          </p:stCondLst>
                                        </p:cTn>
                                        <p:tgtEl>
                                          <p:spTgt spid="1048979"/>
                                        </p:tgtEl>
                                        <p:attrNameLst>
                                          <p:attrName>style.visibility</p:attrName>
                                        </p:attrNameLst>
                                      </p:cBhvr>
                                      <p:to>
                                        <p:strVal val="visible"/>
                                      </p:to>
                                    </p:set>
                                    <p:animEffect transition="in" filter="wipe(down)">
                                      <p:cBhvr>
                                        <p:cTn dur="500" id="43"/>
                                        <p:tgtEl>
                                          <p:spTgt spid="1048979"/>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 presetSubtype="4">
                                  <p:stCondLst>
                                    <p:cond delay="0"/>
                                  </p:stCondLst>
                                  <p:childTnLst>
                                    <p:set>
                                      <p:cBhvr>
                                        <p:cTn dur="1" fill="hold" id="47">
                                          <p:stCondLst>
                                            <p:cond delay="0"/>
                                          </p:stCondLst>
                                        </p:cTn>
                                        <p:tgtEl>
                                          <p:spTgt spid="1048969"/>
                                        </p:tgtEl>
                                        <p:attrNameLst>
                                          <p:attrName>style.visibility</p:attrName>
                                        </p:attrNameLst>
                                      </p:cBhvr>
                                      <p:to>
                                        <p:strVal val="visible"/>
                                      </p:to>
                                    </p:set>
                                    <p:anim calcmode="lin" valueType="num">
                                      <p:cBhvr additive="base">
                                        <p:cTn dur="500" fill="hold" id="48"/>
                                        <p:tgtEl>
                                          <p:spTgt spid="1048969"/>
                                        </p:tgtEl>
                                        <p:attrNameLst>
                                          <p:attrName>ppt_x</p:attrName>
                                        </p:attrNameLst>
                                      </p:cBhvr>
                                      <p:tavLst>
                                        <p:tav tm="0">
                                          <p:val>
                                            <p:strVal val="#ppt_x"/>
                                          </p:val>
                                        </p:tav>
                                        <p:tav tm="100000">
                                          <p:val>
                                            <p:strVal val="#ppt_x"/>
                                          </p:val>
                                        </p:tav>
                                      </p:tavLst>
                                    </p:anim>
                                    <p:anim calcmode="lin" valueType="num">
                                      <p:cBhvr additive="base">
                                        <p:cTn dur="500" fill="hold" id="49"/>
                                        <p:tgtEl>
                                          <p:spTgt spid="1048969"/>
                                        </p:tgtEl>
                                        <p:attrNameLst>
                                          <p:attrName>ppt_y</p:attrName>
                                        </p:attrNameLst>
                                      </p:cBhvr>
                                      <p:tavLst>
                                        <p:tav tm="0">
                                          <p:val>
                                            <p:strVal val="1+#ppt_h/2"/>
                                          </p:val>
                                        </p:tav>
                                        <p:tav tm="100000">
                                          <p:val>
                                            <p:strVal val="#ppt_y"/>
                                          </p:val>
                                        </p:tav>
                                      </p:tavLst>
                                    </p:anim>
                                  </p:childTnLst>
                                </p:cTn>
                              </p:par>
                              <p:par>
                                <p:cTn fill="hold" grpId="0" id="50" nodeType="withEffect" presetClass="entr" presetID="22" presetSubtype="8">
                                  <p:stCondLst>
                                    <p:cond delay="0"/>
                                  </p:stCondLst>
                                  <p:childTnLst>
                                    <p:set>
                                      <p:cBhvr>
                                        <p:cTn dur="1" fill="hold" id="51">
                                          <p:stCondLst>
                                            <p:cond delay="0"/>
                                          </p:stCondLst>
                                        </p:cTn>
                                        <p:tgtEl>
                                          <p:spTgt spid="1048970"/>
                                        </p:tgtEl>
                                        <p:attrNameLst>
                                          <p:attrName>style.visibility</p:attrName>
                                        </p:attrNameLst>
                                      </p:cBhvr>
                                      <p:to>
                                        <p:strVal val="visible"/>
                                      </p:to>
                                    </p:set>
                                    <p:animEffect transition="in" filter="wipe(left)">
                                      <p:cBhvr>
                                        <p:cTn dur="500" id="52"/>
                                        <p:tgtEl>
                                          <p:spTgt spid="1048970"/>
                                        </p:tgtEl>
                                      </p:cBhvr>
                                    </p:animEffect>
                                  </p:childTnLst>
                                </p:cTn>
                              </p:par>
                            </p:childTnLst>
                          </p:cTn>
                        </p:par>
                        <p:par>
                          <p:cTn fill="hold" id="53">
                            <p:stCondLst>
                              <p:cond delay="500"/>
                            </p:stCondLst>
                            <p:childTnLst>
                              <p:par>
                                <p:cTn fill="hold" id="54" nodeType="afterEffect" presetClass="entr" presetID="22" presetSubtype="2">
                                  <p:stCondLst>
                                    <p:cond delay="0"/>
                                  </p:stCondLst>
                                  <p:childTnLst>
                                    <p:set>
                                      <p:cBhvr>
                                        <p:cTn dur="1" fill="hold" id="55">
                                          <p:stCondLst>
                                            <p:cond delay="0"/>
                                          </p:stCondLst>
                                        </p:cTn>
                                        <p:tgtEl>
                                          <p:spTgt spid="1048971">
                                            <p:txEl>
                                              <p:pRg st="0" end="0"/>
                                            </p:txEl>
                                          </p:spTgt>
                                        </p:tgtEl>
                                        <p:attrNameLst>
                                          <p:attrName>style.visibility</p:attrName>
                                        </p:attrNameLst>
                                      </p:cBhvr>
                                      <p:to>
                                        <p:strVal val="visible"/>
                                      </p:to>
                                    </p:set>
                                    <p:animEffect transition="in" filter="wipe(right)">
                                      <p:cBhvr>
                                        <p:cTn dur="2000" id="56"/>
                                        <p:tgtEl>
                                          <p:spTgt spid="1048971">
                                            <p:txEl>
                                              <p:pRg st="0" end="0"/>
                                            </p:txEl>
                                          </p:spTgt>
                                        </p:tgtEl>
                                      </p:cBhvr>
                                    </p:animEffect>
                                  </p:childTnLst>
                                </p:cTn>
                              </p:par>
                            </p:childTnLst>
                          </p:cTn>
                        </p:par>
                        <p:par>
                          <p:cTn fill="hold" id="57">
                            <p:stCondLst>
                              <p:cond delay="2500"/>
                            </p:stCondLst>
                            <p:childTnLst>
                              <p:par>
                                <p:cTn fill="hold" grpId="0" id="58" nodeType="afterEffect" presetClass="entr" presetID="2" presetSubtype="4">
                                  <p:stCondLst>
                                    <p:cond delay="0"/>
                                  </p:stCondLst>
                                  <p:childTnLst>
                                    <p:set>
                                      <p:cBhvr>
                                        <p:cTn dur="1" fill="hold" id="59">
                                          <p:stCondLst>
                                            <p:cond delay="0"/>
                                          </p:stCondLst>
                                        </p:cTn>
                                        <p:tgtEl>
                                          <p:spTgt spid="1048972"/>
                                        </p:tgtEl>
                                        <p:attrNameLst>
                                          <p:attrName>style.visibility</p:attrName>
                                        </p:attrNameLst>
                                      </p:cBhvr>
                                      <p:to>
                                        <p:strVal val="visible"/>
                                      </p:to>
                                    </p:set>
                                    <p:anim calcmode="lin" valueType="num">
                                      <p:cBhvr additive="base">
                                        <p:cTn dur="500" fill="hold" id="60"/>
                                        <p:tgtEl>
                                          <p:spTgt spid="1048972"/>
                                        </p:tgtEl>
                                        <p:attrNameLst>
                                          <p:attrName>ppt_x</p:attrName>
                                        </p:attrNameLst>
                                      </p:cBhvr>
                                      <p:tavLst>
                                        <p:tav tm="0">
                                          <p:val>
                                            <p:strVal val="#ppt_x"/>
                                          </p:val>
                                        </p:tav>
                                        <p:tav tm="100000">
                                          <p:val>
                                            <p:strVal val="#ppt_x"/>
                                          </p:val>
                                        </p:tav>
                                      </p:tavLst>
                                    </p:anim>
                                    <p:anim calcmode="lin" valueType="num">
                                      <p:cBhvr additive="base">
                                        <p:cTn dur="500" fill="hold" id="61"/>
                                        <p:tgtEl>
                                          <p:spTgt spid="1048972"/>
                                        </p:tgtEl>
                                        <p:attrNameLst>
                                          <p:attrName>ppt_y</p:attrName>
                                        </p:attrNameLst>
                                      </p:cBhvr>
                                      <p:tavLst>
                                        <p:tav tm="0">
                                          <p:val>
                                            <p:strVal val="1+#ppt_h/2"/>
                                          </p:val>
                                        </p:tav>
                                        <p:tav tm="100000">
                                          <p:val>
                                            <p:strVal val="#ppt_y"/>
                                          </p:val>
                                        </p:tav>
                                      </p:tavLst>
                                    </p:anim>
                                  </p:childTnLst>
                                </p:cTn>
                              </p:par>
                            </p:childTnLst>
                          </p:cTn>
                        </p:par>
                        <p:par>
                          <p:cTn fill="hold" id="62">
                            <p:stCondLst>
                              <p:cond delay="3000"/>
                            </p:stCondLst>
                            <p:childTnLst>
                              <p:par>
                                <p:cTn fill="hold" grpId="0" id="63" nodeType="afterEffect" presetClass="entr" presetID="22" presetSubtype="4">
                                  <p:stCondLst>
                                    <p:cond delay="0"/>
                                  </p:stCondLst>
                                  <p:childTnLst>
                                    <p:set>
                                      <p:cBhvr>
                                        <p:cTn dur="1" fill="hold" id="64">
                                          <p:stCondLst>
                                            <p:cond delay="0"/>
                                          </p:stCondLst>
                                        </p:cTn>
                                        <p:tgtEl>
                                          <p:spTgt spid="1048978"/>
                                        </p:tgtEl>
                                        <p:attrNameLst>
                                          <p:attrName>style.visibility</p:attrName>
                                        </p:attrNameLst>
                                      </p:cBhvr>
                                      <p:to>
                                        <p:strVal val="visible"/>
                                      </p:to>
                                    </p:set>
                                    <p:animEffect transition="in" filter="wipe(down)">
                                      <p:cBhvr>
                                        <p:cTn dur="500" id="65"/>
                                        <p:tgtEl>
                                          <p:spTgt spid="1048978"/>
                                        </p:tgtEl>
                                      </p:cBhvr>
                                    </p:animEffect>
                                  </p:childTnLst>
                                </p:cTn>
                              </p:par>
                              <p:par>
                                <p:cTn fill="hold" id="66" nodeType="withEffect" presetClass="entr" presetID="37" presetSubtype="0">
                                  <p:stCondLst>
                                    <p:cond delay="0"/>
                                  </p:stCondLst>
                                  <p:childTnLst>
                                    <p:set>
                                      <p:cBhvr>
                                        <p:cTn dur="1" fill="hold" id="67">
                                          <p:stCondLst>
                                            <p:cond delay="0"/>
                                          </p:stCondLst>
                                        </p:cTn>
                                        <p:tgtEl>
                                          <p:spTgt spid="153"/>
                                        </p:tgtEl>
                                        <p:attrNameLst>
                                          <p:attrName>style.visibility</p:attrName>
                                        </p:attrNameLst>
                                      </p:cBhvr>
                                      <p:to>
                                        <p:strVal val="visible"/>
                                      </p:to>
                                    </p:set>
                                    <p:animEffect transition="in" filter="fade">
                                      <p:cBhvr>
                                        <p:cTn dur="1000" id="68"/>
                                        <p:tgtEl>
                                          <p:spTgt spid="153"/>
                                        </p:tgtEl>
                                      </p:cBhvr>
                                    </p:animEffect>
                                    <p:anim calcmode="lin" valueType="num">
                                      <p:cBhvr>
                                        <p:cTn dur="1000" fill="hold" id="69"/>
                                        <p:tgtEl>
                                          <p:spTgt spid="153"/>
                                        </p:tgtEl>
                                        <p:attrNameLst>
                                          <p:attrName>ppt_x</p:attrName>
                                        </p:attrNameLst>
                                      </p:cBhvr>
                                      <p:tavLst>
                                        <p:tav tm="0">
                                          <p:val>
                                            <p:strVal val="#ppt_x"/>
                                          </p:val>
                                        </p:tav>
                                        <p:tav tm="100000">
                                          <p:val>
                                            <p:strVal val="#ppt_x"/>
                                          </p:val>
                                        </p:tav>
                                      </p:tavLst>
                                    </p:anim>
                                    <p:anim calcmode="lin" valueType="num">
                                      <p:cBhvr>
                                        <p:cTn decel="100000" dur="900" fill="hold" id="70"/>
                                        <p:tgtEl>
                                          <p:spTgt spid="153"/>
                                        </p:tgtEl>
                                        <p:attrNameLst>
                                          <p:attrName>ppt_y</p:attrName>
                                        </p:attrNameLst>
                                      </p:cBhvr>
                                      <p:tavLst>
                                        <p:tav tm="0">
                                          <p:val>
                                            <p:strVal val="#ppt_y+1"/>
                                          </p:val>
                                        </p:tav>
                                        <p:tav tm="100000">
                                          <p:val>
                                            <p:strVal val="#ppt_y-.03"/>
                                          </p:val>
                                        </p:tav>
                                      </p:tavLst>
                                    </p:anim>
                                    <p:anim calcmode="lin" valueType="num">
                                      <p:cBhvr>
                                        <p:cTn accel="100000" dur="100" fill="hold" id="71">
                                          <p:stCondLst>
                                            <p:cond delay="900"/>
                                          </p:stCondLst>
                                        </p:cTn>
                                        <p:tgtEl>
                                          <p:spTgt spid="153"/>
                                        </p:tgtEl>
                                        <p:attrNameLst>
                                          <p:attrName>ppt_y</p:attrName>
                                        </p:attrNameLst>
                                      </p:cBhvr>
                                      <p:tavLst>
                                        <p:tav tm="0">
                                          <p:val>
                                            <p:strVal val="#ppt_y-.03"/>
                                          </p:val>
                                        </p:tav>
                                        <p:tav tm="100000">
                                          <p:val>
                                            <p:strVal val="#ppt_y"/>
                                          </p:val>
                                        </p:tav>
                                      </p:tavLst>
                                    </p:anim>
                                  </p:childTnLst>
                                </p:cTn>
                              </p:par>
                            </p:childTnLst>
                          </p:cTn>
                        </p:par>
                        <p:par>
                          <p:cTn fill="hold" id="72">
                            <p:stCondLst>
                              <p:cond delay="4000"/>
                            </p:stCondLst>
                            <p:childTnLst>
                              <p:par>
                                <p:cTn fill="hold" grpId="0" id="73" nodeType="afterEffect" presetClass="entr" presetID="22" presetSubtype="4">
                                  <p:stCondLst>
                                    <p:cond delay="0"/>
                                  </p:stCondLst>
                                  <p:childTnLst>
                                    <p:set>
                                      <p:cBhvr>
                                        <p:cTn dur="1" fill="hold" id="74">
                                          <p:stCondLst>
                                            <p:cond delay="0"/>
                                          </p:stCondLst>
                                        </p:cTn>
                                        <p:tgtEl>
                                          <p:spTgt spid="1048980"/>
                                        </p:tgtEl>
                                        <p:attrNameLst>
                                          <p:attrName>style.visibility</p:attrName>
                                        </p:attrNameLst>
                                      </p:cBhvr>
                                      <p:to>
                                        <p:strVal val="visible"/>
                                      </p:to>
                                    </p:set>
                                    <p:animEffect transition="in" filter="wipe(down)">
                                      <p:cBhvr>
                                        <p:cTn dur="500" id="75"/>
                                        <p:tgtEl>
                                          <p:spTgt spid="1048980"/>
                                        </p:tgtEl>
                                      </p:cBhvr>
                                    </p:animEffect>
                                  </p:childTnLst>
                                </p:cTn>
                              </p:par>
                            </p:childTnLst>
                          </p:cTn>
                        </p:par>
                        <p:par>
                          <p:cTn fill="hold" id="76">
                            <p:stCondLst>
                              <p:cond delay="4500"/>
                            </p:stCondLst>
                            <p:childTnLst>
                              <p:par>
                                <p:cTn fill="hold" grpId="0" id="77" nodeType="afterEffect" presetClass="entr" presetID="9" presetSubtype="0">
                                  <p:stCondLst>
                                    <p:cond delay="0"/>
                                  </p:stCondLst>
                                  <p:childTnLst>
                                    <p:set>
                                      <p:cBhvr>
                                        <p:cTn dur="1" fill="hold" id="78">
                                          <p:stCondLst>
                                            <p:cond delay="0"/>
                                          </p:stCondLst>
                                        </p:cTn>
                                        <p:tgtEl>
                                          <p:spTgt spid="1048961"/>
                                        </p:tgtEl>
                                        <p:attrNameLst>
                                          <p:attrName>style.visibility</p:attrName>
                                        </p:attrNameLst>
                                      </p:cBhvr>
                                      <p:to>
                                        <p:strVal val="visible"/>
                                      </p:to>
                                    </p:set>
                                    <p:animEffect transition="in" filter="dissolve">
                                      <p:cBhvr>
                                        <p:cTn dur="500" id="79"/>
                                        <p:tgtEl>
                                          <p:spTgt spid="1048961"/>
                                        </p:tgtEl>
                                      </p:cBhvr>
                                    </p:animEffect>
                                  </p:childTnLst>
                                </p:cTn>
                              </p:par>
                            </p:childTnLst>
                          </p:cTn>
                        </p:par>
                        <p:par>
                          <p:cTn fill="hold" id="80">
                            <p:stCondLst>
                              <p:cond delay="5000"/>
                            </p:stCondLst>
                            <p:childTnLst>
                              <p:par>
                                <p:cTn fill="hold" id="81" nodeType="afterEffect" presetClass="entr" presetID="22" presetSubtype="4">
                                  <p:stCondLst>
                                    <p:cond delay="0"/>
                                  </p:stCondLst>
                                  <p:childTnLst>
                                    <p:set>
                                      <p:cBhvr>
                                        <p:cTn dur="1" fill="hold" id="82">
                                          <p:stCondLst>
                                            <p:cond delay="0"/>
                                          </p:stCondLst>
                                        </p:cTn>
                                        <p:tgtEl>
                                          <p:spTgt spid="155"/>
                                        </p:tgtEl>
                                        <p:attrNameLst>
                                          <p:attrName>style.visibility</p:attrName>
                                        </p:attrNameLst>
                                      </p:cBhvr>
                                      <p:to>
                                        <p:strVal val="visible"/>
                                      </p:to>
                                    </p:set>
                                    <p:animEffect transition="in" filter="wipe(down)">
                                      <p:cBhvr>
                                        <p:cTn dur="500" id="83"/>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1" grpId="0" animBg="1"/>
      <p:bldP spid="1048962" grpId="0" animBg="1"/>
      <p:bldP spid="1048965" grpId="0"/>
      <p:bldP spid="1048966" grpId="0" animBg="1"/>
      <p:bldP spid="1048968" grpId="0"/>
      <p:bldP spid="1048969" grpId="0"/>
      <p:bldP spid="1048970" grpId="0" animBg="1"/>
      <p:bldP spid="1048972" grpId="0"/>
      <p:bldP spid="1048974" grpId="0"/>
      <p:bldP spid="1048975" grpId="0"/>
      <p:bldP spid="1048978" grpId="0" animBg="1"/>
      <p:bldP spid="1048979" grpId="0" animBg="1"/>
      <p:bldP spid="1048980"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showMasterPhAnim="0">
  <p:cSld>
    <p:spTree>
      <p:nvGrpSpPr>
        <p:cNvPr id="158" name=""/>
        <p:cNvGrpSpPr/>
        <p:nvPr/>
      </p:nvGrpSpPr>
      <p:grpSpPr>
        <a:xfrm>
          <a:off x="0" y="0"/>
          <a:ext cx="0" cy="0"/>
          <a:chOff x="0" y="0"/>
          <a:chExt cx="0" cy="0"/>
        </a:xfrm>
      </p:grpSpPr>
      <p:pic>
        <p:nvPicPr>
          <p:cNvPr id="209718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988"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989" name="Rectangle 4"/>
          <p:cNvSpPr>
            <a:spLocks noChangeArrowheads="1"/>
          </p:cNvSpPr>
          <p:nvPr/>
        </p:nvSpPr>
        <p:spPr bwMode="auto">
          <a:xfrm>
            <a:off x="914400" y="1143000"/>
            <a:ext cx="56578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Arithmetic Operations with Signed Numbers</a:t>
            </a:r>
          </a:p>
        </p:txBody>
      </p:sp>
      <p:sp>
        <p:nvSpPr>
          <p:cNvPr id="1048990" name="Text Box 6"/>
          <p:cNvSpPr txBox="1">
            <a:spLocks noChangeArrowheads="1"/>
          </p:cNvSpPr>
          <p:nvPr/>
        </p:nvSpPr>
        <p:spPr bwMode="auto">
          <a:xfrm>
            <a:off x="838200" y="1676400"/>
            <a:ext cx="7620000" cy="1187450"/>
          </a:xfrm>
          <a:prstGeom prst="rect"/>
          <a:noFill/>
          <a:ln w="9525">
            <a:noFill/>
            <a:miter lim="800000"/>
            <a:headEnd/>
            <a:tailEnd/>
          </a:ln>
          <a:effectLst/>
        </p:spPr>
        <p:txBody>
          <a:bodyPr>
            <a:spAutoFit/>
          </a:bodyPr>
          <a:p>
            <a:r>
              <a:rPr lang="en-US"/>
              <a:t>Rules for </a:t>
            </a:r>
            <a:r>
              <a:rPr b="1" lang="en-US"/>
              <a:t>subtraction</a:t>
            </a:r>
            <a:r>
              <a:rPr lang="en-US"/>
              <a:t>: 2’s complement the subtrahend and add the numbers. Discard any final carries. The result is in signed form.  </a:t>
            </a:r>
          </a:p>
        </p:txBody>
      </p:sp>
      <p:sp>
        <p:nvSpPr>
          <p:cNvPr id="1048991" name="Text Box 9"/>
          <p:cNvSpPr txBox="1">
            <a:spLocks noChangeArrowheads="1"/>
          </p:cNvSpPr>
          <p:nvPr/>
        </p:nvSpPr>
        <p:spPr bwMode="auto">
          <a:xfrm>
            <a:off x="1295400" y="5073650"/>
            <a:ext cx="1600200" cy="396875"/>
          </a:xfrm>
          <a:prstGeom prst="rect"/>
          <a:noFill/>
          <a:ln w="9525">
            <a:noFill/>
            <a:miter lim="800000"/>
            <a:headEnd/>
            <a:tailEnd/>
          </a:ln>
          <a:effectLst/>
        </p:spPr>
        <p:txBody>
          <a:bodyPr>
            <a:spAutoFit/>
          </a:bodyPr>
          <a:p>
            <a:pPr>
              <a:spcBef>
                <a:spcPct val="50000"/>
              </a:spcBef>
            </a:pPr>
            <a:r>
              <a:rPr sz="2000" lang="en-US"/>
              <a:t>00001111</a:t>
            </a:r>
          </a:p>
        </p:txBody>
      </p:sp>
      <p:sp>
        <p:nvSpPr>
          <p:cNvPr id="1048992" name="Text Box 10"/>
          <p:cNvSpPr txBox="1">
            <a:spLocks noChangeArrowheads="1"/>
          </p:cNvSpPr>
          <p:nvPr/>
        </p:nvSpPr>
        <p:spPr bwMode="auto">
          <a:xfrm>
            <a:off x="2362200" y="507365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+15</a:t>
            </a:r>
          </a:p>
        </p:txBody>
      </p:sp>
      <p:sp>
        <p:nvSpPr>
          <p:cNvPr id="1048993" name="Text Box 19"/>
          <p:cNvSpPr txBox="1">
            <a:spLocks noChangeArrowheads="1"/>
          </p:cNvSpPr>
          <p:nvPr/>
        </p:nvSpPr>
        <p:spPr bwMode="auto">
          <a:xfrm>
            <a:off x="1143000" y="5073650"/>
            <a:ext cx="311150" cy="396875"/>
          </a:xfrm>
          <a:prstGeom prst="rect"/>
          <a:noFill/>
          <a:ln w="9525">
            <a:noFill/>
            <a:miter lim="800000"/>
            <a:headEnd/>
            <a:tailEnd/>
          </a:ln>
          <a:effectLst/>
        </p:spPr>
        <p:txBody>
          <a:bodyPr wrap="none">
            <a:spAutoFit/>
          </a:bodyPr>
          <a:p>
            <a:r>
              <a:rPr sz="2000" lang="en-US"/>
              <a:t>1</a:t>
            </a:r>
          </a:p>
        </p:txBody>
      </p:sp>
      <p:sp>
        <p:nvSpPr>
          <p:cNvPr id="1048994" name="Line 20"/>
          <p:cNvSpPr>
            <a:spLocks noChangeShapeType="1"/>
          </p:cNvSpPr>
          <p:nvPr/>
        </p:nvSpPr>
        <p:spPr bwMode="auto">
          <a:xfrm flipV="1">
            <a:off x="1219200" y="5181600"/>
            <a:ext cx="152400" cy="152400"/>
          </a:xfrm>
          <a:prstGeom prst="line"/>
          <a:noFill/>
          <a:ln w="28575">
            <a:solidFill>
              <a:srgbClr val="FF0000"/>
            </a:solidFill>
            <a:round/>
            <a:headEnd/>
            <a:tailEnd/>
          </a:ln>
          <a:effectLst/>
        </p:spPr>
        <p:txBody>
          <a:bodyPr/>
          <a:p>
            <a:endParaRPr lang="en-US"/>
          </a:p>
        </p:txBody>
      </p:sp>
      <p:grpSp>
        <p:nvGrpSpPr>
          <p:cNvPr id="159" name="Group 32"/>
          <p:cNvGrpSpPr/>
          <p:nvPr/>
        </p:nvGrpSpPr>
        <p:grpSpPr bwMode="auto">
          <a:xfrm>
            <a:off x="533400" y="5454650"/>
            <a:ext cx="1524000" cy="565150"/>
            <a:chOff x="336" y="3436"/>
            <a:chExt cx="960" cy="356"/>
          </a:xfrm>
        </p:grpSpPr>
        <p:sp>
          <p:nvSpPr>
            <p:cNvPr id="1048995" name="Text Box 22"/>
            <p:cNvSpPr txBox="1">
              <a:spLocks noChangeArrowheads="1"/>
            </p:cNvSpPr>
            <p:nvPr/>
          </p:nvSpPr>
          <p:spPr bwMode="auto">
            <a:xfrm>
              <a:off x="336" y="3580"/>
              <a:ext cx="960" cy="212"/>
            </a:xfrm>
            <a:prstGeom prst="rect"/>
            <a:noFill/>
            <a:ln w="9525">
              <a:noFill/>
              <a:miter lim="800000"/>
              <a:headEnd/>
              <a:tailEnd/>
            </a:ln>
            <a:effectLst/>
          </p:spPr>
          <p:txBody>
            <a:bodyPr>
              <a:spAutoFit/>
            </a:bodyPr>
            <a:p>
              <a:pPr>
                <a:spcBef>
                  <a:spcPct val="50000"/>
                </a:spcBef>
              </a:pPr>
              <a:r>
                <a:rPr sz="1600" lang="en-US">
                  <a:solidFill>
                    <a:srgbClr val="FF0000"/>
                  </a:solidFill>
                </a:rPr>
                <a:t>Discard carry</a:t>
              </a:r>
            </a:p>
          </p:txBody>
        </p:sp>
        <p:sp>
          <p:nvSpPr>
            <p:cNvPr id="1048996" name="Line 23"/>
            <p:cNvSpPr>
              <a:spLocks noChangeShapeType="1"/>
            </p:cNvSpPr>
            <p:nvPr/>
          </p:nvSpPr>
          <p:spPr bwMode="auto">
            <a:xfrm flipH="1" flipV="1">
              <a:off x="864" y="3436"/>
              <a:ext cx="48" cy="192"/>
            </a:xfrm>
            <a:prstGeom prst="line"/>
            <a:noFill/>
            <a:ln w="9525">
              <a:solidFill>
                <a:srgbClr val="FF0000"/>
              </a:solidFill>
              <a:round/>
              <a:headEnd/>
              <a:tailEnd type="triangle" w="med" len="med"/>
            </a:ln>
            <a:effectLst/>
          </p:spPr>
          <p:txBody>
            <a:bodyPr/>
            <a:p>
              <a:endParaRPr lang="en-US"/>
            </a:p>
          </p:txBody>
        </p:sp>
      </p:grpSp>
      <p:sp>
        <p:nvSpPr>
          <p:cNvPr id="1048997" name="Text Box 25"/>
          <p:cNvSpPr txBox="1">
            <a:spLocks noChangeArrowheads="1"/>
          </p:cNvSpPr>
          <p:nvPr/>
        </p:nvSpPr>
        <p:spPr bwMode="auto">
          <a:xfrm>
            <a:off x="838200" y="3962400"/>
            <a:ext cx="4724400" cy="457200"/>
          </a:xfrm>
          <a:prstGeom prst="rect"/>
          <a:noFill/>
          <a:ln w="9525">
            <a:noFill/>
            <a:miter lim="800000"/>
            <a:headEnd/>
            <a:tailEnd/>
          </a:ln>
          <a:effectLst/>
        </p:spPr>
        <p:txBody>
          <a:bodyPr>
            <a:spAutoFit/>
          </a:bodyPr>
          <a:p>
            <a:pPr>
              <a:spcBef>
                <a:spcPct val="50000"/>
              </a:spcBef>
            </a:pPr>
            <a:r>
              <a:rPr lang="en-US"/>
              <a:t>2’s complement subtrahend and add:</a:t>
            </a:r>
          </a:p>
        </p:txBody>
      </p:sp>
      <p:sp>
        <p:nvSpPr>
          <p:cNvPr id="1048998" name="Text Box 27"/>
          <p:cNvSpPr txBox="1">
            <a:spLocks noChangeArrowheads="1"/>
          </p:cNvSpPr>
          <p:nvPr/>
        </p:nvSpPr>
        <p:spPr bwMode="auto">
          <a:xfrm>
            <a:off x="1295400" y="4387850"/>
            <a:ext cx="2057400" cy="701675"/>
          </a:xfrm>
          <a:prstGeom prst="rect"/>
          <a:noFill/>
          <a:ln w="9525">
            <a:noFill/>
            <a:miter lim="800000"/>
            <a:headEnd/>
            <a:tailEnd/>
          </a:ln>
          <a:effectLst/>
        </p:spPr>
        <p:txBody>
          <a:bodyPr>
            <a:spAutoFit/>
          </a:bodyPr>
          <a:p>
            <a:r>
              <a:rPr sz="2000" lang="en-US"/>
              <a:t>00011110 </a:t>
            </a:r>
            <a:r>
              <a:rPr sz="2000" lang="en-US">
                <a:solidFill>
                  <a:srgbClr val="008000"/>
                </a:solidFill>
              </a:rPr>
              <a:t>= +30</a:t>
            </a:r>
          </a:p>
          <a:p>
            <a:r>
              <a:rPr sz="2000" lang="en-US"/>
              <a:t>11110001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15</a:t>
            </a:r>
          </a:p>
        </p:txBody>
      </p:sp>
      <p:sp>
        <p:nvSpPr>
          <p:cNvPr id="1048999" name="Line 28"/>
          <p:cNvSpPr>
            <a:spLocks noChangeShapeType="1"/>
          </p:cNvSpPr>
          <p:nvPr/>
        </p:nvSpPr>
        <p:spPr bwMode="auto">
          <a:xfrm>
            <a:off x="1371600" y="5089525"/>
            <a:ext cx="1676400" cy="15875"/>
          </a:xfrm>
          <a:prstGeom prst="line"/>
          <a:noFill/>
          <a:ln w="9525">
            <a:solidFill>
              <a:schemeClr val="tx1"/>
            </a:solidFill>
            <a:round/>
            <a:headEnd/>
            <a:tailEnd/>
          </a:ln>
          <a:effectLst/>
        </p:spPr>
        <p:txBody>
          <a:bodyPr/>
          <a:p>
            <a:endParaRPr lang="en-US"/>
          </a:p>
        </p:txBody>
      </p:sp>
      <p:sp>
        <p:nvSpPr>
          <p:cNvPr id="1049000" name="Text Box 31"/>
          <p:cNvSpPr txBox="1">
            <a:spLocks noChangeArrowheads="1"/>
          </p:cNvSpPr>
          <p:nvPr/>
        </p:nvSpPr>
        <p:spPr bwMode="auto">
          <a:xfrm>
            <a:off x="838200" y="2743200"/>
            <a:ext cx="7315200" cy="457200"/>
          </a:xfrm>
          <a:prstGeom prst="rect"/>
          <a:noFill/>
          <a:ln w="9525">
            <a:noFill/>
            <a:miter lim="800000"/>
            <a:headEnd/>
            <a:tailEnd/>
          </a:ln>
          <a:effectLst/>
        </p:spPr>
        <p:txBody>
          <a:bodyPr>
            <a:spAutoFit/>
          </a:bodyPr>
          <a:p>
            <a:r>
              <a:rPr lang="en-US"/>
              <a:t>Repeat the examples done previously, but subtract:</a:t>
            </a:r>
          </a:p>
        </p:txBody>
      </p:sp>
      <p:grpSp>
        <p:nvGrpSpPr>
          <p:cNvPr id="160" name="Group 40"/>
          <p:cNvGrpSpPr/>
          <p:nvPr/>
        </p:nvGrpSpPr>
        <p:grpSpPr bwMode="auto">
          <a:xfrm>
            <a:off x="1066800" y="3182938"/>
            <a:ext cx="7239000" cy="706437"/>
            <a:chOff x="672" y="2005"/>
            <a:chExt cx="4560" cy="445"/>
          </a:xfrm>
        </p:grpSpPr>
        <p:sp>
          <p:nvSpPr>
            <p:cNvPr id="1049001" name="Line 8"/>
            <p:cNvSpPr>
              <a:spLocks noChangeShapeType="1"/>
            </p:cNvSpPr>
            <p:nvPr/>
          </p:nvSpPr>
          <p:spPr bwMode="auto">
            <a:xfrm>
              <a:off x="864" y="2447"/>
              <a:ext cx="720" cy="1"/>
            </a:xfrm>
            <a:prstGeom prst="line"/>
            <a:noFill/>
            <a:ln w="9525">
              <a:solidFill>
                <a:schemeClr val="tx1"/>
              </a:solidFill>
              <a:round/>
              <a:headEnd/>
              <a:tailEnd/>
            </a:ln>
            <a:effectLst/>
          </p:spPr>
          <p:txBody>
            <a:bodyPr/>
            <a:p>
              <a:endParaRPr lang="en-US"/>
            </a:p>
          </p:txBody>
        </p:sp>
        <p:sp>
          <p:nvSpPr>
            <p:cNvPr id="1049002" name="Text Box 7"/>
            <p:cNvSpPr txBox="1">
              <a:spLocks noChangeArrowheads="1"/>
            </p:cNvSpPr>
            <p:nvPr/>
          </p:nvSpPr>
          <p:spPr bwMode="auto">
            <a:xfrm>
              <a:off x="816" y="2005"/>
              <a:ext cx="912" cy="442"/>
            </a:xfrm>
            <a:prstGeom prst="rect"/>
            <a:noFill/>
            <a:ln w="9525">
              <a:noFill/>
              <a:miter lim="800000"/>
              <a:headEnd/>
              <a:tailEnd/>
            </a:ln>
            <a:effectLst/>
          </p:spPr>
          <p:txBody>
            <a:bodyPr>
              <a:spAutoFit/>
            </a:bodyPr>
            <a:p>
              <a:r>
                <a:rPr sz="2000" lang="en-US"/>
                <a:t>00011110</a:t>
              </a:r>
            </a:p>
            <a:p>
              <a:r>
                <a:rPr sz="2000" lang="en-US"/>
                <a:t>00001111</a:t>
              </a:r>
            </a:p>
          </p:txBody>
        </p:sp>
        <p:sp>
          <p:nvSpPr>
            <p:cNvPr id="1049003" name="Text Box 26"/>
            <p:cNvSpPr txBox="1">
              <a:spLocks noChangeArrowheads="1"/>
            </p:cNvSpPr>
            <p:nvPr/>
          </p:nvSpPr>
          <p:spPr bwMode="auto">
            <a:xfrm>
              <a:off x="672" y="2160"/>
              <a:ext cx="288" cy="288"/>
            </a:xfrm>
            <a:prstGeom prst="rect"/>
            <a:noFill/>
            <a:ln w="9525">
              <a:noFill/>
              <a:miter lim="800000"/>
              <a:headEnd/>
              <a:tailEnd/>
            </a:ln>
            <a:effectLst/>
          </p:spPr>
          <p:txBody>
            <a:bodyPr>
              <a:spAutoFit/>
            </a:bodyPr>
            <a:p>
              <a:pPr>
                <a:spcBef>
                  <a:spcPct val="50000"/>
                </a:spcBef>
              </a:pPr>
              <a:r>
                <a:rPr lang="en-US">
                  <a:latin typeface="Symbol" pitchFamily="18" charset="2"/>
                </a:rPr>
                <a:t>-</a:t>
              </a:r>
            </a:p>
          </p:txBody>
        </p:sp>
        <p:sp>
          <p:nvSpPr>
            <p:cNvPr id="1049004" name="Text Box 34"/>
            <p:cNvSpPr txBox="1">
              <a:spLocks noChangeArrowheads="1"/>
            </p:cNvSpPr>
            <p:nvPr/>
          </p:nvSpPr>
          <p:spPr bwMode="auto">
            <a:xfrm>
              <a:off x="2256" y="2006"/>
              <a:ext cx="1536" cy="442"/>
            </a:xfrm>
            <a:prstGeom prst="rect"/>
            <a:noFill/>
            <a:ln w="9525">
              <a:noFill/>
              <a:miter lim="800000"/>
              <a:headEnd/>
              <a:tailEnd/>
            </a:ln>
            <a:effectLst/>
          </p:spPr>
          <p:txBody>
            <a:bodyPr>
              <a:spAutoFit/>
            </a:bodyPr>
            <a:p>
              <a:r>
                <a:rPr sz="2000" lang="en-US"/>
                <a:t>00001110</a:t>
              </a:r>
            </a:p>
            <a:p>
              <a:r>
                <a:rPr sz="2000" lang="en-US"/>
                <a:t>11101111</a:t>
              </a:r>
            </a:p>
          </p:txBody>
        </p:sp>
        <p:sp>
          <p:nvSpPr>
            <p:cNvPr id="1049005" name="Text Box 35"/>
            <p:cNvSpPr txBox="1">
              <a:spLocks noChangeArrowheads="1"/>
            </p:cNvSpPr>
            <p:nvPr/>
          </p:nvSpPr>
          <p:spPr bwMode="auto">
            <a:xfrm>
              <a:off x="3696" y="2006"/>
              <a:ext cx="1536" cy="442"/>
            </a:xfrm>
            <a:prstGeom prst="rect"/>
            <a:noFill/>
            <a:ln w="9525">
              <a:noFill/>
              <a:miter lim="800000"/>
              <a:headEnd/>
              <a:tailEnd/>
            </a:ln>
            <a:effectLst/>
          </p:spPr>
          <p:txBody>
            <a:bodyPr>
              <a:spAutoFit/>
            </a:bodyPr>
            <a:p>
              <a:r>
                <a:rPr sz="2000" lang="en-US"/>
                <a:t>11111111  </a:t>
              </a:r>
            </a:p>
            <a:p>
              <a:r>
                <a:rPr sz="2000" lang="en-US"/>
                <a:t>11111000</a:t>
              </a:r>
            </a:p>
          </p:txBody>
        </p:sp>
        <p:sp>
          <p:nvSpPr>
            <p:cNvPr id="1049006" name="Text Box 36"/>
            <p:cNvSpPr txBox="1">
              <a:spLocks noChangeArrowheads="1"/>
            </p:cNvSpPr>
            <p:nvPr/>
          </p:nvSpPr>
          <p:spPr bwMode="auto">
            <a:xfrm>
              <a:off x="2112" y="2160"/>
              <a:ext cx="336" cy="288"/>
            </a:xfrm>
            <a:prstGeom prst="rect"/>
            <a:noFill/>
            <a:ln w="9525">
              <a:noFill/>
              <a:miter lim="800000"/>
              <a:headEnd/>
              <a:tailEnd/>
            </a:ln>
            <a:effectLst/>
          </p:spPr>
          <p:txBody>
            <a:bodyPr>
              <a:spAutoFit/>
            </a:bodyPr>
            <a:p>
              <a:pPr>
                <a:spcBef>
                  <a:spcPct val="50000"/>
                </a:spcBef>
              </a:pPr>
              <a:r>
                <a:rPr lang="en-US">
                  <a:latin typeface="Symbol" pitchFamily="18" charset="2"/>
                </a:rPr>
                <a:t>-</a:t>
              </a:r>
            </a:p>
          </p:txBody>
        </p:sp>
        <p:sp>
          <p:nvSpPr>
            <p:cNvPr id="1049007" name="Text Box 37"/>
            <p:cNvSpPr txBox="1">
              <a:spLocks noChangeArrowheads="1"/>
            </p:cNvSpPr>
            <p:nvPr/>
          </p:nvSpPr>
          <p:spPr bwMode="auto">
            <a:xfrm>
              <a:off x="3552" y="2160"/>
              <a:ext cx="336" cy="288"/>
            </a:xfrm>
            <a:prstGeom prst="rect"/>
            <a:noFill/>
            <a:ln w="9525">
              <a:noFill/>
              <a:miter lim="800000"/>
              <a:headEnd/>
              <a:tailEnd/>
            </a:ln>
            <a:effectLst/>
          </p:spPr>
          <p:txBody>
            <a:bodyPr>
              <a:spAutoFit/>
            </a:bodyPr>
            <a:p>
              <a:pPr>
                <a:spcBef>
                  <a:spcPct val="50000"/>
                </a:spcBef>
              </a:pPr>
              <a:r>
                <a:rPr lang="en-US">
                  <a:latin typeface="Symbol" pitchFamily="18" charset="2"/>
                </a:rPr>
                <a:t>-</a:t>
              </a:r>
            </a:p>
          </p:txBody>
        </p:sp>
        <p:sp>
          <p:nvSpPr>
            <p:cNvPr id="1049008" name="Line 38"/>
            <p:cNvSpPr>
              <a:spLocks noChangeShapeType="1"/>
            </p:cNvSpPr>
            <p:nvPr/>
          </p:nvSpPr>
          <p:spPr bwMode="auto">
            <a:xfrm>
              <a:off x="2256" y="2448"/>
              <a:ext cx="720" cy="1"/>
            </a:xfrm>
            <a:prstGeom prst="line"/>
            <a:noFill/>
            <a:ln w="9525">
              <a:solidFill>
                <a:schemeClr val="tx1"/>
              </a:solidFill>
              <a:round/>
              <a:headEnd/>
              <a:tailEnd/>
            </a:ln>
            <a:effectLst/>
          </p:spPr>
          <p:txBody>
            <a:bodyPr/>
            <a:p>
              <a:endParaRPr lang="en-US"/>
            </a:p>
          </p:txBody>
        </p:sp>
        <p:sp>
          <p:nvSpPr>
            <p:cNvPr id="1049009" name="Line 39"/>
            <p:cNvSpPr>
              <a:spLocks noChangeShapeType="1"/>
            </p:cNvSpPr>
            <p:nvPr/>
          </p:nvSpPr>
          <p:spPr bwMode="auto">
            <a:xfrm>
              <a:off x="3648" y="2449"/>
              <a:ext cx="720" cy="1"/>
            </a:xfrm>
            <a:prstGeom prst="line"/>
            <a:noFill/>
            <a:ln w="9525">
              <a:solidFill>
                <a:schemeClr val="tx1"/>
              </a:solidFill>
              <a:round/>
              <a:headEnd/>
              <a:tailEnd/>
            </a:ln>
            <a:effectLst/>
          </p:spPr>
          <p:txBody>
            <a:bodyPr/>
            <a:p>
              <a:endParaRPr lang="en-US"/>
            </a:p>
          </p:txBody>
        </p:sp>
      </p:grpSp>
      <p:sp>
        <p:nvSpPr>
          <p:cNvPr id="1049010" name="Text Box 41"/>
          <p:cNvSpPr txBox="1">
            <a:spLocks noChangeArrowheads="1"/>
          </p:cNvSpPr>
          <p:nvPr/>
        </p:nvSpPr>
        <p:spPr bwMode="auto">
          <a:xfrm>
            <a:off x="3581400" y="5105400"/>
            <a:ext cx="1600200" cy="396875"/>
          </a:xfrm>
          <a:prstGeom prst="rect"/>
          <a:noFill/>
          <a:ln w="9525">
            <a:noFill/>
            <a:miter lim="800000"/>
            <a:headEnd/>
            <a:tailEnd/>
          </a:ln>
          <a:effectLst/>
        </p:spPr>
        <p:txBody>
          <a:bodyPr>
            <a:spAutoFit/>
          </a:bodyPr>
          <a:p>
            <a:pPr>
              <a:spcBef>
                <a:spcPct val="50000"/>
              </a:spcBef>
            </a:pPr>
            <a:r>
              <a:rPr sz="2000" lang="en-US"/>
              <a:t>00011111</a:t>
            </a:r>
          </a:p>
        </p:txBody>
      </p:sp>
      <p:sp>
        <p:nvSpPr>
          <p:cNvPr id="1049011" name="Text Box 42"/>
          <p:cNvSpPr txBox="1">
            <a:spLocks noChangeArrowheads="1"/>
          </p:cNvSpPr>
          <p:nvPr/>
        </p:nvSpPr>
        <p:spPr bwMode="auto">
          <a:xfrm>
            <a:off x="4648200" y="510540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+31</a:t>
            </a:r>
          </a:p>
        </p:txBody>
      </p:sp>
      <p:sp>
        <p:nvSpPr>
          <p:cNvPr id="1049012" name="Text Box 48"/>
          <p:cNvSpPr txBox="1">
            <a:spLocks noChangeArrowheads="1"/>
          </p:cNvSpPr>
          <p:nvPr/>
        </p:nvSpPr>
        <p:spPr bwMode="auto">
          <a:xfrm>
            <a:off x="3581400" y="4419600"/>
            <a:ext cx="2057400" cy="701675"/>
          </a:xfrm>
          <a:prstGeom prst="rect"/>
          <a:noFill/>
          <a:ln w="9525">
            <a:noFill/>
            <a:miter lim="800000"/>
            <a:headEnd/>
            <a:tailEnd/>
          </a:ln>
          <a:effectLst/>
        </p:spPr>
        <p:txBody>
          <a:bodyPr>
            <a:spAutoFit/>
          </a:bodyPr>
          <a:p>
            <a:r>
              <a:rPr sz="2000" lang="en-US"/>
              <a:t>00001110 </a:t>
            </a:r>
            <a:r>
              <a:rPr sz="2000" lang="en-US">
                <a:solidFill>
                  <a:srgbClr val="008000"/>
                </a:solidFill>
              </a:rPr>
              <a:t>= +14</a:t>
            </a:r>
          </a:p>
          <a:p>
            <a:r>
              <a:rPr sz="2000" lang="en-US"/>
              <a:t>00010001 </a:t>
            </a:r>
            <a:r>
              <a:rPr sz="2000" lang="en-US">
                <a:solidFill>
                  <a:srgbClr val="008000"/>
                </a:solidFill>
              </a:rPr>
              <a:t>= +17</a:t>
            </a:r>
          </a:p>
        </p:txBody>
      </p:sp>
      <p:sp>
        <p:nvSpPr>
          <p:cNvPr id="1049013" name="Line 49"/>
          <p:cNvSpPr>
            <a:spLocks noChangeShapeType="1"/>
          </p:cNvSpPr>
          <p:nvPr/>
        </p:nvSpPr>
        <p:spPr bwMode="auto">
          <a:xfrm>
            <a:off x="3657600" y="5121275"/>
            <a:ext cx="1676400" cy="15875"/>
          </a:xfrm>
          <a:prstGeom prst="line"/>
          <a:noFill/>
          <a:ln w="9525">
            <a:solidFill>
              <a:schemeClr val="tx1"/>
            </a:solidFill>
            <a:round/>
            <a:headEnd/>
            <a:tailEnd/>
          </a:ln>
          <a:effectLst/>
        </p:spPr>
        <p:txBody>
          <a:bodyPr/>
          <a:p>
            <a:endParaRPr lang="en-US"/>
          </a:p>
        </p:txBody>
      </p:sp>
      <p:sp>
        <p:nvSpPr>
          <p:cNvPr id="1049014" name="Text Box 50"/>
          <p:cNvSpPr txBox="1">
            <a:spLocks noChangeArrowheads="1"/>
          </p:cNvSpPr>
          <p:nvPr/>
        </p:nvSpPr>
        <p:spPr bwMode="auto">
          <a:xfrm>
            <a:off x="5867400" y="5137150"/>
            <a:ext cx="1600200" cy="396875"/>
          </a:xfrm>
          <a:prstGeom prst="rect"/>
          <a:noFill/>
          <a:ln w="9525">
            <a:noFill/>
            <a:miter lim="800000"/>
            <a:headEnd/>
            <a:tailEnd/>
          </a:ln>
          <a:effectLst/>
        </p:spPr>
        <p:txBody>
          <a:bodyPr>
            <a:spAutoFit/>
          </a:bodyPr>
          <a:p>
            <a:pPr>
              <a:spcBef>
                <a:spcPct val="50000"/>
              </a:spcBef>
            </a:pPr>
            <a:r>
              <a:rPr sz="2000" lang="en-US"/>
              <a:t>00000111</a:t>
            </a:r>
          </a:p>
        </p:txBody>
      </p:sp>
      <p:sp>
        <p:nvSpPr>
          <p:cNvPr id="1049015" name="Text Box 51"/>
          <p:cNvSpPr txBox="1">
            <a:spLocks noChangeArrowheads="1"/>
          </p:cNvSpPr>
          <p:nvPr/>
        </p:nvSpPr>
        <p:spPr bwMode="auto">
          <a:xfrm>
            <a:off x="6934200" y="5137150"/>
            <a:ext cx="1066800" cy="396875"/>
          </a:xfrm>
          <a:prstGeom prst="rect"/>
          <a:noFill/>
          <a:ln w="9525">
            <a:noFill/>
            <a:miter lim="800000"/>
            <a:headEnd/>
            <a:tailEnd/>
          </a:ln>
          <a:effectLst/>
        </p:spPr>
        <p:txBody>
          <a:bodyPr>
            <a:spAutoFit/>
          </a:bodyPr>
          <a:p>
            <a:pPr>
              <a:spcBef>
                <a:spcPct val="50000"/>
              </a:spcBef>
            </a:pPr>
            <a:r>
              <a:rPr sz="2000" lang="en-US">
                <a:solidFill>
                  <a:srgbClr val="008000"/>
                </a:solidFill>
              </a:rPr>
              <a:t>= +7</a:t>
            </a:r>
          </a:p>
        </p:txBody>
      </p:sp>
      <p:sp>
        <p:nvSpPr>
          <p:cNvPr id="1049016" name="Text Box 52"/>
          <p:cNvSpPr txBox="1">
            <a:spLocks noChangeArrowheads="1"/>
          </p:cNvSpPr>
          <p:nvPr/>
        </p:nvSpPr>
        <p:spPr bwMode="auto">
          <a:xfrm>
            <a:off x="5715000" y="5137150"/>
            <a:ext cx="311150" cy="396875"/>
          </a:xfrm>
          <a:prstGeom prst="rect"/>
          <a:noFill/>
          <a:ln w="9525">
            <a:noFill/>
            <a:miter lim="800000"/>
            <a:headEnd/>
            <a:tailEnd/>
          </a:ln>
          <a:effectLst/>
        </p:spPr>
        <p:txBody>
          <a:bodyPr wrap="none">
            <a:spAutoFit/>
          </a:bodyPr>
          <a:p>
            <a:r>
              <a:rPr sz="2000" lang="en-US"/>
              <a:t>1</a:t>
            </a:r>
          </a:p>
        </p:txBody>
      </p:sp>
      <p:sp>
        <p:nvSpPr>
          <p:cNvPr id="1049017" name="Line 53"/>
          <p:cNvSpPr>
            <a:spLocks noChangeShapeType="1"/>
          </p:cNvSpPr>
          <p:nvPr/>
        </p:nvSpPr>
        <p:spPr bwMode="auto">
          <a:xfrm flipV="1">
            <a:off x="5791200" y="5245100"/>
            <a:ext cx="152400" cy="152400"/>
          </a:xfrm>
          <a:prstGeom prst="line"/>
          <a:noFill/>
          <a:ln w="28575">
            <a:solidFill>
              <a:srgbClr val="FF0000"/>
            </a:solidFill>
            <a:round/>
            <a:headEnd/>
            <a:tailEnd/>
          </a:ln>
          <a:effectLst/>
        </p:spPr>
        <p:txBody>
          <a:bodyPr/>
          <a:p>
            <a:endParaRPr lang="en-US"/>
          </a:p>
        </p:txBody>
      </p:sp>
      <p:grpSp>
        <p:nvGrpSpPr>
          <p:cNvPr id="161" name="Group 54"/>
          <p:cNvGrpSpPr/>
          <p:nvPr/>
        </p:nvGrpSpPr>
        <p:grpSpPr bwMode="auto">
          <a:xfrm>
            <a:off x="5105400" y="5518150"/>
            <a:ext cx="1524000" cy="565150"/>
            <a:chOff x="336" y="3436"/>
            <a:chExt cx="960" cy="356"/>
          </a:xfrm>
        </p:grpSpPr>
        <p:sp>
          <p:nvSpPr>
            <p:cNvPr id="1049018" name="Text Box 55"/>
            <p:cNvSpPr txBox="1">
              <a:spLocks noChangeArrowheads="1"/>
            </p:cNvSpPr>
            <p:nvPr/>
          </p:nvSpPr>
          <p:spPr bwMode="auto">
            <a:xfrm>
              <a:off x="336" y="3580"/>
              <a:ext cx="960" cy="212"/>
            </a:xfrm>
            <a:prstGeom prst="rect"/>
            <a:noFill/>
            <a:ln w="9525">
              <a:noFill/>
              <a:miter lim="800000"/>
              <a:headEnd/>
              <a:tailEnd/>
            </a:ln>
            <a:effectLst/>
          </p:spPr>
          <p:txBody>
            <a:bodyPr>
              <a:spAutoFit/>
            </a:bodyPr>
            <a:p>
              <a:pPr>
                <a:spcBef>
                  <a:spcPct val="50000"/>
                </a:spcBef>
              </a:pPr>
              <a:r>
                <a:rPr sz="1600" lang="en-US">
                  <a:solidFill>
                    <a:srgbClr val="FF0000"/>
                  </a:solidFill>
                </a:rPr>
                <a:t>Discard carry</a:t>
              </a:r>
            </a:p>
          </p:txBody>
        </p:sp>
        <p:sp>
          <p:nvSpPr>
            <p:cNvPr id="1049019" name="Line 56"/>
            <p:cNvSpPr>
              <a:spLocks noChangeShapeType="1"/>
            </p:cNvSpPr>
            <p:nvPr/>
          </p:nvSpPr>
          <p:spPr bwMode="auto">
            <a:xfrm flipH="1" flipV="1">
              <a:off x="864" y="3436"/>
              <a:ext cx="48" cy="192"/>
            </a:xfrm>
            <a:prstGeom prst="line"/>
            <a:noFill/>
            <a:ln w="9525">
              <a:solidFill>
                <a:srgbClr val="FF0000"/>
              </a:solidFill>
              <a:round/>
              <a:headEnd/>
              <a:tailEnd type="triangle" w="med" len="med"/>
            </a:ln>
            <a:effectLst/>
          </p:spPr>
          <p:txBody>
            <a:bodyPr/>
            <a:p>
              <a:endParaRPr lang="en-US"/>
            </a:p>
          </p:txBody>
        </p:sp>
      </p:grpSp>
      <p:sp>
        <p:nvSpPr>
          <p:cNvPr id="1049020" name="Text Box 57"/>
          <p:cNvSpPr txBox="1">
            <a:spLocks noChangeArrowheads="1"/>
          </p:cNvSpPr>
          <p:nvPr/>
        </p:nvSpPr>
        <p:spPr bwMode="auto">
          <a:xfrm>
            <a:off x="5867400" y="4451350"/>
            <a:ext cx="2057400" cy="701675"/>
          </a:xfrm>
          <a:prstGeom prst="rect"/>
          <a:noFill/>
          <a:ln w="9525">
            <a:noFill/>
            <a:miter lim="800000"/>
            <a:headEnd/>
            <a:tailEnd/>
          </a:ln>
          <a:effectLst/>
        </p:spPr>
        <p:txBody>
          <a:bodyPr>
            <a:spAutoFit/>
          </a:bodyPr>
          <a:p>
            <a:r>
              <a:rPr sz="2000" lang="en-US"/>
              <a:t>11111111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1</a:t>
            </a:r>
          </a:p>
          <a:p>
            <a:r>
              <a:rPr sz="2000" lang="en-US"/>
              <a:t>00001000 </a:t>
            </a:r>
            <a:r>
              <a:rPr sz="2000" lang="en-US">
                <a:solidFill>
                  <a:srgbClr val="008000"/>
                </a:solidFill>
              </a:rPr>
              <a:t>= </a:t>
            </a:r>
            <a:r>
              <a:rPr sz="2000" lang="en-US">
                <a:solidFill>
                  <a:srgbClr val="008000"/>
                </a:solidFill>
                <a:latin typeface="Symbol" pitchFamily="18" charset="2"/>
              </a:rPr>
              <a:t>+</a:t>
            </a:r>
            <a:r>
              <a:rPr sz="2000" lang="en-US">
                <a:solidFill>
                  <a:srgbClr val="008000"/>
                </a:solidFill>
              </a:rPr>
              <a:t>8</a:t>
            </a:r>
          </a:p>
        </p:txBody>
      </p:sp>
      <p:sp>
        <p:nvSpPr>
          <p:cNvPr id="1049021" name="Line 58"/>
          <p:cNvSpPr>
            <a:spLocks noChangeShapeType="1"/>
          </p:cNvSpPr>
          <p:nvPr/>
        </p:nvSpPr>
        <p:spPr bwMode="auto">
          <a:xfrm>
            <a:off x="5943600" y="5153025"/>
            <a:ext cx="1676400" cy="15875"/>
          </a:xfrm>
          <a:prstGeom prst="line"/>
          <a:noFill/>
          <a:ln w="9525">
            <a:solidFill>
              <a:schemeClr val="tx1"/>
            </a:solidFill>
            <a:round/>
            <a:headEnd/>
            <a:tailEnd/>
          </a:ln>
          <a:effectLst/>
        </p:spPr>
        <p:txBody>
          <a:bodyPr/>
          <a:p>
            <a:endParaRPr lang="en-US"/>
          </a:p>
        </p:txBody>
      </p:sp>
      <p:grpSp>
        <p:nvGrpSpPr>
          <p:cNvPr id="162" name="Group 63"/>
          <p:cNvGrpSpPr/>
          <p:nvPr/>
        </p:nvGrpSpPr>
        <p:grpSpPr bwMode="auto">
          <a:xfrm>
            <a:off x="2362200" y="3200400"/>
            <a:ext cx="5638800" cy="701675"/>
            <a:chOff x="1488" y="2016"/>
            <a:chExt cx="3552" cy="442"/>
          </a:xfrm>
        </p:grpSpPr>
        <p:sp>
          <p:nvSpPr>
            <p:cNvPr id="1049022" name="Text Box 59"/>
            <p:cNvSpPr txBox="1">
              <a:spLocks noChangeArrowheads="1"/>
            </p:cNvSpPr>
            <p:nvPr/>
          </p:nvSpPr>
          <p:spPr bwMode="auto">
            <a:xfrm>
              <a:off x="1488" y="2016"/>
              <a:ext cx="672" cy="442"/>
            </a:xfrm>
            <a:prstGeom prst="rect"/>
            <a:noFill/>
            <a:ln w="9525">
              <a:noFill/>
              <a:miter lim="800000"/>
              <a:headEnd/>
              <a:tailEnd/>
            </a:ln>
            <a:effectLst/>
          </p:spPr>
          <p:txBody>
            <a:bodyPr>
              <a:spAutoFit/>
            </a:bodyPr>
            <a:p>
              <a:r>
                <a:rPr sz="2000" lang="en-US"/>
                <a:t>   </a:t>
              </a:r>
              <a:r>
                <a:rPr sz="2000" lang="en-US">
                  <a:solidFill>
                    <a:srgbClr val="008000"/>
                  </a:solidFill>
                </a:rPr>
                <a:t>(+30)</a:t>
              </a:r>
            </a:p>
            <a:p>
              <a:r>
                <a:rPr sz="2000" lang="en-US">
                  <a:solidFill>
                    <a:srgbClr val="008000"/>
                  </a:solidFill>
                </a:rPr>
                <a:t> –(+15)</a:t>
              </a:r>
            </a:p>
          </p:txBody>
        </p:sp>
        <p:sp>
          <p:nvSpPr>
            <p:cNvPr id="1049023" name="Text Box 61"/>
            <p:cNvSpPr txBox="1">
              <a:spLocks noChangeArrowheads="1"/>
            </p:cNvSpPr>
            <p:nvPr/>
          </p:nvSpPr>
          <p:spPr bwMode="auto">
            <a:xfrm>
              <a:off x="2928" y="2016"/>
              <a:ext cx="672" cy="442"/>
            </a:xfrm>
            <a:prstGeom prst="rect"/>
            <a:noFill/>
            <a:ln w="9525">
              <a:noFill/>
              <a:miter lim="800000"/>
              <a:headEnd/>
              <a:tailEnd/>
            </a:ln>
            <a:effectLst/>
          </p:spPr>
          <p:txBody>
            <a:bodyPr>
              <a:spAutoFit/>
            </a:bodyPr>
            <a:p>
              <a:r>
                <a:rPr sz="2000" lang="en-US"/>
                <a:t>   </a:t>
              </a:r>
              <a:r>
                <a:rPr sz="2000" lang="en-US">
                  <a:solidFill>
                    <a:srgbClr val="008000"/>
                  </a:solidFill>
                </a:rPr>
                <a:t>(+14)</a:t>
              </a:r>
            </a:p>
            <a:p>
              <a:r>
                <a:rPr sz="2000" lang="en-US">
                  <a:solidFill>
                    <a:srgbClr val="008000"/>
                  </a:solidFill>
                </a:rPr>
                <a:t> –(</a:t>
              </a:r>
              <a:r>
                <a:rPr sz="2000" lang="en-US">
                  <a:solidFill>
                    <a:srgbClr val="008000"/>
                  </a:solidFill>
                  <a:latin typeface="Symbol" pitchFamily="18" charset="2"/>
                </a:rPr>
                <a:t>-</a:t>
              </a:r>
              <a:r>
                <a:rPr sz="2000" lang="en-US">
                  <a:solidFill>
                    <a:srgbClr val="008000"/>
                  </a:solidFill>
                </a:rPr>
                <a:t>17)</a:t>
              </a:r>
            </a:p>
          </p:txBody>
        </p:sp>
        <p:sp>
          <p:nvSpPr>
            <p:cNvPr id="1049024" name="Text Box 62"/>
            <p:cNvSpPr txBox="1">
              <a:spLocks noChangeArrowheads="1"/>
            </p:cNvSpPr>
            <p:nvPr/>
          </p:nvSpPr>
          <p:spPr bwMode="auto">
            <a:xfrm>
              <a:off x="4368" y="2016"/>
              <a:ext cx="672" cy="442"/>
            </a:xfrm>
            <a:prstGeom prst="rect"/>
            <a:noFill/>
            <a:ln w="9525">
              <a:noFill/>
              <a:miter lim="800000"/>
              <a:headEnd/>
              <a:tailEnd/>
            </a:ln>
            <a:effectLst/>
          </p:spPr>
          <p:txBody>
            <a:bodyPr>
              <a:spAutoFit/>
            </a:bodyPr>
            <a:p>
              <a:r>
                <a:rPr sz="2000" lang="en-US"/>
                <a:t>   </a:t>
              </a:r>
              <a:r>
                <a:rPr sz="2000" lang="en-US">
                  <a:solidFill>
                    <a:srgbClr val="008000"/>
                  </a:solidFill>
                </a:rPr>
                <a:t>(</a:t>
              </a:r>
              <a:r>
                <a:rPr sz="2000" lang="en-US">
                  <a:solidFill>
                    <a:srgbClr val="008000"/>
                  </a:solidFill>
                  <a:latin typeface="Symbol" pitchFamily="18" charset="2"/>
                </a:rPr>
                <a:t>-</a:t>
              </a:r>
              <a:r>
                <a:rPr sz="2000" lang="en-US">
                  <a:solidFill>
                    <a:srgbClr val="008000"/>
                  </a:solidFill>
                </a:rPr>
                <a:t>1)</a:t>
              </a:r>
            </a:p>
            <a:p>
              <a:r>
                <a:rPr sz="2000" lang="en-US">
                  <a:solidFill>
                    <a:srgbClr val="008000"/>
                  </a:solidFill>
                </a:rPr>
                <a:t> –(</a:t>
              </a:r>
              <a:r>
                <a:rPr sz="2000" lang="en-US">
                  <a:solidFill>
                    <a:srgbClr val="008000"/>
                  </a:solidFill>
                  <a:latin typeface="Symbol" pitchFamily="18" charset="2"/>
                </a:rPr>
                <a:t>-</a:t>
              </a:r>
              <a:r>
                <a:rPr sz="2000" lang="en-US">
                  <a:solidFill>
                    <a:srgbClr val="008000"/>
                  </a:solidFill>
                </a:rPr>
                <a:t>8)</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000"/>
                                        </p:tgtEl>
                                        <p:attrNameLst>
                                          <p:attrName>style.visibility</p:attrName>
                                        </p:attrNameLst>
                                      </p:cBhvr>
                                      <p:to>
                                        <p:strVal val="visible"/>
                                      </p:to>
                                    </p:set>
                                    <p:anim calcmode="lin" valueType="num">
                                      <p:cBhvr additive="base">
                                        <p:cTn dur="500" fill="hold" id="7"/>
                                        <p:tgtEl>
                                          <p:spTgt spid="1049000"/>
                                        </p:tgtEl>
                                        <p:attrNameLst>
                                          <p:attrName>ppt_x</p:attrName>
                                        </p:attrNameLst>
                                      </p:cBhvr>
                                      <p:tavLst>
                                        <p:tav tm="0">
                                          <p:val>
                                            <p:strVal val="0-#ppt_w/2"/>
                                          </p:val>
                                        </p:tav>
                                        <p:tav tm="100000">
                                          <p:val>
                                            <p:strVal val="#ppt_x"/>
                                          </p:val>
                                        </p:tav>
                                      </p:tavLst>
                                    </p:anim>
                                    <p:anim calcmode="lin" valueType="num">
                                      <p:cBhvr additive="base">
                                        <p:cTn dur="500" fill="hold" id="8"/>
                                        <p:tgtEl>
                                          <p:spTgt spid="1049000"/>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id="10" nodeType="afterEffect" presetClass="entr" presetID="9" presetSubtype="0">
                                  <p:stCondLst>
                                    <p:cond delay="0"/>
                                  </p:stCondLst>
                                  <p:childTnLst>
                                    <p:set>
                                      <p:cBhvr>
                                        <p:cTn dur="1" fill="hold" id="11">
                                          <p:stCondLst>
                                            <p:cond delay="0"/>
                                          </p:stCondLst>
                                        </p:cTn>
                                        <p:tgtEl>
                                          <p:spTgt spid="160"/>
                                        </p:tgtEl>
                                        <p:attrNameLst>
                                          <p:attrName>style.visibility</p:attrName>
                                        </p:attrNameLst>
                                      </p:cBhvr>
                                      <p:to>
                                        <p:strVal val="visible"/>
                                      </p:to>
                                    </p:set>
                                    <p:animEffect transition="in" filter="dissolve">
                                      <p:cBhvr>
                                        <p:cTn dur="500" id="12"/>
                                        <p:tgtEl>
                                          <p:spTgt spid="160"/>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 presetSubtype="4">
                                  <p:stCondLst>
                                    <p:cond delay="0"/>
                                  </p:stCondLst>
                                  <p:childTnLst>
                                    <p:set>
                                      <p:cBhvr>
                                        <p:cTn dur="1" fill="hold" id="16">
                                          <p:stCondLst>
                                            <p:cond delay="0"/>
                                          </p:stCondLst>
                                        </p:cTn>
                                        <p:tgtEl>
                                          <p:spTgt spid="162"/>
                                        </p:tgtEl>
                                        <p:attrNameLst>
                                          <p:attrName>style.visibility</p:attrName>
                                        </p:attrNameLst>
                                      </p:cBhvr>
                                      <p:to>
                                        <p:strVal val="visible"/>
                                      </p:to>
                                    </p:set>
                                    <p:anim calcmode="lin" valueType="num">
                                      <p:cBhvr additive="base">
                                        <p:cTn dur="500" fill="hold" id="17"/>
                                        <p:tgtEl>
                                          <p:spTgt spid="162"/>
                                        </p:tgtEl>
                                        <p:attrNameLst>
                                          <p:attrName>ppt_x</p:attrName>
                                        </p:attrNameLst>
                                      </p:cBhvr>
                                      <p:tavLst>
                                        <p:tav tm="0">
                                          <p:val>
                                            <p:strVal val="#ppt_x"/>
                                          </p:val>
                                        </p:tav>
                                        <p:tav tm="100000">
                                          <p:val>
                                            <p:strVal val="#ppt_x"/>
                                          </p:val>
                                        </p:tav>
                                      </p:tavLst>
                                    </p:anim>
                                    <p:anim calcmode="lin" valueType="num">
                                      <p:cBhvr additive="base">
                                        <p:cTn dur="500" fill="hold" id="18"/>
                                        <p:tgtEl>
                                          <p:spTgt spid="162"/>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8">
                                  <p:stCondLst>
                                    <p:cond delay="0"/>
                                  </p:stCondLst>
                                  <p:childTnLst>
                                    <p:set>
                                      <p:cBhvr>
                                        <p:cTn dur="1" fill="hold" id="22">
                                          <p:stCondLst>
                                            <p:cond delay="0"/>
                                          </p:stCondLst>
                                        </p:cTn>
                                        <p:tgtEl>
                                          <p:spTgt spid="1048997"/>
                                        </p:tgtEl>
                                        <p:attrNameLst>
                                          <p:attrName>style.visibility</p:attrName>
                                        </p:attrNameLst>
                                      </p:cBhvr>
                                      <p:to>
                                        <p:strVal val="visible"/>
                                      </p:to>
                                    </p:set>
                                    <p:anim calcmode="lin" valueType="num">
                                      <p:cBhvr additive="base">
                                        <p:cTn dur="500" fill="hold" id="23"/>
                                        <p:tgtEl>
                                          <p:spTgt spid="1048997"/>
                                        </p:tgtEl>
                                        <p:attrNameLst>
                                          <p:attrName>ppt_x</p:attrName>
                                        </p:attrNameLst>
                                      </p:cBhvr>
                                      <p:tavLst>
                                        <p:tav tm="0">
                                          <p:val>
                                            <p:strVal val="0-#ppt_w/2"/>
                                          </p:val>
                                        </p:tav>
                                        <p:tav tm="100000">
                                          <p:val>
                                            <p:strVal val="#ppt_x"/>
                                          </p:val>
                                        </p:tav>
                                      </p:tavLst>
                                    </p:anim>
                                    <p:anim calcmode="lin" valueType="num">
                                      <p:cBhvr additive="base">
                                        <p:cTn dur="500" fill="hold" id="24"/>
                                        <p:tgtEl>
                                          <p:spTgt spid="1048997"/>
                                        </p:tgtEl>
                                        <p:attrNameLst>
                                          <p:attrName>ppt_y</p:attrName>
                                        </p:attrNameLst>
                                      </p:cBhvr>
                                      <p:tavLst>
                                        <p:tav tm="0">
                                          <p:val>
                                            <p:strVal val="#ppt_y"/>
                                          </p:val>
                                        </p:tav>
                                        <p:tav tm="100000">
                                          <p:val>
                                            <p:strVal val="#ppt_y"/>
                                          </p:val>
                                        </p:tav>
                                      </p:tavLst>
                                    </p:anim>
                                  </p:childTnLst>
                                </p:cTn>
                              </p:par>
                            </p:childTnLst>
                          </p:cTn>
                        </p:par>
                        <p:par>
                          <p:cTn fill="hold" id="25">
                            <p:stCondLst>
                              <p:cond delay="500"/>
                            </p:stCondLst>
                            <p:childTnLst>
                              <p:par>
                                <p:cTn fill="hold" grpId="0" id="26" nodeType="afterEffect" presetClass="entr" presetID="2" presetSubtype="4">
                                  <p:stCondLst>
                                    <p:cond delay="0"/>
                                  </p:stCondLst>
                                  <p:childTnLst>
                                    <p:set>
                                      <p:cBhvr>
                                        <p:cTn dur="1" fill="hold" id="27">
                                          <p:stCondLst>
                                            <p:cond delay="0"/>
                                          </p:stCondLst>
                                        </p:cTn>
                                        <p:tgtEl>
                                          <p:spTgt spid="1048998"/>
                                        </p:tgtEl>
                                        <p:attrNameLst>
                                          <p:attrName>style.visibility</p:attrName>
                                        </p:attrNameLst>
                                      </p:cBhvr>
                                      <p:to>
                                        <p:strVal val="visible"/>
                                      </p:to>
                                    </p:set>
                                    <p:anim calcmode="lin" valueType="num">
                                      <p:cBhvr additive="base">
                                        <p:cTn dur="500" fill="hold" id="28"/>
                                        <p:tgtEl>
                                          <p:spTgt spid="1048998"/>
                                        </p:tgtEl>
                                        <p:attrNameLst>
                                          <p:attrName>ppt_x</p:attrName>
                                        </p:attrNameLst>
                                      </p:cBhvr>
                                      <p:tavLst>
                                        <p:tav tm="0">
                                          <p:val>
                                            <p:strVal val="#ppt_x"/>
                                          </p:val>
                                        </p:tav>
                                        <p:tav tm="100000">
                                          <p:val>
                                            <p:strVal val="#ppt_x"/>
                                          </p:val>
                                        </p:tav>
                                      </p:tavLst>
                                    </p:anim>
                                    <p:anim calcmode="lin" valueType="num">
                                      <p:cBhvr additive="base">
                                        <p:cTn dur="500" fill="hold" id="29"/>
                                        <p:tgtEl>
                                          <p:spTgt spid="1048998"/>
                                        </p:tgtEl>
                                        <p:attrNameLst>
                                          <p:attrName>ppt_y</p:attrName>
                                        </p:attrNameLst>
                                      </p:cBhvr>
                                      <p:tavLst>
                                        <p:tav tm="0">
                                          <p:val>
                                            <p:strVal val="1+#ppt_h/2"/>
                                          </p:val>
                                        </p:tav>
                                        <p:tav tm="100000">
                                          <p:val>
                                            <p:strVal val="#ppt_y"/>
                                          </p:val>
                                        </p:tav>
                                      </p:tavLst>
                                    </p:anim>
                                  </p:childTnLst>
                                </p:cTn>
                              </p:par>
                            </p:childTnLst>
                          </p:cTn>
                        </p:par>
                        <p:par>
                          <p:cTn fill="hold" id="30">
                            <p:stCondLst>
                              <p:cond delay="1000"/>
                            </p:stCondLst>
                            <p:childTnLst>
                              <p:par>
                                <p:cTn fill="hold" grpId="0" id="31" nodeType="afterEffect" presetClass="entr" presetID="22" presetSubtype="8">
                                  <p:stCondLst>
                                    <p:cond delay="0"/>
                                  </p:stCondLst>
                                  <p:childTnLst>
                                    <p:set>
                                      <p:cBhvr>
                                        <p:cTn dur="1" fill="hold" id="32">
                                          <p:stCondLst>
                                            <p:cond delay="0"/>
                                          </p:stCondLst>
                                        </p:cTn>
                                        <p:tgtEl>
                                          <p:spTgt spid="1048999"/>
                                        </p:tgtEl>
                                        <p:attrNameLst>
                                          <p:attrName>style.visibility</p:attrName>
                                        </p:attrNameLst>
                                      </p:cBhvr>
                                      <p:to>
                                        <p:strVal val="visible"/>
                                      </p:to>
                                    </p:set>
                                    <p:animEffect transition="in" filter="wipe(left)">
                                      <p:cBhvr>
                                        <p:cTn dur="500" id="33"/>
                                        <p:tgtEl>
                                          <p:spTgt spid="1048999"/>
                                        </p:tgtEl>
                                      </p:cBhvr>
                                    </p:animEffect>
                                  </p:childTnLst>
                                </p:cTn>
                              </p:par>
                            </p:childTnLst>
                          </p:cTn>
                        </p:par>
                      </p:childTnLst>
                    </p:cTn>
                  </p:par>
                  <p:par>
                    <p:cTn fill="hold" id="34">
                      <p:stCondLst>
                        <p:cond delay="indefinite"/>
                      </p:stCondLst>
                      <p:childTnLst>
                        <p:par>
                          <p:cTn fill="hold" id="35">
                            <p:stCondLst>
                              <p:cond delay="0"/>
                            </p:stCondLst>
                            <p:childTnLst>
                              <p:par>
                                <p:cTn fill="hold" id="36" nodeType="clickEffect" presetClass="entr" presetID="22" presetSubtype="2">
                                  <p:stCondLst>
                                    <p:cond delay="0"/>
                                  </p:stCondLst>
                                  <p:childTnLst>
                                    <p:set>
                                      <p:cBhvr>
                                        <p:cTn dur="1" fill="hold" id="37">
                                          <p:stCondLst>
                                            <p:cond delay="0"/>
                                          </p:stCondLst>
                                        </p:cTn>
                                        <p:tgtEl>
                                          <p:spTgt spid="1048991">
                                            <p:txEl>
                                              <p:pRg st="0" end="0"/>
                                            </p:txEl>
                                          </p:spTgt>
                                        </p:tgtEl>
                                        <p:attrNameLst>
                                          <p:attrName>style.visibility</p:attrName>
                                        </p:attrNameLst>
                                      </p:cBhvr>
                                      <p:to>
                                        <p:strVal val="visible"/>
                                      </p:to>
                                    </p:set>
                                    <p:animEffect transition="in" filter="wipe(right)">
                                      <p:cBhvr>
                                        <p:cTn dur="2000" id="38"/>
                                        <p:tgtEl>
                                          <p:spTgt spid="1048991">
                                            <p:txEl>
                                              <p:pRg st="0" end="0"/>
                                            </p:txEl>
                                          </p:spTgt>
                                        </p:tgtEl>
                                      </p:cBhvr>
                                    </p:animEffect>
                                  </p:childTnLst>
                                </p:cTn>
                              </p:par>
                            </p:childTnLst>
                          </p:cTn>
                        </p:par>
                        <p:par>
                          <p:cTn fill="hold" id="39">
                            <p:stCondLst>
                              <p:cond delay="2000"/>
                            </p:stCondLst>
                            <p:childTnLst>
                              <p:par>
                                <p:cTn fill="hold" grpId="0" id="40" nodeType="afterEffect" presetClass="entr" presetID="22" presetSubtype="2">
                                  <p:stCondLst>
                                    <p:cond delay="0"/>
                                  </p:stCondLst>
                                  <p:childTnLst>
                                    <p:set>
                                      <p:cBhvr>
                                        <p:cTn dur="1" fill="hold" id="41">
                                          <p:stCondLst>
                                            <p:cond delay="0"/>
                                          </p:stCondLst>
                                        </p:cTn>
                                        <p:tgtEl>
                                          <p:spTgt spid="1048993"/>
                                        </p:tgtEl>
                                        <p:attrNameLst>
                                          <p:attrName>style.visibility</p:attrName>
                                        </p:attrNameLst>
                                      </p:cBhvr>
                                      <p:to>
                                        <p:strVal val="visible"/>
                                      </p:to>
                                    </p:set>
                                    <p:animEffect transition="in" filter="wipe(right)">
                                      <p:cBhvr>
                                        <p:cTn dur="500" id="42"/>
                                        <p:tgtEl>
                                          <p:spTgt spid="1048993"/>
                                        </p:tgtEl>
                                      </p:cBhvr>
                                    </p:animEffect>
                                  </p:childTnLst>
                                </p:cTn>
                              </p:par>
                            </p:childTnLst>
                          </p:cTn>
                        </p:par>
                        <p:par>
                          <p:cTn fill="hold" id="43">
                            <p:stCondLst>
                              <p:cond delay="2500"/>
                            </p:stCondLst>
                            <p:childTnLst>
                              <p:par>
                                <p:cTn fill="hold" grpId="0" id="44" nodeType="afterEffect" presetClass="entr" presetID="22" presetSubtype="4">
                                  <p:stCondLst>
                                    <p:cond delay="0"/>
                                  </p:stCondLst>
                                  <p:childTnLst>
                                    <p:set>
                                      <p:cBhvr>
                                        <p:cTn dur="1" fill="hold" id="45">
                                          <p:stCondLst>
                                            <p:cond delay="0"/>
                                          </p:stCondLst>
                                        </p:cTn>
                                        <p:tgtEl>
                                          <p:spTgt spid="1048994"/>
                                        </p:tgtEl>
                                        <p:attrNameLst>
                                          <p:attrName>style.visibility</p:attrName>
                                        </p:attrNameLst>
                                      </p:cBhvr>
                                      <p:to>
                                        <p:strVal val="visible"/>
                                      </p:to>
                                    </p:set>
                                    <p:animEffect transition="in" filter="wipe(down)">
                                      <p:cBhvr>
                                        <p:cTn dur="500" id="46"/>
                                        <p:tgtEl>
                                          <p:spTgt spid="1048994"/>
                                        </p:tgtEl>
                                      </p:cBhvr>
                                    </p:animEffect>
                                  </p:childTnLst>
                                </p:cTn>
                              </p:par>
                              <p:par>
                                <p:cTn fill="hold" id="47" nodeType="withEffect" presetClass="entr" presetID="37" presetSubtype="0">
                                  <p:stCondLst>
                                    <p:cond delay="0"/>
                                  </p:stCondLst>
                                  <p:childTnLst>
                                    <p:set>
                                      <p:cBhvr>
                                        <p:cTn dur="1" fill="hold" id="48">
                                          <p:stCondLst>
                                            <p:cond delay="0"/>
                                          </p:stCondLst>
                                        </p:cTn>
                                        <p:tgtEl>
                                          <p:spTgt spid="159"/>
                                        </p:tgtEl>
                                        <p:attrNameLst>
                                          <p:attrName>style.visibility</p:attrName>
                                        </p:attrNameLst>
                                      </p:cBhvr>
                                      <p:to>
                                        <p:strVal val="visible"/>
                                      </p:to>
                                    </p:set>
                                    <p:animEffect transition="in" filter="fade">
                                      <p:cBhvr>
                                        <p:cTn dur="1000" id="49"/>
                                        <p:tgtEl>
                                          <p:spTgt spid="159"/>
                                        </p:tgtEl>
                                      </p:cBhvr>
                                    </p:animEffect>
                                    <p:anim calcmode="lin" valueType="num">
                                      <p:cBhvr>
                                        <p:cTn dur="1000" fill="hold" id="50"/>
                                        <p:tgtEl>
                                          <p:spTgt spid="159"/>
                                        </p:tgtEl>
                                        <p:attrNameLst>
                                          <p:attrName>ppt_x</p:attrName>
                                        </p:attrNameLst>
                                      </p:cBhvr>
                                      <p:tavLst>
                                        <p:tav tm="0">
                                          <p:val>
                                            <p:strVal val="#ppt_x"/>
                                          </p:val>
                                        </p:tav>
                                        <p:tav tm="100000">
                                          <p:val>
                                            <p:strVal val="#ppt_x"/>
                                          </p:val>
                                        </p:tav>
                                      </p:tavLst>
                                    </p:anim>
                                    <p:anim calcmode="lin" valueType="num">
                                      <p:cBhvr>
                                        <p:cTn decel="100000" dur="900" fill="hold" id="51"/>
                                        <p:tgtEl>
                                          <p:spTgt spid="159"/>
                                        </p:tgtEl>
                                        <p:attrNameLst>
                                          <p:attrName>ppt_y</p:attrName>
                                        </p:attrNameLst>
                                      </p:cBhvr>
                                      <p:tavLst>
                                        <p:tav tm="0">
                                          <p:val>
                                            <p:strVal val="#ppt_y+1"/>
                                          </p:val>
                                        </p:tav>
                                        <p:tav tm="100000">
                                          <p:val>
                                            <p:strVal val="#ppt_y-.03"/>
                                          </p:val>
                                        </p:tav>
                                      </p:tavLst>
                                    </p:anim>
                                    <p:anim calcmode="lin" valueType="num">
                                      <p:cBhvr>
                                        <p:cTn accel="100000" dur="100" fill="hold" id="52">
                                          <p:stCondLst>
                                            <p:cond delay="900"/>
                                          </p:stCondLst>
                                        </p:cTn>
                                        <p:tgtEl>
                                          <p:spTgt spid="159"/>
                                        </p:tgtEl>
                                        <p:attrNameLst>
                                          <p:attrName>ppt_y</p:attrName>
                                        </p:attrNameLst>
                                      </p:cBhvr>
                                      <p:tavLst>
                                        <p:tav tm="0">
                                          <p:val>
                                            <p:strVal val="#ppt_y-.03"/>
                                          </p:val>
                                        </p:tav>
                                        <p:tav tm="100000">
                                          <p:val>
                                            <p:strVal val="#ppt_y"/>
                                          </p:val>
                                        </p:tav>
                                      </p:tavLst>
                                    </p:anim>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 presetSubtype="4">
                                  <p:stCondLst>
                                    <p:cond delay="0"/>
                                  </p:stCondLst>
                                  <p:childTnLst>
                                    <p:set>
                                      <p:cBhvr>
                                        <p:cTn dur="1" fill="hold" id="56">
                                          <p:stCondLst>
                                            <p:cond delay="0"/>
                                          </p:stCondLst>
                                        </p:cTn>
                                        <p:tgtEl>
                                          <p:spTgt spid="1048992"/>
                                        </p:tgtEl>
                                        <p:attrNameLst>
                                          <p:attrName>style.visibility</p:attrName>
                                        </p:attrNameLst>
                                      </p:cBhvr>
                                      <p:to>
                                        <p:strVal val="visible"/>
                                      </p:to>
                                    </p:set>
                                    <p:anim calcmode="lin" valueType="num">
                                      <p:cBhvr additive="base">
                                        <p:cTn dur="500" fill="hold" id="57"/>
                                        <p:tgtEl>
                                          <p:spTgt spid="1048992"/>
                                        </p:tgtEl>
                                        <p:attrNameLst>
                                          <p:attrName>ppt_x</p:attrName>
                                        </p:attrNameLst>
                                      </p:cBhvr>
                                      <p:tavLst>
                                        <p:tav tm="0">
                                          <p:val>
                                            <p:strVal val="#ppt_x"/>
                                          </p:val>
                                        </p:tav>
                                        <p:tav tm="100000">
                                          <p:val>
                                            <p:strVal val="#ppt_x"/>
                                          </p:val>
                                        </p:tav>
                                      </p:tavLst>
                                    </p:anim>
                                    <p:anim calcmode="lin" valueType="num">
                                      <p:cBhvr additive="base">
                                        <p:cTn dur="500" fill="hold" id="58"/>
                                        <p:tgtEl>
                                          <p:spTgt spid="1048992"/>
                                        </p:tgtEl>
                                        <p:attrNameLst>
                                          <p:attrName>ppt_y</p:attrName>
                                        </p:attrNameLst>
                                      </p:cBhvr>
                                      <p:tavLst>
                                        <p:tav tm="0">
                                          <p:val>
                                            <p:strVal val="1+#ppt_h/2"/>
                                          </p:val>
                                        </p:tav>
                                        <p:tav tm="100000">
                                          <p:val>
                                            <p:strVal val="#ppt_y"/>
                                          </p:val>
                                        </p:tav>
                                      </p:tavLst>
                                    </p:anim>
                                  </p:childTnLst>
                                </p:cTn>
                              </p:par>
                            </p:childTnLst>
                          </p:cTn>
                        </p:par>
                        <p:par>
                          <p:cTn fill="hold" id="59">
                            <p:stCondLst>
                              <p:cond delay="500"/>
                            </p:stCondLst>
                            <p:childTnLst>
                              <p:par>
                                <p:cTn fill="hold" grpId="0" id="60" nodeType="afterEffect" presetClass="entr" presetID="2" presetSubtype="4">
                                  <p:stCondLst>
                                    <p:cond delay="0"/>
                                  </p:stCondLst>
                                  <p:childTnLst>
                                    <p:set>
                                      <p:cBhvr>
                                        <p:cTn dur="1" fill="hold" id="61">
                                          <p:stCondLst>
                                            <p:cond delay="0"/>
                                          </p:stCondLst>
                                        </p:cTn>
                                        <p:tgtEl>
                                          <p:spTgt spid="1049012"/>
                                        </p:tgtEl>
                                        <p:attrNameLst>
                                          <p:attrName>style.visibility</p:attrName>
                                        </p:attrNameLst>
                                      </p:cBhvr>
                                      <p:to>
                                        <p:strVal val="visible"/>
                                      </p:to>
                                    </p:set>
                                    <p:anim calcmode="lin" valueType="num">
                                      <p:cBhvr additive="base">
                                        <p:cTn dur="500" fill="hold" id="62"/>
                                        <p:tgtEl>
                                          <p:spTgt spid="1049012"/>
                                        </p:tgtEl>
                                        <p:attrNameLst>
                                          <p:attrName>ppt_x</p:attrName>
                                        </p:attrNameLst>
                                      </p:cBhvr>
                                      <p:tavLst>
                                        <p:tav tm="0">
                                          <p:val>
                                            <p:strVal val="#ppt_x"/>
                                          </p:val>
                                        </p:tav>
                                        <p:tav tm="100000">
                                          <p:val>
                                            <p:strVal val="#ppt_x"/>
                                          </p:val>
                                        </p:tav>
                                      </p:tavLst>
                                    </p:anim>
                                    <p:anim calcmode="lin" valueType="num">
                                      <p:cBhvr additive="base">
                                        <p:cTn dur="500" fill="hold" id="63"/>
                                        <p:tgtEl>
                                          <p:spTgt spid="1049012"/>
                                        </p:tgtEl>
                                        <p:attrNameLst>
                                          <p:attrName>ppt_y</p:attrName>
                                        </p:attrNameLst>
                                      </p:cBhvr>
                                      <p:tavLst>
                                        <p:tav tm="0">
                                          <p:val>
                                            <p:strVal val="1+#ppt_h/2"/>
                                          </p:val>
                                        </p:tav>
                                        <p:tav tm="100000">
                                          <p:val>
                                            <p:strVal val="#ppt_y"/>
                                          </p:val>
                                        </p:tav>
                                      </p:tavLst>
                                    </p:anim>
                                  </p:childTnLst>
                                </p:cTn>
                              </p:par>
                            </p:childTnLst>
                          </p:cTn>
                        </p:par>
                        <p:par>
                          <p:cTn fill="hold" id="64">
                            <p:stCondLst>
                              <p:cond delay="1000"/>
                            </p:stCondLst>
                            <p:childTnLst>
                              <p:par>
                                <p:cTn fill="hold" grpId="0" id="65" nodeType="afterEffect" presetClass="entr" presetID="22" presetSubtype="8">
                                  <p:stCondLst>
                                    <p:cond delay="0"/>
                                  </p:stCondLst>
                                  <p:childTnLst>
                                    <p:set>
                                      <p:cBhvr>
                                        <p:cTn dur="1" fill="hold" id="66">
                                          <p:stCondLst>
                                            <p:cond delay="0"/>
                                          </p:stCondLst>
                                        </p:cTn>
                                        <p:tgtEl>
                                          <p:spTgt spid="1049013"/>
                                        </p:tgtEl>
                                        <p:attrNameLst>
                                          <p:attrName>style.visibility</p:attrName>
                                        </p:attrNameLst>
                                      </p:cBhvr>
                                      <p:to>
                                        <p:strVal val="visible"/>
                                      </p:to>
                                    </p:set>
                                    <p:animEffect transition="in" filter="wipe(left)">
                                      <p:cBhvr>
                                        <p:cTn dur="500" id="67"/>
                                        <p:tgtEl>
                                          <p:spTgt spid="1049013"/>
                                        </p:tgtEl>
                                      </p:cBhvr>
                                    </p:animEffect>
                                  </p:childTnLst>
                                </p:cTn>
                              </p:par>
                            </p:childTnLst>
                          </p:cTn>
                        </p:par>
                      </p:childTnLst>
                    </p:cTn>
                  </p:par>
                  <p:par>
                    <p:cTn fill="hold" id="68">
                      <p:stCondLst>
                        <p:cond delay="indefinite"/>
                      </p:stCondLst>
                      <p:childTnLst>
                        <p:par>
                          <p:cTn fill="hold" id="69">
                            <p:stCondLst>
                              <p:cond delay="0"/>
                            </p:stCondLst>
                            <p:childTnLst>
                              <p:par>
                                <p:cTn fill="hold" id="70" nodeType="clickEffect" presetClass="entr" presetID="22" presetSubtype="2">
                                  <p:stCondLst>
                                    <p:cond delay="0"/>
                                  </p:stCondLst>
                                  <p:childTnLst>
                                    <p:set>
                                      <p:cBhvr>
                                        <p:cTn dur="1" fill="hold" id="71">
                                          <p:stCondLst>
                                            <p:cond delay="0"/>
                                          </p:stCondLst>
                                        </p:cTn>
                                        <p:tgtEl>
                                          <p:spTgt spid="1049010">
                                            <p:txEl>
                                              <p:pRg st="0" end="0"/>
                                            </p:txEl>
                                          </p:spTgt>
                                        </p:tgtEl>
                                        <p:attrNameLst>
                                          <p:attrName>style.visibility</p:attrName>
                                        </p:attrNameLst>
                                      </p:cBhvr>
                                      <p:to>
                                        <p:strVal val="visible"/>
                                      </p:to>
                                    </p:set>
                                    <p:animEffect transition="in" filter="wipe(right)">
                                      <p:cBhvr>
                                        <p:cTn dur="2000" id="72"/>
                                        <p:tgtEl>
                                          <p:spTgt spid="1049010">
                                            <p:txEl>
                                              <p:pRg st="0" end="0"/>
                                            </p:txEl>
                                          </p:spTgt>
                                        </p:tgtEl>
                                      </p:cBhvr>
                                    </p:animEffect>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2" presetSubtype="4">
                                  <p:stCondLst>
                                    <p:cond delay="0"/>
                                  </p:stCondLst>
                                  <p:childTnLst>
                                    <p:set>
                                      <p:cBhvr>
                                        <p:cTn dur="1" fill="hold" id="76">
                                          <p:stCondLst>
                                            <p:cond delay="0"/>
                                          </p:stCondLst>
                                        </p:cTn>
                                        <p:tgtEl>
                                          <p:spTgt spid="1049011"/>
                                        </p:tgtEl>
                                        <p:attrNameLst>
                                          <p:attrName>style.visibility</p:attrName>
                                        </p:attrNameLst>
                                      </p:cBhvr>
                                      <p:to>
                                        <p:strVal val="visible"/>
                                      </p:to>
                                    </p:set>
                                    <p:anim calcmode="lin" valueType="num">
                                      <p:cBhvr additive="base">
                                        <p:cTn dur="500" fill="hold" id="77"/>
                                        <p:tgtEl>
                                          <p:spTgt spid="1049011"/>
                                        </p:tgtEl>
                                        <p:attrNameLst>
                                          <p:attrName>ppt_x</p:attrName>
                                        </p:attrNameLst>
                                      </p:cBhvr>
                                      <p:tavLst>
                                        <p:tav tm="0">
                                          <p:val>
                                            <p:strVal val="#ppt_x"/>
                                          </p:val>
                                        </p:tav>
                                        <p:tav tm="100000">
                                          <p:val>
                                            <p:strVal val="#ppt_x"/>
                                          </p:val>
                                        </p:tav>
                                      </p:tavLst>
                                    </p:anim>
                                    <p:anim calcmode="lin" valueType="num">
                                      <p:cBhvr additive="base">
                                        <p:cTn dur="500" fill="hold" id="78"/>
                                        <p:tgtEl>
                                          <p:spTgt spid="1049011"/>
                                        </p:tgtEl>
                                        <p:attrNameLst>
                                          <p:attrName>ppt_y</p:attrName>
                                        </p:attrNameLst>
                                      </p:cBhvr>
                                      <p:tavLst>
                                        <p:tav tm="0">
                                          <p:val>
                                            <p:strVal val="1+#ppt_h/2"/>
                                          </p:val>
                                        </p:tav>
                                        <p:tav tm="100000">
                                          <p:val>
                                            <p:strVal val="#ppt_y"/>
                                          </p:val>
                                        </p:tav>
                                      </p:tavLst>
                                    </p:anim>
                                  </p:childTnLst>
                                </p:cTn>
                              </p:par>
                            </p:childTnLst>
                          </p:cTn>
                        </p:par>
                        <p:par>
                          <p:cTn fill="hold" id="79">
                            <p:stCondLst>
                              <p:cond delay="500"/>
                            </p:stCondLst>
                            <p:childTnLst>
                              <p:par>
                                <p:cTn fill="hold" grpId="0" id="80" nodeType="afterEffect" presetClass="entr" presetID="2" presetSubtype="4">
                                  <p:stCondLst>
                                    <p:cond delay="0"/>
                                  </p:stCondLst>
                                  <p:childTnLst>
                                    <p:set>
                                      <p:cBhvr>
                                        <p:cTn dur="1" fill="hold" id="81">
                                          <p:stCondLst>
                                            <p:cond delay="0"/>
                                          </p:stCondLst>
                                        </p:cTn>
                                        <p:tgtEl>
                                          <p:spTgt spid="1049020"/>
                                        </p:tgtEl>
                                        <p:attrNameLst>
                                          <p:attrName>style.visibility</p:attrName>
                                        </p:attrNameLst>
                                      </p:cBhvr>
                                      <p:to>
                                        <p:strVal val="visible"/>
                                      </p:to>
                                    </p:set>
                                    <p:anim calcmode="lin" valueType="num">
                                      <p:cBhvr additive="base">
                                        <p:cTn dur="500" fill="hold" id="82"/>
                                        <p:tgtEl>
                                          <p:spTgt spid="1049020"/>
                                        </p:tgtEl>
                                        <p:attrNameLst>
                                          <p:attrName>ppt_x</p:attrName>
                                        </p:attrNameLst>
                                      </p:cBhvr>
                                      <p:tavLst>
                                        <p:tav tm="0">
                                          <p:val>
                                            <p:strVal val="#ppt_x"/>
                                          </p:val>
                                        </p:tav>
                                        <p:tav tm="100000">
                                          <p:val>
                                            <p:strVal val="#ppt_x"/>
                                          </p:val>
                                        </p:tav>
                                      </p:tavLst>
                                    </p:anim>
                                    <p:anim calcmode="lin" valueType="num">
                                      <p:cBhvr additive="base">
                                        <p:cTn dur="500" fill="hold" id="83"/>
                                        <p:tgtEl>
                                          <p:spTgt spid="1049020"/>
                                        </p:tgtEl>
                                        <p:attrNameLst>
                                          <p:attrName>ppt_y</p:attrName>
                                        </p:attrNameLst>
                                      </p:cBhvr>
                                      <p:tavLst>
                                        <p:tav tm="0">
                                          <p:val>
                                            <p:strVal val="1+#ppt_h/2"/>
                                          </p:val>
                                        </p:tav>
                                        <p:tav tm="100000">
                                          <p:val>
                                            <p:strVal val="#ppt_y"/>
                                          </p:val>
                                        </p:tav>
                                      </p:tavLst>
                                    </p:anim>
                                  </p:childTnLst>
                                </p:cTn>
                              </p:par>
                            </p:childTnLst>
                          </p:cTn>
                        </p:par>
                        <p:par>
                          <p:cTn fill="hold" id="84">
                            <p:stCondLst>
                              <p:cond delay="1000"/>
                            </p:stCondLst>
                            <p:childTnLst>
                              <p:par>
                                <p:cTn fill="hold" grpId="0" id="85" nodeType="afterEffect" presetClass="entr" presetID="22" presetSubtype="8">
                                  <p:stCondLst>
                                    <p:cond delay="0"/>
                                  </p:stCondLst>
                                  <p:childTnLst>
                                    <p:set>
                                      <p:cBhvr>
                                        <p:cTn dur="1" fill="hold" id="86">
                                          <p:stCondLst>
                                            <p:cond delay="0"/>
                                          </p:stCondLst>
                                        </p:cTn>
                                        <p:tgtEl>
                                          <p:spTgt spid="1049021"/>
                                        </p:tgtEl>
                                        <p:attrNameLst>
                                          <p:attrName>style.visibility</p:attrName>
                                        </p:attrNameLst>
                                      </p:cBhvr>
                                      <p:to>
                                        <p:strVal val="visible"/>
                                      </p:to>
                                    </p:set>
                                    <p:animEffect transition="in" filter="wipe(left)">
                                      <p:cBhvr>
                                        <p:cTn dur="500" id="87"/>
                                        <p:tgtEl>
                                          <p:spTgt spid="1049021"/>
                                        </p:tgtEl>
                                      </p:cBhvr>
                                    </p:animEffect>
                                  </p:childTnLst>
                                </p:cTn>
                              </p:par>
                            </p:childTnLst>
                          </p:cTn>
                        </p:par>
                      </p:childTnLst>
                    </p:cTn>
                  </p:par>
                  <p:par>
                    <p:cTn fill="hold" id="88">
                      <p:stCondLst>
                        <p:cond delay="indefinite"/>
                      </p:stCondLst>
                      <p:childTnLst>
                        <p:par>
                          <p:cTn fill="hold" id="89">
                            <p:stCondLst>
                              <p:cond delay="0"/>
                            </p:stCondLst>
                            <p:childTnLst>
                              <p:par>
                                <p:cTn fill="hold" id="90" nodeType="clickEffect" presetClass="entr" presetID="22" presetSubtype="2">
                                  <p:stCondLst>
                                    <p:cond delay="0"/>
                                  </p:stCondLst>
                                  <p:childTnLst>
                                    <p:set>
                                      <p:cBhvr>
                                        <p:cTn dur="1" fill="hold" id="91">
                                          <p:stCondLst>
                                            <p:cond delay="0"/>
                                          </p:stCondLst>
                                        </p:cTn>
                                        <p:tgtEl>
                                          <p:spTgt spid="1049014">
                                            <p:txEl>
                                              <p:pRg st="0" end="0"/>
                                            </p:txEl>
                                          </p:spTgt>
                                        </p:tgtEl>
                                        <p:attrNameLst>
                                          <p:attrName>style.visibility</p:attrName>
                                        </p:attrNameLst>
                                      </p:cBhvr>
                                      <p:to>
                                        <p:strVal val="visible"/>
                                      </p:to>
                                    </p:set>
                                    <p:animEffect transition="in" filter="wipe(right)">
                                      <p:cBhvr>
                                        <p:cTn dur="2000" id="92"/>
                                        <p:tgtEl>
                                          <p:spTgt spid="1049014">
                                            <p:txEl>
                                              <p:pRg st="0" end="0"/>
                                            </p:txEl>
                                          </p:spTgt>
                                        </p:tgtEl>
                                      </p:cBhvr>
                                    </p:animEffect>
                                  </p:childTnLst>
                                </p:cTn>
                              </p:par>
                            </p:childTnLst>
                          </p:cTn>
                        </p:par>
                        <p:par>
                          <p:cTn fill="hold" id="93">
                            <p:stCondLst>
                              <p:cond delay="2000"/>
                            </p:stCondLst>
                            <p:childTnLst>
                              <p:par>
                                <p:cTn fill="hold" grpId="0" id="94" nodeType="afterEffect" presetClass="entr" presetID="22" presetSubtype="2">
                                  <p:stCondLst>
                                    <p:cond delay="0"/>
                                  </p:stCondLst>
                                  <p:childTnLst>
                                    <p:set>
                                      <p:cBhvr>
                                        <p:cTn dur="1" fill="hold" id="95">
                                          <p:stCondLst>
                                            <p:cond delay="0"/>
                                          </p:stCondLst>
                                        </p:cTn>
                                        <p:tgtEl>
                                          <p:spTgt spid="1049016"/>
                                        </p:tgtEl>
                                        <p:attrNameLst>
                                          <p:attrName>style.visibility</p:attrName>
                                        </p:attrNameLst>
                                      </p:cBhvr>
                                      <p:to>
                                        <p:strVal val="visible"/>
                                      </p:to>
                                    </p:set>
                                    <p:animEffect transition="in" filter="wipe(right)">
                                      <p:cBhvr>
                                        <p:cTn dur="500" id="96"/>
                                        <p:tgtEl>
                                          <p:spTgt spid="1049016"/>
                                        </p:tgtEl>
                                      </p:cBhvr>
                                    </p:animEffect>
                                  </p:childTnLst>
                                </p:cTn>
                              </p:par>
                            </p:childTnLst>
                          </p:cTn>
                        </p:par>
                        <p:par>
                          <p:cTn fill="hold" id="97">
                            <p:stCondLst>
                              <p:cond delay="2500"/>
                            </p:stCondLst>
                            <p:childTnLst>
                              <p:par>
                                <p:cTn fill="hold" grpId="0" id="98" nodeType="afterEffect" presetClass="entr" presetID="22" presetSubtype="4">
                                  <p:stCondLst>
                                    <p:cond delay="0"/>
                                  </p:stCondLst>
                                  <p:childTnLst>
                                    <p:set>
                                      <p:cBhvr>
                                        <p:cTn dur="1" fill="hold" id="99">
                                          <p:stCondLst>
                                            <p:cond delay="0"/>
                                          </p:stCondLst>
                                        </p:cTn>
                                        <p:tgtEl>
                                          <p:spTgt spid="1049017"/>
                                        </p:tgtEl>
                                        <p:attrNameLst>
                                          <p:attrName>style.visibility</p:attrName>
                                        </p:attrNameLst>
                                      </p:cBhvr>
                                      <p:to>
                                        <p:strVal val="visible"/>
                                      </p:to>
                                    </p:set>
                                    <p:animEffect transition="in" filter="wipe(down)">
                                      <p:cBhvr>
                                        <p:cTn dur="500" id="100"/>
                                        <p:tgtEl>
                                          <p:spTgt spid="1049017"/>
                                        </p:tgtEl>
                                      </p:cBhvr>
                                    </p:animEffect>
                                  </p:childTnLst>
                                </p:cTn>
                              </p:par>
                              <p:par>
                                <p:cTn fill="hold" id="101" nodeType="withEffect" presetClass="entr" presetID="37" presetSubtype="0">
                                  <p:stCondLst>
                                    <p:cond delay="0"/>
                                  </p:stCondLst>
                                  <p:childTnLst>
                                    <p:set>
                                      <p:cBhvr>
                                        <p:cTn dur="1" fill="hold" id="102">
                                          <p:stCondLst>
                                            <p:cond delay="0"/>
                                          </p:stCondLst>
                                        </p:cTn>
                                        <p:tgtEl>
                                          <p:spTgt spid="161"/>
                                        </p:tgtEl>
                                        <p:attrNameLst>
                                          <p:attrName>style.visibility</p:attrName>
                                        </p:attrNameLst>
                                      </p:cBhvr>
                                      <p:to>
                                        <p:strVal val="visible"/>
                                      </p:to>
                                    </p:set>
                                    <p:animEffect transition="in" filter="fade">
                                      <p:cBhvr>
                                        <p:cTn dur="1000" id="103"/>
                                        <p:tgtEl>
                                          <p:spTgt spid="161"/>
                                        </p:tgtEl>
                                      </p:cBhvr>
                                    </p:animEffect>
                                    <p:anim calcmode="lin" valueType="num">
                                      <p:cBhvr>
                                        <p:cTn dur="1000" fill="hold" id="104"/>
                                        <p:tgtEl>
                                          <p:spTgt spid="161"/>
                                        </p:tgtEl>
                                        <p:attrNameLst>
                                          <p:attrName>ppt_x</p:attrName>
                                        </p:attrNameLst>
                                      </p:cBhvr>
                                      <p:tavLst>
                                        <p:tav tm="0">
                                          <p:val>
                                            <p:strVal val="#ppt_x"/>
                                          </p:val>
                                        </p:tav>
                                        <p:tav tm="100000">
                                          <p:val>
                                            <p:strVal val="#ppt_x"/>
                                          </p:val>
                                        </p:tav>
                                      </p:tavLst>
                                    </p:anim>
                                    <p:anim calcmode="lin" valueType="num">
                                      <p:cBhvr>
                                        <p:cTn decel="100000" dur="900" fill="hold" id="105"/>
                                        <p:tgtEl>
                                          <p:spTgt spid="161"/>
                                        </p:tgtEl>
                                        <p:attrNameLst>
                                          <p:attrName>ppt_y</p:attrName>
                                        </p:attrNameLst>
                                      </p:cBhvr>
                                      <p:tavLst>
                                        <p:tav tm="0">
                                          <p:val>
                                            <p:strVal val="#ppt_y+1"/>
                                          </p:val>
                                        </p:tav>
                                        <p:tav tm="100000">
                                          <p:val>
                                            <p:strVal val="#ppt_y-.03"/>
                                          </p:val>
                                        </p:tav>
                                      </p:tavLst>
                                    </p:anim>
                                    <p:anim calcmode="lin" valueType="num">
                                      <p:cBhvr>
                                        <p:cTn accel="100000" dur="100" fill="hold" id="106">
                                          <p:stCondLst>
                                            <p:cond delay="900"/>
                                          </p:stCondLst>
                                        </p:cTn>
                                        <p:tgtEl>
                                          <p:spTgt spid="161"/>
                                        </p:tgtEl>
                                        <p:attrNameLst>
                                          <p:attrName>ppt_y</p:attrName>
                                        </p:attrNameLst>
                                      </p:cBhvr>
                                      <p:tavLst>
                                        <p:tav tm="0">
                                          <p:val>
                                            <p:strVal val="#ppt_y-.03"/>
                                          </p:val>
                                        </p:tav>
                                        <p:tav tm="100000">
                                          <p:val>
                                            <p:strVal val="#ppt_y"/>
                                          </p:val>
                                        </p:tav>
                                      </p:tavLst>
                                    </p:anim>
                                  </p:childTnLst>
                                </p:cTn>
                              </p:par>
                            </p:childTnLst>
                          </p:cTn>
                        </p:par>
                      </p:childTnLst>
                    </p:cTn>
                  </p:par>
                  <p:par>
                    <p:cTn fill="hold" id="107">
                      <p:stCondLst>
                        <p:cond delay="indefinite"/>
                      </p:stCondLst>
                      <p:childTnLst>
                        <p:par>
                          <p:cTn fill="hold" id="108">
                            <p:stCondLst>
                              <p:cond delay="0"/>
                            </p:stCondLst>
                            <p:childTnLst>
                              <p:par>
                                <p:cTn fill="hold" grpId="0" id="109" nodeType="clickEffect" presetClass="entr" presetID="2" presetSubtype="4">
                                  <p:stCondLst>
                                    <p:cond delay="0"/>
                                  </p:stCondLst>
                                  <p:childTnLst>
                                    <p:set>
                                      <p:cBhvr>
                                        <p:cTn dur="1" fill="hold" id="110">
                                          <p:stCondLst>
                                            <p:cond delay="0"/>
                                          </p:stCondLst>
                                        </p:cTn>
                                        <p:tgtEl>
                                          <p:spTgt spid="1049015"/>
                                        </p:tgtEl>
                                        <p:attrNameLst>
                                          <p:attrName>style.visibility</p:attrName>
                                        </p:attrNameLst>
                                      </p:cBhvr>
                                      <p:to>
                                        <p:strVal val="visible"/>
                                      </p:to>
                                    </p:set>
                                    <p:anim calcmode="lin" valueType="num">
                                      <p:cBhvr additive="base">
                                        <p:cTn dur="500" fill="hold" id="111"/>
                                        <p:tgtEl>
                                          <p:spTgt spid="1049015"/>
                                        </p:tgtEl>
                                        <p:attrNameLst>
                                          <p:attrName>ppt_x</p:attrName>
                                        </p:attrNameLst>
                                      </p:cBhvr>
                                      <p:tavLst>
                                        <p:tav tm="0">
                                          <p:val>
                                            <p:strVal val="#ppt_x"/>
                                          </p:val>
                                        </p:tav>
                                        <p:tav tm="100000">
                                          <p:val>
                                            <p:strVal val="#ppt_x"/>
                                          </p:val>
                                        </p:tav>
                                      </p:tavLst>
                                    </p:anim>
                                    <p:anim calcmode="lin" valueType="num">
                                      <p:cBhvr additive="base">
                                        <p:cTn dur="500" fill="hold" id="112"/>
                                        <p:tgtEl>
                                          <p:spTgt spid="1049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2" grpId="0"/>
      <p:bldP spid="1048993" grpId="0"/>
      <p:bldP spid="1048994" grpId="0" animBg="1"/>
      <p:bldP spid="1048997" grpId="0"/>
      <p:bldP spid="1048998" grpId="0"/>
      <p:bldP spid="1048999" grpId="0" animBg="1"/>
      <p:bldP spid="1049000" grpId="0"/>
      <p:bldP spid="1049011" grpId="0"/>
      <p:bldP spid="1049012" grpId="0"/>
      <p:bldP spid="1049013" grpId="0" animBg="1"/>
      <p:bldP spid="1049015" grpId="0"/>
      <p:bldP spid="1049016" grpId="0"/>
      <p:bldP spid="1049017" grpId="0" animBg="1"/>
      <p:bldP spid="1049020" grpId="0"/>
      <p:bldP spid="104902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65" name=""/>
        <p:cNvGrpSpPr/>
        <p:nvPr/>
      </p:nvGrpSpPr>
      <p:grpSpPr>
        <a:xfrm>
          <a:off x="0" y="0"/>
          <a:ext cx="0" cy="0"/>
          <a:chOff x="0" y="0"/>
          <a:chExt cx="0" cy="0"/>
        </a:xfrm>
      </p:grpSpPr>
      <p:sp>
        <p:nvSpPr>
          <p:cNvPr id="1049028" name="Rectangle 53"/>
          <p:cNvSpPr>
            <a:spLocks noChangeArrowheads="1"/>
          </p:cNvSpPr>
          <p:nvPr/>
        </p:nvSpPr>
        <p:spPr bwMode="auto">
          <a:xfrm>
            <a:off x="5943600" y="914400"/>
            <a:ext cx="2819400" cy="5257800"/>
          </a:xfrm>
          <a:prstGeom prst="rect"/>
          <a:solidFill>
            <a:srgbClr val="EAEAEA"/>
          </a:solidFill>
          <a:ln w="9525">
            <a:solidFill>
              <a:schemeClr val="tx1"/>
            </a:solidFill>
            <a:miter lim="800000"/>
            <a:headEnd/>
            <a:tailEnd/>
          </a:ln>
          <a:effectLst/>
        </p:spPr>
        <p:txBody>
          <a:bodyPr anchor="ctr" wrap="none"/>
          <a:p>
            <a:endParaRPr lang="en-US"/>
          </a:p>
        </p:txBody>
      </p:sp>
      <p:pic>
        <p:nvPicPr>
          <p:cNvPr id="2097184"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029"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030" name="Rectangle 4"/>
          <p:cNvSpPr>
            <a:spLocks noChangeArrowheads="1"/>
          </p:cNvSpPr>
          <p:nvPr/>
        </p:nvSpPr>
        <p:spPr bwMode="auto">
          <a:xfrm>
            <a:off x="914400" y="1143000"/>
            <a:ext cx="299243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Hexadecimal Numbers</a:t>
            </a:r>
          </a:p>
        </p:txBody>
      </p:sp>
      <p:sp>
        <p:nvSpPr>
          <p:cNvPr id="1049031" name="Text Box 5"/>
          <p:cNvSpPr txBox="1">
            <a:spLocks noChangeArrowheads="1"/>
          </p:cNvSpPr>
          <p:nvPr/>
        </p:nvSpPr>
        <p:spPr bwMode="auto">
          <a:xfrm>
            <a:off x="838200" y="1676400"/>
            <a:ext cx="5029200" cy="1552575"/>
          </a:xfrm>
          <a:prstGeom prst="rect"/>
          <a:noFill/>
          <a:ln w="9525">
            <a:noFill/>
            <a:miter lim="800000"/>
            <a:headEnd/>
            <a:tailEnd/>
          </a:ln>
          <a:effectLst/>
        </p:spPr>
        <p:txBody>
          <a:bodyPr>
            <a:spAutoFit/>
          </a:bodyPr>
          <a:p>
            <a:r>
              <a:rPr lang="en-US"/>
              <a:t>Hexadecimal uses sixteen characters to represent numbers: the numbers 0 through 9 and the alphabetic characters A through F. </a:t>
            </a:r>
          </a:p>
        </p:txBody>
      </p:sp>
      <p:sp>
        <p:nvSpPr>
          <p:cNvPr id="1049032" name="Text Box 47"/>
          <p:cNvSpPr txBox="1">
            <a:spLocks noChangeArrowheads="1"/>
          </p:cNvSpPr>
          <p:nvPr/>
        </p:nvSpPr>
        <p:spPr bwMode="auto">
          <a:xfrm>
            <a:off x="62484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033" name="Text Box 48"/>
          <p:cNvSpPr txBox="1">
            <a:spLocks noChangeArrowheads="1"/>
          </p:cNvSpPr>
          <p:nvPr/>
        </p:nvSpPr>
        <p:spPr bwMode="auto">
          <a:xfrm>
            <a:off x="7239000" y="1203325"/>
            <a:ext cx="457200" cy="4968875"/>
          </a:xfrm>
          <a:prstGeom prst="rect"/>
          <a:noFill/>
          <a:ln w="9525">
            <a:noFill/>
            <a:miter lim="800000"/>
            <a:headEnd/>
            <a:tailEnd/>
          </a:ln>
          <a:effectLst/>
        </p:spPr>
        <p:txBody>
          <a:bodyPr>
            <a:spAutoFit/>
          </a:bodyPr>
          <a:p>
            <a:pPr>
              <a:spcBef>
                <a:spcPct val="50000"/>
              </a:spcBef>
            </a:pPr>
            <a:r>
              <a:rPr sz="2000" lang="en-US">
                <a:solidFill>
                  <a:srgbClr val="008000"/>
                </a:solidFill>
              </a:rPr>
              <a:t>0 1 2 3 4 5 6 7 8 9 A B C D E F</a:t>
            </a:r>
          </a:p>
        </p:txBody>
      </p:sp>
      <p:sp>
        <p:nvSpPr>
          <p:cNvPr id="1049034" name="Text Box 49"/>
          <p:cNvSpPr txBox="1">
            <a:spLocks noChangeArrowheads="1"/>
          </p:cNvSpPr>
          <p:nvPr/>
        </p:nvSpPr>
        <p:spPr bwMode="auto">
          <a:xfrm>
            <a:off x="80010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035" name="Text Box 50"/>
          <p:cNvSpPr txBox="1">
            <a:spLocks noChangeArrowheads="1"/>
          </p:cNvSpPr>
          <p:nvPr/>
        </p:nvSpPr>
        <p:spPr bwMode="auto">
          <a:xfrm>
            <a:off x="59436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036" name="Text Box 51"/>
          <p:cNvSpPr txBox="1">
            <a:spLocks noChangeArrowheads="1"/>
          </p:cNvSpPr>
          <p:nvPr/>
        </p:nvSpPr>
        <p:spPr bwMode="auto">
          <a:xfrm>
            <a:off x="6781800" y="914400"/>
            <a:ext cx="1371600" cy="336550"/>
          </a:xfrm>
          <a:prstGeom prst="rect"/>
          <a:noFill/>
          <a:ln w="9525">
            <a:noFill/>
            <a:miter lim="800000"/>
            <a:headEnd/>
            <a:tailEnd/>
          </a:ln>
          <a:effectLst/>
        </p:spPr>
        <p:txBody>
          <a:bodyPr>
            <a:spAutoFit/>
          </a:bodyPr>
          <a:p>
            <a:pPr>
              <a:spcBef>
                <a:spcPct val="50000"/>
              </a:spcBef>
            </a:pPr>
            <a:r>
              <a:rPr sz="1600" lang="en-US">
                <a:solidFill>
                  <a:srgbClr val="008000"/>
                </a:solidFill>
              </a:rPr>
              <a:t>Hexadecimal</a:t>
            </a:r>
          </a:p>
        </p:txBody>
      </p:sp>
      <p:sp>
        <p:nvSpPr>
          <p:cNvPr id="1049037" name="Text Box 52"/>
          <p:cNvSpPr txBox="1">
            <a:spLocks noChangeArrowheads="1"/>
          </p:cNvSpPr>
          <p:nvPr/>
        </p:nvSpPr>
        <p:spPr bwMode="auto">
          <a:xfrm>
            <a:off x="80010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038" name="Line 54"/>
          <p:cNvSpPr>
            <a:spLocks noChangeShapeType="1"/>
          </p:cNvSpPr>
          <p:nvPr/>
        </p:nvSpPr>
        <p:spPr bwMode="auto">
          <a:xfrm>
            <a:off x="5943600" y="1219200"/>
            <a:ext cx="2819400" cy="0"/>
          </a:xfrm>
          <a:prstGeom prst="line"/>
          <a:noFill/>
          <a:ln w="9525">
            <a:solidFill>
              <a:schemeClr val="tx1"/>
            </a:solidFill>
            <a:round/>
            <a:headEnd/>
            <a:tailEnd/>
          </a:ln>
          <a:effectLst/>
        </p:spPr>
        <p:txBody>
          <a:bodyPr/>
          <a:p>
            <a:endParaRPr lang="en-US"/>
          </a:p>
        </p:txBody>
      </p:sp>
      <p:sp>
        <p:nvSpPr>
          <p:cNvPr id="1049039" name="Line 55"/>
          <p:cNvSpPr>
            <a:spLocks noChangeShapeType="1"/>
          </p:cNvSpPr>
          <p:nvPr/>
        </p:nvSpPr>
        <p:spPr bwMode="auto">
          <a:xfrm>
            <a:off x="6781800" y="914400"/>
            <a:ext cx="0" cy="5257800"/>
          </a:xfrm>
          <a:prstGeom prst="line"/>
          <a:noFill/>
          <a:ln w="9525">
            <a:solidFill>
              <a:schemeClr val="tx1"/>
            </a:solidFill>
            <a:round/>
            <a:headEnd/>
            <a:tailEnd/>
          </a:ln>
          <a:effectLst/>
        </p:spPr>
        <p:txBody>
          <a:bodyPr/>
          <a:p>
            <a:endParaRPr lang="en-US"/>
          </a:p>
        </p:txBody>
      </p:sp>
      <p:sp>
        <p:nvSpPr>
          <p:cNvPr id="1049040" name="Line 56"/>
          <p:cNvSpPr>
            <a:spLocks noChangeShapeType="1"/>
          </p:cNvSpPr>
          <p:nvPr/>
        </p:nvSpPr>
        <p:spPr bwMode="auto">
          <a:xfrm>
            <a:off x="8001000" y="914400"/>
            <a:ext cx="0" cy="5257800"/>
          </a:xfrm>
          <a:prstGeom prst="line"/>
          <a:noFill/>
          <a:ln w="9525">
            <a:solidFill>
              <a:schemeClr val="tx1"/>
            </a:solidFill>
            <a:round/>
            <a:headEnd/>
            <a:tailEnd/>
          </a:ln>
          <a:effectLst/>
        </p:spPr>
        <p:txBody>
          <a:bodyPr/>
          <a:p>
            <a:endParaRPr lang="en-US"/>
          </a:p>
        </p:txBody>
      </p:sp>
      <p:sp>
        <p:nvSpPr>
          <p:cNvPr id="1049041" name="Text Box 57"/>
          <p:cNvSpPr txBox="1">
            <a:spLocks noChangeArrowheads="1"/>
          </p:cNvSpPr>
          <p:nvPr/>
        </p:nvSpPr>
        <p:spPr bwMode="auto">
          <a:xfrm>
            <a:off x="838200" y="3200400"/>
            <a:ext cx="5029200" cy="1552575"/>
          </a:xfrm>
          <a:prstGeom prst="rect"/>
          <a:noFill/>
          <a:ln w="9525">
            <a:noFill/>
            <a:miter lim="800000"/>
            <a:headEnd/>
            <a:tailEnd/>
          </a:ln>
          <a:effectLst/>
        </p:spPr>
        <p:txBody>
          <a:bodyPr>
            <a:spAutoFit/>
          </a:bodyPr>
          <a:p>
            <a:pPr>
              <a:spcBef>
                <a:spcPct val="50000"/>
              </a:spcBef>
            </a:pPr>
            <a:r>
              <a:rPr lang="en-US"/>
              <a:t>	Large binary number can easily be converted to hexadecimal by grouping bits 4 at a time and writing the equivalent hexadecimal character.  </a:t>
            </a:r>
          </a:p>
        </p:txBody>
      </p:sp>
      <p:sp>
        <p:nvSpPr>
          <p:cNvPr id="1049042" name="Text Box 59"/>
          <p:cNvSpPr txBox="1">
            <a:spLocks noChangeArrowheads="1"/>
          </p:cNvSpPr>
          <p:nvPr/>
        </p:nvSpPr>
        <p:spPr bwMode="auto">
          <a:xfrm>
            <a:off x="1905000" y="4800600"/>
            <a:ext cx="3886200" cy="701675"/>
          </a:xfrm>
          <a:prstGeom prst="rect"/>
          <a:noFill/>
          <a:ln w="9525">
            <a:noFill/>
            <a:miter lim="800000"/>
            <a:headEnd/>
            <a:tailEnd/>
          </a:ln>
          <a:effectLst/>
        </p:spPr>
        <p:txBody>
          <a:bodyPr>
            <a:spAutoFit/>
          </a:bodyPr>
          <a:p>
            <a:pPr>
              <a:spcBef>
                <a:spcPct val="50000"/>
              </a:spcBef>
            </a:pPr>
            <a:r>
              <a:rPr sz="2000" lang="en-US"/>
              <a:t>Express 1001 0110 0000 1110</a:t>
            </a:r>
            <a:r>
              <a:rPr baseline="-25000" sz="2000" lang="en-US"/>
              <a:t>2</a:t>
            </a:r>
            <a:r>
              <a:rPr sz="2000" lang="en-US"/>
              <a:t> in hexadecimal:</a:t>
            </a:r>
          </a:p>
        </p:txBody>
      </p:sp>
      <p:sp>
        <p:nvSpPr>
          <p:cNvPr id="1049043" name="WordArt 60"/>
          <p:cNvSpPr>
            <a:spLocks noChangeArrowheads="1" noChangeShapeType="1" noTextEdit="1"/>
          </p:cNvSpPr>
          <p:nvPr/>
        </p:nvSpPr>
        <p:spPr bwMode="auto">
          <a:xfrm>
            <a:off x="609600" y="4860925"/>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9044" name="WordArt 61"/>
          <p:cNvSpPr>
            <a:spLocks noChangeArrowheads="1" noChangeShapeType="1" noTextEdit="1"/>
          </p:cNvSpPr>
          <p:nvPr/>
        </p:nvSpPr>
        <p:spPr bwMode="auto">
          <a:xfrm>
            <a:off x="609600" y="545465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9045" name="Text Box 62"/>
          <p:cNvSpPr txBox="1">
            <a:spLocks noChangeArrowheads="1"/>
          </p:cNvSpPr>
          <p:nvPr/>
        </p:nvSpPr>
        <p:spPr bwMode="auto">
          <a:xfrm>
            <a:off x="1905000" y="5486400"/>
            <a:ext cx="3962400" cy="701675"/>
          </a:xfrm>
          <a:prstGeom prst="rect"/>
          <a:noFill/>
          <a:ln w="9525">
            <a:noFill/>
            <a:miter lim="800000"/>
            <a:headEnd/>
            <a:tailEnd/>
          </a:ln>
          <a:effectLst/>
        </p:spPr>
        <p:txBody>
          <a:bodyPr>
            <a:spAutoFit/>
          </a:bodyPr>
          <a:p>
            <a:pPr>
              <a:spcBef>
                <a:spcPct val="10000"/>
              </a:spcBef>
            </a:pPr>
            <a:r>
              <a:rPr sz="2000" lang="en-US"/>
              <a:t>Group the binary number by 4-bits starting from the right. Thus, </a:t>
            </a:r>
            <a:r>
              <a:rPr sz="2000" lang="en-US">
                <a:solidFill>
                  <a:srgbClr val="FF0000"/>
                </a:solidFill>
              </a:rPr>
              <a:t>960E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043"/>
                                        </p:tgtEl>
                                        <p:attrNameLst>
                                          <p:attrName>style.visibility</p:attrName>
                                        </p:attrNameLst>
                                      </p:cBhvr>
                                      <p:to>
                                        <p:strVal val="visible"/>
                                      </p:to>
                                    </p:set>
                                    <p:anim calcmode="lin" valueType="num">
                                      <p:cBhvr additive="base">
                                        <p:cTn dur="500" fill="hold" id="7"/>
                                        <p:tgtEl>
                                          <p:spTgt spid="1049043"/>
                                        </p:tgtEl>
                                        <p:attrNameLst>
                                          <p:attrName>ppt_x</p:attrName>
                                        </p:attrNameLst>
                                      </p:cBhvr>
                                      <p:tavLst>
                                        <p:tav tm="0">
                                          <p:val>
                                            <p:strVal val="0-#ppt_w/2"/>
                                          </p:val>
                                        </p:tav>
                                        <p:tav tm="100000">
                                          <p:val>
                                            <p:strVal val="#ppt_x"/>
                                          </p:val>
                                        </p:tav>
                                      </p:tavLst>
                                    </p:anim>
                                    <p:anim calcmode="lin" valueType="num">
                                      <p:cBhvr additive="base">
                                        <p:cTn dur="500" fill="hold" id="8"/>
                                        <p:tgtEl>
                                          <p:spTgt spid="1049043"/>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9042"/>
                                        </p:tgtEl>
                                        <p:attrNameLst>
                                          <p:attrName>style.visibility</p:attrName>
                                        </p:attrNameLst>
                                      </p:cBhvr>
                                      <p:to>
                                        <p:strVal val="visible"/>
                                      </p:to>
                                    </p:set>
                                    <p:anim calcmode="lin" valueType="num">
                                      <p:cBhvr additive="base">
                                        <p:cTn dur="500" fill="hold" id="11"/>
                                        <p:tgtEl>
                                          <p:spTgt spid="1049042"/>
                                        </p:tgtEl>
                                        <p:attrNameLst>
                                          <p:attrName>ppt_x</p:attrName>
                                        </p:attrNameLst>
                                      </p:cBhvr>
                                      <p:tavLst>
                                        <p:tav tm="0">
                                          <p:val>
                                            <p:strVal val="1+#ppt_w/2"/>
                                          </p:val>
                                        </p:tav>
                                        <p:tav tm="100000">
                                          <p:val>
                                            <p:strVal val="#ppt_x"/>
                                          </p:val>
                                        </p:tav>
                                      </p:tavLst>
                                    </p:anim>
                                    <p:anim calcmode="lin" valueType="num">
                                      <p:cBhvr additive="base">
                                        <p:cTn dur="500" fill="hold" id="12"/>
                                        <p:tgtEl>
                                          <p:spTgt spid="1049042"/>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9044"/>
                                        </p:tgtEl>
                                        <p:attrNameLst>
                                          <p:attrName>style.visibility</p:attrName>
                                        </p:attrNameLst>
                                      </p:cBhvr>
                                      <p:to>
                                        <p:strVal val="visible"/>
                                      </p:to>
                                    </p:set>
                                    <p:animEffect transition="in" filter="dissolve">
                                      <p:cBhvr>
                                        <p:cTn dur="500" id="17"/>
                                        <p:tgtEl>
                                          <p:spTgt spid="1049044"/>
                                        </p:tgtEl>
                                      </p:cBhvr>
                                    </p:animEffect>
                                  </p:childTnLst>
                                </p:cTn>
                              </p:par>
                              <p:par>
                                <p:cTn fill="hold" grpId="0" id="18" nodeType="withEffect" presetClass="entr" presetID="2" presetSubtype="2">
                                  <p:stCondLst>
                                    <p:cond delay="0"/>
                                  </p:stCondLst>
                                  <p:childTnLst>
                                    <p:set>
                                      <p:cBhvr>
                                        <p:cTn dur="1" fill="hold" id="19">
                                          <p:stCondLst>
                                            <p:cond delay="0"/>
                                          </p:stCondLst>
                                        </p:cTn>
                                        <p:tgtEl>
                                          <p:spTgt spid="1049045"/>
                                        </p:tgtEl>
                                        <p:attrNameLst>
                                          <p:attrName>style.visibility</p:attrName>
                                        </p:attrNameLst>
                                      </p:cBhvr>
                                      <p:to>
                                        <p:strVal val="visible"/>
                                      </p:to>
                                    </p:set>
                                    <p:anim calcmode="lin" valueType="num">
                                      <p:cBhvr additive="base">
                                        <p:cTn dur="500" fill="hold" id="20"/>
                                        <p:tgtEl>
                                          <p:spTgt spid="1049045"/>
                                        </p:tgtEl>
                                        <p:attrNameLst>
                                          <p:attrName>ppt_x</p:attrName>
                                        </p:attrNameLst>
                                      </p:cBhvr>
                                      <p:tavLst>
                                        <p:tav tm="0">
                                          <p:val>
                                            <p:strVal val="1+#ppt_w/2"/>
                                          </p:val>
                                        </p:tav>
                                        <p:tav tm="100000">
                                          <p:val>
                                            <p:strVal val="#ppt_x"/>
                                          </p:val>
                                        </p:tav>
                                      </p:tavLst>
                                    </p:anim>
                                    <p:anim calcmode="lin" valueType="num">
                                      <p:cBhvr additive="base">
                                        <p:cTn dur="500" fill="hold" id="21"/>
                                        <p:tgtEl>
                                          <p:spTgt spid="1049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2" grpId="0"/>
      <p:bldP spid="1049043" grpId="0" animBg="1"/>
      <p:bldP spid="1049044" grpId="0" animBg="1"/>
      <p:bldP spid="104904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68" name=""/>
        <p:cNvGrpSpPr/>
        <p:nvPr/>
      </p:nvGrpSpPr>
      <p:grpSpPr>
        <a:xfrm>
          <a:off x="0" y="0"/>
          <a:ext cx="0" cy="0"/>
          <a:chOff x="0" y="0"/>
          <a:chExt cx="0" cy="0"/>
        </a:xfrm>
      </p:grpSpPr>
      <p:pic>
        <p:nvPicPr>
          <p:cNvPr id="2097185"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049"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050" name="Rectangle 4"/>
          <p:cNvSpPr>
            <a:spLocks noChangeArrowheads="1"/>
          </p:cNvSpPr>
          <p:nvPr/>
        </p:nvSpPr>
        <p:spPr bwMode="auto">
          <a:xfrm>
            <a:off x="914400" y="1143000"/>
            <a:ext cx="299243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Hexadecimal Numbers</a:t>
            </a:r>
          </a:p>
        </p:txBody>
      </p:sp>
      <p:sp>
        <p:nvSpPr>
          <p:cNvPr id="1049051" name="Text Box 6"/>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052" name="Text Box 13"/>
          <p:cNvSpPr txBox="1">
            <a:spLocks noChangeArrowheads="1"/>
          </p:cNvSpPr>
          <p:nvPr/>
        </p:nvSpPr>
        <p:spPr bwMode="auto">
          <a:xfrm>
            <a:off x="838200" y="1752600"/>
            <a:ext cx="4953000" cy="1552575"/>
          </a:xfrm>
          <a:prstGeom prst="rect"/>
          <a:noFill/>
          <a:ln w="9525">
            <a:noFill/>
            <a:miter lim="800000"/>
            <a:headEnd/>
            <a:tailEnd/>
          </a:ln>
          <a:effectLst/>
        </p:spPr>
        <p:txBody>
          <a:bodyPr>
            <a:spAutoFit/>
          </a:bodyPr>
          <a:p>
            <a:pPr>
              <a:spcBef>
                <a:spcPct val="50000"/>
              </a:spcBef>
            </a:pPr>
            <a:r>
              <a:rPr lang="en-US"/>
              <a:t>Hexadecimal is a weighted number system.  The column weights are powers of 16, which increase from right to left.</a:t>
            </a:r>
          </a:p>
        </p:txBody>
      </p:sp>
      <p:sp>
        <p:nvSpPr>
          <p:cNvPr id="1049053" name="Rectangle 14"/>
          <p:cNvSpPr>
            <a:spLocks noChangeArrowheads="1"/>
          </p:cNvSpPr>
          <p:nvPr/>
        </p:nvSpPr>
        <p:spPr bwMode="auto">
          <a:xfrm>
            <a:off x="1447800" y="3352800"/>
            <a:ext cx="4114800" cy="669925"/>
          </a:xfrm>
          <a:prstGeom prst="rect"/>
          <a:solidFill>
            <a:schemeClr val="accent1"/>
          </a:solidFill>
          <a:ln w="9525">
            <a:solidFill>
              <a:schemeClr val="tx1"/>
            </a:solidFill>
            <a:miter lim="800000"/>
            <a:headEnd/>
            <a:tailEnd/>
          </a:ln>
          <a:effectLst/>
        </p:spPr>
        <p:txBody>
          <a:bodyPr anchor="ctr" wrap="none"/>
          <a:p>
            <a:pPr algn="ctr" eaLnBrk="1" hangingPunct="1"/>
            <a:endParaRPr lang="en-US"/>
          </a:p>
        </p:txBody>
      </p:sp>
      <p:sp>
        <p:nvSpPr>
          <p:cNvPr id="1049054" name="Text Box 15"/>
          <p:cNvSpPr txBox="1">
            <a:spLocks noChangeArrowheads="1"/>
          </p:cNvSpPr>
          <p:nvPr/>
        </p:nvSpPr>
        <p:spPr bwMode="auto">
          <a:xfrm>
            <a:off x="5105400" y="3413125"/>
            <a:ext cx="457200" cy="396875"/>
          </a:xfrm>
          <a:prstGeom prst="rect"/>
          <a:noFill/>
          <a:ln w="9525">
            <a:noFill/>
            <a:miter lim="800000"/>
            <a:headEnd/>
            <a:tailEnd/>
          </a:ln>
          <a:effectLst/>
        </p:spPr>
        <p:txBody>
          <a:bodyPr>
            <a:spAutoFit/>
          </a:bodyPr>
          <a:p>
            <a:pPr eaLnBrk="1" hangingPunct="1">
              <a:spcBef>
                <a:spcPct val="50000"/>
              </a:spcBef>
            </a:pPr>
            <a:r>
              <a:rPr b="1" sz="2000" lang="en-US"/>
              <a:t>.</a:t>
            </a:r>
          </a:p>
        </p:txBody>
      </p:sp>
      <p:sp>
        <p:nvSpPr>
          <p:cNvPr id="1049055" name="Text Box 16"/>
          <p:cNvSpPr txBox="1">
            <a:spLocks noChangeArrowheads="1"/>
          </p:cNvSpPr>
          <p:nvPr/>
        </p:nvSpPr>
        <p:spPr bwMode="auto">
          <a:xfrm>
            <a:off x="2133600" y="5334000"/>
            <a:ext cx="2590800" cy="396875"/>
          </a:xfrm>
          <a:prstGeom prst="rect"/>
          <a:noFill/>
          <a:ln w="9525">
            <a:noFill/>
            <a:miter lim="800000"/>
            <a:headEnd/>
            <a:tailEnd/>
          </a:ln>
          <a:effectLst/>
        </p:spPr>
        <p:txBody>
          <a:bodyPr>
            <a:spAutoFit/>
          </a:bodyPr>
          <a:p>
            <a:pPr eaLnBrk="1" hangingPunct="1">
              <a:spcBef>
                <a:spcPct val="50000"/>
              </a:spcBef>
            </a:pPr>
            <a:r>
              <a:rPr sz="2000" lang="en-US"/>
              <a:t>1       A      2    F</a:t>
            </a:r>
            <a:r>
              <a:rPr baseline="-25000" sz="2000" lang="en-US"/>
              <a:t>16</a:t>
            </a:r>
            <a:r>
              <a:rPr sz="2000" lang="en-US"/>
              <a:t> </a:t>
            </a:r>
          </a:p>
        </p:txBody>
      </p:sp>
      <p:sp>
        <p:nvSpPr>
          <p:cNvPr id="1049056" name="Text Box 17"/>
          <p:cNvSpPr txBox="1">
            <a:spLocks noChangeArrowheads="1"/>
          </p:cNvSpPr>
          <p:nvPr/>
        </p:nvSpPr>
        <p:spPr bwMode="auto">
          <a:xfrm>
            <a:off x="5029200" y="5715000"/>
            <a:ext cx="1143000" cy="396875"/>
          </a:xfrm>
          <a:prstGeom prst="rect"/>
          <a:noFill/>
          <a:ln w="9525">
            <a:noFill/>
            <a:miter lim="800000"/>
            <a:headEnd/>
            <a:tailEnd/>
          </a:ln>
          <a:effectLst/>
        </p:spPr>
        <p:txBody>
          <a:bodyPr>
            <a:spAutoFit/>
          </a:bodyPr>
          <a:p>
            <a:pPr eaLnBrk="1" hangingPunct="1"/>
            <a:r>
              <a:rPr sz="2000" lang="en-US">
                <a:solidFill>
                  <a:srgbClr val="FF0000"/>
                </a:solidFill>
              </a:rPr>
              <a:t>6703</a:t>
            </a:r>
            <a:r>
              <a:rPr baseline="-25000" sz="2000" lang="en-US">
                <a:solidFill>
                  <a:srgbClr val="FF0000"/>
                </a:solidFill>
              </a:rPr>
              <a:t>10</a:t>
            </a:r>
            <a:endParaRPr sz="2000" lang="en-US">
              <a:solidFill>
                <a:srgbClr val="FF0000"/>
              </a:solidFill>
            </a:endParaRPr>
          </a:p>
        </p:txBody>
      </p:sp>
      <p:sp>
        <p:nvSpPr>
          <p:cNvPr id="1049057" name="Text Box 18"/>
          <p:cNvSpPr txBox="1">
            <a:spLocks noChangeArrowheads="1"/>
          </p:cNvSpPr>
          <p:nvPr/>
        </p:nvSpPr>
        <p:spPr bwMode="auto">
          <a:xfrm>
            <a:off x="1524000" y="3489325"/>
            <a:ext cx="2133600" cy="396875"/>
          </a:xfrm>
          <a:prstGeom prst="rect"/>
          <a:noFill/>
          <a:ln w="9525">
            <a:noFill/>
            <a:miter lim="800000"/>
            <a:headEnd/>
            <a:tailEnd/>
          </a:ln>
          <a:effectLst/>
        </p:spPr>
        <p:txBody>
          <a:bodyPr>
            <a:spAutoFit/>
          </a:bodyPr>
          <a:p>
            <a:pPr eaLnBrk="1" hangingPunct="1">
              <a:spcBef>
                <a:spcPct val="50000"/>
              </a:spcBef>
            </a:pPr>
            <a:r>
              <a:rPr sz="2000" lang="en-US"/>
              <a:t>Column weights</a:t>
            </a:r>
          </a:p>
        </p:txBody>
      </p:sp>
      <p:sp>
        <p:nvSpPr>
          <p:cNvPr id="1049058" name="Text Box 20"/>
          <p:cNvSpPr txBox="1">
            <a:spLocks noChangeArrowheads="1"/>
          </p:cNvSpPr>
          <p:nvPr/>
        </p:nvSpPr>
        <p:spPr bwMode="auto">
          <a:xfrm>
            <a:off x="3581400" y="3413125"/>
            <a:ext cx="1752600" cy="366713"/>
          </a:xfrm>
          <a:prstGeom prst="rect"/>
          <a:noFill/>
          <a:ln w="9525">
            <a:noFill/>
            <a:miter lim="800000"/>
            <a:headEnd/>
            <a:tailEnd/>
          </a:ln>
          <a:effectLst/>
        </p:spPr>
        <p:txBody>
          <a:bodyPr>
            <a:spAutoFit/>
          </a:bodyPr>
          <a:p>
            <a:pPr eaLnBrk="1" hangingPunct="1">
              <a:spcBef>
                <a:spcPct val="50000"/>
              </a:spcBef>
            </a:pPr>
            <a:r>
              <a:rPr sz="1800" lang="en-US"/>
              <a:t>16</a:t>
            </a:r>
            <a:r>
              <a:rPr baseline="30000" sz="1800" lang="en-US"/>
              <a:t>3</a:t>
            </a:r>
            <a:r>
              <a:rPr sz="1800" lang="en-US"/>
              <a:t>  16</a:t>
            </a:r>
            <a:r>
              <a:rPr baseline="30000" sz="1800" lang="en-US"/>
              <a:t>2</a:t>
            </a:r>
            <a:r>
              <a:rPr sz="1800" lang="en-US"/>
              <a:t>  16</a:t>
            </a:r>
            <a:r>
              <a:rPr baseline="30000" sz="1800" lang="en-US"/>
              <a:t>1</a:t>
            </a:r>
            <a:r>
              <a:rPr sz="1800" lang="en-US"/>
              <a:t>  16</a:t>
            </a:r>
            <a:r>
              <a:rPr baseline="30000" sz="1800" lang="en-US"/>
              <a:t>0</a:t>
            </a:r>
            <a:r>
              <a:rPr sz="1800" lang="en-US"/>
              <a:t> </a:t>
            </a:r>
          </a:p>
        </p:txBody>
      </p:sp>
      <p:sp>
        <p:nvSpPr>
          <p:cNvPr id="1049059" name="Text Box 21"/>
          <p:cNvSpPr txBox="1">
            <a:spLocks noChangeArrowheads="1"/>
          </p:cNvSpPr>
          <p:nvPr/>
        </p:nvSpPr>
        <p:spPr bwMode="auto">
          <a:xfrm>
            <a:off x="3429000" y="3641725"/>
            <a:ext cx="1828800" cy="366713"/>
          </a:xfrm>
          <a:prstGeom prst="rect"/>
          <a:noFill/>
          <a:ln w="9525">
            <a:noFill/>
            <a:miter lim="800000"/>
            <a:headEnd/>
            <a:tailEnd/>
          </a:ln>
          <a:effectLst/>
        </p:spPr>
        <p:txBody>
          <a:bodyPr>
            <a:spAutoFit/>
          </a:bodyPr>
          <a:p>
            <a:pPr eaLnBrk="1" hangingPunct="1">
              <a:spcBef>
                <a:spcPct val="50000"/>
              </a:spcBef>
            </a:pPr>
            <a:r>
              <a:rPr sz="1800" lang="en-US"/>
              <a:t>4096  256   16   1</a:t>
            </a:r>
          </a:p>
        </p:txBody>
      </p:sp>
      <p:sp>
        <p:nvSpPr>
          <p:cNvPr id="1049060" name="Text Box 22"/>
          <p:cNvSpPr txBox="1">
            <a:spLocks noChangeArrowheads="1"/>
          </p:cNvSpPr>
          <p:nvPr/>
        </p:nvSpPr>
        <p:spPr bwMode="auto">
          <a:xfrm>
            <a:off x="5105400" y="3641725"/>
            <a:ext cx="457200" cy="396875"/>
          </a:xfrm>
          <a:prstGeom prst="rect"/>
          <a:noFill/>
          <a:ln w="9525">
            <a:noFill/>
            <a:miter lim="800000"/>
            <a:headEnd/>
            <a:tailEnd/>
          </a:ln>
          <a:effectLst/>
        </p:spPr>
        <p:txBody>
          <a:bodyPr>
            <a:spAutoFit/>
          </a:bodyPr>
          <a:p>
            <a:pPr eaLnBrk="1" hangingPunct="1">
              <a:spcBef>
                <a:spcPct val="50000"/>
              </a:spcBef>
            </a:pPr>
            <a:r>
              <a:rPr b="1" sz="2000" lang="en-US"/>
              <a:t>.</a:t>
            </a:r>
          </a:p>
        </p:txBody>
      </p:sp>
      <p:sp>
        <p:nvSpPr>
          <p:cNvPr id="1049061" name="Text Box 23"/>
          <p:cNvSpPr txBox="1">
            <a:spLocks noChangeArrowheads="1"/>
          </p:cNvSpPr>
          <p:nvPr/>
        </p:nvSpPr>
        <p:spPr bwMode="auto">
          <a:xfrm>
            <a:off x="3200400" y="3305175"/>
            <a:ext cx="304800" cy="641350"/>
          </a:xfrm>
          <a:prstGeom prst="rect"/>
          <a:noFill/>
          <a:ln w="9525">
            <a:noFill/>
            <a:miter lim="800000"/>
            <a:headEnd/>
            <a:tailEnd/>
          </a:ln>
          <a:effectLst/>
        </p:spPr>
        <p:txBody>
          <a:bodyPr>
            <a:spAutoFit/>
          </a:bodyPr>
          <a:p>
            <a:pPr eaLnBrk="1" hangingPunct="1">
              <a:spcBef>
                <a:spcPct val="50000"/>
              </a:spcBef>
            </a:pPr>
            <a:r>
              <a:rPr sz="3600" lang="en-US"/>
              <a:t>{</a:t>
            </a:r>
          </a:p>
        </p:txBody>
      </p:sp>
      <p:sp>
        <p:nvSpPr>
          <p:cNvPr id="1049062" name="Text Box 25"/>
          <p:cNvSpPr txBox="1">
            <a:spLocks noChangeArrowheads="1"/>
          </p:cNvSpPr>
          <p:nvPr/>
        </p:nvSpPr>
        <p:spPr bwMode="auto">
          <a:xfrm>
            <a:off x="1981200" y="4206875"/>
            <a:ext cx="3886200" cy="396875"/>
          </a:xfrm>
          <a:prstGeom prst="rect"/>
          <a:noFill/>
          <a:ln w="9525">
            <a:noFill/>
            <a:miter lim="800000"/>
            <a:headEnd/>
            <a:tailEnd/>
          </a:ln>
          <a:effectLst/>
        </p:spPr>
        <p:txBody>
          <a:bodyPr>
            <a:spAutoFit/>
          </a:bodyPr>
          <a:p>
            <a:pPr>
              <a:spcBef>
                <a:spcPct val="50000"/>
              </a:spcBef>
            </a:pPr>
            <a:r>
              <a:rPr sz="2000" lang="en-US"/>
              <a:t>Express 1A2F</a:t>
            </a:r>
            <a:r>
              <a:rPr baseline="-25000" sz="2000" lang="en-US"/>
              <a:t>16</a:t>
            </a:r>
            <a:r>
              <a:rPr sz="2000" lang="en-US"/>
              <a:t> in decimal.</a:t>
            </a:r>
          </a:p>
        </p:txBody>
      </p:sp>
      <p:sp>
        <p:nvSpPr>
          <p:cNvPr id="1049063" name="WordArt 26"/>
          <p:cNvSpPr>
            <a:spLocks noChangeArrowheads="1" noChangeShapeType="1" noTextEdit="1"/>
          </p:cNvSpPr>
          <p:nvPr/>
        </p:nvSpPr>
        <p:spPr bwMode="auto">
          <a:xfrm>
            <a:off x="685800" y="419100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9064" name="WordArt 27"/>
          <p:cNvSpPr>
            <a:spLocks noChangeArrowheads="1" noChangeShapeType="1" noTextEdit="1"/>
          </p:cNvSpPr>
          <p:nvPr/>
        </p:nvSpPr>
        <p:spPr bwMode="auto">
          <a:xfrm>
            <a:off x="685800" y="4784725"/>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9065" name="Text Box 28"/>
          <p:cNvSpPr txBox="1">
            <a:spLocks noChangeArrowheads="1"/>
          </p:cNvSpPr>
          <p:nvPr/>
        </p:nvSpPr>
        <p:spPr bwMode="auto">
          <a:xfrm>
            <a:off x="1981200" y="4724400"/>
            <a:ext cx="3962400" cy="701675"/>
          </a:xfrm>
          <a:prstGeom prst="rect"/>
          <a:noFill/>
          <a:ln w="9525">
            <a:noFill/>
            <a:miter lim="800000"/>
            <a:headEnd/>
            <a:tailEnd/>
          </a:ln>
          <a:effectLst/>
        </p:spPr>
        <p:txBody>
          <a:bodyPr>
            <a:spAutoFit/>
          </a:bodyPr>
          <a:p>
            <a:pPr eaLnBrk="1" hangingPunct="1"/>
            <a:r>
              <a:rPr sz="2000" lang="en-US"/>
              <a:t>Start by writing the column weights: </a:t>
            </a:r>
          </a:p>
          <a:p>
            <a:pPr eaLnBrk="1" hangingPunct="1"/>
            <a:r>
              <a:rPr sz="2000" lang="en-US"/>
              <a:t>4096  256   16   1</a:t>
            </a:r>
          </a:p>
        </p:txBody>
      </p:sp>
      <p:sp>
        <p:nvSpPr>
          <p:cNvPr id="1049066" name="Text Box 29"/>
          <p:cNvSpPr txBox="1">
            <a:spLocks noChangeArrowheads="1"/>
          </p:cNvSpPr>
          <p:nvPr/>
        </p:nvSpPr>
        <p:spPr bwMode="auto">
          <a:xfrm>
            <a:off x="1295400" y="5715000"/>
            <a:ext cx="4800600" cy="396875"/>
          </a:xfrm>
          <a:prstGeom prst="rect"/>
          <a:noFill/>
          <a:ln w="9525">
            <a:noFill/>
            <a:miter lim="800000"/>
            <a:headEnd/>
            <a:tailEnd/>
          </a:ln>
          <a:effectLst/>
        </p:spPr>
        <p:txBody>
          <a:bodyPr>
            <a:spAutoFit/>
          </a:bodyPr>
          <a:p>
            <a:pPr>
              <a:spcBef>
                <a:spcPct val="50000"/>
              </a:spcBef>
            </a:pPr>
            <a:r>
              <a:rPr sz="2000" lang="en-US"/>
              <a:t>1(4096) + 10(256) +2(16) +15(1) =</a:t>
            </a:r>
          </a:p>
        </p:txBody>
      </p:sp>
      <p:sp>
        <p:nvSpPr>
          <p:cNvPr id="1049067" name="Rectangle 30"/>
          <p:cNvSpPr>
            <a:spLocks noChangeArrowheads="1"/>
          </p:cNvSpPr>
          <p:nvPr/>
        </p:nvSpPr>
        <p:spPr bwMode="auto">
          <a:xfrm>
            <a:off x="5943600" y="914400"/>
            <a:ext cx="2819400" cy="5257800"/>
          </a:xfrm>
          <a:prstGeom prst="rect"/>
          <a:solidFill>
            <a:srgbClr val="EAEAEA"/>
          </a:solidFill>
          <a:ln w="9525">
            <a:solidFill>
              <a:schemeClr val="tx1"/>
            </a:solidFill>
            <a:miter lim="800000"/>
            <a:headEnd/>
            <a:tailEnd/>
          </a:ln>
          <a:effectLst/>
        </p:spPr>
        <p:txBody>
          <a:bodyPr anchor="ctr" wrap="none"/>
          <a:p>
            <a:endParaRPr lang="en-US"/>
          </a:p>
        </p:txBody>
      </p:sp>
      <p:sp>
        <p:nvSpPr>
          <p:cNvPr id="1049068" name="Text Box 31"/>
          <p:cNvSpPr txBox="1">
            <a:spLocks noChangeArrowheads="1"/>
          </p:cNvSpPr>
          <p:nvPr/>
        </p:nvSpPr>
        <p:spPr bwMode="auto">
          <a:xfrm>
            <a:off x="62484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069" name="Text Box 32"/>
          <p:cNvSpPr txBox="1">
            <a:spLocks noChangeArrowheads="1"/>
          </p:cNvSpPr>
          <p:nvPr/>
        </p:nvSpPr>
        <p:spPr bwMode="auto">
          <a:xfrm>
            <a:off x="7239000" y="1203325"/>
            <a:ext cx="457200" cy="4968875"/>
          </a:xfrm>
          <a:prstGeom prst="rect"/>
          <a:noFill/>
          <a:ln w="9525">
            <a:noFill/>
            <a:miter lim="800000"/>
            <a:headEnd/>
            <a:tailEnd/>
          </a:ln>
          <a:effectLst/>
        </p:spPr>
        <p:txBody>
          <a:bodyPr>
            <a:spAutoFit/>
          </a:bodyPr>
          <a:p>
            <a:pPr>
              <a:spcBef>
                <a:spcPct val="50000"/>
              </a:spcBef>
            </a:pPr>
            <a:r>
              <a:rPr sz="2000" lang="en-US">
                <a:solidFill>
                  <a:srgbClr val="008000"/>
                </a:solidFill>
              </a:rPr>
              <a:t>0 1 2 3 4 5 6 7 8 9 A B C D E F</a:t>
            </a:r>
          </a:p>
        </p:txBody>
      </p:sp>
      <p:sp>
        <p:nvSpPr>
          <p:cNvPr id="1049070" name="Text Box 33"/>
          <p:cNvSpPr txBox="1">
            <a:spLocks noChangeArrowheads="1"/>
          </p:cNvSpPr>
          <p:nvPr/>
        </p:nvSpPr>
        <p:spPr bwMode="auto">
          <a:xfrm>
            <a:off x="80010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071" name="Text Box 34"/>
          <p:cNvSpPr txBox="1">
            <a:spLocks noChangeArrowheads="1"/>
          </p:cNvSpPr>
          <p:nvPr/>
        </p:nvSpPr>
        <p:spPr bwMode="auto">
          <a:xfrm>
            <a:off x="59436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072" name="Text Box 35"/>
          <p:cNvSpPr txBox="1">
            <a:spLocks noChangeArrowheads="1"/>
          </p:cNvSpPr>
          <p:nvPr/>
        </p:nvSpPr>
        <p:spPr bwMode="auto">
          <a:xfrm>
            <a:off x="6781800" y="914400"/>
            <a:ext cx="1371600" cy="336550"/>
          </a:xfrm>
          <a:prstGeom prst="rect"/>
          <a:noFill/>
          <a:ln w="9525">
            <a:noFill/>
            <a:miter lim="800000"/>
            <a:headEnd/>
            <a:tailEnd/>
          </a:ln>
          <a:effectLst/>
        </p:spPr>
        <p:txBody>
          <a:bodyPr>
            <a:spAutoFit/>
          </a:bodyPr>
          <a:p>
            <a:pPr>
              <a:spcBef>
                <a:spcPct val="50000"/>
              </a:spcBef>
            </a:pPr>
            <a:r>
              <a:rPr sz="1600" lang="en-US">
                <a:solidFill>
                  <a:srgbClr val="008000"/>
                </a:solidFill>
              </a:rPr>
              <a:t>Hexadecimal</a:t>
            </a:r>
          </a:p>
        </p:txBody>
      </p:sp>
      <p:sp>
        <p:nvSpPr>
          <p:cNvPr id="1049073" name="Text Box 36"/>
          <p:cNvSpPr txBox="1">
            <a:spLocks noChangeArrowheads="1"/>
          </p:cNvSpPr>
          <p:nvPr/>
        </p:nvSpPr>
        <p:spPr bwMode="auto">
          <a:xfrm>
            <a:off x="80010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074" name="Line 37"/>
          <p:cNvSpPr>
            <a:spLocks noChangeShapeType="1"/>
          </p:cNvSpPr>
          <p:nvPr/>
        </p:nvSpPr>
        <p:spPr bwMode="auto">
          <a:xfrm>
            <a:off x="5943600" y="1219200"/>
            <a:ext cx="2819400" cy="0"/>
          </a:xfrm>
          <a:prstGeom prst="line"/>
          <a:noFill/>
          <a:ln w="9525">
            <a:solidFill>
              <a:schemeClr val="tx1"/>
            </a:solidFill>
            <a:round/>
            <a:headEnd/>
            <a:tailEnd/>
          </a:ln>
          <a:effectLst/>
        </p:spPr>
        <p:txBody>
          <a:bodyPr/>
          <a:p>
            <a:endParaRPr lang="en-US"/>
          </a:p>
        </p:txBody>
      </p:sp>
      <p:sp>
        <p:nvSpPr>
          <p:cNvPr id="1049075" name="Line 38"/>
          <p:cNvSpPr>
            <a:spLocks noChangeShapeType="1"/>
          </p:cNvSpPr>
          <p:nvPr/>
        </p:nvSpPr>
        <p:spPr bwMode="auto">
          <a:xfrm>
            <a:off x="6781800" y="914400"/>
            <a:ext cx="0" cy="5257800"/>
          </a:xfrm>
          <a:prstGeom prst="line"/>
          <a:noFill/>
          <a:ln w="9525">
            <a:solidFill>
              <a:schemeClr val="tx1"/>
            </a:solidFill>
            <a:round/>
            <a:headEnd/>
            <a:tailEnd/>
          </a:ln>
          <a:effectLst/>
        </p:spPr>
        <p:txBody>
          <a:bodyPr/>
          <a:p>
            <a:endParaRPr lang="en-US"/>
          </a:p>
        </p:txBody>
      </p:sp>
      <p:sp>
        <p:nvSpPr>
          <p:cNvPr id="1049076" name="Line 39"/>
          <p:cNvSpPr>
            <a:spLocks noChangeShapeType="1"/>
          </p:cNvSpPr>
          <p:nvPr/>
        </p:nvSpPr>
        <p:spPr bwMode="auto">
          <a:xfrm>
            <a:off x="8001000" y="914400"/>
            <a:ext cx="0" cy="5257800"/>
          </a:xfrm>
          <a:prstGeom prst="line"/>
          <a:noFill/>
          <a:ln w="9525">
            <a:solidFill>
              <a:schemeClr val="tx1"/>
            </a:solidFill>
            <a:round/>
            <a:headEnd/>
            <a:tailEnd/>
          </a:ln>
          <a:effectLst/>
        </p:spPr>
        <p:txBody>
          <a:bodyPr/>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9053"/>
                                        </p:tgtEl>
                                        <p:attrNameLst>
                                          <p:attrName>style.visibility</p:attrName>
                                        </p:attrNameLst>
                                      </p:cBhvr>
                                      <p:to>
                                        <p:strVal val="visible"/>
                                      </p:to>
                                    </p:set>
                                    <p:animEffect transition="in" filter="dissolve">
                                      <p:cBhvr>
                                        <p:cTn dur="500" id="7"/>
                                        <p:tgtEl>
                                          <p:spTgt spid="1049053"/>
                                        </p:tgtEl>
                                      </p:cBhvr>
                                    </p:animEffect>
                                  </p:childTnLst>
                                </p:cTn>
                              </p:par>
                              <p:par>
                                <p:cTn fill="hold" grpId="0" id="8" nodeType="withEffect" presetClass="entr" presetID="9" presetSubtype="0">
                                  <p:stCondLst>
                                    <p:cond delay="0"/>
                                  </p:stCondLst>
                                  <p:childTnLst>
                                    <p:set>
                                      <p:cBhvr>
                                        <p:cTn dur="1" fill="hold" id="9">
                                          <p:stCondLst>
                                            <p:cond delay="0"/>
                                          </p:stCondLst>
                                        </p:cTn>
                                        <p:tgtEl>
                                          <p:spTgt spid="1049057"/>
                                        </p:tgtEl>
                                        <p:attrNameLst>
                                          <p:attrName>style.visibility</p:attrName>
                                        </p:attrNameLst>
                                      </p:cBhvr>
                                      <p:to>
                                        <p:strVal val="visible"/>
                                      </p:to>
                                    </p:set>
                                    <p:animEffect transition="in" filter="dissolve">
                                      <p:cBhvr>
                                        <p:cTn dur="500" id="10"/>
                                        <p:tgtEl>
                                          <p:spTgt spid="1049057"/>
                                        </p:tgtEl>
                                      </p:cBhvr>
                                    </p:animEffect>
                                  </p:childTnLst>
                                </p:cTn>
                              </p:par>
                              <p:par>
                                <p:cTn fill="hold" grpId="0" id="11" nodeType="withEffect" presetClass="entr" presetID="9" presetSubtype="0">
                                  <p:stCondLst>
                                    <p:cond delay="0"/>
                                  </p:stCondLst>
                                  <p:childTnLst>
                                    <p:set>
                                      <p:cBhvr>
                                        <p:cTn dur="1" fill="hold" id="12">
                                          <p:stCondLst>
                                            <p:cond delay="0"/>
                                          </p:stCondLst>
                                        </p:cTn>
                                        <p:tgtEl>
                                          <p:spTgt spid="1049061"/>
                                        </p:tgtEl>
                                        <p:attrNameLst>
                                          <p:attrName>style.visibility</p:attrName>
                                        </p:attrNameLst>
                                      </p:cBhvr>
                                      <p:to>
                                        <p:strVal val="visible"/>
                                      </p:to>
                                    </p:set>
                                    <p:animEffect transition="in" filter="dissolve">
                                      <p:cBhvr>
                                        <p:cTn dur="500" id="13"/>
                                        <p:tgtEl>
                                          <p:spTgt spid="1049061"/>
                                        </p:tgtEl>
                                      </p:cBhvr>
                                    </p:animEffect>
                                  </p:childTnLst>
                                </p:cTn>
                              </p:par>
                              <p:par>
                                <p:cTn fill="hold" grpId="0" id="14" nodeType="withEffect" presetClass="entr" presetID="43" presetSubtype="0">
                                  <p:stCondLst>
                                    <p:cond delay="0"/>
                                  </p:stCondLst>
                                  <p:childTnLst>
                                    <p:set>
                                      <p:cBhvr>
                                        <p:cTn dur="1" fill="hold" id="15">
                                          <p:stCondLst>
                                            <p:cond delay="0"/>
                                          </p:stCondLst>
                                        </p:cTn>
                                        <p:tgtEl>
                                          <p:spTgt spid="1049054"/>
                                        </p:tgtEl>
                                        <p:attrNameLst>
                                          <p:attrName>style.visibility</p:attrName>
                                        </p:attrNameLst>
                                      </p:cBhvr>
                                      <p:to>
                                        <p:strVal val="visible"/>
                                      </p:to>
                                    </p:set>
                                    <p:animEffect transition="in" filter="fade">
                                      <p:cBhvr>
                                        <p:cTn dur="100" id="16"/>
                                        <p:tgtEl>
                                          <p:spTgt spid="1049054"/>
                                        </p:tgtEl>
                                      </p:cBhvr>
                                    </p:animEffect>
                                    <p:anim calcmode="lin" valueType="num">
                                      <p:cBhvr>
                                        <p:cTn dur="400" fill="hold" id="17"/>
                                        <p:tgtEl>
                                          <p:spTgt spid="1049054"/>
                                        </p:tgtEl>
                                        <p:attrNameLst>
                                          <p:attrName>ppt_x</p:attrName>
                                        </p:attrNameLst>
                                      </p:cBhvr>
                                      <p:tavLst>
                                        <p:tav tm="0">
                                          <p:val>
                                            <p:strVal val="#ppt_x"/>
                                          </p:val>
                                        </p:tav>
                                        <p:tav tm="100000">
                                          <p:val>
                                            <p:strVal val="#ppt_x"/>
                                          </p:val>
                                        </p:tav>
                                      </p:tavLst>
                                    </p:anim>
                                    <p:anim calcmode="lin" valueType="num">
                                      <p:cBhvr>
                                        <p:cTn dur="400" fill="hold" id="18"/>
                                        <p:tgtEl>
                                          <p:spTgt spid="1049054"/>
                                        </p:tgtEl>
                                        <p:attrNameLst>
                                          <p:attrName>ppt_y</p:attrName>
                                        </p:attrNameLst>
                                      </p:cBhvr>
                                      <p:tavLst>
                                        <p:tav tm="0">
                                          <p:val>
                                            <p:strVal val="#ppt_y+0.31"/>
                                          </p:val>
                                        </p:tav>
                                        <p:tav tm="100000">
                                          <p:val>
                                            <p:strVal val="#ppt_y+0.31"/>
                                          </p:val>
                                        </p:tav>
                                      </p:tavLst>
                                    </p:anim>
                                    <p:anim calcmode="lin" valueType="num">
                                      <p:cBhvr>
                                        <p:cTn decel="50000" dur="600" fill="hold" id="19">
                                          <p:stCondLst>
                                            <p:cond delay="400"/>
                                          </p:stCondLst>
                                        </p:cTn>
                                        <p:tgtEl>
                                          <p:spTgt spid="104905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20">
                                          <p:stCondLst>
                                            <p:cond delay="400"/>
                                          </p:stCondLst>
                                        </p:cTn>
                                        <p:tgtEl>
                                          <p:spTgt spid="104905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fill="hold" id="21">
                            <p:stCondLst>
                              <p:cond delay="1000"/>
                            </p:stCondLst>
                            <p:childTnLst>
                              <p:par>
                                <p:cTn fill="hold" grpId="0" id="22" nodeType="afterEffect" presetClass="entr" presetID="22" presetSubtype="2">
                                  <p:stCondLst>
                                    <p:cond delay="0"/>
                                  </p:stCondLst>
                                  <p:childTnLst>
                                    <p:set>
                                      <p:cBhvr>
                                        <p:cTn dur="1" fill="hold" id="23">
                                          <p:stCondLst>
                                            <p:cond delay="0"/>
                                          </p:stCondLst>
                                        </p:cTn>
                                        <p:tgtEl>
                                          <p:spTgt spid="1049058"/>
                                        </p:tgtEl>
                                        <p:attrNameLst>
                                          <p:attrName>style.visibility</p:attrName>
                                        </p:attrNameLst>
                                      </p:cBhvr>
                                      <p:to>
                                        <p:strVal val="visible"/>
                                      </p:to>
                                    </p:set>
                                    <p:animEffect transition="in" filter="wipe(right)">
                                      <p:cBhvr>
                                        <p:cTn dur="1000" id="24"/>
                                        <p:tgtEl>
                                          <p:spTgt spid="1049058"/>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9060"/>
                                        </p:tgtEl>
                                        <p:attrNameLst>
                                          <p:attrName>style.visibility</p:attrName>
                                        </p:attrNameLst>
                                      </p:cBhvr>
                                      <p:to>
                                        <p:strVal val="visible"/>
                                      </p:to>
                                    </p:set>
                                    <p:anim calcmode="lin" valueType="num">
                                      <p:cBhvr additive="base">
                                        <p:cTn dur="500" fill="hold" id="29"/>
                                        <p:tgtEl>
                                          <p:spTgt spid="1049060"/>
                                        </p:tgtEl>
                                        <p:attrNameLst>
                                          <p:attrName>ppt_x</p:attrName>
                                        </p:attrNameLst>
                                      </p:cBhvr>
                                      <p:tavLst>
                                        <p:tav tm="0">
                                          <p:val>
                                            <p:strVal val="#ppt_x"/>
                                          </p:val>
                                        </p:tav>
                                        <p:tav tm="100000">
                                          <p:val>
                                            <p:strVal val="#ppt_x"/>
                                          </p:val>
                                        </p:tav>
                                      </p:tavLst>
                                    </p:anim>
                                    <p:anim calcmode="lin" valueType="num">
                                      <p:cBhvr additive="base">
                                        <p:cTn dur="500" fill="hold" id="30"/>
                                        <p:tgtEl>
                                          <p:spTgt spid="1049060"/>
                                        </p:tgtEl>
                                        <p:attrNameLst>
                                          <p:attrName>ppt_y</p:attrName>
                                        </p:attrNameLst>
                                      </p:cBhvr>
                                      <p:tavLst>
                                        <p:tav tm="0">
                                          <p:val>
                                            <p:strVal val="1+#ppt_h/2"/>
                                          </p:val>
                                        </p:tav>
                                        <p:tav tm="100000">
                                          <p:val>
                                            <p:strVal val="#ppt_y"/>
                                          </p:val>
                                        </p:tav>
                                      </p:tavLst>
                                    </p:anim>
                                  </p:childTnLst>
                                </p:cTn>
                              </p:par>
                              <p:par>
                                <p:cTn fill="hold" grpId="0" id="31" nodeType="withEffect" presetClass="entr" presetID="22" presetSubtype="2">
                                  <p:stCondLst>
                                    <p:cond delay="0"/>
                                  </p:stCondLst>
                                  <p:childTnLst>
                                    <p:set>
                                      <p:cBhvr>
                                        <p:cTn dur="1" fill="hold" id="32">
                                          <p:stCondLst>
                                            <p:cond delay="0"/>
                                          </p:stCondLst>
                                        </p:cTn>
                                        <p:tgtEl>
                                          <p:spTgt spid="1049059"/>
                                        </p:tgtEl>
                                        <p:attrNameLst>
                                          <p:attrName>style.visibility</p:attrName>
                                        </p:attrNameLst>
                                      </p:cBhvr>
                                      <p:to>
                                        <p:strVal val="visible"/>
                                      </p:to>
                                    </p:set>
                                    <p:animEffect transition="in" filter="wipe(right)">
                                      <p:cBhvr>
                                        <p:cTn dur="1000" id="33"/>
                                        <p:tgtEl>
                                          <p:spTgt spid="1049059"/>
                                        </p:tgtEl>
                                      </p:cBhvr>
                                    </p:animEffect>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2" presetSubtype="8">
                                  <p:stCondLst>
                                    <p:cond delay="0"/>
                                  </p:stCondLst>
                                  <p:childTnLst>
                                    <p:set>
                                      <p:cBhvr>
                                        <p:cTn dur="1" fill="hold" id="37">
                                          <p:stCondLst>
                                            <p:cond delay="0"/>
                                          </p:stCondLst>
                                        </p:cTn>
                                        <p:tgtEl>
                                          <p:spTgt spid="1049063"/>
                                        </p:tgtEl>
                                        <p:attrNameLst>
                                          <p:attrName>style.visibility</p:attrName>
                                        </p:attrNameLst>
                                      </p:cBhvr>
                                      <p:to>
                                        <p:strVal val="visible"/>
                                      </p:to>
                                    </p:set>
                                    <p:anim calcmode="lin" valueType="num">
                                      <p:cBhvr additive="base">
                                        <p:cTn dur="500" fill="hold" id="38"/>
                                        <p:tgtEl>
                                          <p:spTgt spid="1049063"/>
                                        </p:tgtEl>
                                        <p:attrNameLst>
                                          <p:attrName>ppt_x</p:attrName>
                                        </p:attrNameLst>
                                      </p:cBhvr>
                                      <p:tavLst>
                                        <p:tav tm="0">
                                          <p:val>
                                            <p:strVal val="0-#ppt_w/2"/>
                                          </p:val>
                                        </p:tav>
                                        <p:tav tm="100000">
                                          <p:val>
                                            <p:strVal val="#ppt_x"/>
                                          </p:val>
                                        </p:tav>
                                      </p:tavLst>
                                    </p:anim>
                                    <p:anim calcmode="lin" valueType="num">
                                      <p:cBhvr additive="base">
                                        <p:cTn dur="500" fill="hold" id="39"/>
                                        <p:tgtEl>
                                          <p:spTgt spid="1049063"/>
                                        </p:tgtEl>
                                        <p:attrNameLst>
                                          <p:attrName>ppt_y</p:attrName>
                                        </p:attrNameLst>
                                      </p:cBhvr>
                                      <p:tavLst>
                                        <p:tav tm="0">
                                          <p:val>
                                            <p:strVal val="#ppt_y"/>
                                          </p:val>
                                        </p:tav>
                                        <p:tav tm="100000">
                                          <p:val>
                                            <p:strVal val="#ppt_y"/>
                                          </p:val>
                                        </p:tav>
                                      </p:tavLst>
                                    </p:anim>
                                  </p:childTnLst>
                                </p:cTn>
                              </p:par>
                              <p:par>
                                <p:cTn fill="hold" grpId="0" id="40" nodeType="withEffect" presetClass="entr" presetID="2" presetSubtype="2">
                                  <p:stCondLst>
                                    <p:cond delay="0"/>
                                  </p:stCondLst>
                                  <p:childTnLst>
                                    <p:set>
                                      <p:cBhvr>
                                        <p:cTn dur="1" fill="hold" id="41">
                                          <p:stCondLst>
                                            <p:cond delay="0"/>
                                          </p:stCondLst>
                                        </p:cTn>
                                        <p:tgtEl>
                                          <p:spTgt spid="1049062"/>
                                        </p:tgtEl>
                                        <p:attrNameLst>
                                          <p:attrName>style.visibility</p:attrName>
                                        </p:attrNameLst>
                                      </p:cBhvr>
                                      <p:to>
                                        <p:strVal val="visible"/>
                                      </p:to>
                                    </p:set>
                                    <p:anim calcmode="lin" valueType="num">
                                      <p:cBhvr additive="base">
                                        <p:cTn dur="500" fill="hold" id="42"/>
                                        <p:tgtEl>
                                          <p:spTgt spid="1049062"/>
                                        </p:tgtEl>
                                        <p:attrNameLst>
                                          <p:attrName>ppt_x</p:attrName>
                                        </p:attrNameLst>
                                      </p:cBhvr>
                                      <p:tavLst>
                                        <p:tav tm="0">
                                          <p:val>
                                            <p:strVal val="1+#ppt_w/2"/>
                                          </p:val>
                                        </p:tav>
                                        <p:tav tm="100000">
                                          <p:val>
                                            <p:strVal val="#ppt_x"/>
                                          </p:val>
                                        </p:tav>
                                      </p:tavLst>
                                    </p:anim>
                                    <p:anim calcmode="lin" valueType="num">
                                      <p:cBhvr additive="base">
                                        <p:cTn dur="500" fill="hold" id="43"/>
                                        <p:tgtEl>
                                          <p:spTgt spid="1049062"/>
                                        </p:tgtEl>
                                        <p:attrNameLst>
                                          <p:attrName>ppt_y</p:attrName>
                                        </p:attrNameLst>
                                      </p:cBhvr>
                                      <p:tavLst>
                                        <p:tav tm="0">
                                          <p:val>
                                            <p:strVal val="#ppt_y"/>
                                          </p:val>
                                        </p:tav>
                                        <p:tav tm="100000">
                                          <p:val>
                                            <p:strVal val="#ppt_y"/>
                                          </p:val>
                                        </p:tav>
                                      </p:tavLst>
                                    </p:anim>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9" presetSubtype="0">
                                  <p:stCondLst>
                                    <p:cond delay="0"/>
                                  </p:stCondLst>
                                  <p:childTnLst>
                                    <p:set>
                                      <p:cBhvr>
                                        <p:cTn dur="1" fill="hold" id="47">
                                          <p:stCondLst>
                                            <p:cond delay="0"/>
                                          </p:stCondLst>
                                        </p:cTn>
                                        <p:tgtEl>
                                          <p:spTgt spid="1049064"/>
                                        </p:tgtEl>
                                        <p:attrNameLst>
                                          <p:attrName>style.visibility</p:attrName>
                                        </p:attrNameLst>
                                      </p:cBhvr>
                                      <p:to>
                                        <p:strVal val="visible"/>
                                      </p:to>
                                    </p:set>
                                    <p:animEffect transition="in" filter="dissolve">
                                      <p:cBhvr>
                                        <p:cTn dur="500" id="48"/>
                                        <p:tgtEl>
                                          <p:spTgt spid="1049064"/>
                                        </p:tgtEl>
                                      </p:cBhvr>
                                    </p:animEffect>
                                  </p:childTnLst>
                                </p:cTn>
                              </p:par>
                            </p:childTnLst>
                          </p:cTn>
                        </p:par>
                        <p:par>
                          <p:cTn fill="hold" id="49">
                            <p:stCondLst>
                              <p:cond delay="500"/>
                            </p:stCondLst>
                            <p:childTnLst>
                              <p:par>
                                <p:cTn fill="hold" grpId="0" id="50" nodeType="afterEffect" presetClass="entr" presetID="22" presetSubtype="8">
                                  <p:stCondLst>
                                    <p:cond delay="0"/>
                                  </p:stCondLst>
                                  <p:childTnLst>
                                    <p:set>
                                      <p:cBhvr>
                                        <p:cTn dur="1" fill="hold" id="51">
                                          <p:stCondLst>
                                            <p:cond delay="0"/>
                                          </p:stCondLst>
                                        </p:cTn>
                                        <p:tgtEl>
                                          <p:spTgt spid="1049065"/>
                                        </p:tgtEl>
                                        <p:attrNameLst>
                                          <p:attrName>style.visibility</p:attrName>
                                        </p:attrNameLst>
                                      </p:cBhvr>
                                      <p:to>
                                        <p:strVal val="visible"/>
                                      </p:to>
                                    </p:set>
                                    <p:animEffect transition="in" filter="wipe(left)">
                                      <p:cBhvr>
                                        <p:cTn dur="1000" id="52"/>
                                        <p:tgtEl>
                                          <p:spTgt spid="1049065"/>
                                        </p:tgtEl>
                                      </p:cBhvr>
                                    </p:animEffect>
                                  </p:childTnLst>
                                </p:cTn>
                              </p:par>
                            </p:childTnLst>
                          </p:cTn>
                        </p:par>
                      </p:childTnLst>
                    </p:cTn>
                  </p:par>
                  <p:par>
                    <p:cTn fill="hold" id="53">
                      <p:stCondLst>
                        <p:cond delay="indefinite"/>
                      </p:stCondLst>
                      <p:childTnLst>
                        <p:par>
                          <p:cTn fill="hold" id="54">
                            <p:stCondLst>
                              <p:cond delay="0"/>
                            </p:stCondLst>
                            <p:childTnLst>
                              <p:par>
                                <p:cTn fill="hold" grpId="0" id="55" nodeType="clickEffect" presetClass="entr" presetID="2" presetSubtype="2">
                                  <p:stCondLst>
                                    <p:cond delay="0"/>
                                  </p:stCondLst>
                                  <p:childTnLst>
                                    <p:set>
                                      <p:cBhvr>
                                        <p:cTn dur="1" fill="hold" id="56">
                                          <p:stCondLst>
                                            <p:cond delay="0"/>
                                          </p:stCondLst>
                                        </p:cTn>
                                        <p:tgtEl>
                                          <p:spTgt spid="1049055"/>
                                        </p:tgtEl>
                                        <p:attrNameLst>
                                          <p:attrName>style.visibility</p:attrName>
                                        </p:attrNameLst>
                                      </p:cBhvr>
                                      <p:to>
                                        <p:strVal val="visible"/>
                                      </p:to>
                                    </p:set>
                                    <p:anim calcmode="lin" valueType="num">
                                      <p:cBhvr additive="base">
                                        <p:cTn dur="1000" fill="hold" id="57"/>
                                        <p:tgtEl>
                                          <p:spTgt spid="1049055"/>
                                        </p:tgtEl>
                                        <p:attrNameLst>
                                          <p:attrName>ppt_x</p:attrName>
                                        </p:attrNameLst>
                                      </p:cBhvr>
                                      <p:tavLst>
                                        <p:tav tm="0">
                                          <p:val>
                                            <p:strVal val="1+#ppt_w/2"/>
                                          </p:val>
                                        </p:tav>
                                        <p:tav tm="100000">
                                          <p:val>
                                            <p:strVal val="#ppt_x"/>
                                          </p:val>
                                        </p:tav>
                                      </p:tavLst>
                                    </p:anim>
                                    <p:anim calcmode="lin" valueType="num">
                                      <p:cBhvr additive="base">
                                        <p:cTn dur="1000" fill="hold" id="58"/>
                                        <p:tgtEl>
                                          <p:spTgt spid="1049055"/>
                                        </p:tgtEl>
                                        <p:attrNameLst>
                                          <p:attrName>ppt_y</p:attrName>
                                        </p:attrNameLst>
                                      </p:cBhvr>
                                      <p:tavLst>
                                        <p:tav tm="0">
                                          <p:val>
                                            <p:strVal val="#ppt_y"/>
                                          </p:val>
                                        </p:tav>
                                        <p:tav tm="100000">
                                          <p:val>
                                            <p:strVal val="#ppt_y"/>
                                          </p:val>
                                        </p:tav>
                                      </p:tavLst>
                                    </p:anim>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22" presetSubtype="8">
                                  <p:stCondLst>
                                    <p:cond delay="0"/>
                                  </p:stCondLst>
                                  <p:childTnLst>
                                    <p:set>
                                      <p:cBhvr>
                                        <p:cTn dur="1" fill="hold" id="62">
                                          <p:stCondLst>
                                            <p:cond delay="0"/>
                                          </p:stCondLst>
                                        </p:cTn>
                                        <p:tgtEl>
                                          <p:spTgt spid="1049066"/>
                                        </p:tgtEl>
                                        <p:attrNameLst>
                                          <p:attrName>style.visibility</p:attrName>
                                        </p:attrNameLst>
                                      </p:cBhvr>
                                      <p:to>
                                        <p:strVal val="visible"/>
                                      </p:to>
                                    </p:set>
                                    <p:animEffect transition="in" filter="wipe(left)">
                                      <p:cBhvr>
                                        <p:cTn dur="500" id="63"/>
                                        <p:tgtEl>
                                          <p:spTgt spid="1049066"/>
                                        </p:tgtEl>
                                      </p:cBhvr>
                                    </p:animEffect>
                                  </p:childTnLst>
                                </p:cTn>
                              </p:par>
                            </p:childTnLst>
                          </p:cTn>
                        </p:par>
                      </p:childTnLst>
                    </p:cTn>
                  </p:par>
                  <p:par>
                    <p:cTn fill="hold" id="64">
                      <p:stCondLst>
                        <p:cond delay="indefinite"/>
                      </p:stCondLst>
                      <p:childTnLst>
                        <p:par>
                          <p:cTn fill="hold" id="65">
                            <p:stCondLst>
                              <p:cond delay="0"/>
                            </p:stCondLst>
                            <p:childTnLst>
                              <p:par>
                                <p:cTn fill="hold" grpId="1" id="66" nodeType="clickEffect" presetClass="entr" presetID="37" presetSubtype="0">
                                  <p:stCondLst>
                                    <p:cond delay="0"/>
                                  </p:stCondLst>
                                  <p:childTnLst>
                                    <p:set>
                                      <p:cBhvr>
                                        <p:cTn dur="1" fill="hold" id="67">
                                          <p:stCondLst>
                                            <p:cond delay="0"/>
                                          </p:stCondLst>
                                        </p:cTn>
                                        <p:tgtEl>
                                          <p:spTgt spid="1049056"/>
                                        </p:tgtEl>
                                        <p:attrNameLst>
                                          <p:attrName>style.visibility</p:attrName>
                                        </p:attrNameLst>
                                      </p:cBhvr>
                                      <p:to>
                                        <p:strVal val="visible"/>
                                      </p:to>
                                    </p:set>
                                    <p:animEffect transition="in" filter="fade">
                                      <p:cBhvr>
                                        <p:cTn dur="1000" id="68"/>
                                        <p:tgtEl>
                                          <p:spTgt spid="1049056"/>
                                        </p:tgtEl>
                                      </p:cBhvr>
                                    </p:animEffect>
                                    <p:anim calcmode="lin" valueType="num">
                                      <p:cBhvr>
                                        <p:cTn dur="1000" fill="hold" id="69"/>
                                        <p:tgtEl>
                                          <p:spTgt spid="1049056"/>
                                        </p:tgtEl>
                                        <p:attrNameLst>
                                          <p:attrName>ppt_x</p:attrName>
                                        </p:attrNameLst>
                                      </p:cBhvr>
                                      <p:tavLst>
                                        <p:tav tm="0">
                                          <p:val>
                                            <p:strVal val="#ppt_x"/>
                                          </p:val>
                                        </p:tav>
                                        <p:tav tm="100000">
                                          <p:val>
                                            <p:strVal val="#ppt_x"/>
                                          </p:val>
                                        </p:tav>
                                      </p:tavLst>
                                    </p:anim>
                                    <p:anim calcmode="lin" valueType="num">
                                      <p:cBhvr>
                                        <p:cTn decel="100000" dur="900" fill="hold" id="70"/>
                                        <p:tgtEl>
                                          <p:spTgt spid="1049056"/>
                                        </p:tgtEl>
                                        <p:attrNameLst>
                                          <p:attrName>ppt_y</p:attrName>
                                        </p:attrNameLst>
                                      </p:cBhvr>
                                      <p:tavLst>
                                        <p:tav tm="0">
                                          <p:val>
                                            <p:strVal val="#ppt_y+1"/>
                                          </p:val>
                                        </p:tav>
                                        <p:tav tm="100000">
                                          <p:val>
                                            <p:strVal val="#ppt_y-.03"/>
                                          </p:val>
                                        </p:tav>
                                      </p:tavLst>
                                    </p:anim>
                                    <p:anim calcmode="lin" valueType="num">
                                      <p:cBhvr>
                                        <p:cTn accel="100000" dur="100" fill="hold" id="71">
                                          <p:stCondLst>
                                            <p:cond delay="900"/>
                                          </p:stCondLst>
                                        </p:cTn>
                                        <p:tgtEl>
                                          <p:spTgt spid="104905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3" grpId="0" animBg="1"/>
      <p:bldP spid="1049054" grpId="0"/>
      <p:bldP spid="1049055" grpId="0"/>
      <p:bldP spid="1049056" grpId="1"/>
      <p:bldP spid="1049057" grpId="0"/>
      <p:bldP spid="1049058" grpId="0"/>
      <p:bldP spid="1049059" grpId="0"/>
      <p:bldP spid="1049060" grpId="0"/>
      <p:bldP spid="1049061" grpId="0"/>
      <p:bldP spid="1049062" grpId="0"/>
      <p:bldP spid="1049063" grpId="0" animBg="1"/>
      <p:bldP spid="1049064" grpId="0" animBg="1"/>
      <p:bldP spid="1049065" grpId="0"/>
      <p:bldP spid="104906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71" name=""/>
        <p:cNvGrpSpPr/>
        <p:nvPr/>
      </p:nvGrpSpPr>
      <p:grpSpPr>
        <a:xfrm>
          <a:off x="0" y="0"/>
          <a:ext cx="0" cy="0"/>
          <a:chOff x="0" y="0"/>
          <a:chExt cx="0" cy="0"/>
        </a:xfrm>
      </p:grpSpPr>
      <p:sp>
        <p:nvSpPr>
          <p:cNvPr id="1049080" name="Rectangle 2"/>
          <p:cNvSpPr>
            <a:spLocks noChangeArrowheads="1"/>
          </p:cNvSpPr>
          <p:nvPr/>
        </p:nvSpPr>
        <p:spPr bwMode="auto">
          <a:xfrm>
            <a:off x="5943600" y="914400"/>
            <a:ext cx="2590800" cy="5257800"/>
          </a:xfrm>
          <a:prstGeom prst="rect"/>
          <a:solidFill>
            <a:srgbClr val="EAEAEA"/>
          </a:solidFill>
          <a:ln w="9525">
            <a:solidFill>
              <a:schemeClr val="tx1"/>
            </a:solidFill>
            <a:miter lim="800000"/>
            <a:headEnd/>
            <a:tailEnd/>
          </a:ln>
          <a:effectLst/>
        </p:spPr>
        <p:txBody>
          <a:bodyPr anchor="ctr" wrap="none"/>
          <a:p>
            <a:endParaRPr lang="en-US"/>
          </a:p>
        </p:txBody>
      </p:sp>
      <p:pic>
        <p:nvPicPr>
          <p:cNvPr id="2097186" name="Picture 3"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081" name="Text Box 4"/>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082" name="Rectangle 5"/>
          <p:cNvSpPr>
            <a:spLocks noChangeArrowheads="1"/>
          </p:cNvSpPr>
          <p:nvPr/>
        </p:nvSpPr>
        <p:spPr bwMode="auto">
          <a:xfrm>
            <a:off x="914400" y="1143000"/>
            <a:ext cx="204628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Octal Numbers</a:t>
            </a:r>
          </a:p>
        </p:txBody>
      </p:sp>
      <p:sp>
        <p:nvSpPr>
          <p:cNvPr id="1049083" name="Text Box 6"/>
          <p:cNvSpPr txBox="1">
            <a:spLocks noChangeArrowheads="1"/>
          </p:cNvSpPr>
          <p:nvPr/>
        </p:nvSpPr>
        <p:spPr bwMode="auto">
          <a:xfrm>
            <a:off x="838200" y="1676400"/>
            <a:ext cx="5029200" cy="1187450"/>
          </a:xfrm>
          <a:prstGeom prst="rect"/>
          <a:noFill/>
          <a:ln w="9525">
            <a:noFill/>
            <a:miter lim="800000"/>
            <a:headEnd/>
            <a:tailEnd/>
          </a:ln>
          <a:effectLst/>
        </p:spPr>
        <p:txBody>
          <a:bodyPr>
            <a:spAutoFit/>
          </a:bodyPr>
          <a:p>
            <a:r>
              <a:rPr lang="en-US"/>
              <a:t>Octal uses eight characters the numbers 0 through 7 to represent numbers. There is no 8 or 9 character in octal.</a:t>
            </a:r>
          </a:p>
        </p:txBody>
      </p:sp>
      <p:sp>
        <p:nvSpPr>
          <p:cNvPr id="1049084" name="Text Box 7"/>
          <p:cNvSpPr txBox="1">
            <a:spLocks noChangeArrowheads="1"/>
          </p:cNvSpPr>
          <p:nvPr/>
        </p:nvSpPr>
        <p:spPr bwMode="auto">
          <a:xfrm>
            <a:off x="62484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085" name="Text Box 8"/>
          <p:cNvSpPr txBox="1">
            <a:spLocks noChangeArrowheads="1"/>
          </p:cNvSpPr>
          <p:nvPr/>
        </p:nvSpPr>
        <p:spPr bwMode="auto">
          <a:xfrm>
            <a:off x="7010400" y="1203325"/>
            <a:ext cx="457200" cy="4968875"/>
          </a:xfrm>
          <a:prstGeom prst="rect"/>
          <a:noFill/>
          <a:ln w="9525">
            <a:noFill/>
            <a:miter lim="800000"/>
            <a:headEnd/>
            <a:tailEnd/>
          </a:ln>
          <a:effectLst/>
        </p:spPr>
        <p:txBody>
          <a:bodyPr>
            <a:spAutoFit/>
          </a:bodyPr>
          <a:p>
            <a:pPr>
              <a:spcBef>
                <a:spcPct val="50000"/>
              </a:spcBef>
            </a:pPr>
            <a:r>
              <a:rPr sz="2000" lang="en-US">
                <a:solidFill>
                  <a:srgbClr val="0000FF"/>
                </a:solidFill>
              </a:rPr>
              <a:t>0 1 2 3 4 5 6 7 10 1112 13 14 15 16 17</a:t>
            </a:r>
          </a:p>
        </p:txBody>
      </p:sp>
      <p:sp>
        <p:nvSpPr>
          <p:cNvPr id="1049086" name="Text Box 9"/>
          <p:cNvSpPr txBox="1">
            <a:spLocks noChangeArrowheads="1"/>
          </p:cNvSpPr>
          <p:nvPr/>
        </p:nvSpPr>
        <p:spPr bwMode="auto">
          <a:xfrm>
            <a:off x="77724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087" name="Text Box 10"/>
          <p:cNvSpPr txBox="1">
            <a:spLocks noChangeArrowheads="1"/>
          </p:cNvSpPr>
          <p:nvPr/>
        </p:nvSpPr>
        <p:spPr bwMode="auto">
          <a:xfrm>
            <a:off x="59436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088" name="Text Box 11"/>
          <p:cNvSpPr txBox="1">
            <a:spLocks noChangeArrowheads="1"/>
          </p:cNvSpPr>
          <p:nvPr/>
        </p:nvSpPr>
        <p:spPr bwMode="auto">
          <a:xfrm>
            <a:off x="6858000" y="914400"/>
            <a:ext cx="1371600" cy="336550"/>
          </a:xfrm>
          <a:prstGeom prst="rect"/>
          <a:noFill/>
          <a:ln w="9525">
            <a:noFill/>
            <a:miter lim="800000"/>
            <a:headEnd/>
            <a:tailEnd/>
          </a:ln>
          <a:effectLst/>
        </p:spPr>
        <p:txBody>
          <a:bodyPr>
            <a:spAutoFit/>
          </a:bodyPr>
          <a:p>
            <a:pPr>
              <a:spcBef>
                <a:spcPct val="50000"/>
              </a:spcBef>
            </a:pPr>
            <a:r>
              <a:rPr sz="1600" lang="en-US">
                <a:solidFill>
                  <a:srgbClr val="0000FF"/>
                </a:solidFill>
              </a:rPr>
              <a:t>Octal</a:t>
            </a:r>
          </a:p>
        </p:txBody>
      </p:sp>
      <p:sp>
        <p:nvSpPr>
          <p:cNvPr id="1049089" name="Text Box 12"/>
          <p:cNvSpPr txBox="1">
            <a:spLocks noChangeArrowheads="1"/>
          </p:cNvSpPr>
          <p:nvPr/>
        </p:nvSpPr>
        <p:spPr bwMode="auto">
          <a:xfrm>
            <a:off x="77724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090" name="Line 13"/>
          <p:cNvSpPr>
            <a:spLocks noChangeShapeType="1"/>
          </p:cNvSpPr>
          <p:nvPr/>
        </p:nvSpPr>
        <p:spPr bwMode="auto">
          <a:xfrm>
            <a:off x="5943600" y="1219200"/>
            <a:ext cx="2590800" cy="0"/>
          </a:xfrm>
          <a:prstGeom prst="line"/>
          <a:noFill/>
          <a:ln w="9525">
            <a:solidFill>
              <a:schemeClr val="tx1"/>
            </a:solidFill>
            <a:round/>
            <a:headEnd/>
            <a:tailEnd/>
          </a:ln>
          <a:effectLst/>
        </p:spPr>
        <p:txBody>
          <a:bodyPr/>
          <a:p>
            <a:endParaRPr lang="en-US"/>
          </a:p>
        </p:txBody>
      </p:sp>
      <p:sp>
        <p:nvSpPr>
          <p:cNvPr id="1049091" name="Line 14"/>
          <p:cNvSpPr>
            <a:spLocks noChangeShapeType="1"/>
          </p:cNvSpPr>
          <p:nvPr/>
        </p:nvSpPr>
        <p:spPr bwMode="auto">
          <a:xfrm>
            <a:off x="6781800" y="914400"/>
            <a:ext cx="0" cy="5257800"/>
          </a:xfrm>
          <a:prstGeom prst="line"/>
          <a:noFill/>
          <a:ln w="9525">
            <a:solidFill>
              <a:schemeClr val="tx1"/>
            </a:solidFill>
            <a:round/>
            <a:headEnd/>
            <a:tailEnd/>
          </a:ln>
          <a:effectLst/>
        </p:spPr>
        <p:txBody>
          <a:bodyPr/>
          <a:p>
            <a:endParaRPr lang="en-US"/>
          </a:p>
        </p:txBody>
      </p:sp>
      <p:sp>
        <p:nvSpPr>
          <p:cNvPr id="1049092" name="Line 15"/>
          <p:cNvSpPr>
            <a:spLocks noChangeShapeType="1"/>
          </p:cNvSpPr>
          <p:nvPr/>
        </p:nvSpPr>
        <p:spPr bwMode="auto">
          <a:xfrm>
            <a:off x="7696200" y="914400"/>
            <a:ext cx="0" cy="5257800"/>
          </a:xfrm>
          <a:prstGeom prst="line"/>
          <a:noFill/>
          <a:ln w="9525">
            <a:solidFill>
              <a:schemeClr val="tx1"/>
            </a:solidFill>
            <a:round/>
            <a:headEnd/>
            <a:tailEnd/>
          </a:ln>
          <a:effectLst/>
        </p:spPr>
        <p:txBody>
          <a:bodyPr/>
          <a:p>
            <a:endParaRPr lang="en-US"/>
          </a:p>
        </p:txBody>
      </p:sp>
      <p:sp>
        <p:nvSpPr>
          <p:cNvPr id="1049093" name="Text Box 16"/>
          <p:cNvSpPr txBox="1">
            <a:spLocks noChangeArrowheads="1"/>
          </p:cNvSpPr>
          <p:nvPr/>
        </p:nvSpPr>
        <p:spPr bwMode="auto">
          <a:xfrm>
            <a:off x="838200" y="2819400"/>
            <a:ext cx="5029200" cy="1552575"/>
          </a:xfrm>
          <a:prstGeom prst="rect"/>
          <a:noFill/>
          <a:ln w="9525">
            <a:noFill/>
            <a:miter lim="800000"/>
            <a:headEnd/>
            <a:tailEnd/>
          </a:ln>
          <a:effectLst/>
        </p:spPr>
        <p:txBody>
          <a:bodyPr>
            <a:spAutoFit/>
          </a:bodyPr>
          <a:p>
            <a:pPr>
              <a:spcBef>
                <a:spcPct val="50000"/>
              </a:spcBef>
            </a:pPr>
            <a:r>
              <a:rPr lang="en-US"/>
              <a:t>	Binary number can easily be converted to octal by grouping bits 3 at a time and writing the equivalent octal character for each group.  </a:t>
            </a:r>
          </a:p>
        </p:txBody>
      </p:sp>
      <p:sp>
        <p:nvSpPr>
          <p:cNvPr id="1049094" name="Text Box 17"/>
          <p:cNvSpPr txBox="1">
            <a:spLocks noChangeArrowheads="1"/>
          </p:cNvSpPr>
          <p:nvPr/>
        </p:nvSpPr>
        <p:spPr bwMode="auto">
          <a:xfrm>
            <a:off x="1905000" y="4419600"/>
            <a:ext cx="3886200" cy="701675"/>
          </a:xfrm>
          <a:prstGeom prst="rect"/>
          <a:noFill/>
          <a:ln w="9525">
            <a:noFill/>
            <a:miter lim="800000"/>
            <a:headEnd/>
            <a:tailEnd/>
          </a:ln>
          <a:effectLst/>
        </p:spPr>
        <p:txBody>
          <a:bodyPr>
            <a:spAutoFit/>
          </a:bodyPr>
          <a:p>
            <a:pPr>
              <a:spcBef>
                <a:spcPct val="50000"/>
              </a:spcBef>
            </a:pPr>
            <a:r>
              <a:rPr sz="2000" lang="en-US"/>
              <a:t>Express 1 001 011 000 001 110</a:t>
            </a:r>
            <a:r>
              <a:rPr baseline="-25000" sz="2000" lang="en-US"/>
              <a:t>2</a:t>
            </a:r>
            <a:r>
              <a:rPr sz="2000" lang="en-US"/>
              <a:t> in octal:</a:t>
            </a:r>
          </a:p>
        </p:txBody>
      </p:sp>
      <p:sp>
        <p:nvSpPr>
          <p:cNvPr id="1049095" name="WordArt 18"/>
          <p:cNvSpPr>
            <a:spLocks noChangeArrowheads="1" noChangeShapeType="1" noTextEdit="1"/>
          </p:cNvSpPr>
          <p:nvPr/>
        </p:nvSpPr>
        <p:spPr bwMode="auto">
          <a:xfrm>
            <a:off x="609600" y="4479925"/>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9096" name="WordArt 19"/>
          <p:cNvSpPr>
            <a:spLocks noChangeArrowheads="1" noChangeShapeType="1" noTextEdit="1"/>
          </p:cNvSpPr>
          <p:nvPr/>
        </p:nvSpPr>
        <p:spPr bwMode="auto">
          <a:xfrm>
            <a:off x="609600" y="507365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9097" name="Text Box 20"/>
          <p:cNvSpPr txBox="1">
            <a:spLocks noChangeArrowheads="1"/>
          </p:cNvSpPr>
          <p:nvPr/>
        </p:nvSpPr>
        <p:spPr bwMode="auto">
          <a:xfrm>
            <a:off x="1905000" y="5105400"/>
            <a:ext cx="4038600" cy="701675"/>
          </a:xfrm>
          <a:prstGeom prst="rect"/>
          <a:noFill/>
          <a:ln w="9525">
            <a:noFill/>
            <a:miter lim="800000"/>
            <a:headEnd/>
            <a:tailEnd/>
          </a:ln>
          <a:effectLst/>
        </p:spPr>
        <p:txBody>
          <a:bodyPr>
            <a:spAutoFit/>
          </a:bodyPr>
          <a:p>
            <a:pPr>
              <a:spcBef>
                <a:spcPct val="10000"/>
              </a:spcBef>
            </a:pPr>
            <a:r>
              <a:rPr sz="2000" lang="en-US"/>
              <a:t>Group the binary number by 3-bits starting from the right. Thus, </a:t>
            </a:r>
            <a:r>
              <a:rPr sz="2000" lang="en-US">
                <a:solidFill>
                  <a:srgbClr val="FF0000"/>
                </a:solidFill>
              </a:rPr>
              <a:t>113016</a:t>
            </a:r>
            <a:r>
              <a:rPr baseline="-25000" sz="2000" lang="en-US">
                <a:solidFill>
                  <a:srgbClr val="FF0000"/>
                </a:solidFill>
              </a:rPr>
              <a:t>8</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12">
                                  <p:stCondLst>
                                    <p:cond delay="0"/>
                                  </p:stCondLst>
                                  <p:childTnLst>
                                    <p:set>
                                      <p:cBhvr>
                                        <p:cTn dur="1" fill="hold" id="6">
                                          <p:stCondLst>
                                            <p:cond delay="0"/>
                                          </p:stCondLst>
                                        </p:cTn>
                                        <p:tgtEl>
                                          <p:spTgt spid="1049093"/>
                                        </p:tgtEl>
                                        <p:attrNameLst>
                                          <p:attrName>style.visibility</p:attrName>
                                        </p:attrNameLst>
                                      </p:cBhvr>
                                      <p:to>
                                        <p:strVal val="visible"/>
                                      </p:to>
                                    </p:set>
                                    <p:anim calcmode="lin" valueType="num">
                                      <p:cBhvr additive="base">
                                        <p:cTn dur="500" fill="hold" id="7"/>
                                        <p:tgtEl>
                                          <p:spTgt spid="1049093"/>
                                        </p:tgtEl>
                                        <p:attrNameLst>
                                          <p:attrName>ppt_x</p:attrName>
                                        </p:attrNameLst>
                                      </p:cBhvr>
                                      <p:tavLst>
                                        <p:tav tm="0">
                                          <p:val>
                                            <p:strVal val="0-#ppt_w/2"/>
                                          </p:val>
                                        </p:tav>
                                        <p:tav tm="100000">
                                          <p:val>
                                            <p:strVal val="#ppt_x"/>
                                          </p:val>
                                        </p:tav>
                                      </p:tavLst>
                                    </p:anim>
                                    <p:anim calcmode="lin" valueType="num">
                                      <p:cBhvr additive="base">
                                        <p:cTn dur="500" fill="hold" id="8"/>
                                        <p:tgtEl>
                                          <p:spTgt spid="1049093"/>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9095"/>
                                        </p:tgtEl>
                                        <p:attrNameLst>
                                          <p:attrName>style.visibility</p:attrName>
                                        </p:attrNameLst>
                                      </p:cBhvr>
                                      <p:to>
                                        <p:strVal val="visible"/>
                                      </p:to>
                                    </p:set>
                                    <p:anim calcmode="lin" valueType="num">
                                      <p:cBhvr additive="base">
                                        <p:cTn dur="500" fill="hold" id="13"/>
                                        <p:tgtEl>
                                          <p:spTgt spid="1049095"/>
                                        </p:tgtEl>
                                        <p:attrNameLst>
                                          <p:attrName>ppt_x</p:attrName>
                                        </p:attrNameLst>
                                      </p:cBhvr>
                                      <p:tavLst>
                                        <p:tav tm="0">
                                          <p:val>
                                            <p:strVal val="0-#ppt_w/2"/>
                                          </p:val>
                                        </p:tav>
                                        <p:tav tm="100000">
                                          <p:val>
                                            <p:strVal val="#ppt_x"/>
                                          </p:val>
                                        </p:tav>
                                      </p:tavLst>
                                    </p:anim>
                                    <p:anim calcmode="lin" valueType="num">
                                      <p:cBhvr additive="base">
                                        <p:cTn dur="500" fill="hold" id="14"/>
                                        <p:tgtEl>
                                          <p:spTgt spid="1049095"/>
                                        </p:tgtEl>
                                        <p:attrNameLst>
                                          <p:attrName>ppt_y</p:attrName>
                                        </p:attrNameLst>
                                      </p:cBhvr>
                                      <p:tavLst>
                                        <p:tav tm="0">
                                          <p:val>
                                            <p:strVal val="#ppt_y"/>
                                          </p:val>
                                        </p:tav>
                                        <p:tav tm="100000">
                                          <p:val>
                                            <p:strVal val="#ppt_y"/>
                                          </p:val>
                                        </p:tav>
                                      </p:tavLst>
                                    </p:anim>
                                  </p:childTnLst>
                                </p:cTn>
                              </p:par>
                              <p:par>
                                <p:cTn fill="hold" grpId="0" id="15" nodeType="withEffect" presetClass="entr" presetID="2" presetSubtype="2">
                                  <p:stCondLst>
                                    <p:cond delay="0"/>
                                  </p:stCondLst>
                                  <p:childTnLst>
                                    <p:set>
                                      <p:cBhvr>
                                        <p:cTn dur="1" fill="hold" id="16">
                                          <p:stCondLst>
                                            <p:cond delay="0"/>
                                          </p:stCondLst>
                                        </p:cTn>
                                        <p:tgtEl>
                                          <p:spTgt spid="1049094"/>
                                        </p:tgtEl>
                                        <p:attrNameLst>
                                          <p:attrName>style.visibility</p:attrName>
                                        </p:attrNameLst>
                                      </p:cBhvr>
                                      <p:to>
                                        <p:strVal val="visible"/>
                                      </p:to>
                                    </p:set>
                                    <p:anim calcmode="lin" valueType="num">
                                      <p:cBhvr additive="base">
                                        <p:cTn dur="500" fill="hold" id="17"/>
                                        <p:tgtEl>
                                          <p:spTgt spid="1049094"/>
                                        </p:tgtEl>
                                        <p:attrNameLst>
                                          <p:attrName>ppt_x</p:attrName>
                                        </p:attrNameLst>
                                      </p:cBhvr>
                                      <p:tavLst>
                                        <p:tav tm="0">
                                          <p:val>
                                            <p:strVal val="1+#ppt_w/2"/>
                                          </p:val>
                                        </p:tav>
                                        <p:tav tm="100000">
                                          <p:val>
                                            <p:strVal val="#ppt_x"/>
                                          </p:val>
                                        </p:tav>
                                      </p:tavLst>
                                    </p:anim>
                                    <p:anim calcmode="lin" valueType="num">
                                      <p:cBhvr additive="base">
                                        <p:cTn dur="500" fill="hold" id="18"/>
                                        <p:tgtEl>
                                          <p:spTgt spid="1049094"/>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9" presetSubtype="0">
                                  <p:stCondLst>
                                    <p:cond delay="0"/>
                                  </p:stCondLst>
                                  <p:childTnLst>
                                    <p:set>
                                      <p:cBhvr>
                                        <p:cTn dur="1" fill="hold" id="22">
                                          <p:stCondLst>
                                            <p:cond delay="0"/>
                                          </p:stCondLst>
                                        </p:cTn>
                                        <p:tgtEl>
                                          <p:spTgt spid="1049096"/>
                                        </p:tgtEl>
                                        <p:attrNameLst>
                                          <p:attrName>style.visibility</p:attrName>
                                        </p:attrNameLst>
                                      </p:cBhvr>
                                      <p:to>
                                        <p:strVal val="visible"/>
                                      </p:to>
                                    </p:set>
                                    <p:animEffect transition="in" filter="dissolve">
                                      <p:cBhvr>
                                        <p:cTn dur="500" id="23"/>
                                        <p:tgtEl>
                                          <p:spTgt spid="1049096"/>
                                        </p:tgtEl>
                                      </p:cBhvr>
                                    </p:animEffect>
                                  </p:childTnLst>
                                </p:cTn>
                              </p:par>
                              <p:par>
                                <p:cTn fill="hold" grpId="0" id="24" nodeType="withEffect" presetClass="entr" presetID="2" presetSubtype="2">
                                  <p:stCondLst>
                                    <p:cond delay="0"/>
                                  </p:stCondLst>
                                  <p:childTnLst>
                                    <p:set>
                                      <p:cBhvr>
                                        <p:cTn dur="1" fill="hold" id="25">
                                          <p:stCondLst>
                                            <p:cond delay="0"/>
                                          </p:stCondLst>
                                        </p:cTn>
                                        <p:tgtEl>
                                          <p:spTgt spid="1049097"/>
                                        </p:tgtEl>
                                        <p:attrNameLst>
                                          <p:attrName>style.visibility</p:attrName>
                                        </p:attrNameLst>
                                      </p:cBhvr>
                                      <p:to>
                                        <p:strVal val="visible"/>
                                      </p:to>
                                    </p:set>
                                    <p:anim calcmode="lin" valueType="num">
                                      <p:cBhvr additive="base">
                                        <p:cTn dur="500" fill="hold" id="26"/>
                                        <p:tgtEl>
                                          <p:spTgt spid="1049097"/>
                                        </p:tgtEl>
                                        <p:attrNameLst>
                                          <p:attrName>ppt_x</p:attrName>
                                        </p:attrNameLst>
                                      </p:cBhvr>
                                      <p:tavLst>
                                        <p:tav tm="0">
                                          <p:val>
                                            <p:strVal val="1+#ppt_w/2"/>
                                          </p:val>
                                        </p:tav>
                                        <p:tav tm="100000">
                                          <p:val>
                                            <p:strVal val="#ppt_x"/>
                                          </p:val>
                                        </p:tav>
                                      </p:tavLst>
                                    </p:anim>
                                    <p:anim calcmode="lin" valueType="num">
                                      <p:cBhvr additive="base">
                                        <p:cTn dur="500" fill="hold" id="27"/>
                                        <p:tgtEl>
                                          <p:spTgt spid="10490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3" grpId="0"/>
      <p:bldP spid="1049094" grpId="0"/>
      <p:bldP spid="1049095" grpId="0" animBg="1"/>
      <p:bldP spid="1049096" grpId="0" animBg="1"/>
      <p:bldP spid="1049097"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74" name=""/>
        <p:cNvGrpSpPr/>
        <p:nvPr/>
      </p:nvGrpSpPr>
      <p:grpSpPr>
        <a:xfrm>
          <a:off x="0" y="0"/>
          <a:ext cx="0" cy="0"/>
          <a:chOff x="0" y="0"/>
          <a:chExt cx="0" cy="0"/>
        </a:xfrm>
      </p:grpSpPr>
      <p:pic>
        <p:nvPicPr>
          <p:cNvPr id="2097187"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01"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02" name="Rectangle 4"/>
          <p:cNvSpPr>
            <a:spLocks noChangeArrowheads="1"/>
          </p:cNvSpPr>
          <p:nvPr/>
        </p:nvSpPr>
        <p:spPr bwMode="auto">
          <a:xfrm>
            <a:off x="914400" y="1143000"/>
            <a:ext cx="204628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Octal Numbers</a:t>
            </a:r>
          </a:p>
        </p:txBody>
      </p:sp>
      <p:sp>
        <p:nvSpPr>
          <p:cNvPr id="1049103"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104" name="Text Box 6"/>
          <p:cNvSpPr txBox="1">
            <a:spLocks noChangeArrowheads="1"/>
          </p:cNvSpPr>
          <p:nvPr/>
        </p:nvSpPr>
        <p:spPr bwMode="auto">
          <a:xfrm>
            <a:off x="838200" y="1752600"/>
            <a:ext cx="4953000" cy="1552575"/>
          </a:xfrm>
          <a:prstGeom prst="rect"/>
          <a:noFill/>
          <a:ln w="9525">
            <a:noFill/>
            <a:miter lim="800000"/>
            <a:headEnd/>
            <a:tailEnd/>
          </a:ln>
          <a:effectLst/>
        </p:spPr>
        <p:txBody>
          <a:bodyPr>
            <a:spAutoFit/>
          </a:bodyPr>
          <a:p>
            <a:pPr>
              <a:spcBef>
                <a:spcPct val="50000"/>
              </a:spcBef>
            </a:pPr>
            <a:r>
              <a:rPr lang="en-US"/>
              <a:t>Octal is also a weighted number system.  The column weights are powers of 8, which increase from right to left.</a:t>
            </a:r>
          </a:p>
        </p:txBody>
      </p:sp>
      <p:sp>
        <p:nvSpPr>
          <p:cNvPr id="1049105" name="Rectangle 7"/>
          <p:cNvSpPr>
            <a:spLocks noChangeArrowheads="1"/>
          </p:cNvSpPr>
          <p:nvPr/>
        </p:nvSpPr>
        <p:spPr bwMode="auto">
          <a:xfrm>
            <a:off x="1447800" y="3352800"/>
            <a:ext cx="4114800" cy="669925"/>
          </a:xfrm>
          <a:prstGeom prst="rect"/>
          <a:solidFill>
            <a:schemeClr val="accent1"/>
          </a:solidFill>
          <a:ln w="9525">
            <a:solidFill>
              <a:schemeClr val="tx1"/>
            </a:solidFill>
            <a:miter lim="800000"/>
            <a:headEnd/>
            <a:tailEnd/>
          </a:ln>
          <a:effectLst/>
        </p:spPr>
        <p:txBody>
          <a:bodyPr anchor="ctr" wrap="none"/>
          <a:p>
            <a:pPr algn="ctr" eaLnBrk="1" hangingPunct="1"/>
            <a:endParaRPr lang="en-US"/>
          </a:p>
        </p:txBody>
      </p:sp>
      <p:sp>
        <p:nvSpPr>
          <p:cNvPr id="1049106" name="Text Box 8"/>
          <p:cNvSpPr txBox="1">
            <a:spLocks noChangeArrowheads="1"/>
          </p:cNvSpPr>
          <p:nvPr/>
        </p:nvSpPr>
        <p:spPr bwMode="auto">
          <a:xfrm>
            <a:off x="5105400" y="3413125"/>
            <a:ext cx="457200" cy="396875"/>
          </a:xfrm>
          <a:prstGeom prst="rect"/>
          <a:noFill/>
          <a:ln w="9525">
            <a:noFill/>
            <a:miter lim="800000"/>
            <a:headEnd/>
            <a:tailEnd/>
          </a:ln>
          <a:effectLst/>
        </p:spPr>
        <p:txBody>
          <a:bodyPr>
            <a:spAutoFit/>
          </a:bodyPr>
          <a:p>
            <a:pPr eaLnBrk="1" hangingPunct="1">
              <a:spcBef>
                <a:spcPct val="50000"/>
              </a:spcBef>
            </a:pPr>
            <a:r>
              <a:rPr b="1" sz="2000" lang="en-US"/>
              <a:t>.</a:t>
            </a:r>
          </a:p>
        </p:txBody>
      </p:sp>
      <p:sp>
        <p:nvSpPr>
          <p:cNvPr id="1049107" name="Text Box 9"/>
          <p:cNvSpPr txBox="1">
            <a:spLocks noChangeArrowheads="1"/>
          </p:cNvSpPr>
          <p:nvPr/>
        </p:nvSpPr>
        <p:spPr bwMode="auto">
          <a:xfrm>
            <a:off x="2133600" y="5334000"/>
            <a:ext cx="2590800" cy="396875"/>
          </a:xfrm>
          <a:prstGeom prst="rect"/>
          <a:noFill/>
          <a:ln w="9525">
            <a:noFill/>
            <a:miter lim="800000"/>
            <a:headEnd/>
            <a:tailEnd/>
          </a:ln>
          <a:effectLst/>
        </p:spPr>
        <p:txBody>
          <a:bodyPr>
            <a:spAutoFit/>
          </a:bodyPr>
          <a:p>
            <a:pPr eaLnBrk="1" hangingPunct="1">
              <a:spcBef>
                <a:spcPct val="50000"/>
              </a:spcBef>
            </a:pPr>
            <a:r>
              <a:rPr sz="2000" lang="en-US"/>
              <a:t>3     7    0   2</a:t>
            </a:r>
            <a:r>
              <a:rPr baseline="-25000" sz="2000" lang="en-US"/>
              <a:t>8</a:t>
            </a:r>
            <a:r>
              <a:rPr sz="2000" lang="en-US"/>
              <a:t> </a:t>
            </a:r>
          </a:p>
        </p:txBody>
      </p:sp>
      <p:sp>
        <p:nvSpPr>
          <p:cNvPr id="1049108" name="Text Box 10"/>
          <p:cNvSpPr txBox="1">
            <a:spLocks noChangeArrowheads="1"/>
          </p:cNvSpPr>
          <p:nvPr/>
        </p:nvSpPr>
        <p:spPr bwMode="auto">
          <a:xfrm>
            <a:off x="4343400" y="5715000"/>
            <a:ext cx="1143000" cy="396875"/>
          </a:xfrm>
          <a:prstGeom prst="rect"/>
          <a:noFill/>
          <a:ln w="9525">
            <a:noFill/>
            <a:miter lim="800000"/>
            <a:headEnd/>
            <a:tailEnd/>
          </a:ln>
          <a:effectLst/>
        </p:spPr>
        <p:txBody>
          <a:bodyPr>
            <a:spAutoFit/>
          </a:bodyPr>
          <a:p>
            <a:pPr eaLnBrk="1" hangingPunct="1"/>
            <a:r>
              <a:rPr sz="2000" lang="en-US">
                <a:solidFill>
                  <a:srgbClr val="FF0000"/>
                </a:solidFill>
              </a:rPr>
              <a:t>1986</a:t>
            </a:r>
            <a:r>
              <a:rPr baseline="-25000" sz="2000" lang="en-US">
                <a:solidFill>
                  <a:srgbClr val="FF0000"/>
                </a:solidFill>
              </a:rPr>
              <a:t>10</a:t>
            </a:r>
            <a:endParaRPr sz="2000" lang="en-US">
              <a:solidFill>
                <a:srgbClr val="FF0000"/>
              </a:solidFill>
            </a:endParaRPr>
          </a:p>
        </p:txBody>
      </p:sp>
      <p:sp>
        <p:nvSpPr>
          <p:cNvPr id="1049109" name="Text Box 11"/>
          <p:cNvSpPr txBox="1">
            <a:spLocks noChangeArrowheads="1"/>
          </p:cNvSpPr>
          <p:nvPr/>
        </p:nvSpPr>
        <p:spPr bwMode="auto">
          <a:xfrm>
            <a:off x="1524000" y="3489325"/>
            <a:ext cx="2133600" cy="396875"/>
          </a:xfrm>
          <a:prstGeom prst="rect"/>
          <a:noFill/>
          <a:ln w="9525">
            <a:noFill/>
            <a:miter lim="800000"/>
            <a:headEnd/>
            <a:tailEnd/>
          </a:ln>
          <a:effectLst/>
        </p:spPr>
        <p:txBody>
          <a:bodyPr>
            <a:spAutoFit/>
          </a:bodyPr>
          <a:p>
            <a:pPr eaLnBrk="1" hangingPunct="1">
              <a:spcBef>
                <a:spcPct val="50000"/>
              </a:spcBef>
            </a:pPr>
            <a:r>
              <a:rPr sz="2000" lang="en-US"/>
              <a:t>Column weights</a:t>
            </a:r>
          </a:p>
        </p:txBody>
      </p:sp>
      <p:sp>
        <p:nvSpPr>
          <p:cNvPr id="1049110" name="Text Box 12"/>
          <p:cNvSpPr txBox="1">
            <a:spLocks noChangeArrowheads="1"/>
          </p:cNvSpPr>
          <p:nvPr/>
        </p:nvSpPr>
        <p:spPr bwMode="auto">
          <a:xfrm>
            <a:off x="3581400" y="3413125"/>
            <a:ext cx="1752600" cy="366713"/>
          </a:xfrm>
          <a:prstGeom prst="rect"/>
          <a:noFill/>
          <a:ln w="9525">
            <a:noFill/>
            <a:miter lim="800000"/>
            <a:headEnd/>
            <a:tailEnd/>
          </a:ln>
          <a:effectLst/>
        </p:spPr>
        <p:txBody>
          <a:bodyPr>
            <a:spAutoFit/>
          </a:bodyPr>
          <a:p>
            <a:pPr eaLnBrk="1" hangingPunct="1">
              <a:spcBef>
                <a:spcPct val="50000"/>
              </a:spcBef>
            </a:pPr>
            <a:r>
              <a:rPr sz="1800" lang="en-US"/>
              <a:t>8</a:t>
            </a:r>
            <a:r>
              <a:rPr baseline="30000" sz="1800" lang="en-US"/>
              <a:t>3</a:t>
            </a:r>
            <a:r>
              <a:rPr sz="1800" lang="en-US"/>
              <a:t>    8</a:t>
            </a:r>
            <a:r>
              <a:rPr baseline="30000" sz="1800" lang="en-US"/>
              <a:t>2</a:t>
            </a:r>
            <a:r>
              <a:rPr sz="1800" lang="en-US"/>
              <a:t>    8</a:t>
            </a:r>
            <a:r>
              <a:rPr baseline="30000" sz="1800" lang="en-US"/>
              <a:t>1</a:t>
            </a:r>
            <a:r>
              <a:rPr sz="1800" lang="en-US"/>
              <a:t>    8</a:t>
            </a:r>
            <a:r>
              <a:rPr baseline="30000" sz="1800" lang="en-US"/>
              <a:t>0</a:t>
            </a:r>
            <a:r>
              <a:rPr sz="1800" lang="en-US"/>
              <a:t> </a:t>
            </a:r>
          </a:p>
        </p:txBody>
      </p:sp>
      <p:sp>
        <p:nvSpPr>
          <p:cNvPr id="1049111" name="Text Box 13"/>
          <p:cNvSpPr txBox="1">
            <a:spLocks noChangeArrowheads="1"/>
          </p:cNvSpPr>
          <p:nvPr/>
        </p:nvSpPr>
        <p:spPr bwMode="auto">
          <a:xfrm>
            <a:off x="3429000" y="3641725"/>
            <a:ext cx="1828800" cy="366713"/>
          </a:xfrm>
          <a:prstGeom prst="rect"/>
          <a:noFill/>
          <a:ln w="9525">
            <a:noFill/>
            <a:miter lim="800000"/>
            <a:headEnd/>
            <a:tailEnd/>
          </a:ln>
          <a:effectLst/>
        </p:spPr>
        <p:txBody>
          <a:bodyPr>
            <a:spAutoFit/>
          </a:bodyPr>
          <a:p>
            <a:pPr eaLnBrk="1" hangingPunct="1">
              <a:spcBef>
                <a:spcPct val="50000"/>
              </a:spcBef>
            </a:pPr>
            <a:r>
              <a:rPr sz="1800" lang="en-US"/>
              <a:t>512   64     8     1</a:t>
            </a:r>
          </a:p>
        </p:txBody>
      </p:sp>
      <p:sp>
        <p:nvSpPr>
          <p:cNvPr id="1049112" name="Text Box 14"/>
          <p:cNvSpPr txBox="1">
            <a:spLocks noChangeArrowheads="1"/>
          </p:cNvSpPr>
          <p:nvPr/>
        </p:nvSpPr>
        <p:spPr bwMode="auto">
          <a:xfrm>
            <a:off x="5105400" y="3641725"/>
            <a:ext cx="457200" cy="396875"/>
          </a:xfrm>
          <a:prstGeom prst="rect"/>
          <a:noFill/>
          <a:ln w="9525">
            <a:noFill/>
            <a:miter lim="800000"/>
            <a:headEnd/>
            <a:tailEnd/>
          </a:ln>
          <a:effectLst/>
        </p:spPr>
        <p:txBody>
          <a:bodyPr>
            <a:spAutoFit/>
          </a:bodyPr>
          <a:p>
            <a:pPr eaLnBrk="1" hangingPunct="1">
              <a:spcBef>
                <a:spcPct val="50000"/>
              </a:spcBef>
            </a:pPr>
            <a:r>
              <a:rPr b="1" sz="2000" lang="en-US"/>
              <a:t>.</a:t>
            </a:r>
          </a:p>
        </p:txBody>
      </p:sp>
      <p:sp>
        <p:nvSpPr>
          <p:cNvPr id="1049113" name="Text Box 15"/>
          <p:cNvSpPr txBox="1">
            <a:spLocks noChangeArrowheads="1"/>
          </p:cNvSpPr>
          <p:nvPr/>
        </p:nvSpPr>
        <p:spPr bwMode="auto">
          <a:xfrm>
            <a:off x="3200400" y="3305175"/>
            <a:ext cx="304800" cy="641350"/>
          </a:xfrm>
          <a:prstGeom prst="rect"/>
          <a:noFill/>
          <a:ln w="9525">
            <a:noFill/>
            <a:miter lim="800000"/>
            <a:headEnd/>
            <a:tailEnd/>
          </a:ln>
          <a:effectLst/>
        </p:spPr>
        <p:txBody>
          <a:bodyPr>
            <a:spAutoFit/>
          </a:bodyPr>
          <a:p>
            <a:pPr eaLnBrk="1" hangingPunct="1">
              <a:spcBef>
                <a:spcPct val="50000"/>
              </a:spcBef>
            </a:pPr>
            <a:r>
              <a:rPr sz="3600" lang="en-US"/>
              <a:t>{</a:t>
            </a:r>
          </a:p>
        </p:txBody>
      </p:sp>
      <p:sp>
        <p:nvSpPr>
          <p:cNvPr id="1049114" name="Text Box 16"/>
          <p:cNvSpPr txBox="1">
            <a:spLocks noChangeArrowheads="1"/>
          </p:cNvSpPr>
          <p:nvPr/>
        </p:nvSpPr>
        <p:spPr bwMode="auto">
          <a:xfrm>
            <a:off x="1981200" y="4206875"/>
            <a:ext cx="3886200" cy="396875"/>
          </a:xfrm>
          <a:prstGeom prst="rect"/>
          <a:noFill/>
          <a:ln w="9525">
            <a:noFill/>
            <a:miter lim="800000"/>
            <a:headEnd/>
            <a:tailEnd/>
          </a:ln>
          <a:effectLst/>
        </p:spPr>
        <p:txBody>
          <a:bodyPr>
            <a:spAutoFit/>
          </a:bodyPr>
          <a:p>
            <a:pPr>
              <a:spcBef>
                <a:spcPct val="50000"/>
              </a:spcBef>
            </a:pPr>
            <a:r>
              <a:rPr sz="2000" lang="en-US"/>
              <a:t>Express 3702</a:t>
            </a:r>
            <a:r>
              <a:rPr baseline="-25000" sz="2000" lang="en-US"/>
              <a:t>8</a:t>
            </a:r>
            <a:r>
              <a:rPr sz="2000" lang="en-US"/>
              <a:t> in decimal.</a:t>
            </a:r>
          </a:p>
        </p:txBody>
      </p:sp>
      <p:sp>
        <p:nvSpPr>
          <p:cNvPr id="1049115" name="WordArt 17"/>
          <p:cNvSpPr>
            <a:spLocks noChangeArrowheads="1" noChangeShapeType="1" noTextEdit="1"/>
          </p:cNvSpPr>
          <p:nvPr/>
        </p:nvSpPr>
        <p:spPr bwMode="auto">
          <a:xfrm>
            <a:off x="685800" y="419100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9116" name="WordArt 18"/>
          <p:cNvSpPr>
            <a:spLocks noChangeArrowheads="1" noChangeShapeType="1" noTextEdit="1"/>
          </p:cNvSpPr>
          <p:nvPr/>
        </p:nvSpPr>
        <p:spPr bwMode="auto">
          <a:xfrm>
            <a:off x="685800" y="4784725"/>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9117" name="Text Box 19"/>
          <p:cNvSpPr txBox="1">
            <a:spLocks noChangeArrowheads="1"/>
          </p:cNvSpPr>
          <p:nvPr/>
        </p:nvSpPr>
        <p:spPr bwMode="auto">
          <a:xfrm>
            <a:off x="1981200" y="4724400"/>
            <a:ext cx="3962400" cy="701675"/>
          </a:xfrm>
          <a:prstGeom prst="rect"/>
          <a:noFill/>
          <a:ln w="9525">
            <a:noFill/>
            <a:miter lim="800000"/>
            <a:headEnd/>
            <a:tailEnd/>
          </a:ln>
          <a:effectLst/>
        </p:spPr>
        <p:txBody>
          <a:bodyPr>
            <a:spAutoFit/>
          </a:bodyPr>
          <a:p>
            <a:pPr eaLnBrk="1" hangingPunct="1"/>
            <a:r>
              <a:rPr sz="2000" lang="en-US"/>
              <a:t>Start by writing the column weights: </a:t>
            </a:r>
          </a:p>
          <a:p>
            <a:pPr eaLnBrk="1" hangingPunct="1"/>
            <a:r>
              <a:rPr sz="2000" lang="en-US"/>
              <a:t>512  64   8   1</a:t>
            </a:r>
          </a:p>
        </p:txBody>
      </p:sp>
      <p:sp>
        <p:nvSpPr>
          <p:cNvPr id="1049118" name="Text Box 20"/>
          <p:cNvSpPr txBox="1">
            <a:spLocks noChangeArrowheads="1"/>
          </p:cNvSpPr>
          <p:nvPr/>
        </p:nvSpPr>
        <p:spPr bwMode="auto">
          <a:xfrm>
            <a:off x="1295400" y="5715000"/>
            <a:ext cx="4800600" cy="396875"/>
          </a:xfrm>
          <a:prstGeom prst="rect"/>
          <a:noFill/>
          <a:ln w="9525">
            <a:noFill/>
            <a:miter lim="800000"/>
            <a:headEnd/>
            <a:tailEnd/>
          </a:ln>
          <a:effectLst/>
        </p:spPr>
        <p:txBody>
          <a:bodyPr>
            <a:spAutoFit/>
          </a:bodyPr>
          <a:p>
            <a:pPr>
              <a:spcBef>
                <a:spcPct val="50000"/>
              </a:spcBef>
            </a:pPr>
            <a:r>
              <a:rPr sz="2000" lang="en-US"/>
              <a:t>3(512) + 7(64) +0(8) +2(1) =</a:t>
            </a:r>
          </a:p>
        </p:txBody>
      </p:sp>
      <p:sp>
        <p:nvSpPr>
          <p:cNvPr id="1049119" name="Rectangle 31"/>
          <p:cNvSpPr>
            <a:spLocks noChangeArrowheads="1"/>
          </p:cNvSpPr>
          <p:nvPr/>
        </p:nvSpPr>
        <p:spPr bwMode="auto">
          <a:xfrm>
            <a:off x="5943600" y="914400"/>
            <a:ext cx="2590800" cy="5257800"/>
          </a:xfrm>
          <a:prstGeom prst="rect"/>
          <a:solidFill>
            <a:srgbClr val="EAEAEA"/>
          </a:solidFill>
          <a:ln w="9525">
            <a:solidFill>
              <a:schemeClr val="tx1"/>
            </a:solidFill>
            <a:miter lim="800000"/>
            <a:headEnd/>
            <a:tailEnd/>
          </a:ln>
          <a:effectLst/>
        </p:spPr>
        <p:txBody>
          <a:bodyPr anchor="ctr" wrap="none"/>
          <a:p>
            <a:endParaRPr lang="en-US"/>
          </a:p>
        </p:txBody>
      </p:sp>
      <p:sp>
        <p:nvSpPr>
          <p:cNvPr id="1049120" name="Text Box 32"/>
          <p:cNvSpPr txBox="1">
            <a:spLocks noChangeArrowheads="1"/>
          </p:cNvSpPr>
          <p:nvPr/>
        </p:nvSpPr>
        <p:spPr bwMode="auto">
          <a:xfrm>
            <a:off x="62484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121" name="Text Box 33"/>
          <p:cNvSpPr txBox="1">
            <a:spLocks noChangeArrowheads="1"/>
          </p:cNvSpPr>
          <p:nvPr/>
        </p:nvSpPr>
        <p:spPr bwMode="auto">
          <a:xfrm>
            <a:off x="7010400" y="1203325"/>
            <a:ext cx="457200" cy="4968875"/>
          </a:xfrm>
          <a:prstGeom prst="rect"/>
          <a:noFill/>
          <a:ln w="9525">
            <a:noFill/>
            <a:miter lim="800000"/>
            <a:headEnd/>
            <a:tailEnd/>
          </a:ln>
          <a:effectLst/>
        </p:spPr>
        <p:txBody>
          <a:bodyPr>
            <a:spAutoFit/>
          </a:bodyPr>
          <a:p>
            <a:pPr>
              <a:spcBef>
                <a:spcPct val="50000"/>
              </a:spcBef>
            </a:pPr>
            <a:r>
              <a:rPr sz="2000" lang="en-US">
                <a:solidFill>
                  <a:srgbClr val="0000FF"/>
                </a:solidFill>
              </a:rPr>
              <a:t>0 1 2 3 4 5 6 7 10 1112 13 14 15 16 17</a:t>
            </a:r>
          </a:p>
        </p:txBody>
      </p:sp>
      <p:sp>
        <p:nvSpPr>
          <p:cNvPr id="1049122" name="Text Box 34"/>
          <p:cNvSpPr txBox="1">
            <a:spLocks noChangeArrowheads="1"/>
          </p:cNvSpPr>
          <p:nvPr/>
        </p:nvSpPr>
        <p:spPr bwMode="auto">
          <a:xfrm>
            <a:off x="77724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123" name="Text Box 35"/>
          <p:cNvSpPr txBox="1">
            <a:spLocks noChangeArrowheads="1"/>
          </p:cNvSpPr>
          <p:nvPr/>
        </p:nvSpPr>
        <p:spPr bwMode="auto">
          <a:xfrm>
            <a:off x="59436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124" name="Text Box 36"/>
          <p:cNvSpPr txBox="1">
            <a:spLocks noChangeArrowheads="1"/>
          </p:cNvSpPr>
          <p:nvPr/>
        </p:nvSpPr>
        <p:spPr bwMode="auto">
          <a:xfrm>
            <a:off x="6858000" y="914400"/>
            <a:ext cx="1371600" cy="336550"/>
          </a:xfrm>
          <a:prstGeom prst="rect"/>
          <a:noFill/>
          <a:ln w="9525">
            <a:noFill/>
            <a:miter lim="800000"/>
            <a:headEnd/>
            <a:tailEnd/>
          </a:ln>
          <a:effectLst/>
        </p:spPr>
        <p:txBody>
          <a:bodyPr>
            <a:spAutoFit/>
          </a:bodyPr>
          <a:p>
            <a:pPr>
              <a:spcBef>
                <a:spcPct val="50000"/>
              </a:spcBef>
            </a:pPr>
            <a:r>
              <a:rPr sz="1600" lang="en-US">
                <a:solidFill>
                  <a:srgbClr val="0000FF"/>
                </a:solidFill>
              </a:rPr>
              <a:t>Octal</a:t>
            </a:r>
          </a:p>
        </p:txBody>
      </p:sp>
      <p:sp>
        <p:nvSpPr>
          <p:cNvPr id="1049125" name="Text Box 37"/>
          <p:cNvSpPr txBox="1">
            <a:spLocks noChangeArrowheads="1"/>
          </p:cNvSpPr>
          <p:nvPr/>
        </p:nvSpPr>
        <p:spPr bwMode="auto">
          <a:xfrm>
            <a:off x="77724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126" name="Line 38"/>
          <p:cNvSpPr>
            <a:spLocks noChangeShapeType="1"/>
          </p:cNvSpPr>
          <p:nvPr/>
        </p:nvSpPr>
        <p:spPr bwMode="auto">
          <a:xfrm>
            <a:off x="5943600" y="1219200"/>
            <a:ext cx="2590800" cy="0"/>
          </a:xfrm>
          <a:prstGeom prst="line"/>
          <a:noFill/>
          <a:ln w="9525">
            <a:solidFill>
              <a:schemeClr val="tx1"/>
            </a:solidFill>
            <a:round/>
            <a:headEnd/>
            <a:tailEnd/>
          </a:ln>
          <a:effectLst/>
        </p:spPr>
        <p:txBody>
          <a:bodyPr/>
          <a:p>
            <a:endParaRPr lang="en-US"/>
          </a:p>
        </p:txBody>
      </p:sp>
      <p:sp>
        <p:nvSpPr>
          <p:cNvPr id="1049127" name="Line 39"/>
          <p:cNvSpPr>
            <a:spLocks noChangeShapeType="1"/>
          </p:cNvSpPr>
          <p:nvPr/>
        </p:nvSpPr>
        <p:spPr bwMode="auto">
          <a:xfrm>
            <a:off x="6781800" y="914400"/>
            <a:ext cx="0" cy="5257800"/>
          </a:xfrm>
          <a:prstGeom prst="line"/>
          <a:noFill/>
          <a:ln w="9525">
            <a:solidFill>
              <a:schemeClr val="tx1"/>
            </a:solidFill>
            <a:round/>
            <a:headEnd/>
            <a:tailEnd/>
          </a:ln>
          <a:effectLst/>
        </p:spPr>
        <p:txBody>
          <a:bodyPr/>
          <a:p>
            <a:endParaRPr lang="en-US"/>
          </a:p>
        </p:txBody>
      </p:sp>
      <p:sp>
        <p:nvSpPr>
          <p:cNvPr id="1049128" name="Line 40"/>
          <p:cNvSpPr>
            <a:spLocks noChangeShapeType="1"/>
          </p:cNvSpPr>
          <p:nvPr/>
        </p:nvSpPr>
        <p:spPr bwMode="auto">
          <a:xfrm>
            <a:off x="7696200" y="914400"/>
            <a:ext cx="0" cy="5257800"/>
          </a:xfrm>
          <a:prstGeom prst="line"/>
          <a:noFill/>
          <a:ln w="9525">
            <a:solidFill>
              <a:schemeClr val="tx1"/>
            </a:solidFill>
            <a:round/>
            <a:headEnd/>
            <a:tailEnd/>
          </a:ln>
          <a:effectLst/>
        </p:spPr>
        <p:txBody>
          <a:bodyPr/>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9" presetSubtype="0">
                                  <p:stCondLst>
                                    <p:cond delay="0"/>
                                  </p:stCondLst>
                                  <p:childTnLst>
                                    <p:set>
                                      <p:cBhvr>
                                        <p:cTn dur="1" fill="hold" id="6">
                                          <p:stCondLst>
                                            <p:cond delay="0"/>
                                          </p:stCondLst>
                                        </p:cTn>
                                        <p:tgtEl>
                                          <p:spTgt spid="1049105"/>
                                        </p:tgtEl>
                                        <p:attrNameLst>
                                          <p:attrName>style.visibility</p:attrName>
                                        </p:attrNameLst>
                                      </p:cBhvr>
                                      <p:to>
                                        <p:strVal val="visible"/>
                                      </p:to>
                                    </p:set>
                                    <p:animEffect transition="in" filter="dissolve">
                                      <p:cBhvr>
                                        <p:cTn dur="500" id="7"/>
                                        <p:tgtEl>
                                          <p:spTgt spid="1049105"/>
                                        </p:tgtEl>
                                      </p:cBhvr>
                                    </p:animEffect>
                                  </p:childTnLst>
                                </p:cTn>
                              </p:par>
                              <p:par>
                                <p:cTn fill="hold" grpId="0" id="8" nodeType="withEffect" presetClass="entr" presetID="9" presetSubtype="0">
                                  <p:stCondLst>
                                    <p:cond delay="0"/>
                                  </p:stCondLst>
                                  <p:childTnLst>
                                    <p:set>
                                      <p:cBhvr>
                                        <p:cTn dur="1" fill="hold" id="9">
                                          <p:stCondLst>
                                            <p:cond delay="0"/>
                                          </p:stCondLst>
                                        </p:cTn>
                                        <p:tgtEl>
                                          <p:spTgt spid="1049109"/>
                                        </p:tgtEl>
                                        <p:attrNameLst>
                                          <p:attrName>style.visibility</p:attrName>
                                        </p:attrNameLst>
                                      </p:cBhvr>
                                      <p:to>
                                        <p:strVal val="visible"/>
                                      </p:to>
                                    </p:set>
                                    <p:animEffect transition="in" filter="dissolve">
                                      <p:cBhvr>
                                        <p:cTn dur="500" id="10"/>
                                        <p:tgtEl>
                                          <p:spTgt spid="1049109"/>
                                        </p:tgtEl>
                                      </p:cBhvr>
                                    </p:animEffect>
                                  </p:childTnLst>
                                </p:cTn>
                              </p:par>
                              <p:par>
                                <p:cTn fill="hold" grpId="0" id="11" nodeType="withEffect" presetClass="entr" presetID="9" presetSubtype="0">
                                  <p:stCondLst>
                                    <p:cond delay="0"/>
                                  </p:stCondLst>
                                  <p:childTnLst>
                                    <p:set>
                                      <p:cBhvr>
                                        <p:cTn dur="1" fill="hold" id="12">
                                          <p:stCondLst>
                                            <p:cond delay="0"/>
                                          </p:stCondLst>
                                        </p:cTn>
                                        <p:tgtEl>
                                          <p:spTgt spid="1049113"/>
                                        </p:tgtEl>
                                        <p:attrNameLst>
                                          <p:attrName>style.visibility</p:attrName>
                                        </p:attrNameLst>
                                      </p:cBhvr>
                                      <p:to>
                                        <p:strVal val="visible"/>
                                      </p:to>
                                    </p:set>
                                    <p:animEffect transition="in" filter="dissolve">
                                      <p:cBhvr>
                                        <p:cTn dur="500" id="13"/>
                                        <p:tgtEl>
                                          <p:spTgt spid="1049113"/>
                                        </p:tgtEl>
                                      </p:cBhvr>
                                    </p:animEffect>
                                  </p:childTnLst>
                                </p:cTn>
                              </p:par>
                              <p:par>
                                <p:cTn fill="hold" grpId="0" id="14" nodeType="withEffect" presetClass="entr" presetID="43" presetSubtype="0">
                                  <p:stCondLst>
                                    <p:cond delay="0"/>
                                  </p:stCondLst>
                                  <p:childTnLst>
                                    <p:set>
                                      <p:cBhvr>
                                        <p:cTn dur="1" fill="hold" id="15">
                                          <p:stCondLst>
                                            <p:cond delay="0"/>
                                          </p:stCondLst>
                                        </p:cTn>
                                        <p:tgtEl>
                                          <p:spTgt spid="1049106"/>
                                        </p:tgtEl>
                                        <p:attrNameLst>
                                          <p:attrName>style.visibility</p:attrName>
                                        </p:attrNameLst>
                                      </p:cBhvr>
                                      <p:to>
                                        <p:strVal val="visible"/>
                                      </p:to>
                                    </p:set>
                                    <p:animEffect transition="in" filter="fade">
                                      <p:cBhvr>
                                        <p:cTn dur="100" id="16"/>
                                        <p:tgtEl>
                                          <p:spTgt spid="1049106"/>
                                        </p:tgtEl>
                                      </p:cBhvr>
                                    </p:animEffect>
                                    <p:anim calcmode="lin" valueType="num">
                                      <p:cBhvr>
                                        <p:cTn dur="400" fill="hold" id="17"/>
                                        <p:tgtEl>
                                          <p:spTgt spid="1049106"/>
                                        </p:tgtEl>
                                        <p:attrNameLst>
                                          <p:attrName>ppt_x</p:attrName>
                                        </p:attrNameLst>
                                      </p:cBhvr>
                                      <p:tavLst>
                                        <p:tav tm="0">
                                          <p:val>
                                            <p:strVal val="#ppt_x"/>
                                          </p:val>
                                        </p:tav>
                                        <p:tav tm="100000">
                                          <p:val>
                                            <p:strVal val="#ppt_x"/>
                                          </p:val>
                                        </p:tav>
                                      </p:tavLst>
                                    </p:anim>
                                    <p:anim calcmode="lin" valueType="num">
                                      <p:cBhvr>
                                        <p:cTn dur="400" fill="hold" id="18"/>
                                        <p:tgtEl>
                                          <p:spTgt spid="1049106"/>
                                        </p:tgtEl>
                                        <p:attrNameLst>
                                          <p:attrName>ppt_y</p:attrName>
                                        </p:attrNameLst>
                                      </p:cBhvr>
                                      <p:tavLst>
                                        <p:tav tm="0">
                                          <p:val>
                                            <p:strVal val="#ppt_y+0.31"/>
                                          </p:val>
                                        </p:tav>
                                        <p:tav tm="100000">
                                          <p:val>
                                            <p:strVal val="#ppt_y+0.31"/>
                                          </p:val>
                                        </p:tav>
                                      </p:tavLst>
                                    </p:anim>
                                    <p:anim calcmode="lin" valueType="num">
                                      <p:cBhvr>
                                        <p:cTn decel="50000" dur="600" fill="hold" id="19">
                                          <p:stCondLst>
                                            <p:cond delay="400"/>
                                          </p:stCondLst>
                                        </p:cTn>
                                        <p:tgtEl>
                                          <p:spTgt spid="104910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20">
                                          <p:stCondLst>
                                            <p:cond delay="400"/>
                                          </p:stCondLst>
                                        </p:cTn>
                                        <p:tgtEl>
                                          <p:spTgt spid="104910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fill="hold" id="21">
                            <p:stCondLst>
                              <p:cond delay="1000"/>
                            </p:stCondLst>
                            <p:childTnLst>
                              <p:par>
                                <p:cTn fill="hold" grpId="0" id="22" nodeType="afterEffect" presetClass="entr" presetID="22" presetSubtype="2">
                                  <p:stCondLst>
                                    <p:cond delay="0"/>
                                  </p:stCondLst>
                                  <p:childTnLst>
                                    <p:set>
                                      <p:cBhvr>
                                        <p:cTn dur="1" fill="hold" id="23">
                                          <p:stCondLst>
                                            <p:cond delay="0"/>
                                          </p:stCondLst>
                                        </p:cTn>
                                        <p:tgtEl>
                                          <p:spTgt spid="1049110"/>
                                        </p:tgtEl>
                                        <p:attrNameLst>
                                          <p:attrName>style.visibility</p:attrName>
                                        </p:attrNameLst>
                                      </p:cBhvr>
                                      <p:to>
                                        <p:strVal val="visible"/>
                                      </p:to>
                                    </p:set>
                                    <p:animEffect transition="in" filter="wipe(right)">
                                      <p:cBhvr>
                                        <p:cTn dur="1000" id="24"/>
                                        <p:tgtEl>
                                          <p:spTgt spid="1049110"/>
                                        </p:tgtEl>
                                      </p:cBhvr>
                                    </p:animEffec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43" presetSubtype="0">
                                  <p:stCondLst>
                                    <p:cond delay="0"/>
                                  </p:stCondLst>
                                  <p:childTnLst>
                                    <p:set>
                                      <p:cBhvr>
                                        <p:cTn dur="1" fill="hold" id="28">
                                          <p:stCondLst>
                                            <p:cond delay="0"/>
                                          </p:stCondLst>
                                        </p:cTn>
                                        <p:tgtEl>
                                          <p:spTgt spid="1049112"/>
                                        </p:tgtEl>
                                        <p:attrNameLst>
                                          <p:attrName>style.visibility</p:attrName>
                                        </p:attrNameLst>
                                      </p:cBhvr>
                                      <p:to>
                                        <p:strVal val="visible"/>
                                      </p:to>
                                    </p:set>
                                    <p:animEffect transition="in" filter="fade">
                                      <p:cBhvr>
                                        <p:cTn dur="100" id="29"/>
                                        <p:tgtEl>
                                          <p:spTgt spid="1049112"/>
                                        </p:tgtEl>
                                      </p:cBhvr>
                                    </p:animEffect>
                                    <p:anim calcmode="lin" valueType="num">
                                      <p:cBhvr>
                                        <p:cTn dur="400" fill="hold" id="30"/>
                                        <p:tgtEl>
                                          <p:spTgt spid="1049112"/>
                                        </p:tgtEl>
                                        <p:attrNameLst>
                                          <p:attrName>ppt_x</p:attrName>
                                        </p:attrNameLst>
                                      </p:cBhvr>
                                      <p:tavLst>
                                        <p:tav tm="0">
                                          <p:val>
                                            <p:strVal val="#ppt_x"/>
                                          </p:val>
                                        </p:tav>
                                        <p:tav tm="100000">
                                          <p:val>
                                            <p:strVal val="#ppt_x"/>
                                          </p:val>
                                        </p:tav>
                                      </p:tavLst>
                                    </p:anim>
                                    <p:anim calcmode="lin" valueType="num">
                                      <p:cBhvr>
                                        <p:cTn dur="400" fill="hold" id="31"/>
                                        <p:tgtEl>
                                          <p:spTgt spid="1049112"/>
                                        </p:tgtEl>
                                        <p:attrNameLst>
                                          <p:attrName>ppt_y</p:attrName>
                                        </p:attrNameLst>
                                      </p:cBhvr>
                                      <p:tavLst>
                                        <p:tav tm="0">
                                          <p:val>
                                            <p:strVal val="#ppt_y+0.31"/>
                                          </p:val>
                                        </p:tav>
                                        <p:tav tm="100000">
                                          <p:val>
                                            <p:strVal val="#ppt_y+0.31"/>
                                          </p:val>
                                        </p:tav>
                                      </p:tavLst>
                                    </p:anim>
                                    <p:anim calcmode="lin" valueType="num">
                                      <p:cBhvr>
                                        <p:cTn decel="50000" dur="600" fill="hold" id="32">
                                          <p:stCondLst>
                                            <p:cond delay="400"/>
                                          </p:stCondLst>
                                        </p:cTn>
                                        <p:tgtEl>
                                          <p:spTgt spid="10491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decel="50000" dur="600" fill="hold" id="33">
                                          <p:stCondLst>
                                            <p:cond delay="400"/>
                                          </p:stCondLst>
                                        </p:cTn>
                                        <p:tgtEl>
                                          <p:spTgt spid="10491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fill="hold" grpId="0" id="34" nodeType="withEffect" presetClass="entr" presetID="22" presetSubtype="2">
                                  <p:stCondLst>
                                    <p:cond delay="0"/>
                                  </p:stCondLst>
                                  <p:childTnLst>
                                    <p:set>
                                      <p:cBhvr>
                                        <p:cTn dur="1" fill="hold" id="35">
                                          <p:stCondLst>
                                            <p:cond delay="0"/>
                                          </p:stCondLst>
                                        </p:cTn>
                                        <p:tgtEl>
                                          <p:spTgt spid="1049111"/>
                                        </p:tgtEl>
                                        <p:attrNameLst>
                                          <p:attrName>style.visibility</p:attrName>
                                        </p:attrNameLst>
                                      </p:cBhvr>
                                      <p:to>
                                        <p:strVal val="visible"/>
                                      </p:to>
                                    </p:set>
                                    <p:animEffect transition="in" filter="wipe(right)">
                                      <p:cBhvr>
                                        <p:cTn dur="1000" id="36"/>
                                        <p:tgtEl>
                                          <p:spTgt spid="1049111"/>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8">
                                  <p:stCondLst>
                                    <p:cond delay="0"/>
                                  </p:stCondLst>
                                  <p:childTnLst>
                                    <p:set>
                                      <p:cBhvr>
                                        <p:cTn dur="1" fill="hold" id="40">
                                          <p:stCondLst>
                                            <p:cond delay="0"/>
                                          </p:stCondLst>
                                        </p:cTn>
                                        <p:tgtEl>
                                          <p:spTgt spid="1049115"/>
                                        </p:tgtEl>
                                        <p:attrNameLst>
                                          <p:attrName>style.visibility</p:attrName>
                                        </p:attrNameLst>
                                      </p:cBhvr>
                                      <p:to>
                                        <p:strVal val="visible"/>
                                      </p:to>
                                    </p:set>
                                    <p:anim calcmode="lin" valueType="num">
                                      <p:cBhvr additive="base">
                                        <p:cTn dur="500" fill="hold" id="41"/>
                                        <p:tgtEl>
                                          <p:spTgt spid="1049115"/>
                                        </p:tgtEl>
                                        <p:attrNameLst>
                                          <p:attrName>ppt_x</p:attrName>
                                        </p:attrNameLst>
                                      </p:cBhvr>
                                      <p:tavLst>
                                        <p:tav tm="0">
                                          <p:val>
                                            <p:strVal val="0-#ppt_w/2"/>
                                          </p:val>
                                        </p:tav>
                                        <p:tav tm="100000">
                                          <p:val>
                                            <p:strVal val="#ppt_x"/>
                                          </p:val>
                                        </p:tav>
                                      </p:tavLst>
                                    </p:anim>
                                    <p:anim calcmode="lin" valueType="num">
                                      <p:cBhvr additive="base">
                                        <p:cTn dur="500" fill="hold" id="42"/>
                                        <p:tgtEl>
                                          <p:spTgt spid="1049115"/>
                                        </p:tgtEl>
                                        <p:attrNameLst>
                                          <p:attrName>ppt_y</p:attrName>
                                        </p:attrNameLst>
                                      </p:cBhvr>
                                      <p:tavLst>
                                        <p:tav tm="0">
                                          <p:val>
                                            <p:strVal val="#ppt_y"/>
                                          </p:val>
                                        </p:tav>
                                        <p:tav tm="100000">
                                          <p:val>
                                            <p:strVal val="#ppt_y"/>
                                          </p:val>
                                        </p:tav>
                                      </p:tavLst>
                                    </p:anim>
                                  </p:childTnLst>
                                </p:cTn>
                              </p:par>
                              <p:par>
                                <p:cTn fill="hold" grpId="0" id="43" nodeType="withEffect" presetClass="entr" presetID="2" presetSubtype="2">
                                  <p:stCondLst>
                                    <p:cond delay="0"/>
                                  </p:stCondLst>
                                  <p:childTnLst>
                                    <p:set>
                                      <p:cBhvr>
                                        <p:cTn dur="1" fill="hold" id="44">
                                          <p:stCondLst>
                                            <p:cond delay="0"/>
                                          </p:stCondLst>
                                        </p:cTn>
                                        <p:tgtEl>
                                          <p:spTgt spid="1049114"/>
                                        </p:tgtEl>
                                        <p:attrNameLst>
                                          <p:attrName>style.visibility</p:attrName>
                                        </p:attrNameLst>
                                      </p:cBhvr>
                                      <p:to>
                                        <p:strVal val="visible"/>
                                      </p:to>
                                    </p:set>
                                    <p:anim calcmode="lin" valueType="num">
                                      <p:cBhvr additive="base">
                                        <p:cTn dur="500" fill="hold" id="45"/>
                                        <p:tgtEl>
                                          <p:spTgt spid="1049114"/>
                                        </p:tgtEl>
                                        <p:attrNameLst>
                                          <p:attrName>ppt_x</p:attrName>
                                        </p:attrNameLst>
                                      </p:cBhvr>
                                      <p:tavLst>
                                        <p:tav tm="0">
                                          <p:val>
                                            <p:strVal val="1+#ppt_w/2"/>
                                          </p:val>
                                        </p:tav>
                                        <p:tav tm="100000">
                                          <p:val>
                                            <p:strVal val="#ppt_x"/>
                                          </p:val>
                                        </p:tav>
                                      </p:tavLst>
                                    </p:anim>
                                    <p:anim calcmode="lin" valueType="num">
                                      <p:cBhvr additive="base">
                                        <p:cTn dur="500" fill="hold" id="46"/>
                                        <p:tgtEl>
                                          <p:spTgt spid="1049114"/>
                                        </p:tgtEl>
                                        <p:attrNameLst>
                                          <p:attrName>ppt_y</p:attrName>
                                        </p:attrNameLst>
                                      </p:cBhvr>
                                      <p:tavLst>
                                        <p:tav tm="0">
                                          <p:val>
                                            <p:strVal val="#ppt_y"/>
                                          </p:val>
                                        </p:tav>
                                        <p:tav tm="100000">
                                          <p:val>
                                            <p:strVal val="#ppt_y"/>
                                          </p:val>
                                        </p:tav>
                                      </p:tavLst>
                                    </p:anim>
                                  </p:child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9" presetSubtype="0">
                                  <p:stCondLst>
                                    <p:cond delay="0"/>
                                  </p:stCondLst>
                                  <p:childTnLst>
                                    <p:set>
                                      <p:cBhvr>
                                        <p:cTn dur="1" fill="hold" id="50">
                                          <p:stCondLst>
                                            <p:cond delay="0"/>
                                          </p:stCondLst>
                                        </p:cTn>
                                        <p:tgtEl>
                                          <p:spTgt spid="1049116"/>
                                        </p:tgtEl>
                                        <p:attrNameLst>
                                          <p:attrName>style.visibility</p:attrName>
                                        </p:attrNameLst>
                                      </p:cBhvr>
                                      <p:to>
                                        <p:strVal val="visible"/>
                                      </p:to>
                                    </p:set>
                                    <p:animEffect transition="in" filter="dissolve">
                                      <p:cBhvr>
                                        <p:cTn dur="500" id="51"/>
                                        <p:tgtEl>
                                          <p:spTgt spid="1049116"/>
                                        </p:tgtEl>
                                      </p:cBhvr>
                                    </p:animEffect>
                                  </p:childTnLst>
                                </p:cTn>
                              </p:par>
                              <p:par>
                                <p:cTn fill="hold" grpId="0" id="52" nodeType="withEffect" presetClass="entr" presetID="37" presetSubtype="0">
                                  <p:stCondLst>
                                    <p:cond delay="0"/>
                                  </p:stCondLst>
                                  <p:childTnLst>
                                    <p:set>
                                      <p:cBhvr>
                                        <p:cTn dur="1" fill="hold" id="53">
                                          <p:stCondLst>
                                            <p:cond delay="0"/>
                                          </p:stCondLst>
                                        </p:cTn>
                                        <p:tgtEl>
                                          <p:spTgt spid="1049117"/>
                                        </p:tgtEl>
                                        <p:attrNameLst>
                                          <p:attrName>style.visibility</p:attrName>
                                        </p:attrNameLst>
                                      </p:cBhvr>
                                      <p:to>
                                        <p:strVal val="visible"/>
                                      </p:to>
                                    </p:set>
                                    <p:animEffect transition="in" filter="fade">
                                      <p:cBhvr>
                                        <p:cTn dur="1000" id="54"/>
                                        <p:tgtEl>
                                          <p:spTgt spid="1049117"/>
                                        </p:tgtEl>
                                      </p:cBhvr>
                                    </p:animEffect>
                                    <p:anim calcmode="lin" valueType="num">
                                      <p:cBhvr>
                                        <p:cTn dur="1000" fill="hold" id="55"/>
                                        <p:tgtEl>
                                          <p:spTgt spid="1049117"/>
                                        </p:tgtEl>
                                        <p:attrNameLst>
                                          <p:attrName>ppt_x</p:attrName>
                                        </p:attrNameLst>
                                      </p:cBhvr>
                                      <p:tavLst>
                                        <p:tav tm="0">
                                          <p:val>
                                            <p:strVal val="#ppt_x"/>
                                          </p:val>
                                        </p:tav>
                                        <p:tav tm="100000">
                                          <p:val>
                                            <p:strVal val="#ppt_x"/>
                                          </p:val>
                                        </p:tav>
                                      </p:tavLst>
                                    </p:anim>
                                    <p:anim calcmode="lin" valueType="num">
                                      <p:cBhvr>
                                        <p:cTn decel="100000" dur="900" fill="hold" id="56"/>
                                        <p:tgtEl>
                                          <p:spTgt spid="1049117"/>
                                        </p:tgtEl>
                                        <p:attrNameLst>
                                          <p:attrName>ppt_y</p:attrName>
                                        </p:attrNameLst>
                                      </p:cBhvr>
                                      <p:tavLst>
                                        <p:tav tm="0">
                                          <p:val>
                                            <p:strVal val="#ppt_y+1"/>
                                          </p:val>
                                        </p:tav>
                                        <p:tav tm="100000">
                                          <p:val>
                                            <p:strVal val="#ppt_y-.03"/>
                                          </p:val>
                                        </p:tav>
                                      </p:tavLst>
                                    </p:anim>
                                    <p:anim calcmode="lin" valueType="num">
                                      <p:cBhvr>
                                        <p:cTn accel="100000" dur="100" fill="hold" id="57">
                                          <p:stCondLst>
                                            <p:cond delay="900"/>
                                          </p:stCondLst>
                                        </p:cTn>
                                        <p:tgtEl>
                                          <p:spTgt spid="1049117"/>
                                        </p:tgtEl>
                                        <p:attrNameLst>
                                          <p:attrName>ppt_y</p:attrName>
                                        </p:attrNameLst>
                                      </p:cBhvr>
                                      <p:tavLst>
                                        <p:tav tm="0">
                                          <p:val>
                                            <p:strVal val="#ppt_y-.03"/>
                                          </p:val>
                                        </p:tav>
                                        <p:tav tm="100000">
                                          <p:val>
                                            <p:strVal val="#ppt_y"/>
                                          </p:val>
                                        </p:tav>
                                      </p:tavLst>
                                    </p:anim>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2" presetSubtype="2">
                                  <p:stCondLst>
                                    <p:cond delay="0"/>
                                  </p:stCondLst>
                                  <p:childTnLst>
                                    <p:set>
                                      <p:cBhvr>
                                        <p:cTn dur="1" fill="hold" id="61">
                                          <p:stCondLst>
                                            <p:cond delay="0"/>
                                          </p:stCondLst>
                                        </p:cTn>
                                        <p:tgtEl>
                                          <p:spTgt spid="1049107"/>
                                        </p:tgtEl>
                                        <p:attrNameLst>
                                          <p:attrName>style.visibility</p:attrName>
                                        </p:attrNameLst>
                                      </p:cBhvr>
                                      <p:to>
                                        <p:strVal val="visible"/>
                                      </p:to>
                                    </p:set>
                                    <p:anim calcmode="lin" valueType="num">
                                      <p:cBhvr additive="base">
                                        <p:cTn dur="1000" fill="hold" id="62"/>
                                        <p:tgtEl>
                                          <p:spTgt spid="1049107"/>
                                        </p:tgtEl>
                                        <p:attrNameLst>
                                          <p:attrName>ppt_x</p:attrName>
                                        </p:attrNameLst>
                                      </p:cBhvr>
                                      <p:tavLst>
                                        <p:tav tm="0">
                                          <p:val>
                                            <p:strVal val="1+#ppt_w/2"/>
                                          </p:val>
                                        </p:tav>
                                        <p:tav tm="100000">
                                          <p:val>
                                            <p:strVal val="#ppt_x"/>
                                          </p:val>
                                        </p:tav>
                                      </p:tavLst>
                                    </p:anim>
                                    <p:anim calcmode="lin" valueType="num">
                                      <p:cBhvr additive="base">
                                        <p:cTn dur="1000" fill="hold" id="63"/>
                                        <p:tgtEl>
                                          <p:spTgt spid="1049107"/>
                                        </p:tgtEl>
                                        <p:attrNameLst>
                                          <p:attrName>ppt_y</p:attrName>
                                        </p:attrNameLst>
                                      </p:cBhvr>
                                      <p:tavLst>
                                        <p:tav tm="0">
                                          <p:val>
                                            <p:strVal val="#ppt_y"/>
                                          </p:val>
                                        </p:tav>
                                        <p:tav tm="100000">
                                          <p:val>
                                            <p:strVal val="#ppt_y"/>
                                          </p:val>
                                        </p:tav>
                                      </p:tavLst>
                                    </p:anim>
                                  </p:childTnLst>
                                </p:cTn>
                              </p:par>
                            </p:childTnLst>
                          </p:cTn>
                        </p:par>
                      </p:childTnLst>
                    </p:cTn>
                  </p:par>
                  <p:par>
                    <p:cTn fill="hold" id="64">
                      <p:stCondLst>
                        <p:cond delay="indefinite"/>
                      </p:stCondLst>
                      <p:childTnLst>
                        <p:par>
                          <p:cTn fill="hold" id="65">
                            <p:stCondLst>
                              <p:cond delay="0"/>
                            </p:stCondLst>
                            <p:childTnLst>
                              <p:par>
                                <p:cTn fill="hold" grpId="0" id="66" nodeType="clickEffect" presetClass="entr" presetID="22" presetSubtype="8">
                                  <p:stCondLst>
                                    <p:cond delay="0"/>
                                  </p:stCondLst>
                                  <p:childTnLst>
                                    <p:set>
                                      <p:cBhvr>
                                        <p:cTn dur="1" fill="hold" id="67">
                                          <p:stCondLst>
                                            <p:cond delay="0"/>
                                          </p:stCondLst>
                                        </p:cTn>
                                        <p:tgtEl>
                                          <p:spTgt spid="1049118"/>
                                        </p:tgtEl>
                                        <p:attrNameLst>
                                          <p:attrName>style.visibility</p:attrName>
                                        </p:attrNameLst>
                                      </p:cBhvr>
                                      <p:to>
                                        <p:strVal val="visible"/>
                                      </p:to>
                                    </p:set>
                                    <p:animEffect transition="in" filter="wipe(left)">
                                      <p:cBhvr>
                                        <p:cTn dur="500" id="68"/>
                                        <p:tgtEl>
                                          <p:spTgt spid="1049118"/>
                                        </p:tgtEl>
                                      </p:cBhvr>
                                    </p:animEffect>
                                  </p:childTnLst>
                                </p:cTn>
                              </p:par>
                            </p:childTnLst>
                          </p:cTn>
                        </p:par>
                      </p:childTnLst>
                    </p:cTn>
                  </p:par>
                  <p:par>
                    <p:cTn fill="hold" id="69">
                      <p:stCondLst>
                        <p:cond delay="indefinite"/>
                      </p:stCondLst>
                      <p:childTnLst>
                        <p:par>
                          <p:cTn fill="hold" id="70">
                            <p:stCondLst>
                              <p:cond delay="0"/>
                            </p:stCondLst>
                            <p:childTnLst>
                              <p:par>
                                <p:cTn fill="hold" grpId="0" id="71" nodeType="clickEffect" presetClass="entr" presetID="37" presetSubtype="0">
                                  <p:stCondLst>
                                    <p:cond delay="0"/>
                                  </p:stCondLst>
                                  <p:childTnLst>
                                    <p:set>
                                      <p:cBhvr>
                                        <p:cTn dur="1" fill="hold" id="72">
                                          <p:stCondLst>
                                            <p:cond delay="0"/>
                                          </p:stCondLst>
                                        </p:cTn>
                                        <p:tgtEl>
                                          <p:spTgt spid="1049108"/>
                                        </p:tgtEl>
                                        <p:attrNameLst>
                                          <p:attrName>style.visibility</p:attrName>
                                        </p:attrNameLst>
                                      </p:cBhvr>
                                      <p:to>
                                        <p:strVal val="visible"/>
                                      </p:to>
                                    </p:set>
                                    <p:animEffect transition="in" filter="fade">
                                      <p:cBhvr>
                                        <p:cTn dur="1000" id="73"/>
                                        <p:tgtEl>
                                          <p:spTgt spid="1049108"/>
                                        </p:tgtEl>
                                      </p:cBhvr>
                                    </p:animEffect>
                                    <p:anim calcmode="lin" valueType="num">
                                      <p:cBhvr>
                                        <p:cTn dur="1000" fill="hold" id="74"/>
                                        <p:tgtEl>
                                          <p:spTgt spid="1049108"/>
                                        </p:tgtEl>
                                        <p:attrNameLst>
                                          <p:attrName>ppt_x</p:attrName>
                                        </p:attrNameLst>
                                      </p:cBhvr>
                                      <p:tavLst>
                                        <p:tav tm="0">
                                          <p:val>
                                            <p:strVal val="#ppt_x"/>
                                          </p:val>
                                        </p:tav>
                                        <p:tav tm="100000">
                                          <p:val>
                                            <p:strVal val="#ppt_x"/>
                                          </p:val>
                                        </p:tav>
                                      </p:tavLst>
                                    </p:anim>
                                    <p:anim calcmode="lin" valueType="num">
                                      <p:cBhvr>
                                        <p:cTn decel="100000" dur="900" fill="hold" id="75"/>
                                        <p:tgtEl>
                                          <p:spTgt spid="1049108"/>
                                        </p:tgtEl>
                                        <p:attrNameLst>
                                          <p:attrName>ppt_y</p:attrName>
                                        </p:attrNameLst>
                                      </p:cBhvr>
                                      <p:tavLst>
                                        <p:tav tm="0">
                                          <p:val>
                                            <p:strVal val="#ppt_y+1"/>
                                          </p:val>
                                        </p:tav>
                                        <p:tav tm="100000">
                                          <p:val>
                                            <p:strVal val="#ppt_y-.03"/>
                                          </p:val>
                                        </p:tav>
                                      </p:tavLst>
                                    </p:anim>
                                    <p:anim calcmode="lin" valueType="num">
                                      <p:cBhvr>
                                        <p:cTn accel="100000" dur="100" fill="hold" id="76">
                                          <p:stCondLst>
                                            <p:cond delay="900"/>
                                          </p:stCondLst>
                                        </p:cTn>
                                        <p:tgtEl>
                                          <p:spTgt spid="104910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5" grpId="0" animBg="1"/>
      <p:bldP spid="1049106" grpId="0"/>
      <p:bldP spid="1049107" grpId="0"/>
      <p:bldP spid="1049108" grpId="0"/>
      <p:bldP spid="1049109" grpId="0"/>
      <p:bldP spid="1049110" grpId="0"/>
      <p:bldP spid="1049111" grpId="0"/>
      <p:bldP spid="1049112" grpId="0"/>
      <p:bldP spid="1049113" grpId="0"/>
      <p:bldP spid="1049114" grpId="0"/>
      <p:bldP spid="1049115" grpId="0" animBg="1"/>
      <p:bldP spid="1049116" grpId="0" animBg="1"/>
      <p:bldP spid="1049117" grpId="0"/>
      <p:bldP spid="1049118"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77" name=""/>
        <p:cNvGrpSpPr/>
        <p:nvPr/>
      </p:nvGrpSpPr>
      <p:grpSpPr>
        <a:xfrm>
          <a:off x="0" y="0"/>
          <a:ext cx="0" cy="0"/>
          <a:chOff x="0" y="0"/>
          <a:chExt cx="0" cy="0"/>
        </a:xfrm>
      </p:grpSpPr>
      <p:pic>
        <p:nvPicPr>
          <p:cNvPr id="2097188"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32"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33" name="Rectangle 4"/>
          <p:cNvSpPr>
            <a:spLocks noChangeArrowheads="1"/>
          </p:cNvSpPr>
          <p:nvPr/>
        </p:nvSpPr>
        <p:spPr bwMode="auto">
          <a:xfrm>
            <a:off x="914400" y="1143000"/>
            <a:ext cx="82073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BCD</a:t>
            </a:r>
          </a:p>
        </p:txBody>
      </p:sp>
      <p:sp>
        <p:nvSpPr>
          <p:cNvPr id="1049134"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135" name="Text Box 6"/>
          <p:cNvSpPr txBox="1">
            <a:spLocks noChangeArrowheads="1"/>
          </p:cNvSpPr>
          <p:nvPr/>
        </p:nvSpPr>
        <p:spPr bwMode="auto">
          <a:xfrm>
            <a:off x="838200" y="1752600"/>
            <a:ext cx="4495800" cy="1917700"/>
          </a:xfrm>
          <a:prstGeom prst="rect"/>
          <a:noFill/>
          <a:ln w="9525">
            <a:noFill/>
            <a:miter lim="800000"/>
            <a:headEnd/>
            <a:tailEnd/>
          </a:ln>
          <a:effectLst/>
        </p:spPr>
        <p:txBody>
          <a:bodyPr>
            <a:spAutoFit/>
          </a:bodyPr>
          <a:p>
            <a:pPr>
              <a:spcBef>
                <a:spcPct val="50000"/>
              </a:spcBef>
            </a:pPr>
            <a:r>
              <a:rPr lang="en-US"/>
              <a:t>Binary coded decimal (BCD) is a weighted code that is commonly used in digital systems when it is necessary to show decimal numbers such as in clock displays. </a:t>
            </a:r>
          </a:p>
        </p:txBody>
      </p:sp>
      <p:sp>
        <p:nvSpPr>
          <p:cNvPr id="1049136" name="Rectangle 21"/>
          <p:cNvSpPr>
            <a:spLocks noChangeArrowheads="1"/>
          </p:cNvSpPr>
          <p:nvPr/>
        </p:nvSpPr>
        <p:spPr bwMode="auto">
          <a:xfrm>
            <a:off x="5486400" y="914400"/>
            <a:ext cx="3048000" cy="5257800"/>
          </a:xfrm>
          <a:prstGeom prst="rect"/>
          <a:solidFill>
            <a:srgbClr val="FFFFCC"/>
          </a:solidFill>
          <a:ln w="9525">
            <a:solidFill>
              <a:schemeClr val="tx1"/>
            </a:solidFill>
            <a:miter lim="800000"/>
            <a:headEnd/>
            <a:tailEnd/>
          </a:ln>
          <a:effectLst/>
        </p:spPr>
        <p:txBody>
          <a:bodyPr anchor="ctr" wrap="none"/>
          <a:p>
            <a:endParaRPr lang="en-US"/>
          </a:p>
        </p:txBody>
      </p:sp>
      <p:sp>
        <p:nvSpPr>
          <p:cNvPr id="1049137" name="Text Box 22"/>
          <p:cNvSpPr txBox="1">
            <a:spLocks noChangeArrowheads="1"/>
          </p:cNvSpPr>
          <p:nvPr/>
        </p:nvSpPr>
        <p:spPr bwMode="auto">
          <a:xfrm>
            <a:off x="57912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138" name="Text Box 24"/>
          <p:cNvSpPr txBox="1">
            <a:spLocks noChangeArrowheads="1"/>
          </p:cNvSpPr>
          <p:nvPr/>
        </p:nvSpPr>
        <p:spPr bwMode="auto">
          <a:xfrm>
            <a:off x="64008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139" name="Text Box 25"/>
          <p:cNvSpPr txBox="1">
            <a:spLocks noChangeArrowheads="1"/>
          </p:cNvSpPr>
          <p:nvPr/>
        </p:nvSpPr>
        <p:spPr bwMode="auto">
          <a:xfrm>
            <a:off x="54864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140" name="Text Box 27"/>
          <p:cNvSpPr txBox="1">
            <a:spLocks noChangeArrowheads="1"/>
          </p:cNvSpPr>
          <p:nvPr/>
        </p:nvSpPr>
        <p:spPr bwMode="auto">
          <a:xfrm>
            <a:off x="64008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141" name="Line 28"/>
          <p:cNvSpPr>
            <a:spLocks noChangeShapeType="1"/>
          </p:cNvSpPr>
          <p:nvPr/>
        </p:nvSpPr>
        <p:spPr bwMode="auto">
          <a:xfrm>
            <a:off x="5486400" y="1219200"/>
            <a:ext cx="3048000" cy="0"/>
          </a:xfrm>
          <a:prstGeom prst="line"/>
          <a:noFill/>
          <a:ln w="9525">
            <a:solidFill>
              <a:schemeClr val="tx1"/>
            </a:solidFill>
            <a:round/>
            <a:headEnd/>
            <a:tailEnd/>
          </a:ln>
          <a:effectLst/>
        </p:spPr>
        <p:txBody>
          <a:bodyPr/>
          <a:p>
            <a:endParaRPr lang="en-US"/>
          </a:p>
        </p:txBody>
      </p:sp>
      <p:sp>
        <p:nvSpPr>
          <p:cNvPr id="1049142" name="Text Box 31"/>
          <p:cNvSpPr txBox="1">
            <a:spLocks noChangeArrowheads="1"/>
          </p:cNvSpPr>
          <p:nvPr/>
        </p:nvSpPr>
        <p:spPr bwMode="auto">
          <a:xfrm>
            <a:off x="7467600" y="914400"/>
            <a:ext cx="914400" cy="336550"/>
          </a:xfrm>
          <a:prstGeom prst="rect"/>
          <a:noFill/>
          <a:ln w="9525">
            <a:noFill/>
            <a:miter lim="800000"/>
            <a:headEnd/>
            <a:tailEnd/>
          </a:ln>
          <a:effectLst/>
        </p:spPr>
        <p:txBody>
          <a:bodyPr>
            <a:spAutoFit/>
          </a:bodyPr>
          <a:p>
            <a:pPr>
              <a:spcBef>
                <a:spcPct val="50000"/>
              </a:spcBef>
            </a:pPr>
            <a:r>
              <a:rPr sz="1600" lang="en-US">
                <a:solidFill>
                  <a:srgbClr val="008000"/>
                </a:solidFill>
              </a:rPr>
              <a:t>BCD</a:t>
            </a:r>
          </a:p>
        </p:txBody>
      </p:sp>
      <p:sp>
        <p:nvSpPr>
          <p:cNvPr id="1049143" name="Text Box 32"/>
          <p:cNvSpPr txBox="1">
            <a:spLocks noChangeArrowheads="1"/>
          </p:cNvSpPr>
          <p:nvPr/>
        </p:nvSpPr>
        <p:spPr bwMode="auto">
          <a:xfrm>
            <a:off x="7239000" y="4267200"/>
            <a:ext cx="838200" cy="1920875"/>
          </a:xfrm>
          <a:prstGeom prst="rect"/>
          <a:noFill/>
          <a:ln w="9525">
            <a:noFill/>
            <a:miter lim="800000"/>
            <a:headEnd/>
            <a:tailEnd/>
          </a:ln>
          <a:effectLst/>
        </p:spPr>
        <p:txBody>
          <a:bodyPr>
            <a:spAutoFit/>
          </a:bodyPr>
          <a:p>
            <a:pPr>
              <a:spcBef>
                <a:spcPct val="50000"/>
              </a:spcBef>
            </a:pPr>
            <a:r>
              <a:rPr sz="2000" lang="en-US">
                <a:solidFill>
                  <a:srgbClr val="008000"/>
                </a:solidFill>
              </a:rPr>
              <a:t>0001 0001 0001 0001 0001 0001</a:t>
            </a:r>
          </a:p>
        </p:txBody>
      </p:sp>
      <p:sp>
        <p:nvSpPr>
          <p:cNvPr id="1049144" name="Text Box 33"/>
          <p:cNvSpPr txBox="1">
            <a:spLocks noChangeArrowheads="1"/>
          </p:cNvSpPr>
          <p:nvPr/>
        </p:nvSpPr>
        <p:spPr bwMode="auto">
          <a:xfrm>
            <a:off x="7772400" y="1219200"/>
            <a:ext cx="838200" cy="4968875"/>
          </a:xfrm>
          <a:prstGeom prst="rect"/>
          <a:noFill/>
          <a:ln w="9525">
            <a:noFill/>
            <a:miter lim="800000"/>
            <a:headEnd/>
            <a:tailEnd/>
          </a:ln>
          <a:effectLst/>
        </p:spPr>
        <p:txBody>
          <a:bodyPr>
            <a:spAutoFit/>
          </a:bodyPr>
          <a:p>
            <a:pPr>
              <a:spcBef>
                <a:spcPct val="50000"/>
              </a:spcBef>
            </a:pPr>
            <a:r>
              <a:rPr sz="2000" lang="en-US">
                <a:solidFill>
                  <a:srgbClr val="008000"/>
                </a:solidFill>
              </a:rPr>
              <a:t>0000 0001 0010 0011 0100 0101 0110 0111 1000 1001 0000 0001 0010 0011 0100 0101</a:t>
            </a:r>
            <a:r>
              <a:rPr sz="2000" lang="en-US"/>
              <a:t> </a:t>
            </a:r>
          </a:p>
        </p:txBody>
      </p:sp>
      <p:sp>
        <p:nvSpPr>
          <p:cNvPr id="1049145" name="Line 34"/>
          <p:cNvSpPr>
            <a:spLocks noChangeShapeType="1"/>
          </p:cNvSpPr>
          <p:nvPr/>
        </p:nvSpPr>
        <p:spPr bwMode="auto">
          <a:xfrm>
            <a:off x="6324600" y="914400"/>
            <a:ext cx="0" cy="5257800"/>
          </a:xfrm>
          <a:prstGeom prst="line"/>
          <a:noFill/>
          <a:ln w="9525">
            <a:solidFill>
              <a:schemeClr val="tx1"/>
            </a:solidFill>
            <a:round/>
            <a:headEnd/>
            <a:tailEnd/>
          </a:ln>
          <a:effectLst/>
        </p:spPr>
        <p:txBody>
          <a:bodyPr/>
          <a:p>
            <a:endParaRPr lang="en-US"/>
          </a:p>
        </p:txBody>
      </p:sp>
      <p:sp>
        <p:nvSpPr>
          <p:cNvPr id="1049146" name="Line 35"/>
          <p:cNvSpPr>
            <a:spLocks noChangeShapeType="1"/>
          </p:cNvSpPr>
          <p:nvPr/>
        </p:nvSpPr>
        <p:spPr bwMode="auto">
          <a:xfrm>
            <a:off x="7162800" y="914400"/>
            <a:ext cx="0" cy="5257800"/>
          </a:xfrm>
          <a:prstGeom prst="line"/>
          <a:noFill/>
          <a:ln w="9525">
            <a:solidFill>
              <a:schemeClr val="tx1"/>
            </a:solidFill>
            <a:round/>
            <a:headEnd/>
            <a:tailEnd/>
          </a:ln>
          <a:effectLst/>
        </p:spPr>
        <p:txBody>
          <a:bodyPr/>
          <a:p>
            <a:endParaRPr lang="en-US"/>
          </a:p>
        </p:txBody>
      </p:sp>
      <p:sp>
        <p:nvSpPr>
          <p:cNvPr id="1049147" name="Text Box 36"/>
          <p:cNvSpPr txBox="1">
            <a:spLocks noChangeArrowheads="1"/>
          </p:cNvSpPr>
          <p:nvPr/>
        </p:nvSpPr>
        <p:spPr bwMode="auto">
          <a:xfrm>
            <a:off x="838200" y="3657600"/>
            <a:ext cx="4343400" cy="2438400"/>
          </a:xfrm>
          <a:prstGeom prst="rect"/>
          <a:noFill/>
          <a:ln w="9525">
            <a:noFill/>
            <a:miter lim="800000"/>
            <a:headEnd/>
            <a:tailEnd/>
          </a:ln>
          <a:effectLst/>
        </p:spPr>
        <p:txBody>
          <a:bodyPr>
            <a:spAutoFit/>
          </a:bodyPr>
          <a:p>
            <a:pPr>
              <a:spcBef>
                <a:spcPct val="50000"/>
              </a:spcBef>
            </a:pPr>
            <a:r>
              <a:rPr lang="en-US"/>
              <a:t>	</a:t>
            </a:r>
            <a:r>
              <a:rPr sz="2000" lang="en-US"/>
              <a:t>The table illustrates the difference between straight binary and BCD. BCD represents each decimal digit with a 4-bit code. Notice that the codes 1010 through 1111 are not used in BCD. </a:t>
            </a:r>
          </a:p>
          <a:p>
            <a:pPr>
              <a:spcBef>
                <a:spcPct val="50000"/>
              </a:spcBef>
            </a:pPr>
            <a:endParaRPr sz="200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147"/>
                                        </p:tgtEl>
                                        <p:attrNameLst>
                                          <p:attrName>style.visibility</p:attrName>
                                        </p:attrNameLst>
                                      </p:cBhvr>
                                      <p:to>
                                        <p:strVal val="visible"/>
                                      </p:to>
                                    </p:set>
                                    <p:anim calcmode="lin" valueType="num">
                                      <p:cBhvr additive="base">
                                        <p:cTn dur="500" fill="hold" id="7"/>
                                        <p:tgtEl>
                                          <p:spTgt spid="1049147"/>
                                        </p:tgtEl>
                                        <p:attrNameLst>
                                          <p:attrName>ppt_x</p:attrName>
                                        </p:attrNameLst>
                                      </p:cBhvr>
                                      <p:tavLst>
                                        <p:tav tm="0">
                                          <p:val>
                                            <p:strVal val="0-#ppt_w/2"/>
                                          </p:val>
                                        </p:tav>
                                        <p:tav tm="100000">
                                          <p:val>
                                            <p:strVal val="#ppt_x"/>
                                          </p:val>
                                        </p:tav>
                                      </p:tavLst>
                                    </p:anim>
                                    <p:anim calcmode="lin" valueType="num">
                                      <p:cBhvr additive="base">
                                        <p:cTn dur="500" fill="hold" id="8"/>
                                        <p:tgtEl>
                                          <p:spTgt spid="10491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7" grpId="0"/>
    </p:bldLst>
  </p:timing>
</p:sld>
</file>

<file path=ppt/slides/slide28.xml><?xml version="1.0" encoding="utf-8"?>
<p:sld xmlns:a="http://schemas.openxmlformats.org/drawingml/2006/main" xmlns:r="http://schemas.openxmlformats.org/officeDocument/2006/relationships" xmlns:p="http://schemas.openxmlformats.org/presentationml/2006/main" show="0" showMasterPhAnim="0">
  <p:cSld>
    <p:spTree>
      <p:nvGrpSpPr>
        <p:cNvPr id="180" name=""/>
        <p:cNvGrpSpPr/>
        <p:nvPr/>
      </p:nvGrpSpPr>
      <p:grpSpPr>
        <a:xfrm>
          <a:off x="0" y="0"/>
          <a:ext cx="0" cy="0"/>
          <a:chOff x="0" y="0"/>
          <a:chExt cx="0" cy="0"/>
        </a:xfrm>
      </p:grpSpPr>
      <p:pic>
        <p:nvPicPr>
          <p:cNvPr id="2097189"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51"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52" name="Rectangle 4"/>
          <p:cNvSpPr>
            <a:spLocks noChangeArrowheads="1"/>
          </p:cNvSpPr>
          <p:nvPr/>
        </p:nvSpPr>
        <p:spPr bwMode="auto">
          <a:xfrm>
            <a:off x="914400" y="1143000"/>
            <a:ext cx="82073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BCD</a:t>
            </a:r>
          </a:p>
        </p:txBody>
      </p:sp>
      <p:sp>
        <p:nvSpPr>
          <p:cNvPr id="1049153" name="Text Box 6"/>
          <p:cNvSpPr txBox="1">
            <a:spLocks noChangeArrowheads="1"/>
          </p:cNvSpPr>
          <p:nvPr/>
        </p:nvSpPr>
        <p:spPr bwMode="auto">
          <a:xfrm>
            <a:off x="838200" y="1752600"/>
            <a:ext cx="7391400" cy="1735138"/>
          </a:xfrm>
          <a:prstGeom prst="rect"/>
          <a:noFill/>
          <a:ln w="9525">
            <a:noFill/>
            <a:miter lim="800000"/>
            <a:headEnd/>
            <a:tailEnd/>
          </a:ln>
          <a:effectLst/>
        </p:spPr>
        <p:txBody>
          <a:bodyPr>
            <a:spAutoFit/>
          </a:bodyPr>
          <a:p>
            <a:pPr>
              <a:spcBef>
                <a:spcPct val="50000"/>
              </a:spcBef>
            </a:pPr>
            <a:r>
              <a:rPr lang="en-US"/>
              <a:t>You can think of BCD in terms of column weights in groups of four bits. For an 8-bit BCD number, the column weights are: 80  40  20  10   8   4   2   1.</a:t>
            </a:r>
          </a:p>
          <a:p>
            <a:pPr>
              <a:spcBef>
                <a:spcPct val="50000"/>
              </a:spcBef>
            </a:pPr>
            <a:endParaRPr lang="en-US"/>
          </a:p>
        </p:txBody>
      </p:sp>
      <p:sp>
        <p:nvSpPr>
          <p:cNvPr id="1049154" name="WordArt 23"/>
          <p:cNvSpPr>
            <a:spLocks noChangeArrowheads="1" noChangeShapeType="1" noTextEdit="1"/>
          </p:cNvSpPr>
          <p:nvPr/>
        </p:nvSpPr>
        <p:spPr bwMode="auto">
          <a:xfrm>
            <a:off x="1066800" y="312420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Question:</a:t>
            </a:r>
          </a:p>
        </p:txBody>
      </p:sp>
      <p:sp>
        <p:nvSpPr>
          <p:cNvPr id="1049155" name="Text Box 24"/>
          <p:cNvSpPr txBox="1">
            <a:spLocks noChangeArrowheads="1"/>
          </p:cNvSpPr>
          <p:nvPr/>
        </p:nvSpPr>
        <p:spPr bwMode="auto">
          <a:xfrm>
            <a:off x="2514600" y="3124200"/>
            <a:ext cx="5410200" cy="701675"/>
          </a:xfrm>
          <a:prstGeom prst="rect"/>
          <a:noFill/>
          <a:ln w="9525">
            <a:noFill/>
            <a:miter lim="800000"/>
            <a:headEnd/>
            <a:tailEnd/>
          </a:ln>
          <a:effectLst/>
        </p:spPr>
        <p:txBody>
          <a:bodyPr>
            <a:spAutoFit/>
          </a:bodyPr>
          <a:p>
            <a:pPr>
              <a:spcBef>
                <a:spcPct val="50000"/>
              </a:spcBef>
            </a:pPr>
            <a:r>
              <a:rPr sz="2000" lang="en-US"/>
              <a:t>What are the column weights for the BCD number </a:t>
            </a:r>
            <a:r>
              <a:rPr sz="2000" lang="en-US">
                <a:solidFill>
                  <a:srgbClr val="663300"/>
                </a:solidFill>
              </a:rPr>
              <a:t>1000</a:t>
            </a:r>
            <a:r>
              <a:rPr sz="2000" lang="en-US"/>
              <a:t> </a:t>
            </a:r>
            <a:r>
              <a:rPr sz="2000" lang="en-US">
                <a:solidFill>
                  <a:srgbClr val="FF0000"/>
                </a:solidFill>
              </a:rPr>
              <a:t>0011</a:t>
            </a:r>
            <a:r>
              <a:rPr sz="2000" lang="en-US"/>
              <a:t> </a:t>
            </a:r>
            <a:r>
              <a:rPr sz="2000" lang="en-US">
                <a:solidFill>
                  <a:srgbClr val="0000FF"/>
                </a:solidFill>
              </a:rPr>
              <a:t>0101</a:t>
            </a:r>
            <a:r>
              <a:rPr sz="2000" lang="en-US"/>
              <a:t> </a:t>
            </a:r>
            <a:r>
              <a:rPr sz="2000" lang="en-US">
                <a:solidFill>
                  <a:srgbClr val="009900"/>
                </a:solidFill>
              </a:rPr>
              <a:t>1001</a:t>
            </a:r>
            <a:r>
              <a:rPr sz="2000" lang="en-US"/>
              <a:t>?</a:t>
            </a:r>
          </a:p>
        </p:txBody>
      </p:sp>
      <p:sp>
        <p:nvSpPr>
          <p:cNvPr id="1049156" name="WordArt 25"/>
          <p:cNvSpPr>
            <a:spLocks noChangeArrowheads="1" noChangeShapeType="1" noTextEdit="1"/>
          </p:cNvSpPr>
          <p:nvPr/>
        </p:nvSpPr>
        <p:spPr bwMode="auto">
          <a:xfrm>
            <a:off x="1066800" y="381000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Answer:</a:t>
            </a:r>
          </a:p>
        </p:txBody>
      </p:sp>
      <p:sp>
        <p:nvSpPr>
          <p:cNvPr id="1049157" name="Text Box 26"/>
          <p:cNvSpPr txBox="1">
            <a:spLocks noChangeArrowheads="1"/>
          </p:cNvSpPr>
          <p:nvPr/>
        </p:nvSpPr>
        <p:spPr bwMode="auto">
          <a:xfrm>
            <a:off x="1143000" y="4267200"/>
            <a:ext cx="7162800" cy="396875"/>
          </a:xfrm>
          <a:prstGeom prst="rect"/>
          <a:noFill/>
          <a:ln w="9525">
            <a:noFill/>
            <a:miter lim="800000"/>
            <a:headEnd/>
            <a:tailEnd/>
          </a:ln>
          <a:effectLst/>
        </p:spPr>
        <p:txBody>
          <a:bodyPr>
            <a:spAutoFit/>
          </a:bodyPr>
          <a:p>
            <a:pPr>
              <a:spcBef>
                <a:spcPct val="50000"/>
              </a:spcBef>
            </a:pPr>
            <a:r>
              <a:rPr sz="2000" lang="en-US">
                <a:solidFill>
                  <a:srgbClr val="663300"/>
                </a:solidFill>
              </a:rPr>
              <a:t>8000 4000 2000 1000</a:t>
            </a:r>
            <a:r>
              <a:rPr sz="2000" lang="en-US"/>
              <a:t>  </a:t>
            </a:r>
            <a:r>
              <a:rPr sz="2000" lang="en-US">
                <a:solidFill>
                  <a:srgbClr val="FF0000"/>
                </a:solidFill>
              </a:rPr>
              <a:t>800 400 200 100</a:t>
            </a:r>
            <a:r>
              <a:rPr sz="2000" lang="en-US"/>
              <a:t>  </a:t>
            </a:r>
            <a:r>
              <a:rPr sz="2000" lang="en-US">
                <a:solidFill>
                  <a:srgbClr val="0000FF"/>
                </a:solidFill>
              </a:rPr>
              <a:t>80  40  20  10</a:t>
            </a:r>
            <a:r>
              <a:rPr sz="2000" lang="en-US"/>
              <a:t>    </a:t>
            </a:r>
            <a:r>
              <a:rPr sz="2000" lang="en-US">
                <a:solidFill>
                  <a:srgbClr val="009900"/>
                </a:solidFill>
              </a:rPr>
              <a:t>8   4   2   1</a:t>
            </a:r>
          </a:p>
        </p:txBody>
      </p:sp>
      <p:sp>
        <p:nvSpPr>
          <p:cNvPr id="1049158" name="Text Box 29"/>
          <p:cNvSpPr txBox="1">
            <a:spLocks noChangeArrowheads="1"/>
          </p:cNvSpPr>
          <p:nvPr/>
        </p:nvSpPr>
        <p:spPr bwMode="auto">
          <a:xfrm>
            <a:off x="1219200" y="4724400"/>
            <a:ext cx="6324600" cy="701675"/>
          </a:xfrm>
          <a:prstGeom prst="rect"/>
          <a:noFill/>
          <a:ln w="9525">
            <a:noFill/>
            <a:miter lim="800000"/>
            <a:headEnd/>
            <a:tailEnd/>
          </a:ln>
          <a:effectLst/>
        </p:spPr>
        <p:txBody>
          <a:bodyPr>
            <a:spAutoFit/>
          </a:bodyPr>
          <a:p>
            <a:pPr>
              <a:spcBef>
                <a:spcPct val="50000"/>
              </a:spcBef>
            </a:pPr>
            <a:r>
              <a:rPr sz="2000" lang="en-US"/>
              <a:t>Note that you could add the column weights where there is a 1 to obtain the decimal number. For this case:</a:t>
            </a:r>
          </a:p>
        </p:txBody>
      </p:sp>
      <p:sp>
        <p:nvSpPr>
          <p:cNvPr id="1049159" name="Text Box 30"/>
          <p:cNvSpPr txBox="1">
            <a:spLocks noChangeArrowheads="1"/>
          </p:cNvSpPr>
          <p:nvPr/>
        </p:nvSpPr>
        <p:spPr bwMode="auto">
          <a:xfrm>
            <a:off x="1905000" y="5410200"/>
            <a:ext cx="5486400" cy="396875"/>
          </a:xfrm>
          <a:prstGeom prst="rect"/>
          <a:noFill/>
          <a:ln w="9525">
            <a:noFill/>
            <a:miter lim="800000"/>
            <a:headEnd/>
            <a:tailEnd/>
          </a:ln>
          <a:effectLst/>
        </p:spPr>
        <p:txBody>
          <a:bodyPr>
            <a:spAutoFit/>
          </a:bodyPr>
          <a:p>
            <a:pPr>
              <a:spcBef>
                <a:spcPct val="50000"/>
              </a:spcBef>
            </a:pPr>
            <a:r>
              <a:rPr sz="2000" lang="en-US">
                <a:solidFill>
                  <a:srgbClr val="663300"/>
                </a:solidFill>
              </a:rPr>
              <a:t>8000</a:t>
            </a:r>
            <a:r>
              <a:rPr sz="2000" lang="en-US"/>
              <a:t> + </a:t>
            </a:r>
            <a:r>
              <a:rPr sz="2000" lang="en-US">
                <a:solidFill>
                  <a:srgbClr val="FF0000"/>
                </a:solidFill>
              </a:rPr>
              <a:t>200</a:t>
            </a:r>
            <a:r>
              <a:rPr sz="2000" lang="en-US"/>
              <a:t> +</a:t>
            </a:r>
            <a:r>
              <a:rPr sz="2000" lang="en-US">
                <a:solidFill>
                  <a:srgbClr val="FF0000"/>
                </a:solidFill>
              </a:rPr>
              <a:t>100</a:t>
            </a:r>
            <a:r>
              <a:rPr sz="2000" lang="en-US"/>
              <a:t> + </a:t>
            </a:r>
            <a:r>
              <a:rPr sz="2000" lang="en-US">
                <a:solidFill>
                  <a:srgbClr val="0000FF"/>
                </a:solidFill>
              </a:rPr>
              <a:t>40</a:t>
            </a:r>
            <a:r>
              <a:rPr sz="2000" lang="en-US"/>
              <a:t> + </a:t>
            </a:r>
            <a:r>
              <a:rPr sz="2000" lang="en-US">
                <a:solidFill>
                  <a:srgbClr val="0000FF"/>
                </a:solidFill>
              </a:rPr>
              <a:t>10</a:t>
            </a:r>
            <a:r>
              <a:rPr sz="2000" lang="en-US"/>
              <a:t> + </a:t>
            </a:r>
            <a:r>
              <a:rPr sz="2000" lang="en-US">
                <a:solidFill>
                  <a:srgbClr val="009900"/>
                </a:solidFill>
              </a:rPr>
              <a:t>8</a:t>
            </a:r>
            <a:r>
              <a:rPr sz="2000" lang="en-US"/>
              <a:t> +</a:t>
            </a:r>
            <a:r>
              <a:rPr sz="2000" lang="en-US">
                <a:solidFill>
                  <a:srgbClr val="009900"/>
                </a:solidFill>
              </a:rPr>
              <a:t>1</a:t>
            </a:r>
            <a:r>
              <a:rPr sz="2000" lang="en-US"/>
              <a:t> = </a:t>
            </a:r>
            <a:r>
              <a:rPr sz="2000" lang="en-US">
                <a:solidFill>
                  <a:schemeClr val="tx2"/>
                </a:solidFill>
              </a:rPr>
              <a:t>8</a:t>
            </a:r>
            <a:r>
              <a:rPr sz="2000" lang="en-US">
                <a:solidFill>
                  <a:srgbClr val="FF0000"/>
                </a:solidFill>
              </a:rPr>
              <a:t>3</a:t>
            </a:r>
            <a:r>
              <a:rPr sz="2000" lang="en-US">
                <a:solidFill>
                  <a:srgbClr val="0000FF"/>
                </a:solidFill>
              </a:rPr>
              <a:t>5</a:t>
            </a:r>
            <a:r>
              <a:rPr sz="2000" lang="en-US">
                <a:solidFill>
                  <a:srgbClr val="009900"/>
                </a:solidFill>
              </a:rPr>
              <a:t>9</a:t>
            </a:r>
            <a:r>
              <a:rPr baseline="-25000" sz="2000" lang="en-US"/>
              <a:t>10</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154"/>
                                        </p:tgtEl>
                                        <p:attrNameLst>
                                          <p:attrName>style.visibility</p:attrName>
                                        </p:attrNameLst>
                                      </p:cBhvr>
                                      <p:to>
                                        <p:strVal val="visible"/>
                                      </p:to>
                                    </p:set>
                                    <p:anim calcmode="lin" valueType="num">
                                      <p:cBhvr additive="base">
                                        <p:cTn dur="500" fill="hold" id="7"/>
                                        <p:tgtEl>
                                          <p:spTgt spid="1049154"/>
                                        </p:tgtEl>
                                        <p:attrNameLst>
                                          <p:attrName>ppt_x</p:attrName>
                                        </p:attrNameLst>
                                      </p:cBhvr>
                                      <p:tavLst>
                                        <p:tav tm="0">
                                          <p:val>
                                            <p:strVal val="0-#ppt_w/2"/>
                                          </p:val>
                                        </p:tav>
                                        <p:tav tm="100000">
                                          <p:val>
                                            <p:strVal val="#ppt_x"/>
                                          </p:val>
                                        </p:tav>
                                      </p:tavLst>
                                    </p:anim>
                                    <p:anim calcmode="lin" valueType="num">
                                      <p:cBhvr additive="base">
                                        <p:cTn dur="500" fill="hold" id="8"/>
                                        <p:tgtEl>
                                          <p:spTgt spid="1049154"/>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9155"/>
                                        </p:tgtEl>
                                        <p:attrNameLst>
                                          <p:attrName>style.visibility</p:attrName>
                                        </p:attrNameLst>
                                      </p:cBhvr>
                                      <p:to>
                                        <p:strVal val="visible"/>
                                      </p:to>
                                    </p:set>
                                    <p:anim calcmode="lin" valueType="num">
                                      <p:cBhvr additive="base">
                                        <p:cTn dur="500" fill="hold" id="11"/>
                                        <p:tgtEl>
                                          <p:spTgt spid="1049155"/>
                                        </p:tgtEl>
                                        <p:attrNameLst>
                                          <p:attrName>ppt_x</p:attrName>
                                        </p:attrNameLst>
                                      </p:cBhvr>
                                      <p:tavLst>
                                        <p:tav tm="0">
                                          <p:val>
                                            <p:strVal val="1+#ppt_w/2"/>
                                          </p:val>
                                        </p:tav>
                                        <p:tav tm="100000">
                                          <p:val>
                                            <p:strVal val="#ppt_x"/>
                                          </p:val>
                                        </p:tav>
                                      </p:tavLst>
                                    </p:anim>
                                    <p:anim calcmode="lin" valueType="num">
                                      <p:cBhvr additive="base">
                                        <p:cTn dur="500" fill="hold" id="12"/>
                                        <p:tgtEl>
                                          <p:spTgt spid="1049155"/>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8">
                                  <p:stCondLst>
                                    <p:cond delay="0"/>
                                  </p:stCondLst>
                                  <p:childTnLst>
                                    <p:set>
                                      <p:cBhvr>
                                        <p:cTn dur="1" fill="hold" id="16">
                                          <p:stCondLst>
                                            <p:cond delay="0"/>
                                          </p:stCondLst>
                                        </p:cTn>
                                        <p:tgtEl>
                                          <p:spTgt spid="1049156"/>
                                        </p:tgtEl>
                                        <p:attrNameLst>
                                          <p:attrName>style.visibility</p:attrName>
                                        </p:attrNameLst>
                                      </p:cBhvr>
                                      <p:to>
                                        <p:strVal val="visible"/>
                                      </p:to>
                                    </p:set>
                                    <p:anim calcmode="lin" valueType="num">
                                      <p:cBhvr additive="base">
                                        <p:cTn dur="500" fill="hold" id="17"/>
                                        <p:tgtEl>
                                          <p:spTgt spid="1049156"/>
                                        </p:tgtEl>
                                        <p:attrNameLst>
                                          <p:attrName>ppt_x</p:attrName>
                                        </p:attrNameLst>
                                      </p:cBhvr>
                                      <p:tavLst>
                                        <p:tav tm="0">
                                          <p:val>
                                            <p:strVal val="0-#ppt_w/2"/>
                                          </p:val>
                                        </p:tav>
                                        <p:tav tm="100000">
                                          <p:val>
                                            <p:strVal val="#ppt_x"/>
                                          </p:val>
                                        </p:tav>
                                      </p:tavLst>
                                    </p:anim>
                                    <p:anim calcmode="lin" valueType="num">
                                      <p:cBhvr additive="base">
                                        <p:cTn dur="500" fill="hold" id="18"/>
                                        <p:tgtEl>
                                          <p:spTgt spid="1049156"/>
                                        </p:tgtEl>
                                        <p:attrNameLst>
                                          <p:attrName>ppt_y</p:attrName>
                                        </p:attrNameLst>
                                      </p:cBhvr>
                                      <p:tavLst>
                                        <p:tav tm="0">
                                          <p:val>
                                            <p:strVal val="#ppt_y"/>
                                          </p:val>
                                        </p:tav>
                                        <p:tav tm="100000">
                                          <p:val>
                                            <p:strVal val="#ppt_y"/>
                                          </p:val>
                                        </p:tav>
                                      </p:tavLst>
                                    </p:anim>
                                  </p:childTnLst>
                                </p:cTn>
                              </p:par>
                              <p:par>
                                <p:cTn fill="hold" grpId="0" id="19" nodeType="withEffect" presetClass="entr" presetID="2" presetSubtype="2">
                                  <p:stCondLst>
                                    <p:cond delay="0"/>
                                  </p:stCondLst>
                                  <p:childTnLst>
                                    <p:set>
                                      <p:cBhvr>
                                        <p:cTn dur="1" fill="hold" id="20">
                                          <p:stCondLst>
                                            <p:cond delay="0"/>
                                          </p:stCondLst>
                                        </p:cTn>
                                        <p:tgtEl>
                                          <p:spTgt spid="1049157"/>
                                        </p:tgtEl>
                                        <p:attrNameLst>
                                          <p:attrName>style.visibility</p:attrName>
                                        </p:attrNameLst>
                                      </p:cBhvr>
                                      <p:to>
                                        <p:strVal val="visible"/>
                                      </p:to>
                                    </p:set>
                                    <p:anim calcmode="lin" valueType="num">
                                      <p:cBhvr additive="base">
                                        <p:cTn dur="500" fill="hold" id="21"/>
                                        <p:tgtEl>
                                          <p:spTgt spid="1049157"/>
                                        </p:tgtEl>
                                        <p:attrNameLst>
                                          <p:attrName>ppt_x</p:attrName>
                                        </p:attrNameLst>
                                      </p:cBhvr>
                                      <p:tavLst>
                                        <p:tav tm="0">
                                          <p:val>
                                            <p:strVal val="1+#ppt_w/2"/>
                                          </p:val>
                                        </p:tav>
                                        <p:tav tm="100000">
                                          <p:val>
                                            <p:strVal val="#ppt_x"/>
                                          </p:val>
                                        </p:tav>
                                      </p:tavLst>
                                    </p:anim>
                                    <p:anim calcmode="lin" valueType="num">
                                      <p:cBhvr additive="base">
                                        <p:cTn dur="500" fill="hold" id="22"/>
                                        <p:tgtEl>
                                          <p:spTgt spid="1049157"/>
                                        </p:tgtEl>
                                        <p:attrNameLst>
                                          <p:attrName>ppt_y</p:attrName>
                                        </p:attrNameLst>
                                      </p:cBhvr>
                                      <p:tavLst>
                                        <p:tav tm="0">
                                          <p:val>
                                            <p:strVal val="#ppt_y"/>
                                          </p:val>
                                        </p:tav>
                                        <p:tav tm="100000">
                                          <p:val>
                                            <p:strVal val="#ppt_y"/>
                                          </p:val>
                                        </p:tav>
                                      </p:tavLst>
                                    </p:anim>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7" presetSubtype="0">
                                  <p:stCondLst>
                                    <p:cond delay="0"/>
                                  </p:stCondLst>
                                  <p:childTnLst>
                                    <p:set>
                                      <p:cBhvr>
                                        <p:cTn dur="1" fill="hold" id="26">
                                          <p:stCondLst>
                                            <p:cond delay="0"/>
                                          </p:stCondLst>
                                        </p:cTn>
                                        <p:tgtEl>
                                          <p:spTgt spid="1049158"/>
                                        </p:tgtEl>
                                        <p:attrNameLst>
                                          <p:attrName>style.visibility</p:attrName>
                                        </p:attrNameLst>
                                      </p:cBhvr>
                                      <p:to>
                                        <p:strVal val="visible"/>
                                      </p:to>
                                    </p:set>
                                    <p:animEffect transition="in" filter="fade">
                                      <p:cBhvr>
                                        <p:cTn dur="1000" id="27"/>
                                        <p:tgtEl>
                                          <p:spTgt spid="1049158"/>
                                        </p:tgtEl>
                                      </p:cBhvr>
                                    </p:animEffect>
                                    <p:anim calcmode="lin" valueType="num">
                                      <p:cBhvr>
                                        <p:cTn dur="1000" fill="hold" id="28"/>
                                        <p:tgtEl>
                                          <p:spTgt spid="1049158"/>
                                        </p:tgtEl>
                                        <p:attrNameLst>
                                          <p:attrName>ppt_x</p:attrName>
                                        </p:attrNameLst>
                                      </p:cBhvr>
                                      <p:tavLst>
                                        <p:tav tm="0">
                                          <p:val>
                                            <p:strVal val="#ppt_x"/>
                                          </p:val>
                                        </p:tav>
                                        <p:tav tm="100000">
                                          <p:val>
                                            <p:strVal val="#ppt_x"/>
                                          </p:val>
                                        </p:tav>
                                      </p:tavLst>
                                    </p:anim>
                                    <p:anim calcmode="lin" valueType="num">
                                      <p:cBhvr>
                                        <p:cTn decel="100000" dur="900" fill="hold" id="29"/>
                                        <p:tgtEl>
                                          <p:spTgt spid="1049158"/>
                                        </p:tgtEl>
                                        <p:attrNameLst>
                                          <p:attrName>ppt_y</p:attrName>
                                        </p:attrNameLst>
                                      </p:cBhvr>
                                      <p:tavLst>
                                        <p:tav tm="0">
                                          <p:val>
                                            <p:strVal val="#ppt_y+1"/>
                                          </p:val>
                                        </p:tav>
                                        <p:tav tm="100000">
                                          <p:val>
                                            <p:strVal val="#ppt_y-.03"/>
                                          </p:val>
                                        </p:tav>
                                      </p:tavLst>
                                    </p:anim>
                                    <p:anim calcmode="lin" valueType="num">
                                      <p:cBhvr>
                                        <p:cTn accel="100000" dur="100" fill="hold" id="30">
                                          <p:stCondLst>
                                            <p:cond delay="900"/>
                                          </p:stCondLst>
                                        </p:cTn>
                                        <p:tgtEl>
                                          <p:spTgt spid="1049158"/>
                                        </p:tgtEl>
                                        <p:attrNameLst>
                                          <p:attrName>ppt_y</p:attrName>
                                        </p:attrNameLst>
                                      </p:cBhvr>
                                      <p:tavLst>
                                        <p:tav tm="0">
                                          <p:val>
                                            <p:strVal val="#ppt_y-.03"/>
                                          </p:val>
                                        </p:tav>
                                        <p:tav tm="100000">
                                          <p:val>
                                            <p:strVal val="#ppt_y"/>
                                          </p:val>
                                        </p:tav>
                                      </p:tavLst>
                                    </p:anim>
                                  </p:childTnLst>
                                </p:cTn>
                              </p:par>
                            </p:childTnLst>
                          </p:cTn>
                        </p:par>
                        <p:par>
                          <p:cTn fill="hold" id="31">
                            <p:stCondLst>
                              <p:cond delay="1000"/>
                            </p:stCondLst>
                            <p:childTnLst>
                              <p:par>
                                <p:cTn fill="hold" grpId="0" id="32" nodeType="afterEffect" presetClass="entr" presetID="15" presetSubtype="0">
                                  <p:stCondLst>
                                    <p:cond delay="0"/>
                                  </p:stCondLst>
                                  <p:childTnLst>
                                    <p:set>
                                      <p:cBhvr>
                                        <p:cTn dur="1" fill="hold" id="33">
                                          <p:stCondLst>
                                            <p:cond delay="0"/>
                                          </p:stCondLst>
                                        </p:cTn>
                                        <p:tgtEl>
                                          <p:spTgt spid="1049159"/>
                                        </p:tgtEl>
                                        <p:attrNameLst>
                                          <p:attrName>style.visibility</p:attrName>
                                        </p:attrNameLst>
                                      </p:cBhvr>
                                      <p:to>
                                        <p:strVal val="visible"/>
                                      </p:to>
                                    </p:set>
                                    <p:anim calcmode="lin" valueType="num">
                                      <p:cBhvr>
                                        <p:cTn dur="1000" fill="hold" id="34"/>
                                        <p:tgtEl>
                                          <p:spTgt spid="1049159"/>
                                        </p:tgtEl>
                                        <p:attrNameLst>
                                          <p:attrName>ppt_w</p:attrName>
                                        </p:attrNameLst>
                                      </p:cBhvr>
                                      <p:tavLst>
                                        <p:tav tm="0">
                                          <p:val>
                                            <p:fltVal val="0.0"/>
                                          </p:val>
                                        </p:tav>
                                        <p:tav tm="100000">
                                          <p:val>
                                            <p:strVal val="#ppt_w"/>
                                          </p:val>
                                        </p:tav>
                                      </p:tavLst>
                                    </p:anim>
                                    <p:anim calcmode="lin" valueType="num">
                                      <p:cBhvr>
                                        <p:cTn dur="1000" fill="hold" id="35"/>
                                        <p:tgtEl>
                                          <p:spTgt spid="1049159"/>
                                        </p:tgtEl>
                                        <p:attrNameLst>
                                          <p:attrName>ppt_h</p:attrName>
                                        </p:attrNameLst>
                                      </p:cBhvr>
                                      <p:tavLst>
                                        <p:tav tm="0">
                                          <p:val>
                                            <p:fltVal val="0.0"/>
                                          </p:val>
                                        </p:tav>
                                        <p:tav tm="100000">
                                          <p:val>
                                            <p:strVal val="#ppt_h"/>
                                          </p:val>
                                        </p:tav>
                                      </p:tavLst>
                                    </p:anim>
                                    <p:anim calcmode="lin" valueType="num">
                                      <p:cBhvr>
                                        <p:cTn dur="1000" fill="hold" id="36"/>
                                        <p:tgtEl>
                                          <p:spTgt spid="1049159"/>
                                        </p:tgtEl>
                                        <p:attrNameLst>
                                          <p:attrName>ppt_x</p:attrName>
                                        </p:attrNameLst>
                                      </p:cBhvr>
                                      <p:tavLst>
                                        <p:tav fmla="#ppt_x+(cos(-2*pi*(1-$))*-#ppt_x-sin(-2*pi*(1-$))*(1-#ppt_y))*(1-$)" tm="0">
                                          <p:val>
                                            <p:fltVal val="0.0"/>
                                          </p:val>
                                        </p:tav>
                                        <p:tav tm="100000">
                                          <p:val>
                                            <p:fltVal val="1.0"/>
                                          </p:val>
                                        </p:tav>
                                      </p:tavLst>
                                    </p:anim>
                                    <p:anim calcmode="lin" valueType="num">
                                      <p:cBhvr>
                                        <p:cTn dur="1000" fill="hold" id="37"/>
                                        <p:tgtEl>
                                          <p:spTgt spid="1049159"/>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4" grpId="0" animBg="1"/>
      <p:bldP spid="1049155" grpId="0"/>
      <p:bldP spid="1049156" grpId="0" animBg="1"/>
      <p:bldP spid="1049157" grpId="0"/>
      <p:bldP spid="1049158" grpId="0"/>
      <p:bldP spid="1049159" grpId="0"/>
    </p:bldLst>
  </p:timing>
</p:sld>
</file>

<file path=ppt/slides/slide29.xml><?xml version="1.0" encoding="utf-8"?>
<p:sld xmlns:a="http://schemas.openxmlformats.org/drawingml/2006/main" xmlns:r="http://schemas.openxmlformats.org/officeDocument/2006/relationships" xmlns:p="http://schemas.openxmlformats.org/presentationml/2006/main" show="0" showMasterPhAnim="0">
  <p:cSld>
    <p:spTree>
      <p:nvGrpSpPr>
        <p:cNvPr id="183" name=""/>
        <p:cNvGrpSpPr/>
        <p:nvPr/>
      </p:nvGrpSpPr>
      <p:grpSpPr>
        <a:xfrm>
          <a:off x="0" y="0"/>
          <a:ext cx="0" cy="0"/>
          <a:chOff x="0" y="0"/>
          <a:chExt cx="0" cy="0"/>
        </a:xfrm>
      </p:grpSpPr>
      <p:pic>
        <p:nvPicPr>
          <p:cNvPr id="209719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63"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64" name="Rectangle 4"/>
          <p:cNvSpPr>
            <a:spLocks noChangeArrowheads="1"/>
          </p:cNvSpPr>
          <p:nvPr/>
        </p:nvSpPr>
        <p:spPr bwMode="auto">
          <a:xfrm>
            <a:off x="914400" y="1143000"/>
            <a:ext cx="82073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BCD</a:t>
            </a:r>
          </a:p>
        </p:txBody>
      </p:sp>
      <p:sp>
        <p:nvSpPr>
          <p:cNvPr id="1049165" name="Text Box 5"/>
          <p:cNvSpPr txBox="1">
            <a:spLocks noChangeArrowheads="1"/>
          </p:cNvSpPr>
          <p:nvPr/>
        </p:nvSpPr>
        <p:spPr bwMode="auto">
          <a:xfrm>
            <a:off x="838200" y="1600200"/>
            <a:ext cx="3581400" cy="1249363"/>
          </a:xfrm>
          <a:prstGeom prst="rect"/>
          <a:noFill/>
          <a:ln w="9525">
            <a:noFill/>
            <a:miter lim="800000"/>
            <a:headEnd/>
            <a:tailEnd/>
          </a:ln>
          <a:effectLst/>
        </p:spPr>
        <p:txBody>
          <a:bodyPr>
            <a:spAutoFit/>
          </a:bodyPr>
          <a:p>
            <a:pPr>
              <a:spcBef>
                <a:spcPct val="50000"/>
              </a:spcBef>
            </a:pPr>
            <a:r>
              <a:rPr sz="2000" lang="en-US"/>
              <a:t>A lab experiment in which BCD is converted to decimal is shown. </a:t>
            </a:r>
          </a:p>
          <a:p>
            <a:pPr>
              <a:spcBef>
                <a:spcPct val="50000"/>
              </a:spcBef>
            </a:pPr>
            <a:endParaRPr lang="en-US"/>
          </a:p>
        </p:txBody>
      </p:sp>
      <p:pic>
        <p:nvPicPr>
          <p:cNvPr id="2097191" name="Picture 12" descr="IMG_2134"/>
          <p:cNvPicPr>
            <a:picLocks noChangeAspect="1" noChangeArrowheads="1"/>
          </p:cNvPicPr>
          <p:nvPr/>
        </p:nvPicPr>
        <p:blipFill>
          <a:blip xmlns:r="http://schemas.openxmlformats.org/officeDocument/2006/relationships" r:embed="rId2" cstate="print"/>
          <a:srcRect/>
          <a:stretch>
            <a:fillRect/>
          </a:stretch>
        </p:blipFill>
        <p:spPr bwMode="auto">
          <a:xfrm>
            <a:off x="914400" y="2362200"/>
            <a:ext cx="5181600" cy="3700463"/>
          </a:xfrm>
          <a:prstGeom prst="rect"/>
          <a:noFill/>
          <a:ln w="38100">
            <a:solidFill>
              <a:srgbClr val="000000"/>
            </a:solidFill>
            <a:miter lim="800000"/>
            <a:headEnd/>
            <a:tailEnd/>
          </a:ln>
        </p:spPr>
      </p:pic>
      <p:grpSp>
        <p:nvGrpSpPr>
          <p:cNvPr id="184" name="Group 16"/>
          <p:cNvGrpSpPr/>
          <p:nvPr/>
        </p:nvGrpSpPr>
        <p:grpSpPr bwMode="auto">
          <a:xfrm>
            <a:off x="4038600" y="990600"/>
            <a:ext cx="4125913" cy="5029200"/>
            <a:chOff x="2544" y="624"/>
            <a:chExt cx="2599" cy="3168"/>
          </a:xfrm>
        </p:grpSpPr>
        <p:pic>
          <p:nvPicPr>
            <p:cNvPr id="2097192" name="Picture 13" descr="IMG_2137"/>
            <p:cNvPicPr>
              <a:picLocks noChangeAspect="1" noChangeArrowheads="1"/>
            </p:cNvPicPr>
            <p:nvPr/>
          </p:nvPicPr>
          <p:blipFill>
            <a:blip xmlns:r="http://schemas.openxmlformats.org/officeDocument/2006/relationships" r:embed="rId3" cstate="print"/>
            <a:srcRect/>
            <a:stretch>
              <a:fillRect/>
            </a:stretch>
          </p:blipFill>
          <p:spPr bwMode="auto">
            <a:xfrm>
              <a:off x="2880" y="624"/>
              <a:ext cx="2263" cy="3168"/>
            </a:xfrm>
            <a:prstGeom prst="rect"/>
            <a:noFill/>
            <a:ln w="38100">
              <a:solidFill>
                <a:srgbClr val="000000"/>
              </a:solidFill>
              <a:miter lim="800000"/>
              <a:headEnd/>
              <a:tailEnd/>
            </a:ln>
          </p:spPr>
        </p:pic>
        <p:sp>
          <p:nvSpPr>
            <p:cNvPr id="1049166" name="Line 15"/>
            <p:cNvSpPr>
              <a:spLocks noChangeShapeType="1"/>
            </p:cNvSpPr>
            <p:nvPr/>
          </p:nvSpPr>
          <p:spPr bwMode="auto">
            <a:xfrm flipH="1">
              <a:off x="2544" y="1824"/>
              <a:ext cx="336" cy="96"/>
            </a:xfrm>
            <a:prstGeom prst="line"/>
            <a:noFill/>
            <a:ln w="38100">
              <a:solidFill>
                <a:schemeClr val="tx1"/>
              </a:solidFill>
              <a:round/>
              <a:headEnd/>
              <a:tailEnd type="triangle" w="med" len="med"/>
            </a:ln>
            <a:effectLst/>
          </p:spPr>
          <p:txBody>
            <a:bodyPr/>
            <a:p>
              <a:endParaRPr lang="en-US"/>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 presetSubtype="2">
                                  <p:stCondLst>
                                    <p:cond delay="0"/>
                                  </p:stCondLst>
                                  <p:childTnLst>
                                    <p:set>
                                      <p:cBhvr>
                                        <p:cTn dur="1" fill="hold" id="6">
                                          <p:stCondLst>
                                            <p:cond delay="0"/>
                                          </p:stCondLst>
                                        </p:cTn>
                                        <p:tgtEl>
                                          <p:spTgt spid="184"/>
                                        </p:tgtEl>
                                        <p:attrNameLst>
                                          <p:attrName>style.visibility</p:attrName>
                                        </p:attrNameLst>
                                      </p:cBhvr>
                                      <p:to>
                                        <p:strVal val="visible"/>
                                      </p:to>
                                    </p:set>
                                    <p:anim calcmode="lin" valueType="num">
                                      <p:cBhvr additive="base">
                                        <p:cTn dur="500" fill="hold" id="7"/>
                                        <p:tgtEl>
                                          <p:spTgt spid="184"/>
                                        </p:tgtEl>
                                        <p:attrNameLst>
                                          <p:attrName>ppt_x</p:attrName>
                                        </p:attrNameLst>
                                      </p:cBhvr>
                                      <p:tavLst>
                                        <p:tav tm="0">
                                          <p:val>
                                            <p:strVal val="1+#ppt_w/2"/>
                                          </p:val>
                                        </p:tav>
                                        <p:tav tm="100000">
                                          <p:val>
                                            <p:strVal val="#ppt_x"/>
                                          </p:val>
                                        </p:tav>
                                      </p:tavLst>
                                    </p:anim>
                                    <p:anim calcmode="lin" valueType="num">
                                      <p:cBhvr additive="base">
                                        <p:cTn dur="500" fill="hold" id="8"/>
                                        <p:tgtEl>
                                          <p:spTgt spid="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92" name=""/>
        <p:cNvGrpSpPr/>
        <p:nvPr/>
      </p:nvGrpSpPr>
      <p:grpSpPr>
        <a:xfrm>
          <a:off x="0" y="0"/>
          <a:ext cx="0" cy="0"/>
          <a:chOff x="0" y="0"/>
          <a:chExt cx="0" cy="0"/>
        </a:xfrm>
      </p:grpSpPr>
      <p:pic>
        <p:nvPicPr>
          <p:cNvPr id="2097158" name="Picture 3"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59" name="Text Box 4"/>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660" name="Rectangle 6"/>
          <p:cNvSpPr>
            <a:spLocks noChangeArrowheads="1"/>
          </p:cNvSpPr>
          <p:nvPr/>
        </p:nvSpPr>
        <p:spPr bwMode="auto">
          <a:xfrm>
            <a:off x="914400" y="1143000"/>
            <a:ext cx="2417763"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Decimal Numbers</a:t>
            </a:r>
          </a:p>
        </p:txBody>
      </p:sp>
      <p:sp>
        <p:nvSpPr>
          <p:cNvPr id="1048661" name="Text Box 10"/>
          <p:cNvSpPr txBox="1">
            <a:spLocks noChangeArrowheads="1"/>
          </p:cNvSpPr>
          <p:nvPr/>
        </p:nvSpPr>
        <p:spPr bwMode="auto">
          <a:xfrm>
            <a:off x="2133600" y="4495800"/>
            <a:ext cx="6324600" cy="701675"/>
          </a:xfrm>
          <a:prstGeom prst="rect"/>
          <a:noFill/>
          <a:ln w="9525">
            <a:noFill/>
            <a:miter lim="800000"/>
            <a:headEnd/>
            <a:tailEnd/>
          </a:ln>
          <a:effectLst/>
        </p:spPr>
        <p:txBody>
          <a:bodyPr>
            <a:spAutoFit/>
          </a:bodyPr>
          <a:p>
            <a:pPr>
              <a:spcBef>
                <a:spcPct val="50000"/>
              </a:spcBef>
            </a:pPr>
            <a:r>
              <a:rPr sz="2000" lang="en-US"/>
              <a:t>Express the number 480.52 as the sum of values of each digit.</a:t>
            </a:r>
          </a:p>
        </p:txBody>
      </p:sp>
      <p:sp>
        <p:nvSpPr>
          <p:cNvPr id="1048662" name="WordArt 13"/>
          <p:cNvSpPr>
            <a:spLocks noChangeArrowheads="1" noChangeShapeType="1" noTextEdit="1"/>
          </p:cNvSpPr>
          <p:nvPr/>
        </p:nvSpPr>
        <p:spPr bwMode="auto">
          <a:xfrm>
            <a:off x="762000" y="44196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663" name="WordArt 14"/>
          <p:cNvSpPr>
            <a:spLocks noChangeArrowheads="1" noChangeShapeType="1" noTextEdit="1"/>
          </p:cNvSpPr>
          <p:nvPr/>
        </p:nvSpPr>
        <p:spPr bwMode="auto">
          <a:xfrm>
            <a:off x="762000" y="51816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664" name="Rectangle 19"/>
          <p:cNvSpPr>
            <a:spLocks noChangeArrowheads="1"/>
          </p:cNvSpPr>
          <p:nvPr/>
        </p:nvSpPr>
        <p:spPr bwMode="auto">
          <a:xfrm>
            <a:off x="1752600" y="3115658"/>
            <a:ext cx="6019800" cy="1569660"/>
          </a:xfrm>
          <a:prstGeom prst="rect"/>
          <a:noFill/>
          <a:ln w="9525">
            <a:noFill/>
            <a:miter lim="800000"/>
            <a:headEnd/>
            <a:tailEnd/>
          </a:ln>
          <a:effectLst/>
        </p:spPr>
        <p:txBody>
          <a:bodyPr anchor="ctr">
            <a:spAutoFit/>
          </a:bodyPr>
          <a:p>
            <a:pPr eaLnBrk="1" hangingPunct="1"/>
            <a:r>
              <a:rPr dirty="0" lang="en-US"/>
              <a:t>     (9 </a:t>
            </a:r>
            <a:r>
              <a:rPr dirty="0" lang="en-US">
                <a:latin typeface="Microsoft Sans Serif" pitchFamily="34" charset="0"/>
              </a:rPr>
              <a:t>x</a:t>
            </a:r>
            <a:r>
              <a:rPr dirty="0" lang="en-US"/>
              <a:t> 10</a:t>
            </a:r>
            <a:r>
              <a:rPr baseline="30000" dirty="0" lang="en-US"/>
              <a:t>3</a:t>
            </a:r>
            <a:r>
              <a:rPr dirty="0" lang="en-US"/>
              <a:t>) + (2 </a:t>
            </a:r>
            <a:r>
              <a:rPr dirty="0" lang="en-US">
                <a:latin typeface="Microsoft Sans Serif" pitchFamily="34" charset="0"/>
              </a:rPr>
              <a:t>x</a:t>
            </a:r>
            <a:r>
              <a:rPr dirty="0" lang="en-US"/>
              <a:t> 10</a:t>
            </a:r>
            <a:r>
              <a:rPr baseline="30000" dirty="0" lang="en-US"/>
              <a:t>2</a:t>
            </a:r>
            <a:r>
              <a:rPr dirty="0" lang="en-US"/>
              <a:t>) + (4 </a:t>
            </a:r>
            <a:r>
              <a:rPr dirty="0" lang="en-US">
                <a:latin typeface="Microsoft Sans Serif" pitchFamily="34" charset="0"/>
              </a:rPr>
              <a:t>x</a:t>
            </a:r>
            <a:r>
              <a:rPr dirty="0" lang="en-US"/>
              <a:t> 10</a:t>
            </a:r>
            <a:r>
              <a:rPr baseline="30000" dirty="0" lang="en-US"/>
              <a:t>1</a:t>
            </a:r>
            <a:r>
              <a:rPr dirty="0" lang="en-US"/>
              <a:t>) + (0 </a:t>
            </a:r>
            <a:r>
              <a:rPr dirty="0" lang="en-US">
                <a:latin typeface="Microsoft Sans Serif" pitchFamily="34" charset="0"/>
              </a:rPr>
              <a:t>x</a:t>
            </a:r>
            <a:r>
              <a:rPr dirty="0" lang="en-US"/>
              <a:t> 10</a:t>
            </a:r>
            <a:r>
              <a:rPr baseline="30000" dirty="0" lang="en-US"/>
              <a:t>0</a:t>
            </a:r>
            <a:r>
              <a:rPr dirty="0" lang="en-US"/>
              <a:t>)</a:t>
            </a:r>
          </a:p>
          <a:p>
            <a:pPr eaLnBrk="1" hangingPunct="1"/>
            <a:r>
              <a:rPr dirty="0" lang="en-US"/>
              <a:t>or</a:t>
            </a:r>
          </a:p>
          <a:p>
            <a:pPr eaLnBrk="1" hangingPunct="1"/>
            <a:r>
              <a:rPr dirty="0" lang="en-US"/>
              <a:t>     9 x </a:t>
            </a:r>
            <a:r>
              <a:rPr dirty="0" lang="en-US" smtClean="0"/>
              <a:t>1000 </a:t>
            </a:r>
            <a:r>
              <a:rPr dirty="0" lang="en-US"/>
              <a:t>+ 2  x 100 + 4 x 10 + 0 x 1 </a:t>
            </a:r>
          </a:p>
          <a:p>
            <a:pPr eaLnBrk="1" hangingPunct="1"/>
            <a:endParaRPr dirty="0" lang="en-US"/>
          </a:p>
        </p:txBody>
      </p:sp>
      <p:sp>
        <p:nvSpPr>
          <p:cNvPr id="1048665" name="Text Box 20"/>
          <p:cNvSpPr txBox="1">
            <a:spLocks noChangeArrowheads="1"/>
          </p:cNvSpPr>
          <p:nvPr/>
        </p:nvSpPr>
        <p:spPr bwMode="auto">
          <a:xfrm>
            <a:off x="914400" y="1905000"/>
            <a:ext cx="7620000" cy="1187450"/>
          </a:xfrm>
          <a:prstGeom prst="rect"/>
          <a:noFill/>
          <a:ln w="9525">
            <a:noFill/>
            <a:miter lim="800000"/>
            <a:headEnd/>
            <a:tailEnd/>
          </a:ln>
          <a:effectLst/>
        </p:spPr>
        <p:txBody>
          <a:bodyPr>
            <a:spAutoFit/>
          </a:bodyPr>
          <a:p>
            <a:pPr>
              <a:spcBef>
                <a:spcPct val="50000"/>
              </a:spcBef>
            </a:pPr>
            <a:r>
              <a:rPr lang="en-US"/>
              <a:t>Decimal numbers can be expressed as the sum of the products of each digit times the column value for that digit. Thus, the number 9240 can be expressed as</a:t>
            </a:r>
          </a:p>
        </p:txBody>
      </p:sp>
      <p:sp>
        <p:nvSpPr>
          <p:cNvPr id="1048666" name="Text Box 21"/>
          <p:cNvSpPr txBox="1">
            <a:spLocks noChangeArrowheads="1"/>
          </p:cNvSpPr>
          <p:nvPr/>
        </p:nvSpPr>
        <p:spPr bwMode="auto">
          <a:xfrm>
            <a:off x="1295400" y="5638800"/>
            <a:ext cx="7162800" cy="396875"/>
          </a:xfrm>
          <a:prstGeom prst="rect"/>
          <a:noFill/>
          <a:ln w="9525">
            <a:noFill/>
            <a:miter lim="800000"/>
            <a:headEnd/>
            <a:tailEnd/>
          </a:ln>
          <a:effectLst/>
        </p:spPr>
        <p:txBody>
          <a:bodyPr>
            <a:spAutoFit/>
          </a:bodyPr>
          <a:p>
            <a:pPr>
              <a:spcBef>
                <a:spcPct val="50000"/>
              </a:spcBef>
            </a:pPr>
            <a:r>
              <a:rPr sz="2000" lang="en-US"/>
              <a:t>480.52 =</a:t>
            </a:r>
            <a:r>
              <a:rPr sz="2000" lang="en-US">
                <a:solidFill>
                  <a:srgbClr val="FF0000"/>
                </a:solidFill>
              </a:rPr>
              <a:t> (4 </a:t>
            </a:r>
            <a:r>
              <a:rPr sz="2000" lang="en-US">
                <a:solidFill>
                  <a:srgbClr val="FF0000"/>
                </a:solidFill>
                <a:latin typeface="Arial" charset="0"/>
              </a:rPr>
              <a:t>x</a:t>
            </a:r>
            <a:r>
              <a:rPr sz="2000" lang="en-US">
                <a:solidFill>
                  <a:srgbClr val="FF0000"/>
                </a:solidFill>
              </a:rPr>
              <a:t> 10</a:t>
            </a:r>
            <a:r>
              <a:rPr baseline="30000" sz="2000" lang="en-US">
                <a:solidFill>
                  <a:srgbClr val="FF0000"/>
                </a:solidFill>
              </a:rPr>
              <a:t>2</a:t>
            </a:r>
            <a:r>
              <a:rPr sz="2000" lang="en-US">
                <a:solidFill>
                  <a:srgbClr val="FF0000"/>
                </a:solidFill>
              </a:rPr>
              <a:t>) + (8 </a:t>
            </a:r>
            <a:r>
              <a:rPr sz="2000" lang="en-US">
                <a:solidFill>
                  <a:srgbClr val="FF0000"/>
                </a:solidFill>
                <a:latin typeface="Arial" charset="0"/>
              </a:rPr>
              <a:t>x</a:t>
            </a:r>
            <a:r>
              <a:rPr sz="2000" lang="en-US">
                <a:solidFill>
                  <a:srgbClr val="FF0000"/>
                </a:solidFill>
              </a:rPr>
              <a:t> 10</a:t>
            </a:r>
            <a:r>
              <a:rPr baseline="30000" sz="2000" lang="en-US">
                <a:solidFill>
                  <a:srgbClr val="FF0000"/>
                </a:solidFill>
              </a:rPr>
              <a:t>1</a:t>
            </a:r>
            <a:r>
              <a:rPr sz="2000" lang="en-US">
                <a:solidFill>
                  <a:srgbClr val="FF0000"/>
                </a:solidFill>
              </a:rPr>
              <a:t>) + (0 </a:t>
            </a:r>
            <a:r>
              <a:rPr sz="2000" lang="en-US">
                <a:solidFill>
                  <a:srgbClr val="FF0000"/>
                </a:solidFill>
                <a:latin typeface="Arial" charset="0"/>
              </a:rPr>
              <a:t>x</a:t>
            </a:r>
            <a:r>
              <a:rPr sz="2000" lang="en-US">
                <a:solidFill>
                  <a:srgbClr val="FF0000"/>
                </a:solidFill>
              </a:rPr>
              <a:t> 10</a:t>
            </a:r>
            <a:r>
              <a:rPr baseline="30000" sz="2000" lang="en-US">
                <a:solidFill>
                  <a:srgbClr val="FF0000"/>
                </a:solidFill>
              </a:rPr>
              <a:t>0</a:t>
            </a:r>
            <a:r>
              <a:rPr sz="2000" lang="en-US">
                <a:solidFill>
                  <a:srgbClr val="FF0000"/>
                </a:solidFill>
              </a:rPr>
              <a:t>) + (5 </a:t>
            </a:r>
            <a:r>
              <a:rPr sz="2000" lang="en-US">
                <a:solidFill>
                  <a:srgbClr val="FF0000"/>
                </a:solidFill>
                <a:latin typeface="Arial" charset="0"/>
              </a:rPr>
              <a:t>x</a:t>
            </a:r>
            <a:r>
              <a:rPr sz="2000" lang="en-US">
                <a:solidFill>
                  <a:srgbClr val="FF0000"/>
                </a:solidFill>
              </a:rPr>
              <a:t> 10</a:t>
            </a:r>
            <a:r>
              <a:rPr baseline="30000" sz="2000" lang="en-US">
                <a:solidFill>
                  <a:srgbClr val="FF0000"/>
                </a:solidFill>
              </a:rPr>
              <a:t>-1</a:t>
            </a:r>
            <a:r>
              <a:rPr sz="2000" lang="en-US">
                <a:solidFill>
                  <a:srgbClr val="FF0000"/>
                </a:solidFill>
              </a:rPr>
              <a:t>) +(2 </a:t>
            </a:r>
            <a:r>
              <a:rPr sz="2000" lang="en-US">
                <a:solidFill>
                  <a:srgbClr val="FF0000"/>
                </a:solidFill>
                <a:latin typeface="Arial" charset="0"/>
              </a:rPr>
              <a:t>x</a:t>
            </a:r>
            <a:r>
              <a:rPr sz="2000" lang="en-US">
                <a:solidFill>
                  <a:srgbClr val="FF0000"/>
                </a:solidFill>
              </a:rPr>
              <a:t> 10</a:t>
            </a:r>
            <a:r>
              <a:rPr baseline="30000" sz="2000" lang="en-US">
                <a:solidFill>
                  <a:srgbClr val="FF0000"/>
                </a:solidFill>
              </a:rPr>
              <a:t>-2</a:t>
            </a:r>
            <a:r>
              <a:rPr sz="2000" lang="en-US">
                <a:solidFill>
                  <a:srgbClr val="FF0000"/>
                </a:solidFill>
              </a:rPr>
              <a:t>)</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62"/>
                                        </p:tgtEl>
                                        <p:attrNameLst>
                                          <p:attrName>style.visibility</p:attrName>
                                        </p:attrNameLst>
                                      </p:cBhvr>
                                      <p:to>
                                        <p:strVal val="visible"/>
                                      </p:to>
                                    </p:set>
                                    <p:anim calcmode="lin" valueType="num">
                                      <p:cBhvr additive="base">
                                        <p:cTn dur="500" fill="hold" id="7"/>
                                        <p:tgtEl>
                                          <p:spTgt spid="1048662"/>
                                        </p:tgtEl>
                                        <p:attrNameLst>
                                          <p:attrName>ppt_x</p:attrName>
                                        </p:attrNameLst>
                                      </p:cBhvr>
                                      <p:tavLst>
                                        <p:tav tm="0">
                                          <p:val>
                                            <p:strVal val="0-#ppt_w/2"/>
                                          </p:val>
                                        </p:tav>
                                        <p:tav tm="100000">
                                          <p:val>
                                            <p:strVal val="#ppt_x"/>
                                          </p:val>
                                        </p:tav>
                                      </p:tavLst>
                                    </p:anim>
                                    <p:anim calcmode="lin" valueType="num">
                                      <p:cBhvr additive="base">
                                        <p:cTn dur="500" fill="hold" id="8"/>
                                        <p:tgtEl>
                                          <p:spTgt spid="1048662"/>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8">
                                  <p:stCondLst>
                                    <p:cond delay="0"/>
                                  </p:stCondLst>
                                  <p:childTnLst>
                                    <p:set>
                                      <p:cBhvr>
                                        <p:cTn dur="1" fill="hold" id="10">
                                          <p:stCondLst>
                                            <p:cond delay="0"/>
                                          </p:stCondLst>
                                        </p:cTn>
                                        <p:tgtEl>
                                          <p:spTgt spid="1048661"/>
                                        </p:tgtEl>
                                        <p:attrNameLst>
                                          <p:attrName>style.visibility</p:attrName>
                                        </p:attrNameLst>
                                      </p:cBhvr>
                                      <p:to>
                                        <p:strVal val="visible"/>
                                      </p:to>
                                    </p:set>
                                    <p:anim calcmode="lin" valueType="num">
                                      <p:cBhvr additive="base">
                                        <p:cTn dur="500" fill="hold" id="11"/>
                                        <p:tgtEl>
                                          <p:spTgt spid="1048661"/>
                                        </p:tgtEl>
                                        <p:attrNameLst>
                                          <p:attrName>ppt_x</p:attrName>
                                        </p:attrNameLst>
                                      </p:cBhvr>
                                      <p:tavLst>
                                        <p:tav tm="0">
                                          <p:val>
                                            <p:strVal val="0-#ppt_w/2"/>
                                          </p:val>
                                        </p:tav>
                                        <p:tav tm="100000">
                                          <p:val>
                                            <p:strVal val="#ppt_x"/>
                                          </p:val>
                                        </p:tav>
                                      </p:tavLst>
                                    </p:anim>
                                    <p:anim calcmode="lin" valueType="num">
                                      <p:cBhvr additive="base">
                                        <p:cTn dur="500" fill="hold" id="12"/>
                                        <p:tgtEl>
                                          <p:spTgt spid="1048661"/>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663"/>
                                        </p:tgtEl>
                                        <p:attrNameLst>
                                          <p:attrName>style.visibility</p:attrName>
                                        </p:attrNameLst>
                                      </p:cBhvr>
                                      <p:to>
                                        <p:strVal val="visible"/>
                                      </p:to>
                                    </p:set>
                                    <p:animEffect transition="in" filter="dissolve">
                                      <p:cBhvr>
                                        <p:cTn dur="500" id="17"/>
                                        <p:tgtEl>
                                          <p:spTgt spid="1048663"/>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8666"/>
                                        </p:tgtEl>
                                        <p:attrNameLst>
                                          <p:attrName>style.visibility</p:attrName>
                                        </p:attrNameLst>
                                      </p:cBhvr>
                                      <p:to>
                                        <p:strVal val="visible"/>
                                      </p:to>
                                    </p:set>
                                    <p:animEffect transition="in" filter="wipe(left)">
                                      <p:cBhvr>
                                        <p:cTn dur="1000" id="21"/>
                                        <p:tgtEl>
                                          <p:spTgt spid="104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1" grpId="0"/>
      <p:bldP spid="1048662" grpId="0" animBg="1"/>
      <p:bldP spid="1048663" grpId="0" animBg="1"/>
      <p:bldP spid="104866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87" name=""/>
        <p:cNvGrpSpPr/>
        <p:nvPr/>
      </p:nvGrpSpPr>
      <p:grpSpPr>
        <a:xfrm>
          <a:off x="0" y="0"/>
          <a:ext cx="0" cy="0"/>
          <a:chOff x="0" y="0"/>
          <a:chExt cx="0" cy="0"/>
        </a:xfrm>
      </p:grpSpPr>
      <p:pic>
        <p:nvPicPr>
          <p:cNvPr id="209719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70"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71" name="Rectangle 4"/>
          <p:cNvSpPr>
            <a:spLocks noChangeArrowheads="1"/>
          </p:cNvSpPr>
          <p:nvPr/>
        </p:nvSpPr>
        <p:spPr bwMode="auto">
          <a:xfrm>
            <a:off x="914400" y="1143000"/>
            <a:ext cx="14541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Gray code</a:t>
            </a:r>
          </a:p>
        </p:txBody>
      </p:sp>
      <p:sp>
        <p:nvSpPr>
          <p:cNvPr id="1049172"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173" name="Text Box 6"/>
          <p:cNvSpPr txBox="1">
            <a:spLocks noChangeArrowheads="1"/>
          </p:cNvSpPr>
          <p:nvPr/>
        </p:nvSpPr>
        <p:spPr bwMode="auto">
          <a:xfrm>
            <a:off x="838200" y="1752600"/>
            <a:ext cx="4648200" cy="2647950"/>
          </a:xfrm>
          <a:prstGeom prst="rect"/>
          <a:noFill/>
          <a:ln w="9525">
            <a:noFill/>
            <a:miter lim="800000"/>
            <a:headEnd/>
            <a:tailEnd/>
          </a:ln>
          <a:effectLst/>
        </p:spPr>
        <p:txBody>
          <a:bodyPr>
            <a:spAutoFit/>
          </a:bodyPr>
          <a:p>
            <a:pPr>
              <a:spcBef>
                <a:spcPct val="50000"/>
              </a:spcBef>
            </a:pPr>
            <a:r>
              <a:rPr lang="en-US"/>
              <a:t>Gray code is an unweighted code that has a single bit change between one code word and the next in a sequence. Gray code is used to avoid problems in systems where an error can occur if more than one bit changes at a time.</a:t>
            </a:r>
          </a:p>
        </p:txBody>
      </p:sp>
      <p:sp>
        <p:nvSpPr>
          <p:cNvPr id="1049174" name="Rectangle 19"/>
          <p:cNvSpPr>
            <a:spLocks noChangeArrowheads="1"/>
          </p:cNvSpPr>
          <p:nvPr/>
        </p:nvSpPr>
        <p:spPr bwMode="auto">
          <a:xfrm>
            <a:off x="5791200" y="914400"/>
            <a:ext cx="2743200" cy="5257800"/>
          </a:xfrm>
          <a:prstGeom prst="rect"/>
          <a:solidFill>
            <a:srgbClr val="FF9900">
              <a:alpha val="28000"/>
            </a:srgbClr>
          </a:solidFill>
          <a:ln w="9525">
            <a:solidFill>
              <a:schemeClr val="tx1"/>
            </a:solidFill>
            <a:miter lim="800000"/>
            <a:headEnd/>
            <a:tailEnd/>
          </a:ln>
          <a:effectLst/>
        </p:spPr>
        <p:txBody>
          <a:bodyPr anchor="ctr" wrap="none"/>
          <a:p>
            <a:endParaRPr lang="en-US"/>
          </a:p>
        </p:txBody>
      </p:sp>
      <p:sp>
        <p:nvSpPr>
          <p:cNvPr id="1049175" name="Text Box 20"/>
          <p:cNvSpPr txBox="1">
            <a:spLocks noChangeArrowheads="1"/>
          </p:cNvSpPr>
          <p:nvPr/>
        </p:nvSpPr>
        <p:spPr bwMode="auto">
          <a:xfrm>
            <a:off x="6172200" y="1203325"/>
            <a:ext cx="457200" cy="4968875"/>
          </a:xfrm>
          <a:prstGeom prst="rect"/>
          <a:noFill/>
          <a:ln w="9525">
            <a:noFill/>
            <a:miter lim="800000"/>
            <a:headEnd/>
            <a:tailEnd/>
          </a:ln>
          <a:effectLst/>
        </p:spPr>
        <p:txBody>
          <a:bodyPr>
            <a:spAutoFit/>
          </a:bodyPr>
          <a:p>
            <a:pPr>
              <a:spcBef>
                <a:spcPct val="50000"/>
              </a:spcBef>
            </a:pPr>
            <a:r>
              <a:rPr sz="2000" lang="en-US">
                <a:solidFill>
                  <a:srgbClr val="FF0000"/>
                </a:solidFill>
              </a:rPr>
              <a:t>0 1 2 3 4 5 6 7 8 9 10 11 12 13 1415</a:t>
            </a:r>
          </a:p>
        </p:txBody>
      </p:sp>
      <p:sp>
        <p:nvSpPr>
          <p:cNvPr id="1049176" name="Text Box 21"/>
          <p:cNvSpPr txBox="1">
            <a:spLocks noChangeArrowheads="1"/>
          </p:cNvSpPr>
          <p:nvPr/>
        </p:nvSpPr>
        <p:spPr bwMode="auto">
          <a:xfrm>
            <a:off x="6781800" y="1203325"/>
            <a:ext cx="838200" cy="4968875"/>
          </a:xfrm>
          <a:prstGeom prst="rect"/>
          <a:noFill/>
          <a:ln w="9525">
            <a:noFill/>
            <a:miter lim="800000"/>
            <a:headEnd/>
            <a:tailEnd/>
          </a:ln>
          <a:effectLst/>
        </p:spPr>
        <p:txBody>
          <a:bodyPr>
            <a:spAutoFit/>
          </a:bodyPr>
          <a:p>
            <a:pPr>
              <a:spcBef>
                <a:spcPct val="50000"/>
              </a:spcBef>
            </a:pPr>
            <a:r>
              <a:rPr sz="2000" lang="en-US">
                <a:solidFill>
                  <a:schemeClr val="tx2"/>
                </a:solidFill>
              </a:rPr>
              <a:t>0000 0001 0010 0011 0100 0101 0110 0111 1000 1001 1010 1011 1100 1101 1110 1111</a:t>
            </a:r>
          </a:p>
        </p:txBody>
      </p:sp>
      <p:sp>
        <p:nvSpPr>
          <p:cNvPr id="1049177" name="Text Box 22"/>
          <p:cNvSpPr txBox="1">
            <a:spLocks noChangeArrowheads="1"/>
          </p:cNvSpPr>
          <p:nvPr/>
        </p:nvSpPr>
        <p:spPr bwMode="auto">
          <a:xfrm>
            <a:off x="5791200" y="914400"/>
            <a:ext cx="1371600" cy="336550"/>
          </a:xfrm>
          <a:prstGeom prst="rect"/>
          <a:noFill/>
          <a:ln w="9525">
            <a:noFill/>
            <a:miter lim="800000"/>
            <a:headEnd/>
            <a:tailEnd/>
          </a:ln>
          <a:effectLst/>
        </p:spPr>
        <p:txBody>
          <a:bodyPr>
            <a:spAutoFit/>
          </a:bodyPr>
          <a:p>
            <a:pPr>
              <a:spcBef>
                <a:spcPct val="50000"/>
              </a:spcBef>
            </a:pPr>
            <a:r>
              <a:rPr sz="1600" lang="en-US">
                <a:solidFill>
                  <a:srgbClr val="FF0000"/>
                </a:solidFill>
              </a:rPr>
              <a:t>Decimal</a:t>
            </a:r>
          </a:p>
        </p:txBody>
      </p:sp>
      <p:sp>
        <p:nvSpPr>
          <p:cNvPr id="1049178" name="Text Box 23"/>
          <p:cNvSpPr txBox="1">
            <a:spLocks noChangeArrowheads="1"/>
          </p:cNvSpPr>
          <p:nvPr/>
        </p:nvSpPr>
        <p:spPr bwMode="auto">
          <a:xfrm>
            <a:off x="6781800" y="914400"/>
            <a:ext cx="914400" cy="336550"/>
          </a:xfrm>
          <a:prstGeom prst="rect"/>
          <a:noFill/>
          <a:ln w="9525">
            <a:noFill/>
            <a:miter lim="800000"/>
            <a:headEnd/>
            <a:tailEnd/>
          </a:ln>
          <a:effectLst/>
        </p:spPr>
        <p:txBody>
          <a:bodyPr>
            <a:spAutoFit/>
          </a:bodyPr>
          <a:p>
            <a:pPr>
              <a:spcBef>
                <a:spcPct val="50000"/>
              </a:spcBef>
            </a:pPr>
            <a:r>
              <a:rPr sz="1600" lang="en-US">
                <a:solidFill>
                  <a:schemeClr val="tx2"/>
                </a:solidFill>
              </a:rPr>
              <a:t>Binary</a:t>
            </a:r>
          </a:p>
        </p:txBody>
      </p:sp>
      <p:sp>
        <p:nvSpPr>
          <p:cNvPr id="1049179" name="Line 24"/>
          <p:cNvSpPr>
            <a:spLocks noChangeShapeType="1"/>
          </p:cNvSpPr>
          <p:nvPr/>
        </p:nvSpPr>
        <p:spPr bwMode="auto">
          <a:xfrm>
            <a:off x="5791200" y="1219200"/>
            <a:ext cx="2743200" cy="0"/>
          </a:xfrm>
          <a:prstGeom prst="line"/>
          <a:noFill/>
          <a:ln w="9525">
            <a:solidFill>
              <a:schemeClr val="tx1"/>
            </a:solidFill>
            <a:round/>
            <a:headEnd/>
            <a:tailEnd/>
          </a:ln>
          <a:effectLst/>
        </p:spPr>
        <p:txBody>
          <a:bodyPr/>
          <a:p>
            <a:endParaRPr lang="en-US"/>
          </a:p>
        </p:txBody>
      </p:sp>
      <p:sp>
        <p:nvSpPr>
          <p:cNvPr id="1049180" name="Text Box 25"/>
          <p:cNvSpPr txBox="1">
            <a:spLocks noChangeArrowheads="1"/>
          </p:cNvSpPr>
          <p:nvPr/>
        </p:nvSpPr>
        <p:spPr bwMode="auto">
          <a:xfrm>
            <a:off x="7543800" y="914400"/>
            <a:ext cx="1066800" cy="336550"/>
          </a:xfrm>
          <a:prstGeom prst="rect"/>
          <a:noFill/>
          <a:ln w="9525">
            <a:noFill/>
            <a:miter lim="800000"/>
            <a:headEnd/>
            <a:tailEnd/>
          </a:ln>
          <a:effectLst/>
        </p:spPr>
        <p:txBody>
          <a:bodyPr>
            <a:spAutoFit/>
          </a:bodyPr>
          <a:p>
            <a:pPr>
              <a:spcBef>
                <a:spcPct val="50000"/>
              </a:spcBef>
            </a:pPr>
            <a:r>
              <a:rPr sz="1600" lang="en-US">
                <a:solidFill>
                  <a:srgbClr val="6600CC"/>
                </a:solidFill>
              </a:rPr>
              <a:t>Gray code</a:t>
            </a:r>
          </a:p>
        </p:txBody>
      </p:sp>
      <p:sp>
        <p:nvSpPr>
          <p:cNvPr id="1049181" name="Text Box 27"/>
          <p:cNvSpPr txBox="1">
            <a:spLocks noChangeArrowheads="1"/>
          </p:cNvSpPr>
          <p:nvPr/>
        </p:nvSpPr>
        <p:spPr bwMode="auto">
          <a:xfrm>
            <a:off x="7696200" y="1219200"/>
            <a:ext cx="838200" cy="4968875"/>
          </a:xfrm>
          <a:prstGeom prst="rect"/>
          <a:noFill/>
          <a:ln w="9525">
            <a:noFill/>
            <a:miter lim="800000"/>
            <a:headEnd/>
            <a:tailEnd/>
          </a:ln>
          <a:effectLst/>
        </p:spPr>
        <p:txBody>
          <a:bodyPr>
            <a:spAutoFit/>
          </a:bodyPr>
          <a:p>
            <a:pPr>
              <a:spcBef>
                <a:spcPct val="50000"/>
              </a:spcBef>
            </a:pPr>
            <a:r>
              <a:rPr sz="2000" lang="en-US">
                <a:solidFill>
                  <a:srgbClr val="6600CC"/>
                </a:solidFill>
              </a:rPr>
              <a:t>0000 0001 0011 0010 0110 0111 0101 0100 1100 1101 1111 1110 1010 1011 1001 1000 </a:t>
            </a:r>
          </a:p>
        </p:txBody>
      </p:sp>
      <p:sp>
        <p:nvSpPr>
          <p:cNvPr id="1049182" name="Line 28"/>
          <p:cNvSpPr>
            <a:spLocks noChangeShapeType="1"/>
          </p:cNvSpPr>
          <p:nvPr/>
        </p:nvSpPr>
        <p:spPr bwMode="auto">
          <a:xfrm>
            <a:off x="6705600" y="914400"/>
            <a:ext cx="0" cy="5257800"/>
          </a:xfrm>
          <a:prstGeom prst="line"/>
          <a:noFill/>
          <a:ln w="9525">
            <a:solidFill>
              <a:schemeClr val="tx1"/>
            </a:solidFill>
            <a:round/>
            <a:headEnd/>
            <a:tailEnd/>
          </a:ln>
          <a:effectLst/>
        </p:spPr>
        <p:txBody>
          <a:bodyPr/>
          <a:p>
            <a:endParaRPr lang="en-US"/>
          </a:p>
        </p:txBody>
      </p:sp>
      <p:sp>
        <p:nvSpPr>
          <p:cNvPr id="1049183" name="Line 29"/>
          <p:cNvSpPr>
            <a:spLocks noChangeShapeType="1"/>
          </p:cNvSpPr>
          <p:nvPr/>
        </p:nvSpPr>
        <p:spPr bwMode="auto">
          <a:xfrm>
            <a:off x="7543800" y="914400"/>
            <a:ext cx="0" cy="5257800"/>
          </a:xfrm>
          <a:prstGeom prst="line"/>
          <a:noFill/>
          <a:ln w="9525">
            <a:solidFill>
              <a:schemeClr val="tx1"/>
            </a:solidFill>
            <a:round/>
            <a:headEnd/>
            <a:tailEnd/>
          </a:ln>
          <a:effectLst/>
        </p:spPr>
        <p:txBody>
          <a:bodyPr/>
          <a:p>
            <a:endParaRPr lang="en-US"/>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90" name=""/>
        <p:cNvGrpSpPr/>
        <p:nvPr/>
      </p:nvGrpSpPr>
      <p:grpSpPr>
        <a:xfrm>
          <a:off x="0" y="0"/>
          <a:ext cx="0" cy="0"/>
          <a:chOff x="0" y="0"/>
          <a:chExt cx="0" cy="0"/>
        </a:xfrm>
      </p:grpSpPr>
      <p:pic>
        <p:nvPicPr>
          <p:cNvPr id="2097194" name="Picture 2"/>
          <p:cNvPicPr>
            <a:picLocks noChangeAspect="1" noChangeArrowheads="1"/>
          </p:cNvPicPr>
          <p:nvPr/>
        </p:nvPicPr>
        <p:blipFill>
          <a:blip xmlns:r="http://schemas.openxmlformats.org/officeDocument/2006/relationships" r:embed="rId1" cstate="print"/>
          <a:srcRect/>
          <a:stretch>
            <a:fillRect/>
          </a:stretch>
        </p:blipFill>
        <p:spPr bwMode="auto">
          <a:xfrm>
            <a:off x="1676400" y="1990725"/>
            <a:ext cx="6896884" cy="2505075"/>
          </a:xfrm>
          <a:prstGeom prst="rect"/>
          <a:noFill/>
          <a:ln w="9525">
            <a:noFill/>
            <a:miter lim="800000"/>
            <a:headEnd/>
            <a:tailEnd/>
          </a:ln>
        </p:spPr>
      </p:pic>
      <p:pic>
        <p:nvPicPr>
          <p:cNvPr id="2097195" name="Picture 2" descr="SH2507-crop"/>
          <p:cNvPicPr>
            <a:picLocks noChangeAspect="1" noChangeArrowheads="1"/>
          </p:cNvPicPr>
          <p:nvPr/>
        </p:nvPicPr>
        <p:blipFill>
          <a:blip xmlns:r="http://schemas.openxmlformats.org/officeDocument/2006/relationships" r:embed="rId2"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87"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88" name="Rectangle 4"/>
          <p:cNvSpPr>
            <a:spLocks noChangeArrowheads="1"/>
          </p:cNvSpPr>
          <p:nvPr/>
        </p:nvSpPr>
        <p:spPr bwMode="auto">
          <a:xfrm>
            <a:off x="914400" y="1143000"/>
            <a:ext cx="2826415"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Binary  </a:t>
            </a:r>
            <a:r>
              <a:rPr dirty="0" lang="en-US" smtClean="0">
                <a:solidFill>
                  <a:srgbClr val="FFFF99"/>
                </a:solidFill>
                <a:sym typeface="Wingdings" pitchFamily="2" charset="2"/>
              </a:rPr>
              <a:t> </a:t>
            </a:r>
            <a:r>
              <a:rPr dirty="0" lang="en-US" smtClean="0">
                <a:solidFill>
                  <a:srgbClr val="FFFF99"/>
                </a:solidFill>
              </a:rPr>
              <a:t>Gray </a:t>
            </a:r>
            <a:r>
              <a:rPr dirty="0" lang="en-US">
                <a:solidFill>
                  <a:srgbClr val="FFFF99"/>
                </a:solidFill>
              </a:rPr>
              <a:t>code</a:t>
            </a:r>
          </a:p>
        </p:txBody>
      </p:sp>
      <p:sp>
        <p:nvSpPr>
          <p:cNvPr id="1049189"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190" name="Text Box 35"/>
          <p:cNvSpPr txBox="1">
            <a:spLocks noChangeArrowheads="1"/>
          </p:cNvSpPr>
          <p:nvPr/>
        </p:nvSpPr>
        <p:spPr bwMode="auto">
          <a:xfrm>
            <a:off x="838200" y="5029200"/>
            <a:ext cx="1600200" cy="346075"/>
          </a:xfrm>
          <a:prstGeom prst="rect"/>
          <a:solidFill>
            <a:srgbClr val="FFFFFF"/>
          </a:solidFill>
          <a:ln w="9525">
            <a:solidFill>
              <a:srgbClr val="0000FF"/>
            </a:solidFill>
            <a:miter lim="800000"/>
            <a:headEnd/>
            <a:tailEnd/>
          </a:ln>
          <a:effectLst/>
        </p:spPr>
        <p:txBody>
          <a:bodyPr>
            <a:spAutoFit/>
          </a:bodyPr>
          <a:p>
            <a:pPr>
              <a:spcBef>
                <a:spcPct val="50000"/>
              </a:spcBef>
            </a:pPr>
            <a:r>
              <a:rPr sz="1600" lang="en-US">
                <a:solidFill>
                  <a:srgbClr val="0000FF"/>
                </a:solidFill>
              </a:rPr>
              <a:t>Binary sequence</a:t>
            </a:r>
          </a:p>
        </p:txBody>
      </p:sp>
      <p:sp>
        <p:nvSpPr>
          <p:cNvPr id="1049191" name="Line 36"/>
          <p:cNvSpPr>
            <a:spLocks noChangeShapeType="1"/>
          </p:cNvSpPr>
          <p:nvPr/>
        </p:nvSpPr>
        <p:spPr bwMode="auto">
          <a:xfrm flipV="1">
            <a:off x="1066800" y="2362200"/>
            <a:ext cx="838200" cy="2667000"/>
          </a:xfrm>
          <a:prstGeom prst="line"/>
          <a:noFill/>
          <a:ln w="9525">
            <a:solidFill>
              <a:srgbClr val="0000FF"/>
            </a:solidFill>
            <a:round/>
            <a:headEnd/>
            <a:tailEnd type="triangle" w="med" len="med"/>
          </a:ln>
          <a:effectLst/>
        </p:spPr>
        <p:txBody>
          <a:bodyPr/>
          <a:p>
            <a:endParaRPr lang="en-US"/>
          </a:p>
        </p:txBody>
      </p:sp>
      <p:sp>
        <p:nvSpPr>
          <p:cNvPr id="1049192" name="Text Box 37"/>
          <p:cNvSpPr txBox="1">
            <a:spLocks noChangeArrowheads="1"/>
          </p:cNvSpPr>
          <p:nvPr/>
        </p:nvSpPr>
        <p:spPr bwMode="auto">
          <a:xfrm>
            <a:off x="3962400" y="5140325"/>
            <a:ext cx="1905000" cy="346075"/>
          </a:xfrm>
          <a:prstGeom prst="rect"/>
          <a:solidFill>
            <a:srgbClr val="FFFFFF"/>
          </a:solidFill>
          <a:ln w="9525">
            <a:solidFill>
              <a:srgbClr val="0000FF"/>
            </a:solidFill>
            <a:miter lim="800000"/>
            <a:headEnd/>
            <a:tailEnd/>
          </a:ln>
          <a:effectLst/>
        </p:spPr>
        <p:txBody>
          <a:bodyPr>
            <a:spAutoFit/>
          </a:bodyPr>
          <a:p>
            <a:pPr>
              <a:spcBef>
                <a:spcPct val="50000"/>
              </a:spcBef>
            </a:pPr>
            <a:r>
              <a:rPr sz="1600" lang="en-US">
                <a:solidFill>
                  <a:srgbClr val="0000FF"/>
                </a:solidFill>
              </a:rPr>
              <a:t>Gray code sequence</a:t>
            </a:r>
          </a:p>
        </p:txBody>
      </p:sp>
      <p:sp>
        <p:nvSpPr>
          <p:cNvPr id="1049193" name="Line 38"/>
          <p:cNvSpPr>
            <a:spLocks noChangeShapeType="1"/>
          </p:cNvSpPr>
          <p:nvPr/>
        </p:nvSpPr>
        <p:spPr bwMode="auto">
          <a:xfrm flipV="1">
            <a:off x="4724400" y="4343400"/>
            <a:ext cx="304800" cy="762000"/>
          </a:xfrm>
          <a:prstGeom prst="line"/>
          <a:noFill/>
          <a:ln w="9525">
            <a:solidFill>
              <a:srgbClr val="0000FF"/>
            </a:solidFill>
            <a:round/>
            <a:headEnd/>
            <a:tailEnd type="triangle" w="med" len="med"/>
          </a:ln>
          <a:effectLst/>
        </p:spPr>
        <p:txBody>
          <a:bodyPr/>
          <a:p>
            <a:endParaRPr lang="en-US"/>
          </a:p>
        </p:txBody>
      </p:sp>
      <p:pic>
        <p:nvPicPr>
          <p:cNvPr id="2097196" name="Picture 3"/>
          <p:cNvPicPr>
            <a:picLocks noChangeAspect="1" noChangeArrowheads="1"/>
          </p:cNvPicPr>
          <p:nvPr/>
        </p:nvPicPr>
        <p:blipFill>
          <a:blip xmlns:r="http://schemas.openxmlformats.org/officeDocument/2006/relationships" r:embed="rId3" cstate="print"/>
          <a:srcRect/>
          <a:stretch>
            <a:fillRect/>
          </a:stretch>
        </p:blipFill>
        <p:spPr bwMode="auto">
          <a:xfrm>
            <a:off x="7205494" y="4343400"/>
            <a:ext cx="952668" cy="1676400"/>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12">
                                  <p:stCondLst>
                                    <p:cond delay="0"/>
                                  </p:stCondLst>
                                  <p:childTnLst>
                                    <p:set>
                                      <p:cBhvr>
                                        <p:cTn dur="1" fill="hold" id="6">
                                          <p:stCondLst>
                                            <p:cond delay="0"/>
                                          </p:stCondLst>
                                        </p:cTn>
                                        <p:tgtEl>
                                          <p:spTgt spid="1049190"/>
                                        </p:tgtEl>
                                        <p:attrNameLst>
                                          <p:attrName>style.visibility</p:attrName>
                                        </p:attrNameLst>
                                      </p:cBhvr>
                                      <p:to>
                                        <p:strVal val="visible"/>
                                      </p:to>
                                    </p:set>
                                    <p:anim calcmode="lin" valueType="num">
                                      <p:cBhvr additive="base">
                                        <p:cTn dur="500" fill="hold" id="7"/>
                                        <p:tgtEl>
                                          <p:spTgt spid="1049190"/>
                                        </p:tgtEl>
                                        <p:attrNameLst>
                                          <p:attrName>ppt_x</p:attrName>
                                        </p:attrNameLst>
                                      </p:cBhvr>
                                      <p:tavLst>
                                        <p:tav tm="0">
                                          <p:val>
                                            <p:strVal val="0-#ppt_w/2"/>
                                          </p:val>
                                        </p:tav>
                                        <p:tav tm="100000">
                                          <p:val>
                                            <p:strVal val="#ppt_x"/>
                                          </p:val>
                                        </p:tav>
                                      </p:tavLst>
                                    </p:anim>
                                    <p:anim calcmode="lin" valueType="num">
                                      <p:cBhvr additive="base">
                                        <p:cTn dur="500" fill="hold" id="8"/>
                                        <p:tgtEl>
                                          <p:spTgt spid="1049190"/>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12">
                                  <p:stCondLst>
                                    <p:cond delay="0"/>
                                  </p:stCondLst>
                                  <p:childTnLst>
                                    <p:set>
                                      <p:cBhvr>
                                        <p:cTn dur="1" fill="hold" id="10">
                                          <p:stCondLst>
                                            <p:cond delay="0"/>
                                          </p:stCondLst>
                                        </p:cTn>
                                        <p:tgtEl>
                                          <p:spTgt spid="1049191"/>
                                        </p:tgtEl>
                                        <p:attrNameLst>
                                          <p:attrName>style.visibility</p:attrName>
                                        </p:attrNameLst>
                                      </p:cBhvr>
                                      <p:to>
                                        <p:strVal val="visible"/>
                                      </p:to>
                                    </p:set>
                                    <p:anim calcmode="lin" valueType="num">
                                      <p:cBhvr additive="base">
                                        <p:cTn dur="500" fill="hold" id="11"/>
                                        <p:tgtEl>
                                          <p:spTgt spid="1049191"/>
                                        </p:tgtEl>
                                        <p:attrNameLst>
                                          <p:attrName>ppt_x</p:attrName>
                                        </p:attrNameLst>
                                      </p:cBhvr>
                                      <p:tavLst>
                                        <p:tav tm="0">
                                          <p:val>
                                            <p:strVal val="0-#ppt_w/2"/>
                                          </p:val>
                                        </p:tav>
                                        <p:tav tm="100000">
                                          <p:val>
                                            <p:strVal val="#ppt_x"/>
                                          </p:val>
                                        </p:tav>
                                      </p:tavLst>
                                    </p:anim>
                                    <p:anim calcmode="lin" valueType="num">
                                      <p:cBhvr additive="base">
                                        <p:cTn dur="500" fill="hold" id="12"/>
                                        <p:tgtEl>
                                          <p:spTgt spid="1049191"/>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9192"/>
                                        </p:tgtEl>
                                        <p:attrNameLst>
                                          <p:attrName>style.visibility</p:attrName>
                                        </p:attrNameLst>
                                      </p:cBhvr>
                                      <p:to>
                                        <p:strVal val="visible"/>
                                      </p:to>
                                    </p:set>
                                    <p:anim calcmode="lin" valueType="num">
                                      <p:cBhvr additive="base">
                                        <p:cTn dur="500" fill="hold" id="17"/>
                                        <p:tgtEl>
                                          <p:spTgt spid="1049192"/>
                                        </p:tgtEl>
                                        <p:attrNameLst>
                                          <p:attrName>ppt_x</p:attrName>
                                        </p:attrNameLst>
                                      </p:cBhvr>
                                      <p:tavLst>
                                        <p:tav tm="0">
                                          <p:val>
                                            <p:strVal val="0-#ppt_w/2"/>
                                          </p:val>
                                        </p:tav>
                                        <p:tav tm="100000">
                                          <p:val>
                                            <p:strVal val="#ppt_x"/>
                                          </p:val>
                                        </p:tav>
                                      </p:tavLst>
                                    </p:anim>
                                    <p:anim calcmode="lin" valueType="num">
                                      <p:cBhvr additive="base">
                                        <p:cTn dur="500" fill="hold" id="18"/>
                                        <p:tgtEl>
                                          <p:spTgt spid="1049192"/>
                                        </p:tgtEl>
                                        <p:attrNameLst>
                                          <p:attrName>ppt_y</p:attrName>
                                        </p:attrNameLst>
                                      </p:cBhvr>
                                      <p:tavLst>
                                        <p:tav tm="0">
                                          <p:val>
                                            <p:strVal val="1+#ppt_h/2"/>
                                          </p:val>
                                        </p:tav>
                                        <p:tav tm="100000">
                                          <p:val>
                                            <p:strVal val="#ppt_y"/>
                                          </p:val>
                                        </p:tav>
                                      </p:tavLst>
                                    </p:anim>
                                  </p:childTnLst>
                                </p:cTn>
                              </p:par>
                              <p:par>
                                <p:cTn fill="hold" grpId="0" id="19" nodeType="withEffect" presetClass="entr" presetID="2" presetSubtype="12">
                                  <p:stCondLst>
                                    <p:cond delay="0"/>
                                  </p:stCondLst>
                                  <p:childTnLst>
                                    <p:set>
                                      <p:cBhvr>
                                        <p:cTn dur="1" fill="hold" id="20">
                                          <p:stCondLst>
                                            <p:cond delay="0"/>
                                          </p:stCondLst>
                                        </p:cTn>
                                        <p:tgtEl>
                                          <p:spTgt spid="1049193"/>
                                        </p:tgtEl>
                                        <p:attrNameLst>
                                          <p:attrName>style.visibility</p:attrName>
                                        </p:attrNameLst>
                                      </p:cBhvr>
                                      <p:to>
                                        <p:strVal val="visible"/>
                                      </p:to>
                                    </p:set>
                                    <p:anim calcmode="lin" valueType="num">
                                      <p:cBhvr additive="base">
                                        <p:cTn dur="500" fill="hold" id="21"/>
                                        <p:tgtEl>
                                          <p:spTgt spid="1049193"/>
                                        </p:tgtEl>
                                        <p:attrNameLst>
                                          <p:attrName>ppt_x</p:attrName>
                                        </p:attrNameLst>
                                      </p:cBhvr>
                                      <p:tavLst>
                                        <p:tav tm="0">
                                          <p:val>
                                            <p:strVal val="0-#ppt_w/2"/>
                                          </p:val>
                                        </p:tav>
                                        <p:tav tm="100000">
                                          <p:val>
                                            <p:strVal val="#ppt_x"/>
                                          </p:val>
                                        </p:tav>
                                      </p:tavLst>
                                    </p:anim>
                                    <p:anim calcmode="lin" valueType="num">
                                      <p:cBhvr additive="base">
                                        <p:cTn dur="500" fill="hold" id="22"/>
                                        <p:tgtEl>
                                          <p:spTgt spid="1049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0" grpId="0" animBg="1"/>
      <p:bldP spid="1049191" grpId="0" animBg="1"/>
      <p:bldP spid="1049192" grpId="0" animBg="1"/>
      <p:bldP spid="104919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93" name=""/>
        <p:cNvGrpSpPr/>
        <p:nvPr/>
      </p:nvGrpSpPr>
      <p:grpSpPr>
        <a:xfrm>
          <a:off x="0" y="0"/>
          <a:ext cx="0" cy="0"/>
          <a:chOff x="0" y="0"/>
          <a:chExt cx="0" cy="0"/>
        </a:xfrm>
      </p:grpSpPr>
      <p:pic>
        <p:nvPicPr>
          <p:cNvPr id="2097197" name="Picture 2"/>
          <p:cNvPicPr>
            <a:picLocks noChangeAspect="1" noChangeArrowheads="1"/>
          </p:cNvPicPr>
          <p:nvPr/>
        </p:nvPicPr>
        <p:blipFill>
          <a:blip xmlns:r="http://schemas.openxmlformats.org/officeDocument/2006/relationships" r:embed="rId1" cstate="print"/>
          <a:srcRect/>
          <a:stretch>
            <a:fillRect/>
          </a:stretch>
        </p:blipFill>
        <p:spPr bwMode="auto">
          <a:xfrm>
            <a:off x="1549078" y="1954756"/>
            <a:ext cx="6832922" cy="2464844"/>
          </a:xfrm>
          <a:prstGeom prst="rect"/>
          <a:noFill/>
          <a:ln w="9525">
            <a:noFill/>
            <a:miter lim="800000"/>
            <a:headEnd/>
            <a:tailEnd/>
          </a:ln>
        </p:spPr>
      </p:pic>
      <p:pic>
        <p:nvPicPr>
          <p:cNvPr id="2097198" name="Picture 2" descr="SH2507-crop"/>
          <p:cNvPicPr>
            <a:picLocks noChangeAspect="1" noChangeArrowheads="1"/>
          </p:cNvPicPr>
          <p:nvPr/>
        </p:nvPicPr>
        <p:blipFill>
          <a:blip xmlns:r="http://schemas.openxmlformats.org/officeDocument/2006/relationships" r:embed="rId2"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197"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198" name="Rectangle 4"/>
          <p:cNvSpPr>
            <a:spLocks noChangeArrowheads="1"/>
          </p:cNvSpPr>
          <p:nvPr/>
        </p:nvSpPr>
        <p:spPr bwMode="auto">
          <a:xfrm>
            <a:off x="914400" y="1143000"/>
            <a:ext cx="2749471" cy="461665"/>
          </a:xfrm>
          <a:prstGeom prst="rect"/>
          <a:solidFill>
            <a:srgbClr val="996633"/>
          </a:solidFill>
          <a:ln w="9525">
            <a:solidFill>
              <a:srgbClr val="000000"/>
            </a:solidFill>
            <a:miter lim="800000"/>
            <a:headEnd/>
            <a:tailEnd/>
          </a:ln>
          <a:effectLst/>
        </p:spPr>
        <p:txBody>
          <a:bodyPr wrap="none">
            <a:spAutoFit/>
          </a:bodyPr>
          <a:p>
            <a:pPr eaLnBrk="1" hangingPunct="1"/>
            <a:r>
              <a:rPr dirty="0" lang="en-US" smtClean="0">
                <a:solidFill>
                  <a:srgbClr val="FFFF99"/>
                </a:solidFill>
              </a:rPr>
              <a:t>Gray code </a:t>
            </a:r>
            <a:r>
              <a:rPr dirty="0" lang="en-US" smtClean="0">
                <a:solidFill>
                  <a:srgbClr val="FFFF99"/>
                </a:solidFill>
                <a:sym typeface="Wingdings" pitchFamily="2" charset="2"/>
              </a:rPr>
              <a:t> </a:t>
            </a:r>
            <a:r>
              <a:rPr dirty="0" lang="en-US" smtClean="0">
                <a:solidFill>
                  <a:srgbClr val="FFFF99"/>
                </a:solidFill>
              </a:rPr>
              <a:t>Binary</a:t>
            </a:r>
            <a:endParaRPr dirty="0" lang="en-US">
              <a:solidFill>
                <a:srgbClr val="FFFF99"/>
              </a:solidFill>
            </a:endParaRPr>
          </a:p>
        </p:txBody>
      </p:sp>
      <p:sp>
        <p:nvSpPr>
          <p:cNvPr id="1049199"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200" name="Text Box 35"/>
          <p:cNvSpPr txBox="1">
            <a:spLocks noChangeArrowheads="1"/>
          </p:cNvSpPr>
          <p:nvPr/>
        </p:nvSpPr>
        <p:spPr bwMode="auto">
          <a:xfrm>
            <a:off x="838200" y="5029200"/>
            <a:ext cx="2057400" cy="338554"/>
          </a:xfrm>
          <a:prstGeom prst="rect"/>
          <a:solidFill>
            <a:srgbClr val="FFFFFF"/>
          </a:solidFill>
          <a:ln w="9525">
            <a:solidFill>
              <a:srgbClr val="0000FF"/>
            </a:solidFill>
            <a:miter lim="800000"/>
            <a:headEnd/>
            <a:tailEnd/>
          </a:ln>
          <a:effectLst/>
        </p:spPr>
        <p:txBody>
          <a:bodyPr wrap="square">
            <a:spAutoFit/>
          </a:bodyPr>
          <a:p>
            <a:pPr>
              <a:spcBef>
                <a:spcPct val="50000"/>
              </a:spcBef>
            </a:pPr>
            <a:r>
              <a:rPr dirty="0" sz="1600" lang="en-US" smtClean="0">
                <a:solidFill>
                  <a:srgbClr val="0000FF"/>
                </a:solidFill>
              </a:rPr>
              <a:t>Gray code </a:t>
            </a:r>
            <a:r>
              <a:rPr dirty="0" sz="1600" lang="en-US">
                <a:solidFill>
                  <a:srgbClr val="0000FF"/>
                </a:solidFill>
              </a:rPr>
              <a:t>sequence</a:t>
            </a:r>
          </a:p>
        </p:txBody>
      </p:sp>
      <p:sp>
        <p:nvSpPr>
          <p:cNvPr id="1049201" name="Line 36"/>
          <p:cNvSpPr>
            <a:spLocks noChangeShapeType="1"/>
          </p:cNvSpPr>
          <p:nvPr/>
        </p:nvSpPr>
        <p:spPr bwMode="auto">
          <a:xfrm flipV="1">
            <a:off x="1066800" y="2362200"/>
            <a:ext cx="838200" cy="2667000"/>
          </a:xfrm>
          <a:prstGeom prst="line"/>
          <a:noFill/>
          <a:ln w="9525">
            <a:solidFill>
              <a:srgbClr val="0000FF"/>
            </a:solidFill>
            <a:round/>
            <a:headEnd/>
            <a:tailEnd type="triangle" w="med" len="med"/>
          </a:ln>
          <a:effectLst/>
        </p:spPr>
        <p:txBody>
          <a:bodyPr/>
          <a:p>
            <a:endParaRPr lang="en-US"/>
          </a:p>
        </p:txBody>
      </p:sp>
      <p:sp>
        <p:nvSpPr>
          <p:cNvPr id="1049202" name="Text Box 37"/>
          <p:cNvSpPr txBox="1">
            <a:spLocks noChangeArrowheads="1"/>
          </p:cNvSpPr>
          <p:nvPr/>
        </p:nvSpPr>
        <p:spPr bwMode="auto">
          <a:xfrm>
            <a:off x="3962400" y="5105400"/>
            <a:ext cx="1752600" cy="338554"/>
          </a:xfrm>
          <a:prstGeom prst="rect"/>
          <a:solidFill>
            <a:srgbClr val="FFFFFF"/>
          </a:solidFill>
          <a:ln w="9525">
            <a:solidFill>
              <a:srgbClr val="0000FF"/>
            </a:solidFill>
            <a:miter lim="800000"/>
            <a:headEnd/>
            <a:tailEnd/>
          </a:ln>
          <a:effectLst/>
        </p:spPr>
        <p:txBody>
          <a:bodyPr wrap="square">
            <a:spAutoFit/>
          </a:bodyPr>
          <a:p>
            <a:pPr>
              <a:spcBef>
                <a:spcPct val="50000"/>
              </a:spcBef>
            </a:pPr>
            <a:r>
              <a:rPr dirty="0" sz="1600" lang="en-US" smtClean="0">
                <a:solidFill>
                  <a:srgbClr val="0000FF"/>
                </a:solidFill>
              </a:rPr>
              <a:t>Binary sequence</a:t>
            </a:r>
            <a:endParaRPr dirty="0" sz="1600" lang="en-US">
              <a:solidFill>
                <a:srgbClr val="0000FF"/>
              </a:solidFill>
            </a:endParaRPr>
          </a:p>
        </p:txBody>
      </p:sp>
      <p:sp>
        <p:nvSpPr>
          <p:cNvPr id="1049203" name="Line 38"/>
          <p:cNvSpPr>
            <a:spLocks noChangeShapeType="1"/>
          </p:cNvSpPr>
          <p:nvPr/>
        </p:nvSpPr>
        <p:spPr bwMode="auto">
          <a:xfrm flipV="1">
            <a:off x="4724400" y="4267200"/>
            <a:ext cx="381000" cy="838200"/>
          </a:xfrm>
          <a:prstGeom prst="line"/>
          <a:noFill/>
          <a:ln w="9525">
            <a:solidFill>
              <a:srgbClr val="0000FF"/>
            </a:solidFill>
            <a:round/>
            <a:headEnd/>
            <a:tailEnd type="triangle" w="med" len="med"/>
          </a:ln>
          <a:effectLst/>
        </p:spPr>
        <p:txBody>
          <a:bodyPr/>
          <a:p>
            <a:endParaRPr lang="en-US"/>
          </a:p>
        </p:txBody>
      </p:sp>
      <p:pic>
        <p:nvPicPr>
          <p:cNvPr id="2097199" name="Picture 3"/>
          <p:cNvPicPr>
            <a:picLocks noChangeAspect="1" noChangeArrowheads="1"/>
          </p:cNvPicPr>
          <p:nvPr/>
        </p:nvPicPr>
        <p:blipFill>
          <a:blip xmlns:r="http://schemas.openxmlformats.org/officeDocument/2006/relationships" r:embed="rId3" cstate="print"/>
          <a:srcRect/>
          <a:stretch>
            <a:fillRect/>
          </a:stretch>
        </p:blipFill>
        <p:spPr bwMode="auto">
          <a:xfrm>
            <a:off x="7205494" y="4343400"/>
            <a:ext cx="952668" cy="1676400"/>
          </a:xfrm>
          <a:prstGeom prst="rect"/>
          <a:noFill/>
          <a:ln w="9525">
            <a:noFill/>
            <a:miter lim="800000"/>
            <a:headEnd/>
            <a:tailEnd/>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12">
                                  <p:stCondLst>
                                    <p:cond delay="0"/>
                                  </p:stCondLst>
                                  <p:childTnLst>
                                    <p:set>
                                      <p:cBhvr>
                                        <p:cTn dur="1" fill="hold" id="6">
                                          <p:stCondLst>
                                            <p:cond delay="0"/>
                                          </p:stCondLst>
                                        </p:cTn>
                                        <p:tgtEl>
                                          <p:spTgt spid="1049200"/>
                                        </p:tgtEl>
                                        <p:attrNameLst>
                                          <p:attrName>style.visibility</p:attrName>
                                        </p:attrNameLst>
                                      </p:cBhvr>
                                      <p:to>
                                        <p:strVal val="visible"/>
                                      </p:to>
                                    </p:set>
                                    <p:anim calcmode="lin" valueType="num">
                                      <p:cBhvr additive="base">
                                        <p:cTn dur="500" fill="hold" id="7"/>
                                        <p:tgtEl>
                                          <p:spTgt spid="1049200"/>
                                        </p:tgtEl>
                                        <p:attrNameLst>
                                          <p:attrName>ppt_x</p:attrName>
                                        </p:attrNameLst>
                                      </p:cBhvr>
                                      <p:tavLst>
                                        <p:tav tm="0">
                                          <p:val>
                                            <p:strVal val="0-#ppt_w/2"/>
                                          </p:val>
                                        </p:tav>
                                        <p:tav tm="100000">
                                          <p:val>
                                            <p:strVal val="#ppt_x"/>
                                          </p:val>
                                        </p:tav>
                                      </p:tavLst>
                                    </p:anim>
                                    <p:anim calcmode="lin" valueType="num">
                                      <p:cBhvr additive="base">
                                        <p:cTn dur="500" fill="hold" id="8"/>
                                        <p:tgtEl>
                                          <p:spTgt spid="1049200"/>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12">
                                  <p:stCondLst>
                                    <p:cond delay="0"/>
                                  </p:stCondLst>
                                  <p:childTnLst>
                                    <p:set>
                                      <p:cBhvr>
                                        <p:cTn dur="1" fill="hold" id="10">
                                          <p:stCondLst>
                                            <p:cond delay="0"/>
                                          </p:stCondLst>
                                        </p:cTn>
                                        <p:tgtEl>
                                          <p:spTgt spid="1049201"/>
                                        </p:tgtEl>
                                        <p:attrNameLst>
                                          <p:attrName>style.visibility</p:attrName>
                                        </p:attrNameLst>
                                      </p:cBhvr>
                                      <p:to>
                                        <p:strVal val="visible"/>
                                      </p:to>
                                    </p:set>
                                    <p:anim calcmode="lin" valueType="num">
                                      <p:cBhvr additive="base">
                                        <p:cTn dur="500" fill="hold" id="11"/>
                                        <p:tgtEl>
                                          <p:spTgt spid="1049201"/>
                                        </p:tgtEl>
                                        <p:attrNameLst>
                                          <p:attrName>ppt_x</p:attrName>
                                        </p:attrNameLst>
                                      </p:cBhvr>
                                      <p:tavLst>
                                        <p:tav tm="0">
                                          <p:val>
                                            <p:strVal val="0-#ppt_w/2"/>
                                          </p:val>
                                        </p:tav>
                                        <p:tav tm="100000">
                                          <p:val>
                                            <p:strVal val="#ppt_x"/>
                                          </p:val>
                                        </p:tav>
                                      </p:tavLst>
                                    </p:anim>
                                    <p:anim calcmode="lin" valueType="num">
                                      <p:cBhvr additive="base">
                                        <p:cTn dur="500" fill="hold" id="12"/>
                                        <p:tgtEl>
                                          <p:spTgt spid="1049201"/>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9202"/>
                                        </p:tgtEl>
                                        <p:attrNameLst>
                                          <p:attrName>style.visibility</p:attrName>
                                        </p:attrNameLst>
                                      </p:cBhvr>
                                      <p:to>
                                        <p:strVal val="visible"/>
                                      </p:to>
                                    </p:set>
                                    <p:anim calcmode="lin" valueType="num">
                                      <p:cBhvr additive="base">
                                        <p:cTn dur="500" fill="hold" id="17"/>
                                        <p:tgtEl>
                                          <p:spTgt spid="1049202"/>
                                        </p:tgtEl>
                                        <p:attrNameLst>
                                          <p:attrName>ppt_x</p:attrName>
                                        </p:attrNameLst>
                                      </p:cBhvr>
                                      <p:tavLst>
                                        <p:tav tm="0">
                                          <p:val>
                                            <p:strVal val="0-#ppt_w/2"/>
                                          </p:val>
                                        </p:tav>
                                        <p:tav tm="100000">
                                          <p:val>
                                            <p:strVal val="#ppt_x"/>
                                          </p:val>
                                        </p:tav>
                                      </p:tavLst>
                                    </p:anim>
                                    <p:anim calcmode="lin" valueType="num">
                                      <p:cBhvr additive="base">
                                        <p:cTn dur="500" fill="hold" id="18"/>
                                        <p:tgtEl>
                                          <p:spTgt spid="1049202"/>
                                        </p:tgtEl>
                                        <p:attrNameLst>
                                          <p:attrName>ppt_y</p:attrName>
                                        </p:attrNameLst>
                                      </p:cBhvr>
                                      <p:tavLst>
                                        <p:tav tm="0">
                                          <p:val>
                                            <p:strVal val="1+#ppt_h/2"/>
                                          </p:val>
                                        </p:tav>
                                        <p:tav tm="100000">
                                          <p:val>
                                            <p:strVal val="#ppt_y"/>
                                          </p:val>
                                        </p:tav>
                                      </p:tavLst>
                                    </p:anim>
                                  </p:childTnLst>
                                </p:cTn>
                              </p:par>
                              <p:par>
                                <p:cTn fill="hold" grpId="0" id="19" nodeType="withEffect" presetClass="entr" presetID="2" presetSubtype="12">
                                  <p:stCondLst>
                                    <p:cond delay="0"/>
                                  </p:stCondLst>
                                  <p:childTnLst>
                                    <p:set>
                                      <p:cBhvr>
                                        <p:cTn dur="1" fill="hold" id="20">
                                          <p:stCondLst>
                                            <p:cond delay="0"/>
                                          </p:stCondLst>
                                        </p:cTn>
                                        <p:tgtEl>
                                          <p:spTgt spid="1049203"/>
                                        </p:tgtEl>
                                        <p:attrNameLst>
                                          <p:attrName>style.visibility</p:attrName>
                                        </p:attrNameLst>
                                      </p:cBhvr>
                                      <p:to>
                                        <p:strVal val="visible"/>
                                      </p:to>
                                    </p:set>
                                    <p:anim calcmode="lin" valueType="num">
                                      <p:cBhvr additive="base">
                                        <p:cTn dur="500" fill="hold" id="21"/>
                                        <p:tgtEl>
                                          <p:spTgt spid="1049203"/>
                                        </p:tgtEl>
                                        <p:attrNameLst>
                                          <p:attrName>ppt_x</p:attrName>
                                        </p:attrNameLst>
                                      </p:cBhvr>
                                      <p:tavLst>
                                        <p:tav tm="0">
                                          <p:val>
                                            <p:strVal val="0-#ppt_w/2"/>
                                          </p:val>
                                        </p:tav>
                                        <p:tav tm="100000">
                                          <p:val>
                                            <p:strVal val="#ppt_x"/>
                                          </p:val>
                                        </p:tav>
                                      </p:tavLst>
                                    </p:anim>
                                    <p:anim calcmode="lin" valueType="num">
                                      <p:cBhvr additive="base">
                                        <p:cTn dur="500" fill="hold" id="22"/>
                                        <p:tgtEl>
                                          <p:spTgt spid="1049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0" grpId="0" animBg="1"/>
      <p:bldP spid="1049201" grpId="0" animBg="1"/>
      <p:bldP spid="1049202" grpId="0" animBg="1"/>
      <p:bldP spid="1049203"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showMasterPhAnim="0">
  <p:cSld>
    <p:spTree>
      <p:nvGrpSpPr>
        <p:cNvPr id="196" name=""/>
        <p:cNvGrpSpPr/>
        <p:nvPr/>
      </p:nvGrpSpPr>
      <p:grpSpPr>
        <a:xfrm>
          <a:off x="0" y="0"/>
          <a:ext cx="0" cy="0"/>
          <a:chOff x="0" y="0"/>
          <a:chExt cx="0" cy="0"/>
        </a:xfrm>
      </p:grpSpPr>
      <p:sp>
        <p:nvSpPr>
          <p:cNvPr id="1049207" name="Rectangle 30"/>
          <p:cNvSpPr>
            <a:spLocks noChangeArrowheads="1"/>
          </p:cNvSpPr>
          <p:nvPr/>
        </p:nvSpPr>
        <p:spPr bwMode="auto">
          <a:xfrm>
            <a:off x="1524000" y="3505200"/>
            <a:ext cx="6629400" cy="2667000"/>
          </a:xfrm>
          <a:prstGeom prst="rect"/>
          <a:solidFill>
            <a:srgbClr val="FFFFFF"/>
          </a:solidFill>
          <a:ln w="9525">
            <a:solidFill>
              <a:schemeClr val="tx1"/>
            </a:solidFill>
            <a:miter lim="800000"/>
            <a:headEnd/>
            <a:tailEnd/>
          </a:ln>
          <a:effectLst/>
        </p:spPr>
        <p:txBody>
          <a:bodyPr anchor="ctr" wrap="none"/>
          <a:p>
            <a:endParaRPr lang="en-US"/>
          </a:p>
        </p:txBody>
      </p:sp>
      <p:pic>
        <p:nvPicPr>
          <p:cNvPr id="209720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208"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209" name="Rectangle 4"/>
          <p:cNvSpPr>
            <a:spLocks noChangeArrowheads="1"/>
          </p:cNvSpPr>
          <p:nvPr/>
        </p:nvSpPr>
        <p:spPr bwMode="auto">
          <a:xfrm>
            <a:off x="914400" y="1143000"/>
            <a:ext cx="14541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Gray code</a:t>
            </a:r>
          </a:p>
        </p:txBody>
      </p:sp>
      <p:sp>
        <p:nvSpPr>
          <p:cNvPr id="1049210"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211" name="Text Box 26"/>
          <p:cNvSpPr txBox="1">
            <a:spLocks noChangeArrowheads="1"/>
          </p:cNvSpPr>
          <p:nvPr/>
        </p:nvSpPr>
        <p:spPr bwMode="auto">
          <a:xfrm>
            <a:off x="1447800" y="1600200"/>
            <a:ext cx="6781800" cy="1920875"/>
          </a:xfrm>
          <a:prstGeom prst="rect"/>
          <a:noFill/>
          <a:ln w="9525">
            <a:noFill/>
            <a:miter lim="800000"/>
            <a:headEnd/>
            <a:tailEnd/>
          </a:ln>
          <a:effectLst/>
        </p:spPr>
        <p:txBody>
          <a:bodyPr>
            <a:spAutoFit/>
          </a:bodyPr>
          <a:p>
            <a:pPr>
              <a:spcBef>
                <a:spcPct val="50000"/>
              </a:spcBef>
            </a:pPr>
            <a:r>
              <a:rPr sz="2000" lang="en-US"/>
              <a:t>A shaft encoder is a typical application. Three IR emitter/detectors are used to encode the position of the shaft. The encoder on the left uses binary and can have three bits change together, creating a potential error. The encoder on the right uses gray code and only 1-bit changes, eliminating potential errors.</a:t>
            </a:r>
          </a:p>
        </p:txBody>
      </p:sp>
      <p:pic>
        <p:nvPicPr>
          <p:cNvPr id="2097201" name="Picture 32"/>
          <p:cNvPicPr>
            <a:picLocks noChangeAspect="1" noChangeArrowheads="1"/>
          </p:cNvPicPr>
          <p:nvPr/>
        </p:nvPicPr>
        <p:blipFill>
          <a:blip xmlns:r="http://schemas.openxmlformats.org/officeDocument/2006/relationships" r:embed="rId2" cstate="print"/>
          <a:srcRect/>
          <a:stretch>
            <a:fillRect/>
          </a:stretch>
        </p:blipFill>
        <p:spPr bwMode="auto">
          <a:xfrm>
            <a:off x="1752600" y="3733800"/>
            <a:ext cx="2967038" cy="2249488"/>
          </a:xfrm>
          <a:prstGeom prst="rect"/>
          <a:noFill/>
          <a:ln w="9525">
            <a:noFill/>
            <a:miter lim="800000"/>
            <a:headEnd/>
            <a:tailEnd/>
          </a:ln>
          <a:effectLst/>
        </p:spPr>
      </p:pic>
      <p:pic>
        <p:nvPicPr>
          <p:cNvPr id="2097202" name="Picture 34"/>
          <p:cNvPicPr>
            <a:picLocks noChangeAspect="1" noChangeArrowheads="1"/>
          </p:cNvPicPr>
          <p:nvPr/>
        </p:nvPicPr>
        <p:blipFill>
          <a:blip xmlns:r="http://schemas.openxmlformats.org/officeDocument/2006/relationships" r:embed="rId3" cstate="print"/>
          <a:srcRect/>
          <a:stretch>
            <a:fillRect/>
          </a:stretch>
        </p:blipFill>
        <p:spPr bwMode="auto">
          <a:xfrm>
            <a:off x="4800600" y="3733800"/>
            <a:ext cx="3324225" cy="2311400"/>
          </a:xfrm>
          <a:prstGeom prst="rect"/>
          <a:noFill/>
          <a:ln w="9525">
            <a:noFill/>
            <a:miter lim="800000"/>
            <a:headEnd/>
            <a:tailEnd/>
          </a:ln>
          <a:effectLst/>
        </p:spPr>
      </p:pic>
      <p:sp>
        <p:nvSpPr>
          <p:cNvPr id="1049212" name="Text Box 35"/>
          <p:cNvSpPr txBox="1">
            <a:spLocks noChangeArrowheads="1"/>
          </p:cNvSpPr>
          <p:nvPr/>
        </p:nvSpPr>
        <p:spPr bwMode="auto">
          <a:xfrm>
            <a:off x="838200" y="5029200"/>
            <a:ext cx="1600200" cy="346075"/>
          </a:xfrm>
          <a:prstGeom prst="rect"/>
          <a:solidFill>
            <a:srgbClr val="FFFFFF"/>
          </a:solidFill>
          <a:ln w="9525">
            <a:solidFill>
              <a:srgbClr val="0000FF"/>
            </a:solidFill>
            <a:miter lim="800000"/>
            <a:headEnd/>
            <a:tailEnd/>
          </a:ln>
          <a:effectLst/>
        </p:spPr>
        <p:txBody>
          <a:bodyPr>
            <a:spAutoFit/>
          </a:bodyPr>
          <a:p>
            <a:pPr>
              <a:spcBef>
                <a:spcPct val="50000"/>
              </a:spcBef>
            </a:pPr>
            <a:r>
              <a:rPr sz="1600" lang="en-US">
                <a:solidFill>
                  <a:srgbClr val="0000FF"/>
                </a:solidFill>
              </a:rPr>
              <a:t>Binary sequence</a:t>
            </a:r>
          </a:p>
        </p:txBody>
      </p:sp>
      <p:sp>
        <p:nvSpPr>
          <p:cNvPr id="1049213" name="Line 36"/>
          <p:cNvSpPr>
            <a:spLocks noChangeShapeType="1"/>
          </p:cNvSpPr>
          <p:nvPr/>
        </p:nvSpPr>
        <p:spPr bwMode="auto">
          <a:xfrm flipV="1">
            <a:off x="1600200" y="4876800"/>
            <a:ext cx="381000" cy="152400"/>
          </a:xfrm>
          <a:prstGeom prst="line"/>
          <a:noFill/>
          <a:ln w="9525">
            <a:solidFill>
              <a:srgbClr val="0000FF"/>
            </a:solidFill>
            <a:round/>
            <a:headEnd/>
            <a:tailEnd type="triangle" w="med" len="med"/>
          </a:ln>
          <a:effectLst/>
        </p:spPr>
        <p:txBody>
          <a:bodyPr/>
          <a:p>
            <a:endParaRPr lang="en-US"/>
          </a:p>
        </p:txBody>
      </p:sp>
      <p:sp>
        <p:nvSpPr>
          <p:cNvPr id="1049214" name="Text Box 37"/>
          <p:cNvSpPr txBox="1">
            <a:spLocks noChangeArrowheads="1"/>
          </p:cNvSpPr>
          <p:nvPr/>
        </p:nvSpPr>
        <p:spPr bwMode="auto">
          <a:xfrm>
            <a:off x="3962400" y="5140325"/>
            <a:ext cx="1905000" cy="346075"/>
          </a:xfrm>
          <a:prstGeom prst="rect"/>
          <a:solidFill>
            <a:srgbClr val="FFFFFF"/>
          </a:solidFill>
          <a:ln w="9525">
            <a:solidFill>
              <a:srgbClr val="0000FF"/>
            </a:solidFill>
            <a:miter lim="800000"/>
            <a:headEnd/>
            <a:tailEnd/>
          </a:ln>
          <a:effectLst/>
        </p:spPr>
        <p:txBody>
          <a:bodyPr>
            <a:spAutoFit/>
          </a:bodyPr>
          <a:p>
            <a:pPr>
              <a:spcBef>
                <a:spcPct val="50000"/>
              </a:spcBef>
            </a:pPr>
            <a:r>
              <a:rPr sz="1600" lang="en-US">
                <a:solidFill>
                  <a:srgbClr val="0000FF"/>
                </a:solidFill>
              </a:rPr>
              <a:t>Gray code sequence</a:t>
            </a:r>
          </a:p>
        </p:txBody>
      </p:sp>
      <p:sp>
        <p:nvSpPr>
          <p:cNvPr id="1049215" name="Line 38"/>
          <p:cNvSpPr>
            <a:spLocks noChangeShapeType="1"/>
          </p:cNvSpPr>
          <p:nvPr/>
        </p:nvSpPr>
        <p:spPr bwMode="auto">
          <a:xfrm flipV="1">
            <a:off x="4724400" y="4987925"/>
            <a:ext cx="381000" cy="152400"/>
          </a:xfrm>
          <a:prstGeom prst="line"/>
          <a:noFill/>
          <a:ln w="9525">
            <a:solidFill>
              <a:srgbClr val="0000FF"/>
            </a:solidFill>
            <a:round/>
            <a:headEnd/>
            <a:tailEnd type="triangle" w="med" len="med"/>
          </a:ln>
          <a:effectLst/>
        </p:spPr>
        <p:txBody>
          <a:bodyPr/>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12">
                                  <p:stCondLst>
                                    <p:cond delay="0"/>
                                  </p:stCondLst>
                                  <p:childTnLst>
                                    <p:set>
                                      <p:cBhvr>
                                        <p:cTn dur="1" fill="hold" id="6">
                                          <p:stCondLst>
                                            <p:cond delay="0"/>
                                          </p:stCondLst>
                                        </p:cTn>
                                        <p:tgtEl>
                                          <p:spTgt spid="1049212"/>
                                        </p:tgtEl>
                                        <p:attrNameLst>
                                          <p:attrName>style.visibility</p:attrName>
                                        </p:attrNameLst>
                                      </p:cBhvr>
                                      <p:to>
                                        <p:strVal val="visible"/>
                                      </p:to>
                                    </p:set>
                                    <p:anim calcmode="lin" valueType="num">
                                      <p:cBhvr additive="base">
                                        <p:cTn dur="500" fill="hold" id="7"/>
                                        <p:tgtEl>
                                          <p:spTgt spid="1049212"/>
                                        </p:tgtEl>
                                        <p:attrNameLst>
                                          <p:attrName>ppt_x</p:attrName>
                                        </p:attrNameLst>
                                      </p:cBhvr>
                                      <p:tavLst>
                                        <p:tav tm="0">
                                          <p:val>
                                            <p:strVal val="0-#ppt_w/2"/>
                                          </p:val>
                                        </p:tav>
                                        <p:tav tm="100000">
                                          <p:val>
                                            <p:strVal val="#ppt_x"/>
                                          </p:val>
                                        </p:tav>
                                      </p:tavLst>
                                    </p:anim>
                                    <p:anim calcmode="lin" valueType="num">
                                      <p:cBhvr additive="base">
                                        <p:cTn dur="500" fill="hold" id="8"/>
                                        <p:tgtEl>
                                          <p:spTgt spid="1049212"/>
                                        </p:tgtEl>
                                        <p:attrNameLst>
                                          <p:attrName>ppt_y</p:attrName>
                                        </p:attrNameLst>
                                      </p:cBhvr>
                                      <p:tavLst>
                                        <p:tav tm="0">
                                          <p:val>
                                            <p:strVal val="1+#ppt_h/2"/>
                                          </p:val>
                                        </p:tav>
                                        <p:tav tm="100000">
                                          <p:val>
                                            <p:strVal val="#ppt_y"/>
                                          </p:val>
                                        </p:tav>
                                      </p:tavLst>
                                    </p:anim>
                                  </p:childTnLst>
                                </p:cTn>
                              </p:par>
                              <p:par>
                                <p:cTn fill="hold" grpId="0" id="9" nodeType="withEffect" presetClass="entr" presetID="2" presetSubtype="12">
                                  <p:stCondLst>
                                    <p:cond delay="0"/>
                                  </p:stCondLst>
                                  <p:childTnLst>
                                    <p:set>
                                      <p:cBhvr>
                                        <p:cTn dur="1" fill="hold" id="10">
                                          <p:stCondLst>
                                            <p:cond delay="0"/>
                                          </p:stCondLst>
                                        </p:cTn>
                                        <p:tgtEl>
                                          <p:spTgt spid="1049213"/>
                                        </p:tgtEl>
                                        <p:attrNameLst>
                                          <p:attrName>style.visibility</p:attrName>
                                        </p:attrNameLst>
                                      </p:cBhvr>
                                      <p:to>
                                        <p:strVal val="visible"/>
                                      </p:to>
                                    </p:set>
                                    <p:anim calcmode="lin" valueType="num">
                                      <p:cBhvr additive="base">
                                        <p:cTn dur="500" fill="hold" id="11"/>
                                        <p:tgtEl>
                                          <p:spTgt spid="1049213"/>
                                        </p:tgtEl>
                                        <p:attrNameLst>
                                          <p:attrName>ppt_x</p:attrName>
                                        </p:attrNameLst>
                                      </p:cBhvr>
                                      <p:tavLst>
                                        <p:tav tm="0">
                                          <p:val>
                                            <p:strVal val="0-#ppt_w/2"/>
                                          </p:val>
                                        </p:tav>
                                        <p:tav tm="100000">
                                          <p:val>
                                            <p:strVal val="#ppt_x"/>
                                          </p:val>
                                        </p:tav>
                                      </p:tavLst>
                                    </p:anim>
                                    <p:anim calcmode="lin" valueType="num">
                                      <p:cBhvr additive="base">
                                        <p:cTn dur="500" fill="hold" id="12"/>
                                        <p:tgtEl>
                                          <p:spTgt spid="1049213"/>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9214"/>
                                        </p:tgtEl>
                                        <p:attrNameLst>
                                          <p:attrName>style.visibility</p:attrName>
                                        </p:attrNameLst>
                                      </p:cBhvr>
                                      <p:to>
                                        <p:strVal val="visible"/>
                                      </p:to>
                                    </p:set>
                                    <p:anim calcmode="lin" valueType="num">
                                      <p:cBhvr additive="base">
                                        <p:cTn dur="500" fill="hold" id="17"/>
                                        <p:tgtEl>
                                          <p:spTgt spid="1049214"/>
                                        </p:tgtEl>
                                        <p:attrNameLst>
                                          <p:attrName>ppt_x</p:attrName>
                                        </p:attrNameLst>
                                      </p:cBhvr>
                                      <p:tavLst>
                                        <p:tav tm="0">
                                          <p:val>
                                            <p:strVal val="0-#ppt_w/2"/>
                                          </p:val>
                                        </p:tav>
                                        <p:tav tm="100000">
                                          <p:val>
                                            <p:strVal val="#ppt_x"/>
                                          </p:val>
                                        </p:tav>
                                      </p:tavLst>
                                    </p:anim>
                                    <p:anim calcmode="lin" valueType="num">
                                      <p:cBhvr additive="base">
                                        <p:cTn dur="500" fill="hold" id="18"/>
                                        <p:tgtEl>
                                          <p:spTgt spid="1049214"/>
                                        </p:tgtEl>
                                        <p:attrNameLst>
                                          <p:attrName>ppt_y</p:attrName>
                                        </p:attrNameLst>
                                      </p:cBhvr>
                                      <p:tavLst>
                                        <p:tav tm="0">
                                          <p:val>
                                            <p:strVal val="1+#ppt_h/2"/>
                                          </p:val>
                                        </p:tav>
                                        <p:tav tm="100000">
                                          <p:val>
                                            <p:strVal val="#ppt_y"/>
                                          </p:val>
                                        </p:tav>
                                      </p:tavLst>
                                    </p:anim>
                                  </p:childTnLst>
                                </p:cTn>
                              </p:par>
                              <p:par>
                                <p:cTn fill="hold" grpId="0" id="19" nodeType="withEffect" presetClass="entr" presetID="2" presetSubtype="12">
                                  <p:stCondLst>
                                    <p:cond delay="0"/>
                                  </p:stCondLst>
                                  <p:childTnLst>
                                    <p:set>
                                      <p:cBhvr>
                                        <p:cTn dur="1" fill="hold" id="20">
                                          <p:stCondLst>
                                            <p:cond delay="0"/>
                                          </p:stCondLst>
                                        </p:cTn>
                                        <p:tgtEl>
                                          <p:spTgt spid="1049215"/>
                                        </p:tgtEl>
                                        <p:attrNameLst>
                                          <p:attrName>style.visibility</p:attrName>
                                        </p:attrNameLst>
                                      </p:cBhvr>
                                      <p:to>
                                        <p:strVal val="visible"/>
                                      </p:to>
                                    </p:set>
                                    <p:anim calcmode="lin" valueType="num">
                                      <p:cBhvr additive="base">
                                        <p:cTn dur="500" fill="hold" id="21"/>
                                        <p:tgtEl>
                                          <p:spTgt spid="1049215"/>
                                        </p:tgtEl>
                                        <p:attrNameLst>
                                          <p:attrName>ppt_x</p:attrName>
                                        </p:attrNameLst>
                                      </p:cBhvr>
                                      <p:tavLst>
                                        <p:tav tm="0">
                                          <p:val>
                                            <p:strVal val="0-#ppt_w/2"/>
                                          </p:val>
                                        </p:tav>
                                        <p:tav tm="100000">
                                          <p:val>
                                            <p:strVal val="#ppt_x"/>
                                          </p:val>
                                        </p:tav>
                                      </p:tavLst>
                                    </p:anim>
                                    <p:anim calcmode="lin" valueType="num">
                                      <p:cBhvr additive="base">
                                        <p:cTn dur="500" fill="hold" id="22"/>
                                        <p:tgtEl>
                                          <p:spTgt spid="10492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2" grpId="0" animBg="1"/>
      <p:bldP spid="1049213" grpId="0" animBg="1"/>
      <p:bldP spid="1049214" grpId="0" animBg="1"/>
      <p:bldP spid="104921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99" name=""/>
        <p:cNvGrpSpPr/>
        <p:nvPr/>
      </p:nvGrpSpPr>
      <p:grpSpPr>
        <a:xfrm>
          <a:off x="0" y="0"/>
          <a:ext cx="0" cy="0"/>
          <a:chOff x="0" y="0"/>
          <a:chExt cx="0" cy="0"/>
        </a:xfrm>
      </p:grpSpPr>
      <p:pic>
        <p:nvPicPr>
          <p:cNvPr id="2097203"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219"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220" name="Rectangle 4"/>
          <p:cNvSpPr>
            <a:spLocks noChangeArrowheads="1"/>
          </p:cNvSpPr>
          <p:nvPr/>
        </p:nvSpPr>
        <p:spPr bwMode="auto">
          <a:xfrm>
            <a:off x="914400" y="1143000"/>
            <a:ext cx="99060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ASCII</a:t>
            </a:r>
          </a:p>
        </p:txBody>
      </p:sp>
      <p:sp>
        <p:nvSpPr>
          <p:cNvPr id="1049221"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222" name="Text Box 7"/>
          <p:cNvSpPr txBox="1">
            <a:spLocks noChangeArrowheads="1"/>
          </p:cNvSpPr>
          <p:nvPr/>
        </p:nvSpPr>
        <p:spPr bwMode="auto">
          <a:xfrm>
            <a:off x="990600" y="1828800"/>
            <a:ext cx="7543800" cy="2282825"/>
          </a:xfrm>
          <a:prstGeom prst="rect"/>
          <a:noFill/>
          <a:ln w="9525">
            <a:noFill/>
            <a:miter lim="800000"/>
            <a:headEnd/>
            <a:tailEnd/>
          </a:ln>
          <a:effectLst/>
        </p:spPr>
        <p:txBody>
          <a:bodyPr>
            <a:spAutoFit/>
          </a:bodyPr>
          <a:p>
            <a:pPr>
              <a:spcBef>
                <a:spcPct val="50000"/>
              </a:spcBef>
            </a:pPr>
            <a:r>
              <a:rPr lang="en-US"/>
              <a:t>ASCII is a code for alphanumeric characters and control characters. In its original form, ASCII encoded 128 characters and symbols using 7-bits. The first 32 characters are control characters, that are based on obsolete teletype requirements, so these characters are generally assigned to other functions in modern usage.</a:t>
            </a:r>
          </a:p>
        </p:txBody>
      </p:sp>
      <p:sp>
        <p:nvSpPr>
          <p:cNvPr id="1049223" name="Text Box 9"/>
          <p:cNvSpPr txBox="1">
            <a:spLocks noChangeArrowheads="1"/>
          </p:cNvSpPr>
          <p:nvPr/>
        </p:nvSpPr>
        <p:spPr bwMode="auto">
          <a:xfrm>
            <a:off x="990600" y="4267200"/>
            <a:ext cx="7391400" cy="1552575"/>
          </a:xfrm>
          <a:prstGeom prst="rect"/>
          <a:noFill/>
          <a:ln w="9525">
            <a:noFill/>
            <a:miter lim="800000"/>
            <a:headEnd/>
            <a:tailEnd/>
          </a:ln>
          <a:effectLst/>
        </p:spPr>
        <p:txBody>
          <a:bodyPr>
            <a:spAutoFit/>
          </a:bodyPr>
          <a:p>
            <a:r>
              <a:rPr lang="en-US"/>
              <a:t>In 1981, IBM introduced extended ASCII, which is an 8-bit code and increased the character set to 256. Other extended sets (such as Unicode) have been introduced to handle characters in languages other than English.</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223"/>
                                        </p:tgtEl>
                                        <p:attrNameLst>
                                          <p:attrName>style.visibility</p:attrName>
                                        </p:attrNameLst>
                                      </p:cBhvr>
                                      <p:to>
                                        <p:strVal val="visible"/>
                                      </p:to>
                                    </p:set>
                                    <p:anim calcmode="lin" valueType="num">
                                      <p:cBhvr additive="base">
                                        <p:cTn dur="500" fill="hold" id="7"/>
                                        <p:tgtEl>
                                          <p:spTgt spid="1049223"/>
                                        </p:tgtEl>
                                        <p:attrNameLst>
                                          <p:attrName>ppt_x</p:attrName>
                                        </p:attrNameLst>
                                      </p:cBhvr>
                                      <p:tavLst>
                                        <p:tav tm="0">
                                          <p:val>
                                            <p:strVal val="0-#ppt_w/2"/>
                                          </p:val>
                                        </p:tav>
                                        <p:tav tm="100000">
                                          <p:val>
                                            <p:strVal val="#ppt_x"/>
                                          </p:val>
                                        </p:tav>
                                      </p:tavLst>
                                    </p:anim>
                                    <p:anim calcmode="lin" valueType="num">
                                      <p:cBhvr additive="base">
                                        <p:cTn dur="500" fill="hold" id="8"/>
                                        <p:tgtEl>
                                          <p:spTgt spid="1049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3"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202" name=""/>
        <p:cNvGrpSpPr/>
        <p:nvPr/>
      </p:nvGrpSpPr>
      <p:grpSpPr>
        <a:xfrm>
          <a:off x="0" y="0"/>
          <a:ext cx="0" cy="0"/>
          <a:chOff x="0" y="0"/>
          <a:chExt cx="0" cy="0"/>
        </a:xfrm>
      </p:grpSpPr>
      <p:pic>
        <p:nvPicPr>
          <p:cNvPr id="2097204" name="Picture 3"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9227" name="Text Box 4"/>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9228" name="Rectangle 5"/>
          <p:cNvSpPr>
            <a:spLocks noChangeArrowheads="1"/>
          </p:cNvSpPr>
          <p:nvPr/>
        </p:nvSpPr>
        <p:spPr bwMode="auto">
          <a:xfrm>
            <a:off x="914400" y="1143000"/>
            <a:ext cx="1944688"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Parity Method</a:t>
            </a:r>
          </a:p>
        </p:txBody>
      </p:sp>
      <p:sp>
        <p:nvSpPr>
          <p:cNvPr id="1049229" name="Text Box 6"/>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9230" name="Text Box 7"/>
          <p:cNvSpPr txBox="1">
            <a:spLocks noChangeArrowheads="1"/>
          </p:cNvSpPr>
          <p:nvPr/>
        </p:nvSpPr>
        <p:spPr bwMode="auto">
          <a:xfrm>
            <a:off x="1447800" y="1600200"/>
            <a:ext cx="7086600" cy="1917700"/>
          </a:xfrm>
          <a:prstGeom prst="rect"/>
          <a:noFill/>
          <a:ln w="9525">
            <a:noFill/>
            <a:miter lim="800000"/>
            <a:headEnd/>
            <a:tailEnd/>
          </a:ln>
          <a:effectLst/>
        </p:spPr>
        <p:txBody>
          <a:bodyPr>
            <a:spAutoFit/>
          </a:bodyPr>
          <a:p>
            <a:pPr>
              <a:spcBef>
                <a:spcPct val="50000"/>
              </a:spcBef>
            </a:pPr>
            <a:r>
              <a:rPr lang="en-US"/>
              <a:t>The parity method is a method of error detection for simple transmission errors involving one bit (or an odd number of bits). A parity bit is an “extra” bit attached to a group of bits to force the number of 1’s to be either even (even parity) or odd (odd parity).</a:t>
            </a:r>
          </a:p>
        </p:txBody>
      </p:sp>
      <p:sp>
        <p:nvSpPr>
          <p:cNvPr id="1049231" name="Text Box 9"/>
          <p:cNvSpPr txBox="1">
            <a:spLocks noChangeArrowheads="1"/>
          </p:cNvSpPr>
          <p:nvPr/>
        </p:nvSpPr>
        <p:spPr bwMode="auto">
          <a:xfrm>
            <a:off x="2057400" y="3657600"/>
            <a:ext cx="6400800" cy="1006475"/>
          </a:xfrm>
          <a:prstGeom prst="rect"/>
          <a:noFill/>
          <a:ln w="9525">
            <a:noFill/>
            <a:miter lim="800000"/>
            <a:headEnd/>
            <a:tailEnd/>
          </a:ln>
          <a:effectLst/>
        </p:spPr>
        <p:txBody>
          <a:bodyPr>
            <a:spAutoFit/>
          </a:bodyPr>
          <a:p>
            <a:pPr>
              <a:spcBef>
                <a:spcPct val="50000"/>
              </a:spcBef>
            </a:pPr>
            <a:r>
              <a:rPr sz="2000" lang="en-US"/>
              <a:t>The ASCII character for “a” is 1100001 and for “A” is 1000001. What is the correct bit to append to make both of these have odd parity?</a:t>
            </a:r>
          </a:p>
        </p:txBody>
      </p:sp>
      <p:sp>
        <p:nvSpPr>
          <p:cNvPr id="1049232" name="WordArt 10"/>
          <p:cNvSpPr>
            <a:spLocks noChangeArrowheads="1" noChangeShapeType="1" noTextEdit="1"/>
          </p:cNvSpPr>
          <p:nvPr/>
        </p:nvSpPr>
        <p:spPr bwMode="auto">
          <a:xfrm>
            <a:off x="762000" y="3641725"/>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9233" name="WordArt 11"/>
          <p:cNvSpPr>
            <a:spLocks noChangeArrowheads="1" noChangeShapeType="1" noTextEdit="1"/>
          </p:cNvSpPr>
          <p:nvPr/>
        </p:nvSpPr>
        <p:spPr bwMode="auto">
          <a:xfrm>
            <a:off x="762000" y="4648200"/>
            <a:ext cx="1219200" cy="419100"/>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9234" name="Text Box 12"/>
          <p:cNvSpPr txBox="1">
            <a:spLocks noChangeArrowheads="1"/>
          </p:cNvSpPr>
          <p:nvPr/>
        </p:nvSpPr>
        <p:spPr bwMode="auto">
          <a:xfrm>
            <a:off x="2057400" y="4648200"/>
            <a:ext cx="6477000" cy="1006475"/>
          </a:xfrm>
          <a:prstGeom prst="rect"/>
          <a:noFill/>
          <a:ln w="9525">
            <a:noFill/>
            <a:miter lim="800000"/>
            <a:headEnd/>
            <a:tailEnd/>
          </a:ln>
          <a:effectLst/>
        </p:spPr>
        <p:txBody>
          <a:bodyPr>
            <a:spAutoFit/>
          </a:bodyPr>
          <a:p>
            <a:pPr eaLnBrk="1" hangingPunct="1"/>
            <a:r>
              <a:rPr sz="2000" lang="en-US"/>
              <a:t>The ASCII “a” has an odd number of bits that are equal to 1; therefore the parity bit is </a:t>
            </a:r>
            <a:r>
              <a:rPr sz="2000" lang="en-US">
                <a:solidFill>
                  <a:srgbClr val="FF0000"/>
                </a:solidFill>
              </a:rPr>
              <a:t>0</a:t>
            </a:r>
            <a:r>
              <a:rPr sz="2000" lang="en-US"/>
              <a:t>. The ASCII “A” has an even number of bits that are equal to 1; therefore the parity bit is </a:t>
            </a:r>
            <a:r>
              <a:rPr sz="2000" lang="en-US">
                <a:solidFill>
                  <a:srgbClr val="FF0000"/>
                </a:solidFill>
              </a:rPr>
              <a:t>1</a:t>
            </a:r>
            <a:r>
              <a:rPr sz="2000" lang="en-US"/>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232"/>
                                        </p:tgtEl>
                                        <p:attrNameLst>
                                          <p:attrName>style.visibility</p:attrName>
                                        </p:attrNameLst>
                                      </p:cBhvr>
                                      <p:to>
                                        <p:strVal val="visible"/>
                                      </p:to>
                                    </p:set>
                                    <p:anim calcmode="lin" valueType="num">
                                      <p:cBhvr additive="base">
                                        <p:cTn dur="500" fill="hold" id="7"/>
                                        <p:tgtEl>
                                          <p:spTgt spid="1049232"/>
                                        </p:tgtEl>
                                        <p:attrNameLst>
                                          <p:attrName>ppt_x</p:attrName>
                                        </p:attrNameLst>
                                      </p:cBhvr>
                                      <p:tavLst>
                                        <p:tav tm="0">
                                          <p:val>
                                            <p:strVal val="0-#ppt_w/2"/>
                                          </p:val>
                                        </p:tav>
                                        <p:tav tm="100000">
                                          <p:val>
                                            <p:strVal val="#ppt_x"/>
                                          </p:val>
                                        </p:tav>
                                      </p:tavLst>
                                    </p:anim>
                                    <p:anim calcmode="lin" valueType="num">
                                      <p:cBhvr additive="base">
                                        <p:cTn dur="500" fill="hold" id="8"/>
                                        <p:tgtEl>
                                          <p:spTgt spid="1049232"/>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9231"/>
                                        </p:tgtEl>
                                        <p:attrNameLst>
                                          <p:attrName>style.visibility</p:attrName>
                                        </p:attrNameLst>
                                      </p:cBhvr>
                                      <p:to>
                                        <p:strVal val="visible"/>
                                      </p:to>
                                    </p:set>
                                    <p:anim calcmode="lin" valueType="num">
                                      <p:cBhvr additive="base">
                                        <p:cTn dur="500" fill="hold" id="11"/>
                                        <p:tgtEl>
                                          <p:spTgt spid="1049231"/>
                                        </p:tgtEl>
                                        <p:attrNameLst>
                                          <p:attrName>ppt_x</p:attrName>
                                        </p:attrNameLst>
                                      </p:cBhvr>
                                      <p:tavLst>
                                        <p:tav tm="0">
                                          <p:val>
                                            <p:strVal val="1+#ppt_w/2"/>
                                          </p:val>
                                        </p:tav>
                                        <p:tav tm="100000">
                                          <p:val>
                                            <p:strVal val="#ppt_x"/>
                                          </p:val>
                                        </p:tav>
                                      </p:tavLst>
                                    </p:anim>
                                    <p:anim calcmode="lin" valueType="num">
                                      <p:cBhvr additive="base">
                                        <p:cTn dur="500" fill="hold" id="12"/>
                                        <p:tgtEl>
                                          <p:spTgt spid="1049231"/>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9233"/>
                                        </p:tgtEl>
                                        <p:attrNameLst>
                                          <p:attrName>style.visibility</p:attrName>
                                        </p:attrNameLst>
                                      </p:cBhvr>
                                      <p:to>
                                        <p:strVal val="visible"/>
                                      </p:to>
                                    </p:set>
                                    <p:animEffect transition="in" filter="dissolve">
                                      <p:cBhvr>
                                        <p:cTn dur="500" id="17"/>
                                        <p:tgtEl>
                                          <p:spTgt spid="1049233"/>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9234"/>
                                        </p:tgtEl>
                                        <p:attrNameLst>
                                          <p:attrName>style.visibility</p:attrName>
                                        </p:attrNameLst>
                                      </p:cBhvr>
                                      <p:to>
                                        <p:strVal val="visible"/>
                                      </p:to>
                                    </p:set>
                                    <p:animEffect transition="in" filter="wipe(left)">
                                      <p:cBhvr>
                                        <p:cTn dur="1000" id="21"/>
                                        <p:tgtEl>
                                          <p:spTgt spid="1049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1" grpId="0"/>
      <p:bldP spid="1049232" grpId="0" animBg="1"/>
      <p:bldP spid="1049233" grpId="0" animBg="1"/>
      <p:bldP spid="1049234" grpId="0"/>
    </p:bldLst>
  </p:timing>
</p:sld>
</file>

<file path=ppt/slides/slide36.xml><?xml version="1.0" encoding="utf-8"?>
<p:sld xmlns:a="http://schemas.openxmlformats.org/drawingml/2006/main" xmlns:r="http://schemas.openxmlformats.org/officeDocument/2006/relationships" xmlns:p="http://schemas.openxmlformats.org/presentationml/2006/main" show="0" showMasterPhAnim="0">
  <p:cSld>
    <p:spTree>
      <p:nvGrpSpPr>
        <p:cNvPr id="83" name=""/>
        <p:cNvGrpSpPr/>
        <p:nvPr/>
      </p:nvGrpSpPr>
      <p:grpSpPr>
        <a:xfrm>
          <a:off x="0" y="0"/>
          <a:ext cx="0" cy="0"/>
          <a:chOff x="0" y="0"/>
          <a:chExt cx="0" cy="0"/>
        </a:xfrm>
      </p:grpSpPr>
      <p:pic>
        <p:nvPicPr>
          <p:cNvPr id="2097154"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33"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634" name="Rectangle 4"/>
          <p:cNvSpPr>
            <a:spLocks noChangeArrowheads="1"/>
          </p:cNvSpPr>
          <p:nvPr/>
        </p:nvSpPr>
        <p:spPr bwMode="auto">
          <a:xfrm>
            <a:off x="914400" y="1143000"/>
            <a:ext cx="3440113"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Cyclic Redundancy Check</a:t>
            </a:r>
          </a:p>
        </p:txBody>
      </p:sp>
      <p:sp>
        <p:nvSpPr>
          <p:cNvPr id="1048635" name="Text Box 5"/>
          <p:cNvSpPr txBox="1">
            <a:spLocks noChangeArrowheads="1"/>
          </p:cNvSpPr>
          <p:nvPr/>
        </p:nvSpPr>
        <p:spPr bwMode="auto">
          <a:xfrm>
            <a:off x="914400" y="3276600"/>
            <a:ext cx="7102475" cy="457200"/>
          </a:xfrm>
          <a:prstGeom prst="rect"/>
          <a:noFill/>
          <a:ln w="9525">
            <a:noFill/>
            <a:miter lim="800000"/>
            <a:headEnd/>
            <a:tailEnd/>
          </a:ln>
          <a:effectLst/>
        </p:spPr>
        <p:txBody>
          <a:bodyPr>
            <a:spAutoFit/>
          </a:bodyPr>
          <a:p>
            <a:endParaRPr lang="en-US"/>
          </a:p>
        </p:txBody>
      </p:sp>
      <p:sp>
        <p:nvSpPr>
          <p:cNvPr id="1048636" name="Text Box 6"/>
          <p:cNvSpPr txBox="1">
            <a:spLocks noChangeArrowheads="1"/>
          </p:cNvSpPr>
          <p:nvPr/>
        </p:nvSpPr>
        <p:spPr bwMode="auto">
          <a:xfrm>
            <a:off x="1219200" y="1676400"/>
            <a:ext cx="7086600" cy="1616075"/>
          </a:xfrm>
          <a:prstGeom prst="rect"/>
          <a:noFill/>
          <a:ln w="9525">
            <a:noFill/>
            <a:miter lim="800000"/>
            <a:headEnd/>
            <a:tailEnd/>
          </a:ln>
          <a:effectLst/>
        </p:spPr>
        <p:txBody>
          <a:bodyPr>
            <a:spAutoFit/>
          </a:bodyPr>
          <a:p>
            <a:pPr>
              <a:spcBef>
                <a:spcPct val="50000"/>
              </a:spcBef>
            </a:pPr>
            <a:r>
              <a:rPr sz="2000" lang="en-US"/>
              <a:t>The cyclic redundancy check (CRC) is an error detection method that can detect multiple errors in larger blocks of data. At the sending end, a checksum is appended to a block of data. At the receiving end, the check sum is generated and compared to the sent checksum. If the check sums are the same, no error is detected.</a:t>
            </a:r>
          </a:p>
        </p:txBody>
      </p:sp>
      <p:pic>
        <p:nvPicPr>
          <p:cNvPr id="2097155" name="Picture 12"/>
          <p:cNvPicPr>
            <a:picLocks noChangeAspect="1" noChangeArrowheads="1"/>
          </p:cNvPicPr>
          <p:nvPr/>
        </p:nvPicPr>
        <p:blipFill>
          <a:blip xmlns:r="http://schemas.openxmlformats.org/officeDocument/2006/relationships" r:embed="rId2" cstate="print"/>
          <a:srcRect/>
          <a:stretch>
            <a:fillRect/>
          </a:stretch>
        </p:blipFill>
        <p:spPr bwMode="auto">
          <a:xfrm>
            <a:off x="1066800" y="3352800"/>
            <a:ext cx="6886575" cy="2667000"/>
          </a:xfrm>
          <a:prstGeom prst="rect"/>
          <a:noFill/>
          <a:ln w="9525">
            <a:noFill/>
            <a:miter lim="800000"/>
            <a:headEnd/>
            <a:tailEnd/>
          </a:ln>
          <a:effectLst/>
        </p:spPr>
      </p:pic>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pic>
        <p:nvPicPr>
          <p:cNvPr id="2097153" name="Picture 14" descr="SH2507-crop"/>
          <p:cNvPicPr>
            <a:picLocks noChangeAspect="1" noChangeArrowheads="1"/>
          </p:cNvPicPr>
          <p:nvPr/>
        </p:nvPicPr>
        <p:blipFill>
          <a:blip xmlns:r="http://schemas.openxmlformats.org/officeDocument/2006/relationships" r:embed="rId1" cstate="print"/>
          <a:srcRect/>
          <a:stretch>
            <a:fillRect/>
          </a:stretch>
        </p:blipFill>
        <p:spPr bwMode="auto">
          <a:xfrm>
            <a:off x="2438400" y="228600"/>
            <a:ext cx="3962400" cy="685800"/>
          </a:xfrm>
          <a:prstGeom prst="rect"/>
          <a:noFill/>
          <a:ln w="19050">
            <a:solidFill>
              <a:schemeClr val="accent2"/>
            </a:solidFill>
            <a:miter lim="800000"/>
            <a:headEnd/>
            <a:tailEnd/>
          </a:ln>
        </p:spPr>
      </p:pic>
      <p:sp>
        <p:nvSpPr>
          <p:cNvPr id="1048610" name="Text Box 5"/>
          <p:cNvSpPr txBox="1">
            <a:spLocks noChangeArrowheads="1"/>
          </p:cNvSpPr>
          <p:nvPr/>
        </p:nvSpPr>
        <p:spPr bwMode="auto">
          <a:xfrm>
            <a:off x="2438400" y="228600"/>
            <a:ext cx="3962400" cy="64135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Selected Key Terms</a:t>
            </a:r>
          </a:p>
        </p:txBody>
      </p:sp>
      <p:sp>
        <p:nvSpPr>
          <p:cNvPr id="1048611" name="Rectangle 15"/>
          <p:cNvSpPr>
            <a:spLocks noChangeArrowheads="1"/>
          </p:cNvSpPr>
          <p:nvPr/>
        </p:nvSpPr>
        <p:spPr bwMode="auto">
          <a:xfrm>
            <a:off x="20638" y="0"/>
            <a:ext cx="9155112" cy="6889750"/>
          </a:xfrm>
          <a:prstGeom prst="rect"/>
          <a:noFill/>
          <a:ln w="76200">
            <a:solidFill>
              <a:schemeClr val="tx2"/>
            </a:solidFill>
            <a:miter lim="800000"/>
            <a:headEnd/>
            <a:tailEnd/>
          </a:ln>
          <a:effectLst/>
        </p:spPr>
        <p:txBody>
          <a:bodyPr anchor="ctr" wrap="none"/>
          <a:p>
            <a:endParaRPr lang="en-US"/>
          </a:p>
        </p:txBody>
      </p:sp>
      <p:sp>
        <p:nvSpPr>
          <p:cNvPr id="1048612" name="Text Box 16"/>
          <p:cNvSpPr txBox="1">
            <a:spLocks noChangeArrowheads="1"/>
          </p:cNvSpPr>
          <p:nvPr/>
        </p:nvSpPr>
        <p:spPr bwMode="auto">
          <a:xfrm>
            <a:off x="1447800" y="1479550"/>
            <a:ext cx="6553200" cy="519113"/>
          </a:xfrm>
          <a:prstGeom prst="rect"/>
          <a:noFill/>
          <a:ln w="9525">
            <a:noFill/>
            <a:miter lim="800000"/>
            <a:headEnd/>
            <a:tailEnd/>
          </a:ln>
          <a:effectLst/>
        </p:spPr>
        <p:txBody>
          <a:bodyPr>
            <a:spAutoFit/>
          </a:bodyPr>
          <a:p>
            <a:pPr eaLnBrk="1" hangingPunct="1">
              <a:spcBef>
                <a:spcPct val="50000"/>
              </a:spcBef>
            </a:pPr>
            <a:r>
              <a:rPr sz="2800" lang="en-US">
                <a:latin typeface="Times" pitchFamily="18" charset="0"/>
                <a:cs typeface="Times New Roman" pitchFamily="18" charset="0"/>
              </a:rPr>
              <a:t> </a:t>
            </a:r>
          </a:p>
        </p:txBody>
      </p:sp>
      <p:sp>
        <p:nvSpPr>
          <p:cNvPr id="1048613" name="Text Box 17"/>
          <p:cNvSpPr txBox="1">
            <a:spLocks noChangeArrowheads="1"/>
          </p:cNvSpPr>
          <p:nvPr/>
        </p:nvSpPr>
        <p:spPr bwMode="auto">
          <a:xfrm>
            <a:off x="152400" y="1546225"/>
            <a:ext cx="2209800" cy="3378200"/>
          </a:xfrm>
          <a:prstGeom prst="rect"/>
          <a:noFill/>
          <a:ln w="9525">
            <a:noFill/>
            <a:miter lim="800000"/>
            <a:headEnd/>
            <a:tailEnd/>
          </a:ln>
          <a:effectLst/>
        </p:spPr>
        <p:txBody>
          <a:bodyPr>
            <a:spAutoFit/>
          </a:bodyPr>
          <a:p>
            <a:pPr algn="r" eaLnBrk="1" hangingPunct="1"/>
            <a:r>
              <a:rPr b="1" i="1" lang="en-US">
                <a:solidFill>
                  <a:schemeClr val="tx2"/>
                </a:solidFill>
                <a:latin typeface="Times" pitchFamily="18" charset="0"/>
                <a:cs typeface="Times New Roman" pitchFamily="18" charset="0"/>
              </a:rPr>
              <a:t>Byte</a:t>
            </a: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Floating-point number</a:t>
            </a:r>
            <a:endParaRPr b="1" i="1" lang="en-US">
              <a:solidFill>
                <a:schemeClr val="tx2"/>
              </a:solidFill>
              <a:latin typeface="Wingdings" pitchFamily="2" charset="2"/>
              <a:cs typeface="Times New Roman" pitchFamily="18" charset="0"/>
            </a:endParaRPr>
          </a:p>
          <a:p>
            <a:pPr algn="r" eaLnBrk="1" hangingPunct="1"/>
            <a:endParaRPr b="1" i="1" lang="en-US">
              <a:solidFill>
                <a:schemeClr val="tx2"/>
              </a:solidFill>
              <a:latin typeface="Wingdings" pitchFamily="2" charset="2"/>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Hexadecimal</a:t>
            </a: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Octal</a:t>
            </a: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BCD</a:t>
            </a:r>
          </a:p>
        </p:txBody>
      </p:sp>
      <p:sp>
        <p:nvSpPr>
          <p:cNvPr id="1048614" name="Text Box 18"/>
          <p:cNvSpPr txBox="1">
            <a:spLocks noChangeArrowheads="1"/>
          </p:cNvSpPr>
          <p:nvPr/>
        </p:nvSpPr>
        <p:spPr bwMode="auto">
          <a:xfrm>
            <a:off x="2444750" y="1543050"/>
            <a:ext cx="6470650" cy="457200"/>
          </a:xfrm>
          <a:prstGeom prst="rect"/>
          <a:noFill/>
          <a:ln w="9525">
            <a:noFill/>
            <a:miter lim="800000"/>
            <a:headEnd/>
            <a:tailEnd/>
          </a:ln>
          <a:effectLst/>
        </p:spPr>
        <p:txBody>
          <a:bodyPr>
            <a:spAutoFit/>
          </a:bodyPr>
          <a:p>
            <a:pPr eaLnBrk="1" hangingPunct="1"/>
            <a:r>
              <a:rPr lang="en-US">
                <a:latin typeface="Times" pitchFamily="18" charset="0"/>
                <a:cs typeface="Times New Roman" pitchFamily="18" charset="0"/>
              </a:rPr>
              <a:t>A group of eight bits</a:t>
            </a:r>
          </a:p>
        </p:txBody>
      </p:sp>
      <p:sp>
        <p:nvSpPr>
          <p:cNvPr id="1048615" name="Text Box 19"/>
          <p:cNvSpPr txBox="1">
            <a:spLocks noChangeArrowheads="1"/>
          </p:cNvSpPr>
          <p:nvPr/>
        </p:nvSpPr>
        <p:spPr bwMode="auto">
          <a:xfrm>
            <a:off x="2438400" y="2089150"/>
            <a:ext cx="6477000" cy="1187450"/>
          </a:xfrm>
          <a:prstGeom prst="rect"/>
          <a:noFill/>
          <a:ln w="9525">
            <a:noFill/>
            <a:miter lim="800000"/>
            <a:headEnd/>
            <a:tailEnd/>
          </a:ln>
          <a:effectLst/>
        </p:spPr>
        <p:txBody>
          <a:bodyPr>
            <a:spAutoFit/>
          </a:bodyPr>
          <a:p>
            <a:pPr eaLnBrk="1" hangingPunct="1"/>
            <a:r>
              <a:rPr lang="en-US">
                <a:solidFill>
                  <a:srgbClr val="000000"/>
                </a:solidFill>
                <a:latin typeface="Times" pitchFamily="18" charset="0"/>
                <a:cs typeface="Times New Roman" pitchFamily="18" charset="0"/>
              </a:rPr>
              <a:t>A number representation based on scientific notation in which the number consists of an exponent and a mantissa.</a:t>
            </a:r>
          </a:p>
        </p:txBody>
      </p:sp>
      <p:sp>
        <p:nvSpPr>
          <p:cNvPr id="1048616" name="Text Box 20"/>
          <p:cNvSpPr txBox="1">
            <a:spLocks noChangeArrowheads="1"/>
          </p:cNvSpPr>
          <p:nvPr/>
        </p:nvSpPr>
        <p:spPr bwMode="auto">
          <a:xfrm>
            <a:off x="2438400" y="3352800"/>
            <a:ext cx="6477000" cy="457200"/>
          </a:xfrm>
          <a:prstGeom prst="rect"/>
          <a:noFill/>
          <a:ln w="9525">
            <a:noFill/>
            <a:miter lim="800000"/>
            <a:headEnd/>
            <a:tailEnd/>
          </a:ln>
          <a:effectLst/>
        </p:spPr>
        <p:txBody>
          <a:bodyPr>
            <a:spAutoFit/>
          </a:bodyPr>
          <a:p>
            <a:pPr eaLnBrk="1" hangingPunct="1">
              <a:spcBef>
                <a:spcPct val="50000"/>
              </a:spcBef>
            </a:pPr>
            <a:r>
              <a:rPr lang="en-US">
                <a:solidFill>
                  <a:srgbClr val="000000"/>
                </a:solidFill>
                <a:latin typeface="Times" pitchFamily="18" charset="0"/>
                <a:cs typeface="Times New Roman" pitchFamily="18" charset="0"/>
              </a:rPr>
              <a:t>A number system with a base of 16.</a:t>
            </a:r>
            <a:endParaRPr b="1" i="1" lang="en-US">
              <a:solidFill>
                <a:srgbClr val="000000"/>
              </a:solidFill>
              <a:latin typeface="Times" pitchFamily="18" charset="0"/>
              <a:cs typeface="Times New Roman" pitchFamily="18" charset="0"/>
            </a:endParaRPr>
          </a:p>
        </p:txBody>
      </p:sp>
      <p:sp>
        <p:nvSpPr>
          <p:cNvPr id="1048617" name="Text Box 21"/>
          <p:cNvSpPr txBox="1">
            <a:spLocks noChangeArrowheads="1"/>
          </p:cNvSpPr>
          <p:nvPr/>
        </p:nvSpPr>
        <p:spPr bwMode="auto">
          <a:xfrm>
            <a:off x="2438400" y="3886200"/>
            <a:ext cx="6477000" cy="457200"/>
          </a:xfrm>
          <a:prstGeom prst="rect"/>
          <a:noFill/>
          <a:ln w="9525">
            <a:noFill/>
            <a:miter lim="800000"/>
            <a:headEnd/>
            <a:tailEnd/>
          </a:ln>
          <a:effectLst/>
        </p:spPr>
        <p:txBody>
          <a:bodyPr>
            <a:spAutoFit/>
          </a:bodyPr>
          <a:p>
            <a:pPr eaLnBrk="1" hangingPunct="1">
              <a:spcBef>
                <a:spcPct val="50000"/>
              </a:spcBef>
            </a:pPr>
            <a:r>
              <a:rPr lang="en-US">
                <a:solidFill>
                  <a:srgbClr val="000000"/>
                </a:solidFill>
              </a:rPr>
              <a:t>A number system with a base of 8.</a:t>
            </a:r>
          </a:p>
        </p:txBody>
      </p:sp>
      <p:sp>
        <p:nvSpPr>
          <p:cNvPr id="1048618" name="Text Box 22"/>
          <p:cNvSpPr txBox="1">
            <a:spLocks noChangeArrowheads="1"/>
          </p:cNvSpPr>
          <p:nvPr/>
        </p:nvSpPr>
        <p:spPr bwMode="auto">
          <a:xfrm>
            <a:off x="2438400" y="4451350"/>
            <a:ext cx="6477000" cy="1187450"/>
          </a:xfrm>
          <a:prstGeom prst="rect"/>
          <a:noFill/>
          <a:ln w="9525">
            <a:noFill/>
            <a:miter lim="800000"/>
            <a:headEnd/>
            <a:tailEnd/>
          </a:ln>
          <a:effectLst/>
        </p:spPr>
        <p:txBody>
          <a:bodyPr>
            <a:spAutoFit/>
          </a:bodyPr>
          <a:p>
            <a:pPr eaLnBrk="1" hangingPunct="1">
              <a:spcBef>
                <a:spcPct val="50000"/>
              </a:spcBef>
            </a:pPr>
            <a:r>
              <a:rPr lang="en-US">
                <a:latin typeface="Times" pitchFamily="18" charset="0"/>
                <a:cs typeface="Times New Roman" pitchFamily="18" charset="0"/>
              </a:rPr>
              <a:t>Binary coded decimal; a digital code in which each of the decimal digits, 0 through 9, is represented by a group of four bits.</a:t>
            </a:r>
          </a:p>
        </p:txBody>
      </p:sp>
    </p:spTree>
  </p:cSld>
  <p:clrMapOvr>
    <a:masterClrMapping/>
  </p:clrMapOvr>
  <p:transition>
    <p:diamond/>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614"/>
                                        </p:tgtEl>
                                        <p:attrNameLst>
                                          <p:attrName>style.visibility</p:attrName>
                                        </p:attrNameLst>
                                      </p:cBhvr>
                                      <p:to>
                                        <p:strVal val="visible"/>
                                      </p:to>
                                    </p:set>
                                    <p:anim calcmode="lin" valueType="num">
                                      <p:cBhvr additive="base">
                                        <p:cTn dur="500" fill="hold" id="7"/>
                                        <p:tgtEl>
                                          <p:spTgt spid="1048614"/>
                                        </p:tgtEl>
                                        <p:attrNameLst>
                                          <p:attrName>ppt_x</p:attrName>
                                        </p:attrNameLst>
                                      </p:cBhvr>
                                      <p:tavLst>
                                        <p:tav tm="0">
                                          <p:val>
                                            <p:strVal val="1+#ppt_w/2"/>
                                          </p:val>
                                        </p:tav>
                                        <p:tav tm="100000">
                                          <p:val>
                                            <p:strVal val="#ppt_x"/>
                                          </p:val>
                                        </p:tav>
                                      </p:tavLst>
                                    </p:anim>
                                    <p:anim calcmode="lin" valueType="num">
                                      <p:cBhvr additive="base">
                                        <p:cTn dur="500" fill="hold" id="8"/>
                                        <p:tgtEl>
                                          <p:spTgt spid="1048614"/>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615"/>
                                        </p:tgtEl>
                                        <p:attrNameLst>
                                          <p:attrName>style.visibility</p:attrName>
                                        </p:attrNameLst>
                                      </p:cBhvr>
                                      <p:to>
                                        <p:strVal val="visible"/>
                                      </p:to>
                                    </p:set>
                                    <p:anim calcmode="lin" valueType="num">
                                      <p:cBhvr additive="base">
                                        <p:cTn dur="500" fill="hold" id="13"/>
                                        <p:tgtEl>
                                          <p:spTgt spid="1048615"/>
                                        </p:tgtEl>
                                        <p:attrNameLst>
                                          <p:attrName>ppt_x</p:attrName>
                                        </p:attrNameLst>
                                      </p:cBhvr>
                                      <p:tavLst>
                                        <p:tav tm="0">
                                          <p:val>
                                            <p:strVal val="1+#ppt_w/2"/>
                                          </p:val>
                                        </p:tav>
                                        <p:tav tm="100000">
                                          <p:val>
                                            <p:strVal val="#ppt_x"/>
                                          </p:val>
                                        </p:tav>
                                      </p:tavLst>
                                    </p:anim>
                                    <p:anim calcmode="lin" valueType="num">
                                      <p:cBhvr additive="base">
                                        <p:cTn dur="500" fill="hold" id="14"/>
                                        <p:tgtEl>
                                          <p:spTgt spid="1048615"/>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616"/>
                                        </p:tgtEl>
                                        <p:attrNameLst>
                                          <p:attrName>style.visibility</p:attrName>
                                        </p:attrNameLst>
                                      </p:cBhvr>
                                      <p:to>
                                        <p:strVal val="visible"/>
                                      </p:to>
                                    </p:set>
                                    <p:anim calcmode="lin" valueType="num">
                                      <p:cBhvr additive="base">
                                        <p:cTn dur="500" fill="hold" id="19"/>
                                        <p:tgtEl>
                                          <p:spTgt spid="1048616"/>
                                        </p:tgtEl>
                                        <p:attrNameLst>
                                          <p:attrName>ppt_x</p:attrName>
                                        </p:attrNameLst>
                                      </p:cBhvr>
                                      <p:tavLst>
                                        <p:tav tm="0">
                                          <p:val>
                                            <p:strVal val="1+#ppt_w/2"/>
                                          </p:val>
                                        </p:tav>
                                        <p:tav tm="100000">
                                          <p:val>
                                            <p:strVal val="#ppt_x"/>
                                          </p:val>
                                        </p:tav>
                                      </p:tavLst>
                                    </p:anim>
                                    <p:anim calcmode="lin" valueType="num">
                                      <p:cBhvr additive="base">
                                        <p:cTn dur="500" fill="hold" id="20"/>
                                        <p:tgtEl>
                                          <p:spTgt spid="1048616"/>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617"/>
                                        </p:tgtEl>
                                        <p:attrNameLst>
                                          <p:attrName>style.visibility</p:attrName>
                                        </p:attrNameLst>
                                      </p:cBhvr>
                                      <p:to>
                                        <p:strVal val="visible"/>
                                      </p:to>
                                    </p:set>
                                    <p:anim calcmode="lin" valueType="num">
                                      <p:cBhvr additive="base">
                                        <p:cTn dur="500" fill="hold" id="25"/>
                                        <p:tgtEl>
                                          <p:spTgt spid="1048617"/>
                                        </p:tgtEl>
                                        <p:attrNameLst>
                                          <p:attrName>ppt_x</p:attrName>
                                        </p:attrNameLst>
                                      </p:cBhvr>
                                      <p:tavLst>
                                        <p:tav tm="0">
                                          <p:val>
                                            <p:strVal val="1+#ppt_w/2"/>
                                          </p:val>
                                        </p:tav>
                                        <p:tav tm="100000">
                                          <p:val>
                                            <p:strVal val="#ppt_x"/>
                                          </p:val>
                                        </p:tav>
                                      </p:tavLst>
                                    </p:anim>
                                    <p:anim calcmode="lin" valueType="num">
                                      <p:cBhvr additive="base">
                                        <p:cTn dur="500" fill="hold" id="26"/>
                                        <p:tgtEl>
                                          <p:spTgt spid="1048617"/>
                                        </p:tgtEl>
                                        <p:attrNameLst>
                                          <p:attrName>ppt_y</p:attrName>
                                        </p:attrNameLst>
                                      </p:cBhvr>
                                      <p:tavLst>
                                        <p:tav tm="0">
                                          <p:val>
                                            <p:strVal val="#ppt_y"/>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2">
                                  <p:stCondLst>
                                    <p:cond delay="0"/>
                                  </p:stCondLst>
                                  <p:childTnLst>
                                    <p:set>
                                      <p:cBhvr>
                                        <p:cTn dur="1" fill="hold" id="30">
                                          <p:stCondLst>
                                            <p:cond delay="0"/>
                                          </p:stCondLst>
                                        </p:cTn>
                                        <p:tgtEl>
                                          <p:spTgt spid="1048618"/>
                                        </p:tgtEl>
                                        <p:attrNameLst>
                                          <p:attrName>style.visibility</p:attrName>
                                        </p:attrNameLst>
                                      </p:cBhvr>
                                      <p:to>
                                        <p:strVal val="visible"/>
                                      </p:to>
                                    </p:set>
                                    <p:anim calcmode="lin" valueType="num">
                                      <p:cBhvr additive="base">
                                        <p:cTn dur="500" fill="hold" id="31"/>
                                        <p:tgtEl>
                                          <p:spTgt spid="1048618"/>
                                        </p:tgtEl>
                                        <p:attrNameLst>
                                          <p:attrName>ppt_x</p:attrName>
                                        </p:attrNameLst>
                                      </p:cBhvr>
                                      <p:tavLst>
                                        <p:tav tm="0">
                                          <p:val>
                                            <p:strVal val="1+#ppt_w/2"/>
                                          </p:val>
                                        </p:tav>
                                        <p:tav tm="100000">
                                          <p:val>
                                            <p:strVal val="#ppt_x"/>
                                          </p:val>
                                        </p:tav>
                                      </p:tavLst>
                                    </p:anim>
                                    <p:anim calcmode="lin" valueType="num">
                                      <p:cBhvr additive="base">
                                        <p:cTn dur="500" fill="hold" id="32"/>
                                        <p:tgtEl>
                                          <p:spTgt spid="10486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autoUpdateAnimBg="0"/>
      <p:bldP spid="1048615" grpId="0" autoUpdateAnimBg="0"/>
      <p:bldP spid="1048616" grpId="0" autoUpdateAnimBg="0"/>
      <p:bldP spid="1048617" grpId="0" autoUpdateAnimBg="0"/>
      <p:bldP spid="10486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52"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2438400" y="228600"/>
            <a:ext cx="3962400" cy="685800"/>
          </a:xfrm>
          <a:prstGeom prst="rect"/>
          <a:noFill/>
          <a:ln w="19050">
            <a:solidFill>
              <a:schemeClr val="accent2"/>
            </a:solidFill>
            <a:miter lim="800000"/>
            <a:headEnd/>
            <a:tailEnd/>
          </a:ln>
        </p:spPr>
      </p:pic>
      <p:sp>
        <p:nvSpPr>
          <p:cNvPr id="1048592" name="Text Box 3"/>
          <p:cNvSpPr txBox="1">
            <a:spLocks noChangeArrowheads="1"/>
          </p:cNvSpPr>
          <p:nvPr/>
        </p:nvSpPr>
        <p:spPr bwMode="auto">
          <a:xfrm>
            <a:off x="2438400" y="228600"/>
            <a:ext cx="3962400" cy="1158240"/>
          </a:xfrm>
          <a:prstGeom prst="rect"/>
          <a:noFill/>
          <a:ln w="9525">
            <a:noFill/>
            <a:miter lim="800000"/>
            <a:headEnd/>
            <a:tailEnd/>
          </a:ln>
          <a:effectLst/>
        </p:spPr>
        <p:txBody>
          <a:bodyPr>
            <a:spAutoFit/>
          </a:bodyPr>
          <a:p>
            <a:pPr eaLnBrk="1" hangingPunct="1">
              <a:spcBef>
                <a:spcPct val="50000"/>
              </a:spcBef>
            </a:pPr>
            <a:r>
              <a:rPr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Selected Key Terms</a:t>
            </a:r>
          </a:p>
        </p:txBody>
      </p:sp>
      <p:sp>
        <p:nvSpPr>
          <p:cNvPr id="1048593" name="Rectangle 4"/>
          <p:cNvSpPr>
            <a:spLocks noChangeArrowheads="1"/>
          </p:cNvSpPr>
          <p:nvPr/>
        </p:nvSpPr>
        <p:spPr bwMode="auto">
          <a:xfrm>
            <a:off x="20638" y="0"/>
            <a:ext cx="9155112" cy="6889750"/>
          </a:xfrm>
          <a:prstGeom prst="rect"/>
          <a:noFill/>
          <a:ln w="76200">
            <a:solidFill>
              <a:schemeClr val="tx2"/>
            </a:solidFill>
            <a:miter lim="800000"/>
            <a:headEnd/>
            <a:tailEnd/>
          </a:ln>
          <a:effectLst/>
        </p:spPr>
        <p:txBody>
          <a:bodyPr anchor="ctr" wrap="none"/>
          <a:p>
            <a:endParaRPr lang="en-US"/>
          </a:p>
        </p:txBody>
      </p:sp>
      <p:sp>
        <p:nvSpPr>
          <p:cNvPr id="1048594" name="Text Box 5"/>
          <p:cNvSpPr txBox="1">
            <a:spLocks noChangeArrowheads="1"/>
          </p:cNvSpPr>
          <p:nvPr/>
        </p:nvSpPr>
        <p:spPr bwMode="auto">
          <a:xfrm>
            <a:off x="1447800" y="1479550"/>
            <a:ext cx="6553200" cy="519113"/>
          </a:xfrm>
          <a:prstGeom prst="rect"/>
          <a:noFill/>
          <a:ln w="9525">
            <a:noFill/>
            <a:miter lim="800000"/>
            <a:headEnd/>
            <a:tailEnd/>
          </a:ln>
          <a:effectLst/>
        </p:spPr>
        <p:txBody>
          <a:bodyPr>
            <a:spAutoFit/>
          </a:bodyPr>
          <a:p>
            <a:pPr eaLnBrk="1" hangingPunct="1">
              <a:spcBef>
                <a:spcPct val="50000"/>
              </a:spcBef>
            </a:pPr>
            <a:r>
              <a:rPr sz="2800" lang="en-US">
                <a:latin typeface="Times" pitchFamily="18" charset="0"/>
                <a:cs typeface="Times New Roman" pitchFamily="18" charset="0"/>
              </a:rPr>
              <a:t> </a:t>
            </a:r>
          </a:p>
        </p:txBody>
      </p:sp>
      <p:sp>
        <p:nvSpPr>
          <p:cNvPr id="1048595" name="Text Box 6"/>
          <p:cNvSpPr txBox="1">
            <a:spLocks noChangeArrowheads="1"/>
          </p:cNvSpPr>
          <p:nvPr/>
        </p:nvSpPr>
        <p:spPr bwMode="auto">
          <a:xfrm>
            <a:off x="152400" y="1546225"/>
            <a:ext cx="2209800" cy="4587240"/>
          </a:xfrm>
          <a:prstGeom prst="rect"/>
          <a:noFill/>
          <a:ln w="9525">
            <a:noFill/>
            <a:miter lim="800000"/>
            <a:headEnd/>
            <a:tailEnd/>
          </a:ln>
          <a:effectLst/>
        </p:spPr>
        <p:txBody>
          <a:bodyPr>
            <a:spAutoFit/>
          </a:bodyPr>
          <a:p>
            <a:pPr algn="r" eaLnBrk="1" hangingPunct="1"/>
            <a:r>
              <a:rPr b="1" i="1" lang="en-US">
                <a:solidFill>
                  <a:schemeClr val="tx2"/>
                </a:solidFill>
                <a:latin typeface="Times" pitchFamily="18" charset="0"/>
                <a:cs typeface="Times New Roman" pitchFamily="18" charset="0"/>
              </a:rPr>
              <a:t>Alphanumeric</a:t>
            </a:r>
          </a:p>
          <a:p>
            <a:pPr algn="r" eaLnBrk="1" hangingPunct="1"/>
            <a:endParaRPr b="1"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ASCII</a:t>
            </a:r>
            <a:endParaRPr b="1" i="1" lang="en-US">
              <a:solidFill>
                <a:schemeClr val="tx2"/>
              </a:solidFill>
              <a:latin typeface="Wingdings" pitchFamily="2" charset="2"/>
              <a:cs typeface="Times New Roman" pitchFamily="18" charset="0"/>
            </a:endParaRPr>
          </a:p>
          <a:p>
            <a:pPr algn="r" eaLnBrk="1" hangingPunct="1"/>
            <a:endParaRPr b="1" i="1" lang="en-US">
              <a:solidFill>
                <a:schemeClr val="tx2"/>
              </a:solidFill>
              <a:latin typeface="Wingdings" pitchFamily="2" charset="2"/>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endParaRPr b="1"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Parity</a:t>
            </a:r>
          </a:p>
          <a:p>
            <a:pPr algn="r" eaLnBrk="1" hangingPunct="1"/>
            <a:endParaRPr b="1" sz="1200"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endParaRPr b="1" sz="1200" i="1" lang="en-US">
              <a:solidFill>
                <a:schemeClr val="tx2"/>
              </a:solidFill>
              <a:latin typeface="Times" pitchFamily="18" charset="0"/>
              <a:cs typeface="Times New Roman" pitchFamily="18" charset="0"/>
            </a:endParaRPr>
          </a:p>
          <a:p>
            <a:pPr algn="r" eaLnBrk="1" hangingPunct="1"/>
            <a:r>
              <a:rPr b="1" i="1" lang="en-US">
                <a:solidFill>
                  <a:schemeClr val="tx2"/>
                </a:solidFill>
                <a:latin typeface="Times" pitchFamily="18" charset="0"/>
                <a:cs typeface="Times New Roman" pitchFamily="18" charset="0"/>
              </a:rPr>
              <a:t>Cyclic redundancy check (CRC)</a:t>
            </a:r>
          </a:p>
        </p:txBody>
      </p:sp>
      <p:sp>
        <p:nvSpPr>
          <p:cNvPr id="1048596" name="Text Box 7"/>
          <p:cNvSpPr txBox="1">
            <a:spLocks noChangeArrowheads="1"/>
          </p:cNvSpPr>
          <p:nvPr/>
        </p:nvSpPr>
        <p:spPr bwMode="auto">
          <a:xfrm>
            <a:off x="2444750" y="1543050"/>
            <a:ext cx="6470650" cy="822325"/>
          </a:xfrm>
          <a:prstGeom prst="rect"/>
          <a:noFill/>
          <a:ln w="9525">
            <a:noFill/>
            <a:miter lim="800000"/>
            <a:headEnd/>
            <a:tailEnd/>
          </a:ln>
          <a:effectLst/>
        </p:spPr>
        <p:txBody>
          <a:bodyPr>
            <a:spAutoFit/>
          </a:bodyPr>
          <a:p>
            <a:pPr eaLnBrk="1" hangingPunct="1"/>
            <a:r>
              <a:rPr lang="en-US">
                <a:latin typeface="Times" pitchFamily="18" charset="0"/>
                <a:cs typeface="Times New Roman" pitchFamily="18" charset="0"/>
              </a:rPr>
              <a:t>Consisting of numerals, letters, and other characters</a:t>
            </a:r>
          </a:p>
        </p:txBody>
      </p:sp>
      <p:sp>
        <p:nvSpPr>
          <p:cNvPr id="1048597" name="Text Box 8"/>
          <p:cNvSpPr txBox="1">
            <a:spLocks noChangeArrowheads="1"/>
          </p:cNvSpPr>
          <p:nvPr/>
        </p:nvSpPr>
        <p:spPr bwMode="auto">
          <a:xfrm>
            <a:off x="2438400" y="2470150"/>
            <a:ext cx="6477000" cy="1158240"/>
          </a:xfrm>
          <a:prstGeom prst="rect"/>
          <a:noFill/>
          <a:ln w="9525">
            <a:noFill/>
            <a:miter lim="800000"/>
            <a:headEnd/>
            <a:tailEnd/>
          </a:ln>
          <a:effectLst/>
        </p:spPr>
        <p:txBody>
          <a:bodyPr>
            <a:spAutoFit/>
          </a:bodyPr>
          <a:p>
            <a:pPr eaLnBrk="1" hangingPunct="1"/>
            <a:r>
              <a:rPr lang="en-US">
                <a:solidFill>
                  <a:srgbClr val="000000"/>
                </a:solidFill>
                <a:latin typeface="Times" pitchFamily="18" charset="0"/>
                <a:cs typeface="Times New Roman" pitchFamily="18" charset="0"/>
              </a:rPr>
              <a:t>American Standard Code for Information Interchange; the most widely used alphanumeric code.</a:t>
            </a:r>
          </a:p>
        </p:txBody>
      </p:sp>
      <p:sp>
        <p:nvSpPr>
          <p:cNvPr id="1048598" name="Text Box 9"/>
          <p:cNvSpPr txBox="1">
            <a:spLocks noChangeArrowheads="1"/>
          </p:cNvSpPr>
          <p:nvPr/>
        </p:nvSpPr>
        <p:spPr bwMode="auto">
          <a:xfrm>
            <a:off x="2438400" y="3733800"/>
            <a:ext cx="6477000" cy="1158240"/>
          </a:xfrm>
          <a:prstGeom prst="rect"/>
          <a:noFill/>
          <a:ln w="9525">
            <a:noFill/>
            <a:miter lim="800000"/>
            <a:headEnd/>
            <a:tailEnd/>
          </a:ln>
          <a:effectLst/>
        </p:spPr>
        <p:txBody>
          <a:bodyPr>
            <a:spAutoFit/>
          </a:bodyPr>
          <a:p>
            <a:pPr eaLnBrk="1" hangingPunct="1">
              <a:spcBef>
                <a:spcPct val="50000"/>
              </a:spcBef>
            </a:pPr>
            <a:r>
              <a:rPr lang="en-US">
                <a:solidFill>
                  <a:srgbClr val="000000"/>
                </a:solidFill>
                <a:latin typeface="Times" pitchFamily="18" charset="0"/>
                <a:cs typeface="Times New Roman" pitchFamily="18" charset="0"/>
              </a:rPr>
              <a:t>In relation to binary codes, the condition of evenness or oddness in the number of 1s in a code group.</a:t>
            </a:r>
            <a:endParaRPr b="1" i="1" lang="en-US">
              <a:solidFill>
                <a:srgbClr val="000000"/>
              </a:solidFill>
              <a:latin typeface="Times" pitchFamily="18" charset="0"/>
              <a:cs typeface="Times New Roman" pitchFamily="18" charset="0"/>
            </a:endParaRPr>
          </a:p>
        </p:txBody>
      </p:sp>
      <p:sp>
        <p:nvSpPr>
          <p:cNvPr id="1048599" name="Text Box 10"/>
          <p:cNvSpPr txBox="1">
            <a:spLocks noChangeArrowheads="1"/>
          </p:cNvSpPr>
          <p:nvPr/>
        </p:nvSpPr>
        <p:spPr bwMode="auto">
          <a:xfrm>
            <a:off x="2438400" y="5029200"/>
            <a:ext cx="6477000" cy="457200"/>
          </a:xfrm>
          <a:prstGeom prst="rect"/>
          <a:noFill/>
          <a:ln w="9525">
            <a:noFill/>
            <a:miter lim="800000"/>
            <a:headEnd/>
            <a:tailEnd/>
          </a:ln>
          <a:effectLst/>
        </p:spPr>
        <p:txBody>
          <a:bodyPr>
            <a:spAutoFit/>
          </a:bodyPr>
          <a:p>
            <a:pPr eaLnBrk="1" hangingPunct="1">
              <a:spcBef>
                <a:spcPct val="50000"/>
              </a:spcBef>
            </a:pPr>
            <a:r>
              <a:rPr lang="en-US">
                <a:solidFill>
                  <a:srgbClr val="000000"/>
                </a:solidFill>
              </a:rPr>
              <a:t>A type of error detection code.</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2">
                                  <p:stCondLst>
                                    <p:cond delay="0"/>
                                  </p:stCondLst>
                                  <p:childTnLst>
                                    <p:set>
                                      <p:cBhvr>
                                        <p:cTn dur="1" fill="hold" id="6">
                                          <p:stCondLst>
                                            <p:cond delay="0"/>
                                          </p:stCondLst>
                                        </p:cTn>
                                        <p:tgtEl>
                                          <p:spTgt spid="1048596"/>
                                        </p:tgtEl>
                                        <p:attrNameLst>
                                          <p:attrName>style.visibility</p:attrName>
                                        </p:attrNameLst>
                                      </p:cBhvr>
                                      <p:to>
                                        <p:strVal val="visible"/>
                                      </p:to>
                                    </p:set>
                                    <p:anim calcmode="lin" valueType="num">
                                      <p:cBhvr additive="base">
                                        <p:cTn dur="500" fill="hold" id="7"/>
                                        <p:tgtEl>
                                          <p:spTgt spid="1048596"/>
                                        </p:tgtEl>
                                        <p:attrNameLst>
                                          <p:attrName>ppt_x</p:attrName>
                                        </p:attrNameLst>
                                      </p:cBhvr>
                                      <p:tavLst>
                                        <p:tav tm="0">
                                          <p:val>
                                            <p:strVal val="1+#ppt_w/2"/>
                                          </p:val>
                                        </p:tav>
                                        <p:tav tm="100000">
                                          <p:val>
                                            <p:strVal val="#ppt_x"/>
                                          </p:val>
                                        </p:tav>
                                      </p:tavLst>
                                    </p:anim>
                                    <p:anim calcmode="lin" valueType="num">
                                      <p:cBhvr additive="base">
                                        <p:cTn dur="500" fill="hold" id="8"/>
                                        <p:tgtEl>
                                          <p:spTgt spid="1048596"/>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2">
                                  <p:stCondLst>
                                    <p:cond delay="0"/>
                                  </p:stCondLst>
                                  <p:childTnLst>
                                    <p:set>
                                      <p:cBhvr>
                                        <p:cTn dur="1" fill="hold" id="12">
                                          <p:stCondLst>
                                            <p:cond delay="0"/>
                                          </p:stCondLst>
                                        </p:cTn>
                                        <p:tgtEl>
                                          <p:spTgt spid="1048597"/>
                                        </p:tgtEl>
                                        <p:attrNameLst>
                                          <p:attrName>style.visibility</p:attrName>
                                        </p:attrNameLst>
                                      </p:cBhvr>
                                      <p:to>
                                        <p:strVal val="visible"/>
                                      </p:to>
                                    </p:set>
                                    <p:anim calcmode="lin" valueType="num">
                                      <p:cBhvr additive="base">
                                        <p:cTn dur="500" fill="hold" id="13"/>
                                        <p:tgtEl>
                                          <p:spTgt spid="1048597"/>
                                        </p:tgtEl>
                                        <p:attrNameLst>
                                          <p:attrName>ppt_x</p:attrName>
                                        </p:attrNameLst>
                                      </p:cBhvr>
                                      <p:tavLst>
                                        <p:tav tm="0">
                                          <p:val>
                                            <p:strVal val="1+#ppt_w/2"/>
                                          </p:val>
                                        </p:tav>
                                        <p:tav tm="100000">
                                          <p:val>
                                            <p:strVal val="#ppt_x"/>
                                          </p:val>
                                        </p:tav>
                                      </p:tavLst>
                                    </p:anim>
                                    <p:anim calcmode="lin" valueType="num">
                                      <p:cBhvr additive="base">
                                        <p:cTn dur="500" fill="hold" id="14"/>
                                        <p:tgtEl>
                                          <p:spTgt spid="1048597"/>
                                        </p:tgtEl>
                                        <p:attrNameLst>
                                          <p:attrName>ppt_y</p:attrName>
                                        </p:attrNameLst>
                                      </p:cBhvr>
                                      <p:tavLst>
                                        <p:tav tm="0">
                                          <p:val>
                                            <p:strVal val="#ppt_y"/>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2">
                                  <p:stCondLst>
                                    <p:cond delay="0"/>
                                  </p:stCondLst>
                                  <p:childTnLst>
                                    <p:set>
                                      <p:cBhvr>
                                        <p:cTn dur="1" fill="hold" id="18">
                                          <p:stCondLst>
                                            <p:cond delay="0"/>
                                          </p:stCondLst>
                                        </p:cTn>
                                        <p:tgtEl>
                                          <p:spTgt spid="1048598"/>
                                        </p:tgtEl>
                                        <p:attrNameLst>
                                          <p:attrName>style.visibility</p:attrName>
                                        </p:attrNameLst>
                                      </p:cBhvr>
                                      <p:to>
                                        <p:strVal val="visible"/>
                                      </p:to>
                                    </p:set>
                                    <p:anim calcmode="lin" valueType="num">
                                      <p:cBhvr additive="base">
                                        <p:cTn dur="500" fill="hold" id="19"/>
                                        <p:tgtEl>
                                          <p:spTgt spid="1048598"/>
                                        </p:tgtEl>
                                        <p:attrNameLst>
                                          <p:attrName>ppt_x</p:attrName>
                                        </p:attrNameLst>
                                      </p:cBhvr>
                                      <p:tavLst>
                                        <p:tav tm="0">
                                          <p:val>
                                            <p:strVal val="1+#ppt_w/2"/>
                                          </p:val>
                                        </p:tav>
                                        <p:tav tm="100000">
                                          <p:val>
                                            <p:strVal val="#ppt_x"/>
                                          </p:val>
                                        </p:tav>
                                      </p:tavLst>
                                    </p:anim>
                                    <p:anim calcmode="lin" valueType="num">
                                      <p:cBhvr additive="base">
                                        <p:cTn dur="500" fill="hold" id="20"/>
                                        <p:tgtEl>
                                          <p:spTgt spid="1048598"/>
                                        </p:tgtEl>
                                        <p:attrNameLst>
                                          <p:attrName>ppt_y</p:attrName>
                                        </p:attrNameLst>
                                      </p:cBhvr>
                                      <p:tavLst>
                                        <p:tav tm="0">
                                          <p:val>
                                            <p:strVal val="#ppt_y"/>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2">
                                  <p:stCondLst>
                                    <p:cond delay="0"/>
                                  </p:stCondLst>
                                  <p:childTnLst>
                                    <p:set>
                                      <p:cBhvr>
                                        <p:cTn dur="1" fill="hold" id="24">
                                          <p:stCondLst>
                                            <p:cond delay="0"/>
                                          </p:stCondLst>
                                        </p:cTn>
                                        <p:tgtEl>
                                          <p:spTgt spid="1048599"/>
                                        </p:tgtEl>
                                        <p:attrNameLst>
                                          <p:attrName>style.visibility</p:attrName>
                                        </p:attrNameLst>
                                      </p:cBhvr>
                                      <p:to>
                                        <p:strVal val="visible"/>
                                      </p:to>
                                    </p:set>
                                    <p:anim calcmode="lin" valueType="num">
                                      <p:cBhvr additive="base">
                                        <p:cTn dur="500" fill="hold" id="25"/>
                                        <p:tgtEl>
                                          <p:spTgt spid="1048599"/>
                                        </p:tgtEl>
                                        <p:attrNameLst>
                                          <p:attrName>ppt_x</p:attrName>
                                        </p:attrNameLst>
                                      </p:cBhvr>
                                      <p:tavLst>
                                        <p:tav tm="0">
                                          <p:val>
                                            <p:strVal val="1+#ppt_w/2"/>
                                          </p:val>
                                        </p:tav>
                                        <p:tav tm="100000">
                                          <p:val>
                                            <p:strVal val="#ppt_x"/>
                                          </p:val>
                                        </p:tav>
                                      </p:tavLst>
                                    </p:anim>
                                    <p:anim calcmode="lin" valueType="num">
                                      <p:cBhvr additive="base">
                                        <p:cTn dur="500" fill="hold" id="26"/>
                                        <p:tgtEl>
                                          <p:spTgt spid="1048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autoUpdateAnimBg="0"/>
      <p:bldP spid="1048597" grpId="0" autoUpdateAnimBg="0"/>
      <p:bldP spid="1048598" grpId="0" autoUpdateAnimBg="0"/>
      <p:bldP spid="104859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578" name="Rectangle 4"/>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579" name="Text Box 5"/>
          <p:cNvSpPr txBox="1">
            <a:spLocks noChangeArrowheads="1"/>
          </p:cNvSpPr>
          <p:nvPr/>
        </p:nvSpPr>
        <p:spPr bwMode="auto">
          <a:xfrm>
            <a:off x="914400" y="1905000"/>
            <a:ext cx="7467600" cy="3495040"/>
          </a:xfrm>
          <a:prstGeom prst="rect"/>
          <a:noFill/>
          <a:ln w="9525">
            <a:noFill/>
            <a:miter lim="800000"/>
            <a:headEnd/>
            <a:tailEnd/>
          </a:ln>
          <a:effectLst/>
        </p:spPr>
        <p:txBody>
          <a:bodyPr>
            <a:spAutoFit/>
          </a:bodyPr>
          <a:p>
            <a:pPr eaLnBrk="1" hangingPunct="1">
              <a:spcBef>
                <a:spcPct val="50000"/>
              </a:spcBef>
            </a:pPr>
            <a:r>
              <a:rPr lang="en-US">
                <a:solidFill>
                  <a:schemeClr val="tx2"/>
                </a:solidFill>
              </a:rPr>
              <a:t>1. For the binary number 1000, the weight of the column with the 1 is</a:t>
            </a:r>
          </a:p>
          <a:p>
            <a:pPr eaLnBrk="1" hangingPunct="1">
              <a:spcBef>
                <a:spcPct val="50000"/>
              </a:spcBef>
            </a:pPr>
            <a:r>
              <a:rPr lang="en-US">
                <a:solidFill>
                  <a:schemeClr val="tx2"/>
                </a:solidFill>
              </a:rPr>
              <a:t>	a. 4</a:t>
            </a:r>
            <a:endParaRPr baseline="30000" lang="en-US">
              <a:solidFill>
                <a:schemeClr val="tx2"/>
              </a:solidFill>
            </a:endParaRPr>
          </a:p>
          <a:p>
            <a:pPr eaLnBrk="1" hangingPunct="1">
              <a:spcBef>
                <a:spcPct val="50000"/>
              </a:spcBef>
            </a:pPr>
            <a:r>
              <a:rPr lang="en-US">
                <a:solidFill>
                  <a:schemeClr val="tx2"/>
                </a:solidFill>
              </a:rPr>
              <a:t>	b. 6 </a:t>
            </a:r>
          </a:p>
          <a:p>
            <a:pPr eaLnBrk="1" hangingPunct="1">
              <a:spcBef>
                <a:spcPct val="50000"/>
              </a:spcBef>
            </a:pPr>
            <a:r>
              <a:rPr lang="en-US">
                <a:solidFill>
                  <a:schemeClr val="tx2"/>
                </a:solidFill>
              </a:rPr>
              <a:t>	c. 8</a:t>
            </a:r>
          </a:p>
          <a:p>
            <a:pPr eaLnBrk="1" hangingPunct="1">
              <a:spcBef>
                <a:spcPct val="50000"/>
              </a:spcBef>
            </a:pPr>
            <a:r>
              <a:rPr lang="en-US">
                <a:solidFill>
                  <a:schemeClr val="tx2"/>
                </a:solidFill>
              </a:rPr>
              <a:t>	d. 10</a:t>
            </a:r>
          </a:p>
          <a:p>
            <a:pPr eaLnBrk="1" hangingPunct="1">
              <a:spcBef>
                <a:spcPct val="50000"/>
              </a:spcBef>
            </a:pPr>
            <a:endParaRPr lang="en-US">
              <a:solidFill>
                <a:schemeClr val="tx2"/>
              </a:solidFill>
            </a:endParaRPr>
          </a:p>
        </p:txBody>
      </p:sp>
      <p:sp>
        <p:nvSpPr>
          <p:cNvPr id="1048580" name="Text Box 6"/>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581" name="WordArt 10"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ransition>
    <p:zoom/>
  </p:transition>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95" name=""/>
        <p:cNvGrpSpPr/>
        <p:nvPr/>
      </p:nvGrpSpPr>
      <p:grpSpPr>
        <a:xfrm>
          <a:off x="0" y="0"/>
          <a:ext cx="0" cy="0"/>
          <a:chOff x="0" y="0"/>
          <a:chExt cx="0" cy="0"/>
        </a:xfrm>
      </p:grpSpPr>
      <p:pic>
        <p:nvPicPr>
          <p:cNvPr id="2097159"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70"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671" name="Rectangle 4"/>
          <p:cNvSpPr>
            <a:spLocks noChangeArrowheads="1"/>
          </p:cNvSpPr>
          <p:nvPr/>
        </p:nvSpPr>
        <p:spPr bwMode="auto">
          <a:xfrm>
            <a:off x="914400" y="1143000"/>
            <a:ext cx="22161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Numbers</a:t>
            </a:r>
          </a:p>
        </p:txBody>
      </p:sp>
      <p:sp>
        <p:nvSpPr>
          <p:cNvPr id="1048672" name="Text Box 10"/>
          <p:cNvSpPr txBox="1">
            <a:spLocks noChangeArrowheads="1"/>
          </p:cNvSpPr>
          <p:nvPr/>
        </p:nvSpPr>
        <p:spPr bwMode="auto">
          <a:xfrm>
            <a:off x="914400" y="1752600"/>
            <a:ext cx="7620000" cy="1187450"/>
          </a:xfrm>
          <a:prstGeom prst="rect"/>
          <a:noFill/>
          <a:ln w="9525">
            <a:noFill/>
            <a:miter lim="800000"/>
            <a:headEnd/>
            <a:tailEnd/>
          </a:ln>
          <a:effectLst/>
        </p:spPr>
        <p:txBody>
          <a:bodyPr>
            <a:spAutoFit/>
          </a:bodyPr>
          <a:p>
            <a:pPr>
              <a:spcBef>
                <a:spcPct val="50000"/>
              </a:spcBef>
            </a:pPr>
            <a:r>
              <a:rPr lang="en-US"/>
              <a:t>For digital systems, the binary number system is used. Binary has a radix of two and uses the digits 0 and 1 to represent quantities.  </a:t>
            </a:r>
          </a:p>
        </p:txBody>
      </p:sp>
      <p:sp>
        <p:nvSpPr>
          <p:cNvPr id="1048673" name="Text Box 11"/>
          <p:cNvSpPr txBox="1">
            <a:spLocks noChangeArrowheads="1"/>
          </p:cNvSpPr>
          <p:nvPr/>
        </p:nvSpPr>
        <p:spPr bwMode="auto">
          <a:xfrm>
            <a:off x="838200" y="2895600"/>
            <a:ext cx="7696200" cy="822325"/>
          </a:xfrm>
          <a:prstGeom prst="rect"/>
          <a:noFill/>
          <a:ln w="9525">
            <a:noFill/>
            <a:miter lim="800000"/>
            <a:headEnd/>
            <a:tailEnd/>
          </a:ln>
          <a:effectLst/>
        </p:spPr>
        <p:txBody>
          <a:bodyPr>
            <a:spAutoFit/>
          </a:bodyPr>
          <a:p>
            <a:pPr>
              <a:spcBef>
                <a:spcPct val="50000"/>
              </a:spcBef>
            </a:pPr>
            <a:r>
              <a:rPr lang="en-US"/>
              <a:t>	The column weights of binary numbers are powers of two that increase from right to left beginning with 2</a:t>
            </a:r>
            <a:r>
              <a:rPr baseline="30000" lang="en-US"/>
              <a:t>0</a:t>
            </a:r>
            <a:r>
              <a:rPr lang="en-US"/>
              <a:t> =1:</a:t>
            </a:r>
          </a:p>
        </p:txBody>
      </p:sp>
      <p:sp>
        <p:nvSpPr>
          <p:cNvPr id="1048674" name="Text Box 12"/>
          <p:cNvSpPr txBox="1">
            <a:spLocks noChangeArrowheads="1"/>
          </p:cNvSpPr>
          <p:nvPr/>
        </p:nvSpPr>
        <p:spPr bwMode="auto">
          <a:xfrm>
            <a:off x="1828800" y="3733800"/>
            <a:ext cx="4038600" cy="457200"/>
          </a:xfrm>
          <a:prstGeom prst="rect"/>
          <a:noFill/>
          <a:ln w="9525">
            <a:noFill/>
            <a:miter lim="800000"/>
            <a:headEnd/>
            <a:tailEnd/>
          </a:ln>
          <a:effectLst/>
        </p:spPr>
        <p:txBody>
          <a:bodyPr>
            <a:spAutoFit/>
          </a:bodyPr>
          <a:p>
            <a:pPr>
              <a:spcBef>
                <a:spcPct val="50000"/>
              </a:spcBef>
            </a:pPr>
            <a:r>
              <a:rPr lang="en-US">
                <a:solidFill>
                  <a:srgbClr val="FF0000"/>
                </a:solidFill>
              </a:rPr>
              <a:t>…2</a:t>
            </a:r>
            <a:r>
              <a:rPr baseline="30000" lang="en-US">
                <a:solidFill>
                  <a:srgbClr val="FF0000"/>
                </a:solidFill>
              </a:rPr>
              <a:t>5</a:t>
            </a:r>
            <a:r>
              <a:rPr lang="en-US">
                <a:solidFill>
                  <a:srgbClr val="FF0000"/>
                </a:solidFill>
              </a:rPr>
              <a:t> 2</a:t>
            </a:r>
            <a:r>
              <a:rPr baseline="30000" lang="en-US">
                <a:solidFill>
                  <a:srgbClr val="FF0000"/>
                </a:solidFill>
              </a:rPr>
              <a:t>4</a:t>
            </a:r>
            <a:r>
              <a:rPr lang="en-US">
                <a:solidFill>
                  <a:srgbClr val="FF0000"/>
                </a:solidFill>
              </a:rPr>
              <a:t> 2</a:t>
            </a:r>
            <a:r>
              <a:rPr baseline="30000" lang="en-US">
                <a:solidFill>
                  <a:srgbClr val="FF0000"/>
                </a:solidFill>
              </a:rPr>
              <a:t>3</a:t>
            </a:r>
            <a:r>
              <a:rPr lang="en-US">
                <a:solidFill>
                  <a:srgbClr val="FF0000"/>
                </a:solidFill>
              </a:rPr>
              <a:t> 2</a:t>
            </a:r>
            <a:r>
              <a:rPr baseline="30000" lang="en-US">
                <a:solidFill>
                  <a:srgbClr val="FF0000"/>
                </a:solidFill>
              </a:rPr>
              <a:t>2</a:t>
            </a:r>
            <a:r>
              <a:rPr lang="en-US">
                <a:solidFill>
                  <a:srgbClr val="FF0000"/>
                </a:solidFill>
              </a:rPr>
              <a:t> 2</a:t>
            </a:r>
            <a:r>
              <a:rPr baseline="30000" lang="en-US">
                <a:solidFill>
                  <a:srgbClr val="FF0000"/>
                </a:solidFill>
              </a:rPr>
              <a:t>1</a:t>
            </a:r>
            <a:r>
              <a:rPr lang="en-US">
                <a:solidFill>
                  <a:srgbClr val="FF0000"/>
                </a:solidFill>
              </a:rPr>
              <a:t> 2</a:t>
            </a:r>
            <a:r>
              <a:rPr baseline="30000" lang="en-US">
                <a:solidFill>
                  <a:srgbClr val="FF0000"/>
                </a:solidFill>
              </a:rPr>
              <a:t>0</a:t>
            </a:r>
            <a:r>
              <a:rPr b="1" lang="en-US"/>
              <a:t>.</a:t>
            </a:r>
          </a:p>
        </p:txBody>
      </p:sp>
      <p:sp>
        <p:nvSpPr>
          <p:cNvPr id="1048675" name="Text Box 13"/>
          <p:cNvSpPr txBox="1">
            <a:spLocks noChangeArrowheads="1"/>
          </p:cNvSpPr>
          <p:nvPr/>
        </p:nvSpPr>
        <p:spPr bwMode="auto">
          <a:xfrm>
            <a:off x="838200" y="4267200"/>
            <a:ext cx="7696200" cy="822325"/>
          </a:xfrm>
          <a:prstGeom prst="rect"/>
          <a:noFill/>
          <a:ln w="9525">
            <a:noFill/>
            <a:miter lim="800000"/>
            <a:headEnd/>
            <a:tailEnd/>
          </a:ln>
          <a:effectLst/>
        </p:spPr>
        <p:txBody>
          <a:bodyPr>
            <a:spAutoFit/>
          </a:bodyPr>
          <a:p>
            <a:pPr>
              <a:spcBef>
                <a:spcPct val="50000"/>
              </a:spcBef>
            </a:pPr>
            <a:r>
              <a:rPr lang="en-US"/>
              <a:t>	For fractional binary numbers, the column weights are negative powers of two that decrease from left to right:</a:t>
            </a:r>
          </a:p>
        </p:txBody>
      </p:sp>
      <p:sp>
        <p:nvSpPr>
          <p:cNvPr id="1048676" name="Text Box 14"/>
          <p:cNvSpPr txBox="1">
            <a:spLocks noChangeArrowheads="1"/>
          </p:cNvSpPr>
          <p:nvPr/>
        </p:nvSpPr>
        <p:spPr bwMode="auto">
          <a:xfrm>
            <a:off x="3048000" y="5181600"/>
            <a:ext cx="4724400" cy="457200"/>
          </a:xfrm>
          <a:prstGeom prst="rect"/>
          <a:noFill/>
          <a:ln w="9525">
            <a:noFill/>
            <a:miter lim="800000"/>
            <a:headEnd/>
            <a:tailEnd/>
          </a:ln>
          <a:effectLst/>
        </p:spPr>
        <p:txBody>
          <a:bodyPr>
            <a:spAutoFit/>
          </a:bodyPr>
          <a:p>
            <a:pPr>
              <a:spcBef>
                <a:spcPct val="50000"/>
              </a:spcBef>
            </a:pPr>
            <a:r>
              <a:rPr lang="en-US"/>
              <a:t>2</a:t>
            </a:r>
            <a:r>
              <a:rPr baseline="30000" lang="en-US"/>
              <a:t>2</a:t>
            </a:r>
            <a:r>
              <a:rPr lang="en-US"/>
              <a:t> 2</a:t>
            </a:r>
            <a:r>
              <a:rPr baseline="30000" lang="en-US"/>
              <a:t>1</a:t>
            </a:r>
            <a:r>
              <a:rPr lang="en-US"/>
              <a:t> 2</a:t>
            </a:r>
            <a:r>
              <a:rPr baseline="30000" lang="en-US"/>
              <a:t>0</a:t>
            </a:r>
            <a:r>
              <a:rPr b="1" lang="en-US"/>
              <a:t>. </a:t>
            </a:r>
            <a:r>
              <a:rPr lang="en-US">
                <a:solidFill>
                  <a:srgbClr val="FF0000"/>
                </a:solidFill>
              </a:rPr>
              <a:t>2</a:t>
            </a:r>
            <a:r>
              <a:rPr baseline="30000" lang="en-US">
                <a:solidFill>
                  <a:srgbClr val="FF0000"/>
                </a:solidFill>
              </a:rPr>
              <a:t>-1</a:t>
            </a:r>
            <a:r>
              <a:rPr lang="en-US">
                <a:solidFill>
                  <a:srgbClr val="FF0000"/>
                </a:solidFill>
              </a:rPr>
              <a:t> 2</a:t>
            </a:r>
            <a:r>
              <a:rPr baseline="30000" lang="en-US">
                <a:solidFill>
                  <a:srgbClr val="FF0000"/>
                </a:solidFill>
              </a:rPr>
              <a:t>-2</a:t>
            </a:r>
            <a:r>
              <a:rPr lang="en-US">
                <a:solidFill>
                  <a:srgbClr val="FF0000"/>
                </a:solidFill>
              </a:rPr>
              <a:t> 2</a:t>
            </a:r>
            <a:r>
              <a:rPr baseline="30000" lang="en-US">
                <a:solidFill>
                  <a:srgbClr val="FF0000"/>
                </a:solidFill>
              </a:rPr>
              <a:t>-3</a:t>
            </a:r>
            <a:r>
              <a:rPr lang="en-US">
                <a:solidFill>
                  <a:srgbClr val="FF0000"/>
                </a:solidFill>
              </a:rPr>
              <a:t> 2</a:t>
            </a:r>
            <a:r>
              <a:rPr baseline="30000" lang="en-US">
                <a:solidFill>
                  <a:srgbClr val="FF0000"/>
                </a:solidFill>
              </a:rPr>
              <a:t>-4</a:t>
            </a:r>
            <a:r>
              <a:rPr lang="en-US">
                <a:solidFill>
                  <a:srgbClr val="FF0000"/>
                </a:solid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673"/>
                                        </p:tgtEl>
                                        <p:attrNameLst>
                                          <p:attrName>style.visibility</p:attrName>
                                        </p:attrNameLst>
                                      </p:cBhvr>
                                      <p:to>
                                        <p:strVal val="visible"/>
                                      </p:to>
                                    </p:set>
                                    <p:anim calcmode="lin" valueType="num">
                                      <p:cBhvr additive="base">
                                        <p:cTn dur="500" fill="hold" id="7"/>
                                        <p:tgtEl>
                                          <p:spTgt spid="1048673"/>
                                        </p:tgtEl>
                                        <p:attrNameLst>
                                          <p:attrName>ppt_x</p:attrName>
                                        </p:attrNameLst>
                                      </p:cBhvr>
                                      <p:tavLst>
                                        <p:tav tm="0">
                                          <p:val>
                                            <p:strVal val="0-#ppt_w/2"/>
                                          </p:val>
                                        </p:tav>
                                        <p:tav tm="100000">
                                          <p:val>
                                            <p:strVal val="#ppt_x"/>
                                          </p:val>
                                        </p:tav>
                                      </p:tavLst>
                                    </p:anim>
                                    <p:anim calcmode="lin" valueType="num">
                                      <p:cBhvr additive="base">
                                        <p:cTn dur="500" fill="hold" id="8"/>
                                        <p:tgtEl>
                                          <p:spTgt spid="1048673"/>
                                        </p:tgtEl>
                                        <p:attrNameLst>
                                          <p:attrName>ppt_y</p:attrName>
                                        </p:attrNameLst>
                                      </p:cBhvr>
                                      <p:tavLst>
                                        <p:tav tm="0">
                                          <p:val>
                                            <p:strVal val="#ppt_y"/>
                                          </p:val>
                                        </p:tav>
                                        <p:tav tm="100000">
                                          <p:val>
                                            <p:strVal val="#ppt_y"/>
                                          </p:val>
                                        </p:tav>
                                      </p:tavLst>
                                    </p:anim>
                                  </p:childTnLst>
                                </p:cTn>
                              </p:par>
                            </p:childTnLst>
                          </p:cTn>
                        </p:par>
                        <p:par>
                          <p:cTn fill="hold" id="9">
                            <p:stCondLst>
                              <p:cond delay="500"/>
                            </p:stCondLst>
                            <p:childTnLst>
                              <p:par>
                                <p:cTn fill="hold" grpId="0" id="10" nodeType="afterEffect" presetClass="entr" presetID="22" presetSubtype="2">
                                  <p:stCondLst>
                                    <p:cond delay="0"/>
                                  </p:stCondLst>
                                  <p:childTnLst>
                                    <p:set>
                                      <p:cBhvr>
                                        <p:cTn dur="1" fill="hold" id="11">
                                          <p:stCondLst>
                                            <p:cond delay="0"/>
                                          </p:stCondLst>
                                        </p:cTn>
                                        <p:tgtEl>
                                          <p:spTgt spid="1048674"/>
                                        </p:tgtEl>
                                        <p:attrNameLst>
                                          <p:attrName>style.visibility</p:attrName>
                                        </p:attrNameLst>
                                      </p:cBhvr>
                                      <p:to>
                                        <p:strVal val="visible"/>
                                      </p:to>
                                    </p:set>
                                    <p:animEffect transition="in" filter="wipe(right)">
                                      <p:cBhvr>
                                        <p:cTn dur="2000" id="12"/>
                                        <p:tgtEl>
                                          <p:spTgt spid="104867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8">
                                  <p:stCondLst>
                                    <p:cond delay="0"/>
                                  </p:stCondLst>
                                  <p:childTnLst>
                                    <p:set>
                                      <p:cBhvr>
                                        <p:cTn dur="1" fill="hold" id="16">
                                          <p:stCondLst>
                                            <p:cond delay="0"/>
                                          </p:stCondLst>
                                        </p:cTn>
                                        <p:tgtEl>
                                          <p:spTgt spid="1048675"/>
                                        </p:tgtEl>
                                        <p:attrNameLst>
                                          <p:attrName>style.visibility</p:attrName>
                                        </p:attrNameLst>
                                      </p:cBhvr>
                                      <p:to>
                                        <p:strVal val="visible"/>
                                      </p:to>
                                    </p:set>
                                    <p:anim calcmode="lin" valueType="num">
                                      <p:cBhvr additive="base">
                                        <p:cTn dur="500" fill="hold" id="17"/>
                                        <p:tgtEl>
                                          <p:spTgt spid="1048675"/>
                                        </p:tgtEl>
                                        <p:attrNameLst>
                                          <p:attrName>ppt_x</p:attrName>
                                        </p:attrNameLst>
                                      </p:cBhvr>
                                      <p:tavLst>
                                        <p:tav tm="0">
                                          <p:val>
                                            <p:strVal val="0-#ppt_w/2"/>
                                          </p:val>
                                        </p:tav>
                                        <p:tav tm="100000">
                                          <p:val>
                                            <p:strVal val="#ppt_x"/>
                                          </p:val>
                                        </p:tav>
                                      </p:tavLst>
                                    </p:anim>
                                    <p:anim calcmode="lin" valueType="num">
                                      <p:cBhvr additive="base">
                                        <p:cTn dur="500" fill="hold" id="18"/>
                                        <p:tgtEl>
                                          <p:spTgt spid="1048675"/>
                                        </p:tgtEl>
                                        <p:attrNameLst>
                                          <p:attrName>ppt_y</p:attrName>
                                        </p:attrNameLst>
                                      </p:cBhvr>
                                      <p:tavLst>
                                        <p:tav tm="0">
                                          <p:val>
                                            <p:strVal val="#ppt_y"/>
                                          </p:val>
                                        </p:tav>
                                        <p:tav tm="100000">
                                          <p:val>
                                            <p:strVal val="#ppt_y"/>
                                          </p:val>
                                        </p:tav>
                                      </p:tavLst>
                                    </p:anim>
                                  </p:childTnLst>
                                </p:cTn>
                              </p:par>
                            </p:childTnLst>
                          </p:cTn>
                        </p:par>
                        <p:par>
                          <p:cTn fill="hold" id="19">
                            <p:stCondLst>
                              <p:cond delay="500"/>
                            </p:stCondLst>
                            <p:childTnLst>
                              <p:par>
                                <p:cTn fill="hold" grpId="0" id="20" nodeType="afterEffect" presetClass="entr" presetID="22" presetSubtype="8">
                                  <p:stCondLst>
                                    <p:cond delay="0"/>
                                  </p:stCondLst>
                                  <p:childTnLst>
                                    <p:set>
                                      <p:cBhvr>
                                        <p:cTn dur="1" fill="hold" id="21">
                                          <p:stCondLst>
                                            <p:cond delay="0"/>
                                          </p:stCondLst>
                                        </p:cTn>
                                        <p:tgtEl>
                                          <p:spTgt spid="1048676"/>
                                        </p:tgtEl>
                                        <p:attrNameLst>
                                          <p:attrName>style.visibility</p:attrName>
                                        </p:attrNameLst>
                                      </p:cBhvr>
                                      <p:to>
                                        <p:strVal val="visible"/>
                                      </p:to>
                                    </p:set>
                                    <p:animEffect transition="in" filter="wipe(left)">
                                      <p:cBhvr>
                                        <p:cTn dur="1000" id="22"/>
                                        <p:tgtEl>
                                          <p:spTgt spid="104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p:bldP spid="1048674" grpId="0"/>
      <p:bldP spid="1048675" grpId="0"/>
      <p:bldP spid="104867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585"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586" name="Text Box 3"/>
          <p:cNvSpPr txBox="1">
            <a:spLocks noChangeArrowheads="1"/>
          </p:cNvSpPr>
          <p:nvPr/>
        </p:nvSpPr>
        <p:spPr bwMode="auto">
          <a:xfrm>
            <a:off x="914400" y="1905000"/>
            <a:ext cx="7467600" cy="3139440"/>
          </a:xfrm>
          <a:prstGeom prst="rect"/>
          <a:noFill/>
          <a:ln w="9525">
            <a:noFill/>
            <a:miter lim="800000"/>
            <a:headEnd/>
            <a:tailEnd/>
          </a:ln>
          <a:effectLst/>
        </p:spPr>
        <p:txBody>
          <a:bodyPr>
            <a:spAutoFit/>
          </a:bodyPr>
          <a:p>
            <a:pPr eaLnBrk="1" hangingPunct="1">
              <a:spcBef>
                <a:spcPct val="50000"/>
              </a:spcBef>
            </a:pPr>
            <a:r>
              <a:rPr lang="en-US">
                <a:solidFill>
                  <a:schemeClr val="tx2"/>
                </a:solidFill>
              </a:rPr>
              <a:t>2. The 2’s complement of 1000 is</a:t>
            </a:r>
          </a:p>
          <a:p>
            <a:pPr eaLnBrk="1" hangingPunct="1">
              <a:spcBef>
                <a:spcPct val="50000"/>
              </a:spcBef>
            </a:pPr>
            <a:r>
              <a:rPr lang="en-US">
                <a:solidFill>
                  <a:schemeClr val="tx2"/>
                </a:solidFill>
              </a:rPr>
              <a:t>	a. 0111</a:t>
            </a:r>
            <a:endParaRPr baseline="30000" lang="en-US">
              <a:solidFill>
                <a:schemeClr val="tx2"/>
              </a:solidFill>
            </a:endParaRPr>
          </a:p>
          <a:p>
            <a:pPr eaLnBrk="1" hangingPunct="1">
              <a:spcBef>
                <a:spcPct val="50000"/>
              </a:spcBef>
            </a:pPr>
            <a:r>
              <a:rPr lang="en-US">
                <a:solidFill>
                  <a:schemeClr val="tx2"/>
                </a:solidFill>
              </a:rPr>
              <a:t>	b. 1000 </a:t>
            </a:r>
          </a:p>
          <a:p>
            <a:pPr eaLnBrk="1" hangingPunct="1">
              <a:spcBef>
                <a:spcPct val="50000"/>
              </a:spcBef>
            </a:pPr>
            <a:r>
              <a:rPr lang="en-US">
                <a:solidFill>
                  <a:schemeClr val="tx2"/>
                </a:solidFill>
              </a:rPr>
              <a:t>	c. 1001</a:t>
            </a:r>
          </a:p>
          <a:p>
            <a:pPr eaLnBrk="1" hangingPunct="1">
              <a:spcBef>
                <a:spcPct val="50000"/>
              </a:spcBef>
            </a:pPr>
            <a:r>
              <a:rPr lang="en-US">
                <a:solidFill>
                  <a:schemeClr val="tx2"/>
                </a:solidFill>
              </a:rPr>
              <a:t>	d. 1010</a:t>
            </a:r>
          </a:p>
          <a:p>
            <a:pPr eaLnBrk="1" hangingPunct="1">
              <a:spcBef>
                <a:spcPct val="50000"/>
              </a:spcBef>
            </a:pPr>
            <a:endParaRPr lang="en-US">
              <a:solidFill>
                <a:schemeClr val="tx2"/>
              </a:solidFill>
            </a:endParaRPr>
          </a:p>
        </p:txBody>
      </p:sp>
      <p:sp>
        <p:nvSpPr>
          <p:cNvPr id="1048587"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588"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03"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604" name="Text Box 3"/>
          <p:cNvSpPr txBox="1">
            <a:spLocks noChangeArrowheads="1"/>
          </p:cNvSpPr>
          <p:nvPr/>
        </p:nvSpPr>
        <p:spPr bwMode="auto">
          <a:xfrm>
            <a:off x="914400" y="1905000"/>
            <a:ext cx="7467600" cy="3495040"/>
          </a:xfrm>
          <a:prstGeom prst="rect"/>
          <a:noFill/>
          <a:ln w="9525">
            <a:noFill/>
            <a:miter lim="800000"/>
            <a:headEnd/>
            <a:tailEnd/>
          </a:ln>
          <a:effectLst/>
        </p:spPr>
        <p:txBody>
          <a:bodyPr>
            <a:spAutoFit/>
          </a:bodyPr>
          <a:p>
            <a:pPr eaLnBrk="1" hangingPunct="1">
              <a:spcBef>
                <a:spcPct val="50000"/>
              </a:spcBef>
            </a:pPr>
            <a:r>
              <a:rPr lang="en-US">
                <a:solidFill>
                  <a:schemeClr val="tx2"/>
                </a:solidFill>
              </a:rPr>
              <a:t>3. The fractional binary number 0.11 has a decimal value of</a:t>
            </a:r>
          </a:p>
          <a:p>
            <a:pPr eaLnBrk="1" hangingPunct="1">
              <a:spcBef>
                <a:spcPct val="50000"/>
              </a:spcBef>
            </a:pPr>
            <a:r>
              <a:rPr lang="en-US">
                <a:solidFill>
                  <a:schemeClr val="tx2"/>
                </a:solidFill>
              </a:rPr>
              <a:t>	a. ¼</a:t>
            </a:r>
            <a:endParaRPr baseline="30000" lang="en-US">
              <a:solidFill>
                <a:schemeClr val="tx2"/>
              </a:solidFill>
            </a:endParaRPr>
          </a:p>
          <a:p>
            <a:pPr eaLnBrk="1" hangingPunct="1">
              <a:spcBef>
                <a:spcPct val="50000"/>
              </a:spcBef>
            </a:pPr>
            <a:r>
              <a:rPr lang="en-US">
                <a:solidFill>
                  <a:schemeClr val="tx2"/>
                </a:solidFill>
              </a:rPr>
              <a:t>	b. </a:t>
            </a:r>
            <a:r>
              <a:rPr sz="2000" lang="en-US">
                <a:solidFill>
                  <a:schemeClr val="tx2"/>
                </a:solidFill>
              </a:rPr>
              <a:t>½</a:t>
            </a:r>
            <a:r>
              <a:rPr lang="en-US">
                <a:solidFill>
                  <a:schemeClr val="tx2"/>
                </a:solidFill>
              </a:rPr>
              <a:t> </a:t>
            </a:r>
          </a:p>
          <a:p>
            <a:pPr eaLnBrk="1" hangingPunct="1">
              <a:spcBef>
                <a:spcPct val="50000"/>
              </a:spcBef>
            </a:pPr>
            <a:r>
              <a:rPr lang="en-US">
                <a:solidFill>
                  <a:schemeClr val="tx2"/>
                </a:solidFill>
              </a:rPr>
              <a:t>	c. ¾ </a:t>
            </a:r>
          </a:p>
          <a:p>
            <a:pPr eaLnBrk="1" hangingPunct="1">
              <a:spcBef>
                <a:spcPct val="50000"/>
              </a:spcBef>
            </a:pPr>
            <a:r>
              <a:rPr lang="en-US">
                <a:solidFill>
                  <a:schemeClr val="tx2"/>
                </a:solidFill>
              </a:rPr>
              <a:t>	d. none of the above</a:t>
            </a:r>
          </a:p>
          <a:p>
            <a:pPr eaLnBrk="1" hangingPunct="1">
              <a:spcBef>
                <a:spcPct val="50000"/>
              </a:spcBef>
            </a:pPr>
            <a:endParaRPr lang="en-US">
              <a:solidFill>
                <a:schemeClr val="tx2"/>
              </a:solidFill>
            </a:endParaRPr>
          </a:p>
        </p:txBody>
      </p:sp>
      <p:sp>
        <p:nvSpPr>
          <p:cNvPr id="1048605"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606"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622"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8623" name="Text Box 3"/>
          <p:cNvSpPr txBox="1">
            <a:spLocks noChangeArrowheads="1"/>
          </p:cNvSpPr>
          <p:nvPr/>
        </p:nvSpPr>
        <p:spPr bwMode="auto">
          <a:xfrm>
            <a:off x="914400" y="1905000"/>
            <a:ext cx="7467600" cy="3560763"/>
          </a:xfrm>
          <a:prstGeom prst="rect"/>
          <a:noFill/>
          <a:ln w="9525">
            <a:noFill/>
            <a:miter lim="800000"/>
            <a:headEnd/>
            <a:tailEnd/>
          </a:ln>
          <a:effectLst/>
        </p:spPr>
        <p:txBody>
          <a:bodyPr>
            <a:spAutoFit/>
          </a:bodyPr>
          <a:p>
            <a:pPr eaLnBrk="1" hangingPunct="1">
              <a:spcBef>
                <a:spcPct val="50000"/>
              </a:spcBef>
            </a:pPr>
            <a:r>
              <a:rPr lang="en-US">
                <a:solidFill>
                  <a:schemeClr val="tx2"/>
                </a:solidFill>
              </a:rPr>
              <a:t>4. The hexadecimal number 2C has a decimal equivalent value of</a:t>
            </a:r>
          </a:p>
          <a:p>
            <a:pPr eaLnBrk="1" hangingPunct="1">
              <a:spcBef>
                <a:spcPct val="50000"/>
              </a:spcBef>
            </a:pPr>
            <a:r>
              <a:rPr lang="en-US">
                <a:solidFill>
                  <a:schemeClr val="tx2"/>
                </a:solidFill>
              </a:rPr>
              <a:t>	a. 14</a:t>
            </a:r>
            <a:endParaRPr baseline="30000" lang="en-US">
              <a:solidFill>
                <a:schemeClr val="tx2"/>
              </a:solidFill>
            </a:endParaRPr>
          </a:p>
          <a:p>
            <a:pPr eaLnBrk="1" hangingPunct="1">
              <a:spcBef>
                <a:spcPct val="50000"/>
              </a:spcBef>
            </a:pPr>
            <a:r>
              <a:rPr lang="en-US">
                <a:solidFill>
                  <a:schemeClr val="tx2"/>
                </a:solidFill>
              </a:rPr>
              <a:t>	b. 44</a:t>
            </a:r>
          </a:p>
          <a:p>
            <a:pPr eaLnBrk="1" hangingPunct="1">
              <a:spcBef>
                <a:spcPct val="50000"/>
              </a:spcBef>
            </a:pPr>
            <a:r>
              <a:rPr lang="en-US">
                <a:solidFill>
                  <a:schemeClr val="tx2"/>
                </a:solidFill>
              </a:rPr>
              <a:t>	c. 64 </a:t>
            </a:r>
          </a:p>
          <a:p>
            <a:pPr eaLnBrk="1" hangingPunct="1">
              <a:spcBef>
                <a:spcPct val="50000"/>
              </a:spcBef>
            </a:pPr>
            <a:r>
              <a:rPr lang="en-US">
                <a:solidFill>
                  <a:schemeClr val="tx2"/>
                </a:solidFill>
              </a:rPr>
              <a:t>	d. none of the above</a:t>
            </a:r>
          </a:p>
          <a:p>
            <a:pPr eaLnBrk="1" hangingPunct="1">
              <a:spcBef>
                <a:spcPct val="50000"/>
              </a:spcBef>
            </a:pPr>
            <a:endParaRPr lang="en-US">
              <a:solidFill>
                <a:schemeClr val="tx2"/>
              </a:solidFill>
            </a:endParaRPr>
          </a:p>
        </p:txBody>
      </p:sp>
      <p:sp>
        <p:nvSpPr>
          <p:cNvPr id="1048624"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8625"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9238"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39" name="Text Box 3"/>
          <p:cNvSpPr txBox="1">
            <a:spLocks noChangeArrowheads="1"/>
          </p:cNvSpPr>
          <p:nvPr/>
        </p:nvSpPr>
        <p:spPr bwMode="auto">
          <a:xfrm>
            <a:off x="914400" y="1905000"/>
            <a:ext cx="7467600" cy="3560763"/>
          </a:xfrm>
          <a:prstGeom prst="rect"/>
          <a:noFill/>
          <a:ln w="9525">
            <a:noFill/>
            <a:miter lim="800000"/>
            <a:headEnd/>
            <a:tailEnd/>
          </a:ln>
          <a:effectLst/>
        </p:spPr>
        <p:txBody>
          <a:bodyPr>
            <a:spAutoFit/>
          </a:bodyPr>
          <a:p>
            <a:pPr eaLnBrk="1" hangingPunct="1">
              <a:spcBef>
                <a:spcPct val="50000"/>
              </a:spcBef>
            </a:pPr>
            <a:r>
              <a:rPr lang="en-US">
                <a:solidFill>
                  <a:schemeClr val="tx2"/>
                </a:solidFill>
              </a:rPr>
              <a:t>5. Assume that a floating point number is represented in binary. If the sign bit is 1, the</a:t>
            </a:r>
          </a:p>
          <a:p>
            <a:pPr eaLnBrk="1" hangingPunct="1">
              <a:spcBef>
                <a:spcPct val="50000"/>
              </a:spcBef>
            </a:pPr>
            <a:r>
              <a:rPr lang="en-US">
                <a:solidFill>
                  <a:schemeClr val="tx2"/>
                </a:solidFill>
              </a:rPr>
              <a:t>	a. number is negative</a:t>
            </a:r>
            <a:endParaRPr baseline="30000" lang="en-US">
              <a:solidFill>
                <a:schemeClr val="tx2"/>
              </a:solidFill>
            </a:endParaRPr>
          </a:p>
          <a:p>
            <a:pPr eaLnBrk="1" hangingPunct="1">
              <a:spcBef>
                <a:spcPct val="50000"/>
              </a:spcBef>
            </a:pPr>
            <a:r>
              <a:rPr lang="en-US">
                <a:solidFill>
                  <a:schemeClr val="tx2"/>
                </a:solidFill>
              </a:rPr>
              <a:t>	b. number is positive </a:t>
            </a:r>
          </a:p>
          <a:p>
            <a:pPr eaLnBrk="1" hangingPunct="1">
              <a:spcBef>
                <a:spcPct val="50000"/>
              </a:spcBef>
            </a:pPr>
            <a:r>
              <a:rPr lang="en-US">
                <a:solidFill>
                  <a:schemeClr val="tx2"/>
                </a:solidFill>
              </a:rPr>
              <a:t>	c. exponent is negative </a:t>
            </a:r>
          </a:p>
          <a:p>
            <a:pPr eaLnBrk="1" hangingPunct="1">
              <a:spcBef>
                <a:spcPct val="50000"/>
              </a:spcBef>
            </a:pPr>
            <a:r>
              <a:rPr lang="en-US">
                <a:solidFill>
                  <a:schemeClr val="tx2"/>
                </a:solidFill>
              </a:rPr>
              <a:t>	d. exponent is positive</a:t>
            </a:r>
          </a:p>
          <a:p>
            <a:pPr eaLnBrk="1" hangingPunct="1">
              <a:spcBef>
                <a:spcPct val="50000"/>
              </a:spcBef>
            </a:pPr>
            <a:endParaRPr lang="en-US">
              <a:solidFill>
                <a:schemeClr val="tx2"/>
              </a:solidFill>
            </a:endParaRPr>
          </a:p>
        </p:txBody>
      </p:sp>
      <p:sp>
        <p:nvSpPr>
          <p:cNvPr id="1049240"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41"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9245"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46" name="Text Box 3"/>
          <p:cNvSpPr txBox="1">
            <a:spLocks noChangeArrowheads="1"/>
          </p:cNvSpPr>
          <p:nvPr/>
        </p:nvSpPr>
        <p:spPr bwMode="auto">
          <a:xfrm>
            <a:off x="914400" y="1905000"/>
            <a:ext cx="7467600" cy="3925888"/>
          </a:xfrm>
          <a:prstGeom prst="rect"/>
          <a:noFill/>
          <a:ln w="9525">
            <a:noFill/>
            <a:miter lim="800000"/>
            <a:headEnd/>
            <a:tailEnd/>
          </a:ln>
          <a:effectLst/>
        </p:spPr>
        <p:txBody>
          <a:bodyPr>
            <a:spAutoFit/>
          </a:bodyPr>
          <a:p>
            <a:pPr eaLnBrk="1" hangingPunct="1">
              <a:spcBef>
                <a:spcPct val="50000"/>
              </a:spcBef>
            </a:pPr>
            <a:r>
              <a:rPr lang="en-US">
                <a:solidFill>
                  <a:schemeClr val="tx2"/>
                </a:solidFill>
              </a:rPr>
              <a:t>6. When two positive signed numbers are added, the result may be larger that the size of the original numbers, creating overflow. This condition is indicated by </a:t>
            </a:r>
          </a:p>
          <a:p>
            <a:pPr eaLnBrk="1" hangingPunct="1">
              <a:spcBef>
                <a:spcPct val="50000"/>
              </a:spcBef>
            </a:pPr>
            <a:r>
              <a:rPr lang="en-US">
                <a:solidFill>
                  <a:schemeClr val="tx2"/>
                </a:solidFill>
              </a:rPr>
              <a:t>	a. a change in the sign bit</a:t>
            </a:r>
            <a:endParaRPr baseline="30000" lang="en-US">
              <a:solidFill>
                <a:schemeClr val="tx2"/>
              </a:solidFill>
            </a:endParaRPr>
          </a:p>
          <a:p>
            <a:pPr eaLnBrk="1" hangingPunct="1">
              <a:spcBef>
                <a:spcPct val="50000"/>
              </a:spcBef>
            </a:pPr>
            <a:r>
              <a:rPr lang="en-US">
                <a:solidFill>
                  <a:schemeClr val="tx2"/>
                </a:solidFill>
              </a:rPr>
              <a:t>	b. a carry out of the sign position</a:t>
            </a:r>
          </a:p>
          <a:p>
            <a:pPr eaLnBrk="1" hangingPunct="1">
              <a:spcBef>
                <a:spcPct val="50000"/>
              </a:spcBef>
            </a:pPr>
            <a:r>
              <a:rPr lang="en-US">
                <a:solidFill>
                  <a:schemeClr val="tx2"/>
                </a:solidFill>
              </a:rPr>
              <a:t>	c. a zero result</a:t>
            </a:r>
          </a:p>
          <a:p>
            <a:pPr eaLnBrk="1" hangingPunct="1">
              <a:spcBef>
                <a:spcPct val="50000"/>
              </a:spcBef>
            </a:pPr>
            <a:r>
              <a:rPr lang="en-US">
                <a:solidFill>
                  <a:schemeClr val="tx2"/>
                </a:solidFill>
              </a:rPr>
              <a:t>	d. smoke</a:t>
            </a:r>
          </a:p>
          <a:p>
            <a:pPr eaLnBrk="1" hangingPunct="1">
              <a:spcBef>
                <a:spcPct val="50000"/>
              </a:spcBef>
            </a:pPr>
            <a:endParaRPr lang="en-US">
              <a:solidFill>
                <a:schemeClr val="tx2"/>
              </a:solidFill>
            </a:endParaRPr>
          </a:p>
        </p:txBody>
      </p:sp>
      <p:sp>
        <p:nvSpPr>
          <p:cNvPr id="1049247"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48"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9252"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53" name="Text Box 3"/>
          <p:cNvSpPr txBox="1">
            <a:spLocks noChangeArrowheads="1"/>
          </p:cNvSpPr>
          <p:nvPr/>
        </p:nvSpPr>
        <p:spPr bwMode="auto">
          <a:xfrm>
            <a:off x="914400" y="1905000"/>
            <a:ext cx="7467600" cy="3195638"/>
          </a:xfrm>
          <a:prstGeom prst="rect"/>
          <a:noFill/>
          <a:ln w="9525">
            <a:noFill/>
            <a:miter lim="800000"/>
            <a:headEnd/>
            <a:tailEnd/>
          </a:ln>
          <a:effectLst/>
        </p:spPr>
        <p:txBody>
          <a:bodyPr>
            <a:spAutoFit/>
          </a:bodyPr>
          <a:p>
            <a:pPr eaLnBrk="1" hangingPunct="1">
              <a:spcBef>
                <a:spcPct val="50000"/>
              </a:spcBef>
            </a:pPr>
            <a:r>
              <a:rPr lang="en-US">
                <a:solidFill>
                  <a:schemeClr val="tx2"/>
                </a:solidFill>
              </a:rPr>
              <a:t>7. The number 1010 in BCD is  </a:t>
            </a:r>
          </a:p>
          <a:p>
            <a:pPr eaLnBrk="1" hangingPunct="1">
              <a:spcBef>
                <a:spcPct val="50000"/>
              </a:spcBef>
            </a:pPr>
            <a:r>
              <a:rPr lang="en-US">
                <a:solidFill>
                  <a:schemeClr val="tx2"/>
                </a:solidFill>
              </a:rPr>
              <a:t>	a. equal to decimal eight</a:t>
            </a:r>
            <a:endParaRPr baseline="30000" lang="en-US">
              <a:solidFill>
                <a:schemeClr val="tx2"/>
              </a:solidFill>
            </a:endParaRPr>
          </a:p>
          <a:p>
            <a:pPr eaLnBrk="1" hangingPunct="1">
              <a:spcBef>
                <a:spcPct val="50000"/>
              </a:spcBef>
            </a:pPr>
            <a:r>
              <a:rPr lang="en-US">
                <a:solidFill>
                  <a:schemeClr val="tx2"/>
                </a:solidFill>
              </a:rPr>
              <a:t>	b. equal to decimal ten</a:t>
            </a:r>
          </a:p>
          <a:p>
            <a:pPr eaLnBrk="1" hangingPunct="1">
              <a:spcBef>
                <a:spcPct val="50000"/>
              </a:spcBef>
            </a:pPr>
            <a:r>
              <a:rPr lang="en-US">
                <a:solidFill>
                  <a:schemeClr val="tx2"/>
                </a:solidFill>
              </a:rPr>
              <a:t>	c. equal to decimal twelve</a:t>
            </a:r>
          </a:p>
          <a:p>
            <a:pPr eaLnBrk="1" hangingPunct="1">
              <a:spcBef>
                <a:spcPct val="50000"/>
              </a:spcBef>
            </a:pPr>
            <a:r>
              <a:rPr lang="en-US">
                <a:solidFill>
                  <a:schemeClr val="tx2"/>
                </a:solidFill>
              </a:rPr>
              <a:t>	d. invalid</a:t>
            </a:r>
          </a:p>
          <a:p>
            <a:pPr eaLnBrk="1" hangingPunct="1">
              <a:spcBef>
                <a:spcPct val="50000"/>
              </a:spcBef>
            </a:pPr>
            <a:endParaRPr lang="en-US">
              <a:solidFill>
                <a:schemeClr val="tx2"/>
              </a:solidFill>
            </a:endParaRPr>
          </a:p>
        </p:txBody>
      </p:sp>
      <p:sp>
        <p:nvSpPr>
          <p:cNvPr id="1049254"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55"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9259"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60" name="Text Box 3"/>
          <p:cNvSpPr txBox="1">
            <a:spLocks noChangeArrowheads="1"/>
          </p:cNvSpPr>
          <p:nvPr/>
        </p:nvSpPr>
        <p:spPr bwMode="auto">
          <a:xfrm>
            <a:off x="914400" y="1905000"/>
            <a:ext cx="7467600" cy="3195638"/>
          </a:xfrm>
          <a:prstGeom prst="rect"/>
          <a:noFill/>
          <a:ln w="9525">
            <a:noFill/>
            <a:miter lim="800000"/>
            <a:headEnd/>
            <a:tailEnd/>
          </a:ln>
          <a:effectLst/>
        </p:spPr>
        <p:txBody>
          <a:bodyPr>
            <a:spAutoFit/>
          </a:bodyPr>
          <a:p>
            <a:pPr eaLnBrk="1" hangingPunct="1">
              <a:spcBef>
                <a:spcPct val="50000"/>
              </a:spcBef>
            </a:pPr>
            <a:r>
              <a:rPr lang="en-US">
                <a:solidFill>
                  <a:schemeClr val="tx2"/>
                </a:solidFill>
              </a:rPr>
              <a:t>8. An example of an unweighted code is  </a:t>
            </a:r>
          </a:p>
          <a:p>
            <a:pPr eaLnBrk="1" hangingPunct="1">
              <a:spcBef>
                <a:spcPct val="50000"/>
              </a:spcBef>
            </a:pPr>
            <a:r>
              <a:rPr lang="en-US">
                <a:solidFill>
                  <a:schemeClr val="tx2"/>
                </a:solidFill>
              </a:rPr>
              <a:t>	a. binary </a:t>
            </a:r>
            <a:endParaRPr baseline="30000" lang="en-US">
              <a:solidFill>
                <a:schemeClr val="tx2"/>
              </a:solidFill>
            </a:endParaRPr>
          </a:p>
          <a:p>
            <a:pPr eaLnBrk="1" hangingPunct="1">
              <a:spcBef>
                <a:spcPct val="50000"/>
              </a:spcBef>
            </a:pPr>
            <a:r>
              <a:rPr lang="en-US">
                <a:solidFill>
                  <a:schemeClr val="tx2"/>
                </a:solidFill>
              </a:rPr>
              <a:t>	b. decimal</a:t>
            </a:r>
          </a:p>
          <a:p>
            <a:pPr eaLnBrk="1" hangingPunct="1">
              <a:spcBef>
                <a:spcPct val="50000"/>
              </a:spcBef>
            </a:pPr>
            <a:r>
              <a:rPr lang="en-US">
                <a:solidFill>
                  <a:schemeClr val="tx2"/>
                </a:solidFill>
              </a:rPr>
              <a:t>	c. BCD</a:t>
            </a:r>
          </a:p>
          <a:p>
            <a:pPr eaLnBrk="1" hangingPunct="1">
              <a:spcBef>
                <a:spcPct val="50000"/>
              </a:spcBef>
            </a:pPr>
            <a:r>
              <a:rPr lang="en-US">
                <a:solidFill>
                  <a:schemeClr val="tx2"/>
                </a:solidFill>
              </a:rPr>
              <a:t>	d. Gray code</a:t>
            </a:r>
          </a:p>
          <a:p>
            <a:pPr eaLnBrk="1" hangingPunct="1">
              <a:spcBef>
                <a:spcPct val="50000"/>
              </a:spcBef>
            </a:pPr>
            <a:endParaRPr lang="en-US">
              <a:solidFill>
                <a:schemeClr val="tx2"/>
              </a:solidFill>
            </a:endParaRPr>
          </a:p>
        </p:txBody>
      </p:sp>
      <p:sp>
        <p:nvSpPr>
          <p:cNvPr id="1049261"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62"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9266"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67" name="Text Box 3"/>
          <p:cNvSpPr txBox="1">
            <a:spLocks noChangeArrowheads="1"/>
          </p:cNvSpPr>
          <p:nvPr/>
        </p:nvSpPr>
        <p:spPr bwMode="auto">
          <a:xfrm>
            <a:off x="914400" y="1905000"/>
            <a:ext cx="7467600" cy="3195638"/>
          </a:xfrm>
          <a:prstGeom prst="rect"/>
          <a:noFill/>
          <a:ln w="9525">
            <a:noFill/>
            <a:miter lim="800000"/>
            <a:headEnd/>
            <a:tailEnd/>
          </a:ln>
          <a:effectLst/>
        </p:spPr>
        <p:txBody>
          <a:bodyPr>
            <a:spAutoFit/>
          </a:bodyPr>
          <a:p>
            <a:pPr eaLnBrk="1" hangingPunct="1">
              <a:spcBef>
                <a:spcPct val="50000"/>
              </a:spcBef>
            </a:pPr>
            <a:r>
              <a:rPr lang="en-US">
                <a:solidFill>
                  <a:schemeClr val="tx2"/>
                </a:solidFill>
              </a:rPr>
              <a:t>9. An example of an alphanumeric code is  </a:t>
            </a:r>
          </a:p>
          <a:p>
            <a:pPr eaLnBrk="1" hangingPunct="1">
              <a:spcBef>
                <a:spcPct val="50000"/>
              </a:spcBef>
            </a:pPr>
            <a:r>
              <a:rPr lang="en-US">
                <a:solidFill>
                  <a:schemeClr val="tx2"/>
                </a:solidFill>
              </a:rPr>
              <a:t>	a. hexadecimal</a:t>
            </a:r>
            <a:endParaRPr baseline="30000" lang="en-US">
              <a:solidFill>
                <a:schemeClr val="tx2"/>
              </a:solidFill>
            </a:endParaRPr>
          </a:p>
          <a:p>
            <a:pPr eaLnBrk="1" hangingPunct="1">
              <a:spcBef>
                <a:spcPct val="50000"/>
              </a:spcBef>
            </a:pPr>
            <a:r>
              <a:rPr lang="en-US">
                <a:solidFill>
                  <a:schemeClr val="tx2"/>
                </a:solidFill>
              </a:rPr>
              <a:t>	b. ASCII</a:t>
            </a:r>
          </a:p>
          <a:p>
            <a:pPr eaLnBrk="1" hangingPunct="1">
              <a:spcBef>
                <a:spcPct val="50000"/>
              </a:spcBef>
            </a:pPr>
            <a:r>
              <a:rPr lang="en-US">
                <a:solidFill>
                  <a:schemeClr val="tx2"/>
                </a:solidFill>
              </a:rPr>
              <a:t>	c. BCD</a:t>
            </a:r>
          </a:p>
          <a:p>
            <a:pPr eaLnBrk="1" hangingPunct="1">
              <a:spcBef>
                <a:spcPct val="50000"/>
              </a:spcBef>
            </a:pPr>
            <a:r>
              <a:rPr lang="en-US">
                <a:solidFill>
                  <a:schemeClr val="tx2"/>
                </a:solidFill>
              </a:rPr>
              <a:t>	d. CRC</a:t>
            </a:r>
          </a:p>
          <a:p>
            <a:pPr eaLnBrk="1" hangingPunct="1">
              <a:spcBef>
                <a:spcPct val="50000"/>
              </a:spcBef>
            </a:pPr>
            <a:endParaRPr lang="en-US">
              <a:solidFill>
                <a:schemeClr val="tx2"/>
              </a:solidFill>
            </a:endParaRPr>
          </a:p>
        </p:txBody>
      </p:sp>
      <p:sp>
        <p:nvSpPr>
          <p:cNvPr id="1049268"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69"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9273" name="Rectangle 2"/>
          <p:cNvSpPr>
            <a:spLocks noChangeArrowheads="1"/>
          </p:cNvSpPr>
          <p:nvPr/>
        </p:nvSpPr>
        <p:spPr bwMode="auto">
          <a:xfrm>
            <a:off x="0" y="0"/>
            <a:ext cx="9144000" cy="6858000"/>
          </a:xfrm>
          <a:prstGeom prst="rect"/>
          <a:solidFill>
            <a:srgbClr val="FFFF99"/>
          </a:solidFill>
          <a:ln w="9525">
            <a:solidFill>
              <a:schemeClr val="tx1"/>
            </a:solidFill>
            <a:miter lim="800000"/>
            <a:headEnd/>
            <a:tailEnd/>
          </a:ln>
          <a:effectLst/>
        </p:spPr>
        <p:txBody>
          <a:bodyPr anchor="ctr" wrap="none"/>
          <a:p>
            <a:endParaRPr lang="en-US"/>
          </a:p>
        </p:txBody>
      </p:sp>
      <p:sp>
        <p:nvSpPr>
          <p:cNvPr id="1049274" name="Text Box 3"/>
          <p:cNvSpPr txBox="1">
            <a:spLocks noChangeArrowheads="1"/>
          </p:cNvSpPr>
          <p:nvPr/>
        </p:nvSpPr>
        <p:spPr bwMode="auto">
          <a:xfrm>
            <a:off x="914400" y="1905000"/>
            <a:ext cx="7467600" cy="3560763"/>
          </a:xfrm>
          <a:prstGeom prst="rect"/>
          <a:noFill/>
          <a:ln w="9525">
            <a:noFill/>
            <a:miter lim="800000"/>
            <a:headEnd/>
            <a:tailEnd/>
          </a:ln>
          <a:effectLst/>
        </p:spPr>
        <p:txBody>
          <a:bodyPr>
            <a:spAutoFit/>
          </a:bodyPr>
          <a:p>
            <a:pPr eaLnBrk="1" hangingPunct="1">
              <a:spcBef>
                <a:spcPct val="50000"/>
              </a:spcBef>
            </a:pPr>
            <a:r>
              <a:rPr lang="en-US">
                <a:solidFill>
                  <a:schemeClr val="tx2"/>
                </a:solidFill>
              </a:rPr>
              <a:t>10. An example of an error detection method for transmitted data is the </a:t>
            </a:r>
          </a:p>
          <a:p>
            <a:pPr eaLnBrk="1" hangingPunct="1">
              <a:spcBef>
                <a:spcPct val="50000"/>
              </a:spcBef>
            </a:pPr>
            <a:r>
              <a:rPr lang="en-US">
                <a:solidFill>
                  <a:schemeClr val="tx2"/>
                </a:solidFill>
              </a:rPr>
              <a:t>	a. parity check </a:t>
            </a:r>
            <a:endParaRPr baseline="30000" lang="en-US">
              <a:solidFill>
                <a:schemeClr val="tx2"/>
              </a:solidFill>
            </a:endParaRPr>
          </a:p>
          <a:p>
            <a:pPr eaLnBrk="1" hangingPunct="1">
              <a:spcBef>
                <a:spcPct val="50000"/>
              </a:spcBef>
            </a:pPr>
            <a:r>
              <a:rPr lang="en-US">
                <a:solidFill>
                  <a:schemeClr val="tx2"/>
                </a:solidFill>
              </a:rPr>
              <a:t>	b. CRC </a:t>
            </a:r>
          </a:p>
          <a:p>
            <a:pPr eaLnBrk="1" hangingPunct="1">
              <a:spcBef>
                <a:spcPct val="50000"/>
              </a:spcBef>
            </a:pPr>
            <a:r>
              <a:rPr lang="en-US">
                <a:solidFill>
                  <a:schemeClr val="tx2"/>
                </a:solidFill>
              </a:rPr>
              <a:t>	c. both of the above</a:t>
            </a:r>
          </a:p>
          <a:p>
            <a:pPr eaLnBrk="1" hangingPunct="1">
              <a:spcBef>
                <a:spcPct val="50000"/>
              </a:spcBef>
            </a:pPr>
            <a:r>
              <a:rPr lang="en-US">
                <a:solidFill>
                  <a:schemeClr val="tx2"/>
                </a:solidFill>
              </a:rPr>
              <a:t>	d. none of the above</a:t>
            </a:r>
          </a:p>
          <a:p>
            <a:pPr eaLnBrk="1" hangingPunct="1">
              <a:spcBef>
                <a:spcPct val="50000"/>
              </a:spcBef>
            </a:pPr>
            <a:endParaRPr lang="en-US">
              <a:solidFill>
                <a:schemeClr val="tx2"/>
              </a:solidFill>
            </a:endParaRPr>
          </a:p>
        </p:txBody>
      </p:sp>
      <p:sp>
        <p:nvSpPr>
          <p:cNvPr id="1049275" name="Text Box 4"/>
          <p:cNvSpPr txBox="1">
            <a:spLocks noChangeArrowheads="1"/>
          </p:cNvSpPr>
          <p:nvPr/>
        </p:nvSpPr>
        <p:spPr bwMode="auto">
          <a:xfrm>
            <a:off x="7239000" y="6507163"/>
            <a:ext cx="2438400" cy="274637"/>
          </a:xfrm>
          <a:prstGeom prst="rect"/>
          <a:noFill/>
          <a:ln w="9525">
            <a:noFill/>
            <a:miter lim="800000"/>
            <a:headEnd/>
            <a:tailEnd/>
          </a:ln>
          <a:effectLst/>
        </p:spPr>
        <p:txBody>
          <a:bodyPr>
            <a:spAutoFit/>
          </a:bodyPr>
          <a:p>
            <a:pPr eaLnBrk="1" hangingPunct="1">
              <a:spcBef>
                <a:spcPct val="50000"/>
              </a:spcBef>
            </a:pPr>
            <a:r>
              <a:rPr sz="1200" lang="en-US">
                <a:solidFill>
                  <a:srgbClr val="996633"/>
                </a:solidFill>
              </a:rPr>
              <a:t>© 2008 Pearson Education</a:t>
            </a:r>
          </a:p>
        </p:txBody>
      </p:sp>
      <p:sp>
        <p:nvSpPr>
          <p:cNvPr id="1049276" name="WordArt 5"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9280" name="Rectangle 7"/>
          <p:cNvSpPr>
            <a:spLocks noChangeArrowheads="1"/>
          </p:cNvSpPr>
          <p:nvPr/>
        </p:nvSpPr>
        <p:spPr bwMode="auto">
          <a:xfrm>
            <a:off x="3200400" y="1981200"/>
            <a:ext cx="2819400" cy="3429000"/>
          </a:xfrm>
          <a:prstGeom prst="rect"/>
          <a:solidFill>
            <a:schemeClr val="accent1"/>
          </a:solidFill>
          <a:ln w="9525">
            <a:solidFill>
              <a:schemeClr val="tx1"/>
            </a:solidFill>
            <a:miter lim="800000"/>
            <a:headEnd/>
            <a:tailEnd/>
          </a:ln>
          <a:effectLst/>
        </p:spPr>
        <p:txBody>
          <a:bodyPr anchor="ctr" wrap="none"/>
          <a:p>
            <a:endParaRPr lang="en-US"/>
          </a:p>
        </p:txBody>
      </p:sp>
      <p:sp>
        <p:nvSpPr>
          <p:cNvPr id="1049281" name="Text Box 8"/>
          <p:cNvSpPr txBox="1">
            <a:spLocks noChangeArrowheads="1"/>
          </p:cNvSpPr>
          <p:nvPr/>
        </p:nvSpPr>
        <p:spPr bwMode="auto">
          <a:xfrm>
            <a:off x="3657600" y="2057400"/>
            <a:ext cx="1828800" cy="3195638"/>
          </a:xfrm>
          <a:prstGeom prst="rect"/>
          <a:noFill/>
          <a:ln w="9525">
            <a:noFill/>
            <a:miter lim="800000"/>
            <a:headEnd/>
            <a:tailEnd/>
          </a:ln>
          <a:effectLst/>
        </p:spPr>
        <p:txBody>
          <a:bodyPr>
            <a:spAutoFit/>
          </a:bodyPr>
          <a:p>
            <a:pPr eaLnBrk="1" hangingPunct="1">
              <a:spcBef>
                <a:spcPct val="50000"/>
              </a:spcBef>
            </a:pPr>
            <a:r>
              <a:rPr lang="en-US"/>
              <a:t>Answers:</a:t>
            </a:r>
          </a:p>
          <a:p>
            <a:pPr eaLnBrk="1" hangingPunct="1">
              <a:spcBef>
                <a:spcPct val="50000"/>
              </a:spcBef>
            </a:pPr>
            <a:r>
              <a:rPr lang="en-US"/>
              <a:t>1.  c</a:t>
            </a:r>
          </a:p>
          <a:p>
            <a:pPr eaLnBrk="1" hangingPunct="1">
              <a:spcBef>
                <a:spcPct val="50000"/>
              </a:spcBef>
            </a:pPr>
            <a:r>
              <a:rPr lang="en-US"/>
              <a:t>2.  b</a:t>
            </a:r>
          </a:p>
          <a:p>
            <a:pPr eaLnBrk="1" hangingPunct="1">
              <a:spcBef>
                <a:spcPct val="50000"/>
              </a:spcBef>
            </a:pPr>
            <a:r>
              <a:rPr lang="en-US"/>
              <a:t>3.  c</a:t>
            </a:r>
          </a:p>
          <a:p>
            <a:pPr eaLnBrk="1" hangingPunct="1">
              <a:spcBef>
                <a:spcPct val="50000"/>
              </a:spcBef>
            </a:pPr>
            <a:r>
              <a:rPr lang="en-US"/>
              <a:t>4.  b</a:t>
            </a:r>
          </a:p>
          <a:p>
            <a:pPr eaLnBrk="1" hangingPunct="1">
              <a:spcBef>
                <a:spcPct val="50000"/>
              </a:spcBef>
            </a:pPr>
            <a:r>
              <a:rPr lang="en-US"/>
              <a:t>5.  a</a:t>
            </a:r>
          </a:p>
        </p:txBody>
      </p:sp>
      <p:sp>
        <p:nvSpPr>
          <p:cNvPr id="1049282" name="Text Box 9"/>
          <p:cNvSpPr txBox="1">
            <a:spLocks noChangeArrowheads="1"/>
          </p:cNvSpPr>
          <p:nvPr/>
        </p:nvSpPr>
        <p:spPr bwMode="auto">
          <a:xfrm>
            <a:off x="4800600" y="2590800"/>
            <a:ext cx="1752600" cy="3195638"/>
          </a:xfrm>
          <a:prstGeom prst="rect"/>
          <a:noFill/>
          <a:ln w="9525">
            <a:noFill/>
            <a:miter lim="800000"/>
            <a:headEnd/>
            <a:tailEnd/>
          </a:ln>
          <a:effectLst/>
        </p:spPr>
        <p:txBody>
          <a:bodyPr>
            <a:spAutoFit/>
          </a:bodyPr>
          <a:p>
            <a:pPr eaLnBrk="1" hangingPunct="1">
              <a:spcBef>
                <a:spcPct val="50000"/>
              </a:spcBef>
            </a:pPr>
            <a:r>
              <a:rPr lang="en-US"/>
              <a:t>6.  a</a:t>
            </a:r>
          </a:p>
          <a:p>
            <a:pPr eaLnBrk="1" hangingPunct="1">
              <a:spcBef>
                <a:spcPct val="50000"/>
              </a:spcBef>
            </a:pPr>
            <a:r>
              <a:rPr lang="en-US"/>
              <a:t>7.  d</a:t>
            </a:r>
          </a:p>
          <a:p>
            <a:pPr eaLnBrk="1" hangingPunct="1">
              <a:spcBef>
                <a:spcPct val="50000"/>
              </a:spcBef>
            </a:pPr>
            <a:r>
              <a:rPr lang="en-US"/>
              <a:t>8.  d</a:t>
            </a:r>
          </a:p>
          <a:p>
            <a:pPr eaLnBrk="1" hangingPunct="1">
              <a:spcBef>
                <a:spcPct val="50000"/>
              </a:spcBef>
            </a:pPr>
            <a:r>
              <a:rPr lang="en-US"/>
              <a:t>9.  b</a:t>
            </a:r>
          </a:p>
          <a:p>
            <a:pPr eaLnBrk="1" hangingPunct="1">
              <a:spcBef>
                <a:spcPct val="50000"/>
              </a:spcBef>
            </a:pPr>
            <a:r>
              <a:rPr lang="en-US"/>
              <a:t>10. c</a:t>
            </a:r>
          </a:p>
          <a:p>
            <a:pPr eaLnBrk="1" hangingPunct="1">
              <a:spcBef>
                <a:spcPct val="50000"/>
              </a:spcBef>
            </a:pPr>
            <a:endParaRPr lang="en-US"/>
          </a:p>
        </p:txBody>
      </p:sp>
      <p:sp>
        <p:nvSpPr>
          <p:cNvPr id="1049283" name="WordArt 10" descr="White marble"/>
          <p:cNvSpPr>
            <a:spLocks noChangeArrowheads="1" noChangeShapeType="1" noTextEdit="1"/>
          </p:cNvSpPr>
          <p:nvPr/>
        </p:nvSpPr>
        <p:spPr bwMode="auto">
          <a:xfrm>
            <a:off x="3886200" y="381000"/>
            <a:ext cx="1371600" cy="457200"/>
          </a:xfrm>
          <a:prstGeom prst="rect"/>
        </p:spPr>
        <p:txBody>
          <a:bodyPr fromWordArt="1" wrap="none">
            <a:prstTxWarp prst="textPlain">
              <a:avLst>
                <a:gd fmla="val 50000" name="adj"/>
              </a:avLst>
            </a:prstTxWarp>
            <a:scene3d>
              <a:camera prst="legacyObliqueRight"/>
              <a:lightRig dir="t" rig="legacyHarsh3"/>
            </a:scene3d>
            <a:sp3d extrusionH="100000" prstMaterial="legacyMatte">
              <a:extrusionClr>
                <a:srgbClr val="663300"/>
              </a:extrusionClr>
            </a:sp3d>
          </a:bodyPr>
          <a:p>
            <a:pPr algn="ctr"/>
            <a:r>
              <a:rPr sz="3600" kern="10" lang="en-US">
                <a:ln w="9525">
                  <a:round/>
                  <a:headEnd/>
                  <a:tailEnd/>
                </a:ln>
                <a:blipFill rotWithShape="0" dpi="0">
                  <a:blip xmlns:r="http://schemas.openxmlformats.org/officeDocument/2006/relationships" r:embed="rId1"/>
                  <a:srcRect/>
                  <a:tile algn="tl" flip="none" sx="100000" sy="100000" tx="0" ty="0"/>
                </a:blipFill>
                <a:latin typeface="Times New Roman"/>
                <a:cs typeface="Times New Roman"/>
              </a:rPr>
              <a:t>Quiz</a:t>
            </a:r>
          </a:p>
        </p:txBody>
      </p:sp>
    </p:spTree>
  </p:cSld>
  <p:clrMapOvr>
    <a:masterClrMapping/>
  </p:clrMapOvr>
  <p:transition>
    <p:checker/>
  </p:transition>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98" name=""/>
        <p:cNvGrpSpPr/>
        <p:nvPr/>
      </p:nvGrpSpPr>
      <p:grpSpPr>
        <a:xfrm>
          <a:off x="0" y="0"/>
          <a:ext cx="0" cy="0"/>
          <a:chOff x="0" y="0"/>
          <a:chExt cx="0" cy="0"/>
        </a:xfrm>
      </p:grpSpPr>
      <p:sp>
        <p:nvSpPr>
          <p:cNvPr id="1048680" name="Rectangle 31"/>
          <p:cNvSpPr>
            <a:spLocks noChangeArrowheads="1"/>
          </p:cNvSpPr>
          <p:nvPr/>
        </p:nvSpPr>
        <p:spPr bwMode="auto">
          <a:xfrm>
            <a:off x="7343775" y="3667125"/>
            <a:ext cx="153988" cy="2438400"/>
          </a:xfrm>
          <a:prstGeom prst="rect"/>
          <a:solidFill>
            <a:schemeClr val="accent1"/>
          </a:solidFill>
          <a:ln w="9525">
            <a:solidFill>
              <a:schemeClr val="tx1"/>
            </a:solidFill>
            <a:miter lim="800000"/>
            <a:headEnd/>
            <a:tailEnd/>
          </a:ln>
          <a:effectLst/>
        </p:spPr>
        <p:txBody>
          <a:bodyPr anchor="ctr" wrap="none"/>
          <a:p>
            <a:endParaRPr lang="en-US"/>
          </a:p>
        </p:txBody>
      </p:sp>
      <p:sp>
        <p:nvSpPr>
          <p:cNvPr id="1048681" name="Rectangle 17"/>
          <p:cNvSpPr>
            <a:spLocks noChangeArrowheads="1"/>
          </p:cNvSpPr>
          <p:nvPr/>
        </p:nvSpPr>
        <p:spPr bwMode="auto">
          <a:xfrm>
            <a:off x="7943850" y="15240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2" name="Rectangle 18"/>
          <p:cNvSpPr>
            <a:spLocks noChangeArrowheads="1"/>
          </p:cNvSpPr>
          <p:nvPr/>
        </p:nvSpPr>
        <p:spPr bwMode="auto">
          <a:xfrm>
            <a:off x="7943850" y="21336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3" name="Rectangle 19"/>
          <p:cNvSpPr>
            <a:spLocks noChangeArrowheads="1"/>
          </p:cNvSpPr>
          <p:nvPr/>
        </p:nvSpPr>
        <p:spPr bwMode="auto">
          <a:xfrm>
            <a:off x="7943850" y="27432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4" name="Rectangle 20"/>
          <p:cNvSpPr>
            <a:spLocks noChangeArrowheads="1"/>
          </p:cNvSpPr>
          <p:nvPr/>
        </p:nvSpPr>
        <p:spPr bwMode="auto">
          <a:xfrm>
            <a:off x="7943850" y="33528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5" name="Rectangle 21"/>
          <p:cNvSpPr>
            <a:spLocks noChangeArrowheads="1"/>
          </p:cNvSpPr>
          <p:nvPr/>
        </p:nvSpPr>
        <p:spPr bwMode="auto">
          <a:xfrm>
            <a:off x="7943850" y="39624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6" name="Rectangle 22"/>
          <p:cNvSpPr>
            <a:spLocks noChangeArrowheads="1"/>
          </p:cNvSpPr>
          <p:nvPr/>
        </p:nvSpPr>
        <p:spPr bwMode="auto">
          <a:xfrm>
            <a:off x="7943850" y="45720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7" name="Rectangle 23"/>
          <p:cNvSpPr>
            <a:spLocks noChangeArrowheads="1"/>
          </p:cNvSpPr>
          <p:nvPr/>
        </p:nvSpPr>
        <p:spPr bwMode="auto">
          <a:xfrm>
            <a:off x="7943850" y="51816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8" name="Rectangle 24"/>
          <p:cNvSpPr>
            <a:spLocks noChangeArrowheads="1"/>
          </p:cNvSpPr>
          <p:nvPr/>
        </p:nvSpPr>
        <p:spPr bwMode="auto">
          <a:xfrm>
            <a:off x="7943850" y="5791200"/>
            <a:ext cx="153988"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689" name="Rectangle 25"/>
          <p:cNvSpPr>
            <a:spLocks noChangeArrowheads="1"/>
          </p:cNvSpPr>
          <p:nvPr/>
        </p:nvSpPr>
        <p:spPr bwMode="auto">
          <a:xfrm>
            <a:off x="7742238" y="1838325"/>
            <a:ext cx="153987" cy="609600"/>
          </a:xfrm>
          <a:prstGeom prst="rect"/>
          <a:solidFill>
            <a:schemeClr val="accent1"/>
          </a:solidFill>
          <a:ln w="9525">
            <a:solidFill>
              <a:schemeClr val="tx1"/>
            </a:solidFill>
            <a:miter lim="800000"/>
            <a:headEnd/>
            <a:tailEnd/>
          </a:ln>
          <a:effectLst/>
        </p:spPr>
        <p:txBody>
          <a:bodyPr anchor="ctr" wrap="none"/>
          <a:p>
            <a:endParaRPr lang="en-US"/>
          </a:p>
        </p:txBody>
      </p:sp>
      <p:sp>
        <p:nvSpPr>
          <p:cNvPr id="1048690" name="Rectangle 26"/>
          <p:cNvSpPr>
            <a:spLocks noChangeArrowheads="1"/>
          </p:cNvSpPr>
          <p:nvPr/>
        </p:nvSpPr>
        <p:spPr bwMode="auto">
          <a:xfrm>
            <a:off x="7742238" y="3057525"/>
            <a:ext cx="153987" cy="609600"/>
          </a:xfrm>
          <a:prstGeom prst="rect"/>
          <a:solidFill>
            <a:schemeClr val="accent1"/>
          </a:solidFill>
          <a:ln w="9525">
            <a:solidFill>
              <a:schemeClr val="tx1"/>
            </a:solidFill>
            <a:miter lim="800000"/>
            <a:headEnd/>
            <a:tailEnd/>
          </a:ln>
          <a:effectLst/>
        </p:spPr>
        <p:txBody>
          <a:bodyPr anchor="ctr" wrap="none"/>
          <a:p>
            <a:endParaRPr lang="en-US"/>
          </a:p>
        </p:txBody>
      </p:sp>
      <p:sp>
        <p:nvSpPr>
          <p:cNvPr id="1048691" name="Rectangle 27"/>
          <p:cNvSpPr>
            <a:spLocks noChangeArrowheads="1"/>
          </p:cNvSpPr>
          <p:nvPr/>
        </p:nvSpPr>
        <p:spPr bwMode="auto">
          <a:xfrm>
            <a:off x="7742238" y="4276725"/>
            <a:ext cx="153987" cy="609600"/>
          </a:xfrm>
          <a:prstGeom prst="rect"/>
          <a:solidFill>
            <a:schemeClr val="accent1"/>
          </a:solidFill>
          <a:ln w="9525">
            <a:solidFill>
              <a:schemeClr val="tx1"/>
            </a:solidFill>
            <a:miter lim="800000"/>
            <a:headEnd/>
            <a:tailEnd/>
          </a:ln>
          <a:effectLst/>
        </p:spPr>
        <p:txBody>
          <a:bodyPr anchor="ctr" wrap="none"/>
          <a:p>
            <a:endParaRPr lang="en-US"/>
          </a:p>
        </p:txBody>
      </p:sp>
      <p:sp>
        <p:nvSpPr>
          <p:cNvPr id="1048692" name="Rectangle 28"/>
          <p:cNvSpPr>
            <a:spLocks noChangeArrowheads="1"/>
          </p:cNvSpPr>
          <p:nvPr/>
        </p:nvSpPr>
        <p:spPr bwMode="auto">
          <a:xfrm>
            <a:off x="7742238" y="5495925"/>
            <a:ext cx="153987" cy="609600"/>
          </a:xfrm>
          <a:prstGeom prst="rect"/>
          <a:solidFill>
            <a:schemeClr val="accent1"/>
          </a:solidFill>
          <a:ln w="9525">
            <a:solidFill>
              <a:schemeClr val="tx1"/>
            </a:solidFill>
            <a:miter lim="800000"/>
            <a:headEnd/>
            <a:tailEnd/>
          </a:ln>
          <a:effectLst/>
        </p:spPr>
        <p:txBody>
          <a:bodyPr anchor="ctr" wrap="none"/>
          <a:p>
            <a:endParaRPr lang="en-US"/>
          </a:p>
        </p:txBody>
      </p:sp>
      <p:sp>
        <p:nvSpPr>
          <p:cNvPr id="1048693" name="Rectangle 29"/>
          <p:cNvSpPr>
            <a:spLocks noChangeArrowheads="1"/>
          </p:cNvSpPr>
          <p:nvPr/>
        </p:nvSpPr>
        <p:spPr bwMode="auto">
          <a:xfrm>
            <a:off x="7542213" y="2438400"/>
            <a:ext cx="153987" cy="1219200"/>
          </a:xfrm>
          <a:prstGeom prst="rect"/>
          <a:solidFill>
            <a:schemeClr val="accent1"/>
          </a:solidFill>
          <a:ln w="9525">
            <a:solidFill>
              <a:schemeClr val="tx1"/>
            </a:solidFill>
            <a:miter lim="800000"/>
            <a:headEnd/>
            <a:tailEnd/>
          </a:ln>
          <a:effectLst/>
        </p:spPr>
        <p:txBody>
          <a:bodyPr anchor="ctr" wrap="none"/>
          <a:p>
            <a:endParaRPr lang="en-US"/>
          </a:p>
        </p:txBody>
      </p:sp>
      <p:sp>
        <p:nvSpPr>
          <p:cNvPr id="1048694" name="Rectangle 30"/>
          <p:cNvSpPr>
            <a:spLocks noChangeArrowheads="1"/>
          </p:cNvSpPr>
          <p:nvPr/>
        </p:nvSpPr>
        <p:spPr bwMode="auto">
          <a:xfrm>
            <a:off x="7542213" y="4876800"/>
            <a:ext cx="153987" cy="1219200"/>
          </a:xfrm>
          <a:prstGeom prst="rect"/>
          <a:solidFill>
            <a:schemeClr val="accent1"/>
          </a:solidFill>
          <a:ln w="9525">
            <a:solidFill>
              <a:schemeClr val="tx1"/>
            </a:solidFill>
            <a:miter lim="800000"/>
            <a:headEnd/>
            <a:tailEnd/>
          </a:ln>
          <a:effectLst/>
        </p:spPr>
        <p:txBody>
          <a:bodyPr anchor="ctr" wrap="none"/>
          <a:p>
            <a:endParaRPr lang="en-US"/>
          </a:p>
        </p:txBody>
      </p:sp>
      <p:pic>
        <p:nvPicPr>
          <p:cNvPr id="2097160"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695"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696" name="Rectangle 4"/>
          <p:cNvSpPr>
            <a:spLocks noChangeArrowheads="1"/>
          </p:cNvSpPr>
          <p:nvPr/>
        </p:nvSpPr>
        <p:spPr bwMode="auto">
          <a:xfrm>
            <a:off x="914400" y="1143000"/>
            <a:ext cx="22161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Numbers</a:t>
            </a:r>
          </a:p>
        </p:txBody>
      </p:sp>
      <p:sp>
        <p:nvSpPr>
          <p:cNvPr id="1048697" name="Text Box 5"/>
          <p:cNvSpPr txBox="1">
            <a:spLocks noChangeArrowheads="1"/>
          </p:cNvSpPr>
          <p:nvPr/>
        </p:nvSpPr>
        <p:spPr bwMode="auto">
          <a:xfrm>
            <a:off x="914400" y="1752600"/>
            <a:ext cx="5334000" cy="822325"/>
          </a:xfrm>
          <a:prstGeom prst="rect"/>
          <a:noFill/>
          <a:ln w="9525">
            <a:noFill/>
            <a:miter lim="800000"/>
            <a:headEnd/>
            <a:tailEnd/>
          </a:ln>
          <a:effectLst/>
        </p:spPr>
        <p:txBody>
          <a:bodyPr>
            <a:spAutoFit/>
          </a:bodyPr>
          <a:p>
            <a:pPr>
              <a:spcBef>
                <a:spcPct val="50000"/>
              </a:spcBef>
            </a:pPr>
            <a:r>
              <a:rPr lang="en-US"/>
              <a:t>A binary counting sequence for numbers from zero to fifteen is shown.</a:t>
            </a:r>
          </a:p>
        </p:txBody>
      </p:sp>
      <p:sp>
        <p:nvSpPr>
          <p:cNvPr id="1048698" name="Rectangle 12"/>
          <p:cNvSpPr>
            <a:spLocks noChangeArrowheads="1"/>
          </p:cNvSpPr>
          <p:nvPr/>
        </p:nvSpPr>
        <p:spPr bwMode="auto">
          <a:xfrm>
            <a:off x="6400800" y="1143000"/>
            <a:ext cx="1828800" cy="5029200"/>
          </a:xfrm>
          <a:prstGeom prst="rect"/>
          <a:noFill/>
          <a:ln w="9525">
            <a:solidFill>
              <a:schemeClr val="tx1"/>
            </a:solidFill>
            <a:miter lim="800000"/>
            <a:headEnd/>
            <a:tailEnd/>
          </a:ln>
          <a:effectLst/>
        </p:spPr>
        <p:txBody>
          <a:bodyPr anchor="ctr" wrap="none"/>
          <a:p>
            <a:endParaRPr lang="en-US"/>
          </a:p>
        </p:txBody>
      </p:sp>
      <p:sp>
        <p:nvSpPr>
          <p:cNvPr id="1048699" name="Text Box 10"/>
          <p:cNvSpPr txBox="1">
            <a:spLocks noChangeArrowheads="1"/>
          </p:cNvSpPr>
          <p:nvPr/>
        </p:nvSpPr>
        <p:spPr bwMode="auto">
          <a:xfrm>
            <a:off x="6629400" y="1143000"/>
            <a:ext cx="1524000" cy="4968875"/>
          </a:xfrm>
          <a:prstGeom prst="rect"/>
          <a:noFill/>
          <a:ln w="9525">
            <a:noFill/>
            <a:miter lim="800000"/>
            <a:headEnd/>
            <a:tailEnd/>
          </a:ln>
          <a:effectLst/>
        </p:spPr>
        <p:txBody>
          <a:bodyPr>
            <a:spAutoFit/>
          </a:bodyPr>
          <a:p>
            <a:pPr algn="r"/>
            <a:r>
              <a:rPr sz="2000" lang="en-US"/>
              <a:t> 0       0 0 0 0</a:t>
            </a:r>
          </a:p>
          <a:p>
            <a:pPr algn="r"/>
            <a:r>
              <a:rPr sz="2000" lang="en-US"/>
              <a:t> 1       0 0 0 1</a:t>
            </a:r>
          </a:p>
          <a:p>
            <a:pPr algn="r"/>
            <a:r>
              <a:rPr sz="2000" lang="en-US"/>
              <a:t> 2       0 0 1 0</a:t>
            </a:r>
          </a:p>
          <a:p>
            <a:pPr algn="r"/>
            <a:r>
              <a:rPr sz="2000" lang="en-US"/>
              <a:t> 3       0 0 1 1</a:t>
            </a:r>
          </a:p>
          <a:p>
            <a:pPr algn="r"/>
            <a:r>
              <a:rPr sz="2000" lang="en-US"/>
              <a:t> 4       0 1 0 0</a:t>
            </a:r>
          </a:p>
          <a:p>
            <a:pPr algn="r"/>
            <a:r>
              <a:rPr sz="2000" lang="en-US"/>
              <a:t> 5       0 1 0 1</a:t>
            </a:r>
          </a:p>
          <a:p>
            <a:pPr algn="r"/>
            <a:r>
              <a:rPr sz="2000" lang="en-US"/>
              <a:t> 6       0 1 1 0</a:t>
            </a:r>
          </a:p>
          <a:p>
            <a:pPr algn="r"/>
            <a:r>
              <a:rPr sz="2000" lang="en-US"/>
              <a:t> 7       0 1 1 1</a:t>
            </a:r>
          </a:p>
          <a:p>
            <a:pPr algn="r"/>
            <a:r>
              <a:rPr sz="2000" lang="en-US"/>
              <a:t> 8       1 0 0 0</a:t>
            </a:r>
          </a:p>
          <a:p>
            <a:pPr algn="r"/>
            <a:r>
              <a:rPr sz="2000" lang="en-US"/>
              <a:t> 9       1 0 0 1</a:t>
            </a:r>
          </a:p>
          <a:p>
            <a:pPr algn="r"/>
            <a:r>
              <a:rPr sz="2000" lang="en-US"/>
              <a:t>10      1 0 1 0</a:t>
            </a:r>
          </a:p>
          <a:p>
            <a:pPr algn="r"/>
            <a:r>
              <a:rPr sz="2000" lang="en-US"/>
              <a:t>11      1 0 1 1</a:t>
            </a:r>
          </a:p>
          <a:p>
            <a:pPr algn="r"/>
            <a:r>
              <a:rPr sz="2000" lang="en-US"/>
              <a:t>12      1 1 0 0</a:t>
            </a:r>
          </a:p>
          <a:p>
            <a:pPr algn="r"/>
            <a:r>
              <a:rPr sz="2000" lang="en-US"/>
              <a:t>13      1 1 0 1</a:t>
            </a:r>
          </a:p>
          <a:p>
            <a:pPr algn="r"/>
            <a:r>
              <a:rPr sz="2000" lang="en-US"/>
              <a:t>14      1 1 1 0</a:t>
            </a:r>
          </a:p>
          <a:p>
            <a:pPr algn="r"/>
            <a:r>
              <a:rPr sz="2000" lang="en-US"/>
              <a:t>15      1 1 1 1</a:t>
            </a:r>
          </a:p>
        </p:txBody>
      </p:sp>
      <p:sp>
        <p:nvSpPr>
          <p:cNvPr id="1048700" name="Line 13"/>
          <p:cNvSpPr>
            <a:spLocks noChangeShapeType="1"/>
          </p:cNvSpPr>
          <p:nvPr/>
        </p:nvSpPr>
        <p:spPr bwMode="auto">
          <a:xfrm>
            <a:off x="7239000" y="1143000"/>
            <a:ext cx="0" cy="5029200"/>
          </a:xfrm>
          <a:prstGeom prst="line"/>
          <a:noFill/>
          <a:ln w="9525">
            <a:solidFill>
              <a:schemeClr val="tx1"/>
            </a:solidFill>
            <a:round/>
            <a:headEnd/>
            <a:tailEnd/>
          </a:ln>
          <a:effectLst/>
        </p:spPr>
        <p:txBody>
          <a:bodyPr/>
          <a:p>
            <a:endParaRPr lang="en-US"/>
          </a:p>
        </p:txBody>
      </p:sp>
      <p:sp>
        <p:nvSpPr>
          <p:cNvPr id="1048701" name="Text Box 14"/>
          <p:cNvSpPr txBox="1">
            <a:spLocks noChangeArrowheads="1"/>
          </p:cNvSpPr>
          <p:nvPr/>
        </p:nvSpPr>
        <p:spPr bwMode="auto">
          <a:xfrm>
            <a:off x="6400800" y="533400"/>
            <a:ext cx="1066800" cy="581025"/>
          </a:xfrm>
          <a:prstGeom prst="rect"/>
          <a:noFill/>
          <a:ln w="9525">
            <a:noFill/>
            <a:miter lim="800000"/>
            <a:headEnd/>
            <a:tailEnd/>
          </a:ln>
          <a:effectLst/>
        </p:spPr>
        <p:txBody>
          <a:bodyPr>
            <a:spAutoFit/>
          </a:bodyPr>
          <a:p>
            <a:pPr>
              <a:spcBef>
                <a:spcPct val="50000"/>
              </a:spcBef>
            </a:pPr>
            <a:r>
              <a:rPr sz="1600" lang="en-US"/>
              <a:t>Decimal Number</a:t>
            </a:r>
          </a:p>
        </p:txBody>
      </p:sp>
      <p:sp>
        <p:nvSpPr>
          <p:cNvPr id="1048702" name="Text Box 15"/>
          <p:cNvSpPr txBox="1">
            <a:spLocks noChangeArrowheads="1"/>
          </p:cNvSpPr>
          <p:nvPr/>
        </p:nvSpPr>
        <p:spPr bwMode="auto">
          <a:xfrm>
            <a:off x="7315200" y="533400"/>
            <a:ext cx="1066800" cy="581025"/>
          </a:xfrm>
          <a:prstGeom prst="rect"/>
          <a:noFill/>
          <a:ln w="9525">
            <a:noFill/>
            <a:miter lim="800000"/>
            <a:headEnd/>
            <a:tailEnd/>
          </a:ln>
          <a:effectLst/>
        </p:spPr>
        <p:txBody>
          <a:bodyPr>
            <a:spAutoFit/>
          </a:bodyPr>
          <a:p>
            <a:pPr>
              <a:spcBef>
                <a:spcPct val="50000"/>
              </a:spcBef>
            </a:pPr>
            <a:r>
              <a:rPr sz="1600" lang="en-US"/>
              <a:t>Binary Number</a:t>
            </a:r>
          </a:p>
        </p:txBody>
      </p:sp>
      <p:sp>
        <p:nvSpPr>
          <p:cNvPr id="1048703" name="Text Box 16"/>
          <p:cNvSpPr txBox="1">
            <a:spLocks noChangeArrowheads="1"/>
          </p:cNvSpPr>
          <p:nvPr/>
        </p:nvSpPr>
        <p:spPr bwMode="auto">
          <a:xfrm>
            <a:off x="914400" y="2590800"/>
            <a:ext cx="4876800" cy="822325"/>
          </a:xfrm>
          <a:prstGeom prst="rect"/>
          <a:noFill/>
          <a:ln w="9525">
            <a:noFill/>
            <a:miter lim="800000"/>
            <a:headEnd/>
            <a:tailEnd/>
          </a:ln>
          <a:effectLst/>
        </p:spPr>
        <p:txBody>
          <a:bodyPr>
            <a:spAutoFit/>
          </a:bodyPr>
          <a:p>
            <a:pPr>
              <a:spcBef>
                <a:spcPct val="50000"/>
              </a:spcBef>
            </a:pPr>
            <a:r>
              <a:rPr lang="en-US"/>
              <a:t>Notice the pattern of zeros and ones in each column. </a:t>
            </a:r>
          </a:p>
        </p:txBody>
      </p:sp>
      <p:pic>
        <p:nvPicPr>
          <p:cNvPr id="2097161" name="Picture 33"/>
          <p:cNvPicPr>
            <a:picLocks noChangeAspect="1" noChangeArrowheads="1"/>
          </p:cNvPicPr>
          <p:nvPr/>
        </p:nvPicPr>
        <p:blipFill>
          <a:blip xmlns:r="http://schemas.openxmlformats.org/officeDocument/2006/relationships" r:embed="rId2"/>
          <a:srcRect/>
          <a:stretch>
            <a:fillRect/>
          </a:stretch>
        </p:blipFill>
        <p:spPr bwMode="auto">
          <a:xfrm>
            <a:off x="1295400" y="4267200"/>
            <a:ext cx="4953000" cy="1873250"/>
          </a:xfrm>
          <a:prstGeom prst="rect"/>
          <a:noFill/>
          <a:ln>
            <a:noFill/>
          </a:ln>
          <a:effectLst/>
        </p:spPr>
      </p:pic>
      <p:sp>
        <p:nvSpPr>
          <p:cNvPr id="1048704" name="Text Box 34"/>
          <p:cNvSpPr txBox="1">
            <a:spLocks noChangeArrowheads="1"/>
          </p:cNvSpPr>
          <p:nvPr/>
        </p:nvSpPr>
        <p:spPr bwMode="auto">
          <a:xfrm>
            <a:off x="914400" y="3352800"/>
            <a:ext cx="5105400" cy="822325"/>
          </a:xfrm>
          <a:prstGeom prst="rect"/>
          <a:noFill/>
          <a:ln w="9525">
            <a:noFill/>
            <a:miter lim="800000"/>
            <a:headEnd/>
            <a:tailEnd/>
          </a:ln>
          <a:effectLst/>
        </p:spPr>
        <p:txBody>
          <a:bodyPr>
            <a:spAutoFit/>
          </a:bodyPr>
          <a:p>
            <a:pPr>
              <a:spcBef>
                <a:spcPct val="50000"/>
              </a:spcBef>
            </a:pPr>
            <a:r>
              <a:rPr lang="en-US"/>
              <a:t>Digital counters frequently have this same pattern of digits:</a:t>
            </a:r>
          </a:p>
        </p:txBody>
      </p:sp>
      <p:sp>
        <p:nvSpPr>
          <p:cNvPr id="1048705" name="Rectangle 35"/>
          <p:cNvSpPr>
            <a:spLocks noChangeArrowheads="1"/>
          </p:cNvSpPr>
          <p:nvPr/>
        </p:nvSpPr>
        <p:spPr bwMode="auto">
          <a:xfrm>
            <a:off x="2065338" y="4267200"/>
            <a:ext cx="2624137" cy="1524000"/>
          </a:xfrm>
          <a:prstGeom prst="rect"/>
          <a:solidFill>
            <a:srgbClr val="FFFFFF"/>
          </a:solidFill>
          <a:ln w="9525">
            <a:noFill/>
            <a:miter lim="800000"/>
            <a:headEnd/>
            <a:tailEnd/>
          </a:ln>
          <a:effectLst/>
        </p:spPr>
        <p:txBody>
          <a:bodyPr anchor="ctr" wrap="none"/>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03"/>
                                        </p:tgtEl>
                                        <p:attrNameLst>
                                          <p:attrName>style.visibility</p:attrName>
                                        </p:attrNameLst>
                                      </p:cBhvr>
                                      <p:to>
                                        <p:strVal val="visible"/>
                                      </p:to>
                                    </p:set>
                                    <p:anim calcmode="lin" valueType="num">
                                      <p:cBhvr additive="base">
                                        <p:cTn dur="500" fill="hold" id="7"/>
                                        <p:tgtEl>
                                          <p:spTgt spid="1048703"/>
                                        </p:tgtEl>
                                        <p:attrNameLst>
                                          <p:attrName>ppt_x</p:attrName>
                                        </p:attrNameLst>
                                      </p:cBhvr>
                                      <p:tavLst>
                                        <p:tav tm="0">
                                          <p:val>
                                            <p:strVal val="0-#ppt_w/2"/>
                                          </p:val>
                                        </p:tav>
                                        <p:tav tm="100000">
                                          <p:val>
                                            <p:strVal val="#ppt_x"/>
                                          </p:val>
                                        </p:tav>
                                      </p:tavLst>
                                    </p:anim>
                                    <p:anim calcmode="lin" valueType="num">
                                      <p:cBhvr additive="base">
                                        <p:cTn dur="500" fill="hold" id="8"/>
                                        <p:tgtEl>
                                          <p:spTgt spid="1048703"/>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2" presetSubtype="1">
                                  <p:stCondLst>
                                    <p:cond delay="0"/>
                                  </p:stCondLst>
                                  <p:childTnLst>
                                    <p:set>
                                      <p:cBhvr>
                                        <p:cTn dur="1" fill="hold" id="12">
                                          <p:stCondLst>
                                            <p:cond delay="0"/>
                                          </p:stCondLst>
                                        </p:cTn>
                                        <p:tgtEl>
                                          <p:spTgt spid="1048681"/>
                                        </p:tgtEl>
                                        <p:attrNameLst>
                                          <p:attrName>style.visibility</p:attrName>
                                        </p:attrNameLst>
                                      </p:cBhvr>
                                      <p:to>
                                        <p:strVal val="visible"/>
                                      </p:to>
                                    </p:set>
                                    <p:animEffect transition="in" filter="wipe(up)">
                                      <p:cBhvr>
                                        <p:cTn dur="500" id="13"/>
                                        <p:tgtEl>
                                          <p:spTgt spid="1048681"/>
                                        </p:tgtEl>
                                      </p:cBhvr>
                                    </p:animEffect>
                                  </p:childTnLst>
                                </p:cTn>
                              </p:par>
                              <p:par>
                                <p:cTn fill="hold" grpId="0" id="14" nodeType="withEffect" presetClass="entr" presetID="22" presetSubtype="1">
                                  <p:stCondLst>
                                    <p:cond delay="0"/>
                                  </p:stCondLst>
                                  <p:childTnLst>
                                    <p:set>
                                      <p:cBhvr>
                                        <p:cTn dur="1" fill="hold" id="15">
                                          <p:stCondLst>
                                            <p:cond delay="0"/>
                                          </p:stCondLst>
                                        </p:cTn>
                                        <p:tgtEl>
                                          <p:spTgt spid="1048682"/>
                                        </p:tgtEl>
                                        <p:attrNameLst>
                                          <p:attrName>style.visibility</p:attrName>
                                        </p:attrNameLst>
                                      </p:cBhvr>
                                      <p:to>
                                        <p:strVal val="visible"/>
                                      </p:to>
                                    </p:set>
                                    <p:animEffect transition="in" filter="wipe(up)">
                                      <p:cBhvr>
                                        <p:cTn dur="500" id="16"/>
                                        <p:tgtEl>
                                          <p:spTgt spid="1048682"/>
                                        </p:tgtEl>
                                      </p:cBhvr>
                                    </p:animEffect>
                                  </p:childTnLst>
                                </p:cTn>
                              </p:par>
                              <p:par>
                                <p:cTn fill="hold" grpId="0" id="17" nodeType="withEffect" presetClass="entr" presetID="22" presetSubtype="1">
                                  <p:stCondLst>
                                    <p:cond delay="0"/>
                                  </p:stCondLst>
                                  <p:childTnLst>
                                    <p:set>
                                      <p:cBhvr>
                                        <p:cTn dur="1" fill="hold" id="18">
                                          <p:stCondLst>
                                            <p:cond delay="0"/>
                                          </p:stCondLst>
                                        </p:cTn>
                                        <p:tgtEl>
                                          <p:spTgt spid="1048683"/>
                                        </p:tgtEl>
                                        <p:attrNameLst>
                                          <p:attrName>style.visibility</p:attrName>
                                        </p:attrNameLst>
                                      </p:cBhvr>
                                      <p:to>
                                        <p:strVal val="visible"/>
                                      </p:to>
                                    </p:set>
                                    <p:animEffect transition="in" filter="wipe(up)">
                                      <p:cBhvr>
                                        <p:cTn dur="500" id="19"/>
                                        <p:tgtEl>
                                          <p:spTgt spid="1048683"/>
                                        </p:tgtEl>
                                      </p:cBhvr>
                                    </p:animEffect>
                                  </p:childTnLst>
                                </p:cTn>
                              </p:par>
                              <p:par>
                                <p:cTn fill="hold" grpId="0" id="20" nodeType="withEffect" presetClass="entr" presetID="22" presetSubtype="1">
                                  <p:stCondLst>
                                    <p:cond delay="0"/>
                                  </p:stCondLst>
                                  <p:childTnLst>
                                    <p:set>
                                      <p:cBhvr>
                                        <p:cTn dur="1" fill="hold" id="21">
                                          <p:stCondLst>
                                            <p:cond delay="0"/>
                                          </p:stCondLst>
                                        </p:cTn>
                                        <p:tgtEl>
                                          <p:spTgt spid="1048684"/>
                                        </p:tgtEl>
                                        <p:attrNameLst>
                                          <p:attrName>style.visibility</p:attrName>
                                        </p:attrNameLst>
                                      </p:cBhvr>
                                      <p:to>
                                        <p:strVal val="visible"/>
                                      </p:to>
                                    </p:set>
                                    <p:animEffect transition="in" filter="wipe(up)">
                                      <p:cBhvr>
                                        <p:cTn dur="500" id="22"/>
                                        <p:tgtEl>
                                          <p:spTgt spid="1048684"/>
                                        </p:tgtEl>
                                      </p:cBhvr>
                                    </p:animEffect>
                                  </p:childTnLst>
                                </p:cTn>
                              </p:par>
                              <p:par>
                                <p:cTn fill="hold" grpId="0" id="23" nodeType="withEffect" presetClass="entr" presetID="22" presetSubtype="1">
                                  <p:stCondLst>
                                    <p:cond delay="0"/>
                                  </p:stCondLst>
                                  <p:childTnLst>
                                    <p:set>
                                      <p:cBhvr>
                                        <p:cTn dur="1" fill="hold" id="24">
                                          <p:stCondLst>
                                            <p:cond delay="0"/>
                                          </p:stCondLst>
                                        </p:cTn>
                                        <p:tgtEl>
                                          <p:spTgt spid="1048685"/>
                                        </p:tgtEl>
                                        <p:attrNameLst>
                                          <p:attrName>style.visibility</p:attrName>
                                        </p:attrNameLst>
                                      </p:cBhvr>
                                      <p:to>
                                        <p:strVal val="visible"/>
                                      </p:to>
                                    </p:set>
                                    <p:animEffect transition="in" filter="wipe(up)">
                                      <p:cBhvr>
                                        <p:cTn dur="500" id="25"/>
                                        <p:tgtEl>
                                          <p:spTgt spid="1048685"/>
                                        </p:tgtEl>
                                      </p:cBhvr>
                                    </p:animEffect>
                                  </p:childTnLst>
                                </p:cTn>
                              </p:par>
                              <p:par>
                                <p:cTn fill="hold" grpId="0" id="26" nodeType="withEffect" presetClass="entr" presetID="22" presetSubtype="1">
                                  <p:stCondLst>
                                    <p:cond delay="0"/>
                                  </p:stCondLst>
                                  <p:childTnLst>
                                    <p:set>
                                      <p:cBhvr>
                                        <p:cTn dur="1" fill="hold" id="27">
                                          <p:stCondLst>
                                            <p:cond delay="0"/>
                                          </p:stCondLst>
                                        </p:cTn>
                                        <p:tgtEl>
                                          <p:spTgt spid="1048686"/>
                                        </p:tgtEl>
                                        <p:attrNameLst>
                                          <p:attrName>style.visibility</p:attrName>
                                        </p:attrNameLst>
                                      </p:cBhvr>
                                      <p:to>
                                        <p:strVal val="visible"/>
                                      </p:to>
                                    </p:set>
                                    <p:animEffect transition="in" filter="wipe(up)">
                                      <p:cBhvr>
                                        <p:cTn dur="500" id="28"/>
                                        <p:tgtEl>
                                          <p:spTgt spid="1048686"/>
                                        </p:tgtEl>
                                      </p:cBhvr>
                                    </p:animEffect>
                                  </p:childTnLst>
                                </p:cTn>
                              </p:par>
                              <p:par>
                                <p:cTn fill="hold" grpId="0" id="29" nodeType="withEffect" presetClass="entr" presetID="22" presetSubtype="1">
                                  <p:stCondLst>
                                    <p:cond delay="0"/>
                                  </p:stCondLst>
                                  <p:childTnLst>
                                    <p:set>
                                      <p:cBhvr>
                                        <p:cTn dur="1" fill="hold" id="30">
                                          <p:stCondLst>
                                            <p:cond delay="0"/>
                                          </p:stCondLst>
                                        </p:cTn>
                                        <p:tgtEl>
                                          <p:spTgt spid="1048687"/>
                                        </p:tgtEl>
                                        <p:attrNameLst>
                                          <p:attrName>style.visibility</p:attrName>
                                        </p:attrNameLst>
                                      </p:cBhvr>
                                      <p:to>
                                        <p:strVal val="visible"/>
                                      </p:to>
                                    </p:set>
                                    <p:animEffect transition="in" filter="wipe(up)">
                                      <p:cBhvr>
                                        <p:cTn dur="500" id="31"/>
                                        <p:tgtEl>
                                          <p:spTgt spid="1048687"/>
                                        </p:tgtEl>
                                      </p:cBhvr>
                                    </p:animEffect>
                                  </p:childTnLst>
                                </p:cTn>
                              </p:par>
                              <p:par>
                                <p:cTn fill="hold" grpId="0" id="32" nodeType="withEffect" presetClass="entr" presetID="22" presetSubtype="1">
                                  <p:stCondLst>
                                    <p:cond delay="0"/>
                                  </p:stCondLst>
                                  <p:childTnLst>
                                    <p:set>
                                      <p:cBhvr>
                                        <p:cTn dur="1" fill="hold" id="33">
                                          <p:stCondLst>
                                            <p:cond delay="0"/>
                                          </p:stCondLst>
                                        </p:cTn>
                                        <p:tgtEl>
                                          <p:spTgt spid="1048688"/>
                                        </p:tgtEl>
                                        <p:attrNameLst>
                                          <p:attrName>style.visibility</p:attrName>
                                        </p:attrNameLst>
                                      </p:cBhvr>
                                      <p:to>
                                        <p:strVal val="visible"/>
                                      </p:to>
                                    </p:set>
                                    <p:animEffect transition="in" filter="wipe(up)">
                                      <p:cBhvr>
                                        <p:cTn dur="500" id="34"/>
                                        <p:tgtEl>
                                          <p:spTgt spid="1048688"/>
                                        </p:tgtEl>
                                      </p:cBhvr>
                                    </p:animEffec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22" presetSubtype="1">
                                  <p:stCondLst>
                                    <p:cond delay="0"/>
                                  </p:stCondLst>
                                  <p:childTnLst>
                                    <p:set>
                                      <p:cBhvr>
                                        <p:cTn dur="1" fill="hold" id="38">
                                          <p:stCondLst>
                                            <p:cond delay="0"/>
                                          </p:stCondLst>
                                        </p:cTn>
                                        <p:tgtEl>
                                          <p:spTgt spid="1048689"/>
                                        </p:tgtEl>
                                        <p:attrNameLst>
                                          <p:attrName>style.visibility</p:attrName>
                                        </p:attrNameLst>
                                      </p:cBhvr>
                                      <p:to>
                                        <p:strVal val="visible"/>
                                      </p:to>
                                    </p:set>
                                    <p:animEffect transition="in" filter="wipe(up)">
                                      <p:cBhvr>
                                        <p:cTn dur="500" id="39"/>
                                        <p:tgtEl>
                                          <p:spTgt spid="1048689"/>
                                        </p:tgtEl>
                                      </p:cBhvr>
                                    </p:animEffect>
                                  </p:childTnLst>
                                </p:cTn>
                              </p:par>
                              <p:par>
                                <p:cTn fill="hold" grpId="0" id="40" nodeType="withEffect" presetClass="entr" presetID="22" presetSubtype="1">
                                  <p:stCondLst>
                                    <p:cond delay="0"/>
                                  </p:stCondLst>
                                  <p:childTnLst>
                                    <p:set>
                                      <p:cBhvr>
                                        <p:cTn dur="1" fill="hold" id="41">
                                          <p:stCondLst>
                                            <p:cond delay="0"/>
                                          </p:stCondLst>
                                        </p:cTn>
                                        <p:tgtEl>
                                          <p:spTgt spid="1048690"/>
                                        </p:tgtEl>
                                        <p:attrNameLst>
                                          <p:attrName>style.visibility</p:attrName>
                                        </p:attrNameLst>
                                      </p:cBhvr>
                                      <p:to>
                                        <p:strVal val="visible"/>
                                      </p:to>
                                    </p:set>
                                    <p:animEffect transition="in" filter="wipe(up)">
                                      <p:cBhvr>
                                        <p:cTn dur="500" id="42"/>
                                        <p:tgtEl>
                                          <p:spTgt spid="1048690"/>
                                        </p:tgtEl>
                                      </p:cBhvr>
                                    </p:animEffect>
                                  </p:childTnLst>
                                </p:cTn>
                              </p:par>
                              <p:par>
                                <p:cTn fill="hold" grpId="0" id="43" nodeType="withEffect" presetClass="entr" presetID="22" presetSubtype="1">
                                  <p:stCondLst>
                                    <p:cond delay="0"/>
                                  </p:stCondLst>
                                  <p:childTnLst>
                                    <p:set>
                                      <p:cBhvr>
                                        <p:cTn dur="1" fill="hold" id="44">
                                          <p:stCondLst>
                                            <p:cond delay="0"/>
                                          </p:stCondLst>
                                        </p:cTn>
                                        <p:tgtEl>
                                          <p:spTgt spid="1048691"/>
                                        </p:tgtEl>
                                        <p:attrNameLst>
                                          <p:attrName>style.visibility</p:attrName>
                                        </p:attrNameLst>
                                      </p:cBhvr>
                                      <p:to>
                                        <p:strVal val="visible"/>
                                      </p:to>
                                    </p:set>
                                    <p:animEffect transition="in" filter="wipe(up)">
                                      <p:cBhvr>
                                        <p:cTn dur="500" id="45"/>
                                        <p:tgtEl>
                                          <p:spTgt spid="1048691"/>
                                        </p:tgtEl>
                                      </p:cBhvr>
                                    </p:animEffect>
                                  </p:childTnLst>
                                </p:cTn>
                              </p:par>
                              <p:par>
                                <p:cTn fill="hold" grpId="0" id="46" nodeType="withEffect" presetClass="entr" presetID="22" presetSubtype="1">
                                  <p:stCondLst>
                                    <p:cond delay="0"/>
                                  </p:stCondLst>
                                  <p:childTnLst>
                                    <p:set>
                                      <p:cBhvr>
                                        <p:cTn dur="1" fill="hold" id="47">
                                          <p:stCondLst>
                                            <p:cond delay="0"/>
                                          </p:stCondLst>
                                        </p:cTn>
                                        <p:tgtEl>
                                          <p:spTgt spid="1048692"/>
                                        </p:tgtEl>
                                        <p:attrNameLst>
                                          <p:attrName>style.visibility</p:attrName>
                                        </p:attrNameLst>
                                      </p:cBhvr>
                                      <p:to>
                                        <p:strVal val="visible"/>
                                      </p:to>
                                    </p:set>
                                    <p:animEffect transition="in" filter="wipe(up)">
                                      <p:cBhvr>
                                        <p:cTn dur="500" id="48"/>
                                        <p:tgtEl>
                                          <p:spTgt spid="1048692"/>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1">
                                  <p:stCondLst>
                                    <p:cond delay="0"/>
                                  </p:stCondLst>
                                  <p:childTnLst>
                                    <p:set>
                                      <p:cBhvr>
                                        <p:cTn dur="1" fill="hold" id="52">
                                          <p:stCondLst>
                                            <p:cond delay="0"/>
                                          </p:stCondLst>
                                        </p:cTn>
                                        <p:tgtEl>
                                          <p:spTgt spid="1048693"/>
                                        </p:tgtEl>
                                        <p:attrNameLst>
                                          <p:attrName>style.visibility</p:attrName>
                                        </p:attrNameLst>
                                      </p:cBhvr>
                                      <p:to>
                                        <p:strVal val="visible"/>
                                      </p:to>
                                    </p:set>
                                    <p:animEffect transition="in" filter="wipe(up)">
                                      <p:cBhvr>
                                        <p:cTn dur="500" id="53"/>
                                        <p:tgtEl>
                                          <p:spTgt spid="1048693"/>
                                        </p:tgtEl>
                                      </p:cBhvr>
                                    </p:animEffect>
                                  </p:childTnLst>
                                </p:cTn>
                              </p:par>
                              <p:par>
                                <p:cTn fill="hold" grpId="0" id="54" nodeType="withEffect" presetClass="entr" presetID="22" presetSubtype="1">
                                  <p:stCondLst>
                                    <p:cond delay="0"/>
                                  </p:stCondLst>
                                  <p:childTnLst>
                                    <p:set>
                                      <p:cBhvr>
                                        <p:cTn dur="1" fill="hold" id="55">
                                          <p:stCondLst>
                                            <p:cond delay="0"/>
                                          </p:stCondLst>
                                        </p:cTn>
                                        <p:tgtEl>
                                          <p:spTgt spid="1048694"/>
                                        </p:tgtEl>
                                        <p:attrNameLst>
                                          <p:attrName>style.visibility</p:attrName>
                                        </p:attrNameLst>
                                      </p:cBhvr>
                                      <p:to>
                                        <p:strVal val="visible"/>
                                      </p:to>
                                    </p:set>
                                    <p:animEffect transition="in" filter="wipe(up)">
                                      <p:cBhvr>
                                        <p:cTn dur="500" id="56"/>
                                        <p:tgtEl>
                                          <p:spTgt spid="1048694"/>
                                        </p:tgtEl>
                                      </p:cBhvr>
                                    </p:animEffect>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2" presetSubtype="1">
                                  <p:stCondLst>
                                    <p:cond delay="0"/>
                                  </p:stCondLst>
                                  <p:childTnLst>
                                    <p:set>
                                      <p:cBhvr>
                                        <p:cTn dur="1" fill="hold" id="60">
                                          <p:stCondLst>
                                            <p:cond delay="0"/>
                                          </p:stCondLst>
                                        </p:cTn>
                                        <p:tgtEl>
                                          <p:spTgt spid="1048680"/>
                                        </p:tgtEl>
                                        <p:attrNameLst>
                                          <p:attrName>style.visibility</p:attrName>
                                        </p:attrNameLst>
                                      </p:cBhvr>
                                      <p:to>
                                        <p:strVal val="visible"/>
                                      </p:to>
                                    </p:set>
                                    <p:animEffect transition="in" filter="wipe(up)">
                                      <p:cBhvr>
                                        <p:cTn dur="500" id="61"/>
                                        <p:tgtEl>
                                          <p:spTgt spid="1048680"/>
                                        </p:tgtEl>
                                      </p:cBhvr>
                                    </p:animEffect>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 presetSubtype="8">
                                  <p:stCondLst>
                                    <p:cond delay="0"/>
                                  </p:stCondLst>
                                  <p:childTnLst>
                                    <p:set>
                                      <p:cBhvr>
                                        <p:cTn dur="1" fill="hold" id="65">
                                          <p:stCondLst>
                                            <p:cond delay="0"/>
                                          </p:stCondLst>
                                        </p:cTn>
                                        <p:tgtEl>
                                          <p:spTgt spid="1048704"/>
                                        </p:tgtEl>
                                        <p:attrNameLst>
                                          <p:attrName>style.visibility</p:attrName>
                                        </p:attrNameLst>
                                      </p:cBhvr>
                                      <p:to>
                                        <p:strVal val="visible"/>
                                      </p:to>
                                    </p:set>
                                    <p:anim calcmode="lin" valueType="num">
                                      <p:cBhvr additive="base">
                                        <p:cTn dur="500" fill="hold" id="66"/>
                                        <p:tgtEl>
                                          <p:spTgt spid="1048704"/>
                                        </p:tgtEl>
                                        <p:attrNameLst>
                                          <p:attrName>ppt_x</p:attrName>
                                        </p:attrNameLst>
                                      </p:cBhvr>
                                      <p:tavLst>
                                        <p:tav tm="0">
                                          <p:val>
                                            <p:strVal val="0-#ppt_w/2"/>
                                          </p:val>
                                        </p:tav>
                                        <p:tav tm="100000">
                                          <p:val>
                                            <p:strVal val="#ppt_x"/>
                                          </p:val>
                                        </p:tav>
                                      </p:tavLst>
                                    </p:anim>
                                    <p:anim calcmode="lin" valueType="num">
                                      <p:cBhvr additive="base">
                                        <p:cTn dur="500" fill="hold" id="67"/>
                                        <p:tgtEl>
                                          <p:spTgt spid="1048704"/>
                                        </p:tgtEl>
                                        <p:attrNameLst>
                                          <p:attrName>ppt_y</p:attrName>
                                        </p:attrNameLst>
                                      </p:cBhvr>
                                      <p:tavLst>
                                        <p:tav tm="0">
                                          <p:val>
                                            <p:strVal val="#ppt_y"/>
                                          </p:val>
                                        </p:tav>
                                        <p:tav tm="100000">
                                          <p:val>
                                            <p:strVal val="#ppt_y"/>
                                          </p:val>
                                        </p:tav>
                                      </p:tavLst>
                                    </p:anim>
                                  </p:childTnLst>
                                </p:cTn>
                              </p:par>
                            </p:childTnLst>
                          </p:cTn>
                        </p:par>
                        <p:par>
                          <p:cTn fill="hold" id="68">
                            <p:stCondLst>
                              <p:cond delay="500"/>
                            </p:stCondLst>
                            <p:childTnLst>
                              <p:par>
                                <p:cTn fill="hold" grpId="0" id="72" nodeType="withEffect" presetClass="exit" presetID="22" presetSubtype="8">
                                  <p:stCondLst>
                                    <p:cond delay="0"/>
                                  </p:stCondLst>
                                  <p:childTnLst>
                                    <p:animEffect transition="out" filter="wipe(left)">
                                      <p:cBhvr>
                                        <p:cTn dur="2000" id="73"/>
                                        <p:tgtEl>
                                          <p:spTgt spid="1048705"/>
                                        </p:tgtEl>
                                      </p:cBhvr>
                                    </p:animEffect>
                                    <p:set>
                                      <p:cBhvr>
                                        <p:cTn dur="1" fill="hold" id="74">
                                          <p:stCondLst>
                                            <p:cond delay="1999"/>
                                          </p:stCondLst>
                                        </p:cTn>
                                        <p:tgtEl>
                                          <p:spTgt spid="10487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0" grpId="0" animBg="1"/>
      <p:bldP spid="1048681" grpId="0" animBg="1"/>
      <p:bldP spid="1048682" grpId="0" animBg="1"/>
      <p:bldP spid="1048683" grpId="0" animBg="1"/>
      <p:bldP spid="1048684" grpId="0" animBg="1"/>
      <p:bldP spid="1048685" grpId="0" animBg="1"/>
      <p:bldP spid="1048686" grpId="0" animBg="1"/>
      <p:bldP spid="1048687" grpId="0" animBg="1"/>
      <p:bldP spid="1048688" grpId="0" animBg="1"/>
      <p:bldP spid="1048689" grpId="0" animBg="1"/>
      <p:bldP spid="1048690" grpId="0" animBg="1"/>
      <p:bldP spid="1048691" grpId="0" animBg="1"/>
      <p:bldP spid="1048692" grpId="0" animBg="1"/>
      <p:bldP spid="1048693" grpId="0" animBg="1"/>
      <p:bldP spid="1048694" grpId="0" animBg="1"/>
      <p:bldP spid="1048703" grpId="0"/>
      <p:bldP spid="1048704" grpId="0"/>
      <p:bldP spid="10487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01" name=""/>
        <p:cNvGrpSpPr/>
        <p:nvPr/>
      </p:nvGrpSpPr>
      <p:grpSpPr>
        <a:xfrm>
          <a:off x="0" y="0"/>
          <a:ext cx="0" cy="0"/>
          <a:chOff x="0" y="0"/>
          <a:chExt cx="0" cy="0"/>
        </a:xfrm>
      </p:grpSpPr>
      <p:pic>
        <p:nvPicPr>
          <p:cNvPr id="2097163" name="Picture 17"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09" name="Text Box 18"/>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710" name="Rectangle 19"/>
          <p:cNvSpPr>
            <a:spLocks noChangeArrowheads="1"/>
          </p:cNvSpPr>
          <p:nvPr/>
        </p:nvSpPr>
        <p:spPr bwMode="auto">
          <a:xfrm>
            <a:off x="914400" y="1143000"/>
            <a:ext cx="26225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Conversions</a:t>
            </a:r>
          </a:p>
        </p:txBody>
      </p:sp>
      <p:sp>
        <p:nvSpPr>
          <p:cNvPr id="1048711" name="Text Box 20"/>
          <p:cNvSpPr txBox="1">
            <a:spLocks noChangeArrowheads="1"/>
          </p:cNvSpPr>
          <p:nvPr/>
        </p:nvSpPr>
        <p:spPr bwMode="auto">
          <a:xfrm>
            <a:off x="914400" y="1752600"/>
            <a:ext cx="7620000" cy="1187450"/>
          </a:xfrm>
          <a:prstGeom prst="rect"/>
          <a:noFill/>
          <a:ln w="9525">
            <a:noFill/>
            <a:miter lim="800000"/>
            <a:headEnd/>
            <a:tailEnd/>
          </a:ln>
          <a:effectLst/>
        </p:spPr>
        <p:txBody>
          <a:bodyPr>
            <a:spAutoFit/>
          </a:bodyPr>
          <a:p>
            <a:pPr>
              <a:spcBef>
                <a:spcPct val="50000"/>
              </a:spcBef>
            </a:pPr>
            <a:r>
              <a:rPr lang="en-US"/>
              <a:t>The decimal equivalent of a binary number can be determined by adding the column values of all of the bits that are 1 and discarding all of the bits that are 0.</a:t>
            </a:r>
          </a:p>
        </p:txBody>
      </p:sp>
      <p:sp>
        <p:nvSpPr>
          <p:cNvPr id="1048712" name="Text Box 29"/>
          <p:cNvSpPr txBox="1">
            <a:spLocks noChangeArrowheads="1"/>
          </p:cNvSpPr>
          <p:nvPr/>
        </p:nvSpPr>
        <p:spPr bwMode="auto">
          <a:xfrm>
            <a:off x="1981200" y="3048000"/>
            <a:ext cx="6324600" cy="457200"/>
          </a:xfrm>
          <a:prstGeom prst="rect"/>
          <a:noFill/>
          <a:ln w="9525">
            <a:noFill/>
            <a:miter lim="800000"/>
            <a:headEnd/>
            <a:tailEnd/>
          </a:ln>
          <a:effectLst/>
        </p:spPr>
        <p:txBody>
          <a:bodyPr>
            <a:spAutoFit/>
          </a:bodyPr>
          <a:p>
            <a:pPr>
              <a:spcBef>
                <a:spcPct val="50000"/>
              </a:spcBef>
            </a:pPr>
            <a:r>
              <a:rPr dirty="0" lang="en-US"/>
              <a:t>Convert the binary number </a:t>
            </a:r>
            <a:r>
              <a:rPr dirty="0" lang="en-US" smtClean="0"/>
              <a:t>100101 to </a:t>
            </a:r>
            <a:r>
              <a:rPr dirty="0" lang="en-US"/>
              <a:t>decimal.</a:t>
            </a:r>
          </a:p>
        </p:txBody>
      </p:sp>
      <p:sp>
        <p:nvSpPr>
          <p:cNvPr id="1048713" name="WordArt 30"/>
          <p:cNvSpPr>
            <a:spLocks noChangeArrowheads="1" noChangeShapeType="1" noTextEdit="1"/>
          </p:cNvSpPr>
          <p:nvPr/>
        </p:nvSpPr>
        <p:spPr bwMode="auto">
          <a:xfrm>
            <a:off x="609600" y="29718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714" name="WordArt 31"/>
          <p:cNvSpPr>
            <a:spLocks noChangeArrowheads="1" noChangeShapeType="1" noTextEdit="1"/>
          </p:cNvSpPr>
          <p:nvPr/>
        </p:nvSpPr>
        <p:spPr bwMode="auto">
          <a:xfrm>
            <a:off x="609600" y="35814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715" name="Text Box 33"/>
          <p:cNvSpPr txBox="1">
            <a:spLocks noChangeArrowheads="1"/>
          </p:cNvSpPr>
          <p:nvPr/>
        </p:nvSpPr>
        <p:spPr bwMode="auto">
          <a:xfrm>
            <a:off x="1981200" y="3581400"/>
            <a:ext cx="6629400" cy="822325"/>
          </a:xfrm>
          <a:prstGeom prst="rect"/>
          <a:noFill/>
          <a:ln w="9525">
            <a:noFill/>
            <a:miter lim="800000"/>
            <a:headEnd/>
            <a:tailEnd/>
          </a:ln>
          <a:effectLst/>
        </p:spPr>
        <p:txBody>
          <a:bodyPr>
            <a:spAutoFit/>
          </a:bodyPr>
          <a:p>
            <a:pPr>
              <a:spcBef>
                <a:spcPct val="50000"/>
              </a:spcBef>
            </a:pPr>
            <a:r>
              <a:rPr lang="en-US"/>
              <a:t>Start by writing the column weights; then add the weights that correspond to each 1 in the number. </a:t>
            </a:r>
          </a:p>
        </p:txBody>
      </p:sp>
      <p:sp>
        <p:nvSpPr>
          <p:cNvPr id="1048716" name="Text Box 34"/>
          <p:cNvSpPr txBox="1">
            <a:spLocks noChangeArrowheads="1"/>
          </p:cNvSpPr>
          <p:nvPr/>
        </p:nvSpPr>
        <p:spPr bwMode="auto">
          <a:xfrm>
            <a:off x="2209800" y="4403725"/>
            <a:ext cx="3352800" cy="396875"/>
          </a:xfrm>
          <a:prstGeom prst="rect"/>
          <a:noFill/>
          <a:ln w="9525">
            <a:noFill/>
            <a:miter lim="800000"/>
            <a:headEnd/>
            <a:tailEnd/>
          </a:ln>
          <a:effectLst/>
        </p:spPr>
        <p:txBody>
          <a:bodyPr>
            <a:spAutoFit/>
          </a:bodyPr>
          <a:p>
            <a:pPr>
              <a:spcBef>
                <a:spcPct val="50000"/>
              </a:spcBef>
            </a:pPr>
            <a:r>
              <a:rPr dirty="0" sz="2000" lang="en-US">
                <a:solidFill>
                  <a:srgbClr val="FF0000"/>
                </a:solidFill>
              </a:rPr>
              <a:t>2</a:t>
            </a:r>
            <a:r>
              <a:rPr baseline="30000" dirty="0" sz="2000" lang="en-US">
                <a:solidFill>
                  <a:srgbClr val="FF0000"/>
                </a:solidFill>
              </a:rPr>
              <a:t>5</a:t>
            </a:r>
            <a:r>
              <a:rPr dirty="0" sz="2000" lang="en-US">
                <a:solidFill>
                  <a:srgbClr val="FF0000"/>
                </a:solidFill>
              </a:rPr>
              <a:t>  2</a:t>
            </a:r>
            <a:r>
              <a:rPr baseline="30000" dirty="0" sz="2000" lang="en-US">
                <a:solidFill>
                  <a:srgbClr val="FF0000"/>
                </a:solidFill>
              </a:rPr>
              <a:t>4</a:t>
            </a:r>
            <a:r>
              <a:rPr dirty="0" sz="2000" lang="en-US">
                <a:solidFill>
                  <a:srgbClr val="FF0000"/>
                </a:solidFill>
              </a:rPr>
              <a:t>  2</a:t>
            </a:r>
            <a:r>
              <a:rPr baseline="30000" dirty="0" sz="2000" lang="en-US">
                <a:solidFill>
                  <a:srgbClr val="FF0000"/>
                </a:solidFill>
              </a:rPr>
              <a:t>3</a:t>
            </a:r>
            <a:r>
              <a:rPr dirty="0" sz="2000" lang="en-US">
                <a:solidFill>
                  <a:srgbClr val="FF0000"/>
                </a:solidFill>
              </a:rPr>
              <a:t>  2</a:t>
            </a:r>
            <a:r>
              <a:rPr baseline="30000" dirty="0" sz="2000" lang="en-US">
                <a:solidFill>
                  <a:srgbClr val="FF0000"/>
                </a:solidFill>
              </a:rPr>
              <a:t>2</a:t>
            </a:r>
            <a:r>
              <a:rPr dirty="0" sz="2000" lang="en-US">
                <a:solidFill>
                  <a:srgbClr val="FF0000"/>
                </a:solidFill>
              </a:rPr>
              <a:t>  2</a:t>
            </a:r>
            <a:r>
              <a:rPr baseline="30000" dirty="0" sz="2000" lang="en-US">
                <a:solidFill>
                  <a:srgbClr val="FF0000"/>
                </a:solidFill>
              </a:rPr>
              <a:t>1</a:t>
            </a:r>
            <a:r>
              <a:rPr dirty="0" sz="2000" lang="en-US">
                <a:solidFill>
                  <a:srgbClr val="FF0000"/>
                </a:solidFill>
              </a:rPr>
              <a:t> </a:t>
            </a:r>
            <a:r>
              <a:rPr dirty="0" sz="2000" lang="en-US" smtClean="0">
                <a:solidFill>
                  <a:srgbClr val="FF0000"/>
                </a:solidFill>
              </a:rPr>
              <a:t>2</a:t>
            </a:r>
            <a:r>
              <a:rPr baseline="30000" dirty="0" sz="2000" lang="en-US" smtClean="0">
                <a:solidFill>
                  <a:srgbClr val="FF0000"/>
                </a:solidFill>
              </a:rPr>
              <a:t>0</a:t>
            </a:r>
            <a:endParaRPr baseline="30000" dirty="0" sz="2000" lang="en-US">
              <a:solidFill>
                <a:srgbClr val="FF0000"/>
              </a:solidFill>
            </a:endParaRPr>
          </a:p>
        </p:txBody>
      </p:sp>
      <p:sp>
        <p:nvSpPr>
          <p:cNvPr id="1048717" name="Text Box 35"/>
          <p:cNvSpPr txBox="1">
            <a:spLocks noChangeArrowheads="1"/>
          </p:cNvSpPr>
          <p:nvPr/>
        </p:nvSpPr>
        <p:spPr bwMode="auto">
          <a:xfrm>
            <a:off x="2209800" y="4708525"/>
            <a:ext cx="3048000" cy="396875"/>
          </a:xfrm>
          <a:prstGeom prst="rect"/>
          <a:noFill/>
          <a:ln w="9525">
            <a:noFill/>
            <a:miter lim="800000"/>
            <a:headEnd/>
            <a:tailEnd/>
          </a:ln>
          <a:effectLst/>
        </p:spPr>
        <p:txBody>
          <a:bodyPr>
            <a:spAutoFit/>
          </a:bodyPr>
          <a:p>
            <a:pPr>
              <a:spcBef>
                <a:spcPct val="50000"/>
              </a:spcBef>
            </a:pPr>
            <a:r>
              <a:rPr dirty="0" sz="2000" lang="en-US"/>
              <a:t>32 16  8   4   2   </a:t>
            </a:r>
            <a:r>
              <a:rPr dirty="0" sz="2000" lang="en-US" smtClean="0"/>
              <a:t>1</a:t>
            </a:r>
            <a:endParaRPr dirty="0" sz="2000" lang="en-US"/>
          </a:p>
        </p:txBody>
      </p:sp>
      <p:sp>
        <p:nvSpPr>
          <p:cNvPr id="1048718" name="Text Box 36"/>
          <p:cNvSpPr txBox="1">
            <a:spLocks noChangeArrowheads="1"/>
          </p:cNvSpPr>
          <p:nvPr/>
        </p:nvSpPr>
        <p:spPr bwMode="auto">
          <a:xfrm>
            <a:off x="2286000" y="5089525"/>
            <a:ext cx="3276600" cy="396875"/>
          </a:xfrm>
          <a:prstGeom prst="rect"/>
          <a:noFill/>
          <a:ln w="9525">
            <a:noFill/>
            <a:miter lim="800000"/>
            <a:headEnd/>
            <a:tailEnd/>
          </a:ln>
          <a:effectLst/>
        </p:spPr>
        <p:txBody>
          <a:bodyPr>
            <a:spAutoFit/>
          </a:bodyPr>
          <a:p>
            <a:pPr>
              <a:spcBef>
                <a:spcPct val="50000"/>
              </a:spcBef>
            </a:pPr>
            <a:r>
              <a:rPr dirty="0" sz="2000" lang="en-US"/>
              <a:t>1   0   0   1   0   </a:t>
            </a:r>
            <a:r>
              <a:rPr dirty="0" sz="2000" lang="en-US" smtClean="0"/>
              <a:t>1</a:t>
            </a:r>
            <a:endParaRPr dirty="0" sz="2000" lang="en-US"/>
          </a:p>
        </p:txBody>
      </p:sp>
      <p:sp>
        <p:nvSpPr>
          <p:cNvPr id="1048719" name="Text Box 37"/>
          <p:cNvSpPr txBox="1">
            <a:spLocks noChangeArrowheads="1"/>
          </p:cNvSpPr>
          <p:nvPr/>
        </p:nvSpPr>
        <p:spPr bwMode="auto">
          <a:xfrm>
            <a:off x="2209800" y="5470525"/>
            <a:ext cx="3581400" cy="396875"/>
          </a:xfrm>
          <a:prstGeom prst="rect"/>
          <a:noFill/>
          <a:ln w="9525">
            <a:noFill/>
            <a:miter lim="800000"/>
            <a:headEnd/>
            <a:tailEnd/>
          </a:ln>
          <a:effectLst/>
        </p:spPr>
        <p:txBody>
          <a:bodyPr>
            <a:spAutoFit/>
          </a:bodyPr>
          <a:p>
            <a:pPr>
              <a:spcBef>
                <a:spcPct val="50000"/>
              </a:spcBef>
            </a:pPr>
            <a:r>
              <a:rPr dirty="0" sz="2000" lang="en-US" smtClean="0"/>
              <a:t>32 +0 +0 +4 +0+1       </a:t>
            </a:r>
            <a:r>
              <a:rPr dirty="0" sz="2000" lang="en-US"/>
              <a:t>=</a:t>
            </a:r>
          </a:p>
        </p:txBody>
      </p:sp>
      <p:sp>
        <p:nvSpPr>
          <p:cNvPr id="1048720" name="Text Box 38"/>
          <p:cNvSpPr txBox="1">
            <a:spLocks noChangeArrowheads="1"/>
          </p:cNvSpPr>
          <p:nvPr/>
        </p:nvSpPr>
        <p:spPr bwMode="auto">
          <a:xfrm>
            <a:off x="5181600" y="5470525"/>
            <a:ext cx="990600" cy="396875"/>
          </a:xfrm>
          <a:prstGeom prst="rect"/>
          <a:noFill/>
          <a:ln w="9525">
            <a:noFill/>
            <a:miter lim="800000"/>
            <a:headEnd/>
            <a:tailEnd/>
          </a:ln>
          <a:effectLst/>
        </p:spPr>
        <p:txBody>
          <a:bodyPr>
            <a:spAutoFit/>
          </a:bodyPr>
          <a:p>
            <a:pPr>
              <a:spcBef>
                <a:spcPct val="50000"/>
              </a:spcBef>
            </a:pPr>
            <a:r>
              <a:rPr dirty="0" sz="2000" lang="en-US" smtClean="0">
                <a:solidFill>
                  <a:srgbClr val="FF0000"/>
                </a:solidFill>
              </a:rPr>
              <a:t>37 </a:t>
            </a:r>
            <a:endParaRPr dirty="0" sz="2000" lang="en-US">
              <a:solidFill>
                <a:srgbClr val="FF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13"/>
                                        </p:tgtEl>
                                        <p:attrNameLst>
                                          <p:attrName>style.visibility</p:attrName>
                                        </p:attrNameLst>
                                      </p:cBhvr>
                                      <p:to>
                                        <p:strVal val="visible"/>
                                      </p:to>
                                    </p:set>
                                    <p:anim calcmode="lin" valueType="num">
                                      <p:cBhvr additive="base">
                                        <p:cTn dur="500" fill="hold" id="7"/>
                                        <p:tgtEl>
                                          <p:spTgt spid="1048713"/>
                                        </p:tgtEl>
                                        <p:attrNameLst>
                                          <p:attrName>ppt_x</p:attrName>
                                        </p:attrNameLst>
                                      </p:cBhvr>
                                      <p:tavLst>
                                        <p:tav tm="0">
                                          <p:val>
                                            <p:strVal val="0-#ppt_w/2"/>
                                          </p:val>
                                        </p:tav>
                                        <p:tav tm="100000">
                                          <p:val>
                                            <p:strVal val="#ppt_x"/>
                                          </p:val>
                                        </p:tav>
                                      </p:tavLst>
                                    </p:anim>
                                    <p:anim calcmode="lin" valueType="num">
                                      <p:cBhvr additive="base">
                                        <p:cTn dur="500" fill="hold" id="8"/>
                                        <p:tgtEl>
                                          <p:spTgt spid="1048713"/>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712"/>
                                        </p:tgtEl>
                                        <p:attrNameLst>
                                          <p:attrName>style.visibility</p:attrName>
                                        </p:attrNameLst>
                                      </p:cBhvr>
                                      <p:to>
                                        <p:strVal val="visible"/>
                                      </p:to>
                                    </p:set>
                                    <p:anim calcmode="lin" valueType="num">
                                      <p:cBhvr additive="base">
                                        <p:cTn dur="500" fill="hold" id="11"/>
                                        <p:tgtEl>
                                          <p:spTgt spid="1048712"/>
                                        </p:tgtEl>
                                        <p:attrNameLst>
                                          <p:attrName>ppt_x</p:attrName>
                                        </p:attrNameLst>
                                      </p:cBhvr>
                                      <p:tavLst>
                                        <p:tav tm="0">
                                          <p:val>
                                            <p:strVal val="1+#ppt_w/2"/>
                                          </p:val>
                                        </p:tav>
                                        <p:tav tm="100000">
                                          <p:val>
                                            <p:strVal val="#ppt_x"/>
                                          </p:val>
                                        </p:tav>
                                      </p:tavLst>
                                    </p:anim>
                                    <p:anim calcmode="lin" valueType="num">
                                      <p:cBhvr additive="base">
                                        <p:cTn dur="500" fill="hold" id="12"/>
                                        <p:tgtEl>
                                          <p:spTgt spid="1048712"/>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714"/>
                                        </p:tgtEl>
                                        <p:attrNameLst>
                                          <p:attrName>style.visibility</p:attrName>
                                        </p:attrNameLst>
                                      </p:cBhvr>
                                      <p:to>
                                        <p:strVal val="visible"/>
                                      </p:to>
                                    </p:set>
                                    <p:animEffect transition="in" filter="dissolve">
                                      <p:cBhvr>
                                        <p:cTn dur="500" id="17"/>
                                        <p:tgtEl>
                                          <p:spTgt spid="1048714"/>
                                        </p:tgtEl>
                                      </p:cBhvr>
                                    </p:animEffect>
                                  </p:childTnLst>
                                </p:cTn>
                              </p:par>
                              <p:par>
                                <p:cTn fill="hold" grpId="0" id="18" nodeType="withEffect" presetClass="entr" presetID="2" presetSubtype="2">
                                  <p:stCondLst>
                                    <p:cond delay="0"/>
                                  </p:stCondLst>
                                  <p:childTnLst>
                                    <p:set>
                                      <p:cBhvr>
                                        <p:cTn dur="1" fill="hold" id="19">
                                          <p:stCondLst>
                                            <p:cond delay="0"/>
                                          </p:stCondLst>
                                        </p:cTn>
                                        <p:tgtEl>
                                          <p:spTgt spid="1048715"/>
                                        </p:tgtEl>
                                        <p:attrNameLst>
                                          <p:attrName>style.visibility</p:attrName>
                                        </p:attrNameLst>
                                      </p:cBhvr>
                                      <p:to>
                                        <p:strVal val="visible"/>
                                      </p:to>
                                    </p:set>
                                    <p:anim calcmode="lin" valueType="num">
                                      <p:cBhvr additive="base">
                                        <p:cTn dur="500" fill="hold" id="20"/>
                                        <p:tgtEl>
                                          <p:spTgt spid="1048715"/>
                                        </p:tgtEl>
                                        <p:attrNameLst>
                                          <p:attrName>ppt_x</p:attrName>
                                        </p:attrNameLst>
                                      </p:cBhvr>
                                      <p:tavLst>
                                        <p:tav tm="0">
                                          <p:val>
                                            <p:strVal val="1+#ppt_w/2"/>
                                          </p:val>
                                        </p:tav>
                                        <p:tav tm="100000">
                                          <p:val>
                                            <p:strVal val="#ppt_x"/>
                                          </p:val>
                                        </p:tav>
                                      </p:tavLst>
                                    </p:anim>
                                    <p:anim calcmode="lin" valueType="num">
                                      <p:cBhvr additive="base">
                                        <p:cTn dur="500" fill="hold" id="21"/>
                                        <p:tgtEl>
                                          <p:spTgt spid="1048715"/>
                                        </p:tgtEl>
                                        <p:attrNameLst>
                                          <p:attrName>ppt_y</p:attrName>
                                        </p:attrNameLst>
                                      </p:cBhvr>
                                      <p:tavLst>
                                        <p:tav tm="0">
                                          <p:val>
                                            <p:strVal val="#ppt_y"/>
                                          </p:val>
                                        </p:tav>
                                        <p:tav tm="100000">
                                          <p:val>
                                            <p:strVal val="#ppt_y"/>
                                          </p:val>
                                        </p:tav>
                                      </p:tavLst>
                                    </p:anim>
                                  </p:childTnLst>
                                </p:cTn>
                              </p:par>
                            </p:childTnLst>
                          </p:cTn>
                        </p:par>
                        <p:par>
                          <p:cTn fill="hold" id="22">
                            <p:stCondLst>
                              <p:cond delay="500"/>
                            </p:stCondLst>
                            <p:childTnLst>
                              <p:par>
                                <p:cTn fill="hold" grpId="0" id="23" nodeType="afterEffect" presetClass="entr" presetID="22" presetSubtype="8">
                                  <p:stCondLst>
                                    <p:cond delay="0"/>
                                  </p:stCondLst>
                                  <p:childTnLst>
                                    <p:set>
                                      <p:cBhvr>
                                        <p:cTn dur="1" fill="hold" id="24">
                                          <p:stCondLst>
                                            <p:cond delay="0"/>
                                          </p:stCondLst>
                                        </p:cTn>
                                        <p:tgtEl>
                                          <p:spTgt spid="1048716"/>
                                        </p:tgtEl>
                                        <p:attrNameLst>
                                          <p:attrName>style.visibility</p:attrName>
                                        </p:attrNameLst>
                                      </p:cBhvr>
                                      <p:to>
                                        <p:strVal val="visible"/>
                                      </p:to>
                                    </p:set>
                                    <p:animEffect transition="in" filter="wipe(left)">
                                      <p:cBhvr>
                                        <p:cTn dur="1000" id="25"/>
                                        <p:tgtEl>
                                          <p:spTgt spid="1048716"/>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 presetSubtype="4">
                                  <p:stCondLst>
                                    <p:cond delay="0"/>
                                  </p:stCondLst>
                                  <p:childTnLst>
                                    <p:set>
                                      <p:cBhvr>
                                        <p:cTn dur="1" fill="hold" id="29">
                                          <p:stCondLst>
                                            <p:cond delay="0"/>
                                          </p:stCondLst>
                                        </p:cTn>
                                        <p:tgtEl>
                                          <p:spTgt spid="1048717"/>
                                        </p:tgtEl>
                                        <p:attrNameLst>
                                          <p:attrName>style.visibility</p:attrName>
                                        </p:attrNameLst>
                                      </p:cBhvr>
                                      <p:to>
                                        <p:strVal val="visible"/>
                                      </p:to>
                                    </p:set>
                                    <p:anim calcmode="lin" valueType="num">
                                      <p:cBhvr additive="base">
                                        <p:cTn dur="500" fill="hold" id="30"/>
                                        <p:tgtEl>
                                          <p:spTgt spid="1048717"/>
                                        </p:tgtEl>
                                        <p:attrNameLst>
                                          <p:attrName>ppt_x</p:attrName>
                                        </p:attrNameLst>
                                      </p:cBhvr>
                                      <p:tavLst>
                                        <p:tav tm="0">
                                          <p:val>
                                            <p:strVal val="#ppt_x"/>
                                          </p:val>
                                        </p:tav>
                                        <p:tav tm="100000">
                                          <p:val>
                                            <p:strVal val="#ppt_x"/>
                                          </p:val>
                                        </p:tav>
                                      </p:tavLst>
                                    </p:anim>
                                    <p:anim calcmode="lin" valueType="num">
                                      <p:cBhvr additive="base">
                                        <p:cTn dur="500" fill="hold" id="31"/>
                                        <p:tgtEl>
                                          <p:spTgt spid="1048717"/>
                                        </p:tgtEl>
                                        <p:attrNameLst>
                                          <p:attrName>ppt_y</p:attrName>
                                        </p:attrNameLst>
                                      </p:cBhvr>
                                      <p:tavLst>
                                        <p:tav tm="0">
                                          <p:val>
                                            <p:strVal val="1+#ppt_h/2"/>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 presetSubtype="4">
                                  <p:stCondLst>
                                    <p:cond delay="0"/>
                                  </p:stCondLst>
                                  <p:childTnLst>
                                    <p:set>
                                      <p:cBhvr>
                                        <p:cTn dur="1" fill="hold" id="35">
                                          <p:stCondLst>
                                            <p:cond delay="0"/>
                                          </p:stCondLst>
                                        </p:cTn>
                                        <p:tgtEl>
                                          <p:spTgt spid="1048718"/>
                                        </p:tgtEl>
                                        <p:attrNameLst>
                                          <p:attrName>style.visibility</p:attrName>
                                        </p:attrNameLst>
                                      </p:cBhvr>
                                      <p:to>
                                        <p:strVal val="visible"/>
                                      </p:to>
                                    </p:set>
                                    <p:anim calcmode="lin" valueType="num">
                                      <p:cBhvr additive="base">
                                        <p:cTn dur="500" fill="hold" id="36"/>
                                        <p:tgtEl>
                                          <p:spTgt spid="1048718"/>
                                        </p:tgtEl>
                                        <p:attrNameLst>
                                          <p:attrName>ppt_x</p:attrName>
                                        </p:attrNameLst>
                                      </p:cBhvr>
                                      <p:tavLst>
                                        <p:tav tm="0">
                                          <p:val>
                                            <p:strVal val="#ppt_x"/>
                                          </p:val>
                                        </p:tav>
                                        <p:tav tm="100000">
                                          <p:val>
                                            <p:strVal val="#ppt_x"/>
                                          </p:val>
                                        </p:tav>
                                      </p:tavLst>
                                    </p:anim>
                                    <p:anim calcmode="lin" valueType="num">
                                      <p:cBhvr additive="base">
                                        <p:cTn dur="500" fill="hold" id="37"/>
                                        <p:tgtEl>
                                          <p:spTgt spid="1048718"/>
                                        </p:tgtEl>
                                        <p:attrNameLst>
                                          <p:attrName>ppt_y</p:attrName>
                                        </p:attrNameLst>
                                      </p:cBhvr>
                                      <p:tavLst>
                                        <p:tav tm="0">
                                          <p:val>
                                            <p:strVal val="1+#ppt_h/2"/>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 presetSubtype="4">
                                  <p:stCondLst>
                                    <p:cond delay="0"/>
                                  </p:stCondLst>
                                  <p:childTnLst>
                                    <p:set>
                                      <p:cBhvr>
                                        <p:cTn dur="1" fill="hold" id="41">
                                          <p:stCondLst>
                                            <p:cond delay="0"/>
                                          </p:stCondLst>
                                        </p:cTn>
                                        <p:tgtEl>
                                          <p:spTgt spid="1048719"/>
                                        </p:tgtEl>
                                        <p:attrNameLst>
                                          <p:attrName>style.visibility</p:attrName>
                                        </p:attrNameLst>
                                      </p:cBhvr>
                                      <p:to>
                                        <p:strVal val="visible"/>
                                      </p:to>
                                    </p:set>
                                    <p:anim calcmode="lin" valueType="num">
                                      <p:cBhvr additive="base">
                                        <p:cTn dur="500" fill="hold" id="42"/>
                                        <p:tgtEl>
                                          <p:spTgt spid="1048719"/>
                                        </p:tgtEl>
                                        <p:attrNameLst>
                                          <p:attrName>ppt_x</p:attrName>
                                        </p:attrNameLst>
                                      </p:cBhvr>
                                      <p:tavLst>
                                        <p:tav tm="0">
                                          <p:val>
                                            <p:strVal val="#ppt_x"/>
                                          </p:val>
                                        </p:tav>
                                        <p:tav tm="100000">
                                          <p:val>
                                            <p:strVal val="#ppt_x"/>
                                          </p:val>
                                        </p:tav>
                                      </p:tavLst>
                                    </p:anim>
                                    <p:anim calcmode="lin" valueType="num">
                                      <p:cBhvr additive="base">
                                        <p:cTn dur="500" fill="hold" id="43"/>
                                        <p:tgtEl>
                                          <p:spTgt spid="1048719"/>
                                        </p:tgtEl>
                                        <p:attrNameLst>
                                          <p:attrName>ppt_y</p:attrName>
                                        </p:attrNameLst>
                                      </p:cBhvr>
                                      <p:tavLst>
                                        <p:tav tm="0">
                                          <p:val>
                                            <p:strVal val="1+#ppt_h/2"/>
                                          </p:val>
                                        </p:tav>
                                        <p:tav tm="100000">
                                          <p:val>
                                            <p:strVal val="#ppt_y"/>
                                          </p:val>
                                        </p:tav>
                                      </p:tavLst>
                                    </p:anim>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15" presetSubtype="0">
                                  <p:stCondLst>
                                    <p:cond delay="0"/>
                                  </p:stCondLst>
                                  <p:childTnLst>
                                    <p:set>
                                      <p:cBhvr>
                                        <p:cTn dur="1" fill="hold" id="47">
                                          <p:stCondLst>
                                            <p:cond delay="0"/>
                                          </p:stCondLst>
                                        </p:cTn>
                                        <p:tgtEl>
                                          <p:spTgt spid="1048720"/>
                                        </p:tgtEl>
                                        <p:attrNameLst>
                                          <p:attrName>style.visibility</p:attrName>
                                        </p:attrNameLst>
                                      </p:cBhvr>
                                      <p:to>
                                        <p:strVal val="visible"/>
                                      </p:to>
                                    </p:set>
                                    <p:anim calcmode="lin" valueType="num">
                                      <p:cBhvr>
                                        <p:cTn dur="1000" fill="hold" id="48"/>
                                        <p:tgtEl>
                                          <p:spTgt spid="1048720"/>
                                        </p:tgtEl>
                                        <p:attrNameLst>
                                          <p:attrName>ppt_w</p:attrName>
                                        </p:attrNameLst>
                                      </p:cBhvr>
                                      <p:tavLst>
                                        <p:tav tm="0">
                                          <p:val>
                                            <p:fltVal val="0.0"/>
                                          </p:val>
                                        </p:tav>
                                        <p:tav tm="100000">
                                          <p:val>
                                            <p:strVal val="#ppt_w"/>
                                          </p:val>
                                        </p:tav>
                                      </p:tavLst>
                                    </p:anim>
                                    <p:anim calcmode="lin" valueType="num">
                                      <p:cBhvr>
                                        <p:cTn dur="1000" fill="hold" id="49"/>
                                        <p:tgtEl>
                                          <p:spTgt spid="1048720"/>
                                        </p:tgtEl>
                                        <p:attrNameLst>
                                          <p:attrName>ppt_h</p:attrName>
                                        </p:attrNameLst>
                                      </p:cBhvr>
                                      <p:tavLst>
                                        <p:tav tm="0">
                                          <p:val>
                                            <p:fltVal val="0.0"/>
                                          </p:val>
                                        </p:tav>
                                        <p:tav tm="100000">
                                          <p:val>
                                            <p:strVal val="#ppt_h"/>
                                          </p:val>
                                        </p:tav>
                                      </p:tavLst>
                                    </p:anim>
                                    <p:anim calcmode="lin" valueType="num">
                                      <p:cBhvr>
                                        <p:cTn dur="1000" fill="hold" id="50"/>
                                        <p:tgtEl>
                                          <p:spTgt spid="1048720"/>
                                        </p:tgtEl>
                                        <p:attrNameLst>
                                          <p:attrName>ppt_x</p:attrName>
                                        </p:attrNameLst>
                                      </p:cBhvr>
                                      <p:tavLst>
                                        <p:tav fmla="#ppt_x+(cos(-2*pi*(1-$))*-#ppt_x-sin(-2*pi*(1-$))*(1-#ppt_y))*(1-$)" tm="0">
                                          <p:val>
                                            <p:fltVal val="0.0"/>
                                          </p:val>
                                        </p:tav>
                                        <p:tav tm="100000">
                                          <p:val>
                                            <p:fltVal val="1.0"/>
                                          </p:val>
                                        </p:tav>
                                      </p:tavLst>
                                    </p:anim>
                                    <p:anim calcmode="lin" valueType="num">
                                      <p:cBhvr>
                                        <p:cTn dur="1000" fill="hold" id="51"/>
                                        <p:tgtEl>
                                          <p:spTgt spid="1048720"/>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p:bldP spid="1048713" grpId="0" animBg="1"/>
      <p:bldP spid="1048714" grpId="0" animBg="1"/>
      <p:bldP spid="1048715" grpId="0"/>
      <p:bldP spid="1048716" grpId="0"/>
      <p:bldP spid="1048717" grpId="0"/>
      <p:bldP spid="1048718" grpId="0"/>
      <p:bldP spid="1048719" grpId="0"/>
      <p:bldP spid="1048720"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04" name=""/>
        <p:cNvGrpSpPr/>
        <p:nvPr/>
      </p:nvGrpSpPr>
      <p:grpSpPr>
        <a:xfrm>
          <a:off x="0" y="0"/>
          <a:ext cx="0" cy="0"/>
          <a:chOff x="0" y="0"/>
          <a:chExt cx="0" cy="0"/>
        </a:xfrm>
      </p:grpSpPr>
      <p:pic>
        <p:nvPicPr>
          <p:cNvPr id="2097164"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24"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725" name="Rectangle 4"/>
          <p:cNvSpPr>
            <a:spLocks noChangeArrowheads="1"/>
          </p:cNvSpPr>
          <p:nvPr/>
        </p:nvSpPr>
        <p:spPr bwMode="auto">
          <a:xfrm>
            <a:off x="914400" y="1143000"/>
            <a:ext cx="26225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Conversions</a:t>
            </a:r>
          </a:p>
        </p:txBody>
      </p:sp>
      <p:sp>
        <p:nvSpPr>
          <p:cNvPr id="1048726" name="Text Box 5"/>
          <p:cNvSpPr txBox="1">
            <a:spLocks noChangeArrowheads="1"/>
          </p:cNvSpPr>
          <p:nvPr/>
        </p:nvSpPr>
        <p:spPr bwMode="auto">
          <a:xfrm>
            <a:off x="914400" y="1752600"/>
            <a:ext cx="7620000" cy="1552575"/>
          </a:xfrm>
          <a:prstGeom prst="rect"/>
          <a:noFill/>
          <a:ln w="9525">
            <a:noFill/>
            <a:miter lim="800000"/>
            <a:headEnd/>
            <a:tailEnd/>
          </a:ln>
          <a:effectLst/>
        </p:spPr>
        <p:txBody>
          <a:bodyPr>
            <a:spAutoFit/>
          </a:bodyPr>
          <a:p>
            <a:pPr>
              <a:spcBef>
                <a:spcPct val="50000"/>
              </a:spcBef>
            </a:pPr>
            <a:r>
              <a:rPr lang="en-US"/>
              <a:t>You can convert a decimal whole number to binary by reversing the procedure. Write the decimal weight of each column and place 1’s in the columns that sum to the decimal number.</a:t>
            </a:r>
          </a:p>
        </p:txBody>
      </p:sp>
      <p:sp>
        <p:nvSpPr>
          <p:cNvPr id="1048727" name="Text Box 6"/>
          <p:cNvSpPr txBox="1">
            <a:spLocks noChangeArrowheads="1"/>
          </p:cNvSpPr>
          <p:nvPr/>
        </p:nvSpPr>
        <p:spPr bwMode="auto">
          <a:xfrm>
            <a:off x="1981200" y="3413125"/>
            <a:ext cx="6324600" cy="457200"/>
          </a:xfrm>
          <a:prstGeom prst="rect"/>
          <a:noFill/>
          <a:ln w="9525">
            <a:noFill/>
            <a:miter lim="800000"/>
            <a:headEnd/>
            <a:tailEnd/>
          </a:ln>
          <a:effectLst/>
        </p:spPr>
        <p:txBody>
          <a:bodyPr>
            <a:spAutoFit/>
          </a:bodyPr>
          <a:p>
            <a:pPr>
              <a:spcBef>
                <a:spcPct val="50000"/>
              </a:spcBef>
            </a:pPr>
            <a:r>
              <a:rPr lang="en-US"/>
              <a:t>Convert the decimal number 49 to binary.</a:t>
            </a:r>
          </a:p>
        </p:txBody>
      </p:sp>
      <p:sp>
        <p:nvSpPr>
          <p:cNvPr id="1048728" name="WordArt 7"/>
          <p:cNvSpPr>
            <a:spLocks noChangeArrowheads="1" noChangeShapeType="1" noTextEdit="1"/>
          </p:cNvSpPr>
          <p:nvPr/>
        </p:nvSpPr>
        <p:spPr bwMode="auto">
          <a:xfrm>
            <a:off x="609600" y="3336925"/>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729" name="WordArt 8"/>
          <p:cNvSpPr>
            <a:spLocks noChangeArrowheads="1" noChangeShapeType="1" noTextEdit="1"/>
          </p:cNvSpPr>
          <p:nvPr/>
        </p:nvSpPr>
        <p:spPr bwMode="auto">
          <a:xfrm>
            <a:off x="609600" y="3946525"/>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730" name="Text Box 9"/>
          <p:cNvSpPr txBox="1">
            <a:spLocks noChangeArrowheads="1"/>
          </p:cNvSpPr>
          <p:nvPr/>
        </p:nvSpPr>
        <p:spPr bwMode="auto">
          <a:xfrm>
            <a:off x="1981200" y="3946525"/>
            <a:ext cx="6629400" cy="1187450"/>
          </a:xfrm>
          <a:prstGeom prst="rect"/>
          <a:noFill/>
          <a:ln w="9525">
            <a:noFill/>
            <a:miter lim="800000"/>
            <a:headEnd/>
            <a:tailEnd/>
          </a:ln>
          <a:effectLst/>
        </p:spPr>
        <p:txBody>
          <a:bodyPr>
            <a:spAutoFit/>
          </a:bodyPr>
          <a:p>
            <a:pPr>
              <a:spcBef>
                <a:spcPct val="50000"/>
              </a:spcBef>
            </a:pPr>
            <a:r>
              <a:rPr lang="en-US"/>
              <a:t>The column weights double in each position to the right. Write down column weights until the last number is larger than the one you want to convert.</a:t>
            </a:r>
          </a:p>
        </p:txBody>
      </p:sp>
      <p:sp>
        <p:nvSpPr>
          <p:cNvPr id="1048731" name="Text Box 10"/>
          <p:cNvSpPr txBox="1">
            <a:spLocks noChangeArrowheads="1"/>
          </p:cNvSpPr>
          <p:nvPr/>
        </p:nvSpPr>
        <p:spPr bwMode="auto">
          <a:xfrm>
            <a:off x="2895600" y="5165725"/>
            <a:ext cx="3352800" cy="396875"/>
          </a:xfrm>
          <a:prstGeom prst="rect"/>
          <a:noFill/>
          <a:ln w="9525">
            <a:noFill/>
            <a:miter lim="800000"/>
            <a:headEnd/>
            <a:tailEnd/>
          </a:ln>
          <a:effectLst/>
        </p:spPr>
        <p:txBody>
          <a:bodyPr>
            <a:spAutoFit/>
          </a:bodyPr>
          <a:p>
            <a:pPr>
              <a:spcBef>
                <a:spcPct val="50000"/>
              </a:spcBef>
            </a:pPr>
            <a:r>
              <a:rPr sz="2000" lang="en-US">
                <a:solidFill>
                  <a:srgbClr val="FF0000"/>
                </a:solidFill>
              </a:rPr>
              <a:t>2</a:t>
            </a:r>
            <a:r>
              <a:rPr baseline="30000" sz="2000" lang="en-US">
                <a:solidFill>
                  <a:srgbClr val="FF0000"/>
                </a:solidFill>
              </a:rPr>
              <a:t>6</a:t>
            </a:r>
            <a:r>
              <a:rPr sz="2000" lang="en-US">
                <a:solidFill>
                  <a:srgbClr val="FF0000"/>
                </a:solidFill>
              </a:rPr>
              <a:t>  2</a:t>
            </a:r>
            <a:r>
              <a:rPr baseline="30000" sz="2000" lang="en-US">
                <a:solidFill>
                  <a:srgbClr val="FF0000"/>
                </a:solidFill>
              </a:rPr>
              <a:t>5</a:t>
            </a:r>
            <a:r>
              <a:rPr sz="2000" lang="en-US">
                <a:solidFill>
                  <a:srgbClr val="FF0000"/>
                </a:solidFill>
              </a:rPr>
              <a:t>  2</a:t>
            </a:r>
            <a:r>
              <a:rPr baseline="30000" sz="2000" lang="en-US">
                <a:solidFill>
                  <a:srgbClr val="FF0000"/>
                </a:solidFill>
              </a:rPr>
              <a:t>4</a:t>
            </a:r>
            <a:r>
              <a:rPr sz="2000" lang="en-US">
                <a:solidFill>
                  <a:srgbClr val="FF0000"/>
                </a:solidFill>
              </a:rPr>
              <a:t>  2</a:t>
            </a:r>
            <a:r>
              <a:rPr baseline="30000" sz="2000" lang="en-US">
                <a:solidFill>
                  <a:srgbClr val="FF0000"/>
                </a:solidFill>
              </a:rPr>
              <a:t>3</a:t>
            </a:r>
            <a:r>
              <a:rPr sz="2000" lang="en-US">
                <a:solidFill>
                  <a:srgbClr val="FF0000"/>
                </a:solidFill>
              </a:rPr>
              <a:t>  2</a:t>
            </a:r>
            <a:r>
              <a:rPr baseline="30000" sz="2000" lang="en-US">
                <a:solidFill>
                  <a:srgbClr val="FF0000"/>
                </a:solidFill>
              </a:rPr>
              <a:t>2</a:t>
            </a:r>
            <a:r>
              <a:rPr sz="2000" lang="en-US">
                <a:solidFill>
                  <a:srgbClr val="FF0000"/>
                </a:solidFill>
              </a:rPr>
              <a:t> 2</a:t>
            </a:r>
            <a:r>
              <a:rPr baseline="30000" sz="2000" lang="en-US">
                <a:solidFill>
                  <a:srgbClr val="FF0000"/>
                </a:solidFill>
              </a:rPr>
              <a:t>1</a:t>
            </a:r>
            <a:r>
              <a:rPr sz="2000" lang="en-US">
                <a:solidFill>
                  <a:srgbClr val="FF0000"/>
                </a:solidFill>
              </a:rPr>
              <a:t>  2</a:t>
            </a:r>
            <a:r>
              <a:rPr baseline="30000" sz="2000" lang="en-US">
                <a:solidFill>
                  <a:srgbClr val="FF0000"/>
                </a:solidFill>
              </a:rPr>
              <a:t>0</a:t>
            </a:r>
            <a:r>
              <a:rPr sz="2000" lang="en-US">
                <a:solidFill>
                  <a:srgbClr val="FF0000"/>
                </a:solidFill>
              </a:rPr>
              <a:t>.</a:t>
            </a:r>
            <a:endParaRPr baseline="30000" sz="2000" lang="en-US">
              <a:solidFill>
                <a:srgbClr val="FF0000"/>
              </a:solidFill>
            </a:endParaRPr>
          </a:p>
        </p:txBody>
      </p:sp>
      <p:sp>
        <p:nvSpPr>
          <p:cNvPr id="1048732" name="Text Box 11"/>
          <p:cNvSpPr txBox="1">
            <a:spLocks noChangeArrowheads="1"/>
          </p:cNvSpPr>
          <p:nvPr/>
        </p:nvSpPr>
        <p:spPr bwMode="auto">
          <a:xfrm>
            <a:off x="2895600" y="5470525"/>
            <a:ext cx="3048000" cy="396875"/>
          </a:xfrm>
          <a:prstGeom prst="rect"/>
          <a:noFill/>
          <a:ln w="9525">
            <a:noFill/>
            <a:miter lim="800000"/>
            <a:headEnd/>
            <a:tailEnd/>
          </a:ln>
          <a:effectLst/>
        </p:spPr>
        <p:txBody>
          <a:bodyPr>
            <a:spAutoFit/>
          </a:bodyPr>
          <a:p>
            <a:pPr>
              <a:spcBef>
                <a:spcPct val="50000"/>
              </a:spcBef>
            </a:pPr>
            <a:r>
              <a:rPr sz="2000" lang="en-US"/>
              <a:t>64 32 16  8   4   2   1. </a:t>
            </a:r>
          </a:p>
        </p:txBody>
      </p:sp>
      <p:sp>
        <p:nvSpPr>
          <p:cNvPr id="1048733" name="Text Box 12"/>
          <p:cNvSpPr txBox="1">
            <a:spLocks noChangeArrowheads="1"/>
          </p:cNvSpPr>
          <p:nvPr/>
        </p:nvSpPr>
        <p:spPr bwMode="auto">
          <a:xfrm>
            <a:off x="2971800" y="5775325"/>
            <a:ext cx="3276600" cy="396875"/>
          </a:xfrm>
          <a:prstGeom prst="rect"/>
          <a:noFill/>
          <a:ln w="9525">
            <a:noFill/>
            <a:miter lim="800000"/>
            <a:headEnd/>
            <a:tailEnd/>
          </a:ln>
          <a:effectLst/>
        </p:spPr>
        <p:txBody>
          <a:bodyPr>
            <a:spAutoFit/>
          </a:bodyPr>
          <a:p>
            <a:pPr>
              <a:spcBef>
                <a:spcPct val="50000"/>
              </a:spcBef>
            </a:pPr>
            <a:r>
              <a:rPr sz="2000" lang="en-US">
                <a:solidFill>
                  <a:srgbClr val="FF0000"/>
                </a:solidFill>
              </a:rPr>
              <a:t>0   1   1   0   0   0   1.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28"/>
                                        </p:tgtEl>
                                        <p:attrNameLst>
                                          <p:attrName>style.visibility</p:attrName>
                                        </p:attrNameLst>
                                      </p:cBhvr>
                                      <p:to>
                                        <p:strVal val="visible"/>
                                      </p:to>
                                    </p:set>
                                    <p:anim calcmode="lin" valueType="num">
                                      <p:cBhvr additive="base">
                                        <p:cTn dur="500" fill="hold" id="7"/>
                                        <p:tgtEl>
                                          <p:spTgt spid="1048728"/>
                                        </p:tgtEl>
                                        <p:attrNameLst>
                                          <p:attrName>ppt_x</p:attrName>
                                        </p:attrNameLst>
                                      </p:cBhvr>
                                      <p:tavLst>
                                        <p:tav tm="0">
                                          <p:val>
                                            <p:strVal val="0-#ppt_w/2"/>
                                          </p:val>
                                        </p:tav>
                                        <p:tav tm="100000">
                                          <p:val>
                                            <p:strVal val="#ppt_x"/>
                                          </p:val>
                                        </p:tav>
                                      </p:tavLst>
                                    </p:anim>
                                    <p:anim calcmode="lin" valueType="num">
                                      <p:cBhvr additive="base">
                                        <p:cTn dur="500" fill="hold" id="8"/>
                                        <p:tgtEl>
                                          <p:spTgt spid="1048728"/>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727"/>
                                        </p:tgtEl>
                                        <p:attrNameLst>
                                          <p:attrName>style.visibility</p:attrName>
                                        </p:attrNameLst>
                                      </p:cBhvr>
                                      <p:to>
                                        <p:strVal val="visible"/>
                                      </p:to>
                                    </p:set>
                                    <p:anim calcmode="lin" valueType="num">
                                      <p:cBhvr additive="base">
                                        <p:cTn dur="500" fill="hold" id="11"/>
                                        <p:tgtEl>
                                          <p:spTgt spid="1048727"/>
                                        </p:tgtEl>
                                        <p:attrNameLst>
                                          <p:attrName>ppt_x</p:attrName>
                                        </p:attrNameLst>
                                      </p:cBhvr>
                                      <p:tavLst>
                                        <p:tav tm="0">
                                          <p:val>
                                            <p:strVal val="1+#ppt_w/2"/>
                                          </p:val>
                                        </p:tav>
                                        <p:tav tm="100000">
                                          <p:val>
                                            <p:strVal val="#ppt_x"/>
                                          </p:val>
                                        </p:tav>
                                      </p:tavLst>
                                    </p:anim>
                                    <p:anim calcmode="lin" valueType="num">
                                      <p:cBhvr additive="base">
                                        <p:cTn dur="500" fill="hold" id="12"/>
                                        <p:tgtEl>
                                          <p:spTgt spid="1048727"/>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729"/>
                                        </p:tgtEl>
                                        <p:attrNameLst>
                                          <p:attrName>style.visibility</p:attrName>
                                        </p:attrNameLst>
                                      </p:cBhvr>
                                      <p:to>
                                        <p:strVal val="visible"/>
                                      </p:to>
                                    </p:set>
                                    <p:animEffect transition="in" filter="dissolve">
                                      <p:cBhvr>
                                        <p:cTn dur="500" id="17"/>
                                        <p:tgtEl>
                                          <p:spTgt spid="1048729"/>
                                        </p:tgtEl>
                                      </p:cBhvr>
                                    </p:animEffect>
                                  </p:childTnLst>
                                </p:cTn>
                              </p:par>
                              <p:par>
                                <p:cTn fill="hold" grpId="0" id="18" nodeType="withEffect" presetClass="entr" presetID="2" presetSubtype="2">
                                  <p:stCondLst>
                                    <p:cond delay="0"/>
                                  </p:stCondLst>
                                  <p:childTnLst>
                                    <p:set>
                                      <p:cBhvr>
                                        <p:cTn dur="1" fill="hold" id="19">
                                          <p:stCondLst>
                                            <p:cond delay="0"/>
                                          </p:stCondLst>
                                        </p:cTn>
                                        <p:tgtEl>
                                          <p:spTgt spid="1048730"/>
                                        </p:tgtEl>
                                        <p:attrNameLst>
                                          <p:attrName>style.visibility</p:attrName>
                                        </p:attrNameLst>
                                      </p:cBhvr>
                                      <p:to>
                                        <p:strVal val="visible"/>
                                      </p:to>
                                    </p:set>
                                    <p:anim calcmode="lin" valueType="num">
                                      <p:cBhvr additive="base">
                                        <p:cTn dur="500" fill="hold" id="20"/>
                                        <p:tgtEl>
                                          <p:spTgt spid="1048730"/>
                                        </p:tgtEl>
                                        <p:attrNameLst>
                                          <p:attrName>ppt_x</p:attrName>
                                        </p:attrNameLst>
                                      </p:cBhvr>
                                      <p:tavLst>
                                        <p:tav tm="0">
                                          <p:val>
                                            <p:strVal val="1+#ppt_w/2"/>
                                          </p:val>
                                        </p:tav>
                                        <p:tav tm="100000">
                                          <p:val>
                                            <p:strVal val="#ppt_x"/>
                                          </p:val>
                                        </p:tav>
                                      </p:tavLst>
                                    </p:anim>
                                    <p:anim calcmode="lin" valueType="num">
                                      <p:cBhvr additive="base">
                                        <p:cTn dur="500" fill="hold" id="21"/>
                                        <p:tgtEl>
                                          <p:spTgt spid="1048730"/>
                                        </p:tgtEl>
                                        <p:attrNameLst>
                                          <p:attrName>ppt_y</p:attrName>
                                        </p:attrNameLst>
                                      </p:cBhvr>
                                      <p:tavLst>
                                        <p:tav tm="0">
                                          <p:val>
                                            <p:strVal val="#ppt_y"/>
                                          </p:val>
                                        </p:tav>
                                        <p:tav tm="100000">
                                          <p:val>
                                            <p:strVal val="#ppt_y"/>
                                          </p:val>
                                        </p:tav>
                                      </p:tavLst>
                                    </p:anim>
                                  </p:childTnLst>
                                </p:cTn>
                              </p:par>
                            </p:childTnLst>
                          </p:cTn>
                        </p:par>
                        <p:par>
                          <p:cTn fill="hold" id="22">
                            <p:stCondLst>
                              <p:cond delay="500"/>
                            </p:stCondLst>
                            <p:childTnLst>
                              <p:par>
                                <p:cTn fill="hold" grpId="0" id="23" nodeType="afterEffect" presetClass="entr" presetID="22" presetSubtype="2">
                                  <p:stCondLst>
                                    <p:cond delay="0"/>
                                  </p:stCondLst>
                                  <p:childTnLst>
                                    <p:set>
                                      <p:cBhvr>
                                        <p:cTn dur="1" fill="hold" id="24">
                                          <p:stCondLst>
                                            <p:cond delay="0"/>
                                          </p:stCondLst>
                                        </p:cTn>
                                        <p:tgtEl>
                                          <p:spTgt spid="1048731"/>
                                        </p:tgtEl>
                                        <p:attrNameLst>
                                          <p:attrName>style.visibility</p:attrName>
                                        </p:attrNameLst>
                                      </p:cBhvr>
                                      <p:to>
                                        <p:strVal val="visible"/>
                                      </p:to>
                                    </p:set>
                                    <p:animEffect transition="in" filter="wipe(right)">
                                      <p:cBhvr>
                                        <p:cTn dur="2000" id="25"/>
                                        <p:tgtEl>
                                          <p:spTgt spid="1048731"/>
                                        </p:tgtEl>
                                      </p:cBhvr>
                                    </p:animEffect>
                                  </p:childTnLst>
                                </p:cTn>
                              </p:par>
                            </p:childTnLst>
                          </p:cTn>
                        </p:par>
                        <p:par>
                          <p:cTn fill="hold" id="26">
                            <p:stCondLst>
                              <p:cond delay="2500"/>
                            </p:stCondLst>
                            <p:childTnLst>
                              <p:par>
                                <p:cTn fill="hold" grpId="0" id="27" nodeType="afterEffect" presetClass="entr" presetID="2" presetSubtype="4">
                                  <p:stCondLst>
                                    <p:cond delay="0"/>
                                  </p:stCondLst>
                                  <p:childTnLst>
                                    <p:set>
                                      <p:cBhvr>
                                        <p:cTn dur="1" fill="hold" id="28">
                                          <p:stCondLst>
                                            <p:cond delay="0"/>
                                          </p:stCondLst>
                                        </p:cTn>
                                        <p:tgtEl>
                                          <p:spTgt spid="1048732"/>
                                        </p:tgtEl>
                                        <p:attrNameLst>
                                          <p:attrName>style.visibility</p:attrName>
                                        </p:attrNameLst>
                                      </p:cBhvr>
                                      <p:to>
                                        <p:strVal val="visible"/>
                                      </p:to>
                                    </p:set>
                                    <p:anim calcmode="lin" valueType="num">
                                      <p:cBhvr additive="base">
                                        <p:cTn dur="500" fill="hold" id="29"/>
                                        <p:tgtEl>
                                          <p:spTgt spid="1048732"/>
                                        </p:tgtEl>
                                        <p:attrNameLst>
                                          <p:attrName>ppt_x</p:attrName>
                                        </p:attrNameLst>
                                      </p:cBhvr>
                                      <p:tavLst>
                                        <p:tav tm="0">
                                          <p:val>
                                            <p:strVal val="#ppt_x"/>
                                          </p:val>
                                        </p:tav>
                                        <p:tav tm="100000">
                                          <p:val>
                                            <p:strVal val="#ppt_x"/>
                                          </p:val>
                                        </p:tav>
                                      </p:tavLst>
                                    </p:anim>
                                    <p:anim calcmode="lin" valueType="num">
                                      <p:cBhvr additive="base">
                                        <p:cTn dur="500" fill="hold" id="30"/>
                                        <p:tgtEl>
                                          <p:spTgt spid="1048732"/>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8">
                                  <p:stCondLst>
                                    <p:cond delay="0"/>
                                  </p:stCondLst>
                                  <p:childTnLst>
                                    <p:set>
                                      <p:cBhvr>
                                        <p:cTn dur="1" fill="hold" id="34">
                                          <p:stCondLst>
                                            <p:cond delay="0"/>
                                          </p:stCondLst>
                                        </p:cTn>
                                        <p:tgtEl>
                                          <p:spTgt spid="1048733"/>
                                        </p:tgtEl>
                                        <p:attrNameLst>
                                          <p:attrName>style.visibility</p:attrName>
                                        </p:attrNameLst>
                                      </p:cBhvr>
                                      <p:to>
                                        <p:strVal val="visible"/>
                                      </p:to>
                                    </p:set>
                                    <p:animEffect transition="in" filter="wipe(left)">
                                      <p:cBhvr>
                                        <p:cTn dur="2000" id="35"/>
                                        <p:tgtEl>
                                          <p:spTgt spid="1048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7" grpId="0"/>
      <p:bldP spid="1048728" grpId="0" animBg="1"/>
      <p:bldP spid="1048729" grpId="0" animBg="1"/>
      <p:bldP spid="1048730" grpId="0"/>
      <p:bldP spid="1048731" grpId="0"/>
      <p:bldP spid="1048732" grpId="0"/>
      <p:bldP spid="1048733" grpId="0"/>
    </p:bldLst>
  </p:timing>
</p:sld>
</file>

<file path=ppt/slides/slide8.xml><?xml version="1.0" encoding="utf-8"?>
<p:sld xmlns:a="http://schemas.openxmlformats.org/drawingml/2006/main" xmlns:r="http://schemas.openxmlformats.org/officeDocument/2006/relationships" xmlns:p="http://schemas.openxmlformats.org/presentationml/2006/main" show="0" showMasterPhAnim="0">
  <p:cSld>
    <p:spTree>
      <p:nvGrpSpPr>
        <p:cNvPr id="107" name=""/>
        <p:cNvGrpSpPr/>
        <p:nvPr/>
      </p:nvGrpSpPr>
      <p:grpSpPr>
        <a:xfrm>
          <a:off x="0" y="0"/>
          <a:ext cx="0" cy="0"/>
          <a:chOff x="0" y="0"/>
          <a:chExt cx="0" cy="0"/>
        </a:xfrm>
      </p:grpSpPr>
      <p:pic>
        <p:nvPicPr>
          <p:cNvPr id="2097165" name="Picture 2"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37" name="Text Box 3"/>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738" name="Text Box 5"/>
          <p:cNvSpPr txBox="1">
            <a:spLocks noChangeArrowheads="1"/>
          </p:cNvSpPr>
          <p:nvPr/>
        </p:nvSpPr>
        <p:spPr bwMode="auto">
          <a:xfrm>
            <a:off x="914400" y="1752600"/>
            <a:ext cx="7620000" cy="1187450"/>
          </a:xfrm>
          <a:prstGeom prst="rect"/>
          <a:noFill/>
          <a:ln w="9525">
            <a:noFill/>
            <a:miter lim="800000"/>
            <a:headEnd/>
            <a:tailEnd/>
          </a:ln>
          <a:effectLst/>
        </p:spPr>
        <p:txBody>
          <a:bodyPr>
            <a:spAutoFit/>
          </a:bodyPr>
          <a:p>
            <a:pPr>
              <a:spcBef>
                <a:spcPct val="50000"/>
              </a:spcBef>
            </a:pPr>
            <a:r>
              <a:rPr lang="en-US"/>
              <a:t>You can convert a decimal fraction to binary by repeatedly multiplying the fractional results of successive multiplications by 2. The carries form the binary number.</a:t>
            </a:r>
          </a:p>
        </p:txBody>
      </p:sp>
      <p:sp>
        <p:nvSpPr>
          <p:cNvPr id="1048739" name="Text Box 6"/>
          <p:cNvSpPr txBox="1">
            <a:spLocks noChangeArrowheads="1"/>
          </p:cNvSpPr>
          <p:nvPr/>
        </p:nvSpPr>
        <p:spPr bwMode="auto">
          <a:xfrm>
            <a:off x="1905000" y="3063875"/>
            <a:ext cx="6629400" cy="822325"/>
          </a:xfrm>
          <a:prstGeom prst="rect"/>
          <a:noFill/>
          <a:ln w="9525">
            <a:noFill/>
            <a:miter lim="800000"/>
            <a:headEnd/>
            <a:tailEnd/>
          </a:ln>
          <a:effectLst/>
        </p:spPr>
        <p:txBody>
          <a:bodyPr>
            <a:spAutoFit/>
          </a:bodyPr>
          <a:p>
            <a:pPr>
              <a:spcBef>
                <a:spcPct val="50000"/>
              </a:spcBef>
            </a:pPr>
            <a:r>
              <a:rPr lang="en-US"/>
              <a:t>Convert the decimal fraction 0.188 to binary by repeatedly multiplying the fractional results by 2. </a:t>
            </a:r>
          </a:p>
        </p:txBody>
      </p:sp>
      <p:sp>
        <p:nvSpPr>
          <p:cNvPr id="1048740" name="WordArt 7"/>
          <p:cNvSpPr>
            <a:spLocks noChangeArrowheads="1" noChangeShapeType="1" noTextEdit="1"/>
          </p:cNvSpPr>
          <p:nvPr/>
        </p:nvSpPr>
        <p:spPr bwMode="auto">
          <a:xfrm>
            <a:off x="609600" y="31242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741" name="WordArt 8"/>
          <p:cNvSpPr>
            <a:spLocks noChangeArrowheads="1" noChangeShapeType="1" noTextEdit="1"/>
          </p:cNvSpPr>
          <p:nvPr/>
        </p:nvSpPr>
        <p:spPr bwMode="auto">
          <a:xfrm>
            <a:off x="609600" y="3817938"/>
            <a:ext cx="1219200" cy="449262"/>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742" name="Text Box 49"/>
          <p:cNvSpPr txBox="1">
            <a:spLocks noChangeArrowheads="1"/>
          </p:cNvSpPr>
          <p:nvPr/>
        </p:nvSpPr>
        <p:spPr bwMode="auto">
          <a:xfrm>
            <a:off x="2209800" y="4038600"/>
            <a:ext cx="4572000" cy="457200"/>
          </a:xfrm>
          <a:prstGeom prst="rect"/>
          <a:noFill/>
          <a:ln w="9525">
            <a:noFill/>
            <a:miter lim="800000"/>
            <a:headEnd/>
            <a:tailEnd/>
          </a:ln>
          <a:effectLst/>
        </p:spPr>
        <p:txBody>
          <a:bodyPr>
            <a:spAutoFit/>
          </a:bodyPr>
          <a:p>
            <a:pPr>
              <a:spcBef>
                <a:spcPct val="50000"/>
              </a:spcBef>
            </a:pPr>
            <a:r>
              <a:rPr lang="en-US"/>
              <a:t>0.188 </a:t>
            </a:r>
            <a:r>
              <a:rPr lang="en-US">
                <a:latin typeface="Arial" charset="0"/>
              </a:rPr>
              <a:t>x</a:t>
            </a:r>
            <a:r>
              <a:rPr lang="en-US"/>
              <a:t> 2 = </a:t>
            </a:r>
            <a:r>
              <a:rPr lang="en-US">
                <a:solidFill>
                  <a:srgbClr val="FF0000"/>
                </a:solidFill>
              </a:rPr>
              <a:t>0</a:t>
            </a:r>
            <a:r>
              <a:rPr lang="en-US"/>
              <a:t>.</a:t>
            </a:r>
            <a:r>
              <a:rPr lang="en-US">
                <a:solidFill>
                  <a:srgbClr val="008000"/>
                </a:solidFill>
              </a:rPr>
              <a:t>376</a:t>
            </a:r>
            <a:r>
              <a:rPr lang="en-US"/>
              <a:t> 	carry = </a:t>
            </a:r>
            <a:r>
              <a:rPr lang="en-US">
                <a:solidFill>
                  <a:srgbClr val="FF0000"/>
                </a:solidFill>
              </a:rPr>
              <a:t>0</a:t>
            </a:r>
          </a:p>
        </p:txBody>
      </p:sp>
      <p:sp>
        <p:nvSpPr>
          <p:cNvPr id="1048743" name="Text Box 50"/>
          <p:cNvSpPr txBox="1">
            <a:spLocks noChangeArrowheads="1"/>
          </p:cNvSpPr>
          <p:nvPr/>
        </p:nvSpPr>
        <p:spPr bwMode="auto">
          <a:xfrm>
            <a:off x="2209800" y="4343400"/>
            <a:ext cx="4572000" cy="457200"/>
          </a:xfrm>
          <a:prstGeom prst="rect"/>
          <a:noFill/>
          <a:ln w="9525">
            <a:noFill/>
            <a:miter lim="800000"/>
            <a:headEnd/>
            <a:tailEnd/>
          </a:ln>
          <a:effectLst/>
        </p:spPr>
        <p:txBody>
          <a:bodyPr>
            <a:spAutoFit/>
          </a:bodyPr>
          <a:p>
            <a:pPr>
              <a:spcBef>
                <a:spcPct val="50000"/>
              </a:spcBef>
            </a:pPr>
            <a:r>
              <a:rPr lang="en-US"/>
              <a:t>0.</a:t>
            </a:r>
            <a:r>
              <a:rPr lang="en-US">
                <a:solidFill>
                  <a:srgbClr val="008000"/>
                </a:solidFill>
              </a:rPr>
              <a:t>376</a:t>
            </a:r>
            <a:r>
              <a:rPr lang="en-US"/>
              <a:t> </a:t>
            </a:r>
            <a:r>
              <a:rPr lang="en-US">
                <a:latin typeface="Arial" charset="0"/>
              </a:rPr>
              <a:t>x</a:t>
            </a:r>
            <a:r>
              <a:rPr lang="en-US"/>
              <a:t> 2 = </a:t>
            </a:r>
            <a:r>
              <a:rPr lang="en-US">
                <a:solidFill>
                  <a:srgbClr val="FF0000"/>
                </a:solidFill>
              </a:rPr>
              <a:t>0</a:t>
            </a:r>
            <a:r>
              <a:rPr lang="en-US"/>
              <a:t>.</a:t>
            </a:r>
            <a:r>
              <a:rPr lang="en-US">
                <a:solidFill>
                  <a:srgbClr val="008000"/>
                </a:solidFill>
              </a:rPr>
              <a:t>752</a:t>
            </a:r>
            <a:r>
              <a:rPr lang="en-US"/>
              <a:t> 	carry = </a:t>
            </a:r>
            <a:r>
              <a:rPr lang="en-US">
                <a:solidFill>
                  <a:srgbClr val="FF0000"/>
                </a:solidFill>
              </a:rPr>
              <a:t>0</a:t>
            </a:r>
          </a:p>
        </p:txBody>
      </p:sp>
      <p:sp>
        <p:nvSpPr>
          <p:cNvPr id="1048744" name="Text Box 51"/>
          <p:cNvSpPr txBox="1">
            <a:spLocks noChangeArrowheads="1"/>
          </p:cNvSpPr>
          <p:nvPr/>
        </p:nvSpPr>
        <p:spPr bwMode="auto">
          <a:xfrm>
            <a:off x="2209800" y="4648200"/>
            <a:ext cx="4572000" cy="457200"/>
          </a:xfrm>
          <a:prstGeom prst="rect"/>
          <a:noFill/>
          <a:ln w="9525">
            <a:noFill/>
            <a:miter lim="800000"/>
            <a:headEnd/>
            <a:tailEnd/>
          </a:ln>
          <a:effectLst/>
        </p:spPr>
        <p:txBody>
          <a:bodyPr>
            <a:spAutoFit/>
          </a:bodyPr>
          <a:p>
            <a:pPr>
              <a:spcBef>
                <a:spcPct val="50000"/>
              </a:spcBef>
            </a:pPr>
            <a:r>
              <a:rPr lang="en-US"/>
              <a:t>0.</a:t>
            </a:r>
            <a:r>
              <a:rPr lang="en-US">
                <a:solidFill>
                  <a:srgbClr val="008000"/>
                </a:solidFill>
              </a:rPr>
              <a:t>752</a:t>
            </a:r>
            <a:r>
              <a:rPr lang="en-US"/>
              <a:t> </a:t>
            </a:r>
            <a:r>
              <a:rPr lang="en-US">
                <a:latin typeface="Arial" charset="0"/>
              </a:rPr>
              <a:t>x</a:t>
            </a:r>
            <a:r>
              <a:rPr lang="en-US"/>
              <a:t> 2 = </a:t>
            </a:r>
            <a:r>
              <a:rPr lang="en-US">
                <a:solidFill>
                  <a:srgbClr val="FF0000"/>
                </a:solidFill>
              </a:rPr>
              <a:t>1</a:t>
            </a:r>
            <a:r>
              <a:rPr lang="en-US"/>
              <a:t>.</a:t>
            </a:r>
            <a:r>
              <a:rPr lang="en-US">
                <a:solidFill>
                  <a:srgbClr val="008000"/>
                </a:solidFill>
              </a:rPr>
              <a:t>504</a:t>
            </a:r>
            <a:r>
              <a:rPr lang="en-US"/>
              <a:t> 	carry = </a:t>
            </a:r>
            <a:r>
              <a:rPr lang="en-US">
                <a:solidFill>
                  <a:srgbClr val="FF0000"/>
                </a:solidFill>
              </a:rPr>
              <a:t>1</a:t>
            </a:r>
          </a:p>
        </p:txBody>
      </p:sp>
      <p:sp>
        <p:nvSpPr>
          <p:cNvPr id="1048745" name="Text Box 52"/>
          <p:cNvSpPr txBox="1">
            <a:spLocks noChangeArrowheads="1"/>
          </p:cNvSpPr>
          <p:nvPr/>
        </p:nvSpPr>
        <p:spPr bwMode="auto">
          <a:xfrm>
            <a:off x="2209800" y="4953000"/>
            <a:ext cx="4572000" cy="457200"/>
          </a:xfrm>
          <a:prstGeom prst="rect"/>
          <a:noFill/>
          <a:ln w="9525">
            <a:noFill/>
            <a:miter lim="800000"/>
            <a:headEnd/>
            <a:tailEnd/>
          </a:ln>
          <a:effectLst/>
        </p:spPr>
        <p:txBody>
          <a:bodyPr>
            <a:spAutoFit/>
          </a:bodyPr>
          <a:p>
            <a:pPr>
              <a:spcBef>
                <a:spcPct val="50000"/>
              </a:spcBef>
            </a:pPr>
            <a:r>
              <a:rPr lang="en-US"/>
              <a:t>0.</a:t>
            </a:r>
            <a:r>
              <a:rPr lang="en-US">
                <a:solidFill>
                  <a:srgbClr val="008000"/>
                </a:solidFill>
              </a:rPr>
              <a:t>504</a:t>
            </a:r>
            <a:r>
              <a:rPr lang="en-US"/>
              <a:t> </a:t>
            </a:r>
            <a:r>
              <a:rPr lang="en-US">
                <a:latin typeface="Arial" charset="0"/>
              </a:rPr>
              <a:t>x</a:t>
            </a:r>
            <a:r>
              <a:rPr lang="en-US"/>
              <a:t> 2 = </a:t>
            </a:r>
            <a:r>
              <a:rPr lang="en-US">
                <a:solidFill>
                  <a:srgbClr val="FF0000"/>
                </a:solidFill>
              </a:rPr>
              <a:t>1</a:t>
            </a:r>
            <a:r>
              <a:rPr lang="en-US"/>
              <a:t>.</a:t>
            </a:r>
            <a:r>
              <a:rPr lang="en-US">
                <a:solidFill>
                  <a:srgbClr val="008000"/>
                </a:solidFill>
              </a:rPr>
              <a:t>008</a:t>
            </a:r>
            <a:r>
              <a:rPr lang="en-US"/>
              <a:t> 	carry = </a:t>
            </a:r>
            <a:r>
              <a:rPr lang="en-US">
                <a:solidFill>
                  <a:srgbClr val="FF0000"/>
                </a:solidFill>
              </a:rPr>
              <a:t>1</a:t>
            </a:r>
          </a:p>
        </p:txBody>
      </p:sp>
      <p:sp>
        <p:nvSpPr>
          <p:cNvPr id="1048746" name="Text Box 53"/>
          <p:cNvSpPr txBox="1">
            <a:spLocks noChangeArrowheads="1"/>
          </p:cNvSpPr>
          <p:nvPr/>
        </p:nvSpPr>
        <p:spPr bwMode="auto">
          <a:xfrm>
            <a:off x="2209800" y="5257800"/>
            <a:ext cx="4572000" cy="457200"/>
          </a:xfrm>
          <a:prstGeom prst="rect"/>
          <a:noFill/>
          <a:ln w="9525">
            <a:noFill/>
            <a:miter lim="800000"/>
            <a:headEnd/>
            <a:tailEnd/>
          </a:ln>
          <a:effectLst/>
        </p:spPr>
        <p:txBody>
          <a:bodyPr>
            <a:spAutoFit/>
          </a:bodyPr>
          <a:p>
            <a:pPr>
              <a:spcBef>
                <a:spcPct val="50000"/>
              </a:spcBef>
            </a:pPr>
            <a:r>
              <a:rPr lang="en-US"/>
              <a:t>0.</a:t>
            </a:r>
            <a:r>
              <a:rPr lang="en-US">
                <a:solidFill>
                  <a:srgbClr val="008000"/>
                </a:solidFill>
              </a:rPr>
              <a:t>008</a:t>
            </a:r>
            <a:r>
              <a:rPr lang="en-US"/>
              <a:t> </a:t>
            </a:r>
            <a:r>
              <a:rPr lang="en-US">
                <a:latin typeface="Arial" charset="0"/>
              </a:rPr>
              <a:t>x</a:t>
            </a:r>
            <a:r>
              <a:rPr lang="en-US"/>
              <a:t> 2 = </a:t>
            </a:r>
            <a:r>
              <a:rPr lang="en-US">
                <a:solidFill>
                  <a:srgbClr val="FF0000"/>
                </a:solidFill>
              </a:rPr>
              <a:t>0</a:t>
            </a:r>
            <a:r>
              <a:rPr lang="en-US"/>
              <a:t>.</a:t>
            </a:r>
            <a:r>
              <a:rPr lang="en-US">
                <a:solidFill>
                  <a:srgbClr val="008000"/>
                </a:solidFill>
              </a:rPr>
              <a:t>016</a:t>
            </a:r>
            <a:r>
              <a:rPr lang="en-US"/>
              <a:t> 	carry = </a:t>
            </a:r>
            <a:r>
              <a:rPr lang="en-US">
                <a:solidFill>
                  <a:srgbClr val="FF0000"/>
                </a:solidFill>
              </a:rPr>
              <a:t>0</a:t>
            </a:r>
          </a:p>
        </p:txBody>
      </p:sp>
      <p:sp>
        <p:nvSpPr>
          <p:cNvPr id="1048747" name="Text Box 54"/>
          <p:cNvSpPr txBox="1">
            <a:spLocks noChangeArrowheads="1"/>
          </p:cNvSpPr>
          <p:nvPr/>
        </p:nvSpPr>
        <p:spPr bwMode="auto">
          <a:xfrm>
            <a:off x="3505200" y="5638800"/>
            <a:ext cx="4953000" cy="457200"/>
          </a:xfrm>
          <a:prstGeom prst="rect"/>
          <a:noFill/>
          <a:ln w="9525">
            <a:noFill/>
            <a:miter lim="800000"/>
            <a:headEnd/>
            <a:tailEnd/>
          </a:ln>
          <a:effectLst/>
        </p:spPr>
        <p:txBody>
          <a:bodyPr>
            <a:spAutoFit/>
          </a:bodyPr>
          <a:p>
            <a:pPr>
              <a:spcBef>
                <a:spcPct val="50000"/>
              </a:spcBef>
            </a:pPr>
            <a:r>
              <a:rPr lang="en-US"/>
              <a:t>Answer = </a:t>
            </a:r>
            <a:r>
              <a:rPr lang="en-US">
                <a:solidFill>
                  <a:srgbClr val="FF0000"/>
                </a:solidFill>
              </a:rPr>
              <a:t>.00110 </a:t>
            </a:r>
            <a:r>
              <a:rPr sz="1400" lang="en-US">
                <a:solidFill>
                  <a:srgbClr val="FF0000"/>
                </a:solidFill>
              </a:rPr>
              <a:t>(for five significant digits) </a:t>
            </a:r>
          </a:p>
        </p:txBody>
      </p:sp>
      <p:sp>
        <p:nvSpPr>
          <p:cNvPr id="1048748" name="Line 55"/>
          <p:cNvSpPr>
            <a:spLocks noChangeShapeType="1"/>
          </p:cNvSpPr>
          <p:nvPr/>
        </p:nvSpPr>
        <p:spPr bwMode="auto">
          <a:xfrm>
            <a:off x="6629400" y="4114800"/>
            <a:ext cx="0" cy="1371600"/>
          </a:xfrm>
          <a:prstGeom prst="line"/>
          <a:noFill/>
          <a:ln w="9525">
            <a:solidFill>
              <a:schemeClr val="tx1"/>
            </a:solidFill>
            <a:round/>
            <a:headEnd/>
            <a:tailEnd type="triangle" w="med" len="med"/>
          </a:ln>
          <a:effectLst/>
        </p:spPr>
        <p:txBody>
          <a:bodyPr/>
          <a:p>
            <a:endParaRPr lang="en-US"/>
          </a:p>
        </p:txBody>
      </p:sp>
      <p:sp>
        <p:nvSpPr>
          <p:cNvPr id="1048749" name="Text Box 56"/>
          <p:cNvSpPr txBox="1">
            <a:spLocks noChangeArrowheads="1"/>
          </p:cNvSpPr>
          <p:nvPr/>
        </p:nvSpPr>
        <p:spPr bwMode="auto">
          <a:xfrm>
            <a:off x="6705600" y="4038600"/>
            <a:ext cx="990600" cy="336550"/>
          </a:xfrm>
          <a:prstGeom prst="rect"/>
          <a:noFill/>
          <a:ln w="9525">
            <a:noFill/>
            <a:miter lim="800000"/>
            <a:headEnd/>
            <a:tailEnd/>
          </a:ln>
          <a:effectLst/>
        </p:spPr>
        <p:txBody>
          <a:bodyPr>
            <a:spAutoFit/>
          </a:bodyPr>
          <a:p>
            <a:pPr>
              <a:spcBef>
                <a:spcPct val="50000"/>
              </a:spcBef>
            </a:pPr>
            <a:r>
              <a:rPr sz="1600" lang="en-US"/>
              <a:t>MSB</a:t>
            </a:r>
          </a:p>
        </p:txBody>
      </p:sp>
      <p:sp>
        <p:nvSpPr>
          <p:cNvPr id="1048750" name="Rectangle 57"/>
          <p:cNvSpPr>
            <a:spLocks noChangeArrowheads="1"/>
          </p:cNvSpPr>
          <p:nvPr/>
        </p:nvSpPr>
        <p:spPr bwMode="auto">
          <a:xfrm>
            <a:off x="914400" y="1143000"/>
            <a:ext cx="26225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Conversions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40"/>
                                        </p:tgtEl>
                                        <p:attrNameLst>
                                          <p:attrName>style.visibility</p:attrName>
                                        </p:attrNameLst>
                                      </p:cBhvr>
                                      <p:to>
                                        <p:strVal val="visible"/>
                                      </p:to>
                                    </p:set>
                                    <p:anim calcmode="lin" valueType="num">
                                      <p:cBhvr additive="base">
                                        <p:cTn dur="500" fill="hold" id="7"/>
                                        <p:tgtEl>
                                          <p:spTgt spid="1048740"/>
                                        </p:tgtEl>
                                        <p:attrNameLst>
                                          <p:attrName>ppt_x</p:attrName>
                                        </p:attrNameLst>
                                      </p:cBhvr>
                                      <p:tavLst>
                                        <p:tav tm="0">
                                          <p:val>
                                            <p:strVal val="0-#ppt_w/2"/>
                                          </p:val>
                                        </p:tav>
                                        <p:tav tm="100000">
                                          <p:val>
                                            <p:strVal val="#ppt_x"/>
                                          </p:val>
                                        </p:tav>
                                      </p:tavLst>
                                    </p:anim>
                                    <p:anim calcmode="lin" valueType="num">
                                      <p:cBhvr additive="base">
                                        <p:cTn dur="500" fill="hold" id="8"/>
                                        <p:tgtEl>
                                          <p:spTgt spid="1048740"/>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739"/>
                                        </p:tgtEl>
                                        <p:attrNameLst>
                                          <p:attrName>style.visibility</p:attrName>
                                        </p:attrNameLst>
                                      </p:cBhvr>
                                      <p:to>
                                        <p:strVal val="visible"/>
                                      </p:to>
                                    </p:set>
                                    <p:anim calcmode="lin" valueType="num">
                                      <p:cBhvr additive="base">
                                        <p:cTn dur="500" fill="hold" id="11"/>
                                        <p:tgtEl>
                                          <p:spTgt spid="1048739"/>
                                        </p:tgtEl>
                                        <p:attrNameLst>
                                          <p:attrName>ppt_x</p:attrName>
                                        </p:attrNameLst>
                                      </p:cBhvr>
                                      <p:tavLst>
                                        <p:tav tm="0">
                                          <p:val>
                                            <p:strVal val="1+#ppt_w/2"/>
                                          </p:val>
                                        </p:tav>
                                        <p:tav tm="100000">
                                          <p:val>
                                            <p:strVal val="#ppt_x"/>
                                          </p:val>
                                        </p:tav>
                                      </p:tavLst>
                                    </p:anim>
                                    <p:anim calcmode="lin" valueType="num">
                                      <p:cBhvr additive="base">
                                        <p:cTn dur="500" fill="hold" id="12"/>
                                        <p:tgtEl>
                                          <p:spTgt spid="1048739"/>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741"/>
                                        </p:tgtEl>
                                        <p:attrNameLst>
                                          <p:attrName>style.visibility</p:attrName>
                                        </p:attrNameLst>
                                      </p:cBhvr>
                                      <p:to>
                                        <p:strVal val="visible"/>
                                      </p:to>
                                    </p:set>
                                    <p:animEffect transition="in" filter="dissolve">
                                      <p:cBhvr>
                                        <p:cTn dur="500" id="17"/>
                                        <p:tgtEl>
                                          <p:spTgt spid="1048741"/>
                                        </p:tgtEl>
                                      </p:cBhvr>
                                    </p:animEffect>
                                  </p:childTnLst>
                                </p:cTn>
                              </p:par>
                            </p:childTnLst>
                          </p:cTn>
                        </p:par>
                        <p:par>
                          <p:cTn fill="hold" id="18">
                            <p:stCondLst>
                              <p:cond delay="500"/>
                            </p:stCondLst>
                            <p:childTnLst>
                              <p:par>
                                <p:cTn fill="hold" grpId="0" id="19" nodeType="afterEffect" presetClass="entr" presetID="22" presetSubtype="8">
                                  <p:stCondLst>
                                    <p:cond delay="0"/>
                                  </p:stCondLst>
                                  <p:childTnLst>
                                    <p:set>
                                      <p:cBhvr>
                                        <p:cTn dur="1" fill="hold" id="20">
                                          <p:stCondLst>
                                            <p:cond delay="0"/>
                                          </p:stCondLst>
                                        </p:cTn>
                                        <p:tgtEl>
                                          <p:spTgt spid="1048742"/>
                                        </p:tgtEl>
                                        <p:attrNameLst>
                                          <p:attrName>style.visibility</p:attrName>
                                        </p:attrNameLst>
                                      </p:cBhvr>
                                      <p:to>
                                        <p:strVal val="visible"/>
                                      </p:to>
                                    </p:set>
                                    <p:animEffect transition="in" filter="wipe(left)">
                                      <p:cBhvr>
                                        <p:cTn dur="1000" id="21"/>
                                        <p:tgtEl>
                                          <p:spTgt spid="1048742"/>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2" presetSubtype="8">
                                  <p:stCondLst>
                                    <p:cond delay="0"/>
                                  </p:stCondLst>
                                  <p:childTnLst>
                                    <p:set>
                                      <p:cBhvr>
                                        <p:cTn dur="1" fill="hold" id="25">
                                          <p:stCondLst>
                                            <p:cond delay="0"/>
                                          </p:stCondLst>
                                        </p:cTn>
                                        <p:tgtEl>
                                          <p:spTgt spid="1048743"/>
                                        </p:tgtEl>
                                        <p:attrNameLst>
                                          <p:attrName>style.visibility</p:attrName>
                                        </p:attrNameLst>
                                      </p:cBhvr>
                                      <p:to>
                                        <p:strVal val="visible"/>
                                      </p:to>
                                    </p:set>
                                    <p:animEffect transition="in" filter="wipe(left)">
                                      <p:cBhvr>
                                        <p:cTn dur="1000" id="26"/>
                                        <p:tgtEl>
                                          <p:spTgt spid="1048743"/>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2" presetSubtype="8">
                                  <p:stCondLst>
                                    <p:cond delay="0"/>
                                  </p:stCondLst>
                                  <p:childTnLst>
                                    <p:set>
                                      <p:cBhvr>
                                        <p:cTn dur="1" fill="hold" id="30">
                                          <p:stCondLst>
                                            <p:cond delay="0"/>
                                          </p:stCondLst>
                                        </p:cTn>
                                        <p:tgtEl>
                                          <p:spTgt spid="1048744"/>
                                        </p:tgtEl>
                                        <p:attrNameLst>
                                          <p:attrName>style.visibility</p:attrName>
                                        </p:attrNameLst>
                                      </p:cBhvr>
                                      <p:to>
                                        <p:strVal val="visible"/>
                                      </p:to>
                                    </p:set>
                                    <p:animEffect transition="in" filter="wipe(left)">
                                      <p:cBhvr>
                                        <p:cTn dur="1000" id="31"/>
                                        <p:tgtEl>
                                          <p:spTgt spid="1048744"/>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2" presetSubtype="8">
                                  <p:stCondLst>
                                    <p:cond delay="0"/>
                                  </p:stCondLst>
                                  <p:childTnLst>
                                    <p:set>
                                      <p:cBhvr>
                                        <p:cTn dur="1" fill="hold" id="35">
                                          <p:stCondLst>
                                            <p:cond delay="0"/>
                                          </p:stCondLst>
                                        </p:cTn>
                                        <p:tgtEl>
                                          <p:spTgt spid="1048745"/>
                                        </p:tgtEl>
                                        <p:attrNameLst>
                                          <p:attrName>style.visibility</p:attrName>
                                        </p:attrNameLst>
                                      </p:cBhvr>
                                      <p:to>
                                        <p:strVal val="visible"/>
                                      </p:to>
                                    </p:set>
                                    <p:animEffect transition="in" filter="wipe(left)">
                                      <p:cBhvr>
                                        <p:cTn dur="1000" id="36"/>
                                        <p:tgtEl>
                                          <p:spTgt spid="1048745"/>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2" presetSubtype="8">
                                  <p:stCondLst>
                                    <p:cond delay="0"/>
                                  </p:stCondLst>
                                  <p:childTnLst>
                                    <p:set>
                                      <p:cBhvr>
                                        <p:cTn dur="1" fill="hold" id="40">
                                          <p:stCondLst>
                                            <p:cond delay="0"/>
                                          </p:stCondLst>
                                        </p:cTn>
                                        <p:tgtEl>
                                          <p:spTgt spid="1048746"/>
                                        </p:tgtEl>
                                        <p:attrNameLst>
                                          <p:attrName>style.visibility</p:attrName>
                                        </p:attrNameLst>
                                      </p:cBhvr>
                                      <p:to>
                                        <p:strVal val="visible"/>
                                      </p:to>
                                    </p:set>
                                    <p:animEffect transition="in" filter="wipe(left)">
                                      <p:cBhvr>
                                        <p:cTn dur="1000" id="41"/>
                                        <p:tgtEl>
                                          <p:spTgt spid="1048746"/>
                                        </p:tgtEl>
                                      </p:cBhvr>
                                    </p:animEffect>
                                  </p:childTnLst>
                                </p:cTn>
                              </p:par>
                              <p:par>
                                <p:cTn fill="hold" grpId="0" id="42" nodeType="withEffect" presetClass="entr" presetID="22" presetSubtype="1">
                                  <p:stCondLst>
                                    <p:cond delay="0"/>
                                  </p:stCondLst>
                                  <p:childTnLst>
                                    <p:set>
                                      <p:cBhvr>
                                        <p:cTn dur="1" fill="hold" id="43">
                                          <p:stCondLst>
                                            <p:cond delay="0"/>
                                          </p:stCondLst>
                                        </p:cTn>
                                        <p:tgtEl>
                                          <p:spTgt spid="1048748"/>
                                        </p:tgtEl>
                                        <p:attrNameLst>
                                          <p:attrName>style.visibility</p:attrName>
                                        </p:attrNameLst>
                                      </p:cBhvr>
                                      <p:to>
                                        <p:strVal val="visible"/>
                                      </p:to>
                                    </p:set>
                                    <p:animEffect transition="in" filter="wipe(up)">
                                      <p:cBhvr>
                                        <p:cTn dur="500" id="44"/>
                                        <p:tgtEl>
                                          <p:spTgt spid="1048748"/>
                                        </p:tgtEl>
                                      </p:cBhvr>
                                    </p:animEffect>
                                  </p:childTnLst>
                                </p:cTn>
                              </p:par>
                              <p:par>
                                <p:cTn fill="hold" grpId="0" id="45" nodeType="withEffect" presetClass="entr" presetID="2" presetSubtype="1">
                                  <p:stCondLst>
                                    <p:cond delay="0"/>
                                  </p:stCondLst>
                                  <p:childTnLst>
                                    <p:set>
                                      <p:cBhvr>
                                        <p:cTn dur="1" fill="hold" id="46">
                                          <p:stCondLst>
                                            <p:cond delay="0"/>
                                          </p:stCondLst>
                                        </p:cTn>
                                        <p:tgtEl>
                                          <p:spTgt spid="1048749"/>
                                        </p:tgtEl>
                                        <p:attrNameLst>
                                          <p:attrName>style.visibility</p:attrName>
                                        </p:attrNameLst>
                                      </p:cBhvr>
                                      <p:to>
                                        <p:strVal val="visible"/>
                                      </p:to>
                                    </p:set>
                                    <p:anim calcmode="lin" valueType="num">
                                      <p:cBhvr additive="base">
                                        <p:cTn dur="500" fill="hold" id="47"/>
                                        <p:tgtEl>
                                          <p:spTgt spid="1048749"/>
                                        </p:tgtEl>
                                        <p:attrNameLst>
                                          <p:attrName>ppt_x</p:attrName>
                                        </p:attrNameLst>
                                      </p:cBhvr>
                                      <p:tavLst>
                                        <p:tav tm="0">
                                          <p:val>
                                            <p:strVal val="#ppt_x"/>
                                          </p:val>
                                        </p:tav>
                                        <p:tav tm="100000">
                                          <p:val>
                                            <p:strVal val="#ppt_x"/>
                                          </p:val>
                                        </p:tav>
                                      </p:tavLst>
                                    </p:anim>
                                    <p:anim calcmode="lin" valueType="num">
                                      <p:cBhvr additive="base">
                                        <p:cTn dur="500" fill="hold" id="48"/>
                                        <p:tgtEl>
                                          <p:spTgt spid="1048749"/>
                                        </p:tgtEl>
                                        <p:attrNameLst>
                                          <p:attrName>ppt_y</p:attrName>
                                        </p:attrNameLst>
                                      </p:cBhvr>
                                      <p:tavLst>
                                        <p:tav tm="0">
                                          <p:val>
                                            <p:strVal val="0-#ppt_h/2"/>
                                          </p:val>
                                        </p:tav>
                                        <p:tav tm="100000">
                                          <p:val>
                                            <p:strVal val="#ppt_y"/>
                                          </p:val>
                                        </p:tav>
                                      </p:tavLst>
                                    </p:anim>
                                  </p:childTnLst>
                                </p:cTn>
                              </p:par>
                            </p:childTnLst>
                          </p:cTn>
                        </p:par>
                        <p:par>
                          <p:cTn fill="hold" id="49">
                            <p:stCondLst>
                              <p:cond delay="1000"/>
                            </p:stCondLst>
                            <p:childTnLst>
                              <p:par>
                                <p:cTn fill="hold" grpId="0" id="50" nodeType="afterEffect" presetClass="entr" presetID="37" presetSubtype="0">
                                  <p:stCondLst>
                                    <p:cond delay="0"/>
                                  </p:stCondLst>
                                  <p:childTnLst>
                                    <p:set>
                                      <p:cBhvr>
                                        <p:cTn dur="1" fill="hold" id="51">
                                          <p:stCondLst>
                                            <p:cond delay="0"/>
                                          </p:stCondLst>
                                        </p:cTn>
                                        <p:tgtEl>
                                          <p:spTgt spid="1048747"/>
                                        </p:tgtEl>
                                        <p:attrNameLst>
                                          <p:attrName>style.visibility</p:attrName>
                                        </p:attrNameLst>
                                      </p:cBhvr>
                                      <p:to>
                                        <p:strVal val="visible"/>
                                      </p:to>
                                    </p:set>
                                    <p:animEffect transition="in" filter="fade">
                                      <p:cBhvr>
                                        <p:cTn dur="1000" id="52"/>
                                        <p:tgtEl>
                                          <p:spTgt spid="1048747"/>
                                        </p:tgtEl>
                                      </p:cBhvr>
                                    </p:animEffect>
                                    <p:anim calcmode="lin" valueType="num">
                                      <p:cBhvr>
                                        <p:cTn dur="1000" fill="hold" id="53"/>
                                        <p:tgtEl>
                                          <p:spTgt spid="1048747"/>
                                        </p:tgtEl>
                                        <p:attrNameLst>
                                          <p:attrName>ppt_x</p:attrName>
                                        </p:attrNameLst>
                                      </p:cBhvr>
                                      <p:tavLst>
                                        <p:tav tm="0">
                                          <p:val>
                                            <p:strVal val="#ppt_x"/>
                                          </p:val>
                                        </p:tav>
                                        <p:tav tm="100000">
                                          <p:val>
                                            <p:strVal val="#ppt_x"/>
                                          </p:val>
                                        </p:tav>
                                      </p:tavLst>
                                    </p:anim>
                                    <p:anim calcmode="lin" valueType="num">
                                      <p:cBhvr>
                                        <p:cTn decel="100000" dur="900" fill="hold" id="54"/>
                                        <p:tgtEl>
                                          <p:spTgt spid="1048747"/>
                                        </p:tgtEl>
                                        <p:attrNameLst>
                                          <p:attrName>ppt_y</p:attrName>
                                        </p:attrNameLst>
                                      </p:cBhvr>
                                      <p:tavLst>
                                        <p:tav tm="0">
                                          <p:val>
                                            <p:strVal val="#ppt_y+1"/>
                                          </p:val>
                                        </p:tav>
                                        <p:tav tm="100000">
                                          <p:val>
                                            <p:strVal val="#ppt_y-.03"/>
                                          </p:val>
                                        </p:tav>
                                      </p:tavLst>
                                    </p:anim>
                                    <p:anim calcmode="lin" valueType="num">
                                      <p:cBhvr>
                                        <p:cTn accel="100000" dur="100" fill="hold" id="55">
                                          <p:stCondLst>
                                            <p:cond delay="900"/>
                                          </p:stCondLst>
                                        </p:cTn>
                                        <p:tgtEl>
                                          <p:spTgt spid="104874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p:bldP spid="1048740" grpId="0" animBg="1"/>
      <p:bldP spid="1048741" grpId="0" animBg="1"/>
      <p:bldP spid="1048742" grpId="0"/>
      <p:bldP spid="1048743" grpId="0"/>
      <p:bldP spid="1048744" grpId="0"/>
      <p:bldP spid="1048745" grpId="0"/>
      <p:bldP spid="1048746" grpId="0"/>
      <p:bldP spid="1048747" grpId="0"/>
      <p:bldP spid="1048748" grpId="0" animBg="1"/>
      <p:bldP spid="1048749"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10" name=""/>
        <p:cNvGrpSpPr/>
        <p:nvPr/>
      </p:nvGrpSpPr>
      <p:grpSpPr>
        <a:xfrm>
          <a:off x="0" y="0"/>
          <a:ext cx="0" cy="0"/>
          <a:chOff x="0" y="0"/>
          <a:chExt cx="0" cy="0"/>
        </a:xfrm>
      </p:grpSpPr>
      <p:sp>
        <p:nvSpPr>
          <p:cNvPr id="1048754" name="Rectangle 2"/>
          <p:cNvSpPr>
            <a:spLocks noChangeArrowheads="1"/>
          </p:cNvSpPr>
          <p:nvPr/>
        </p:nvSpPr>
        <p:spPr bwMode="auto">
          <a:xfrm>
            <a:off x="3124200" y="4953000"/>
            <a:ext cx="2362200" cy="304800"/>
          </a:xfrm>
          <a:prstGeom prst="rect"/>
          <a:solidFill>
            <a:schemeClr val="accent1"/>
          </a:solidFill>
          <a:ln w="9525">
            <a:solidFill>
              <a:schemeClr val="tx1"/>
            </a:solidFill>
            <a:miter lim="800000"/>
            <a:headEnd/>
            <a:tailEnd/>
          </a:ln>
          <a:effectLst/>
        </p:spPr>
        <p:txBody>
          <a:bodyPr anchor="ctr" wrap="none"/>
          <a:p>
            <a:endParaRPr lang="en-US"/>
          </a:p>
        </p:txBody>
      </p:sp>
      <p:sp>
        <p:nvSpPr>
          <p:cNvPr id="1048755" name="Text Box 3"/>
          <p:cNvSpPr txBox="1">
            <a:spLocks noChangeArrowheads="1"/>
          </p:cNvSpPr>
          <p:nvPr/>
        </p:nvSpPr>
        <p:spPr bwMode="auto">
          <a:xfrm>
            <a:off x="5181600" y="4876800"/>
            <a:ext cx="685800" cy="457200"/>
          </a:xfrm>
          <a:prstGeom prst="rect"/>
          <a:noFill/>
          <a:ln w="9525">
            <a:noFill/>
            <a:miter lim="800000"/>
            <a:headEnd/>
            <a:tailEnd/>
          </a:ln>
          <a:effectLst/>
        </p:spPr>
        <p:txBody>
          <a:bodyPr>
            <a:spAutoFit/>
          </a:bodyPr>
          <a:p>
            <a:pPr>
              <a:spcBef>
                <a:spcPct val="50000"/>
              </a:spcBef>
            </a:pPr>
            <a:r>
              <a:rPr lang="en-US"/>
              <a:t>1</a:t>
            </a:r>
          </a:p>
        </p:txBody>
      </p:sp>
      <p:sp>
        <p:nvSpPr>
          <p:cNvPr id="1048756" name="Text Box 4"/>
          <p:cNvSpPr txBox="1">
            <a:spLocks noChangeArrowheads="1"/>
          </p:cNvSpPr>
          <p:nvPr/>
        </p:nvSpPr>
        <p:spPr bwMode="auto">
          <a:xfrm>
            <a:off x="4724400" y="4876800"/>
            <a:ext cx="457200" cy="457200"/>
          </a:xfrm>
          <a:prstGeom prst="rect"/>
          <a:noFill/>
          <a:ln w="9525">
            <a:noFill/>
            <a:miter lim="800000"/>
            <a:headEnd/>
            <a:tailEnd/>
          </a:ln>
          <a:effectLst/>
        </p:spPr>
        <p:txBody>
          <a:bodyPr>
            <a:spAutoFit/>
          </a:bodyPr>
          <a:p>
            <a:pPr>
              <a:spcBef>
                <a:spcPct val="50000"/>
              </a:spcBef>
            </a:pPr>
            <a:r>
              <a:rPr lang="en-US"/>
              <a:t>0</a:t>
            </a:r>
          </a:p>
        </p:txBody>
      </p:sp>
      <p:sp>
        <p:nvSpPr>
          <p:cNvPr id="1048757" name="Text Box 5"/>
          <p:cNvSpPr txBox="1">
            <a:spLocks noChangeArrowheads="1"/>
          </p:cNvSpPr>
          <p:nvPr/>
        </p:nvSpPr>
        <p:spPr bwMode="auto">
          <a:xfrm>
            <a:off x="4267200" y="4876800"/>
            <a:ext cx="457200" cy="457200"/>
          </a:xfrm>
          <a:prstGeom prst="rect"/>
          <a:noFill/>
          <a:ln w="9525">
            <a:noFill/>
            <a:miter lim="800000"/>
            <a:headEnd/>
            <a:tailEnd/>
          </a:ln>
          <a:effectLst/>
        </p:spPr>
        <p:txBody>
          <a:bodyPr>
            <a:spAutoFit/>
          </a:bodyPr>
          <a:p>
            <a:pPr>
              <a:spcBef>
                <a:spcPct val="50000"/>
              </a:spcBef>
            </a:pPr>
            <a:r>
              <a:rPr lang="en-US"/>
              <a:t>0</a:t>
            </a:r>
          </a:p>
        </p:txBody>
      </p:sp>
      <p:sp>
        <p:nvSpPr>
          <p:cNvPr id="1048758" name="Text Box 6"/>
          <p:cNvSpPr txBox="1">
            <a:spLocks noChangeArrowheads="1"/>
          </p:cNvSpPr>
          <p:nvPr/>
        </p:nvSpPr>
        <p:spPr bwMode="auto">
          <a:xfrm>
            <a:off x="3505200" y="4876800"/>
            <a:ext cx="457200" cy="457200"/>
          </a:xfrm>
          <a:prstGeom prst="rect"/>
          <a:noFill/>
          <a:ln w="9525">
            <a:noFill/>
            <a:miter lim="800000"/>
            <a:headEnd/>
            <a:tailEnd/>
          </a:ln>
          <a:effectLst/>
        </p:spPr>
        <p:txBody>
          <a:bodyPr>
            <a:spAutoFit/>
          </a:bodyPr>
          <a:p>
            <a:pPr>
              <a:spcBef>
                <a:spcPct val="50000"/>
              </a:spcBef>
            </a:pPr>
            <a:r>
              <a:rPr lang="en-US"/>
              <a:t>1</a:t>
            </a:r>
          </a:p>
        </p:txBody>
      </p:sp>
      <p:sp>
        <p:nvSpPr>
          <p:cNvPr id="1048759" name="Text Box 7"/>
          <p:cNvSpPr txBox="1">
            <a:spLocks noChangeArrowheads="1"/>
          </p:cNvSpPr>
          <p:nvPr/>
        </p:nvSpPr>
        <p:spPr bwMode="auto">
          <a:xfrm>
            <a:off x="3124200" y="48768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760" name="Text Box 8"/>
          <p:cNvSpPr txBox="1">
            <a:spLocks noChangeArrowheads="1"/>
          </p:cNvSpPr>
          <p:nvPr/>
        </p:nvSpPr>
        <p:spPr bwMode="auto">
          <a:xfrm>
            <a:off x="3810000" y="4876800"/>
            <a:ext cx="457200" cy="457200"/>
          </a:xfrm>
          <a:prstGeom prst="rect"/>
          <a:noFill/>
          <a:ln w="9525">
            <a:noFill/>
            <a:miter lim="800000"/>
            <a:headEnd/>
            <a:tailEnd/>
          </a:ln>
          <a:effectLst/>
        </p:spPr>
        <p:txBody>
          <a:bodyPr>
            <a:spAutoFit/>
          </a:bodyPr>
          <a:p>
            <a:pPr>
              <a:spcBef>
                <a:spcPct val="50000"/>
              </a:spcBef>
            </a:pPr>
            <a:r>
              <a:rPr lang="en-US"/>
              <a:t>0</a:t>
            </a:r>
          </a:p>
        </p:txBody>
      </p:sp>
      <p:pic>
        <p:nvPicPr>
          <p:cNvPr id="2097166" name="Picture 9" descr="SH2507-crop"/>
          <p:cNvPicPr>
            <a:picLocks noChangeAspect="1" noChangeArrowheads="1"/>
          </p:cNvPicPr>
          <p:nvPr/>
        </p:nvPicPr>
        <p:blipFill>
          <a:blip xmlns:r="http://schemas.openxmlformats.org/officeDocument/2006/relationships" r:embed="rId1" cstate="print"/>
          <a:srcRect/>
          <a:stretch>
            <a:fillRect/>
          </a:stretch>
        </p:blipFill>
        <p:spPr bwMode="auto">
          <a:xfrm>
            <a:off x="3429000" y="228600"/>
            <a:ext cx="2209800" cy="685800"/>
          </a:xfrm>
          <a:prstGeom prst="rect"/>
          <a:noFill/>
          <a:ln w="19050">
            <a:solidFill>
              <a:schemeClr val="accent2"/>
            </a:solidFill>
            <a:miter lim="800000"/>
            <a:headEnd/>
            <a:tailEnd/>
          </a:ln>
        </p:spPr>
      </p:pic>
      <p:sp>
        <p:nvSpPr>
          <p:cNvPr id="1048761" name="Text Box 10"/>
          <p:cNvSpPr txBox="1">
            <a:spLocks noChangeArrowheads="1"/>
          </p:cNvSpPr>
          <p:nvPr/>
        </p:nvSpPr>
        <p:spPr bwMode="auto">
          <a:xfrm>
            <a:off x="3581400" y="228600"/>
            <a:ext cx="1981200" cy="641350"/>
          </a:xfrm>
          <a:prstGeom prst="rect"/>
          <a:noFill/>
          <a:ln w="9525">
            <a:noFill/>
            <a:miter lim="800000"/>
            <a:headEnd/>
            <a:tailEnd/>
          </a:ln>
          <a:effectLst/>
        </p:spPr>
        <p:txBody>
          <a:bodyPr>
            <a:spAutoFit/>
          </a:bodyPr>
          <a:p>
            <a:pPr eaLnBrk="1" hangingPunct="1">
              <a:spcBef>
                <a:spcPct val="50000"/>
              </a:spcBef>
            </a:pPr>
            <a:r>
              <a:rPr dirty="0" sz="3600" lang="en-US" smtClean="0">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rPr>
              <a:t>Chapter 2</a:t>
            </a:r>
            <a:endParaRPr dirty="0" sz="3600" lang="en-US">
              <a:solidFill>
                <a:schemeClr val="bg1"/>
              </a:solidFill>
              <a:effectDag name="">
                <a:cont name="" type="tree">
                  <a:effect ref="fillLine"/>
                  <a:outerShdw algn="br" dir="13500000" dist="38100">
                    <a:srgbClr val="FFFFFF"/>
                  </a:outerShdw>
                </a:cont>
                <a:cont name="" type="tree">
                  <a:effect ref="fillLine"/>
                  <a:outerShdw algn="tl" dir="2700000" dist="38100">
                    <a:srgbClr val="6A6A6A"/>
                  </a:outerShdw>
                </a:cont>
                <a:effect ref="fillLine"/>
              </a:effectDag>
            </a:endParaRPr>
          </a:p>
        </p:txBody>
      </p:sp>
      <p:sp>
        <p:nvSpPr>
          <p:cNvPr id="1048762" name="Text Box 12"/>
          <p:cNvSpPr txBox="1">
            <a:spLocks noChangeArrowheads="1"/>
          </p:cNvSpPr>
          <p:nvPr/>
        </p:nvSpPr>
        <p:spPr bwMode="auto">
          <a:xfrm>
            <a:off x="914400" y="1752600"/>
            <a:ext cx="7620000" cy="822325"/>
          </a:xfrm>
          <a:prstGeom prst="rect"/>
          <a:noFill/>
          <a:ln w="9525">
            <a:noFill/>
            <a:miter lim="800000"/>
            <a:headEnd/>
            <a:tailEnd/>
          </a:ln>
          <a:effectLst/>
        </p:spPr>
        <p:txBody>
          <a:bodyPr>
            <a:spAutoFit/>
          </a:bodyPr>
          <a:p>
            <a:pPr>
              <a:spcBef>
                <a:spcPct val="50000"/>
              </a:spcBef>
            </a:pPr>
            <a:r>
              <a:rPr lang="en-US"/>
              <a:t>You can convert decimal to any other base by repeatedly dividing by the base. For binary, repeatedly divide by 2:</a:t>
            </a:r>
          </a:p>
        </p:txBody>
      </p:sp>
      <p:sp>
        <p:nvSpPr>
          <p:cNvPr id="1048763" name="Text Box 13"/>
          <p:cNvSpPr txBox="1">
            <a:spLocks noChangeArrowheads="1"/>
          </p:cNvSpPr>
          <p:nvPr/>
        </p:nvSpPr>
        <p:spPr bwMode="auto">
          <a:xfrm>
            <a:off x="1905000" y="2667000"/>
            <a:ext cx="6629400" cy="822325"/>
          </a:xfrm>
          <a:prstGeom prst="rect"/>
          <a:noFill/>
          <a:ln w="9525">
            <a:noFill/>
            <a:miter lim="800000"/>
            <a:headEnd/>
            <a:tailEnd/>
          </a:ln>
          <a:effectLst/>
        </p:spPr>
        <p:txBody>
          <a:bodyPr>
            <a:spAutoFit/>
          </a:bodyPr>
          <a:p>
            <a:pPr>
              <a:spcBef>
                <a:spcPct val="50000"/>
              </a:spcBef>
            </a:pPr>
            <a:r>
              <a:rPr lang="en-US"/>
              <a:t>Convert the decimal number 49 to binary by repeatedly dividing by 2. </a:t>
            </a:r>
          </a:p>
        </p:txBody>
      </p:sp>
      <p:sp>
        <p:nvSpPr>
          <p:cNvPr id="1048764" name="WordArt 14"/>
          <p:cNvSpPr>
            <a:spLocks noChangeArrowheads="1" noChangeShapeType="1" noTextEdit="1"/>
          </p:cNvSpPr>
          <p:nvPr/>
        </p:nvSpPr>
        <p:spPr bwMode="auto">
          <a:xfrm>
            <a:off x="609600" y="27432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Example</a:t>
            </a:r>
          </a:p>
        </p:txBody>
      </p:sp>
      <p:sp>
        <p:nvSpPr>
          <p:cNvPr id="1048765" name="WordArt 15"/>
          <p:cNvSpPr>
            <a:spLocks noChangeArrowheads="1" noChangeShapeType="1" noTextEdit="1"/>
          </p:cNvSpPr>
          <p:nvPr/>
        </p:nvSpPr>
        <p:spPr bwMode="auto">
          <a:xfrm>
            <a:off x="609600" y="3581400"/>
            <a:ext cx="1219200" cy="449263"/>
          </a:xfrm>
          <a:prstGeom prst="rect"/>
        </p:spPr>
        <p:txBody>
          <a:bodyPr fromWordArt="1" wrap="none">
            <a:prstTxWarp prst="textPlain">
              <a:avLst>
                <a:gd fmla="val 50000" name="adj"/>
              </a:avLst>
            </a:prstTxWarp>
          </a:bodyPr>
          <a:p>
            <a:pPr algn="ctr"/>
            <a:r>
              <a:rPr sz="2800" kern="10" lang="en-US">
                <a:ln w="9525">
                  <a:noFill/>
                  <a:round/>
                  <a:headEnd/>
                  <a:tailEnd/>
                </a:ln>
                <a:gradFill rotWithShape="0">
                  <a:gsLst>
                    <a:gs pos="0">
                      <a:srgbClr val="FFFF00"/>
                    </a:gs>
                    <a:gs pos="100000">
                      <a:srgbClr val="FF9933"/>
                    </a:gs>
                  </a:gsLst>
                  <a:path path="rect">
                    <a:fillToRect l="50000" t="50000" r="50000" b="50000"/>
                  </a:path>
                </a:gradFill>
                <a:effectLst>
                  <a:outerShdw algn="ctr" dir="2700000" dist="35921" rotWithShape="0">
                    <a:srgbClr val="C0C0C0">
                      <a:alpha val="80000"/>
                    </a:srgbClr>
                  </a:outerShdw>
                </a:effectLst>
                <a:latin typeface="Impact"/>
              </a:rPr>
              <a:t>Solution</a:t>
            </a:r>
          </a:p>
        </p:txBody>
      </p:sp>
      <p:sp>
        <p:nvSpPr>
          <p:cNvPr id="1048766" name="Text Box 16"/>
          <p:cNvSpPr txBox="1">
            <a:spLocks noChangeArrowheads="1"/>
          </p:cNvSpPr>
          <p:nvPr/>
        </p:nvSpPr>
        <p:spPr bwMode="auto">
          <a:xfrm>
            <a:off x="1905000" y="3581400"/>
            <a:ext cx="6400800" cy="1187450"/>
          </a:xfrm>
          <a:prstGeom prst="rect"/>
          <a:noFill/>
          <a:ln w="9525">
            <a:noFill/>
            <a:miter lim="800000"/>
            <a:headEnd/>
            <a:tailEnd/>
          </a:ln>
          <a:effectLst/>
        </p:spPr>
        <p:txBody>
          <a:bodyPr>
            <a:spAutoFit/>
          </a:bodyPr>
          <a:p>
            <a:pPr>
              <a:spcBef>
                <a:spcPct val="50000"/>
              </a:spcBef>
            </a:pPr>
            <a:r>
              <a:rPr lang="en-US"/>
              <a:t>You can do this by “reverse division” and the answer will read from left to right. Put quotients to the left and remainders on top.</a:t>
            </a:r>
          </a:p>
        </p:txBody>
      </p:sp>
      <p:grpSp>
        <p:nvGrpSpPr>
          <p:cNvPr id="111" name="Group 17"/>
          <p:cNvGrpSpPr/>
          <p:nvPr/>
        </p:nvGrpSpPr>
        <p:grpSpPr bwMode="auto">
          <a:xfrm>
            <a:off x="2438400" y="5181600"/>
            <a:ext cx="3962400" cy="457200"/>
            <a:chOff x="1536" y="3264"/>
            <a:chExt cx="2496" cy="288"/>
          </a:xfrm>
        </p:grpSpPr>
        <p:sp>
          <p:nvSpPr>
            <p:cNvPr id="1048767" name="Text Box 18"/>
            <p:cNvSpPr txBox="1">
              <a:spLocks noChangeArrowheads="1"/>
            </p:cNvSpPr>
            <p:nvPr/>
          </p:nvSpPr>
          <p:spPr bwMode="auto">
            <a:xfrm>
              <a:off x="3192" y="3264"/>
              <a:ext cx="840" cy="288"/>
            </a:xfrm>
            <a:prstGeom prst="rect"/>
            <a:noFill/>
            <a:ln w="9525">
              <a:noFill/>
              <a:miter lim="800000"/>
              <a:headEnd/>
              <a:tailEnd/>
            </a:ln>
            <a:effectLst/>
          </p:spPr>
          <p:txBody>
            <a:bodyPr>
              <a:spAutoFit/>
            </a:bodyPr>
            <a:p>
              <a:pPr>
                <a:spcBef>
                  <a:spcPct val="50000"/>
                </a:spcBef>
              </a:pPr>
              <a:r>
                <a:rPr lang="en-US"/>
                <a:t>49   2</a:t>
              </a:r>
            </a:p>
          </p:txBody>
        </p:sp>
        <p:sp>
          <p:nvSpPr>
            <p:cNvPr id="1048768" name="Freeform 19"/>
            <p:cNvSpPr/>
            <p:nvPr/>
          </p:nvSpPr>
          <p:spPr bwMode="auto">
            <a:xfrm>
              <a:off x="1536" y="3305"/>
              <a:ext cx="2035" cy="212"/>
            </a:xfrm>
            <a:custGeom>
              <a:avLst/>
              <a:ahLst/>
              <a:cxnLst>
                <a:cxn ang="0">
                  <a:pos x="2005" y="212"/>
                </a:cxn>
                <a:cxn ang="0">
                  <a:pos x="1966" y="157"/>
                </a:cxn>
                <a:cxn ang="0">
                  <a:pos x="1954" y="101"/>
                </a:cxn>
                <a:cxn ang="0">
                  <a:pos x="1892" y="15"/>
                </a:cxn>
                <a:cxn ang="0">
                  <a:pos x="1096" y="8"/>
                </a:cxn>
                <a:cxn ang="0">
                  <a:pos x="0" y="19"/>
                </a:cxn>
              </a:cxnLst>
              <a:rect l="0" t="0" r="r" b="b"/>
              <a:pathLst>
                <a:path w="2035" h="212">
                  <a:moveTo>
                    <a:pt x="2005" y="212"/>
                  </a:moveTo>
                  <a:cubicBezTo>
                    <a:pt x="1998" y="203"/>
                    <a:pt x="1974" y="175"/>
                    <a:pt x="1966" y="157"/>
                  </a:cubicBezTo>
                  <a:cubicBezTo>
                    <a:pt x="1958" y="139"/>
                    <a:pt x="1966" y="125"/>
                    <a:pt x="1954" y="101"/>
                  </a:cubicBezTo>
                  <a:cubicBezTo>
                    <a:pt x="1942" y="77"/>
                    <a:pt x="2035" y="30"/>
                    <a:pt x="1892" y="15"/>
                  </a:cubicBezTo>
                  <a:cubicBezTo>
                    <a:pt x="1749" y="0"/>
                    <a:pt x="1411" y="7"/>
                    <a:pt x="1096" y="8"/>
                  </a:cubicBezTo>
                  <a:cubicBezTo>
                    <a:pt x="781" y="9"/>
                    <a:pt x="228" y="17"/>
                    <a:pt x="0" y="19"/>
                  </a:cubicBezTo>
                </a:path>
              </a:pathLst>
            </a:custGeom>
            <a:noFill/>
            <a:ln w="19050" cmpd="sng">
              <a:solidFill>
                <a:schemeClr val="tx1"/>
              </a:solidFill>
              <a:round/>
              <a:headEnd/>
              <a:tailEnd/>
            </a:ln>
            <a:effectLst/>
          </p:spPr>
          <p:txBody>
            <a:bodyPr/>
            <a:p>
              <a:endParaRPr lang="en-US"/>
            </a:p>
          </p:txBody>
        </p:sp>
      </p:grpSp>
      <p:grpSp>
        <p:nvGrpSpPr>
          <p:cNvPr id="112" name="Group 20"/>
          <p:cNvGrpSpPr/>
          <p:nvPr/>
        </p:nvGrpSpPr>
        <p:grpSpPr bwMode="auto">
          <a:xfrm>
            <a:off x="4953000" y="5562600"/>
            <a:ext cx="2057400" cy="669925"/>
            <a:chOff x="3216" y="3504"/>
            <a:chExt cx="1296" cy="422"/>
          </a:xfrm>
        </p:grpSpPr>
        <p:sp>
          <p:nvSpPr>
            <p:cNvPr id="1048769" name="Text Box 21"/>
            <p:cNvSpPr txBox="1">
              <a:spLocks noChangeArrowheads="1"/>
            </p:cNvSpPr>
            <p:nvPr/>
          </p:nvSpPr>
          <p:spPr bwMode="auto">
            <a:xfrm>
              <a:off x="3216" y="3600"/>
              <a:ext cx="864" cy="326"/>
            </a:xfrm>
            <a:prstGeom prst="rect"/>
            <a:noFill/>
            <a:ln w="9525">
              <a:noFill/>
              <a:miter lim="800000"/>
              <a:headEnd/>
              <a:tailEnd/>
            </a:ln>
            <a:effectLst/>
          </p:spPr>
          <p:txBody>
            <a:bodyPr>
              <a:spAutoFit/>
            </a:bodyPr>
            <a:p>
              <a:pPr>
                <a:spcBef>
                  <a:spcPct val="50000"/>
                </a:spcBef>
              </a:pPr>
              <a:r>
                <a:rPr sz="1400" lang="en-US"/>
                <a:t>Decimal number</a:t>
              </a:r>
            </a:p>
          </p:txBody>
        </p:sp>
        <p:sp>
          <p:nvSpPr>
            <p:cNvPr id="1048770" name="Line 22"/>
            <p:cNvSpPr>
              <a:spLocks noChangeShapeType="1"/>
            </p:cNvSpPr>
            <p:nvPr/>
          </p:nvSpPr>
          <p:spPr bwMode="auto">
            <a:xfrm flipH="1" flipV="1">
              <a:off x="3456" y="3504"/>
              <a:ext cx="0" cy="144"/>
            </a:xfrm>
            <a:prstGeom prst="line"/>
            <a:noFill/>
            <a:ln w="9525">
              <a:solidFill>
                <a:schemeClr val="tx1"/>
              </a:solidFill>
              <a:round/>
              <a:headEnd/>
              <a:tailEnd type="triangle" w="med" len="med"/>
            </a:ln>
            <a:effectLst/>
          </p:spPr>
          <p:txBody>
            <a:bodyPr/>
            <a:p>
              <a:endParaRPr lang="en-US"/>
            </a:p>
          </p:txBody>
        </p:sp>
        <p:sp>
          <p:nvSpPr>
            <p:cNvPr id="1048771" name="Text Box 23"/>
            <p:cNvSpPr txBox="1">
              <a:spLocks noChangeArrowheads="1"/>
            </p:cNvSpPr>
            <p:nvPr/>
          </p:nvSpPr>
          <p:spPr bwMode="auto">
            <a:xfrm>
              <a:off x="3888" y="3610"/>
              <a:ext cx="624" cy="192"/>
            </a:xfrm>
            <a:prstGeom prst="rect"/>
            <a:noFill/>
            <a:ln w="9525">
              <a:noFill/>
              <a:miter lim="800000"/>
              <a:headEnd/>
              <a:tailEnd/>
            </a:ln>
            <a:effectLst/>
          </p:spPr>
          <p:txBody>
            <a:bodyPr>
              <a:spAutoFit/>
            </a:bodyPr>
            <a:p>
              <a:pPr>
                <a:spcBef>
                  <a:spcPct val="50000"/>
                </a:spcBef>
              </a:pPr>
              <a:r>
                <a:rPr sz="1400" lang="en-US"/>
                <a:t>base</a:t>
              </a:r>
            </a:p>
          </p:txBody>
        </p:sp>
        <p:sp>
          <p:nvSpPr>
            <p:cNvPr id="1048772" name="Line 24"/>
            <p:cNvSpPr>
              <a:spLocks noChangeShapeType="1"/>
            </p:cNvSpPr>
            <p:nvPr/>
          </p:nvSpPr>
          <p:spPr bwMode="auto">
            <a:xfrm flipH="1" flipV="1">
              <a:off x="3792" y="3514"/>
              <a:ext cx="144" cy="144"/>
            </a:xfrm>
            <a:prstGeom prst="line"/>
            <a:noFill/>
            <a:ln w="9525">
              <a:solidFill>
                <a:schemeClr val="tx1"/>
              </a:solidFill>
              <a:round/>
              <a:headEnd/>
              <a:tailEnd type="triangle" w="med" len="med"/>
            </a:ln>
            <a:effectLst/>
          </p:spPr>
          <p:txBody>
            <a:bodyPr/>
            <a:p>
              <a:endParaRPr lang="en-US"/>
            </a:p>
          </p:txBody>
        </p:sp>
      </p:grpSp>
      <p:sp>
        <p:nvSpPr>
          <p:cNvPr id="1048773" name="Text Box 25"/>
          <p:cNvSpPr txBox="1">
            <a:spLocks noChangeArrowheads="1"/>
          </p:cNvSpPr>
          <p:nvPr/>
        </p:nvSpPr>
        <p:spPr bwMode="auto">
          <a:xfrm>
            <a:off x="4648200" y="5181600"/>
            <a:ext cx="533400" cy="457200"/>
          </a:xfrm>
          <a:prstGeom prst="rect"/>
          <a:noFill/>
          <a:ln w="9525">
            <a:noFill/>
            <a:miter lim="800000"/>
            <a:headEnd/>
            <a:tailEnd/>
          </a:ln>
          <a:effectLst/>
        </p:spPr>
        <p:txBody>
          <a:bodyPr>
            <a:spAutoFit/>
          </a:bodyPr>
          <a:p>
            <a:pPr>
              <a:spcBef>
                <a:spcPct val="50000"/>
              </a:spcBef>
            </a:pPr>
            <a:r>
              <a:rPr lang="en-US"/>
              <a:t>24</a:t>
            </a:r>
          </a:p>
        </p:txBody>
      </p:sp>
      <p:grpSp>
        <p:nvGrpSpPr>
          <p:cNvPr id="113" name="Group 26"/>
          <p:cNvGrpSpPr/>
          <p:nvPr/>
        </p:nvGrpSpPr>
        <p:grpSpPr bwMode="auto">
          <a:xfrm>
            <a:off x="3962400" y="4876800"/>
            <a:ext cx="2819400" cy="1219200"/>
            <a:chOff x="2496" y="3072"/>
            <a:chExt cx="1776" cy="768"/>
          </a:xfrm>
        </p:grpSpPr>
        <p:grpSp>
          <p:nvGrpSpPr>
            <p:cNvPr id="114" name="Group 27"/>
            <p:cNvGrpSpPr/>
            <p:nvPr/>
          </p:nvGrpSpPr>
          <p:grpSpPr bwMode="auto">
            <a:xfrm>
              <a:off x="3456" y="3072"/>
              <a:ext cx="816" cy="192"/>
              <a:chOff x="3456" y="3072"/>
              <a:chExt cx="816" cy="192"/>
            </a:xfrm>
          </p:grpSpPr>
          <p:sp>
            <p:nvSpPr>
              <p:cNvPr id="1048774" name="Text Box 28"/>
              <p:cNvSpPr txBox="1">
                <a:spLocks noChangeArrowheads="1"/>
              </p:cNvSpPr>
              <p:nvPr/>
            </p:nvSpPr>
            <p:spPr bwMode="auto">
              <a:xfrm>
                <a:off x="3648" y="3072"/>
                <a:ext cx="624" cy="192"/>
              </a:xfrm>
              <a:prstGeom prst="rect"/>
              <a:noFill/>
              <a:ln w="9525">
                <a:noFill/>
                <a:miter lim="800000"/>
                <a:headEnd/>
                <a:tailEnd/>
              </a:ln>
              <a:effectLst/>
            </p:spPr>
            <p:txBody>
              <a:bodyPr>
                <a:spAutoFit/>
              </a:bodyPr>
              <a:p>
                <a:pPr>
                  <a:spcBef>
                    <a:spcPct val="50000"/>
                  </a:spcBef>
                </a:pPr>
                <a:r>
                  <a:rPr sz="1400" lang="en-US"/>
                  <a:t>remainder</a:t>
                </a:r>
              </a:p>
            </p:txBody>
          </p:sp>
          <p:sp>
            <p:nvSpPr>
              <p:cNvPr id="1048775" name="Line 29"/>
              <p:cNvSpPr>
                <a:spLocks noChangeShapeType="1"/>
              </p:cNvSpPr>
              <p:nvPr/>
            </p:nvSpPr>
            <p:spPr bwMode="auto">
              <a:xfrm flipH="1">
                <a:off x="3456" y="3168"/>
                <a:ext cx="192" cy="0"/>
              </a:xfrm>
              <a:prstGeom prst="line"/>
              <a:noFill/>
              <a:ln w="9525">
                <a:solidFill>
                  <a:schemeClr val="tx1"/>
                </a:solidFill>
                <a:round/>
                <a:headEnd/>
                <a:tailEnd type="triangle" w="med" len="med"/>
              </a:ln>
              <a:effectLst/>
            </p:spPr>
            <p:txBody>
              <a:bodyPr/>
              <a:p>
                <a:endParaRPr lang="en-US"/>
              </a:p>
            </p:txBody>
          </p:sp>
        </p:grpSp>
        <p:grpSp>
          <p:nvGrpSpPr>
            <p:cNvPr id="115" name="Group 30"/>
            <p:cNvGrpSpPr/>
            <p:nvPr/>
          </p:nvGrpSpPr>
          <p:grpSpPr bwMode="auto">
            <a:xfrm>
              <a:off x="2496" y="3504"/>
              <a:ext cx="672" cy="336"/>
              <a:chOff x="2496" y="3504"/>
              <a:chExt cx="672" cy="336"/>
            </a:xfrm>
          </p:grpSpPr>
          <p:sp>
            <p:nvSpPr>
              <p:cNvPr id="1048776" name="Text Box 31"/>
              <p:cNvSpPr txBox="1">
                <a:spLocks noChangeArrowheads="1"/>
              </p:cNvSpPr>
              <p:nvPr/>
            </p:nvSpPr>
            <p:spPr bwMode="auto">
              <a:xfrm>
                <a:off x="2496" y="3648"/>
                <a:ext cx="672" cy="192"/>
              </a:xfrm>
              <a:prstGeom prst="rect"/>
              <a:noFill/>
              <a:ln w="9525">
                <a:noFill/>
                <a:miter lim="800000"/>
                <a:headEnd/>
                <a:tailEnd/>
              </a:ln>
              <a:effectLst/>
            </p:spPr>
            <p:txBody>
              <a:bodyPr>
                <a:spAutoFit/>
              </a:bodyPr>
              <a:p>
                <a:pPr>
                  <a:spcBef>
                    <a:spcPct val="50000"/>
                  </a:spcBef>
                </a:pPr>
                <a:r>
                  <a:rPr sz="1400" lang="en-US"/>
                  <a:t>Quotient</a:t>
                </a:r>
              </a:p>
            </p:txBody>
          </p:sp>
          <p:sp>
            <p:nvSpPr>
              <p:cNvPr id="1048777" name="Line 32"/>
              <p:cNvSpPr>
                <a:spLocks noChangeShapeType="1"/>
              </p:cNvSpPr>
              <p:nvPr/>
            </p:nvSpPr>
            <p:spPr bwMode="auto">
              <a:xfrm flipV="1">
                <a:off x="2880" y="3504"/>
                <a:ext cx="96" cy="144"/>
              </a:xfrm>
              <a:prstGeom prst="line"/>
              <a:noFill/>
              <a:ln w="9525">
                <a:solidFill>
                  <a:schemeClr val="tx1"/>
                </a:solidFill>
                <a:round/>
                <a:headEnd/>
                <a:tailEnd type="triangle" w="med" len="med"/>
              </a:ln>
              <a:effectLst/>
            </p:spPr>
            <p:txBody>
              <a:bodyPr/>
              <a:p>
                <a:endParaRPr lang="en-US"/>
              </a:p>
            </p:txBody>
          </p:sp>
        </p:grpSp>
      </p:grpSp>
      <p:sp>
        <p:nvSpPr>
          <p:cNvPr id="1048778" name="Text Box 33"/>
          <p:cNvSpPr txBox="1">
            <a:spLocks noChangeArrowheads="1"/>
          </p:cNvSpPr>
          <p:nvPr/>
        </p:nvSpPr>
        <p:spPr bwMode="auto">
          <a:xfrm>
            <a:off x="4114800" y="5181600"/>
            <a:ext cx="533400" cy="457200"/>
          </a:xfrm>
          <a:prstGeom prst="rect"/>
          <a:noFill/>
          <a:ln w="9525">
            <a:noFill/>
            <a:miter lim="800000"/>
            <a:headEnd/>
            <a:tailEnd/>
          </a:ln>
          <a:effectLst/>
        </p:spPr>
        <p:txBody>
          <a:bodyPr>
            <a:spAutoFit/>
          </a:bodyPr>
          <a:p>
            <a:pPr>
              <a:spcBef>
                <a:spcPct val="50000"/>
              </a:spcBef>
            </a:pPr>
            <a:r>
              <a:rPr lang="en-US"/>
              <a:t>12</a:t>
            </a:r>
          </a:p>
        </p:txBody>
      </p:sp>
      <p:sp>
        <p:nvSpPr>
          <p:cNvPr id="1048779" name="Text Box 34"/>
          <p:cNvSpPr txBox="1">
            <a:spLocks noChangeArrowheads="1"/>
          </p:cNvSpPr>
          <p:nvPr/>
        </p:nvSpPr>
        <p:spPr bwMode="auto">
          <a:xfrm>
            <a:off x="3810000" y="5181600"/>
            <a:ext cx="609600" cy="457200"/>
          </a:xfrm>
          <a:prstGeom prst="rect"/>
          <a:noFill/>
          <a:ln w="9525">
            <a:noFill/>
            <a:miter lim="800000"/>
            <a:headEnd/>
            <a:tailEnd/>
          </a:ln>
          <a:effectLst/>
        </p:spPr>
        <p:txBody>
          <a:bodyPr>
            <a:spAutoFit/>
          </a:bodyPr>
          <a:p>
            <a:pPr>
              <a:spcBef>
                <a:spcPct val="50000"/>
              </a:spcBef>
            </a:pPr>
            <a:r>
              <a:rPr lang="en-US"/>
              <a:t>6</a:t>
            </a:r>
          </a:p>
        </p:txBody>
      </p:sp>
      <p:sp>
        <p:nvSpPr>
          <p:cNvPr id="1048780" name="Text Box 35"/>
          <p:cNvSpPr txBox="1">
            <a:spLocks noChangeArrowheads="1"/>
          </p:cNvSpPr>
          <p:nvPr/>
        </p:nvSpPr>
        <p:spPr bwMode="auto">
          <a:xfrm>
            <a:off x="3505200" y="5181600"/>
            <a:ext cx="457200" cy="457200"/>
          </a:xfrm>
          <a:prstGeom prst="rect"/>
          <a:noFill/>
          <a:ln w="9525">
            <a:noFill/>
            <a:miter lim="800000"/>
            <a:headEnd/>
            <a:tailEnd/>
          </a:ln>
          <a:effectLst/>
        </p:spPr>
        <p:txBody>
          <a:bodyPr>
            <a:spAutoFit/>
          </a:bodyPr>
          <a:p>
            <a:pPr>
              <a:spcBef>
                <a:spcPct val="50000"/>
              </a:spcBef>
            </a:pPr>
            <a:r>
              <a:rPr lang="en-US"/>
              <a:t>3</a:t>
            </a:r>
          </a:p>
        </p:txBody>
      </p:sp>
      <p:sp>
        <p:nvSpPr>
          <p:cNvPr id="1048781" name="Text Box 36"/>
          <p:cNvSpPr txBox="1">
            <a:spLocks noChangeArrowheads="1"/>
          </p:cNvSpPr>
          <p:nvPr/>
        </p:nvSpPr>
        <p:spPr bwMode="auto">
          <a:xfrm>
            <a:off x="3124200" y="5181600"/>
            <a:ext cx="381000" cy="457200"/>
          </a:xfrm>
          <a:prstGeom prst="rect"/>
          <a:noFill/>
          <a:ln w="9525">
            <a:noFill/>
            <a:miter lim="800000"/>
            <a:headEnd/>
            <a:tailEnd/>
          </a:ln>
          <a:effectLst/>
        </p:spPr>
        <p:txBody>
          <a:bodyPr>
            <a:spAutoFit/>
          </a:bodyPr>
          <a:p>
            <a:pPr>
              <a:spcBef>
                <a:spcPct val="50000"/>
              </a:spcBef>
            </a:pPr>
            <a:r>
              <a:rPr lang="en-US"/>
              <a:t>1</a:t>
            </a:r>
          </a:p>
        </p:txBody>
      </p:sp>
      <p:sp>
        <p:nvSpPr>
          <p:cNvPr id="1048782" name="Text Box 37"/>
          <p:cNvSpPr txBox="1">
            <a:spLocks noChangeArrowheads="1"/>
          </p:cNvSpPr>
          <p:nvPr/>
        </p:nvSpPr>
        <p:spPr bwMode="auto">
          <a:xfrm>
            <a:off x="2743200" y="5181600"/>
            <a:ext cx="685800" cy="457200"/>
          </a:xfrm>
          <a:prstGeom prst="rect"/>
          <a:noFill/>
          <a:ln w="9525">
            <a:noFill/>
            <a:miter lim="800000"/>
            <a:headEnd/>
            <a:tailEnd/>
          </a:ln>
          <a:effectLst/>
        </p:spPr>
        <p:txBody>
          <a:bodyPr>
            <a:spAutoFit/>
          </a:bodyPr>
          <a:p>
            <a:pPr>
              <a:spcBef>
                <a:spcPct val="50000"/>
              </a:spcBef>
            </a:pPr>
            <a:r>
              <a:rPr lang="en-US"/>
              <a:t>0</a:t>
            </a:r>
          </a:p>
        </p:txBody>
      </p:sp>
      <p:sp>
        <p:nvSpPr>
          <p:cNvPr id="1048783" name="Text Box 38"/>
          <p:cNvSpPr txBox="1">
            <a:spLocks noChangeArrowheads="1"/>
          </p:cNvSpPr>
          <p:nvPr/>
        </p:nvSpPr>
        <p:spPr bwMode="auto">
          <a:xfrm>
            <a:off x="1295400" y="5638800"/>
            <a:ext cx="1676400" cy="517525"/>
          </a:xfrm>
          <a:prstGeom prst="rect"/>
          <a:noFill/>
          <a:ln w="9525">
            <a:noFill/>
            <a:miter lim="800000"/>
            <a:headEnd/>
            <a:tailEnd/>
          </a:ln>
          <a:effectLst/>
        </p:spPr>
        <p:txBody>
          <a:bodyPr>
            <a:spAutoFit/>
          </a:bodyPr>
          <a:p>
            <a:pPr>
              <a:spcBef>
                <a:spcPct val="50000"/>
              </a:spcBef>
            </a:pPr>
            <a:r>
              <a:rPr sz="1400" lang="en-US"/>
              <a:t>Continue until the last quotient is 0</a:t>
            </a:r>
          </a:p>
        </p:txBody>
      </p:sp>
      <p:sp>
        <p:nvSpPr>
          <p:cNvPr id="1048784" name="Line 39"/>
          <p:cNvSpPr>
            <a:spLocks noChangeShapeType="1"/>
          </p:cNvSpPr>
          <p:nvPr/>
        </p:nvSpPr>
        <p:spPr bwMode="auto">
          <a:xfrm flipV="1">
            <a:off x="2438400" y="5410200"/>
            <a:ext cx="381000" cy="304800"/>
          </a:xfrm>
          <a:prstGeom prst="line"/>
          <a:noFill/>
          <a:ln w="9525">
            <a:solidFill>
              <a:schemeClr val="tx1"/>
            </a:solidFill>
            <a:round/>
            <a:headEnd/>
            <a:tailEnd type="triangle" w="med" len="med"/>
          </a:ln>
          <a:effectLst/>
        </p:spPr>
        <p:txBody>
          <a:bodyPr/>
          <a:p>
            <a:endParaRPr lang="en-US"/>
          </a:p>
        </p:txBody>
      </p:sp>
      <p:sp>
        <p:nvSpPr>
          <p:cNvPr id="1048785" name="Text Box 40"/>
          <p:cNvSpPr txBox="1">
            <a:spLocks noChangeArrowheads="1"/>
          </p:cNvSpPr>
          <p:nvPr/>
        </p:nvSpPr>
        <p:spPr bwMode="auto">
          <a:xfrm>
            <a:off x="1981200" y="4876800"/>
            <a:ext cx="1219200" cy="366713"/>
          </a:xfrm>
          <a:prstGeom prst="rect"/>
          <a:noFill/>
          <a:ln w="9525">
            <a:noFill/>
            <a:miter lim="800000"/>
            <a:headEnd/>
            <a:tailEnd/>
          </a:ln>
          <a:effectLst/>
        </p:spPr>
        <p:txBody>
          <a:bodyPr>
            <a:spAutoFit/>
          </a:bodyPr>
          <a:p>
            <a:pPr>
              <a:spcBef>
                <a:spcPct val="50000"/>
              </a:spcBef>
            </a:pPr>
            <a:r>
              <a:rPr sz="1800" lang="en-US">
                <a:solidFill>
                  <a:srgbClr val="FF0000"/>
                </a:solidFill>
              </a:rPr>
              <a:t>Answer:</a:t>
            </a:r>
          </a:p>
        </p:txBody>
      </p:sp>
      <p:sp>
        <p:nvSpPr>
          <p:cNvPr id="1048786" name="Rectangle 41"/>
          <p:cNvSpPr>
            <a:spLocks noChangeArrowheads="1"/>
          </p:cNvSpPr>
          <p:nvPr/>
        </p:nvSpPr>
        <p:spPr bwMode="auto">
          <a:xfrm>
            <a:off x="914400" y="1143000"/>
            <a:ext cx="2622550" cy="466725"/>
          </a:xfrm>
          <a:prstGeom prst="rect"/>
          <a:solidFill>
            <a:srgbClr val="996633"/>
          </a:solidFill>
          <a:ln w="9525">
            <a:solidFill>
              <a:srgbClr val="000000"/>
            </a:solidFill>
            <a:miter lim="800000"/>
            <a:headEnd/>
            <a:tailEnd/>
          </a:ln>
          <a:effectLst/>
        </p:spPr>
        <p:txBody>
          <a:bodyPr wrap="none">
            <a:spAutoFit/>
          </a:bodyPr>
          <a:p>
            <a:pPr eaLnBrk="1" hangingPunct="1"/>
            <a:r>
              <a:rPr lang="en-US">
                <a:solidFill>
                  <a:srgbClr val="FFFF99"/>
                </a:solidFill>
              </a:rPr>
              <a:t>Binary Conversions</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8764"/>
                                        </p:tgtEl>
                                        <p:attrNameLst>
                                          <p:attrName>style.visibility</p:attrName>
                                        </p:attrNameLst>
                                      </p:cBhvr>
                                      <p:to>
                                        <p:strVal val="visible"/>
                                      </p:to>
                                    </p:set>
                                    <p:anim calcmode="lin" valueType="num">
                                      <p:cBhvr additive="base">
                                        <p:cTn dur="500" fill="hold" id="7"/>
                                        <p:tgtEl>
                                          <p:spTgt spid="1048764"/>
                                        </p:tgtEl>
                                        <p:attrNameLst>
                                          <p:attrName>ppt_x</p:attrName>
                                        </p:attrNameLst>
                                      </p:cBhvr>
                                      <p:tavLst>
                                        <p:tav tm="0">
                                          <p:val>
                                            <p:strVal val="0-#ppt_w/2"/>
                                          </p:val>
                                        </p:tav>
                                        <p:tav tm="100000">
                                          <p:val>
                                            <p:strVal val="#ppt_x"/>
                                          </p:val>
                                        </p:tav>
                                      </p:tavLst>
                                    </p:anim>
                                    <p:anim calcmode="lin" valueType="num">
                                      <p:cBhvr additive="base">
                                        <p:cTn dur="500" fill="hold" id="8"/>
                                        <p:tgtEl>
                                          <p:spTgt spid="1048764"/>
                                        </p:tgtEl>
                                        <p:attrNameLst>
                                          <p:attrName>ppt_y</p:attrName>
                                        </p:attrNameLst>
                                      </p:cBhvr>
                                      <p:tavLst>
                                        <p:tav tm="0">
                                          <p:val>
                                            <p:strVal val="#ppt_y"/>
                                          </p:val>
                                        </p:tav>
                                        <p:tav tm="100000">
                                          <p:val>
                                            <p:strVal val="#ppt_y"/>
                                          </p:val>
                                        </p:tav>
                                      </p:tavLst>
                                    </p:anim>
                                  </p:childTnLst>
                                </p:cTn>
                              </p:par>
                              <p:par>
                                <p:cTn fill="hold" grpId="0" id="9" nodeType="withEffect" presetClass="entr" presetID="2" presetSubtype="2">
                                  <p:stCondLst>
                                    <p:cond delay="0"/>
                                  </p:stCondLst>
                                  <p:childTnLst>
                                    <p:set>
                                      <p:cBhvr>
                                        <p:cTn dur="1" fill="hold" id="10">
                                          <p:stCondLst>
                                            <p:cond delay="0"/>
                                          </p:stCondLst>
                                        </p:cTn>
                                        <p:tgtEl>
                                          <p:spTgt spid="1048763"/>
                                        </p:tgtEl>
                                        <p:attrNameLst>
                                          <p:attrName>style.visibility</p:attrName>
                                        </p:attrNameLst>
                                      </p:cBhvr>
                                      <p:to>
                                        <p:strVal val="visible"/>
                                      </p:to>
                                    </p:set>
                                    <p:anim calcmode="lin" valueType="num">
                                      <p:cBhvr additive="base">
                                        <p:cTn dur="500" fill="hold" id="11"/>
                                        <p:tgtEl>
                                          <p:spTgt spid="1048763"/>
                                        </p:tgtEl>
                                        <p:attrNameLst>
                                          <p:attrName>ppt_x</p:attrName>
                                        </p:attrNameLst>
                                      </p:cBhvr>
                                      <p:tavLst>
                                        <p:tav tm="0">
                                          <p:val>
                                            <p:strVal val="1+#ppt_w/2"/>
                                          </p:val>
                                        </p:tav>
                                        <p:tav tm="100000">
                                          <p:val>
                                            <p:strVal val="#ppt_x"/>
                                          </p:val>
                                        </p:tav>
                                      </p:tavLst>
                                    </p:anim>
                                    <p:anim calcmode="lin" valueType="num">
                                      <p:cBhvr additive="base">
                                        <p:cTn dur="500" fill="hold" id="12"/>
                                        <p:tgtEl>
                                          <p:spTgt spid="1048763"/>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9" presetSubtype="0">
                                  <p:stCondLst>
                                    <p:cond delay="0"/>
                                  </p:stCondLst>
                                  <p:childTnLst>
                                    <p:set>
                                      <p:cBhvr>
                                        <p:cTn dur="1" fill="hold" id="16">
                                          <p:stCondLst>
                                            <p:cond delay="0"/>
                                          </p:stCondLst>
                                        </p:cTn>
                                        <p:tgtEl>
                                          <p:spTgt spid="1048765"/>
                                        </p:tgtEl>
                                        <p:attrNameLst>
                                          <p:attrName>style.visibility</p:attrName>
                                        </p:attrNameLst>
                                      </p:cBhvr>
                                      <p:to>
                                        <p:strVal val="visible"/>
                                      </p:to>
                                    </p:set>
                                    <p:animEffect transition="in" filter="dissolve">
                                      <p:cBhvr>
                                        <p:cTn dur="500" id="17"/>
                                        <p:tgtEl>
                                          <p:spTgt spid="1048765"/>
                                        </p:tgtEl>
                                      </p:cBhvr>
                                    </p:animEffect>
                                  </p:childTnLst>
                                </p:cTn>
                              </p:par>
                              <p:par>
                                <p:cTn fill="hold" grpId="0" id="18" nodeType="withEffect" presetClass="entr" presetID="2" presetSubtype="2">
                                  <p:stCondLst>
                                    <p:cond delay="0"/>
                                  </p:stCondLst>
                                  <p:childTnLst>
                                    <p:set>
                                      <p:cBhvr>
                                        <p:cTn dur="1" fill="hold" id="19">
                                          <p:stCondLst>
                                            <p:cond delay="0"/>
                                          </p:stCondLst>
                                        </p:cTn>
                                        <p:tgtEl>
                                          <p:spTgt spid="1048766"/>
                                        </p:tgtEl>
                                        <p:attrNameLst>
                                          <p:attrName>style.visibility</p:attrName>
                                        </p:attrNameLst>
                                      </p:cBhvr>
                                      <p:to>
                                        <p:strVal val="visible"/>
                                      </p:to>
                                    </p:set>
                                    <p:anim calcmode="lin" valueType="num">
                                      <p:cBhvr additive="base">
                                        <p:cTn dur="500" fill="hold" id="20"/>
                                        <p:tgtEl>
                                          <p:spTgt spid="1048766"/>
                                        </p:tgtEl>
                                        <p:attrNameLst>
                                          <p:attrName>ppt_x</p:attrName>
                                        </p:attrNameLst>
                                      </p:cBhvr>
                                      <p:tavLst>
                                        <p:tav tm="0">
                                          <p:val>
                                            <p:strVal val="1+#ppt_w/2"/>
                                          </p:val>
                                        </p:tav>
                                        <p:tav tm="100000">
                                          <p:val>
                                            <p:strVal val="#ppt_x"/>
                                          </p:val>
                                        </p:tav>
                                      </p:tavLst>
                                    </p:anim>
                                    <p:anim calcmode="lin" valueType="num">
                                      <p:cBhvr additive="base">
                                        <p:cTn dur="500" fill="hold" id="21"/>
                                        <p:tgtEl>
                                          <p:spTgt spid="1048766"/>
                                        </p:tgtEl>
                                        <p:attrNameLst>
                                          <p:attrName>ppt_y</p:attrName>
                                        </p:attrNameLst>
                                      </p:cBhvr>
                                      <p:tavLst>
                                        <p:tav tm="0">
                                          <p:val>
                                            <p:strVal val="#ppt_y"/>
                                          </p:val>
                                        </p:tav>
                                        <p:tav tm="100000">
                                          <p:val>
                                            <p:strVal val="#ppt_y"/>
                                          </p:val>
                                        </p:tav>
                                      </p:tavLst>
                                    </p:anim>
                                  </p:childTnLst>
                                </p:cTn>
                              </p:par>
                            </p:childTnLst>
                          </p:cTn>
                        </p:par>
                      </p:childTnLst>
                    </p:cTn>
                  </p:par>
                  <p:par>
                    <p:cTn fill="hold" id="22">
                      <p:stCondLst>
                        <p:cond delay="indefinite"/>
                      </p:stCondLst>
                      <p:childTnLst>
                        <p:par>
                          <p:cTn fill="hold" id="23">
                            <p:stCondLst>
                              <p:cond delay="0"/>
                            </p:stCondLst>
                            <p:childTnLst>
                              <p:par>
                                <p:cTn fill="hold" id="24" nodeType="clickEffect" presetClass="entr" presetID="2" presetSubtype="4">
                                  <p:stCondLst>
                                    <p:cond delay="0"/>
                                  </p:stCondLst>
                                  <p:childTnLst>
                                    <p:set>
                                      <p:cBhvr>
                                        <p:cTn dur="1" fill="hold" id="25">
                                          <p:stCondLst>
                                            <p:cond delay="0"/>
                                          </p:stCondLst>
                                        </p:cTn>
                                        <p:tgtEl>
                                          <p:spTgt spid="111"/>
                                        </p:tgtEl>
                                        <p:attrNameLst>
                                          <p:attrName>style.visibility</p:attrName>
                                        </p:attrNameLst>
                                      </p:cBhvr>
                                      <p:to>
                                        <p:strVal val="visible"/>
                                      </p:to>
                                    </p:set>
                                    <p:anim calcmode="lin" valueType="num">
                                      <p:cBhvr additive="base">
                                        <p:cTn dur="500" fill="hold" id="26"/>
                                        <p:tgtEl>
                                          <p:spTgt spid="111"/>
                                        </p:tgtEl>
                                        <p:attrNameLst>
                                          <p:attrName>ppt_x</p:attrName>
                                        </p:attrNameLst>
                                      </p:cBhvr>
                                      <p:tavLst>
                                        <p:tav tm="0">
                                          <p:val>
                                            <p:strVal val="#ppt_x"/>
                                          </p:val>
                                        </p:tav>
                                        <p:tav tm="100000">
                                          <p:val>
                                            <p:strVal val="#ppt_x"/>
                                          </p:val>
                                        </p:tav>
                                      </p:tavLst>
                                    </p:anim>
                                    <p:anim calcmode="lin" valueType="num">
                                      <p:cBhvr additive="base">
                                        <p:cTn dur="500" fill="hold" id="27"/>
                                        <p:tgtEl>
                                          <p:spTgt spid="111"/>
                                        </p:tgtEl>
                                        <p:attrNameLst>
                                          <p:attrName>ppt_y</p:attrName>
                                        </p:attrNameLst>
                                      </p:cBhvr>
                                      <p:tavLst>
                                        <p:tav tm="0">
                                          <p:val>
                                            <p:strVal val="1+#ppt_h/2"/>
                                          </p:val>
                                        </p:tav>
                                        <p:tav tm="100000">
                                          <p:val>
                                            <p:strVal val="#ppt_y"/>
                                          </p:val>
                                        </p:tav>
                                      </p:tavLst>
                                    </p:anim>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 presetSubtype="4">
                                  <p:stCondLst>
                                    <p:cond delay="0"/>
                                  </p:stCondLst>
                                  <p:childTnLst>
                                    <p:set>
                                      <p:cBhvr>
                                        <p:cTn dur="1" fill="hold" id="31">
                                          <p:stCondLst>
                                            <p:cond delay="0"/>
                                          </p:stCondLst>
                                        </p:cTn>
                                        <p:tgtEl>
                                          <p:spTgt spid="112"/>
                                        </p:tgtEl>
                                        <p:attrNameLst>
                                          <p:attrName>style.visibility</p:attrName>
                                        </p:attrNameLst>
                                      </p:cBhvr>
                                      <p:to>
                                        <p:strVal val="visible"/>
                                      </p:to>
                                    </p:set>
                                    <p:anim calcmode="lin" valueType="num">
                                      <p:cBhvr additive="base">
                                        <p:cTn dur="500" fill="hold" id="32"/>
                                        <p:tgtEl>
                                          <p:spTgt spid="112"/>
                                        </p:tgtEl>
                                        <p:attrNameLst>
                                          <p:attrName>ppt_x</p:attrName>
                                        </p:attrNameLst>
                                      </p:cBhvr>
                                      <p:tavLst>
                                        <p:tav tm="0">
                                          <p:val>
                                            <p:strVal val="#ppt_x"/>
                                          </p:val>
                                        </p:tav>
                                        <p:tav tm="100000">
                                          <p:val>
                                            <p:strVal val="#ppt_x"/>
                                          </p:val>
                                        </p:tav>
                                      </p:tavLst>
                                    </p:anim>
                                    <p:anim calcmode="lin" valueType="num">
                                      <p:cBhvr additive="base">
                                        <p:cTn dur="500" fill="hold" id="33"/>
                                        <p:tgtEl>
                                          <p:spTgt spid="112"/>
                                        </p:tgtEl>
                                        <p:attrNameLst>
                                          <p:attrName>ppt_y</p:attrName>
                                        </p:attrNameLst>
                                      </p:cBhvr>
                                      <p:tavLst>
                                        <p:tav tm="0">
                                          <p:val>
                                            <p:strVal val="1+#ppt_h/2"/>
                                          </p:val>
                                        </p:tav>
                                        <p:tav tm="100000">
                                          <p:val>
                                            <p:strVal val="#ppt_y"/>
                                          </p:val>
                                        </p:tav>
                                      </p:tavLst>
                                    </p:anim>
                                  </p:childTnLst>
                                  <p:subTnLst>
                                    <p:set>
                                      <p:cBhvr override="childStyle">
                                        <p:cTn afterEffect="1" display="0" dur="1" fill="hold" masterRel="nextClick"/>
                                        <p:tgtEl>
                                          <p:spTgt spid="112"/>
                                        </p:tgtEl>
                                        <p:attrNameLst>
                                          <p:attrName>style.visibility</p:attrName>
                                        </p:attrNameLst>
                                      </p:cBhvr>
                                      <p:to>
                                        <p:strVal val="hidden"/>
                                      </p:to>
                                    </p:set>
                                  </p:sub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9" presetSubtype="0">
                                  <p:stCondLst>
                                    <p:cond delay="0"/>
                                  </p:stCondLst>
                                  <p:childTnLst>
                                    <p:set>
                                      <p:cBhvr>
                                        <p:cTn dur="1" fill="hold" id="37">
                                          <p:stCondLst>
                                            <p:cond delay="0"/>
                                          </p:stCondLst>
                                        </p:cTn>
                                        <p:tgtEl>
                                          <p:spTgt spid="1048773"/>
                                        </p:tgtEl>
                                        <p:attrNameLst>
                                          <p:attrName>style.visibility</p:attrName>
                                        </p:attrNameLst>
                                      </p:cBhvr>
                                      <p:to>
                                        <p:strVal val="visible"/>
                                      </p:to>
                                    </p:set>
                                    <p:animEffect transition="in" filter="dissolve">
                                      <p:cBhvr>
                                        <p:cTn dur="500" id="38"/>
                                        <p:tgtEl>
                                          <p:spTgt spid="1048773"/>
                                        </p:tgtEl>
                                      </p:cBhvr>
                                    </p:animEffect>
                                  </p:childTnLst>
                                </p:cTn>
                              </p:par>
                            </p:childTnLst>
                          </p:cTn>
                        </p:par>
                        <p:par>
                          <p:cTn fill="hold" id="39">
                            <p:stCondLst>
                              <p:cond delay="500"/>
                            </p:stCondLst>
                            <p:childTnLst>
                              <p:par>
                                <p:cTn fill="hold" grpId="0" id="40" nodeType="afterEffect" presetClass="entr" presetID="9" presetSubtype="0">
                                  <p:stCondLst>
                                    <p:cond delay="0"/>
                                  </p:stCondLst>
                                  <p:childTnLst>
                                    <p:set>
                                      <p:cBhvr>
                                        <p:cTn dur="1" fill="hold" id="41">
                                          <p:stCondLst>
                                            <p:cond delay="0"/>
                                          </p:stCondLst>
                                        </p:cTn>
                                        <p:tgtEl>
                                          <p:spTgt spid="1048755"/>
                                        </p:tgtEl>
                                        <p:attrNameLst>
                                          <p:attrName>style.visibility</p:attrName>
                                        </p:attrNameLst>
                                      </p:cBhvr>
                                      <p:to>
                                        <p:strVal val="visible"/>
                                      </p:to>
                                    </p:set>
                                    <p:animEffect transition="in" filter="dissolve">
                                      <p:cBhvr>
                                        <p:cTn dur="500" id="42"/>
                                        <p:tgtEl>
                                          <p:spTgt spid="1048755"/>
                                        </p:tgtEl>
                                      </p:cBhvr>
                                    </p:animEffect>
                                  </p:childTnLst>
                                </p:cTn>
                              </p:par>
                              <p:par>
                                <p:cTn fill="hold" id="43" nodeType="withEffect" presetClass="entr" presetID="2" presetSubtype="6">
                                  <p:stCondLst>
                                    <p:cond delay="0"/>
                                  </p:stCondLst>
                                  <p:childTnLst>
                                    <p:set>
                                      <p:cBhvr>
                                        <p:cTn dur="1" fill="hold" id="44">
                                          <p:stCondLst>
                                            <p:cond delay="0"/>
                                          </p:stCondLst>
                                        </p:cTn>
                                        <p:tgtEl>
                                          <p:spTgt spid="113"/>
                                        </p:tgtEl>
                                        <p:attrNameLst>
                                          <p:attrName>style.visibility</p:attrName>
                                        </p:attrNameLst>
                                      </p:cBhvr>
                                      <p:to>
                                        <p:strVal val="visible"/>
                                      </p:to>
                                    </p:set>
                                    <p:anim calcmode="lin" valueType="num">
                                      <p:cBhvr additive="base">
                                        <p:cTn dur="500" fill="hold" id="45"/>
                                        <p:tgtEl>
                                          <p:spTgt spid="113"/>
                                        </p:tgtEl>
                                        <p:attrNameLst>
                                          <p:attrName>ppt_x</p:attrName>
                                        </p:attrNameLst>
                                      </p:cBhvr>
                                      <p:tavLst>
                                        <p:tav tm="0">
                                          <p:val>
                                            <p:strVal val="1+#ppt_w/2"/>
                                          </p:val>
                                        </p:tav>
                                        <p:tav tm="100000">
                                          <p:val>
                                            <p:strVal val="#ppt_x"/>
                                          </p:val>
                                        </p:tav>
                                      </p:tavLst>
                                    </p:anim>
                                    <p:anim calcmode="lin" valueType="num">
                                      <p:cBhvr additive="base">
                                        <p:cTn dur="500" fill="hold" id="46"/>
                                        <p:tgtEl>
                                          <p:spTgt spid="113"/>
                                        </p:tgtEl>
                                        <p:attrNameLst>
                                          <p:attrName>ppt_y</p:attrName>
                                        </p:attrNameLst>
                                      </p:cBhvr>
                                      <p:tavLst>
                                        <p:tav tm="0">
                                          <p:val>
                                            <p:strVal val="1+#ppt_h/2"/>
                                          </p:val>
                                        </p:tav>
                                        <p:tav tm="100000">
                                          <p:val>
                                            <p:strVal val="#ppt_y"/>
                                          </p:val>
                                        </p:tav>
                                      </p:tavLst>
                                    </p:anim>
                                  </p:childTnLst>
                                  <p:subTnLst>
                                    <p:set>
                                      <p:cBhvr override="childStyle">
                                        <p:cTn afterEffect="1" display="0" dur="1" fill="hold" masterRel="nextClick"/>
                                        <p:tgtEl>
                                          <p:spTgt spid="113"/>
                                        </p:tgtEl>
                                        <p:attrNameLst>
                                          <p:attrName>style.visibility</p:attrName>
                                        </p:attrNameLst>
                                      </p:cBhvr>
                                      <p:to>
                                        <p:strVal val="hidden"/>
                                      </p:to>
                                    </p:set>
                                  </p:subTnLst>
                                </p:cTn>
                              </p:par>
                            </p:childTnLst>
                          </p:cTn>
                        </p:par>
                      </p:childTnLst>
                    </p:cTn>
                  </p:par>
                  <p:par>
                    <p:cTn fill="hold" id="47">
                      <p:stCondLst>
                        <p:cond delay="indefinite"/>
                      </p:stCondLst>
                      <p:childTnLst>
                        <p:par>
                          <p:cTn fill="hold" id="48">
                            <p:stCondLst>
                              <p:cond delay="0"/>
                            </p:stCondLst>
                            <p:childTnLst>
                              <p:par>
                                <p:cTn fill="hold" grpId="0" id="49" nodeType="clickEffect" presetClass="entr" presetID="9" presetSubtype="0">
                                  <p:stCondLst>
                                    <p:cond delay="0"/>
                                  </p:stCondLst>
                                  <p:childTnLst>
                                    <p:set>
                                      <p:cBhvr>
                                        <p:cTn dur="1" fill="hold" id="50">
                                          <p:stCondLst>
                                            <p:cond delay="0"/>
                                          </p:stCondLst>
                                        </p:cTn>
                                        <p:tgtEl>
                                          <p:spTgt spid="1048778"/>
                                        </p:tgtEl>
                                        <p:attrNameLst>
                                          <p:attrName>style.visibility</p:attrName>
                                        </p:attrNameLst>
                                      </p:cBhvr>
                                      <p:to>
                                        <p:strVal val="visible"/>
                                      </p:to>
                                    </p:set>
                                    <p:animEffect transition="in" filter="dissolve">
                                      <p:cBhvr>
                                        <p:cTn dur="500" id="51"/>
                                        <p:tgtEl>
                                          <p:spTgt spid="1048778"/>
                                        </p:tgtEl>
                                      </p:cBhvr>
                                    </p:animEffect>
                                  </p:childTnLst>
                                </p:cTn>
                              </p:par>
                            </p:childTnLst>
                          </p:cTn>
                        </p:par>
                        <p:par>
                          <p:cTn fill="hold" id="52">
                            <p:stCondLst>
                              <p:cond delay="500"/>
                            </p:stCondLst>
                            <p:childTnLst>
                              <p:par>
                                <p:cTn fill="hold" grpId="0" id="53" nodeType="afterEffect" presetClass="entr" presetID="9" presetSubtype="0">
                                  <p:stCondLst>
                                    <p:cond delay="0"/>
                                  </p:stCondLst>
                                  <p:childTnLst>
                                    <p:set>
                                      <p:cBhvr>
                                        <p:cTn dur="1" fill="hold" id="54">
                                          <p:stCondLst>
                                            <p:cond delay="0"/>
                                          </p:stCondLst>
                                        </p:cTn>
                                        <p:tgtEl>
                                          <p:spTgt spid="1048756"/>
                                        </p:tgtEl>
                                        <p:attrNameLst>
                                          <p:attrName>style.visibility</p:attrName>
                                        </p:attrNameLst>
                                      </p:cBhvr>
                                      <p:to>
                                        <p:strVal val="visible"/>
                                      </p:to>
                                    </p:set>
                                    <p:animEffect transition="in" filter="dissolve">
                                      <p:cBhvr>
                                        <p:cTn dur="500" id="55"/>
                                        <p:tgtEl>
                                          <p:spTgt spid="1048756"/>
                                        </p:tgtEl>
                                      </p:cBhvr>
                                    </p:animEffect>
                                  </p:childTnLst>
                                </p:cTn>
                              </p:par>
                            </p:childTnLst>
                          </p:cTn>
                        </p:par>
                      </p:childTnLst>
                    </p:cTn>
                  </p:par>
                  <p:par>
                    <p:cTn fill="hold" id="56">
                      <p:stCondLst>
                        <p:cond delay="indefinite"/>
                      </p:stCondLst>
                      <p:childTnLst>
                        <p:par>
                          <p:cTn fill="hold" id="57">
                            <p:stCondLst>
                              <p:cond delay="0"/>
                            </p:stCondLst>
                            <p:childTnLst>
                              <p:par>
                                <p:cTn fill="hold" grpId="0" id="58" nodeType="clickEffect" presetClass="entr" presetID="9" presetSubtype="0">
                                  <p:stCondLst>
                                    <p:cond delay="0"/>
                                  </p:stCondLst>
                                  <p:childTnLst>
                                    <p:set>
                                      <p:cBhvr>
                                        <p:cTn dur="1" fill="hold" id="59">
                                          <p:stCondLst>
                                            <p:cond delay="0"/>
                                          </p:stCondLst>
                                        </p:cTn>
                                        <p:tgtEl>
                                          <p:spTgt spid="1048779"/>
                                        </p:tgtEl>
                                        <p:attrNameLst>
                                          <p:attrName>style.visibility</p:attrName>
                                        </p:attrNameLst>
                                      </p:cBhvr>
                                      <p:to>
                                        <p:strVal val="visible"/>
                                      </p:to>
                                    </p:set>
                                    <p:animEffect transition="in" filter="dissolve">
                                      <p:cBhvr>
                                        <p:cTn dur="500" id="60"/>
                                        <p:tgtEl>
                                          <p:spTgt spid="1048779"/>
                                        </p:tgtEl>
                                      </p:cBhvr>
                                    </p:animEffect>
                                  </p:childTnLst>
                                </p:cTn>
                              </p:par>
                            </p:childTnLst>
                          </p:cTn>
                        </p:par>
                        <p:par>
                          <p:cTn fill="hold" id="61">
                            <p:stCondLst>
                              <p:cond delay="500"/>
                            </p:stCondLst>
                            <p:childTnLst>
                              <p:par>
                                <p:cTn fill="hold" grpId="0" id="62" nodeType="afterEffect" presetClass="entr" presetID="9" presetSubtype="0">
                                  <p:stCondLst>
                                    <p:cond delay="0"/>
                                  </p:stCondLst>
                                  <p:childTnLst>
                                    <p:set>
                                      <p:cBhvr>
                                        <p:cTn dur="1" fill="hold" id="63">
                                          <p:stCondLst>
                                            <p:cond delay="0"/>
                                          </p:stCondLst>
                                        </p:cTn>
                                        <p:tgtEl>
                                          <p:spTgt spid="1048757"/>
                                        </p:tgtEl>
                                        <p:attrNameLst>
                                          <p:attrName>style.visibility</p:attrName>
                                        </p:attrNameLst>
                                      </p:cBhvr>
                                      <p:to>
                                        <p:strVal val="visible"/>
                                      </p:to>
                                    </p:set>
                                    <p:animEffect transition="in" filter="dissolve">
                                      <p:cBhvr>
                                        <p:cTn dur="500" id="64"/>
                                        <p:tgtEl>
                                          <p:spTgt spid="1048757"/>
                                        </p:tgtEl>
                                      </p:cBhvr>
                                    </p:animEffect>
                                  </p:childTnLst>
                                </p:cTn>
                              </p:par>
                            </p:childTnLst>
                          </p:cTn>
                        </p:par>
                      </p:childTnLst>
                    </p:cTn>
                  </p:par>
                  <p:par>
                    <p:cTn fill="hold" id="65">
                      <p:stCondLst>
                        <p:cond delay="indefinite"/>
                      </p:stCondLst>
                      <p:childTnLst>
                        <p:par>
                          <p:cTn fill="hold" id="66">
                            <p:stCondLst>
                              <p:cond delay="0"/>
                            </p:stCondLst>
                            <p:childTnLst>
                              <p:par>
                                <p:cTn fill="hold" grpId="0" id="67" nodeType="clickEffect" presetClass="entr" presetID="9" presetSubtype="0">
                                  <p:stCondLst>
                                    <p:cond delay="0"/>
                                  </p:stCondLst>
                                  <p:childTnLst>
                                    <p:set>
                                      <p:cBhvr>
                                        <p:cTn dur="1" fill="hold" id="68">
                                          <p:stCondLst>
                                            <p:cond delay="0"/>
                                          </p:stCondLst>
                                        </p:cTn>
                                        <p:tgtEl>
                                          <p:spTgt spid="1048780"/>
                                        </p:tgtEl>
                                        <p:attrNameLst>
                                          <p:attrName>style.visibility</p:attrName>
                                        </p:attrNameLst>
                                      </p:cBhvr>
                                      <p:to>
                                        <p:strVal val="visible"/>
                                      </p:to>
                                    </p:set>
                                    <p:animEffect transition="in" filter="dissolve">
                                      <p:cBhvr>
                                        <p:cTn dur="500" id="69"/>
                                        <p:tgtEl>
                                          <p:spTgt spid="1048780"/>
                                        </p:tgtEl>
                                      </p:cBhvr>
                                    </p:animEffect>
                                  </p:childTnLst>
                                </p:cTn>
                              </p:par>
                            </p:childTnLst>
                          </p:cTn>
                        </p:par>
                        <p:par>
                          <p:cTn fill="hold" id="70">
                            <p:stCondLst>
                              <p:cond delay="500"/>
                            </p:stCondLst>
                            <p:childTnLst>
                              <p:par>
                                <p:cTn fill="hold" grpId="0" id="71" nodeType="afterEffect" presetClass="entr" presetID="9" presetSubtype="0">
                                  <p:stCondLst>
                                    <p:cond delay="0"/>
                                  </p:stCondLst>
                                  <p:childTnLst>
                                    <p:set>
                                      <p:cBhvr>
                                        <p:cTn dur="1" fill="hold" id="72">
                                          <p:stCondLst>
                                            <p:cond delay="0"/>
                                          </p:stCondLst>
                                        </p:cTn>
                                        <p:tgtEl>
                                          <p:spTgt spid="1048760"/>
                                        </p:tgtEl>
                                        <p:attrNameLst>
                                          <p:attrName>style.visibility</p:attrName>
                                        </p:attrNameLst>
                                      </p:cBhvr>
                                      <p:to>
                                        <p:strVal val="visible"/>
                                      </p:to>
                                    </p:set>
                                    <p:animEffect transition="in" filter="dissolve">
                                      <p:cBhvr>
                                        <p:cTn dur="500" id="73"/>
                                        <p:tgtEl>
                                          <p:spTgt spid="1048760"/>
                                        </p:tgtEl>
                                      </p:cBhvr>
                                    </p:animEffect>
                                  </p:childTnLst>
                                </p:cTn>
                              </p:par>
                            </p:childTnLst>
                          </p:cTn>
                        </p:par>
                      </p:childTnLst>
                    </p:cTn>
                  </p:par>
                  <p:par>
                    <p:cTn fill="hold" id="74">
                      <p:stCondLst>
                        <p:cond delay="indefinite"/>
                      </p:stCondLst>
                      <p:childTnLst>
                        <p:par>
                          <p:cTn fill="hold" id="75">
                            <p:stCondLst>
                              <p:cond delay="0"/>
                            </p:stCondLst>
                            <p:childTnLst>
                              <p:par>
                                <p:cTn fill="hold" grpId="0" id="76" nodeType="clickEffect" presetClass="entr" presetID="9" presetSubtype="0">
                                  <p:stCondLst>
                                    <p:cond delay="0"/>
                                  </p:stCondLst>
                                  <p:childTnLst>
                                    <p:set>
                                      <p:cBhvr>
                                        <p:cTn dur="1" fill="hold" id="77">
                                          <p:stCondLst>
                                            <p:cond delay="0"/>
                                          </p:stCondLst>
                                        </p:cTn>
                                        <p:tgtEl>
                                          <p:spTgt spid="1048781"/>
                                        </p:tgtEl>
                                        <p:attrNameLst>
                                          <p:attrName>style.visibility</p:attrName>
                                        </p:attrNameLst>
                                      </p:cBhvr>
                                      <p:to>
                                        <p:strVal val="visible"/>
                                      </p:to>
                                    </p:set>
                                    <p:animEffect transition="in" filter="dissolve">
                                      <p:cBhvr>
                                        <p:cTn dur="500" id="78"/>
                                        <p:tgtEl>
                                          <p:spTgt spid="1048781"/>
                                        </p:tgtEl>
                                      </p:cBhvr>
                                    </p:animEffect>
                                  </p:childTnLst>
                                </p:cTn>
                              </p:par>
                            </p:childTnLst>
                          </p:cTn>
                        </p:par>
                        <p:par>
                          <p:cTn fill="hold" id="79">
                            <p:stCondLst>
                              <p:cond delay="500"/>
                            </p:stCondLst>
                            <p:childTnLst>
                              <p:par>
                                <p:cTn fill="hold" grpId="0" id="80" nodeType="afterEffect" presetClass="entr" presetID="9" presetSubtype="0">
                                  <p:stCondLst>
                                    <p:cond delay="0"/>
                                  </p:stCondLst>
                                  <p:childTnLst>
                                    <p:set>
                                      <p:cBhvr>
                                        <p:cTn dur="1" fill="hold" id="81">
                                          <p:stCondLst>
                                            <p:cond delay="0"/>
                                          </p:stCondLst>
                                        </p:cTn>
                                        <p:tgtEl>
                                          <p:spTgt spid="1048758"/>
                                        </p:tgtEl>
                                        <p:attrNameLst>
                                          <p:attrName>style.visibility</p:attrName>
                                        </p:attrNameLst>
                                      </p:cBhvr>
                                      <p:to>
                                        <p:strVal val="visible"/>
                                      </p:to>
                                    </p:set>
                                    <p:animEffect transition="in" filter="dissolve">
                                      <p:cBhvr>
                                        <p:cTn dur="500" id="82"/>
                                        <p:tgtEl>
                                          <p:spTgt spid="1048758"/>
                                        </p:tgtEl>
                                      </p:cBhvr>
                                    </p:animEffect>
                                  </p:childTnLst>
                                </p:cTn>
                              </p:par>
                            </p:childTnLst>
                          </p:cTn>
                        </p:par>
                      </p:childTnLst>
                    </p:cTn>
                  </p:par>
                  <p:par>
                    <p:cTn fill="hold" id="83">
                      <p:stCondLst>
                        <p:cond delay="indefinite"/>
                      </p:stCondLst>
                      <p:childTnLst>
                        <p:par>
                          <p:cTn fill="hold" id="84">
                            <p:stCondLst>
                              <p:cond delay="0"/>
                            </p:stCondLst>
                            <p:childTnLst>
                              <p:par>
                                <p:cTn fill="hold" grpId="0" id="85" nodeType="clickEffect" presetClass="entr" presetID="9" presetSubtype="0">
                                  <p:stCondLst>
                                    <p:cond delay="0"/>
                                  </p:stCondLst>
                                  <p:childTnLst>
                                    <p:set>
                                      <p:cBhvr>
                                        <p:cTn dur="1" fill="hold" id="86">
                                          <p:stCondLst>
                                            <p:cond delay="0"/>
                                          </p:stCondLst>
                                        </p:cTn>
                                        <p:tgtEl>
                                          <p:spTgt spid="1048782"/>
                                        </p:tgtEl>
                                        <p:attrNameLst>
                                          <p:attrName>style.visibility</p:attrName>
                                        </p:attrNameLst>
                                      </p:cBhvr>
                                      <p:to>
                                        <p:strVal val="visible"/>
                                      </p:to>
                                    </p:set>
                                    <p:animEffect transition="in" filter="dissolve">
                                      <p:cBhvr>
                                        <p:cTn dur="500" id="87"/>
                                        <p:tgtEl>
                                          <p:spTgt spid="1048782"/>
                                        </p:tgtEl>
                                      </p:cBhvr>
                                    </p:animEffect>
                                  </p:childTnLst>
                                </p:cTn>
                              </p:par>
                            </p:childTnLst>
                          </p:cTn>
                        </p:par>
                        <p:par>
                          <p:cTn fill="hold" id="88">
                            <p:stCondLst>
                              <p:cond delay="500"/>
                            </p:stCondLst>
                            <p:childTnLst>
                              <p:par>
                                <p:cTn fill="hold" grpId="0" id="89" nodeType="afterEffect" presetClass="entr" presetID="9" presetSubtype="0">
                                  <p:stCondLst>
                                    <p:cond delay="0"/>
                                  </p:stCondLst>
                                  <p:childTnLst>
                                    <p:set>
                                      <p:cBhvr>
                                        <p:cTn dur="1" fill="hold" id="90">
                                          <p:stCondLst>
                                            <p:cond delay="0"/>
                                          </p:stCondLst>
                                        </p:cTn>
                                        <p:tgtEl>
                                          <p:spTgt spid="1048759"/>
                                        </p:tgtEl>
                                        <p:attrNameLst>
                                          <p:attrName>style.visibility</p:attrName>
                                        </p:attrNameLst>
                                      </p:cBhvr>
                                      <p:to>
                                        <p:strVal val="visible"/>
                                      </p:to>
                                    </p:set>
                                    <p:animEffect transition="in" filter="dissolve">
                                      <p:cBhvr>
                                        <p:cTn dur="500" id="91"/>
                                        <p:tgtEl>
                                          <p:spTgt spid="1048759"/>
                                        </p:tgtEl>
                                      </p:cBhvr>
                                    </p:animEffect>
                                  </p:childTnLst>
                                </p:cTn>
                              </p:par>
                            </p:childTnLst>
                          </p:cTn>
                        </p:par>
                        <p:par>
                          <p:cTn fill="hold" id="92">
                            <p:stCondLst>
                              <p:cond delay="1000"/>
                            </p:stCondLst>
                            <p:childTnLst>
                              <p:par>
                                <p:cTn fill="hold" grpId="0" id="93" nodeType="afterEffect" presetClass="entr" presetID="2" presetSubtype="4">
                                  <p:stCondLst>
                                    <p:cond delay="0"/>
                                  </p:stCondLst>
                                  <p:childTnLst>
                                    <p:set>
                                      <p:cBhvr>
                                        <p:cTn dur="1" fill="hold" id="94">
                                          <p:stCondLst>
                                            <p:cond delay="0"/>
                                          </p:stCondLst>
                                        </p:cTn>
                                        <p:tgtEl>
                                          <p:spTgt spid="1048783"/>
                                        </p:tgtEl>
                                        <p:attrNameLst>
                                          <p:attrName>style.visibility</p:attrName>
                                        </p:attrNameLst>
                                      </p:cBhvr>
                                      <p:to>
                                        <p:strVal val="visible"/>
                                      </p:to>
                                    </p:set>
                                    <p:anim calcmode="lin" valueType="num">
                                      <p:cBhvr additive="base">
                                        <p:cTn dur="500" fill="hold" id="95"/>
                                        <p:tgtEl>
                                          <p:spTgt spid="1048783"/>
                                        </p:tgtEl>
                                        <p:attrNameLst>
                                          <p:attrName>ppt_x</p:attrName>
                                        </p:attrNameLst>
                                      </p:cBhvr>
                                      <p:tavLst>
                                        <p:tav tm="0">
                                          <p:val>
                                            <p:strVal val="#ppt_x"/>
                                          </p:val>
                                        </p:tav>
                                        <p:tav tm="100000">
                                          <p:val>
                                            <p:strVal val="#ppt_x"/>
                                          </p:val>
                                        </p:tav>
                                      </p:tavLst>
                                    </p:anim>
                                    <p:anim calcmode="lin" valueType="num">
                                      <p:cBhvr additive="base">
                                        <p:cTn dur="500" fill="hold" id="96"/>
                                        <p:tgtEl>
                                          <p:spTgt spid="1048783"/>
                                        </p:tgtEl>
                                        <p:attrNameLst>
                                          <p:attrName>ppt_y</p:attrName>
                                        </p:attrNameLst>
                                      </p:cBhvr>
                                      <p:tavLst>
                                        <p:tav tm="0">
                                          <p:val>
                                            <p:strVal val="1+#ppt_h/2"/>
                                          </p:val>
                                        </p:tav>
                                        <p:tav tm="100000">
                                          <p:val>
                                            <p:strVal val="#ppt_y"/>
                                          </p:val>
                                        </p:tav>
                                      </p:tavLst>
                                    </p:anim>
                                  </p:childTnLst>
                                </p:cTn>
                              </p:par>
                              <p:par>
                                <p:cTn fill="hold" grpId="0" id="97" nodeType="withEffect" presetClass="entr" presetID="2" presetSubtype="4">
                                  <p:stCondLst>
                                    <p:cond delay="0"/>
                                  </p:stCondLst>
                                  <p:childTnLst>
                                    <p:set>
                                      <p:cBhvr>
                                        <p:cTn dur="1" fill="hold" id="98">
                                          <p:stCondLst>
                                            <p:cond delay="0"/>
                                          </p:stCondLst>
                                        </p:cTn>
                                        <p:tgtEl>
                                          <p:spTgt spid="1048784"/>
                                        </p:tgtEl>
                                        <p:attrNameLst>
                                          <p:attrName>style.visibility</p:attrName>
                                        </p:attrNameLst>
                                      </p:cBhvr>
                                      <p:to>
                                        <p:strVal val="visible"/>
                                      </p:to>
                                    </p:set>
                                    <p:anim calcmode="lin" valueType="num">
                                      <p:cBhvr additive="base">
                                        <p:cTn dur="500" fill="hold" id="99"/>
                                        <p:tgtEl>
                                          <p:spTgt spid="1048784"/>
                                        </p:tgtEl>
                                        <p:attrNameLst>
                                          <p:attrName>ppt_x</p:attrName>
                                        </p:attrNameLst>
                                      </p:cBhvr>
                                      <p:tavLst>
                                        <p:tav tm="0">
                                          <p:val>
                                            <p:strVal val="#ppt_x"/>
                                          </p:val>
                                        </p:tav>
                                        <p:tav tm="100000">
                                          <p:val>
                                            <p:strVal val="#ppt_x"/>
                                          </p:val>
                                        </p:tav>
                                      </p:tavLst>
                                    </p:anim>
                                    <p:anim calcmode="lin" valueType="num">
                                      <p:cBhvr additive="base">
                                        <p:cTn dur="500" fill="hold" id="100"/>
                                        <p:tgtEl>
                                          <p:spTgt spid="1048784"/>
                                        </p:tgtEl>
                                        <p:attrNameLst>
                                          <p:attrName>ppt_y</p:attrName>
                                        </p:attrNameLst>
                                      </p:cBhvr>
                                      <p:tavLst>
                                        <p:tav tm="0">
                                          <p:val>
                                            <p:strVal val="1+#ppt_h/2"/>
                                          </p:val>
                                        </p:tav>
                                        <p:tav tm="100000">
                                          <p:val>
                                            <p:strVal val="#ppt_y"/>
                                          </p:val>
                                        </p:tav>
                                      </p:tavLst>
                                    </p:anim>
                                  </p:childTnLst>
                                </p:cTn>
                              </p:par>
                            </p:childTnLst>
                          </p:cTn>
                        </p:par>
                      </p:childTnLst>
                    </p:cTn>
                  </p:par>
                  <p:par>
                    <p:cTn fill="hold" id="101">
                      <p:stCondLst>
                        <p:cond delay="indefinite"/>
                      </p:stCondLst>
                      <p:childTnLst>
                        <p:par>
                          <p:cTn fill="hold" id="102">
                            <p:stCondLst>
                              <p:cond delay="0"/>
                            </p:stCondLst>
                            <p:childTnLst>
                              <p:par>
                                <p:cTn fill="hold" grpId="0" id="103" nodeType="clickEffect" presetClass="entr" presetID="2" presetSubtype="8">
                                  <p:stCondLst>
                                    <p:cond delay="0"/>
                                  </p:stCondLst>
                                  <p:childTnLst>
                                    <p:set>
                                      <p:cBhvr>
                                        <p:cTn dur="1" fill="hold" id="104">
                                          <p:stCondLst>
                                            <p:cond delay="0"/>
                                          </p:stCondLst>
                                        </p:cTn>
                                        <p:tgtEl>
                                          <p:spTgt spid="1048785"/>
                                        </p:tgtEl>
                                        <p:attrNameLst>
                                          <p:attrName>style.visibility</p:attrName>
                                        </p:attrNameLst>
                                      </p:cBhvr>
                                      <p:to>
                                        <p:strVal val="visible"/>
                                      </p:to>
                                    </p:set>
                                    <p:anim calcmode="lin" valueType="num">
                                      <p:cBhvr additive="base">
                                        <p:cTn dur="500" fill="hold" id="105"/>
                                        <p:tgtEl>
                                          <p:spTgt spid="1048785"/>
                                        </p:tgtEl>
                                        <p:attrNameLst>
                                          <p:attrName>ppt_x</p:attrName>
                                        </p:attrNameLst>
                                      </p:cBhvr>
                                      <p:tavLst>
                                        <p:tav tm="0">
                                          <p:val>
                                            <p:strVal val="0-#ppt_w/2"/>
                                          </p:val>
                                        </p:tav>
                                        <p:tav tm="100000">
                                          <p:val>
                                            <p:strVal val="#ppt_x"/>
                                          </p:val>
                                        </p:tav>
                                      </p:tavLst>
                                    </p:anim>
                                    <p:anim calcmode="lin" valueType="num">
                                      <p:cBhvr additive="base">
                                        <p:cTn dur="500" fill="hold" id="106"/>
                                        <p:tgtEl>
                                          <p:spTgt spid="1048785"/>
                                        </p:tgtEl>
                                        <p:attrNameLst>
                                          <p:attrName>ppt_y</p:attrName>
                                        </p:attrNameLst>
                                      </p:cBhvr>
                                      <p:tavLst>
                                        <p:tav tm="0">
                                          <p:val>
                                            <p:strVal val="#ppt_y"/>
                                          </p:val>
                                        </p:tav>
                                        <p:tav tm="100000">
                                          <p:val>
                                            <p:strVal val="#ppt_y"/>
                                          </p:val>
                                        </p:tav>
                                      </p:tavLst>
                                    </p:anim>
                                  </p:childTnLst>
                                </p:cTn>
                              </p:par>
                              <p:par>
                                <p:cTn fill="hold" grpId="0" id="107" nodeType="withEffect" presetClass="entr" presetID="9" presetSubtype="0">
                                  <p:stCondLst>
                                    <p:cond delay="0"/>
                                  </p:stCondLst>
                                  <p:childTnLst>
                                    <p:set>
                                      <p:cBhvr>
                                        <p:cTn dur="1" fill="hold" id="108">
                                          <p:stCondLst>
                                            <p:cond delay="0"/>
                                          </p:stCondLst>
                                        </p:cTn>
                                        <p:tgtEl>
                                          <p:spTgt spid="1048754"/>
                                        </p:tgtEl>
                                        <p:attrNameLst>
                                          <p:attrName>style.visibility</p:attrName>
                                        </p:attrNameLst>
                                      </p:cBhvr>
                                      <p:to>
                                        <p:strVal val="visible"/>
                                      </p:to>
                                    </p:set>
                                    <p:animEffect transition="in" filter="dissolve">
                                      <p:cBhvr>
                                        <p:cTn dur="500" id="109"/>
                                        <p:tgtEl>
                                          <p:spTgt spid="1048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4" grpId="0" animBg="1"/>
      <p:bldP spid="1048755" grpId="0"/>
      <p:bldP spid="1048756" grpId="0"/>
      <p:bldP spid="1048757" grpId="0"/>
      <p:bldP spid="1048758" grpId="0"/>
      <p:bldP spid="1048759" grpId="0"/>
      <p:bldP spid="1048760" grpId="0"/>
      <p:bldP spid="1048763" grpId="0"/>
      <p:bldP spid="1048764" grpId="0" animBg="1"/>
      <p:bldP spid="1048765" grpId="0" animBg="1"/>
      <p:bldP spid="1048766" grpId="0"/>
      <p:bldP spid="1048773" grpId="0"/>
      <p:bldP spid="1048778" grpId="0"/>
      <p:bldP spid="1048779" grpId="0"/>
      <p:bldP spid="1048780" grpId="0"/>
      <p:bldP spid="1048781" grpId="0"/>
      <p:bldP spid="1048782" grpId="0"/>
      <p:bldP spid="1048783" grpId="0"/>
      <p:bldP spid="1048784" grpId="0" animBg="1"/>
      <p:bldP spid="1048785" grpId="0"/>
    </p:bldLst>
  </p:timing>
</p:sld>
</file>

<file path=ppt/theme/theme1.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squar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2400" i="0" kumimoji="0" lang="en-US" normalizeH="0" strike="noStrike" u="none" smtClean="0">
            <a:ln>
              <a:noFill/>
            </a:ln>
            <a:solidFill>
              <a:schemeClr val="tx1"/>
            </a:solidFill>
            <a:effectLst/>
            <a:latin typeface="Times New Roman" pitchFamily="18"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Company>self</Company>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David Buchla</dc:creator>
  <cp:lastModifiedBy>Usra Sami</cp:lastModifiedBy>
  <dcterms:created xsi:type="dcterms:W3CDTF">2006-09-20T11:54:22Z</dcterms:created>
  <dcterms:modified xsi:type="dcterms:W3CDTF">2022-11-23T12:02:46Z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fa0ca09347ed411b9f5e7ffc99ed625f</vt:lpwstr>
  </property>
</Properties>
</file>