
<file path=[Content_Types].xml><?xml version="1.0" encoding="utf-8"?>
<Types xmlns="http://schemas.openxmlformats.org/package/2006/content-types">
  <Default Extension="rels" ContentType="application/vnd.openxmlformats-package.relationships+xml"/>
  <Default Extension="xml" ContentType="application/xml"/>
  <Default Extension="bin" ContentType="application/vnd.openxmlformats-officedocument.oleObject"/>
  <Default Extension="png" ContentType="image/png"/>
  <Default Extension="jpeg" ContentType="image/jpeg"/>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slides/slide14.xml" ContentType="application/vnd.openxmlformats-officedocument.presentationml.slide+xml"/>
  <Override PartName="/ppt/notesSlides/notesSlide14.xml" ContentType="application/vnd.openxmlformats-officedocument.presentationml.notesSlide+xml"/>
  <Override PartName="/ppt/slides/slide15.xml" ContentType="application/vnd.openxmlformats-officedocument.presentationml.slide+xml"/>
  <Override PartName="/ppt/notesSlides/notesSlide15.xml" ContentType="application/vnd.openxmlformats-officedocument.presentationml.notesSlide+xml"/>
  <Override PartName="/ppt/slides/slide16.xml" ContentType="application/vnd.openxmlformats-officedocument.presentationml.slide+xml"/>
  <Override PartName="/ppt/notesSlides/notesSlide16.xml" ContentType="application/vnd.openxmlformats-officedocument.presentationml.notesSlide+xml"/>
  <Override PartName="/ppt/slides/slide17.xml" ContentType="application/vnd.openxmlformats-officedocument.presentationml.slide+xml"/>
  <Override PartName="/ppt/notesSlides/notesSlide17.xml" ContentType="application/vnd.openxmlformats-officedocument.presentationml.notesSlide+xml"/>
  <Override PartName="/ppt/slides/slide18.xml" ContentType="application/vnd.openxmlformats-officedocument.presentationml.slide+xml"/>
  <Override PartName="/ppt/notesSlides/notesSlide18.xml" ContentType="application/vnd.openxmlformats-officedocument.presentationml.notesSlide+xml"/>
  <Override PartName="/ppt/slides/slide19.xml" ContentType="application/vnd.openxmlformats-officedocument.presentationml.slide+xml"/>
  <Override PartName="/ppt/notesSlides/notesSlide19.xml" ContentType="application/vnd.openxmlformats-officedocument.presentationml.notesSlide+xml"/>
  <Override PartName="/ppt/slides/slide20.xml" ContentType="application/vnd.openxmlformats-officedocument.presentationml.slide+xml"/>
  <Override PartName="/ppt/notesSlides/notesSlide20.xml" ContentType="application/vnd.openxmlformats-officedocument.presentationml.notesSlide+xml"/>
  <Override PartName="/ppt/slides/slide21.xml" ContentType="application/vnd.openxmlformats-officedocument.presentationml.slide+xml"/>
  <Override PartName="/ppt/notesSlides/notesSlide21.xml" ContentType="application/vnd.openxmlformats-officedocument.presentationml.notesSlide+xml"/>
  <Override PartName="/ppt/slides/slide22.xml" ContentType="application/vnd.openxmlformats-officedocument.presentationml.slide+xml"/>
  <Override PartName="/ppt/notesSlides/notesSlide22.xml" ContentType="application/vnd.openxmlformats-officedocument.presentationml.notesSlide+xml"/>
  <Override PartName="/ppt/slides/slide23.xml" ContentType="application/vnd.openxmlformats-officedocument.presentationml.slide+xml"/>
  <Override PartName="/ppt/notesSlides/notesSlide23.xml" ContentType="application/vnd.openxmlformats-officedocument.presentationml.notesSlide+xml"/>
  <Override PartName="/ppt/slides/slide24.xml" ContentType="application/vnd.openxmlformats-officedocument.presentationml.slide+xml"/>
  <Override PartName="/ppt/notesSlides/notesSlide24.xml" ContentType="application/vnd.openxmlformats-officedocument.presentationml.notesSlide+xml"/>
  <Override PartName="/ppt/slides/slide25.xml" ContentType="application/vnd.openxmlformats-officedocument.presentationml.slide+xml"/>
  <Override PartName="/ppt/notesSlides/notesSlide25.xml" ContentType="application/vnd.openxmlformats-officedocument.presentationml.notesSlide+xml"/>
  <Override PartName="/ppt/slides/slide26.xml" ContentType="application/vnd.openxmlformats-officedocument.presentationml.slide+xml"/>
  <Override PartName="/ppt/notesSlides/notesSlide26.xml" ContentType="application/vnd.openxmlformats-officedocument.presentationml.notesSlide+xml"/>
  <Override PartName="/ppt/slides/slide27.xml" ContentType="application/vnd.openxmlformats-officedocument.presentationml.slide+xml"/>
  <Override PartName="/ppt/notesSlides/notesSlide27.xml" ContentType="application/vnd.openxmlformats-officedocument.presentationml.notesSlide+xml"/>
  <Override PartName="/ppt/slides/slide28.xml" ContentType="application/vnd.openxmlformats-officedocument.presentationml.slide+xml"/>
  <Override PartName="/ppt/notesSlides/notesSlide28.xml" ContentType="application/vnd.openxmlformats-officedocument.presentationml.notesSlide+xml"/>
  <Override PartName="/ppt/slides/slide29.xml" ContentType="application/vnd.openxmlformats-officedocument.presentationml.slide+xml"/>
  <Override PartName="/ppt/notesSlides/notesSlide29.xml" ContentType="application/vnd.openxmlformats-officedocument.presentationml.notesSlide+xml"/>
  <Override PartName="/ppt/slides/slide30.xml" ContentType="application/vnd.openxmlformats-officedocument.presentationml.slide+xml"/>
  <Override PartName="/ppt/notesSlides/notesSlide30.xml" ContentType="application/vnd.openxmlformats-officedocument.presentationml.notesSlide+xml"/>
  <Override PartName="/ppt/slides/slide31.xml" ContentType="application/vnd.openxmlformats-officedocument.presentationml.slide+xml"/>
  <Override PartName="/ppt/notesSlides/notesSlide31.xml" ContentType="application/vnd.openxmlformats-officedocument.presentationml.notesSlide+xml"/>
  <Override PartName="/ppt/slides/slide32.xml" ContentType="application/vnd.openxmlformats-officedocument.presentationml.slide+xml"/>
  <Override PartName="/ppt/notesSlides/notesSlide32.xml" ContentType="application/vnd.openxmlformats-officedocument.presentationml.notesSlide+xml"/>
  <Override PartName="/ppt/slides/slide33.xml" ContentType="application/vnd.openxmlformats-officedocument.presentationml.slide+xml"/>
  <Override PartName="/ppt/notesSlides/notesSlide33.xml" ContentType="application/vnd.openxmlformats-officedocument.presentationml.notesSlide+xml"/>
  <Override PartName="/ppt/slides/slide34.xml" ContentType="application/vnd.openxmlformats-officedocument.presentationml.slide+xml"/>
  <Override PartName="/ppt/notesSlides/notesSlide34.xml" ContentType="application/vnd.openxmlformats-officedocument.presentationml.notesSlide+xml"/>
  <Override PartName="/ppt/slides/slide35.xml" ContentType="application/vnd.openxmlformats-officedocument.presentationml.slide+xml"/>
  <Override PartName="/ppt/notesSlides/notesSlide35.xml" ContentType="application/vnd.openxmlformats-officedocument.presentationml.notesSlide+xml"/>
  <Override PartName="/ppt/slides/slide36.xml" ContentType="application/vnd.openxmlformats-officedocument.presentationml.slide+xml"/>
  <Override PartName="/ppt/notesSlides/notesSlide36.xml" ContentType="application/vnd.openxmlformats-officedocument.presentationml.notesSlide+xml"/>
  <Override PartName="/ppt/slides/slide37.xml" ContentType="application/vnd.openxmlformats-officedocument.presentationml.slide+xml"/>
  <Override PartName="/ppt/notesSlides/notesSlide37.xml" ContentType="application/vnd.openxmlformats-officedocument.presentationml.notesSlide+xml"/>
  <Override PartName="/ppt/slides/slide38.xml" ContentType="application/vnd.openxmlformats-officedocument.presentationml.slide+xml"/>
  <Override PartName="/ppt/notesSlides/notesSlide38.xml" ContentType="application/vnd.openxmlformats-officedocument.presentationml.notesSlide+xml"/>
  <Override PartName="/ppt/slides/slide39.xml" ContentType="application/vnd.openxmlformats-officedocument.presentationml.slide+xml"/>
  <Override PartName="/ppt/notesSlides/notesSlide39.xml" ContentType="application/vnd.openxmlformats-officedocument.presentationml.notesSlide+xml"/>
  <Override PartName="/ppt/slides/slide40.xml" ContentType="application/vnd.openxmlformats-officedocument.presentationml.slide+xml"/>
  <Override PartName="/ppt/notesSlides/notesSlide40.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theme/theme3.xml" ContentType="application/vnd.openxmlformats-officedocument.theme+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firstSlideNum="1" rtl="0" saveSubsetFonts="0" serverZoom="0" showSpecialPlsOnTitleSld="1">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Lst>
  <p:sldSz type="screen4x3" cy="6858000" cx="9144000"/>
  <p:notesSz cx="6858000" cy="9144000"/>
  <p:defaultTex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View">
  <p:normalViewPr showOutlineIcons="1" snapVertSplitter="1" vertBarState="minimized" horzBarState="maximized" preferSingleView="0">
    <p:restoredLeft sz="14228" autoAdjust="0"/>
    <p:restoredTop sz="94660"/>
  </p:normalViewPr>
  <p:slideViewPr>
    <p:cSldViewPr showGuides="0" snapToGrid="1" snapToObjects="0">
      <p:cViewPr varScale="1">
        <p:scale>
          <a:sx n="74" d="100"/>
          <a:sy n="74" d="100"/>
        </p:scale>
        <p:origin x="1668" y="72"/>
      </p:cViewPr>
      <p:guideLst>
        <p:guide orient="horz" pos="2160"/>
        <p:guide orient="vert" pos="288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tableStyles" Target="tableStyles.xml"/><Relationship Id="rId44" Type="http://schemas.openxmlformats.org/officeDocument/2006/relationships/presProps" Target="presProps.xml"/><Relationship Id="rId45" Type="http://schemas.openxmlformats.org/officeDocument/2006/relationships/viewProps" Target="viewProps.xml"/><Relationship Id="rId46" Type="http://schemas.openxmlformats.org/officeDocument/2006/relationships/theme" Target="theme/them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92" name=""/>
        <p:cNvGrpSpPr/>
        <p:nvPr/>
      </p:nvGrpSpPr>
      <p:grpSpPr>
        <a:xfrm rot="0">
          <a:off x="0" y="0"/>
          <a:ext cx="0" cy="0"/>
          <a:chOff x="0" y="0"/>
          <a:chExt cx="0" cy="0"/>
        </a:xfrm>
      </p:grpSpPr>
      <p:sp>
        <p:nvSpPr>
          <p:cNvPr id="1049131" name="Rectangle 2"/>
          <p:cNvSpPr/>
          <p:nvPr>
            <p:ph type="hdr" sz="quarter" idx="0"/>
          </p:nvPr>
        </p:nvSpPr>
        <p:spPr>
          <a:xfrm rot="0">
            <a:off x="0" y="0"/>
            <a:ext cx="2971800" cy="457200"/>
          </a:xfrm>
          <a:prstGeom prst="rect"/>
          <a:noFill/>
          <a:ln>
            <a:noFill/>
          </a:ln>
        </p:spPr>
        <p:txBody>
          <a:bodyPr anchor="t" bIns="45720" lIns="91440" rIns="91440" tIns="45720" vert="horz"/>
          <a:p>
            <a:pPr eaLnBrk="1" hangingPunct="1" latinLnBrk="1" lvl="0"/>
            <a:endParaRPr altLang="en-US" sz="1200" lang="en-US">
              <a:latin typeface="Arial" pitchFamily="0" charset="0"/>
            </a:endParaRPr>
          </a:p>
        </p:txBody>
      </p:sp>
      <p:sp>
        <p:nvSpPr>
          <p:cNvPr id="1049132" name="Rectangle 3"/>
          <p:cNvSpPr/>
          <p:nvPr>
            <p:ph type="dt" sz="full" idx="1"/>
          </p:nvPr>
        </p:nvSpPr>
        <p:spPr>
          <a:xfrm rot="0">
            <a:off x="3884612" y="0"/>
            <a:ext cx="2971800" cy="457200"/>
          </a:xfrm>
          <a:prstGeom prst="rect"/>
          <a:noFill/>
          <a:ln>
            <a:noFill/>
          </a:ln>
        </p:spPr>
        <p:txBody>
          <a:bodyPr anchor="t" bIns="45720" lIns="91440" rIns="91440" tIns="45720" vert="horz"/>
          <a:p>
            <a:pPr algn="r" eaLnBrk="1" hangingPunct="1" latinLnBrk="1" lvl="0"/>
            <a:endParaRPr altLang="en-US" sz="1200" lang="en-US">
              <a:latin typeface="Arial" pitchFamily="0" charset="0"/>
            </a:endParaRPr>
          </a:p>
        </p:txBody>
      </p:sp>
      <p:sp>
        <p:nvSpPr>
          <p:cNvPr id="1049133" name="Rectangle 4"/>
          <p:cNvSpPr/>
          <p:nvPr>
            <p:ph type="sldImg" sz="full" idx="2"/>
          </p:nvPr>
        </p:nvSpPr>
        <p:spPr>
          <a:xfrm rot="0">
            <a:off x="1143000" y="685800"/>
            <a:ext cx="4572000" cy="3429000"/>
          </a:xfrm>
          <a:prstGeom prst="rect"/>
          <a:noFill/>
          <a:ln w="9525" cap="flat" cmpd="sng">
            <a:solidFill>
              <a:srgbClr val="000000">
                <a:alpha val="100000"/>
              </a:srgbClr>
            </a:solidFill>
            <a:prstDash val="solid"/>
            <a:round/>
          </a:ln>
        </p:spPr>
        <p:txBody>
          <a:bodyPr anchor="ctr" bIns="45720" lIns="91440" rIns="91440" tIns="45720" vert="horz"/>
          <a:p/>
        </p:txBody>
      </p:sp>
      <p:sp>
        <p:nvSpPr>
          <p:cNvPr id="1049134" name="Rectangle 5"/>
          <p:cNvSpPr/>
          <p:nvPr>
            <p:ph type="body" sz="quarter" idx="3"/>
          </p:nvPr>
        </p:nvSpPr>
        <p:spPr>
          <a:xfrm rot="0">
            <a:off x="685800" y="4343400"/>
            <a:ext cx="5486400" cy="4114800"/>
          </a:xfrm>
          <a:prstGeom prst="rect"/>
          <a:noFill/>
          <a:ln>
            <a:noFill/>
          </a:ln>
        </p:spPr>
        <p:txBody>
          <a:bodyPr anchor="t" bIns="45720" lIns="91440" rIns="91440" tIns="45720" vert="horz"/>
          <a:p>
            <a:pPr lvl="0"/>
            <a:r>
              <a:rPr altLang="en-US" lang="en-US"/>
              <a:t>Click to edit Master text styles</a:t>
            </a:r>
          </a:p>
          <a:p>
            <a:pPr lvl="1"/>
            <a:r>
              <a:rPr altLang="en-US" lang="en-US"/>
              <a:t>Second level</a:t>
            </a:r>
          </a:p>
          <a:p>
            <a:pPr lvl="2"/>
            <a:r>
              <a:rPr altLang="en-US" lang="en-US"/>
              <a:t>Third level</a:t>
            </a:r>
          </a:p>
          <a:p>
            <a:pPr lvl="3"/>
            <a:r>
              <a:rPr altLang="en-US" lang="en-US"/>
              <a:t>Fourth level</a:t>
            </a:r>
          </a:p>
          <a:p>
            <a:pPr lvl="4"/>
            <a:r>
              <a:rPr altLang="en-US" lang="en-US"/>
              <a:t>Fifth level</a:t>
            </a:r>
          </a:p>
        </p:txBody>
      </p:sp>
      <p:sp>
        <p:nvSpPr>
          <p:cNvPr id="1049135" name="Rectangle 6"/>
          <p:cNvSpPr/>
          <p:nvPr>
            <p:ph type="ftr" sz="quarter" idx="4"/>
          </p:nvPr>
        </p:nvSpPr>
        <p:spPr>
          <a:xfrm rot="0">
            <a:off x="0" y="8685212"/>
            <a:ext cx="2971800" cy="457200"/>
          </a:xfrm>
          <a:prstGeom prst="rect"/>
          <a:noFill/>
          <a:ln>
            <a:noFill/>
          </a:ln>
        </p:spPr>
        <p:txBody>
          <a:bodyPr anchor="b" bIns="45720" lIns="91440" rIns="91440" tIns="45720" vert="horz"/>
          <a:p>
            <a:pPr eaLnBrk="1" hangingPunct="1" latinLnBrk="1" lvl="0"/>
            <a:endParaRPr altLang="en-US" sz="1200" lang="en-US">
              <a:latin typeface="Arial" pitchFamily="0" charset="0"/>
            </a:endParaRPr>
          </a:p>
        </p:txBody>
      </p:sp>
      <p:sp>
        <p:nvSpPr>
          <p:cNvPr id="1049136" name="Rectangle 7"/>
          <p:cNvSpPr/>
          <p:nvPr>
            <p:ph type="sldNum" sz="quarter" idx="5"/>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Tree>
  </p:cSld>
  <p:clrMap accent1="dk1" accent2="dk1" accent3="dk1" accent4="dk1" accent5="dk1" accent6="dk1" bg1="dk1" bg2="dk1" tx1="dk1" tx2="dk1" hlink="dk1" folHlink="dk1"/>
  <p:notesStyle>
    <a:lvl1pPr algn="l" fontAlgn="base" indent="0" latinLnBrk="1" marL="0" rtl="0">
      <a:lnSpc>
        <a:spcPct val="100000"/>
      </a:lnSpc>
      <a:spcBef>
        <a:spcPct val="30000"/>
      </a:spcBef>
      <a:spcAft>
        <a:spcPct val="0"/>
      </a:spcAft>
      <a:buFontTx/>
      <a:buNone/>
      <a:defRPr baseline="0" b="0" sz="1200" i="0" u="none">
        <a:solidFill>
          <a:schemeClr val="dk1"/>
        </a:solidFill>
        <a:latin typeface="Arial" pitchFamily="0" charset="0"/>
        <a:sym typeface="Times New Roman" pitchFamily="18" charset="0"/>
      </a:defRPr>
    </a:lvl1pPr>
    <a:lvl2pPr algn="l" fontAlgn="base" indent="0" latinLnBrk="1" marL="457200" rtl="0">
      <a:lnSpc>
        <a:spcPct val="100000"/>
      </a:lnSpc>
      <a:spcBef>
        <a:spcPct val="30000"/>
      </a:spcBef>
      <a:spcAft>
        <a:spcPct val="0"/>
      </a:spcAft>
      <a:buFontTx/>
      <a:buNone/>
      <a:defRPr baseline="0" b="0" sz="1200" i="0" u="none">
        <a:solidFill>
          <a:schemeClr val="dk1"/>
        </a:solidFill>
        <a:latin typeface="Arial" pitchFamily="0" charset="0"/>
        <a:sym typeface="Times New Roman" pitchFamily="18" charset="0"/>
      </a:defRPr>
    </a:lvl2pPr>
    <a:lvl3pPr algn="l" fontAlgn="base" indent="0" latinLnBrk="1" marL="914400" rtl="0">
      <a:lnSpc>
        <a:spcPct val="100000"/>
      </a:lnSpc>
      <a:spcBef>
        <a:spcPct val="30000"/>
      </a:spcBef>
      <a:spcAft>
        <a:spcPct val="0"/>
      </a:spcAft>
      <a:buFontTx/>
      <a:buNone/>
      <a:defRPr baseline="0" b="0" sz="1200" i="0" u="none">
        <a:solidFill>
          <a:schemeClr val="dk1"/>
        </a:solidFill>
        <a:latin typeface="Arial" pitchFamily="0" charset="0"/>
        <a:sym typeface="Times New Roman" pitchFamily="18" charset="0"/>
      </a:defRPr>
    </a:lvl3pPr>
    <a:lvl4pPr algn="l" fontAlgn="base" indent="0" latinLnBrk="1" marL="1371600" rtl="0">
      <a:lnSpc>
        <a:spcPct val="100000"/>
      </a:lnSpc>
      <a:spcBef>
        <a:spcPct val="30000"/>
      </a:spcBef>
      <a:spcAft>
        <a:spcPct val="0"/>
      </a:spcAft>
      <a:buFontTx/>
      <a:buNone/>
      <a:defRPr baseline="0" b="0" sz="1200" i="0" u="none">
        <a:solidFill>
          <a:schemeClr val="dk1"/>
        </a:solidFill>
        <a:latin typeface="Arial" pitchFamily="0" charset="0"/>
        <a:sym typeface="Times New Roman" pitchFamily="18" charset="0"/>
      </a:defRPr>
    </a:lvl4pPr>
    <a:lvl5pPr algn="l" fontAlgn="base" indent="0" latinLnBrk="1" marL="1828800" rtl="0">
      <a:lnSpc>
        <a:spcPct val="100000"/>
      </a:lnSpc>
      <a:spcBef>
        <a:spcPct val="30000"/>
      </a:spcBef>
      <a:spcAft>
        <a:spcPct val="0"/>
      </a:spcAft>
      <a:buFontTx/>
      <a:buNone/>
      <a:defRPr baseline="0" b="0" sz="1200" i="0" u="none">
        <a:solidFill>
          <a:schemeClr val="dk1"/>
        </a:solidFill>
        <a:latin typeface="Arial" pitchFamily="0" charset="0"/>
        <a:sym typeface="Times New Roman" pitchFamily="18" charset="0"/>
      </a:defRPr>
    </a:lvl5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8" name=""/>
        <p:cNvGrpSpPr/>
        <p:nvPr/>
      </p:nvGrpSpPr>
      <p:grpSpPr>
        <a:xfrm rot="0">
          <a:off x="0" y="0"/>
          <a:ext cx="0" cy="0"/>
          <a:chOff x="0" y="0"/>
          <a:chExt cx="0" cy="0"/>
        </a:xfrm>
      </p:grpSpPr>
      <p:sp>
        <p:nvSpPr>
          <p:cNvPr id="1048588"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8589"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8590" name="Rectangle 3"/>
          <p:cNvSpPr/>
          <p:nvPr>
            <p:ph type="body" sz="full" idx="1"/>
          </p:nvPr>
        </p:nvSpPr>
        <p:spPr>
          <a:xfrm rot="0">
            <a:off x="685800" y="4343400"/>
            <a:ext cx="5486400" cy="4114800"/>
          </a:xfrm>
          <a:prstGeom prst="rect"/>
          <a:noFill/>
          <a:ln>
            <a:noFill/>
          </a:ln>
        </p:spPr>
        <p:txBody>
          <a:bodyPr anchor="t" bIns="45720" lIns="91440" rIns="91440" tIns="45720" vert="horz"/>
          <a:p>
            <a:pPr eaLnBrk="1" hangingPunct="1" latinLnBrk="1" lvl="0"/>
            <a:endParaRPr altLang="en-US"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87" name=""/>
        <p:cNvGrpSpPr/>
        <p:nvPr/>
      </p:nvGrpSpPr>
      <p:grpSpPr>
        <a:xfrm rot="0">
          <a:off x="0" y="0"/>
          <a:ext cx="0" cy="0"/>
          <a:chOff x="0" y="0"/>
          <a:chExt cx="0" cy="0"/>
        </a:xfrm>
      </p:grpSpPr>
      <p:sp>
        <p:nvSpPr>
          <p:cNvPr id="1048730"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8731"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8732" name="Rectangle 3"/>
          <p:cNvSpPr/>
          <p:nvPr>
            <p:ph type="body" sz="full" idx="1"/>
          </p:nvPr>
        </p:nvSpPr>
        <p:spPr>
          <a:xfrm rot="0">
            <a:off x="685800" y="4343400"/>
            <a:ext cx="5486400" cy="4114800"/>
          </a:xfrm>
          <a:prstGeom prst="rect"/>
          <a:noFill/>
          <a:ln>
            <a:noFill/>
          </a:ln>
        </p:spPr>
        <p:txBody>
          <a:bodyPr anchor="t" bIns="45720" lIns="91440" rIns="91440" tIns="45720" vert="horz"/>
          <a:p>
            <a:pPr eaLnBrk="1" hangingPunct="1" latinLnBrk="1" lvl="0"/>
            <a:endParaRPr altLang="en-US"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90" name=""/>
        <p:cNvGrpSpPr/>
        <p:nvPr/>
      </p:nvGrpSpPr>
      <p:grpSpPr>
        <a:xfrm rot="0">
          <a:off x="0" y="0"/>
          <a:ext cx="0" cy="0"/>
          <a:chOff x="0" y="0"/>
          <a:chExt cx="0" cy="0"/>
        </a:xfrm>
      </p:grpSpPr>
      <p:sp>
        <p:nvSpPr>
          <p:cNvPr id="1048751"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8752"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8753" name="Rectangle 3"/>
          <p:cNvSpPr/>
          <p:nvPr>
            <p:ph type="body" sz="full" idx="1"/>
          </p:nvPr>
        </p:nvSpPr>
        <p:spPr>
          <a:xfrm rot="0">
            <a:off x="685800" y="4343400"/>
            <a:ext cx="5486400" cy="4114800"/>
          </a:xfrm>
          <a:prstGeom prst="rect"/>
          <a:noFill/>
          <a:ln>
            <a:noFill/>
          </a:ln>
        </p:spPr>
        <p:txBody>
          <a:bodyPr anchor="t" bIns="45720" lIns="91440" rIns="91440" tIns="45720" vert="horz"/>
          <a:p>
            <a:pPr eaLnBrk="1" hangingPunct="1" latinLnBrk="1" lvl="0"/>
            <a:endParaRPr altLang="en-US"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93" name=""/>
        <p:cNvGrpSpPr/>
        <p:nvPr/>
      </p:nvGrpSpPr>
      <p:grpSpPr>
        <a:xfrm rot="0">
          <a:off x="0" y="0"/>
          <a:ext cx="0" cy="0"/>
          <a:chOff x="0" y="0"/>
          <a:chExt cx="0" cy="0"/>
        </a:xfrm>
      </p:grpSpPr>
      <p:sp>
        <p:nvSpPr>
          <p:cNvPr id="1048764"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8765"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8766" name="Rectangle 3"/>
          <p:cNvSpPr/>
          <p:nvPr>
            <p:ph type="body" sz="full" idx="1"/>
          </p:nvPr>
        </p:nvSpPr>
        <p:spPr>
          <a:xfrm rot="0">
            <a:off x="685800" y="4343400"/>
            <a:ext cx="5486400" cy="4114800"/>
          </a:xfrm>
          <a:prstGeom prst="rect"/>
          <a:noFill/>
          <a:ln>
            <a:noFill/>
          </a:ln>
        </p:spPr>
        <p:txBody>
          <a:bodyPr anchor="t" bIns="45720" lIns="91440" rIns="91440" tIns="45720" vert="horz"/>
          <a:p>
            <a:pPr eaLnBrk="1" hangingPunct="1" latinLnBrk="1" lvl="0"/>
            <a:endParaRPr altLang="en-US"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97" name=""/>
        <p:cNvGrpSpPr/>
        <p:nvPr/>
      </p:nvGrpSpPr>
      <p:grpSpPr>
        <a:xfrm rot="0">
          <a:off x="0" y="0"/>
          <a:ext cx="0" cy="0"/>
          <a:chOff x="0" y="0"/>
          <a:chExt cx="0" cy="0"/>
        </a:xfrm>
      </p:grpSpPr>
      <p:sp>
        <p:nvSpPr>
          <p:cNvPr id="1048780"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8781"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8782" name="Rectangle 3"/>
          <p:cNvSpPr/>
          <p:nvPr>
            <p:ph type="body" sz="full" idx="1"/>
          </p:nvPr>
        </p:nvSpPr>
        <p:spPr>
          <a:xfrm rot="0">
            <a:off x="685800" y="4343400"/>
            <a:ext cx="5486400" cy="4114800"/>
          </a:xfrm>
          <a:prstGeom prst="rect"/>
          <a:noFill/>
          <a:ln>
            <a:noFill/>
          </a:ln>
        </p:spPr>
        <p:txBody>
          <a:bodyPr anchor="t" bIns="45720" lIns="91440" rIns="91440" tIns="45720" vert="horz"/>
          <a:p>
            <a:pPr eaLnBrk="1" hangingPunct="1" latinLnBrk="1" lvl="0"/>
            <a:endParaRPr altLang="en-US"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00" name=""/>
        <p:cNvGrpSpPr/>
        <p:nvPr/>
      </p:nvGrpSpPr>
      <p:grpSpPr>
        <a:xfrm rot="0">
          <a:off x="0" y="0"/>
          <a:ext cx="0" cy="0"/>
          <a:chOff x="0" y="0"/>
          <a:chExt cx="0" cy="0"/>
        </a:xfrm>
      </p:grpSpPr>
      <p:sp>
        <p:nvSpPr>
          <p:cNvPr id="1048803"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8804"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8805" name="Rectangle 3"/>
          <p:cNvSpPr/>
          <p:nvPr>
            <p:ph type="body" sz="full" idx="1"/>
          </p:nvPr>
        </p:nvSpPr>
        <p:spPr>
          <a:xfrm rot="0">
            <a:off x="685800" y="4343400"/>
            <a:ext cx="5486400" cy="4114800"/>
          </a:xfrm>
          <a:prstGeom prst="rect"/>
          <a:noFill/>
          <a:ln>
            <a:noFill/>
          </a:ln>
        </p:spPr>
        <p:txBody>
          <a:bodyPr anchor="t" bIns="45720" lIns="91440" rIns="91440" tIns="45720" vert="horz"/>
          <a:p>
            <a:pPr eaLnBrk="1" hangingPunct="1" latinLnBrk="1" lvl="0"/>
            <a:endParaRPr altLang="en-US"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04" name=""/>
        <p:cNvGrpSpPr/>
        <p:nvPr/>
      </p:nvGrpSpPr>
      <p:grpSpPr>
        <a:xfrm rot="0">
          <a:off x="0" y="0"/>
          <a:ext cx="0" cy="0"/>
          <a:chOff x="0" y="0"/>
          <a:chExt cx="0" cy="0"/>
        </a:xfrm>
      </p:grpSpPr>
      <p:sp>
        <p:nvSpPr>
          <p:cNvPr id="1048821"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8822"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8823" name="Rectangle 3"/>
          <p:cNvSpPr/>
          <p:nvPr>
            <p:ph type="body" sz="full" idx="1"/>
          </p:nvPr>
        </p:nvSpPr>
        <p:spPr>
          <a:xfrm rot="0">
            <a:off x="685800" y="4343400"/>
            <a:ext cx="5486400" cy="4114800"/>
          </a:xfrm>
          <a:prstGeom prst="rect"/>
          <a:noFill/>
          <a:ln>
            <a:noFill/>
          </a:ln>
        </p:spPr>
        <p:txBody>
          <a:bodyPr anchor="t" bIns="45720" lIns="91440" rIns="91440" tIns="45720" vert="horz"/>
          <a:p>
            <a:pPr eaLnBrk="1" hangingPunct="1" latinLnBrk="1" lvl="0"/>
            <a:endParaRPr altLang="en-US"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07" name=""/>
        <p:cNvGrpSpPr/>
        <p:nvPr/>
      </p:nvGrpSpPr>
      <p:grpSpPr>
        <a:xfrm rot="0">
          <a:off x="0" y="0"/>
          <a:ext cx="0" cy="0"/>
          <a:chOff x="0" y="0"/>
          <a:chExt cx="0" cy="0"/>
        </a:xfrm>
      </p:grpSpPr>
      <p:sp>
        <p:nvSpPr>
          <p:cNvPr id="1048846"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8847"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8848" name="Rectangle 3"/>
          <p:cNvSpPr/>
          <p:nvPr>
            <p:ph type="body" sz="full" idx="1"/>
          </p:nvPr>
        </p:nvSpPr>
        <p:spPr>
          <a:xfrm rot="0">
            <a:off x="685800" y="4343400"/>
            <a:ext cx="5486400" cy="4114800"/>
          </a:xfrm>
          <a:prstGeom prst="rect"/>
          <a:noFill/>
          <a:ln>
            <a:noFill/>
          </a:ln>
        </p:spPr>
        <p:txBody>
          <a:bodyPr anchor="t" bIns="45720" lIns="91440" rIns="91440" tIns="45720" vert="horz"/>
          <a:p>
            <a:pPr eaLnBrk="1" hangingPunct="1" latinLnBrk="1" lvl="0"/>
            <a:endParaRPr altLang="en-US"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11" name=""/>
        <p:cNvGrpSpPr/>
        <p:nvPr/>
      </p:nvGrpSpPr>
      <p:grpSpPr>
        <a:xfrm rot="0">
          <a:off x="0" y="0"/>
          <a:ext cx="0" cy="0"/>
          <a:chOff x="0" y="0"/>
          <a:chExt cx="0" cy="0"/>
        </a:xfrm>
      </p:grpSpPr>
      <p:sp>
        <p:nvSpPr>
          <p:cNvPr id="1048864"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8865"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8866" name="Rectangle 3"/>
          <p:cNvSpPr/>
          <p:nvPr>
            <p:ph type="body" sz="full" idx="1"/>
          </p:nvPr>
        </p:nvSpPr>
        <p:spPr>
          <a:xfrm rot="0">
            <a:off x="685800" y="4343400"/>
            <a:ext cx="5486400" cy="4114800"/>
          </a:xfrm>
          <a:prstGeom prst="rect"/>
          <a:noFill/>
          <a:ln>
            <a:noFill/>
          </a:ln>
        </p:spPr>
        <p:txBody>
          <a:bodyPr anchor="t" bIns="45720" lIns="91440" rIns="91440" tIns="45720" vert="horz"/>
          <a:p>
            <a:pPr eaLnBrk="1" hangingPunct="1" latinLnBrk="1" lvl="0"/>
            <a:endParaRPr altLang="en-US"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14" name=""/>
        <p:cNvGrpSpPr/>
        <p:nvPr/>
      </p:nvGrpSpPr>
      <p:grpSpPr>
        <a:xfrm rot="0">
          <a:off x="0" y="0"/>
          <a:ext cx="0" cy="0"/>
          <a:chOff x="0" y="0"/>
          <a:chExt cx="0" cy="0"/>
        </a:xfrm>
      </p:grpSpPr>
      <p:sp>
        <p:nvSpPr>
          <p:cNvPr id="1048890"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8891"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8892" name="Rectangle 3"/>
          <p:cNvSpPr/>
          <p:nvPr>
            <p:ph type="body" sz="full" idx="1"/>
          </p:nvPr>
        </p:nvSpPr>
        <p:spPr>
          <a:xfrm rot="0">
            <a:off x="685800" y="4343400"/>
            <a:ext cx="5486400" cy="4114800"/>
          </a:xfrm>
          <a:prstGeom prst="rect"/>
          <a:noFill/>
          <a:ln>
            <a:noFill/>
          </a:ln>
        </p:spPr>
        <p:txBody>
          <a:bodyPr anchor="t" bIns="45720" lIns="91440" rIns="91440" tIns="45720" vert="horz"/>
          <a:p>
            <a:pPr eaLnBrk="1" hangingPunct="1" latinLnBrk="1" lvl="0"/>
            <a:endParaRPr altLang="en-US"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17" name=""/>
        <p:cNvGrpSpPr/>
        <p:nvPr/>
      </p:nvGrpSpPr>
      <p:grpSpPr>
        <a:xfrm rot="0">
          <a:off x="0" y="0"/>
          <a:ext cx="0" cy="0"/>
          <a:chOff x="0" y="0"/>
          <a:chExt cx="0" cy="0"/>
        </a:xfrm>
      </p:grpSpPr>
      <p:sp>
        <p:nvSpPr>
          <p:cNvPr id="1048897"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8898"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8899" name="Rectangle 3"/>
          <p:cNvSpPr/>
          <p:nvPr>
            <p:ph type="body" sz="full" idx="1"/>
          </p:nvPr>
        </p:nvSpPr>
        <p:spPr>
          <a:xfrm rot="0">
            <a:off x="685800" y="4343400"/>
            <a:ext cx="5486400" cy="4114800"/>
          </a:xfrm>
          <a:prstGeom prst="rect"/>
          <a:noFill/>
          <a:ln>
            <a:noFill/>
          </a:ln>
        </p:spPr>
        <p:txBody>
          <a:bodyPr anchor="t" bIns="45720" lIns="91440" rIns="91440" tIns="45720" vert="horz"/>
          <a:p>
            <a:pPr eaLnBrk="1" hangingPunct="1" latinLnBrk="1" lvl="0"/>
            <a:endParaRPr altLang="en-US"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62" name=""/>
        <p:cNvGrpSpPr/>
        <p:nvPr/>
      </p:nvGrpSpPr>
      <p:grpSpPr>
        <a:xfrm rot="0">
          <a:off x="0" y="0"/>
          <a:ext cx="0" cy="0"/>
          <a:chOff x="0" y="0"/>
          <a:chExt cx="0" cy="0"/>
        </a:xfrm>
      </p:grpSpPr>
      <p:sp>
        <p:nvSpPr>
          <p:cNvPr id="1048600"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8601"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8602" name="Rectangle 3"/>
          <p:cNvSpPr/>
          <p:nvPr>
            <p:ph type="body" sz="full" idx="1"/>
          </p:nvPr>
        </p:nvSpPr>
        <p:spPr>
          <a:xfrm rot="0">
            <a:off x="685800" y="4343400"/>
            <a:ext cx="5486400" cy="4114800"/>
          </a:xfrm>
          <a:prstGeom prst="rect"/>
          <a:noFill/>
          <a:ln>
            <a:noFill/>
          </a:ln>
        </p:spPr>
        <p:txBody>
          <a:bodyPr anchor="t" bIns="45720" lIns="91440" rIns="91440" tIns="45720" vert="horz"/>
          <a:p>
            <a:pPr eaLnBrk="1" hangingPunct="1" latinLnBrk="1" lvl="0"/>
            <a:endParaRPr altLang="en-US"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20" name=""/>
        <p:cNvGrpSpPr/>
        <p:nvPr/>
      </p:nvGrpSpPr>
      <p:grpSpPr>
        <a:xfrm rot="0">
          <a:off x="0" y="0"/>
          <a:ext cx="0" cy="0"/>
          <a:chOff x="0" y="0"/>
          <a:chExt cx="0" cy="0"/>
        </a:xfrm>
      </p:grpSpPr>
      <p:sp>
        <p:nvSpPr>
          <p:cNvPr id="1048902"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8903"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8904" name="Rectangle 3"/>
          <p:cNvSpPr/>
          <p:nvPr>
            <p:ph type="body" sz="full" idx="1"/>
          </p:nvPr>
        </p:nvSpPr>
        <p:spPr>
          <a:xfrm rot="0">
            <a:off x="685800" y="4343400"/>
            <a:ext cx="5486400" cy="4114800"/>
          </a:xfrm>
          <a:prstGeom prst="rect"/>
          <a:noFill/>
          <a:ln>
            <a:noFill/>
          </a:ln>
        </p:spPr>
        <p:txBody>
          <a:bodyPr anchor="t" bIns="45720" lIns="91440" rIns="91440" tIns="45720" vert="horz"/>
          <a:p>
            <a:pPr eaLnBrk="1" hangingPunct="1" latinLnBrk="1" lvl="0"/>
            <a:endParaRPr altLang="en-US"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23" name=""/>
        <p:cNvGrpSpPr/>
        <p:nvPr/>
      </p:nvGrpSpPr>
      <p:grpSpPr>
        <a:xfrm rot="0">
          <a:off x="0" y="0"/>
          <a:ext cx="0" cy="0"/>
          <a:chOff x="0" y="0"/>
          <a:chExt cx="0" cy="0"/>
        </a:xfrm>
      </p:grpSpPr>
      <p:sp>
        <p:nvSpPr>
          <p:cNvPr id="1048907"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8908"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8909" name="Rectangle 3"/>
          <p:cNvSpPr/>
          <p:nvPr>
            <p:ph type="body" sz="full" idx="1"/>
          </p:nvPr>
        </p:nvSpPr>
        <p:spPr>
          <a:xfrm rot="0">
            <a:off x="685800" y="4343400"/>
            <a:ext cx="5486400" cy="4114800"/>
          </a:xfrm>
          <a:prstGeom prst="rect"/>
          <a:noFill/>
          <a:ln>
            <a:noFill/>
          </a:ln>
        </p:spPr>
        <p:txBody>
          <a:bodyPr anchor="t" bIns="45720" lIns="91440" rIns="91440" tIns="45720" vert="horz"/>
          <a:p>
            <a:pPr eaLnBrk="1" hangingPunct="1" latinLnBrk="1" lvl="0"/>
            <a:endParaRPr altLang="en-US"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26" name=""/>
        <p:cNvGrpSpPr/>
        <p:nvPr/>
      </p:nvGrpSpPr>
      <p:grpSpPr>
        <a:xfrm rot="0">
          <a:off x="0" y="0"/>
          <a:ext cx="0" cy="0"/>
          <a:chOff x="0" y="0"/>
          <a:chExt cx="0" cy="0"/>
        </a:xfrm>
      </p:grpSpPr>
      <p:sp>
        <p:nvSpPr>
          <p:cNvPr id="1048913"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8914"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8915" name="Rectangle 3"/>
          <p:cNvSpPr/>
          <p:nvPr>
            <p:ph type="body" sz="full" idx="1"/>
          </p:nvPr>
        </p:nvSpPr>
        <p:spPr>
          <a:xfrm rot="0">
            <a:off x="685800" y="4343400"/>
            <a:ext cx="5486400" cy="4114800"/>
          </a:xfrm>
          <a:prstGeom prst="rect"/>
          <a:noFill/>
          <a:ln>
            <a:noFill/>
          </a:ln>
        </p:spPr>
        <p:txBody>
          <a:bodyPr anchor="t" bIns="45720" lIns="91440" rIns="91440" tIns="45720" vert="horz"/>
          <a:p>
            <a:pPr eaLnBrk="1" hangingPunct="1" latinLnBrk="1" lvl="0"/>
            <a:endParaRPr altLang="en-US"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29" name=""/>
        <p:cNvGrpSpPr/>
        <p:nvPr/>
      </p:nvGrpSpPr>
      <p:grpSpPr>
        <a:xfrm rot="0">
          <a:off x="0" y="0"/>
          <a:ext cx="0" cy="0"/>
          <a:chOff x="0" y="0"/>
          <a:chExt cx="0" cy="0"/>
        </a:xfrm>
      </p:grpSpPr>
      <p:sp>
        <p:nvSpPr>
          <p:cNvPr id="1048920"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8921"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8922" name="Rectangle 3"/>
          <p:cNvSpPr/>
          <p:nvPr>
            <p:ph type="body" sz="full" idx="1"/>
          </p:nvPr>
        </p:nvSpPr>
        <p:spPr>
          <a:xfrm rot="0">
            <a:off x="685800" y="4343400"/>
            <a:ext cx="5486400" cy="4114800"/>
          </a:xfrm>
          <a:prstGeom prst="rect"/>
          <a:noFill/>
          <a:ln>
            <a:noFill/>
          </a:ln>
        </p:spPr>
        <p:txBody>
          <a:bodyPr anchor="t" bIns="45720" lIns="91440" rIns="91440" tIns="45720" vert="horz"/>
          <a:p>
            <a:pPr eaLnBrk="1" hangingPunct="1" latinLnBrk="1" lvl="0"/>
            <a:endParaRPr altLang="en-US"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32" name=""/>
        <p:cNvGrpSpPr/>
        <p:nvPr/>
      </p:nvGrpSpPr>
      <p:grpSpPr>
        <a:xfrm rot="0">
          <a:off x="0" y="0"/>
          <a:ext cx="0" cy="0"/>
          <a:chOff x="0" y="0"/>
          <a:chExt cx="0" cy="0"/>
        </a:xfrm>
      </p:grpSpPr>
      <p:sp>
        <p:nvSpPr>
          <p:cNvPr id="1048926"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8927"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8928" name="Rectangle 3"/>
          <p:cNvSpPr/>
          <p:nvPr>
            <p:ph type="body" sz="full" idx="1"/>
          </p:nvPr>
        </p:nvSpPr>
        <p:spPr>
          <a:xfrm rot="0">
            <a:off x="685800" y="4343400"/>
            <a:ext cx="5486400" cy="4114800"/>
          </a:xfrm>
          <a:prstGeom prst="rect"/>
          <a:noFill/>
          <a:ln>
            <a:noFill/>
          </a:ln>
        </p:spPr>
        <p:txBody>
          <a:bodyPr anchor="t" bIns="45720" lIns="91440" rIns="91440" tIns="45720" vert="horz"/>
          <a:p>
            <a:pPr eaLnBrk="1" hangingPunct="1" latinLnBrk="1" lvl="0"/>
            <a:endParaRPr altLang="en-US"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35" name=""/>
        <p:cNvGrpSpPr/>
        <p:nvPr/>
      </p:nvGrpSpPr>
      <p:grpSpPr>
        <a:xfrm rot="0">
          <a:off x="0" y="0"/>
          <a:ext cx="0" cy="0"/>
          <a:chOff x="0" y="0"/>
          <a:chExt cx="0" cy="0"/>
        </a:xfrm>
      </p:grpSpPr>
      <p:sp>
        <p:nvSpPr>
          <p:cNvPr id="1048932"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8933"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8934" name="Rectangle 3"/>
          <p:cNvSpPr/>
          <p:nvPr>
            <p:ph type="body" sz="full" idx="1"/>
          </p:nvPr>
        </p:nvSpPr>
        <p:spPr>
          <a:xfrm rot="0">
            <a:off x="685800" y="4343400"/>
            <a:ext cx="5486400" cy="4114800"/>
          </a:xfrm>
          <a:prstGeom prst="rect"/>
          <a:noFill/>
          <a:ln>
            <a:noFill/>
          </a:ln>
        </p:spPr>
        <p:txBody>
          <a:bodyPr anchor="t" bIns="45720" lIns="91440" rIns="91440" tIns="45720" vert="horz"/>
          <a:p>
            <a:pPr eaLnBrk="1" hangingPunct="1" latinLnBrk="1" lvl="0"/>
            <a:endParaRPr altLang="en-US"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38" name=""/>
        <p:cNvGrpSpPr/>
        <p:nvPr/>
      </p:nvGrpSpPr>
      <p:grpSpPr>
        <a:xfrm rot="0">
          <a:off x="0" y="0"/>
          <a:ext cx="0" cy="0"/>
          <a:chOff x="0" y="0"/>
          <a:chExt cx="0" cy="0"/>
        </a:xfrm>
      </p:grpSpPr>
      <p:sp>
        <p:nvSpPr>
          <p:cNvPr id="1048940"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8941"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8942" name="Rectangle 3"/>
          <p:cNvSpPr/>
          <p:nvPr>
            <p:ph type="body" sz="full" idx="1"/>
          </p:nvPr>
        </p:nvSpPr>
        <p:spPr>
          <a:xfrm rot="0">
            <a:off x="685800" y="4343400"/>
            <a:ext cx="5486400" cy="4114800"/>
          </a:xfrm>
          <a:prstGeom prst="rect"/>
          <a:noFill/>
          <a:ln>
            <a:noFill/>
          </a:ln>
        </p:spPr>
        <p:txBody>
          <a:bodyPr anchor="t" bIns="45720" lIns="91440" rIns="91440" tIns="45720" vert="horz"/>
          <a:p>
            <a:pPr eaLnBrk="1" hangingPunct="1" latinLnBrk="1" lvl="0"/>
            <a:endParaRPr altLang="en-US"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41" name=""/>
        <p:cNvGrpSpPr/>
        <p:nvPr/>
      </p:nvGrpSpPr>
      <p:grpSpPr>
        <a:xfrm rot="0">
          <a:off x="0" y="0"/>
          <a:ext cx="0" cy="0"/>
          <a:chOff x="0" y="0"/>
          <a:chExt cx="0" cy="0"/>
        </a:xfrm>
      </p:grpSpPr>
      <p:sp>
        <p:nvSpPr>
          <p:cNvPr id="1048948"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8949"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8950" name="Rectangle 3"/>
          <p:cNvSpPr/>
          <p:nvPr>
            <p:ph type="body" sz="full" idx="1"/>
          </p:nvPr>
        </p:nvSpPr>
        <p:spPr>
          <a:xfrm rot="0">
            <a:off x="685800" y="4343400"/>
            <a:ext cx="5486400" cy="4114800"/>
          </a:xfrm>
          <a:prstGeom prst="rect"/>
          <a:noFill/>
          <a:ln>
            <a:noFill/>
          </a:ln>
        </p:spPr>
        <p:txBody>
          <a:bodyPr anchor="t" bIns="45720" lIns="91440" rIns="91440" tIns="45720" vert="horz"/>
          <a:p>
            <a:pPr eaLnBrk="1" hangingPunct="1" latinLnBrk="1" lvl="0"/>
            <a:endParaRPr altLang="en-US"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45" name=""/>
        <p:cNvGrpSpPr/>
        <p:nvPr/>
      </p:nvGrpSpPr>
      <p:grpSpPr>
        <a:xfrm rot="0">
          <a:off x="0" y="0"/>
          <a:ext cx="0" cy="0"/>
          <a:chOff x="0" y="0"/>
          <a:chExt cx="0" cy="0"/>
        </a:xfrm>
      </p:grpSpPr>
      <p:sp>
        <p:nvSpPr>
          <p:cNvPr id="1048960"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8961"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8962" name="Rectangle 3"/>
          <p:cNvSpPr/>
          <p:nvPr>
            <p:ph type="body" sz="full" idx="1"/>
          </p:nvPr>
        </p:nvSpPr>
        <p:spPr>
          <a:xfrm rot="0">
            <a:off x="685800" y="4343400"/>
            <a:ext cx="5486400" cy="4114800"/>
          </a:xfrm>
          <a:prstGeom prst="rect"/>
          <a:noFill/>
          <a:ln>
            <a:noFill/>
          </a:ln>
        </p:spPr>
        <p:txBody>
          <a:bodyPr anchor="t" bIns="45720" lIns="91440" rIns="91440" tIns="45720" vert="horz"/>
          <a:p>
            <a:pPr eaLnBrk="1" hangingPunct="1" latinLnBrk="1" lvl="0"/>
            <a:endParaRPr altLang="en-US"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48" name=""/>
        <p:cNvGrpSpPr/>
        <p:nvPr/>
      </p:nvGrpSpPr>
      <p:grpSpPr>
        <a:xfrm rot="0">
          <a:off x="0" y="0"/>
          <a:ext cx="0" cy="0"/>
          <a:chOff x="0" y="0"/>
          <a:chExt cx="0" cy="0"/>
        </a:xfrm>
      </p:grpSpPr>
      <p:sp>
        <p:nvSpPr>
          <p:cNvPr id="1048972"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8973"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8974" name="Rectangle 3"/>
          <p:cNvSpPr/>
          <p:nvPr>
            <p:ph type="body" sz="full" idx="1"/>
          </p:nvPr>
        </p:nvSpPr>
        <p:spPr>
          <a:xfrm rot="0">
            <a:off x="685800" y="4343400"/>
            <a:ext cx="5486400" cy="4114800"/>
          </a:xfrm>
          <a:prstGeom prst="rect"/>
          <a:noFill/>
          <a:ln>
            <a:noFill/>
          </a:ln>
        </p:spPr>
        <p:txBody>
          <a:bodyPr anchor="t" bIns="45720" lIns="91440" rIns="91440" tIns="45720" vert="horz"/>
          <a:p>
            <a:pPr eaLnBrk="1" hangingPunct="1" latinLnBrk="1" lvl="0"/>
            <a:endParaRPr altLang="en-US"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65" name=""/>
        <p:cNvGrpSpPr/>
        <p:nvPr/>
      </p:nvGrpSpPr>
      <p:grpSpPr>
        <a:xfrm rot="0">
          <a:off x="0" y="0"/>
          <a:ext cx="0" cy="0"/>
          <a:chOff x="0" y="0"/>
          <a:chExt cx="0" cy="0"/>
        </a:xfrm>
      </p:grpSpPr>
      <p:sp>
        <p:nvSpPr>
          <p:cNvPr id="1048615"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8616"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8617" name="Rectangle 3"/>
          <p:cNvSpPr/>
          <p:nvPr>
            <p:ph type="body" sz="full" idx="1"/>
          </p:nvPr>
        </p:nvSpPr>
        <p:spPr>
          <a:xfrm rot="0">
            <a:off x="685800" y="4343400"/>
            <a:ext cx="5486400" cy="4114800"/>
          </a:xfrm>
          <a:prstGeom prst="rect"/>
          <a:noFill/>
          <a:ln>
            <a:noFill/>
          </a:ln>
        </p:spPr>
        <p:txBody>
          <a:bodyPr anchor="t" bIns="45720" lIns="91440" rIns="91440" tIns="45720" vert="horz"/>
          <a:p>
            <a:pPr eaLnBrk="1" hangingPunct="1" latinLnBrk="1" lvl="0"/>
            <a:endParaRPr altLang="en-US"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51" name=""/>
        <p:cNvGrpSpPr/>
        <p:nvPr/>
      </p:nvGrpSpPr>
      <p:grpSpPr>
        <a:xfrm rot="0">
          <a:off x="0" y="0"/>
          <a:ext cx="0" cy="0"/>
          <a:chOff x="0" y="0"/>
          <a:chExt cx="0" cy="0"/>
        </a:xfrm>
      </p:grpSpPr>
      <p:sp>
        <p:nvSpPr>
          <p:cNvPr id="1048991"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8992"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8993" name="Rectangle 3"/>
          <p:cNvSpPr/>
          <p:nvPr>
            <p:ph type="body" sz="full" idx="1"/>
          </p:nvPr>
        </p:nvSpPr>
        <p:spPr>
          <a:xfrm rot="0">
            <a:off x="685800" y="4343400"/>
            <a:ext cx="5486400" cy="4114800"/>
          </a:xfrm>
          <a:prstGeom prst="rect"/>
          <a:noFill/>
          <a:ln>
            <a:noFill/>
          </a:ln>
        </p:spPr>
        <p:txBody>
          <a:bodyPr anchor="t" bIns="45720" lIns="91440" rIns="91440" tIns="45720" vert="horz"/>
          <a:p>
            <a:pPr eaLnBrk="1" hangingPunct="1" latinLnBrk="1" lvl="0"/>
            <a:endParaRPr altLang="en-US"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54" name=""/>
        <p:cNvGrpSpPr/>
        <p:nvPr/>
      </p:nvGrpSpPr>
      <p:grpSpPr>
        <a:xfrm rot="0">
          <a:off x="0" y="0"/>
          <a:ext cx="0" cy="0"/>
          <a:chOff x="0" y="0"/>
          <a:chExt cx="0" cy="0"/>
        </a:xfrm>
      </p:grpSpPr>
      <p:sp>
        <p:nvSpPr>
          <p:cNvPr id="1049010"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9011"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9012" name="Rectangle 3"/>
          <p:cNvSpPr/>
          <p:nvPr>
            <p:ph type="body" sz="full" idx="1"/>
          </p:nvPr>
        </p:nvSpPr>
        <p:spPr>
          <a:xfrm rot="0">
            <a:off x="685800" y="4343400"/>
            <a:ext cx="5486400" cy="4114800"/>
          </a:xfrm>
          <a:prstGeom prst="rect"/>
          <a:noFill/>
          <a:ln>
            <a:noFill/>
          </a:ln>
        </p:spPr>
        <p:txBody>
          <a:bodyPr anchor="t" bIns="45720" lIns="91440" rIns="91440" tIns="45720" vert="horz"/>
          <a:p>
            <a:pPr eaLnBrk="1" hangingPunct="1" latinLnBrk="1" lvl="0"/>
            <a:endParaRPr altLang="en-US"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57" name=""/>
        <p:cNvGrpSpPr/>
        <p:nvPr/>
      </p:nvGrpSpPr>
      <p:grpSpPr>
        <a:xfrm rot="0">
          <a:off x="0" y="0"/>
          <a:ext cx="0" cy="0"/>
          <a:chOff x="0" y="0"/>
          <a:chExt cx="0" cy="0"/>
        </a:xfrm>
      </p:grpSpPr>
      <p:sp>
        <p:nvSpPr>
          <p:cNvPr id="1049029"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9030"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9031" name="Rectangle 3"/>
          <p:cNvSpPr/>
          <p:nvPr>
            <p:ph type="body" sz="full" idx="1"/>
          </p:nvPr>
        </p:nvSpPr>
        <p:spPr>
          <a:xfrm rot="0">
            <a:off x="685800" y="4343400"/>
            <a:ext cx="5486400" cy="4114800"/>
          </a:xfrm>
          <a:prstGeom prst="rect"/>
          <a:noFill/>
          <a:ln>
            <a:noFill/>
          </a:ln>
        </p:spPr>
        <p:txBody>
          <a:bodyPr anchor="t" bIns="45720" lIns="91440" rIns="91440" tIns="45720" vert="horz"/>
          <a:p>
            <a:pPr eaLnBrk="1" hangingPunct="1" latinLnBrk="1" lvl="0"/>
            <a:endParaRPr altLang="en-US"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60" name=""/>
        <p:cNvGrpSpPr/>
        <p:nvPr/>
      </p:nvGrpSpPr>
      <p:grpSpPr>
        <a:xfrm rot="0">
          <a:off x="0" y="0"/>
          <a:ext cx="0" cy="0"/>
          <a:chOff x="0" y="0"/>
          <a:chExt cx="0" cy="0"/>
        </a:xfrm>
      </p:grpSpPr>
      <p:sp>
        <p:nvSpPr>
          <p:cNvPr id="1049040"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9041"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9042" name="Rectangle 3"/>
          <p:cNvSpPr/>
          <p:nvPr>
            <p:ph type="body" sz="full" idx="1"/>
          </p:nvPr>
        </p:nvSpPr>
        <p:spPr>
          <a:xfrm rot="0">
            <a:off x="685800" y="4343400"/>
            <a:ext cx="5486400" cy="4114800"/>
          </a:xfrm>
          <a:prstGeom prst="rect"/>
          <a:noFill/>
          <a:ln>
            <a:noFill/>
          </a:ln>
        </p:spPr>
        <p:txBody>
          <a:bodyPr anchor="t" bIns="45720" lIns="91440" rIns="91440" tIns="45720" vert="horz"/>
          <a:p>
            <a:pPr eaLnBrk="1" hangingPunct="1" latinLnBrk="1" lvl="0"/>
            <a:endParaRPr altLang="en-US"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63" name=""/>
        <p:cNvGrpSpPr/>
        <p:nvPr/>
      </p:nvGrpSpPr>
      <p:grpSpPr>
        <a:xfrm rot="0">
          <a:off x="0" y="0"/>
          <a:ext cx="0" cy="0"/>
          <a:chOff x="0" y="0"/>
          <a:chExt cx="0" cy="0"/>
        </a:xfrm>
      </p:grpSpPr>
      <p:sp>
        <p:nvSpPr>
          <p:cNvPr id="1049051"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9052"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9053" name="Rectangle 3"/>
          <p:cNvSpPr/>
          <p:nvPr>
            <p:ph type="body" sz="full" idx="1"/>
          </p:nvPr>
        </p:nvSpPr>
        <p:spPr>
          <a:xfrm rot="0">
            <a:off x="685800" y="4343400"/>
            <a:ext cx="5486400" cy="4114800"/>
          </a:xfrm>
          <a:prstGeom prst="rect"/>
          <a:noFill/>
          <a:ln>
            <a:noFill/>
          </a:ln>
        </p:spPr>
        <p:txBody>
          <a:bodyPr anchor="t" bIns="45720" lIns="91440" rIns="91440" tIns="45720" vert="horz"/>
          <a:p>
            <a:pPr eaLnBrk="1" hangingPunct="1" latinLnBrk="1" lvl="0"/>
            <a:endParaRPr altLang="en-US"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66" name=""/>
        <p:cNvGrpSpPr/>
        <p:nvPr/>
      </p:nvGrpSpPr>
      <p:grpSpPr>
        <a:xfrm rot="0">
          <a:off x="0" y="0"/>
          <a:ext cx="0" cy="0"/>
          <a:chOff x="0" y="0"/>
          <a:chExt cx="0" cy="0"/>
        </a:xfrm>
      </p:grpSpPr>
      <p:sp>
        <p:nvSpPr>
          <p:cNvPr id="1049059"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9060"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9061" name="Rectangle 3"/>
          <p:cNvSpPr/>
          <p:nvPr>
            <p:ph type="body" sz="full" idx="1"/>
          </p:nvPr>
        </p:nvSpPr>
        <p:spPr>
          <a:xfrm rot="0">
            <a:off x="685800" y="4343400"/>
            <a:ext cx="5486400" cy="4114800"/>
          </a:xfrm>
          <a:prstGeom prst="rect"/>
          <a:noFill/>
          <a:ln>
            <a:noFill/>
          </a:ln>
        </p:spPr>
        <p:txBody>
          <a:bodyPr anchor="t" bIns="45720" lIns="91440" rIns="91440" tIns="45720" vert="horz"/>
          <a:p>
            <a:pPr eaLnBrk="1" hangingPunct="1" latinLnBrk="1" lvl="0"/>
            <a:endParaRPr altLang="en-US"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69" name=""/>
        <p:cNvGrpSpPr/>
        <p:nvPr/>
      </p:nvGrpSpPr>
      <p:grpSpPr>
        <a:xfrm rot="0">
          <a:off x="0" y="0"/>
          <a:ext cx="0" cy="0"/>
          <a:chOff x="0" y="0"/>
          <a:chExt cx="0" cy="0"/>
        </a:xfrm>
      </p:grpSpPr>
      <p:sp>
        <p:nvSpPr>
          <p:cNvPr id="1049068"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9069"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9070" name="Rectangle 3"/>
          <p:cNvSpPr/>
          <p:nvPr>
            <p:ph type="body" sz="full" idx="1"/>
          </p:nvPr>
        </p:nvSpPr>
        <p:spPr>
          <a:xfrm rot="0">
            <a:off x="685800" y="4343400"/>
            <a:ext cx="5486400" cy="4114800"/>
          </a:xfrm>
          <a:prstGeom prst="rect"/>
          <a:noFill/>
          <a:ln>
            <a:noFill/>
          </a:ln>
        </p:spPr>
        <p:txBody>
          <a:bodyPr anchor="t" bIns="45720" lIns="91440" rIns="91440" tIns="45720" vert="horz"/>
          <a:p>
            <a:pPr eaLnBrk="1" hangingPunct="1" latinLnBrk="1" lvl="0"/>
            <a:endParaRPr altLang="en-US"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72" name=""/>
        <p:cNvGrpSpPr/>
        <p:nvPr/>
      </p:nvGrpSpPr>
      <p:grpSpPr>
        <a:xfrm rot="0">
          <a:off x="0" y="0"/>
          <a:ext cx="0" cy="0"/>
          <a:chOff x="0" y="0"/>
          <a:chExt cx="0" cy="0"/>
        </a:xfrm>
      </p:grpSpPr>
      <p:sp>
        <p:nvSpPr>
          <p:cNvPr id="1049082"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9083"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9084" name="Rectangle 3"/>
          <p:cNvSpPr/>
          <p:nvPr>
            <p:ph type="body" sz="full" idx="1"/>
          </p:nvPr>
        </p:nvSpPr>
        <p:spPr>
          <a:xfrm rot="0">
            <a:off x="685800" y="4343400"/>
            <a:ext cx="5486400" cy="4114800"/>
          </a:xfrm>
          <a:prstGeom prst="rect"/>
          <a:noFill/>
          <a:ln>
            <a:noFill/>
          </a:ln>
        </p:spPr>
        <p:txBody>
          <a:bodyPr anchor="t" bIns="45720" lIns="91440" rIns="91440" tIns="45720" vert="horz"/>
          <a:p>
            <a:pPr eaLnBrk="1" hangingPunct="1" latinLnBrk="1" lvl="0"/>
            <a:endParaRPr altLang="en-US"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75" name=""/>
        <p:cNvGrpSpPr/>
        <p:nvPr/>
      </p:nvGrpSpPr>
      <p:grpSpPr>
        <a:xfrm rot="0">
          <a:off x="0" y="0"/>
          <a:ext cx="0" cy="0"/>
          <a:chOff x="0" y="0"/>
          <a:chExt cx="0" cy="0"/>
        </a:xfrm>
      </p:grpSpPr>
      <p:sp>
        <p:nvSpPr>
          <p:cNvPr id="1049090"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9091"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9092" name="Rectangle 3"/>
          <p:cNvSpPr/>
          <p:nvPr>
            <p:ph type="body" sz="full" idx="1"/>
          </p:nvPr>
        </p:nvSpPr>
        <p:spPr>
          <a:xfrm rot="0">
            <a:off x="685800" y="4343400"/>
            <a:ext cx="5486400" cy="4114800"/>
          </a:xfrm>
          <a:prstGeom prst="rect"/>
          <a:noFill/>
          <a:ln>
            <a:noFill/>
          </a:ln>
        </p:spPr>
        <p:txBody>
          <a:bodyPr anchor="t" bIns="45720" lIns="91440" rIns="91440" tIns="45720" vert="horz"/>
          <a:p>
            <a:pPr eaLnBrk="1" hangingPunct="1" latinLnBrk="1" lvl="0"/>
            <a:endParaRPr altLang="en-US"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78" name=""/>
        <p:cNvGrpSpPr/>
        <p:nvPr/>
      </p:nvGrpSpPr>
      <p:grpSpPr>
        <a:xfrm rot="0">
          <a:off x="0" y="0"/>
          <a:ext cx="0" cy="0"/>
          <a:chOff x="0" y="0"/>
          <a:chExt cx="0" cy="0"/>
        </a:xfrm>
      </p:grpSpPr>
      <p:sp>
        <p:nvSpPr>
          <p:cNvPr id="1049098"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9099"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9100" name="Rectangle 3"/>
          <p:cNvSpPr/>
          <p:nvPr>
            <p:ph type="body" sz="full" idx="1"/>
          </p:nvPr>
        </p:nvSpPr>
        <p:spPr>
          <a:xfrm rot="0">
            <a:off x="685800" y="4343400"/>
            <a:ext cx="5486400" cy="4114800"/>
          </a:xfrm>
          <a:prstGeom prst="rect"/>
          <a:noFill/>
          <a:ln>
            <a:noFill/>
          </a:ln>
        </p:spPr>
        <p:txBody>
          <a:bodyPr anchor="t" bIns="45720" lIns="91440" rIns="91440" tIns="45720" vert="horz"/>
          <a:p>
            <a:pPr eaLnBrk="1" hangingPunct="1" latinLnBrk="1" lvl="0"/>
            <a:endParaRPr altLang="en-US"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68" name=""/>
        <p:cNvGrpSpPr/>
        <p:nvPr/>
      </p:nvGrpSpPr>
      <p:grpSpPr>
        <a:xfrm rot="0">
          <a:off x="0" y="0"/>
          <a:ext cx="0" cy="0"/>
          <a:chOff x="0" y="0"/>
          <a:chExt cx="0" cy="0"/>
        </a:xfrm>
      </p:grpSpPr>
      <p:sp>
        <p:nvSpPr>
          <p:cNvPr id="1048630"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8631"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8632" name="Rectangle 3"/>
          <p:cNvSpPr/>
          <p:nvPr>
            <p:ph type="body" sz="full" idx="1"/>
          </p:nvPr>
        </p:nvSpPr>
        <p:spPr>
          <a:xfrm rot="0">
            <a:off x="685800" y="4343400"/>
            <a:ext cx="5486400" cy="4114800"/>
          </a:xfrm>
          <a:prstGeom prst="rect"/>
          <a:noFill/>
          <a:ln>
            <a:noFill/>
          </a:ln>
        </p:spPr>
        <p:txBody>
          <a:bodyPr anchor="t" bIns="45720" lIns="91440" rIns="91440" tIns="45720" vert="horz"/>
          <a:p>
            <a:pPr eaLnBrk="1" hangingPunct="1" latinLnBrk="1" lvl="0"/>
            <a:endParaRPr altLang="en-US"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81" name=""/>
        <p:cNvGrpSpPr/>
        <p:nvPr/>
      </p:nvGrpSpPr>
      <p:grpSpPr>
        <a:xfrm rot="0">
          <a:off x="0" y="0"/>
          <a:ext cx="0" cy="0"/>
          <a:chOff x="0" y="0"/>
          <a:chExt cx="0" cy="0"/>
        </a:xfrm>
      </p:grpSpPr>
      <p:sp>
        <p:nvSpPr>
          <p:cNvPr id="1049105"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9106"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9107" name="Rectangle 3"/>
          <p:cNvSpPr/>
          <p:nvPr>
            <p:ph type="body" sz="full" idx="1"/>
          </p:nvPr>
        </p:nvSpPr>
        <p:spPr>
          <a:xfrm rot="0">
            <a:off x="685800" y="4343400"/>
            <a:ext cx="5486400" cy="4114800"/>
          </a:xfrm>
          <a:prstGeom prst="rect"/>
          <a:noFill/>
          <a:ln>
            <a:noFill/>
          </a:ln>
        </p:spPr>
        <p:txBody>
          <a:bodyPr anchor="t" bIns="45720" lIns="91440" rIns="91440" tIns="45720" vert="horz"/>
          <a:p>
            <a:pPr eaLnBrk="1" hangingPunct="1" latinLnBrk="1" lvl="0"/>
            <a:endParaRPr altLang="en-US"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71" name=""/>
        <p:cNvGrpSpPr/>
        <p:nvPr/>
      </p:nvGrpSpPr>
      <p:grpSpPr>
        <a:xfrm rot="0">
          <a:off x="0" y="0"/>
          <a:ext cx="0" cy="0"/>
          <a:chOff x="0" y="0"/>
          <a:chExt cx="0" cy="0"/>
        </a:xfrm>
      </p:grpSpPr>
      <p:sp>
        <p:nvSpPr>
          <p:cNvPr id="1048652"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8653"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8654" name="Rectangle 3"/>
          <p:cNvSpPr/>
          <p:nvPr>
            <p:ph type="body" sz="full" idx="1"/>
          </p:nvPr>
        </p:nvSpPr>
        <p:spPr>
          <a:xfrm rot="0">
            <a:off x="685800" y="4343400"/>
            <a:ext cx="5486400" cy="4114800"/>
          </a:xfrm>
          <a:prstGeom prst="rect"/>
          <a:noFill/>
          <a:ln>
            <a:noFill/>
          </a:ln>
        </p:spPr>
        <p:txBody>
          <a:bodyPr anchor="t" bIns="45720" lIns="91440" rIns="91440" tIns="45720" vert="horz"/>
          <a:p>
            <a:pPr eaLnBrk="1" hangingPunct="1" latinLnBrk="1" lvl="0"/>
            <a:endParaRPr altLang="en-US"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74" name=""/>
        <p:cNvGrpSpPr/>
        <p:nvPr/>
      </p:nvGrpSpPr>
      <p:grpSpPr>
        <a:xfrm rot="0">
          <a:off x="0" y="0"/>
          <a:ext cx="0" cy="0"/>
          <a:chOff x="0" y="0"/>
          <a:chExt cx="0" cy="0"/>
        </a:xfrm>
      </p:grpSpPr>
      <p:sp>
        <p:nvSpPr>
          <p:cNvPr id="1048663"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8664"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8665" name="Rectangle 3"/>
          <p:cNvSpPr/>
          <p:nvPr>
            <p:ph type="body" sz="full" idx="1"/>
          </p:nvPr>
        </p:nvSpPr>
        <p:spPr>
          <a:xfrm rot="0">
            <a:off x="685800" y="4343400"/>
            <a:ext cx="5486400" cy="4114800"/>
          </a:xfrm>
          <a:prstGeom prst="rect"/>
          <a:noFill/>
          <a:ln>
            <a:noFill/>
          </a:ln>
        </p:spPr>
        <p:txBody>
          <a:bodyPr anchor="t" bIns="45720" lIns="91440" rIns="91440" tIns="45720" vert="horz"/>
          <a:p>
            <a:pPr eaLnBrk="1" hangingPunct="1" latinLnBrk="1" lvl="0"/>
            <a:endParaRPr altLang="en-US"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77" name=""/>
        <p:cNvGrpSpPr/>
        <p:nvPr/>
      </p:nvGrpSpPr>
      <p:grpSpPr>
        <a:xfrm rot="0">
          <a:off x="0" y="0"/>
          <a:ext cx="0" cy="0"/>
          <a:chOff x="0" y="0"/>
          <a:chExt cx="0" cy="0"/>
        </a:xfrm>
      </p:grpSpPr>
      <p:sp>
        <p:nvSpPr>
          <p:cNvPr id="1048678"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8679"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8680" name="Rectangle 3"/>
          <p:cNvSpPr/>
          <p:nvPr>
            <p:ph type="body" sz="full" idx="1"/>
          </p:nvPr>
        </p:nvSpPr>
        <p:spPr>
          <a:xfrm rot="0">
            <a:off x="685800" y="4343400"/>
            <a:ext cx="5486400" cy="4114800"/>
          </a:xfrm>
          <a:prstGeom prst="rect"/>
          <a:noFill/>
          <a:ln>
            <a:noFill/>
          </a:ln>
        </p:spPr>
        <p:txBody>
          <a:bodyPr anchor="t" bIns="45720" lIns="91440" rIns="91440" tIns="45720" vert="horz"/>
          <a:p>
            <a:pPr eaLnBrk="1" hangingPunct="1" latinLnBrk="1" lvl="0"/>
            <a:endParaRPr altLang="en-US"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80" name=""/>
        <p:cNvGrpSpPr/>
        <p:nvPr/>
      </p:nvGrpSpPr>
      <p:grpSpPr>
        <a:xfrm rot="0">
          <a:off x="0" y="0"/>
          <a:ext cx="0" cy="0"/>
          <a:chOff x="0" y="0"/>
          <a:chExt cx="0" cy="0"/>
        </a:xfrm>
      </p:grpSpPr>
      <p:sp>
        <p:nvSpPr>
          <p:cNvPr id="1048701"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8702"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8703" name="Rectangle 3"/>
          <p:cNvSpPr/>
          <p:nvPr>
            <p:ph type="body" sz="full" idx="1"/>
          </p:nvPr>
        </p:nvSpPr>
        <p:spPr>
          <a:xfrm rot="0">
            <a:off x="685800" y="4343400"/>
            <a:ext cx="5486400" cy="4114800"/>
          </a:xfrm>
          <a:prstGeom prst="rect"/>
          <a:noFill/>
          <a:ln>
            <a:noFill/>
          </a:ln>
        </p:spPr>
        <p:txBody>
          <a:bodyPr anchor="t" bIns="45720" lIns="91440" rIns="91440" tIns="45720" vert="horz"/>
          <a:p>
            <a:pPr eaLnBrk="1" hangingPunct="1" latinLnBrk="1" lvl="0"/>
            <a:endParaRPr altLang="en-US"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83" name=""/>
        <p:cNvGrpSpPr/>
        <p:nvPr/>
      </p:nvGrpSpPr>
      <p:grpSpPr>
        <a:xfrm rot="0">
          <a:off x="0" y="0"/>
          <a:ext cx="0" cy="0"/>
          <a:chOff x="0" y="0"/>
          <a:chExt cx="0" cy="0"/>
        </a:xfrm>
      </p:grpSpPr>
      <p:sp>
        <p:nvSpPr>
          <p:cNvPr id="1048713"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8714"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8715" name="Rectangle 3"/>
          <p:cNvSpPr/>
          <p:nvPr>
            <p:ph type="body" sz="full" idx="1"/>
          </p:nvPr>
        </p:nvSpPr>
        <p:spPr>
          <a:xfrm rot="0">
            <a:off x="685800" y="4343400"/>
            <a:ext cx="5486400" cy="4114800"/>
          </a:xfrm>
          <a:prstGeom prst="rect"/>
          <a:noFill/>
          <a:ln>
            <a:noFill/>
          </a:ln>
        </p:spPr>
        <p:txBody>
          <a:bodyPr anchor="t" bIns="45720" lIns="91440" rIns="91440" tIns="45720" vert="horz"/>
          <a:p>
            <a:pPr eaLnBrk="1" hangingPunct="1" latinLnBrk="1" lvl="0"/>
            <a:endParaRPr altLang="en-US"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cSld>
    <p:bg bwMode="white">
      <p:bgPr>
        <a:blipFill rotWithShape="0">
          <a:blip xmlns:r="http://schemas.openxmlformats.org/officeDocument/2006/relationships" r:embed="rId1">
            <a:alphaModFix amt="100000"/>
          </a:blip>
          <a:srcRect/>
          <a:stretch>
            <a:fillRect/>
          </a:stretch>
        </a:blipFill>
      </p:bgPr>
    </p:bg>
    <p:spTree>
      <p:nvGrpSpPr>
        <p:cNvPr id="23" name=""/>
        <p:cNvGrpSpPr/>
        <p:nvPr/>
      </p:nvGrpSpPr>
      <p:grpSpPr>
        <a:xfrm rot="0">
          <a:off x="0" y="0"/>
          <a:ext cx="0" cy="0"/>
          <a:chOff x="0" y="0"/>
          <a:chExt cx="0" cy="0"/>
        </a:xfrm>
      </p:grpSpPr>
      <p:sp>
        <p:nvSpPr>
          <p:cNvPr id="1048578" name="Rectangle 10"/>
          <p:cNvSpPr/>
          <p:nvPr/>
        </p:nvSpPr>
        <p:spPr>
          <a:xfrm rot="0">
            <a:off x="0" y="2330450"/>
            <a:ext cx="8991600" cy="2241550"/>
          </a:xfrm>
          <a:prstGeom prst="rect"/>
          <a:gradFill rotWithShape="1">
            <a:gsLst>
              <a:gs pos="0">
                <a:srgbClr val="3399FF">
                  <a:alpha val="100000"/>
                </a:srgbClr>
              </a:gs>
              <a:gs pos="50000">
                <a:schemeClr val="hlink">
                  <a:alpha val="100000"/>
                </a:schemeClr>
              </a:gs>
              <a:gs pos="100000">
                <a:srgbClr val="3399FF">
                  <a:alpha val="100000"/>
                </a:srgbClr>
              </a:gs>
            </a:gsLst>
            <a:lin ang="2700000" scaled="1"/>
          </a:gradFill>
          <a:ln w="19050" cap="flat" cmpd="sng">
            <a:solidFill>
              <a:schemeClr val="lt2">
                <a:alpha val="100000"/>
              </a:schemeClr>
            </a:solidFill>
            <a:prstDash val="solid"/>
            <a:round/>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0" charset="0"/>
                <a:sym typeface="Times New Roman" pitchFamily="18"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0" charset="0"/>
                <a:sym typeface="Times New Roman" pitchFamily="18"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0" charset="0"/>
                <a:sym typeface="Times New Roman" pitchFamily="18"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0" charset="0"/>
                <a:sym typeface="Times New Roman" pitchFamily="18"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0" charset="0"/>
                <a:sym typeface="Times New Roman" pitchFamily="18" charset="0"/>
              </a:defRPr>
            </a:lvl5pPr>
          </a:lstStyle>
          <a:p>
            <a:endParaRPr altLang="en-US" lang="en-US"/>
          </a:p>
        </p:txBody>
      </p:sp>
      <p:sp>
        <p:nvSpPr>
          <p:cNvPr id="1048579" name="Rectangle 14"/>
          <p:cNvSpPr/>
          <p:nvPr/>
        </p:nvSpPr>
        <p:spPr>
          <a:xfrm rot="0">
            <a:off x="457200" y="457200"/>
            <a:ext cx="8153400" cy="5791200"/>
          </a:xfrm>
          <a:prstGeom prst="rect"/>
          <a:solidFill>
            <a:srgbClr val="FFFFFF"/>
          </a:solidFill>
          <a:ln w="28575" cap="flat" cmpd="sng">
            <a:solidFill>
              <a:srgbClr val="996633">
                <a:alpha val="100000"/>
              </a:srgbClr>
            </a:solidFill>
            <a:prstDash val="solid"/>
            <a:round/>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0" charset="0"/>
                <a:sym typeface="Times New Roman" pitchFamily="18"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0" charset="0"/>
                <a:sym typeface="Times New Roman" pitchFamily="18"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0" charset="0"/>
                <a:sym typeface="Times New Roman" pitchFamily="18"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0" charset="0"/>
                <a:sym typeface="Times New Roman" pitchFamily="18"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0" charset="0"/>
                <a:sym typeface="Times New Roman" pitchFamily="18" charset="0"/>
              </a:defRPr>
            </a:lvl5pPr>
          </a:lstStyle>
          <a:p>
            <a:endParaRPr altLang="en-US" lang="en-US"/>
          </a:p>
        </p:txBody>
      </p:sp>
      <p:sp>
        <p:nvSpPr>
          <p:cNvPr id="1048580" name="Text Box 15"/>
          <p:cNvSpPr txBox="1"/>
          <p:nvPr/>
        </p:nvSpPr>
        <p:spPr>
          <a:xfrm rot="0">
            <a:off x="3886200" y="6400800"/>
            <a:ext cx="5105400" cy="447040"/>
          </a:xfrm>
          <a:prstGeom prst="rect"/>
          <a:noFill/>
          <a:ln>
            <a:noFill/>
          </a:ln>
        </p:spPr>
        <p:txBody>
          <a:bodyPr anchor="t" bIns="45720" lIns="91440" rIns="91440" tIns="45720" vert="horz">
            <a:spAutoFit/>
          </a:bodyPr>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0" charset="0"/>
                <a:sym typeface="Times New Roman" pitchFamily="18"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0" charset="0"/>
                <a:sym typeface="Times New Roman" pitchFamily="18"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0" charset="0"/>
                <a:sym typeface="Times New Roman" pitchFamily="18"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0" charset="0"/>
                <a:sym typeface="Times New Roman" pitchFamily="18"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0" charset="0"/>
                <a:sym typeface="Times New Roman" pitchFamily="18" charset="0"/>
              </a:defRPr>
            </a:lvl5pPr>
          </a:lstStyle>
          <a:p>
            <a:pPr eaLnBrk="1" hangingPunct="1" latinLnBrk="1" lvl="0">
              <a:spcBef>
                <a:spcPct val="50000"/>
              </a:spcBef>
            </a:pPr>
            <a:r>
              <a:rPr altLang="en-US" sz="1200" lang="en-US">
                <a:solidFill>
                  <a:srgbClr val="996633"/>
                </a:solidFill>
              </a:rPr>
              <a:t>© 2009 Pearson Education, Upper Saddle River, NJ 07458. All Rights Reserved</a:t>
            </a:r>
          </a:p>
        </p:txBody>
      </p:sp>
      <p:sp>
        <p:nvSpPr>
          <p:cNvPr id="1048581" name="Text Box 16"/>
          <p:cNvSpPr txBox="1"/>
          <p:nvPr/>
        </p:nvSpPr>
        <p:spPr>
          <a:xfrm rot="0">
            <a:off x="152400" y="6400800"/>
            <a:ext cx="2819400" cy="274637"/>
          </a:xfrm>
          <a:prstGeom prst="rect"/>
          <a:noFill/>
          <a:ln>
            <a:noFill/>
          </a:ln>
        </p:spPr>
        <p:txBody>
          <a:bodyPr anchor="t" bIns="45720" lIns="91440" rIns="91440" tIns="45720" vert="horz">
            <a:spAutoFit/>
          </a:bodyPr>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0" charset="0"/>
                <a:sym typeface="Times New Roman" pitchFamily="18"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0" charset="0"/>
                <a:sym typeface="Times New Roman" pitchFamily="18"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0" charset="0"/>
                <a:sym typeface="Times New Roman" pitchFamily="18"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0" charset="0"/>
                <a:sym typeface="Times New Roman" pitchFamily="18"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0" charset="0"/>
                <a:sym typeface="Times New Roman" pitchFamily="18" charset="0"/>
              </a:defRPr>
            </a:lvl5pPr>
          </a:lstStyle>
          <a:p>
            <a:pPr lvl="0">
              <a:spcBef>
                <a:spcPct val="50000"/>
              </a:spcBef>
            </a:pPr>
            <a:r>
              <a:rPr altLang="en-US" b="1" sz="1200" lang="en-US">
                <a:solidFill>
                  <a:srgbClr val="FFFFFF"/>
                </a:solidFill>
              </a:rPr>
              <a:t>Floyd, Digital Fundamentals, 10</a:t>
            </a:r>
            <a:r>
              <a:rPr altLang="en-US" baseline="30000" b="1" sz="1200" lang="en-US">
                <a:solidFill>
                  <a:srgbClr val="FFFFFF"/>
                </a:solidFill>
              </a:rPr>
              <a:t>th</a:t>
            </a:r>
            <a:r>
              <a:rPr altLang="en-US" b="1" sz="1200" lang="en-US">
                <a:solidFill>
                  <a:srgbClr val="FFFFFF"/>
                </a:solidFill>
              </a:rPr>
              <a:t> ed</a:t>
            </a:r>
          </a:p>
        </p:txBody>
      </p:sp>
    </p:spTree>
  </p:cSld>
  <p:clrMapOvr>
    <a:masterClrMapping/>
  </p:clrMapOvr>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89" name=""/>
        <p:cNvGrpSpPr/>
        <p:nvPr/>
      </p:nvGrpSpPr>
      <p:grpSpPr>
        <a:xfrm>
          <a:off x="0" y="0"/>
          <a:ext cx="0" cy="0"/>
          <a:chOff x="0" y="0"/>
          <a:chExt cx="0" cy="0"/>
        </a:xfrm>
      </p:grpSpPr>
      <p:sp>
        <p:nvSpPr>
          <p:cNvPr id="1049127" name="Title 1"/>
          <p:cNvSpPr>
            <a:spLocks noGrp="1"/>
          </p:cNvSpPr>
          <p:nvPr>
            <p:ph type="title"/>
          </p:nvPr>
        </p:nvSpPr>
        <p:spPr>
          <a:xfrm>
            <a:off x="457200" y="274638"/>
            <a:ext cx="8229600" cy="1143000"/>
          </a:xfrm>
          <a:prstGeom prst="rect"/>
        </p:spPr>
        <p:txBody>
          <a:bodyPr/>
          <a:p>
            <a:r>
              <a:rPr lang="en-US" smtClean="0"/>
              <a:t>Click to edit Master title style</a:t>
            </a:r>
            <a:endParaRPr lang="en-US"/>
          </a:p>
        </p:txBody>
      </p:sp>
      <p:sp>
        <p:nvSpPr>
          <p:cNvPr id="1049128" name="Vertical Text Placeholder 2"/>
          <p:cNvSpPr>
            <a:spLocks noGrp="1"/>
          </p:cNvSpPr>
          <p:nvPr>
            <p:ph type="body" orient="vert" idx="1"/>
          </p:nvPr>
        </p:nvSpPr>
        <p:spPr>
          <a:xfrm>
            <a:off x="457200" y="1600200"/>
            <a:ext cx="8229600" cy="4525963"/>
          </a:xfrm>
          <a:prstGeom prst="rect"/>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90" name=""/>
        <p:cNvGrpSpPr/>
        <p:nvPr/>
      </p:nvGrpSpPr>
      <p:grpSpPr>
        <a:xfrm>
          <a:off x="0" y="0"/>
          <a:ext cx="0" cy="0"/>
          <a:chOff x="0" y="0"/>
          <a:chExt cx="0" cy="0"/>
        </a:xfrm>
      </p:grpSpPr>
      <p:sp>
        <p:nvSpPr>
          <p:cNvPr id="1049129" name="Vertical Title 1"/>
          <p:cNvSpPr>
            <a:spLocks noGrp="1"/>
          </p:cNvSpPr>
          <p:nvPr>
            <p:ph type="title" orient="vert"/>
          </p:nvPr>
        </p:nvSpPr>
        <p:spPr>
          <a:xfrm>
            <a:off x="6629400" y="274638"/>
            <a:ext cx="2057400" cy="5851525"/>
          </a:xfrm>
          <a:prstGeom prst="rect"/>
        </p:spPr>
        <p:txBody>
          <a:bodyPr vert="eaVert"/>
          <a:p>
            <a:r>
              <a:rPr lang="en-US" smtClean="0"/>
              <a:t>Click to edit Master title style</a:t>
            </a:r>
            <a:endParaRPr lang="en-US"/>
          </a:p>
        </p:txBody>
      </p:sp>
      <p:sp>
        <p:nvSpPr>
          <p:cNvPr id="1049130" name="Vertical Text Placeholder 2"/>
          <p:cNvSpPr>
            <a:spLocks noGrp="1"/>
          </p:cNvSpPr>
          <p:nvPr>
            <p:ph type="body" orient="vert" idx="1"/>
          </p:nvPr>
        </p:nvSpPr>
        <p:spPr>
          <a:xfrm>
            <a:off x="457200" y="274638"/>
            <a:ext cx="6019800" cy="5851525"/>
          </a:xfrm>
          <a:prstGeom prst="rect"/>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82" name=""/>
        <p:cNvGrpSpPr/>
        <p:nvPr/>
      </p:nvGrpSpPr>
      <p:grpSpPr>
        <a:xfrm>
          <a:off x="0" y="0"/>
          <a:ext cx="0" cy="0"/>
          <a:chOff x="0" y="0"/>
          <a:chExt cx="0" cy="0"/>
        </a:xfrm>
      </p:grpSpPr>
      <p:sp>
        <p:nvSpPr>
          <p:cNvPr id="1049108" name="Title 1"/>
          <p:cNvSpPr>
            <a:spLocks noGrp="1"/>
          </p:cNvSpPr>
          <p:nvPr>
            <p:ph type="title"/>
          </p:nvPr>
        </p:nvSpPr>
        <p:spPr>
          <a:xfrm>
            <a:off x="457200" y="274638"/>
            <a:ext cx="8229600" cy="1143000"/>
          </a:xfrm>
          <a:prstGeom prst="rect"/>
        </p:spPr>
        <p:txBody>
          <a:bodyPr/>
          <a:p>
            <a:r>
              <a:rPr lang="en-US" smtClean="0"/>
              <a:t>Click to edit Master title style</a:t>
            </a:r>
            <a:endParaRPr lang="en-US"/>
          </a:p>
        </p:txBody>
      </p:sp>
      <p:sp>
        <p:nvSpPr>
          <p:cNvPr id="1049109" name="Content Placeholder 2"/>
          <p:cNvSpPr>
            <a:spLocks noGrp="1"/>
          </p:cNvSpPr>
          <p:nvPr>
            <p:ph idx="1"/>
          </p:nvPr>
        </p:nvSpPr>
        <p:spPr>
          <a:xfrm>
            <a:off x="457200" y="1600200"/>
            <a:ext cx="8229600" cy="4525963"/>
          </a:xfrm>
          <a:prstGeom prst="rect"/>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83" name=""/>
        <p:cNvGrpSpPr/>
        <p:nvPr/>
      </p:nvGrpSpPr>
      <p:grpSpPr>
        <a:xfrm>
          <a:off x="0" y="0"/>
          <a:ext cx="0" cy="0"/>
          <a:chOff x="0" y="0"/>
          <a:chExt cx="0" cy="0"/>
        </a:xfrm>
      </p:grpSpPr>
      <p:sp>
        <p:nvSpPr>
          <p:cNvPr id="1049110" name="Title 1"/>
          <p:cNvSpPr>
            <a:spLocks noGrp="1"/>
          </p:cNvSpPr>
          <p:nvPr>
            <p:ph type="title"/>
          </p:nvPr>
        </p:nvSpPr>
        <p:spPr>
          <a:xfrm>
            <a:off x="722313" y="4406900"/>
            <a:ext cx="7772400" cy="1362075"/>
          </a:xfrm>
          <a:prstGeom prst="rect"/>
        </p:spPr>
        <p:txBody>
          <a:bodyPr anchor="t"/>
          <a:lstStyle>
            <a:lvl1pPr algn="l">
              <a:defRPr b="1" cap="all" sz="4000"/>
            </a:lvl1pPr>
          </a:lstStyle>
          <a:p>
            <a:r>
              <a:rPr lang="en-US" smtClean="0"/>
              <a:t>Click to edit Master title style</a:t>
            </a:r>
            <a:endParaRPr lang="en-US"/>
          </a:p>
        </p:txBody>
      </p:sp>
      <p:sp>
        <p:nvSpPr>
          <p:cNvPr id="1049111" name="Text Placeholder 2"/>
          <p:cNvSpPr>
            <a:spLocks noGrp="1"/>
          </p:cNvSpPr>
          <p:nvPr>
            <p:ph type="body" idx="1"/>
          </p:nvPr>
        </p:nvSpPr>
        <p:spPr>
          <a:xfrm>
            <a:off x="722313" y="2906713"/>
            <a:ext cx="7772400" cy="1500187"/>
          </a:xfrm>
          <a:prstGeom prst="rect"/>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84" name=""/>
        <p:cNvGrpSpPr/>
        <p:nvPr/>
      </p:nvGrpSpPr>
      <p:grpSpPr>
        <a:xfrm>
          <a:off x="0" y="0"/>
          <a:ext cx="0" cy="0"/>
          <a:chOff x="0" y="0"/>
          <a:chExt cx="0" cy="0"/>
        </a:xfrm>
      </p:grpSpPr>
      <p:sp>
        <p:nvSpPr>
          <p:cNvPr id="1049112" name="Title 1"/>
          <p:cNvSpPr>
            <a:spLocks noGrp="1"/>
          </p:cNvSpPr>
          <p:nvPr>
            <p:ph type="title"/>
          </p:nvPr>
        </p:nvSpPr>
        <p:spPr>
          <a:xfrm>
            <a:off x="457200" y="274638"/>
            <a:ext cx="8229600" cy="1143000"/>
          </a:xfrm>
          <a:prstGeom prst="rect"/>
        </p:spPr>
        <p:txBody>
          <a:bodyPr/>
          <a:p>
            <a:r>
              <a:rPr lang="en-US" smtClean="0"/>
              <a:t>Click to edit Master title style</a:t>
            </a:r>
            <a:endParaRPr lang="en-US"/>
          </a:p>
        </p:txBody>
      </p:sp>
      <p:sp>
        <p:nvSpPr>
          <p:cNvPr id="1049113" name="Content Placeholder 2"/>
          <p:cNvSpPr>
            <a:spLocks noGrp="1"/>
          </p:cNvSpPr>
          <p:nvPr>
            <p:ph sz="half" idx="1"/>
          </p:nvPr>
        </p:nvSpPr>
        <p:spPr>
          <a:xfrm>
            <a:off x="457200" y="1600200"/>
            <a:ext cx="4038600" cy="4525963"/>
          </a:xfrm>
          <a:prstGeom prst="rect"/>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9114" name="Content Placeholder 3"/>
          <p:cNvSpPr>
            <a:spLocks noGrp="1"/>
          </p:cNvSpPr>
          <p:nvPr>
            <p:ph sz="half" idx="2"/>
          </p:nvPr>
        </p:nvSpPr>
        <p:spPr>
          <a:xfrm>
            <a:off x="4648200" y="1600200"/>
            <a:ext cx="4038600" cy="4525963"/>
          </a:xfrm>
          <a:prstGeom prst="rect"/>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85" name=""/>
        <p:cNvGrpSpPr/>
        <p:nvPr/>
      </p:nvGrpSpPr>
      <p:grpSpPr>
        <a:xfrm>
          <a:off x="0" y="0"/>
          <a:ext cx="0" cy="0"/>
          <a:chOff x="0" y="0"/>
          <a:chExt cx="0" cy="0"/>
        </a:xfrm>
      </p:grpSpPr>
      <p:sp>
        <p:nvSpPr>
          <p:cNvPr id="1049115" name="Title 1"/>
          <p:cNvSpPr>
            <a:spLocks noGrp="1"/>
          </p:cNvSpPr>
          <p:nvPr>
            <p:ph type="title"/>
          </p:nvPr>
        </p:nvSpPr>
        <p:spPr>
          <a:xfrm>
            <a:off x="457200" y="274638"/>
            <a:ext cx="8229600" cy="1143000"/>
          </a:xfrm>
          <a:prstGeom prst="rect"/>
        </p:spPr>
        <p:txBody>
          <a:bodyPr/>
          <a:p>
            <a:r>
              <a:rPr lang="en-US" smtClean="0"/>
              <a:t>Click to edit Master title style</a:t>
            </a:r>
            <a:endParaRPr lang="en-US"/>
          </a:p>
        </p:txBody>
      </p:sp>
      <p:sp>
        <p:nvSpPr>
          <p:cNvPr id="1049116" name="Text Placeholder 2"/>
          <p:cNvSpPr>
            <a:spLocks noGrp="1"/>
          </p:cNvSpPr>
          <p:nvPr>
            <p:ph type="body" idx="1"/>
          </p:nvPr>
        </p:nvSpPr>
        <p:spPr>
          <a:xfrm>
            <a:off x="457200" y="1535113"/>
            <a:ext cx="4040188" cy="639762"/>
          </a:xfrm>
          <a:prstGeom prst="rect"/>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9117" name="Content Placeholder 3"/>
          <p:cNvSpPr>
            <a:spLocks noGrp="1"/>
          </p:cNvSpPr>
          <p:nvPr>
            <p:ph sz="half" idx="2"/>
          </p:nvPr>
        </p:nvSpPr>
        <p:spPr>
          <a:xfrm>
            <a:off x="457200" y="2174875"/>
            <a:ext cx="4040188" cy="3951288"/>
          </a:xfrm>
          <a:prstGeom prst="rect"/>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9118" name="Text Placeholder 4"/>
          <p:cNvSpPr>
            <a:spLocks noGrp="1"/>
          </p:cNvSpPr>
          <p:nvPr>
            <p:ph type="body" sz="quarter" idx="3"/>
          </p:nvPr>
        </p:nvSpPr>
        <p:spPr>
          <a:xfrm>
            <a:off x="4645025" y="1535113"/>
            <a:ext cx="4041775" cy="639762"/>
          </a:xfrm>
          <a:prstGeom prst="rect"/>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9119" name="Content Placeholder 5"/>
          <p:cNvSpPr>
            <a:spLocks noGrp="1"/>
          </p:cNvSpPr>
          <p:nvPr>
            <p:ph sz="quarter" idx="4"/>
          </p:nvPr>
        </p:nvSpPr>
        <p:spPr>
          <a:xfrm>
            <a:off x="4645025" y="2174875"/>
            <a:ext cx="4041775" cy="3951288"/>
          </a:xfrm>
          <a:prstGeom prst="rect"/>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86" name=""/>
        <p:cNvGrpSpPr/>
        <p:nvPr/>
      </p:nvGrpSpPr>
      <p:grpSpPr>
        <a:xfrm>
          <a:off x="0" y="0"/>
          <a:ext cx="0" cy="0"/>
          <a:chOff x="0" y="0"/>
          <a:chExt cx="0" cy="0"/>
        </a:xfrm>
      </p:grpSpPr>
      <p:sp>
        <p:nvSpPr>
          <p:cNvPr id="1049120" name="Title 1"/>
          <p:cNvSpPr>
            <a:spLocks noGrp="1"/>
          </p:cNvSpPr>
          <p:nvPr>
            <p:ph type="title"/>
          </p:nvPr>
        </p:nvSpPr>
        <p:spPr>
          <a:xfrm>
            <a:off x="457200" y="274638"/>
            <a:ext cx="8229600" cy="1143000"/>
          </a:xfrm>
          <a:prstGeom prst="rect"/>
        </p:spPr>
        <p:txBody>
          <a:bodyPr/>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43"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87" name=""/>
        <p:cNvGrpSpPr/>
        <p:nvPr/>
      </p:nvGrpSpPr>
      <p:grpSpPr>
        <a:xfrm>
          <a:off x="0" y="0"/>
          <a:ext cx="0" cy="0"/>
          <a:chOff x="0" y="0"/>
          <a:chExt cx="0" cy="0"/>
        </a:xfrm>
      </p:grpSpPr>
      <p:sp>
        <p:nvSpPr>
          <p:cNvPr id="1049121" name="Title 1"/>
          <p:cNvSpPr>
            <a:spLocks noGrp="1"/>
          </p:cNvSpPr>
          <p:nvPr>
            <p:ph type="title"/>
          </p:nvPr>
        </p:nvSpPr>
        <p:spPr>
          <a:xfrm>
            <a:off x="457200" y="273050"/>
            <a:ext cx="3008313" cy="1162050"/>
          </a:xfrm>
          <a:prstGeom prst="rect"/>
        </p:spPr>
        <p:txBody>
          <a:bodyPr anchor="b"/>
          <a:lstStyle>
            <a:lvl1pPr algn="l">
              <a:defRPr b="1" sz="2000"/>
            </a:lvl1pPr>
          </a:lstStyle>
          <a:p>
            <a:r>
              <a:rPr lang="en-US" smtClean="0"/>
              <a:t>Click to edit Master title style</a:t>
            </a:r>
            <a:endParaRPr lang="en-US"/>
          </a:p>
        </p:txBody>
      </p:sp>
      <p:sp>
        <p:nvSpPr>
          <p:cNvPr id="1049122" name="Content Placeholder 2"/>
          <p:cNvSpPr>
            <a:spLocks noGrp="1"/>
          </p:cNvSpPr>
          <p:nvPr>
            <p:ph idx="1"/>
          </p:nvPr>
        </p:nvSpPr>
        <p:spPr>
          <a:xfrm>
            <a:off x="3575050" y="273050"/>
            <a:ext cx="5111750" cy="5853113"/>
          </a:xfrm>
          <a:prstGeom prst="rect"/>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9123" name="Text Placeholder 3"/>
          <p:cNvSpPr>
            <a:spLocks noGrp="1"/>
          </p:cNvSpPr>
          <p:nvPr>
            <p:ph type="body" sz="half" idx="2"/>
          </p:nvPr>
        </p:nvSpPr>
        <p:spPr>
          <a:xfrm>
            <a:off x="457200" y="1435100"/>
            <a:ext cx="3008313" cy="4691063"/>
          </a:xfrm>
          <a:prstGeom prst="rect"/>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88" name=""/>
        <p:cNvGrpSpPr/>
        <p:nvPr/>
      </p:nvGrpSpPr>
      <p:grpSpPr>
        <a:xfrm>
          <a:off x="0" y="0"/>
          <a:ext cx="0" cy="0"/>
          <a:chOff x="0" y="0"/>
          <a:chExt cx="0" cy="0"/>
        </a:xfrm>
      </p:grpSpPr>
      <p:sp>
        <p:nvSpPr>
          <p:cNvPr id="1049124" name="Title 1"/>
          <p:cNvSpPr>
            <a:spLocks noGrp="1"/>
          </p:cNvSpPr>
          <p:nvPr>
            <p:ph type="title"/>
          </p:nvPr>
        </p:nvSpPr>
        <p:spPr>
          <a:xfrm>
            <a:off x="1792288" y="4800600"/>
            <a:ext cx="5486400" cy="566738"/>
          </a:xfrm>
          <a:prstGeom prst="rect"/>
        </p:spPr>
        <p:txBody>
          <a:bodyPr anchor="b"/>
          <a:lstStyle>
            <a:lvl1pPr algn="l">
              <a:defRPr b="1" sz="2000"/>
            </a:lvl1pPr>
          </a:lstStyle>
          <a:p>
            <a:r>
              <a:rPr lang="en-US" smtClean="0"/>
              <a:t>Click to edit Master title style</a:t>
            </a:r>
            <a:endParaRPr lang="en-US"/>
          </a:p>
        </p:txBody>
      </p:sp>
      <p:sp>
        <p:nvSpPr>
          <p:cNvPr id="1049125" name="Picture Placeholder 2"/>
          <p:cNvSpPr>
            <a:spLocks noGrp="1"/>
          </p:cNvSpPr>
          <p:nvPr>
            <p:ph type="pic" idx="1"/>
          </p:nvPr>
        </p:nvSpPr>
        <p:spPr>
          <a:xfrm>
            <a:off x="1792288" y="612775"/>
            <a:ext cx="5486400" cy="4114800"/>
          </a:xfrm>
          <a:prstGeom prst="rect"/>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pPr algn="l" defTabSz="914400" eaLnBrk="0" fontAlgn="base" hangingPunct="0" indent="0" latinLnBrk="0" lvl="0" marL="0" marR="0" rtl="0">
              <a:lnSpc>
                <a:spcPct val="100000"/>
              </a:lnSpc>
              <a:spcBef>
                <a:spcPct val="20000"/>
              </a:spcBef>
              <a:spcAft>
                <a:spcPct val="0"/>
              </a:spcAft>
              <a:buClr>
                <a:schemeClr val="tx2"/>
              </a:buClr>
              <a:buSzTx/>
              <a:buFontTx/>
              <a:buNone/>
            </a:pPr>
            <a:endParaRPr baseline="0" b="0" cap="none" sz="3200" i="0" kern="0" kumimoji="0" lang="en-US" noProof="0" normalizeH="0" spc="0" strike="noStrike" u="none" smtClean="0">
              <a:ln>
                <a:noFill/>
              </a:ln>
              <a:solidFill>
                <a:schemeClr val="tx1"/>
              </a:solidFill>
              <a:effectLst/>
              <a:uLnTx/>
              <a:uFillTx/>
              <a:latin typeface="+mn-lt"/>
              <a:ea typeface="+mn-ea"/>
              <a:cs typeface="+mn-cs"/>
            </a:endParaRPr>
          </a:p>
        </p:txBody>
      </p:sp>
      <p:sp>
        <p:nvSpPr>
          <p:cNvPr id="1049126" name="Text Placeholder 3"/>
          <p:cNvSpPr>
            <a:spLocks noGrp="1"/>
          </p:cNvSpPr>
          <p:nvPr>
            <p:ph type="body" sz="half" idx="2"/>
          </p:nvPr>
        </p:nvSpPr>
        <p:spPr>
          <a:xfrm>
            <a:off x="1792288" y="5367338"/>
            <a:ext cx="5486400" cy="804862"/>
          </a:xfrm>
          <a:prstGeom prst="rect"/>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2.jpe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white">
      <p:bgPr>
        <a:blipFill rotWithShape="0">
          <a:blip xmlns:r="http://schemas.openxmlformats.org/officeDocument/2006/relationships" r:embed="rId12">
            <a:alphaModFix amt="100000"/>
          </a:blip>
          <a:srcRect/>
          <a:stretch>
            <a:fillRect/>
          </a:stretch>
        </a:blipFill>
      </p:bgPr>
    </p:bg>
    <p:spTree>
      <p:nvGrpSpPr>
        <p:cNvPr id="22" name=""/>
        <p:cNvGrpSpPr/>
        <p:nvPr/>
      </p:nvGrpSpPr>
      <p:grpSpPr>
        <a:xfrm rot="0">
          <a:off x="0" y="0"/>
          <a:ext cx="0" cy="0"/>
          <a:chOff x="0" y="0"/>
          <a:chExt cx="0" cy="0"/>
        </a:xfrm>
      </p:grpSpPr>
      <p:sp>
        <p:nvSpPr>
          <p:cNvPr id="1048576" name="Text Box 8"/>
          <p:cNvSpPr txBox="1"/>
          <p:nvPr/>
        </p:nvSpPr>
        <p:spPr>
          <a:xfrm rot="0">
            <a:off x="3886200" y="6400800"/>
            <a:ext cx="5105400" cy="274637"/>
          </a:xfrm>
          <a:prstGeom prst="rect"/>
          <a:noFill/>
          <a:ln>
            <a:noFill/>
          </a:ln>
        </p:spPr>
        <p:txBody>
          <a:bodyPr anchor="t" bIns="45720" lIns="91440" rIns="91440" tIns="45720" vert="horz">
            <a:spAutoFit/>
          </a:bodyPr>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0" charset="0"/>
                <a:sym typeface="Times New Roman" pitchFamily="18"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0" charset="0"/>
                <a:sym typeface="Times New Roman" pitchFamily="18"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0" charset="0"/>
                <a:sym typeface="Times New Roman" pitchFamily="18"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0" charset="0"/>
                <a:sym typeface="Times New Roman" pitchFamily="18"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0" charset="0"/>
                <a:sym typeface="Times New Roman" pitchFamily="18" charset="0"/>
              </a:defRPr>
            </a:lvl5pPr>
          </a:lstStyle>
          <a:p>
            <a:pPr eaLnBrk="1" hangingPunct="1" latinLnBrk="1" lvl="0">
              <a:spcBef>
                <a:spcPct val="50000"/>
              </a:spcBef>
            </a:pPr>
            <a:r>
              <a:rPr altLang="en-US" sz="1200" lang="en-US">
                <a:solidFill>
                  <a:srgbClr val="996633"/>
                </a:solidFill>
              </a:rPr>
              <a:t>© 2009 Pearson Education, Upper Saddle River, NJ 07458. All Rights Reserved</a:t>
            </a:r>
          </a:p>
        </p:txBody>
      </p:sp>
      <p:sp>
        <p:nvSpPr>
          <p:cNvPr id="1048577" name="Text Box 9"/>
          <p:cNvSpPr txBox="1"/>
          <p:nvPr/>
        </p:nvSpPr>
        <p:spPr>
          <a:xfrm rot="0">
            <a:off x="152400" y="6400800"/>
            <a:ext cx="2819400" cy="274637"/>
          </a:xfrm>
          <a:prstGeom prst="rect"/>
          <a:noFill/>
          <a:ln>
            <a:noFill/>
          </a:ln>
        </p:spPr>
        <p:txBody>
          <a:bodyPr anchor="t" bIns="45720" lIns="91440" rIns="91440" tIns="45720" vert="horz">
            <a:spAutoFit/>
          </a:bodyPr>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0" charset="0"/>
                <a:sym typeface="Times New Roman" pitchFamily="18"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0" charset="0"/>
                <a:sym typeface="Times New Roman" pitchFamily="18"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0" charset="0"/>
                <a:sym typeface="Times New Roman" pitchFamily="18"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0" charset="0"/>
                <a:sym typeface="Times New Roman" pitchFamily="18"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0" charset="0"/>
                <a:sym typeface="Times New Roman" pitchFamily="18" charset="0"/>
              </a:defRPr>
            </a:lvl5pPr>
          </a:lstStyle>
          <a:p>
            <a:pPr lvl="0">
              <a:spcBef>
                <a:spcPct val="50000"/>
              </a:spcBef>
            </a:pPr>
            <a:r>
              <a:rPr altLang="en-US" sz="1200" lang="en-US">
                <a:solidFill>
                  <a:srgbClr val="996633"/>
                </a:solidFill>
              </a:rPr>
              <a:t>Floyd, Digital Fundamentals, 10</a:t>
            </a:r>
            <a:r>
              <a:rPr altLang="en-US" baseline="30000" sz="1200" lang="en-US">
                <a:solidFill>
                  <a:srgbClr val="996633"/>
                </a:solidFill>
              </a:rPr>
              <a:t>th</a:t>
            </a:r>
            <a:r>
              <a:rPr altLang="en-US" sz="1200" lang="en-US">
                <a:solidFill>
                  <a:srgbClr val="996633"/>
                </a:solidFill>
              </a:rPr>
              <a:t> ed</a:t>
            </a:r>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hf dt="0" ftr="0" sldNum="0"/>
  <p:txStyles>
    <p:titleStyle>
      <a:lvl1pPr algn="l" eaLnBrk="0" fontAlgn="base" hangingPunct="0" rtl="0">
        <a:spcBef>
          <a:spcPct val="0"/>
        </a:spcBef>
        <a:spcAft>
          <a:spcPct val="0"/>
        </a:spcAft>
        <a:defRPr b="1" sz="3200">
          <a:solidFill>
            <a:schemeClr val="tx2"/>
          </a:solidFill>
          <a:latin typeface="+mj-lt"/>
          <a:ea typeface="+mj-ea"/>
          <a:cs typeface="+mj-cs"/>
        </a:defRPr>
      </a:lvl1pPr>
      <a:lvl2pPr algn="l" eaLnBrk="0" fontAlgn="base" hangingPunct="0" rtl="0">
        <a:spcBef>
          <a:spcPct val="0"/>
        </a:spcBef>
        <a:spcAft>
          <a:spcPct val="0"/>
        </a:spcAft>
        <a:defRPr b="1" sz="3200">
          <a:solidFill>
            <a:schemeClr val="tx2"/>
          </a:solidFill>
          <a:latin typeface="Arial" charset="0"/>
        </a:defRPr>
      </a:lvl2pPr>
      <a:lvl3pPr algn="l" eaLnBrk="0" fontAlgn="base" hangingPunct="0" rtl="0">
        <a:spcBef>
          <a:spcPct val="0"/>
        </a:spcBef>
        <a:spcAft>
          <a:spcPct val="0"/>
        </a:spcAft>
        <a:defRPr b="1" sz="3200">
          <a:solidFill>
            <a:schemeClr val="tx2"/>
          </a:solidFill>
          <a:latin typeface="Arial" charset="0"/>
        </a:defRPr>
      </a:lvl3pPr>
      <a:lvl4pPr algn="l" eaLnBrk="0" fontAlgn="base" hangingPunct="0" rtl="0">
        <a:spcBef>
          <a:spcPct val="0"/>
        </a:spcBef>
        <a:spcAft>
          <a:spcPct val="0"/>
        </a:spcAft>
        <a:defRPr b="1" sz="3200">
          <a:solidFill>
            <a:schemeClr val="tx2"/>
          </a:solidFill>
          <a:latin typeface="Arial" charset="0"/>
        </a:defRPr>
      </a:lvl4pPr>
      <a:lvl5pPr algn="l" eaLnBrk="0" fontAlgn="base" hangingPunct="0" rtl="0">
        <a:spcBef>
          <a:spcPct val="0"/>
        </a:spcBef>
        <a:spcAft>
          <a:spcPct val="0"/>
        </a:spcAft>
        <a:defRPr b="1" sz="3200">
          <a:solidFill>
            <a:schemeClr val="tx2"/>
          </a:solidFill>
          <a:latin typeface="Arial" charset="0"/>
        </a:defRPr>
      </a:lvl5pPr>
      <a:lvl6pPr algn="l" eaLnBrk="0" fontAlgn="base" hangingPunct="0" marL="457200" rtl="0">
        <a:spcBef>
          <a:spcPct val="0"/>
        </a:spcBef>
        <a:spcAft>
          <a:spcPct val="0"/>
        </a:spcAft>
        <a:defRPr b="1" sz="3200">
          <a:solidFill>
            <a:schemeClr val="tx2"/>
          </a:solidFill>
          <a:latin typeface="Arial" charset="0"/>
        </a:defRPr>
      </a:lvl6pPr>
      <a:lvl7pPr algn="l" eaLnBrk="0" fontAlgn="base" hangingPunct="0" marL="914400" rtl="0">
        <a:spcBef>
          <a:spcPct val="0"/>
        </a:spcBef>
        <a:spcAft>
          <a:spcPct val="0"/>
        </a:spcAft>
        <a:defRPr b="1" sz="3200">
          <a:solidFill>
            <a:schemeClr val="tx2"/>
          </a:solidFill>
          <a:latin typeface="Arial" charset="0"/>
        </a:defRPr>
      </a:lvl7pPr>
      <a:lvl8pPr algn="l" eaLnBrk="0" fontAlgn="base" hangingPunct="0" marL="1371600" rtl="0">
        <a:spcBef>
          <a:spcPct val="0"/>
        </a:spcBef>
        <a:spcAft>
          <a:spcPct val="0"/>
        </a:spcAft>
        <a:defRPr b="1" sz="3200">
          <a:solidFill>
            <a:schemeClr val="tx2"/>
          </a:solidFill>
          <a:latin typeface="Arial" charset="0"/>
        </a:defRPr>
      </a:lvl8pPr>
      <a:lvl9pPr algn="l" eaLnBrk="0" fontAlgn="base" hangingPunct="0" marL="1828800" rtl="0">
        <a:spcBef>
          <a:spcPct val="0"/>
        </a:spcBef>
        <a:spcAft>
          <a:spcPct val="0"/>
        </a:spcAft>
        <a:defRPr b="1" sz="3200">
          <a:solidFill>
            <a:schemeClr val="tx2"/>
          </a:solidFill>
          <a:latin typeface="Arial" charset="0"/>
        </a:defRPr>
      </a:lvl9pPr>
    </p:titleStyle>
    <p:bodyStyle>
      <a:lvl1pPr algn="l" eaLnBrk="0" fontAlgn="base" hangingPunct="0" indent="-342900" marL="342900" rtl="0">
        <a:spcBef>
          <a:spcPct val="20000"/>
        </a:spcBef>
        <a:spcAft>
          <a:spcPct val="0"/>
        </a:spcAft>
        <a:buClr>
          <a:schemeClr val="tx2"/>
        </a:buClr>
        <a:buChar char="•"/>
        <a:defRPr sz="3200">
          <a:solidFill>
            <a:schemeClr val="tx1"/>
          </a:solidFill>
          <a:latin typeface="+mn-lt"/>
          <a:ea typeface="+mn-ea"/>
          <a:cs typeface="+mn-cs"/>
        </a:defRPr>
      </a:lvl1pPr>
      <a:lvl2pPr algn="l" eaLnBrk="0" fontAlgn="base" hangingPunct="0" indent="-285750" marL="742950" rtl="0">
        <a:spcBef>
          <a:spcPct val="20000"/>
        </a:spcBef>
        <a:spcAft>
          <a:spcPct val="0"/>
        </a:spcAft>
        <a:buClr>
          <a:schemeClr val="tx2"/>
        </a:buClr>
        <a:buChar char="–"/>
        <a:defRPr sz="2800">
          <a:solidFill>
            <a:schemeClr val="tx1"/>
          </a:solidFill>
          <a:latin typeface="+mn-lt"/>
        </a:defRPr>
      </a:lvl2pPr>
      <a:lvl3pPr algn="l" eaLnBrk="0" fontAlgn="base" hangingPunct="0" indent="-228600" marL="1143000" rtl="0">
        <a:spcBef>
          <a:spcPct val="20000"/>
        </a:spcBef>
        <a:spcAft>
          <a:spcPct val="0"/>
        </a:spcAft>
        <a:buClr>
          <a:schemeClr val="tx2"/>
        </a:buClr>
        <a:buChar char="•"/>
        <a:defRPr sz="2400">
          <a:solidFill>
            <a:schemeClr val="tx1"/>
          </a:solidFill>
          <a:latin typeface="+mn-lt"/>
        </a:defRPr>
      </a:lvl3pPr>
      <a:lvl4pPr algn="l" eaLnBrk="0" fontAlgn="base" hangingPunct="0" indent="-228600" marL="1600200" rtl="0">
        <a:spcBef>
          <a:spcPct val="20000"/>
        </a:spcBef>
        <a:spcAft>
          <a:spcPct val="0"/>
        </a:spcAft>
        <a:buClr>
          <a:schemeClr val="tx2"/>
        </a:buClr>
        <a:buChar char="–"/>
        <a:defRPr sz="2000">
          <a:solidFill>
            <a:schemeClr val="tx1"/>
          </a:solidFill>
          <a:latin typeface="+mn-lt"/>
        </a:defRPr>
      </a:lvl4pPr>
      <a:lvl5pPr algn="l" eaLnBrk="0" fontAlgn="base" hangingPunct="0" indent="-228600" marL="2057400" rtl="0">
        <a:spcBef>
          <a:spcPct val="20000"/>
        </a:spcBef>
        <a:spcAft>
          <a:spcPct val="0"/>
        </a:spcAft>
        <a:buClr>
          <a:schemeClr val="tx2"/>
        </a:buClr>
        <a:buChar char="»"/>
        <a:defRPr sz="2000">
          <a:solidFill>
            <a:schemeClr val="tx1"/>
          </a:solidFill>
          <a:latin typeface="+mn-lt"/>
        </a:defRPr>
      </a:lvl5pPr>
      <a:lvl6pPr algn="l" eaLnBrk="0" fontAlgn="base" hangingPunct="0" indent="-228600" marL="2514600" rtl="0">
        <a:spcBef>
          <a:spcPct val="20000"/>
        </a:spcBef>
        <a:spcAft>
          <a:spcPct val="0"/>
        </a:spcAft>
        <a:buClr>
          <a:schemeClr val="tx2"/>
        </a:buClr>
        <a:buChar char="»"/>
        <a:defRPr sz="2000">
          <a:solidFill>
            <a:schemeClr val="tx1"/>
          </a:solidFill>
          <a:latin typeface="+mn-lt"/>
        </a:defRPr>
      </a:lvl6pPr>
      <a:lvl7pPr algn="l" eaLnBrk="0" fontAlgn="base" hangingPunct="0" indent="-228600" marL="2971800" rtl="0">
        <a:spcBef>
          <a:spcPct val="20000"/>
        </a:spcBef>
        <a:spcAft>
          <a:spcPct val="0"/>
        </a:spcAft>
        <a:buClr>
          <a:schemeClr val="tx2"/>
        </a:buClr>
        <a:buChar char="»"/>
        <a:defRPr sz="2000">
          <a:solidFill>
            <a:schemeClr val="tx1"/>
          </a:solidFill>
          <a:latin typeface="+mn-lt"/>
        </a:defRPr>
      </a:lvl7pPr>
      <a:lvl8pPr algn="l" eaLnBrk="0" fontAlgn="base" hangingPunct="0" indent="-228600" marL="3429000" rtl="0">
        <a:spcBef>
          <a:spcPct val="20000"/>
        </a:spcBef>
        <a:spcAft>
          <a:spcPct val="0"/>
        </a:spcAft>
        <a:buClr>
          <a:schemeClr val="tx2"/>
        </a:buClr>
        <a:buChar char="»"/>
        <a:defRPr sz="2000">
          <a:solidFill>
            <a:schemeClr val="tx1"/>
          </a:solidFill>
          <a:latin typeface="+mn-lt"/>
        </a:defRPr>
      </a:lvl8pPr>
      <a:lvl9pPr algn="l" eaLnBrk="0" fontAlgn="base" hangingPunct="0" indent="-228600" marL="3886200" rtl="0">
        <a:spcBef>
          <a:spcPct val="20000"/>
        </a:spcBef>
        <a:spcAft>
          <a:spcPct val="0"/>
        </a:spcAft>
        <a:buClr>
          <a:schemeClr val="tx2"/>
        </a:buClr>
        <a:buChar char="»"/>
        <a:defRPr sz="2000">
          <a:solidFill>
            <a:schemeClr val="tx1"/>
          </a:solidFill>
          <a:latin typeface="+mn-lt"/>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oleObject" Target="../embeddings/oleObject20.bin"/><Relationship Id="rId3" Type="http://schemas.openxmlformats.org/officeDocument/2006/relationships/image" Target="../media/image10.emf"/><Relationship Id="rId4" Type="http://schemas.openxmlformats.org/officeDocument/2006/relationships/oleObject" Target="../embeddings/oleObject21.bin"/><Relationship Id="rId5" Type="http://schemas.openxmlformats.org/officeDocument/2006/relationships/image" Target="../media/image22.emf"/><Relationship Id="rId6" Type="http://schemas.openxmlformats.org/officeDocument/2006/relationships/oleObject" Target="../embeddings/oleObject22.bin"/><Relationship Id="rId7" Type="http://schemas.openxmlformats.org/officeDocument/2006/relationships/image" Target="../media/image23.emf"/><Relationship Id="rId8" Type="http://schemas.openxmlformats.org/officeDocument/2006/relationships/slideLayout" Target="../slideLayouts/slideLayout1.xml"/><Relationship Id="rId9"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oleObject" Target="../embeddings/oleObject23.bin"/><Relationship Id="rId3" Type="http://schemas.openxmlformats.org/officeDocument/2006/relationships/image" Target="../media/image13.emf"/><Relationship Id="rId4" Type="http://schemas.openxmlformats.org/officeDocument/2006/relationships/oleObject" Target="../embeddings/oleObject24.bin"/><Relationship Id="rId5" Type="http://schemas.openxmlformats.org/officeDocument/2006/relationships/image" Target="../media/image22.emf"/><Relationship Id="rId6" Type="http://schemas.openxmlformats.org/officeDocument/2006/relationships/oleObject" Target="../embeddings/oleObject25.bin"/><Relationship Id="rId7" Type="http://schemas.openxmlformats.org/officeDocument/2006/relationships/image" Target="../media/image23.emf"/><Relationship Id="rId8" Type="http://schemas.openxmlformats.org/officeDocument/2006/relationships/oleObject" Target="../embeddings/oleObject26.bin"/><Relationship Id="rId9" Type="http://schemas.openxmlformats.org/officeDocument/2006/relationships/image" Target="../media/image24.emf"/><Relationship Id="rId10" Type="http://schemas.openxmlformats.org/officeDocument/2006/relationships/oleObject" Target="../embeddings/oleObject27.bin"/><Relationship Id="rId11" Type="http://schemas.openxmlformats.org/officeDocument/2006/relationships/image" Target="../media/image25.emf"/><Relationship Id="rId12" Type="http://schemas.openxmlformats.org/officeDocument/2006/relationships/slideLayout" Target="../slideLayouts/slideLayout1.xml"/><Relationship Id="rId1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26.png"/><Relationship Id="rId3" Type="http://schemas.openxmlformats.org/officeDocument/2006/relationships/image" Target="../media/image27.png"/><Relationship Id="rId4" Type="http://schemas.openxmlformats.org/officeDocument/2006/relationships/slideLayout" Target="../slideLayouts/slideLayout1.xml"/><Relationship Id="rId5"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oleObject" Target="../embeddings/oleObject28.bin"/><Relationship Id="rId3" Type="http://schemas.openxmlformats.org/officeDocument/2006/relationships/image" Target="../media/image10.emf"/><Relationship Id="rId4" Type="http://schemas.openxmlformats.org/officeDocument/2006/relationships/oleObject" Target="../embeddings/oleObject29.bin"/><Relationship Id="rId5" Type="http://schemas.openxmlformats.org/officeDocument/2006/relationships/image" Target="../media/image28.emf"/><Relationship Id="rId6" Type="http://schemas.openxmlformats.org/officeDocument/2006/relationships/oleObject" Target="../embeddings/oleObject30.bin"/><Relationship Id="rId7" Type="http://schemas.openxmlformats.org/officeDocument/2006/relationships/image" Target="../media/image29.emf"/><Relationship Id="rId8" Type="http://schemas.openxmlformats.org/officeDocument/2006/relationships/slideLayout" Target="../slideLayouts/slideLayout1.xml"/><Relationship Id="rId9"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oleObject" Target="../embeddings/oleObject31.bin"/><Relationship Id="rId3" Type="http://schemas.openxmlformats.org/officeDocument/2006/relationships/image" Target="../media/image13.emf"/><Relationship Id="rId4" Type="http://schemas.openxmlformats.org/officeDocument/2006/relationships/oleObject" Target="../embeddings/oleObject32.bin"/><Relationship Id="rId5" Type="http://schemas.openxmlformats.org/officeDocument/2006/relationships/image" Target="../media/image30.emf"/><Relationship Id="rId6" Type="http://schemas.openxmlformats.org/officeDocument/2006/relationships/oleObject" Target="../embeddings/oleObject33.bin"/><Relationship Id="rId7" Type="http://schemas.openxmlformats.org/officeDocument/2006/relationships/image" Target="../media/image31.emf"/><Relationship Id="rId8" Type="http://schemas.openxmlformats.org/officeDocument/2006/relationships/oleObject" Target="../embeddings/oleObject34.bin"/><Relationship Id="rId9" Type="http://schemas.openxmlformats.org/officeDocument/2006/relationships/image" Target="../media/image28.emf"/><Relationship Id="rId10" Type="http://schemas.openxmlformats.org/officeDocument/2006/relationships/oleObject" Target="../embeddings/oleObject35.bin"/><Relationship Id="rId11" Type="http://schemas.openxmlformats.org/officeDocument/2006/relationships/image" Target="../media/image29.emf"/><Relationship Id="rId12" Type="http://schemas.openxmlformats.org/officeDocument/2006/relationships/slideLayout" Target="../slideLayouts/slideLayout1.xml"/><Relationship Id="rId1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oleObject" Target="../embeddings/oleObject36.bin"/><Relationship Id="rId3" Type="http://schemas.openxmlformats.org/officeDocument/2006/relationships/image" Target="../media/image10.emf"/><Relationship Id="rId4" Type="http://schemas.openxmlformats.org/officeDocument/2006/relationships/oleObject" Target="../embeddings/oleObject37.bin"/><Relationship Id="rId5" Type="http://schemas.openxmlformats.org/officeDocument/2006/relationships/image" Target="../media/image32.emf"/><Relationship Id="rId6" Type="http://schemas.openxmlformats.org/officeDocument/2006/relationships/oleObject" Target="../embeddings/oleObject38.bin"/><Relationship Id="rId7" Type="http://schemas.openxmlformats.org/officeDocument/2006/relationships/image" Target="../media/image33.emf"/><Relationship Id="rId8" Type="http://schemas.openxmlformats.org/officeDocument/2006/relationships/slideLayout" Target="../slideLayouts/slideLayout1.xml"/><Relationship Id="rId9"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oleObject" Target="../embeddings/oleObject39.bin"/><Relationship Id="rId3" Type="http://schemas.openxmlformats.org/officeDocument/2006/relationships/image" Target="../media/image13.emf"/><Relationship Id="rId4" Type="http://schemas.openxmlformats.org/officeDocument/2006/relationships/oleObject" Target="../embeddings/oleObject40.bin"/><Relationship Id="rId5" Type="http://schemas.openxmlformats.org/officeDocument/2006/relationships/image" Target="../media/image34.emf"/><Relationship Id="rId6" Type="http://schemas.openxmlformats.org/officeDocument/2006/relationships/oleObject" Target="../embeddings/oleObject41.bin"/><Relationship Id="rId7" Type="http://schemas.openxmlformats.org/officeDocument/2006/relationships/image" Target="../media/image32.emf"/><Relationship Id="rId8" Type="http://schemas.openxmlformats.org/officeDocument/2006/relationships/oleObject" Target="../embeddings/oleObject42.bin"/><Relationship Id="rId9" Type="http://schemas.openxmlformats.org/officeDocument/2006/relationships/image" Target="../media/image33.emf"/><Relationship Id="rId10" Type="http://schemas.openxmlformats.org/officeDocument/2006/relationships/slideLayout" Target="../slideLayouts/slideLayout1.xml"/><Relationship Id="rId11"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oleObject" Target="../embeddings/oleObject43.bin"/><Relationship Id="rId3" Type="http://schemas.openxmlformats.org/officeDocument/2006/relationships/image" Target="../media/image10.emf"/><Relationship Id="rId4" Type="http://schemas.openxmlformats.org/officeDocument/2006/relationships/oleObject" Target="../embeddings/oleObject44.bin"/><Relationship Id="rId5" Type="http://schemas.openxmlformats.org/officeDocument/2006/relationships/image" Target="../media/image35.emf"/><Relationship Id="rId6" Type="http://schemas.openxmlformats.org/officeDocument/2006/relationships/oleObject" Target="../embeddings/oleObject45.bin"/><Relationship Id="rId7" Type="http://schemas.openxmlformats.org/officeDocument/2006/relationships/image" Target="../media/image36.emf"/><Relationship Id="rId8" Type="http://schemas.openxmlformats.org/officeDocument/2006/relationships/slideLayout" Target="../slideLayouts/slideLayout1.xml"/><Relationship Id="rId9"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oleObject" Target="../embeddings/oleObject46.bin"/><Relationship Id="rId3" Type="http://schemas.openxmlformats.org/officeDocument/2006/relationships/image" Target="../media/image13.emf"/><Relationship Id="rId4" Type="http://schemas.openxmlformats.org/officeDocument/2006/relationships/oleObject" Target="../embeddings/oleObject47.bin"/><Relationship Id="rId5" Type="http://schemas.openxmlformats.org/officeDocument/2006/relationships/image" Target="../media/image35.emf"/><Relationship Id="rId6" Type="http://schemas.openxmlformats.org/officeDocument/2006/relationships/oleObject" Target="../embeddings/oleObject48.bin"/><Relationship Id="rId7" Type="http://schemas.openxmlformats.org/officeDocument/2006/relationships/image" Target="../media/image36.emf"/><Relationship Id="rId8" Type="http://schemas.openxmlformats.org/officeDocument/2006/relationships/oleObject" Target="../embeddings/oleObject49.bin"/><Relationship Id="rId9" Type="http://schemas.openxmlformats.org/officeDocument/2006/relationships/image" Target="../media/image37.emf"/><Relationship Id="rId10" Type="http://schemas.openxmlformats.org/officeDocument/2006/relationships/slideLayout" Target="../slideLayouts/slideLayout1.xml"/><Relationship Id="rId11"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oleObject" Target="../embeddings/oleObject50.bin"/><Relationship Id="rId3" Type="http://schemas.openxmlformats.org/officeDocument/2006/relationships/image" Target="../media/image38.emf"/><Relationship Id="rId4" Type="http://schemas.openxmlformats.org/officeDocument/2006/relationships/slideLayout" Target="../slideLayouts/slideLayout1.xml"/><Relationship Id="rId5"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oleObject" Target="../embeddings/oleObject0.bin"/><Relationship Id="rId3" Type="http://schemas.openxmlformats.org/officeDocument/2006/relationships/image" Target="../media/image5.emf"/><Relationship Id="rId4" Type="http://schemas.openxmlformats.org/officeDocument/2006/relationships/oleObject" Target="../embeddings/oleObject1.bin"/><Relationship Id="rId5" Type="http://schemas.openxmlformats.org/officeDocument/2006/relationships/image" Target="../media/image6.emf"/><Relationship Id="rId6" Type="http://schemas.openxmlformats.org/officeDocument/2006/relationships/slideLayout" Target="../slideLayouts/slideLayout1.xml"/><Relationship Id="rId7"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hyperlink" Target="//upload.wikimedia.org/wikipedia/commons/8/80/Three_IC_circuit_chips.JPG" TargetMode="External"/><Relationship Id="rId3" Type="http://schemas.openxmlformats.org/officeDocument/2006/relationships/image" Target="../media/image39.jpeg"/><Relationship Id="rId4" Type="http://schemas.openxmlformats.org/officeDocument/2006/relationships/slideLayout" Target="../slideLayouts/slideLayout1.xml"/><Relationship Id="rId5"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40.jpeg"/><Relationship Id="rId3" Type="http://schemas.openxmlformats.org/officeDocument/2006/relationships/slideLayout" Target="../slideLayouts/slideLayout1.xml"/><Relationship Id="rId4"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oleObject" Target="../embeddings/oleObject51.bin"/><Relationship Id="rId3" Type="http://schemas.openxmlformats.org/officeDocument/2006/relationships/image" Target="../media/image41.emf"/><Relationship Id="rId4" Type="http://schemas.openxmlformats.org/officeDocument/2006/relationships/slideLayout" Target="../slideLayouts/slideLayout1.xml"/><Relationship Id="rId5"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oleObject" Target="../embeddings/oleObject52.bin"/><Relationship Id="rId3" Type="http://schemas.openxmlformats.org/officeDocument/2006/relationships/image" Target="../media/image42.emf"/><Relationship Id="rId4" Type="http://schemas.openxmlformats.org/officeDocument/2006/relationships/slideLayout" Target="../slideLayouts/slideLayout1.xml"/><Relationship Id="rId5"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oleObject" Target="../embeddings/oleObject53.bin"/><Relationship Id="rId3" Type="http://schemas.openxmlformats.org/officeDocument/2006/relationships/image" Target="../media/image43.emf"/><Relationship Id="rId4" Type="http://schemas.openxmlformats.org/officeDocument/2006/relationships/slideLayout" Target="../slideLayouts/slideLayout1.xml"/><Relationship Id="rId5"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oleObject" Target="../embeddings/oleObject54.bin"/><Relationship Id="rId3" Type="http://schemas.openxmlformats.org/officeDocument/2006/relationships/image" Target="../media/image44.emf"/><Relationship Id="rId4" Type="http://schemas.openxmlformats.org/officeDocument/2006/relationships/slideLayout" Target="../slideLayouts/slideLayout1.xml"/><Relationship Id="rId5"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xml"/><Relationship Id="rId3"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xml"/><Relationship Id="rId3"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7.xml"/><Relationship Id="rId3"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7.xml"/><Relationship Id="rId3"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oleObject" Target="../embeddings/oleObject2.bin"/><Relationship Id="rId3" Type="http://schemas.openxmlformats.org/officeDocument/2006/relationships/image" Target="../media/image7.emf"/><Relationship Id="rId4" Type="http://schemas.openxmlformats.org/officeDocument/2006/relationships/oleObject" Target="../embeddings/oleObject3.bin"/><Relationship Id="rId5" Type="http://schemas.openxmlformats.org/officeDocument/2006/relationships/image" Target="../media/image8.emf"/><Relationship Id="rId6" Type="http://schemas.openxmlformats.org/officeDocument/2006/relationships/oleObject" Target="../embeddings/oleObject4.bin"/><Relationship Id="rId7" Type="http://schemas.openxmlformats.org/officeDocument/2006/relationships/image" Target="../media/image5.emf"/><Relationship Id="rId8" Type="http://schemas.openxmlformats.org/officeDocument/2006/relationships/oleObject" Target="../embeddings/oleObject5.bin"/><Relationship Id="rId9" Type="http://schemas.openxmlformats.org/officeDocument/2006/relationships/image" Target="../media/image9.emf"/><Relationship Id="rId10" Type="http://schemas.openxmlformats.org/officeDocument/2006/relationships/slideLayout" Target="../slideLayouts/slideLayout1.xml"/><Relationship Id="rId11"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image" Target="../media/image45.jpeg"/><Relationship Id="rId2" Type="http://schemas.openxmlformats.org/officeDocument/2006/relationships/oleObject" Target="../embeddings/oleObject55.bin"/><Relationship Id="rId3" Type="http://schemas.openxmlformats.org/officeDocument/2006/relationships/image" Target="../media/image10.emf"/><Relationship Id="rId4" Type="http://schemas.openxmlformats.org/officeDocument/2006/relationships/oleObject" Target="../embeddings/oleObject56.bin"/><Relationship Id="rId5" Type="http://schemas.openxmlformats.org/officeDocument/2006/relationships/oleObject" Target="../embeddings/oleObject57.bin"/><Relationship Id="rId6" Type="http://schemas.openxmlformats.org/officeDocument/2006/relationships/oleObject" Target="../embeddings/oleObject58.bin"/><Relationship Id="rId7" Type="http://schemas.openxmlformats.org/officeDocument/2006/relationships/slideLayout" Target="../slideLayouts/slideLayout7.xml"/><Relationship Id="rId8"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image" Target="../media/image45.jpeg"/><Relationship Id="rId2" Type="http://schemas.openxmlformats.org/officeDocument/2006/relationships/oleObject" Target="../embeddings/oleObject59.bin"/><Relationship Id="rId3" Type="http://schemas.openxmlformats.org/officeDocument/2006/relationships/image" Target="../media/image10.emf"/><Relationship Id="rId4" Type="http://schemas.openxmlformats.org/officeDocument/2006/relationships/oleObject" Target="../embeddings/oleObject60.bin"/><Relationship Id="rId5" Type="http://schemas.openxmlformats.org/officeDocument/2006/relationships/oleObject" Target="../embeddings/oleObject61.bin"/><Relationship Id="rId6" Type="http://schemas.openxmlformats.org/officeDocument/2006/relationships/oleObject" Target="../embeddings/oleObject62.bin"/><Relationship Id="rId7" Type="http://schemas.openxmlformats.org/officeDocument/2006/relationships/slideLayout" Target="../slideLayouts/slideLayout7.xml"/><Relationship Id="rId8"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image" Target="../media/image45.jpeg"/><Relationship Id="rId2" Type="http://schemas.openxmlformats.org/officeDocument/2006/relationships/oleObject" Target="../embeddings/oleObject63.bin"/><Relationship Id="rId3" Type="http://schemas.openxmlformats.org/officeDocument/2006/relationships/image" Target="../media/image10.emf"/><Relationship Id="rId4" Type="http://schemas.openxmlformats.org/officeDocument/2006/relationships/oleObject" Target="../embeddings/oleObject64.bin"/><Relationship Id="rId5" Type="http://schemas.openxmlformats.org/officeDocument/2006/relationships/oleObject" Target="../embeddings/oleObject65.bin"/><Relationship Id="rId6" Type="http://schemas.openxmlformats.org/officeDocument/2006/relationships/oleObject" Target="../embeddings/oleObject66.bin"/><Relationship Id="rId7" Type="http://schemas.openxmlformats.org/officeDocument/2006/relationships/slideLayout" Target="../slideLayouts/slideLayout7.xml"/><Relationship Id="rId8"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image" Target="../media/image45.jpeg"/><Relationship Id="rId2" Type="http://schemas.openxmlformats.org/officeDocument/2006/relationships/oleObject" Target="../embeddings/oleObject67.bin"/><Relationship Id="rId3" Type="http://schemas.openxmlformats.org/officeDocument/2006/relationships/image" Target="../media/image18.emf"/><Relationship Id="rId4" Type="http://schemas.openxmlformats.org/officeDocument/2006/relationships/slideLayout" Target="../slideLayouts/slideLayout7.xml"/><Relationship Id="rId5"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image" Target="../media/image45.jpeg"/><Relationship Id="rId2" Type="http://schemas.openxmlformats.org/officeDocument/2006/relationships/oleObject" Target="../embeddings/oleObject68.bin"/><Relationship Id="rId3" Type="http://schemas.openxmlformats.org/officeDocument/2006/relationships/image" Target="../media/image35.emf"/><Relationship Id="rId4" Type="http://schemas.openxmlformats.org/officeDocument/2006/relationships/slideLayout" Target="../slideLayouts/slideLayout7.xml"/><Relationship Id="rId5"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image" Target="../media/image45.jpeg"/><Relationship Id="rId2" Type="http://schemas.openxmlformats.org/officeDocument/2006/relationships/slideLayout" Target="../slideLayouts/slideLayout7.xml"/><Relationship Id="rId3"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image" Target="../media/image45.jpeg"/><Relationship Id="rId2" Type="http://schemas.openxmlformats.org/officeDocument/2006/relationships/slideLayout" Target="../slideLayouts/slideLayout7.xml"/><Relationship Id="rId3"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image" Target="../media/image45.jpeg"/><Relationship Id="rId2" Type="http://schemas.openxmlformats.org/officeDocument/2006/relationships/oleObject" Target="../embeddings/oleObject69.bin"/><Relationship Id="rId3" Type="http://schemas.openxmlformats.org/officeDocument/2006/relationships/image" Target="../media/image13.emf"/><Relationship Id="rId4" Type="http://schemas.openxmlformats.org/officeDocument/2006/relationships/oleObject" Target="../embeddings/oleObject70.bin"/><Relationship Id="rId5" Type="http://schemas.openxmlformats.org/officeDocument/2006/relationships/image" Target="../media/image24.emf"/><Relationship Id="rId6" Type="http://schemas.openxmlformats.org/officeDocument/2006/relationships/slideLayout" Target="../slideLayouts/slideLayout7.xml"/><Relationship Id="rId7"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image" Target="../media/image45.jpeg"/><Relationship Id="rId2" Type="http://schemas.openxmlformats.org/officeDocument/2006/relationships/slideLayout" Target="../slideLayouts/slideLayout7.xml"/><Relationship Id="rId3"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image" Target="../media/image45.jpeg"/><Relationship Id="rId2" Type="http://schemas.openxmlformats.org/officeDocument/2006/relationships/slideLayout" Target="../slideLayouts/slideLayout7.xml"/><Relationship Id="rId3"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oleObject" Target="../embeddings/oleObject6.bin"/><Relationship Id="rId3" Type="http://schemas.openxmlformats.org/officeDocument/2006/relationships/image" Target="../media/image10.emf"/><Relationship Id="rId4" Type="http://schemas.openxmlformats.org/officeDocument/2006/relationships/oleObject" Target="../embeddings/oleObject7.bin"/><Relationship Id="rId5" Type="http://schemas.openxmlformats.org/officeDocument/2006/relationships/image" Target="../media/image11.emf"/><Relationship Id="rId6" Type="http://schemas.openxmlformats.org/officeDocument/2006/relationships/oleObject" Target="../embeddings/oleObject8.bin"/><Relationship Id="rId7" Type="http://schemas.openxmlformats.org/officeDocument/2006/relationships/image" Target="../media/image12.emf"/><Relationship Id="rId8" Type="http://schemas.openxmlformats.org/officeDocument/2006/relationships/slideLayout" Target="../slideLayouts/slideLayout1.xml"/><Relationship Id="rId9"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image" Target="../media/image45.jpeg"/><Relationship Id="rId2" Type="http://schemas.openxmlformats.org/officeDocument/2006/relationships/slideLayout" Target="../slideLayouts/slideLayout7.xml"/><Relationship Id="rId3"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oleObject" Target="../embeddings/oleObject9.bin"/><Relationship Id="rId3" Type="http://schemas.openxmlformats.org/officeDocument/2006/relationships/image" Target="../media/image11.emf"/><Relationship Id="rId4" Type="http://schemas.openxmlformats.org/officeDocument/2006/relationships/oleObject" Target="../embeddings/oleObject10.bin"/><Relationship Id="rId5" Type="http://schemas.openxmlformats.org/officeDocument/2006/relationships/image" Target="../media/image13.emf"/><Relationship Id="rId6" Type="http://schemas.openxmlformats.org/officeDocument/2006/relationships/oleObject" Target="../embeddings/oleObject11.bin"/><Relationship Id="rId7" Type="http://schemas.openxmlformats.org/officeDocument/2006/relationships/image" Target="../media/image14.emf"/><Relationship Id="rId8" Type="http://schemas.openxmlformats.org/officeDocument/2006/relationships/oleObject" Target="../embeddings/oleObject12.bin"/><Relationship Id="rId9" Type="http://schemas.openxmlformats.org/officeDocument/2006/relationships/image" Target="../media/image12.emf"/><Relationship Id="rId10" Type="http://schemas.openxmlformats.org/officeDocument/2006/relationships/slideLayout" Target="../slideLayouts/slideLayout1.xml"/><Relationship Id="rId11"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slideLayout" Target="../slideLayouts/slideLayout1.xml"/><Relationship Id="rId5"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oleObject" Target="../embeddings/oleObject13.bin"/><Relationship Id="rId3" Type="http://schemas.openxmlformats.org/officeDocument/2006/relationships/image" Target="../media/image10.emf"/><Relationship Id="rId4" Type="http://schemas.openxmlformats.org/officeDocument/2006/relationships/oleObject" Target="../embeddings/oleObject14.bin"/><Relationship Id="rId5" Type="http://schemas.openxmlformats.org/officeDocument/2006/relationships/image" Target="../media/image17.emf"/><Relationship Id="rId6" Type="http://schemas.openxmlformats.org/officeDocument/2006/relationships/oleObject" Target="../embeddings/oleObject15.bin"/><Relationship Id="rId7" Type="http://schemas.openxmlformats.org/officeDocument/2006/relationships/image" Target="../media/image18.emf"/><Relationship Id="rId8" Type="http://schemas.openxmlformats.org/officeDocument/2006/relationships/slideLayout" Target="../slideLayouts/slideLayout1.xml"/><Relationship Id="rId9"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oleObject" Target="../embeddings/oleObject16.bin"/><Relationship Id="rId3" Type="http://schemas.openxmlformats.org/officeDocument/2006/relationships/image" Target="../media/image13.emf"/><Relationship Id="rId4" Type="http://schemas.openxmlformats.org/officeDocument/2006/relationships/oleObject" Target="../embeddings/oleObject17.bin"/><Relationship Id="rId5" Type="http://schemas.openxmlformats.org/officeDocument/2006/relationships/image" Target="../media/image17.emf"/><Relationship Id="rId6" Type="http://schemas.openxmlformats.org/officeDocument/2006/relationships/oleObject" Target="../embeddings/oleObject18.bin"/><Relationship Id="rId7" Type="http://schemas.openxmlformats.org/officeDocument/2006/relationships/image" Target="../media/image18.emf"/><Relationship Id="rId8" Type="http://schemas.openxmlformats.org/officeDocument/2006/relationships/oleObject" Target="../embeddings/oleObject19.bin"/><Relationship Id="rId9" Type="http://schemas.openxmlformats.org/officeDocument/2006/relationships/image" Target="../media/image19.emf"/><Relationship Id="rId10" Type="http://schemas.openxmlformats.org/officeDocument/2006/relationships/slideLayout" Target="../slideLayouts/slideLayout1.xml"/><Relationship Id="rId11"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20.png"/><Relationship Id="rId3" Type="http://schemas.openxmlformats.org/officeDocument/2006/relationships/image" Target="../media/image21.png"/><Relationship Id="rId4" Type="http://schemas.openxmlformats.org/officeDocument/2006/relationships/slideLayout" Target="../slideLayouts/slideLayout1.xml"/><Relationship Id="rId5"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show="1" showMasterSp="1">
  <p:cSld>
    <p:spTree>
      <p:nvGrpSpPr>
        <p:cNvPr id="26" name=""/>
        <p:cNvGrpSpPr/>
        <p:nvPr/>
      </p:nvGrpSpPr>
      <p:grpSpPr>
        <a:xfrm rot="0">
          <a:off x="0" y="0"/>
          <a:ext cx="0" cy="0"/>
          <a:chOff x="0" y="0"/>
          <a:chExt cx="0" cy="0"/>
        </a:xfrm>
      </p:grpSpPr>
      <p:sp>
        <p:nvSpPr>
          <p:cNvPr id="1048582" name="Rectangle 14"/>
          <p:cNvSpPr/>
          <p:nvPr/>
        </p:nvSpPr>
        <p:spPr>
          <a:xfrm rot="0">
            <a:off x="0" y="0"/>
            <a:ext cx="9144000" cy="6858000"/>
          </a:xfrm>
          <a:prstGeom prst="rect"/>
          <a:gradFill rotWithShape="1">
            <a:gsLst>
              <a:gs pos="0">
                <a:srgbClr val="3399FF">
                  <a:alpha val="100000"/>
                </a:srgbClr>
              </a:gs>
              <a:gs pos="50000">
                <a:schemeClr val="hlink">
                  <a:alpha val="100000"/>
                </a:schemeClr>
              </a:gs>
              <a:gs pos="100000">
                <a:srgbClr val="3399FF">
                  <a:alpha val="100000"/>
                </a:srgbClr>
              </a:gs>
            </a:gsLst>
            <a:lin ang="2700000" scaled="1"/>
          </a:gra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8583" name="Rectangle 15"/>
          <p:cNvSpPr/>
          <p:nvPr/>
        </p:nvSpPr>
        <p:spPr>
          <a:xfrm rot="0">
            <a:off x="1447800" y="0"/>
            <a:ext cx="6324600" cy="6858000"/>
          </a:xfrm>
          <a:prstGeom prst="rect"/>
          <a:solidFill>
            <a:srgbClr val="DDDDDD"/>
          </a:solidFill>
          <a:ln w="2857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8584" name="Rectangle 10"/>
          <p:cNvSpPr/>
          <p:nvPr/>
        </p:nvSpPr>
        <p:spPr>
          <a:xfrm rot="0">
            <a:off x="1905000" y="228600"/>
            <a:ext cx="5410200" cy="6477000"/>
          </a:xfrm>
          <a:prstGeom prst="rect"/>
          <a:solidFill>
            <a:schemeClr val="dk1"/>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8585" name="Text Box 12"/>
          <p:cNvSpPr txBox="1"/>
          <p:nvPr/>
        </p:nvSpPr>
        <p:spPr>
          <a:xfrm rot="0">
            <a:off x="2133600" y="457200"/>
            <a:ext cx="4876800" cy="2575560"/>
          </a:xfrm>
          <a:prstGeom prst="rect"/>
          <a:solidFill>
            <a:schemeClr val="dk1"/>
          </a:solid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algn="ctr" eaLnBrk="1" hangingPunct="1" latinLnBrk="1" lvl="0">
              <a:spcBef>
                <a:spcPct val="50000"/>
              </a:spcBef>
            </a:pPr>
            <a:r>
              <a:rPr altLang="en-US" sz="4800" lang="en-US">
                <a:solidFill>
                  <a:schemeClr val="lt1"/>
                </a:solidFill>
              </a:rPr>
              <a:t>Digital Fundamentals</a:t>
            </a:r>
          </a:p>
          <a:p>
            <a:pPr algn="ctr" eaLnBrk="1" hangingPunct="1" latinLnBrk="1" lvl="0">
              <a:spcBef>
                <a:spcPct val="50000"/>
              </a:spcBef>
            </a:pPr>
            <a:r>
              <a:rPr altLang="en-US" sz="1800" lang="en-US">
                <a:solidFill>
                  <a:schemeClr val="lt1"/>
                </a:solidFill>
              </a:rPr>
              <a:t>Tenth Edition</a:t>
            </a:r>
          </a:p>
          <a:p>
            <a:pPr algn="ctr" eaLnBrk="1" hangingPunct="1" latinLnBrk="1" lvl="0">
              <a:spcBef>
                <a:spcPct val="50000"/>
              </a:spcBef>
            </a:pPr>
            <a:r>
              <a:rPr altLang="en-US" sz="2800" lang="en-US">
                <a:solidFill>
                  <a:schemeClr val="lt1"/>
                </a:solidFill>
                <a:latin typeface="Arial" pitchFamily="0" charset="0"/>
              </a:rPr>
              <a:t>Floyd</a:t>
            </a:r>
          </a:p>
        </p:txBody>
      </p:sp>
      <p:pic>
        <p:nvPicPr>
          <p:cNvPr id="2097152" name="Picture 20" descr="Cover image for DF10-small"/>
          <p:cNvPicPr>
            <a:picLocks/>
          </p:cNvPicPr>
          <p:nvPr/>
        </p:nvPicPr>
        <p:blipFill>
          <a:blip xmlns:r="http://schemas.openxmlformats.org/officeDocument/2006/relationships" r:embed="rId1"/>
          <a:srcRect l="0" t="0" r="0" b="0"/>
          <a:stretch>
            <a:fillRect/>
          </a:stretch>
        </p:blipFill>
        <p:spPr>
          <a:xfrm rot="0">
            <a:off x="2286000" y="3230562"/>
            <a:ext cx="4572000" cy="3017837"/>
          </a:xfrm>
          <a:prstGeom prst="rect"/>
          <a:noFill/>
          <a:ln>
            <a:noFill/>
          </a:ln>
        </p:spPr>
      </p:pic>
      <p:sp>
        <p:nvSpPr>
          <p:cNvPr id="1048586" name="Text Box 13"/>
          <p:cNvSpPr txBox="1"/>
          <p:nvPr/>
        </p:nvSpPr>
        <p:spPr>
          <a:xfrm rot="0">
            <a:off x="3749675" y="4648200"/>
            <a:ext cx="1736725" cy="510540"/>
          </a:xfrm>
          <a:prstGeom prst="rect"/>
          <a:solidFill>
            <a:schemeClr val="folHlink"/>
          </a:solidFill>
          <a:ln w="19050" cap="flat" cmpd="sng">
            <a:solidFill>
              <a:srgbClr val="000000">
                <a:alpha val="100000"/>
              </a:srgbClr>
            </a:solidFill>
            <a:prstDash val="solid"/>
            <a:round/>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2800" lang="en-US">
                <a:solidFill>
                  <a:srgbClr val="008000"/>
                </a:solidFill>
              </a:rPr>
              <a:t>Chapter 3</a:t>
            </a:r>
          </a:p>
        </p:txBody>
      </p:sp>
      <p:sp>
        <p:nvSpPr>
          <p:cNvPr id="1048587" name="Text Box 19"/>
          <p:cNvSpPr txBox="1"/>
          <p:nvPr/>
        </p:nvSpPr>
        <p:spPr>
          <a:xfrm rot="0">
            <a:off x="5486400" y="6324600"/>
            <a:ext cx="24384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1200" lang="en-US">
                <a:solidFill>
                  <a:srgbClr val="996633"/>
                </a:solidFill>
              </a:rPr>
              <a:t>© 2008 Pearson Education</a:t>
            </a:r>
          </a:p>
        </p:txBody>
      </p:sp>
    </p:spTree>
  </p:cSld>
  <p:clrMapOvr>
    <a:masterClrMapping/>
  </p:clrMapOvr>
  <p:transition spd="fast" advClick="1"/>
  <p:timing>
    <p:tnLst>
      <p:par>
        <p:cTn dur="indefinite" id="1" nodeType="tmRoot">
          <p:childTnLst>
            <p:seq concurrent="1" nextAc="seek">
              <p:cTn dur="indefinite" id="2" nodeType="mainSeq">
                <p:childTnLst>
                  <p:par>
                    <p:cTn fill="hold" id="3" nodeType="clickPar">
                      <p:stCondLst>
                        <p:cond delay="indefinite"/>
                        <p:cond evt="onBegin" delay="0">
                          <p:tn val="2"/>
                        </p:cond>
                      </p:stCondLst>
                      <p:childTnLst>
                        <p:par>
                          <p:cTn fill="hold" id="4" nodeType="withGroup">
                            <p:stCondLst>
                              <p:cond delay="0"/>
                            </p:stCondLst>
                            <p:childTnLst>
                              <p:par>
                                <p:cTn fill="hold" grpId="0" id="5" nodeType="afterEffect" presetClass="entr" presetID="55" presetSubtype="0">
                                  <p:stCondLst>
                                    <p:cond delay="0"/>
                                  </p:stCondLst>
                                  <p:childTnLst>
                                    <p:set>
                                      <p:cBhvr>
                                        <p:cTn dur="1" fill="hold" id="6">
                                          <p:stCondLst>
                                            <p:cond delay="0"/>
                                          </p:stCondLst>
                                        </p:cTn>
                                        <p:tgtEl>
                                          <p:spTgt spid="1048586"/>
                                        </p:tgtEl>
                                        <p:attrNameLst>
                                          <p:attrName>style.visibility</p:attrName>
                                        </p:attrNameLst>
                                      </p:cBhvr>
                                      <p:to>
                                        <p:strVal val="visible"/>
                                      </p:to>
                                    </p:set>
                                    <p:anim calcmode="lin" valueType="num">
                                      <p:cBhvr>
                                        <p:cTn dur="1000" fill="hold" id="7"/>
                                        <p:tgtEl>
                                          <p:spTgt spid="1048586"/>
                                        </p:tgtEl>
                                        <p:attrNameLst>
                                          <p:attrName>ppt_w</p:attrName>
                                        </p:attrNameLst>
                                      </p:cBhvr>
                                      <p:tavLst>
                                        <p:tav tm="0">
                                          <p:val>
                                            <p:strVal val="#ppt_w*0.70"/>
                                          </p:val>
                                        </p:tav>
                                        <p:tav tm="100000">
                                          <p:val>
                                            <p:strVal val="#ppt_w"/>
                                          </p:val>
                                        </p:tav>
                                      </p:tavLst>
                                    </p:anim>
                                    <p:anim calcmode="lin" valueType="num">
                                      <p:cBhvr>
                                        <p:cTn dur="1000" fill="hold" id="8"/>
                                        <p:tgtEl>
                                          <p:spTgt spid="1048586"/>
                                        </p:tgtEl>
                                        <p:attrNameLst>
                                          <p:attrName>ppt_h</p:attrName>
                                        </p:attrNameLst>
                                      </p:cBhvr>
                                      <p:tavLst>
                                        <p:tav tm="0">
                                          <p:val>
                                            <p:strVal val="#ppt_h"/>
                                          </p:val>
                                        </p:tav>
                                        <p:tav tm="100000">
                                          <p:val>
                                            <p:strVal val="#ppt_h"/>
                                          </p:val>
                                        </p:tav>
                                      </p:tavLst>
                                    </p:anim>
                                    <p:animEffect transition="in" filter="fade">
                                      <p:cBhvr>
                                        <p:cTn dur="1000" id="9"/>
                                        <p:tgtEl>
                                          <p:spTgt spid="10485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86" grpId="0" uiExpand="0" build="whole" animBg="1"/>
    </p:bldLst>
  </p:timing>
</p:sld>
</file>

<file path=ppt/slides/slide10.xml><?xml version="1.0" encoding="utf-8"?>
<p:sld xmlns:a="http://schemas.openxmlformats.org/drawingml/2006/main" xmlns:r="http://schemas.openxmlformats.org/officeDocument/2006/relationships" xmlns:p="http://schemas.openxmlformats.org/presentationml/2006/main" showMasterSp="1">
  <p:cSld>
    <p:spTree>
      <p:nvGrpSpPr>
        <p:cNvPr id="84" name=""/>
        <p:cNvGrpSpPr/>
        <p:nvPr/>
      </p:nvGrpSpPr>
      <p:grpSpPr>
        <a:xfrm rot="0">
          <a:off x="0" y="0"/>
          <a:ext cx="0" cy="0"/>
          <a:chOff x="0" y="0"/>
          <a:chExt cx="0" cy="0"/>
        </a:xfrm>
      </p:grpSpPr>
      <p:sp>
        <p:nvSpPr>
          <p:cNvPr id="1048716" name="Text Box 2"/>
          <p:cNvSpPr txBox="1"/>
          <p:nvPr/>
        </p:nvSpPr>
        <p:spPr>
          <a:xfrm rot="0">
            <a:off x="838200" y="1752600"/>
            <a:ext cx="7543800" cy="11874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lang="en-US"/>
              <a:t>The </a:t>
            </a:r>
            <a:r>
              <a:rPr altLang="en-US" b="1" lang="en-US"/>
              <a:t>NAND gate</a:t>
            </a:r>
            <a:r>
              <a:rPr altLang="en-US" lang="en-US"/>
              <a:t> produces a LOW output when all inputs are HIGH; otherwise, the output is HIGH.  For a 2-input gate, the truth table is</a:t>
            </a:r>
          </a:p>
        </p:txBody>
      </p:sp>
      <p:pic>
        <p:nvPicPr>
          <p:cNvPr id="2097185" name="Picture 3" descr="SH2507-crop"/>
          <p:cNvPicPr>
            <a:picLocks/>
          </p:cNvPicPr>
          <p:nvPr/>
        </p:nvPicPr>
        <p:blipFill>
          <a:blip xmlns:r="http://schemas.openxmlformats.org/officeDocument/2006/relationships" r:embed="rId1"/>
          <a:srcRect l="0" t="0" r="0" b="0"/>
          <a:stretch>
            <a:fillRect/>
          </a:stretch>
        </p:blipFill>
        <p:spPr>
          <a:xfrm rot="0">
            <a:off x="3429000" y="228600"/>
            <a:ext cx="2209800" cy="685800"/>
          </a:xfrm>
          <a:prstGeom prst="rect"/>
          <a:noFill/>
          <a:ln w="19050" cap="flat" cmpd="sng">
            <a:solidFill>
              <a:schemeClr val="accent2">
                <a:alpha val="100000"/>
              </a:schemeClr>
            </a:solidFill>
            <a:prstDash val="solid"/>
            <a:round/>
          </a:ln>
        </p:spPr>
      </p:pic>
      <p:sp>
        <p:nvSpPr>
          <p:cNvPr id="1048717" name="Text Box 4"/>
          <p:cNvSpPr txBox="1"/>
          <p:nvPr/>
        </p:nvSpPr>
        <p:spPr>
          <a:xfrm rot="0">
            <a:off x="3581400" y="228600"/>
            <a:ext cx="1981200" cy="6413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Summary</a:t>
            </a:r>
          </a:p>
        </p:txBody>
      </p:sp>
      <p:sp>
        <p:nvSpPr>
          <p:cNvPr id="1048718" name="Rectangle 5"/>
          <p:cNvSpPr/>
          <p:nvPr/>
        </p:nvSpPr>
        <p:spPr>
          <a:xfrm rot="0">
            <a:off x="914400" y="1143000"/>
            <a:ext cx="2276475" cy="466725"/>
          </a:xfrm>
          <a:prstGeom prst="rect"/>
          <a:solidFill>
            <a:srgbClr val="996633"/>
          </a:solidFill>
          <a:ln w="9525" cap="flat" cmpd="sng">
            <a:solidFill>
              <a:srgbClr val="000000">
                <a:alpha val="100000"/>
              </a:srgbClr>
            </a:solidFill>
            <a:prstDash val="solid"/>
            <a:round/>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solidFill>
                  <a:srgbClr val="FFFF99"/>
                </a:solidFill>
              </a:rPr>
              <a:t>The NAND Gate</a:t>
            </a:r>
          </a:p>
        </p:txBody>
      </p:sp>
      <p:graphicFrame>
        <p:nvGraphicFramePr>
          <p:cNvPr id="4194324" name=""/>
          <p:cNvGraphicFramePr>
            <a:graphicFrameLocks/>
          </p:cNvGraphicFramePr>
          <p:nvPr/>
        </p:nvGraphicFramePr>
        <p:xfrm rot="0">
          <a:off x="3810000" y="2667000"/>
          <a:ext cx="2009775" cy="2057400"/>
        </p:xfrm>
        <a:graphic>
          <a:graphicData uri="http://schemas.openxmlformats.org/presentationml/2006/ole">
            <mc:AlternateContent xmlns:mc="http://schemas.openxmlformats.org/markup-compatibility/2006">
              <mc:Choice xmlns:v="urn:schemas-microsoft-com:vml" Requires="v">
                <p:oleObj name="CorelDRAW" r:id="rId2" spid="" imgH="2057400" imgW="2009775" showAsIcon="0" progId="CorelDRAW.Graphic.13">
                  <p:embed followColorScheme="full"/>
                  <p:pic>
                    <p:nvPicPr>
                      <p:cNvPr id="2097186" name="Object 7"/>
                      <p:cNvPicPr>
                        <a:picLocks/>
                      </p:cNvPicPr>
                      <p:nvPr/>
                    </p:nvPicPr>
                    <p:blipFill>
                      <a:blip xmlns:r="http://schemas.openxmlformats.org/officeDocument/2006/relationships" r:embed="rId3"/>
                      <a:srcRect l="0" t="0" r="0" b="0"/>
                      <a:stretch>
                        <a:fillRect/>
                      </a:stretch>
                    </p:blipFill>
                    <p:spPr>
                      <a:xfrm rot="0">
                        <a:off x="3810000" y="2667000"/>
                        <a:ext cx="2009775" cy="2057400"/>
                      </a:xfrm>
                      <a:prstGeom prst="rect"/>
                      <a:noFill/>
                      <a:ln>
                        <a:noFill/>
                      </a:ln>
                    </p:spPr>
                  </p:pic>
                </p:oleObj>
              </mc:Choice>
              <mc:Fallback>
                <p:oleObj name="CorelDRAW" r:id="rId2" spid="" imgH="2057400" imgW="2009775" showAsIcon="0" progId="CorelDRAW.Graphic.13">
                  <p:embed followColorScheme="full"/>
                  <p:pic>
                    <p:nvPicPr>
                      <p:cNvPr id="2097186" name="Object 7"/>
                      <p:cNvPicPr>
                        <a:picLocks/>
                      </p:cNvPicPr>
                      <p:nvPr/>
                    </p:nvPicPr>
                    <p:blipFill>
                      <a:blip xmlns:r="http://schemas.openxmlformats.org/officeDocument/2006/relationships" r:embed="rId3"/>
                      <a:srcRect l="0" t="0" r="0" b="0"/>
                      <a:stretch>
                        <a:fillRect/>
                      </a:stretch>
                    </p:blipFill>
                    <p:spPr>
                      <a:xfrm rot="0">
                        <a:off x="3810000" y="2667000"/>
                        <a:ext cx="2009775" cy="2057400"/>
                      </a:xfrm>
                      <a:prstGeom prst="rect"/>
                      <a:noFill/>
                      <a:ln>
                        <a:noFill/>
                      </a:ln>
                    </p:spPr>
                  </p:pic>
                </p:oleObj>
              </mc:Fallback>
            </mc:AlternateContent>
          </a:graphicData>
        </a:graphic>
      </p:graphicFrame>
      <p:sp>
        <p:nvSpPr>
          <p:cNvPr id="1048719" name="Text Box 8"/>
          <p:cNvSpPr txBox="1"/>
          <p:nvPr/>
        </p:nvSpPr>
        <p:spPr>
          <a:xfrm rot="0">
            <a:off x="4038600" y="3352800"/>
            <a:ext cx="838200" cy="13112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indent="-342900" lvl="0" marL="342900"/>
            <a:r>
              <a:rPr altLang="en-US" sz="2000" lang="en-US"/>
              <a:t>0    0</a:t>
            </a:r>
          </a:p>
          <a:p>
            <a:pPr indent="-342900" lvl="0" marL="342900"/>
            <a:r>
              <a:rPr altLang="en-US" sz="2000" lang="en-US"/>
              <a:t>0    1</a:t>
            </a:r>
          </a:p>
          <a:p>
            <a:pPr indent="-342900" lvl="0" marL="342900"/>
            <a:r>
              <a:rPr altLang="en-US" sz="2000" lang="en-US"/>
              <a:t>1    0</a:t>
            </a:r>
          </a:p>
          <a:p>
            <a:pPr indent="-342900" lvl="0" marL="342900"/>
            <a:r>
              <a:rPr altLang="en-US" sz="2000" lang="en-US"/>
              <a:t>1    1</a:t>
            </a:r>
          </a:p>
        </p:txBody>
      </p:sp>
      <p:sp>
        <p:nvSpPr>
          <p:cNvPr id="1048720" name="Text Box 9"/>
          <p:cNvSpPr txBox="1"/>
          <p:nvPr/>
        </p:nvSpPr>
        <p:spPr>
          <a:xfrm rot="0">
            <a:off x="5181600" y="3352800"/>
            <a:ext cx="838200" cy="13112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indent="-342900" lvl="0" marL="342900"/>
            <a:r>
              <a:rPr altLang="en-US" sz="2000" lang="en-US">
                <a:solidFill>
                  <a:srgbClr val="FF0000"/>
                </a:solidFill>
              </a:rPr>
              <a:t>1</a:t>
            </a:r>
          </a:p>
          <a:p>
            <a:pPr indent="-342900" lvl="0" marL="342900"/>
            <a:r>
              <a:rPr altLang="en-US" sz="2000" lang="en-US">
                <a:solidFill>
                  <a:srgbClr val="FF0000"/>
                </a:solidFill>
              </a:rPr>
              <a:t>1 </a:t>
            </a:r>
          </a:p>
          <a:p>
            <a:pPr indent="-342900" lvl="0" marL="342900"/>
            <a:r>
              <a:rPr altLang="en-US" sz="2000" lang="en-US">
                <a:solidFill>
                  <a:srgbClr val="FF0000"/>
                </a:solidFill>
              </a:rPr>
              <a:t>1</a:t>
            </a:r>
          </a:p>
          <a:p>
            <a:pPr indent="-342900" lvl="0" marL="342900"/>
            <a:r>
              <a:rPr altLang="en-US" sz="2000" lang="en-US">
                <a:solidFill>
                  <a:srgbClr val="FF0000"/>
                </a:solidFill>
              </a:rPr>
              <a:t>0</a:t>
            </a:r>
          </a:p>
        </p:txBody>
      </p:sp>
      <p:sp>
        <p:nvSpPr>
          <p:cNvPr id="1048721" name="Text Box 11"/>
          <p:cNvSpPr txBox="1"/>
          <p:nvPr/>
        </p:nvSpPr>
        <p:spPr>
          <a:xfrm rot="0">
            <a:off x="3314700" y="1004887"/>
            <a:ext cx="762000" cy="3667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800" i="1" lang="en-US"/>
              <a:t>A</a:t>
            </a:r>
          </a:p>
        </p:txBody>
      </p:sp>
      <p:sp>
        <p:nvSpPr>
          <p:cNvPr id="1048722" name="Text Box 12"/>
          <p:cNvSpPr txBox="1"/>
          <p:nvPr/>
        </p:nvSpPr>
        <p:spPr>
          <a:xfrm rot="0">
            <a:off x="3314700" y="1385887"/>
            <a:ext cx="762000" cy="3667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800" i="1" lang="en-US"/>
              <a:t>B</a:t>
            </a:r>
          </a:p>
        </p:txBody>
      </p:sp>
      <p:sp>
        <p:nvSpPr>
          <p:cNvPr id="1048723" name="Text Box 13"/>
          <p:cNvSpPr txBox="1"/>
          <p:nvPr/>
        </p:nvSpPr>
        <p:spPr>
          <a:xfrm rot="0">
            <a:off x="4838700" y="1066800"/>
            <a:ext cx="762000" cy="3667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800" i="1" lang="en-US"/>
              <a:t>X</a:t>
            </a:r>
          </a:p>
        </p:txBody>
      </p:sp>
      <p:sp>
        <p:nvSpPr>
          <p:cNvPr id="1048724" name="Text Box 15"/>
          <p:cNvSpPr txBox="1"/>
          <p:nvPr/>
        </p:nvSpPr>
        <p:spPr>
          <a:xfrm rot="0">
            <a:off x="5829300" y="998537"/>
            <a:ext cx="762000" cy="3667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800" i="1" lang="en-US"/>
              <a:t>A</a:t>
            </a:r>
          </a:p>
        </p:txBody>
      </p:sp>
      <p:sp>
        <p:nvSpPr>
          <p:cNvPr id="1048725" name="Text Box 16"/>
          <p:cNvSpPr txBox="1"/>
          <p:nvPr/>
        </p:nvSpPr>
        <p:spPr>
          <a:xfrm rot="0">
            <a:off x="5829300" y="1379537"/>
            <a:ext cx="762000" cy="3667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800" i="1" lang="en-US"/>
              <a:t>B</a:t>
            </a:r>
          </a:p>
        </p:txBody>
      </p:sp>
      <p:sp>
        <p:nvSpPr>
          <p:cNvPr id="1048726" name="Text Box 17"/>
          <p:cNvSpPr txBox="1"/>
          <p:nvPr/>
        </p:nvSpPr>
        <p:spPr>
          <a:xfrm rot="0">
            <a:off x="7239000" y="1089025"/>
            <a:ext cx="762000" cy="3667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800" i="1" lang="en-US"/>
              <a:t>X</a:t>
            </a:r>
          </a:p>
        </p:txBody>
      </p:sp>
      <p:graphicFrame>
        <p:nvGraphicFramePr>
          <p:cNvPr id="4194325" name=""/>
          <p:cNvGraphicFramePr>
            <a:graphicFrameLocks/>
          </p:cNvGraphicFramePr>
          <p:nvPr/>
        </p:nvGraphicFramePr>
        <p:xfrm rot="0">
          <a:off x="3581400" y="1143000"/>
          <a:ext cx="1524000" cy="538162"/>
        </p:xfrm>
        <a:graphic>
          <a:graphicData uri="http://schemas.openxmlformats.org/presentationml/2006/ole">
            <mc:AlternateContent xmlns:mc="http://schemas.openxmlformats.org/markup-compatibility/2006">
              <mc:Choice xmlns:v="urn:schemas-microsoft-com:vml" Requires="v">
                <p:oleObj name="CorelDRAW" r:id="rId4" spid="" imgH="538162" imgW="1524000" showAsIcon="0" progId="CorelDRAW.Graphic.13">
                  <p:embed followColorScheme="full"/>
                  <p:pic>
                    <p:nvPicPr>
                      <p:cNvPr id="2097187" name="Object 18"/>
                      <p:cNvPicPr>
                        <a:picLocks/>
                      </p:cNvPicPr>
                      <p:nvPr/>
                    </p:nvPicPr>
                    <p:blipFill>
                      <a:blip xmlns:r="http://schemas.openxmlformats.org/officeDocument/2006/relationships" r:embed="rId5"/>
                      <a:srcRect l="0" t="0" r="0" b="0"/>
                      <a:stretch>
                        <a:fillRect/>
                      </a:stretch>
                    </p:blipFill>
                    <p:spPr>
                      <a:xfrm rot="0">
                        <a:off x="3581400" y="1143000"/>
                        <a:ext cx="1524000" cy="538162"/>
                      </a:xfrm>
                      <a:prstGeom prst="rect"/>
                      <a:noFill/>
                      <a:ln>
                        <a:noFill/>
                      </a:ln>
                    </p:spPr>
                  </p:pic>
                </p:oleObj>
              </mc:Choice>
              <mc:Fallback>
                <p:oleObj name="CorelDRAW" r:id="rId4" spid="" imgH="538162" imgW="1524000" showAsIcon="0" progId="CorelDRAW.Graphic.13">
                  <p:embed followColorScheme="full"/>
                  <p:pic>
                    <p:nvPicPr>
                      <p:cNvPr id="2097187" name="Object 18"/>
                      <p:cNvPicPr>
                        <a:picLocks/>
                      </p:cNvPicPr>
                      <p:nvPr/>
                    </p:nvPicPr>
                    <p:blipFill>
                      <a:blip xmlns:r="http://schemas.openxmlformats.org/officeDocument/2006/relationships" r:embed="rId5"/>
                      <a:srcRect l="0" t="0" r="0" b="0"/>
                      <a:stretch>
                        <a:fillRect/>
                      </a:stretch>
                    </p:blipFill>
                    <p:spPr>
                      <a:xfrm rot="0">
                        <a:off x="3581400" y="1143000"/>
                        <a:ext cx="1524000" cy="538162"/>
                      </a:xfrm>
                      <a:prstGeom prst="rect"/>
                      <a:noFill/>
                      <a:ln>
                        <a:noFill/>
                      </a:ln>
                    </p:spPr>
                  </p:pic>
                </p:oleObj>
              </mc:Fallback>
            </mc:AlternateContent>
          </a:graphicData>
        </a:graphic>
      </p:graphicFrame>
      <p:graphicFrame>
        <p:nvGraphicFramePr>
          <p:cNvPr id="4194326" name=""/>
          <p:cNvGraphicFramePr>
            <a:graphicFrameLocks/>
          </p:cNvGraphicFramePr>
          <p:nvPr/>
        </p:nvGraphicFramePr>
        <p:xfrm rot="0">
          <a:off x="6096000" y="1074737"/>
          <a:ext cx="1447800" cy="677862"/>
        </p:xfrm>
        <a:graphic>
          <a:graphicData uri="http://schemas.openxmlformats.org/presentationml/2006/ole">
            <mc:AlternateContent xmlns:mc="http://schemas.openxmlformats.org/markup-compatibility/2006">
              <mc:Choice xmlns:v="urn:schemas-microsoft-com:vml" Requires="v">
                <p:oleObj name="CorelDRAW" r:id="rId6" spid="" imgH="677862" imgW="1447800" showAsIcon="0" progId="CorelDRAW.Graphic.13">
                  <p:embed followColorScheme="full"/>
                  <p:pic>
                    <p:nvPicPr>
                      <p:cNvPr id="2097188" name="Object 19"/>
                      <p:cNvPicPr>
                        <a:picLocks/>
                      </p:cNvPicPr>
                      <p:nvPr/>
                    </p:nvPicPr>
                    <p:blipFill>
                      <a:blip xmlns:r="http://schemas.openxmlformats.org/officeDocument/2006/relationships" r:embed="rId7"/>
                      <a:srcRect l="0" t="0" r="0" b="0"/>
                      <a:stretch>
                        <a:fillRect/>
                      </a:stretch>
                    </p:blipFill>
                    <p:spPr>
                      <a:xfrm rot="0">
                        <a:off x="6096000" y="1074737"/>
                        <a:ext cx="1447800" cy="677862"/>
                      </a:xfrm>
                      <a:prstGeom prst="rect"/>
                      <a:noFill/>
                      <a:ln>
                        <a:noFill/>
                      </a:ln>
                    </p:spPr>
                  </p:pic>
                </p:oleObj>
              </mc:Choice>
              <mc:Fallback>
                <p:oleObj name="CorelDRAW" r:id="rId6" spid="" imgH="677862" imgW="1447800" showAsIcon="0" progId="CorelDRAW.Graphic.13">
                  <p:embed followColorScheme="full"/>
                  <p:pic>
                    <p:nvPicPr>
                      <p:cNvPr id="2097188" name="Object 19"/>
                      <p:cNvPicPr>
                        <a:picLocks/>
                      </p:cNvPicPr>
                      <p:nvPr/>
                    </p:nvPicPr>
                    <p:blipFill>
                      <a:blip xmlns:r="http://schemas.openxmlformats.org/officeDocument/2006/relationships" r:embed="rId7"/>
                      <a:srcRect l="0" t="0" r="0" b="0"/>
                      <a:stretch>
                        <a:fillRect/>
                      </a:stretch>
                    </p:blipFill>
                    <p:spPr>
                      <a:xfrm rot="0">
                        <a:off x="6096000" y="1074737"/>
                        <a:ext cx="1447800" cy="677862"/>
                      </a:xfrm>
                      <a:prstGeom prst="rect"/>
                      <a:noFill/>
                      <a:ln>
                        <a:noFill/>
                      </a:ln>
                    </p:spPr>
                  </p:pic>
                </p:oleObj>
              </mc:Fallback>
            </mc:AlternateContent>
          </a:graphicData>
        </a:graphic>
      </p:graphicFrame>
      <p:grpSp>
        <p:nvGrpSpPr>
          <p:cNvPr id="85" name=""/>
          <p:cNvGrpSpPr/>
          <p:nvPr/>
        </p:nvGrpSpPr>
        <p:grpSpPr>
          <a:xfrm rot="0">
            <a:off x="762000" y="4800600"/>
            <a:ext cx="7620000" cy="1187450"/>
            <a:chOff x="480" y="3024"/>
            <a:chExt cx="4800" cy="748"/>
          </a:xfrm>
        </p:grpSpPr>
        <p:sp>
          <p:nvSpPr>
            <p:cNvPr id="1048727" name="Text Box 6"/>
            <p:cNvSpPr txBox="1"/>
            <p:nvPr/>
          </p:nvSpPr>
          <p:spPr>
            <a:xfrm rot="0">
              <a:off x="480" y="3024"/>
              <a:ext cx="4800" cy="748"/>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lang="en-US"/>
                <a:t>The </a:t>
              </a:r>
              <a:r>
                <a:rPr altLang="en-US" b="1" lang="en-US"/>
                <a:t>NAND </a:t>
              </a:r>
              <a:r>
                <a:rPr altLang="en-US" lang="en-US"/>
                <a:t>operation is shown with a dot between the variables and an overbar covering them. Thus, the NAND operation is written as </a:t>
              </a:r>
              <a:r>
                <a:rPr altLang="en-US" i="1" lang="en-US"/>
                <a:t>X</a:t>
              </a:r>
              <a:r>
                <a:rPr altLang="en-US" lang="en-US"/>
                <a:t> = </a:t>
              </a:r>
              <a:r>
                <a:rPr altLang="en-US" i="1" lang="en-US"/>
                <a:t>A </a:t>
              </a:r>
              <a:r>
                <a:rPr altLang="en-US" baseline="30000" b="1" i="1" lang="en-US"/>
                <a:t>.</a:t>
              </a:r>
              <a:r>
                <a:rPr altLang="en-US" i="1" lang="en-US"/>
                <a:t>B </a:t>
              </a:r>
              <a:r>
                <a:rPr altLang="en-US" lang="en-US"/>
                <a:t>(Alternatively, </a:t>
              </a:r>
              <a:r>
                <a:rPr altLang="en-US" i="1" lang="en-US"/>
                <a:t>X = AB.)</a:t>
              </a:r>
            </a:p>
          </p:txBody>
        </p:sp>
        <p:sp>
          <p:nvSpPr>
            <p:cNvPr id="1048728" name="Line 20"/>
            <p:cNvSpPr/>
            <p:nvPr/>
          </p:nvSpPr>
          <p:spPr>
            <a:xfrm rot="0">
              <a:off x="2640" y="3534"/>
              <a:ext cx="288" cy="0"/>
            </a:xfrm>
            <a:prstGeom prst="line"/>
            <a:noFill/>
            <a:ln w="9525" cap="flat" cmpd="sng">
              <a:solidFill>
                <a:schemeClr val="dk1">
                  <a:alpha val="100000"/>
                </a:schemeClr>
              </a:solidFill>
              <a:prstDash val="solid"/>
              <a:round/>
            </a:ln>
          </p:spPr>
        </p:sp>
        <p:sp>
          <p:nvSpPr>
            <p:cNvPr id="1048729" name="Line 21"/>
            <p:cNvSpPr/>
            <p:nvPr/>
          </p:nvSpPr>
          <p:spPr>
            <a:xfrm rot="0">
              <a:off x="4494" y="3534"/>
              <a:ext cx="216" cy="0"/>
            </a:xfrm>
            <a:prstGeom prst="line"/>
            <a:noFill/>
            <a:ln w="9525" cap="flat" cmpd="sng">
              <a:solidFill>
                <a:schemeClr val="dk1">
                  <a:alpha val="100000"/>
                </a:schemeClr>
              </a:solidFill>
              <a:prstDash val="solid"/>
              <a:round/>
            </a:ln>
          </p:spPr>
        </p:sp>
      </p:gr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grpId="0" id="5" nodeType="clickEffect" presetClass="entr" presetID="22" presetSubtype="1">
                                  <p:stCondLst>
                                    <p:cond delay="0"/>
                                  </p:stCondLst>
                                  <p:iterate type="wd">
                                    <p:tmPct val="10000"/>
                                  </p:iterate>
                                  <p:childTnLst>
                                    <p:set>
                                      <p:cBhvr>
                                        <p:cTn dur="1" fill="hold" id="6">
                                          <p:stCondLst>
                                            <p:cond delay="0"/>
                                          </p:stCondLst>
                                        </p:cTn>
                                        <p:tgtEl>
                                          <p:spTgt spid="1048720">
                                            <p:txEl>
                                              <p:charRg st="0" end="2"/>
                                            </p:txEl>
                                          </p:spTgt>
                                        </p:tgtEl>
                                        <p:attrNameLst>
                                          <p:attrName>style.visibility</p:attrName>
                                        </p:attrNameLst>
                                      </p:cBhvr>
                                      <p:to>
                                        <p:strVal val="visible"/>
                                      </p:to>
                                    </p:set>
                                    <p:animEffect transition="in" filter="wipe(up)">
                                      <p:cBhvr>
                                        <p:cTn dur="1000" id="7"/>
                                        <p:tgtEl>
                                          <p:spTgt spid="1048720">
                                            <p:txEl>
                                              <p:charRg st="0" end="2"/>
                                            </p:txEl>
                                          </p:spTgt>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grpId="0" id="10" nodeType="clickEffect" presetClass="entr" presetID="22" presetSubtype="1">
                                  <p:stCondLst>
                                    <p:cond delay="0"/>
                                  </p:stCondLst>
                                  <p:iterate type="wd">
                                    <p:tmPct val="10000"/>
                                  </p:iterate>
                                  <p:childTnLst>
                                    <p:set>
                                      <p:cBhvr>
                                        <p:cTn dur="1" fill="hold" id="11">
                                          <p:stCondLst>
                                            <p:cond delay="0"/>
                                          </p:stCondLst>
                                        </p:cTn>
                                        <p:tgtEl>
                                          <p:spTgt spid="1048720">
                                            <p:txEl>
                                              <p:charRg st="2" end="5"/>
                                            </p:txEl>
                                          </p:spTgt>
                                        </p:tgtEl>
                                        <p:attrNameLst>
                                          <p:attrName>style.visibility</p:attrName>
                                        </p:attrNameLst>
                                      </p:cBhvr>
                                      <p:to>
                                        <p:strVal val="visible"/>
                                      </p:to>
                                    </p:set>
                                    <p:animEffect transition="in" filter="wipe(up)">
                                      <p:cBhvr>
                                        <p:cTn dur="1000" id="12"/>
                                        <p:tgtEl>
                                          <p:spTgt spid="1048720">
                                            <p:txEl>
                                              <p:charRg st="2" end="5"/>
                                            </p:txEl>
                                          </p:spTgt>
                                        </p:tgtEl>
                                      </p:cBhvr>
                                    </p:animEffect>
                                  </p:childTnLst>
                                </p:cTn>
                              </p:par>
                            </p:childTnLst>
                          </p:cTn>
                        </p:par>
                      </p:childTnLst>
                    </p:cTn>
                  </p:par>
                  <p:par>
                    <p:cTn fill="hold" id="13" nodeType="clickPar">
                      <p:stCondLst>
                        <p:cond delay="indefinite"/>
                      </p:stCondLst>
                      <p:childTnLst>
                        <p:par>
                          <p:cTn fill="hold" id="14" nodeType="withGroup">
                            <p:stCondLst>
                              <p:cond delay="0"/>
                            </p:stCondLst>
                            <p:childTnLst>
                              <p:par>
                                <p:cTn fill="hold" grpId="0" id="15" nodeType="clickEffect" presetClass="entr" presetID="22" presetSubtype="1">
                                  <p:stCondLst>
                                    <p:cond delay="0"/>
                                  </p:stCondLst>
                                  <p:iterate type="wd">
                                    <p:tmPct val="10000"/>
                                  </p:iterate>
                                  <p:childTnLst>
                                    <p:set>
                                      <p:cBhvr>
                                        <p:cTn dur="1" fill="hold" id="16">
                                          <p:stCondLst>
                                            <p:cond delay="0"/>
                                          </p:stCondLst>
                                        </p:cTn>
                                        <p:tgtEl>
                                          <p:spTgt spid="1048720">
                                            <p:txEl>
                                              <p:charRg st="5" end="7"/>
                                            </p:txEl>
                                          </p:spTgt>
                                        </p:tgtEl>
                                        <p:attrNameLst>
                                          <p:attrName>style.visibility</p:attrName>
                                        </p:attrNameLst>
                                      </p:cBhvr>
                                      <p:to>
                                        <p:strVal val="visible"/>
                                      </p:to>
                                    </p:set>
                                    <p:animEffect transition="in" filter="wipe(up)">
                                      <p:cBhvr>
                                        <p:cTn dur="1000" id="17"/>
                                        <p:tgtEl>
                                          <p:spTgt spid="1048720">
                                            <p:txEl>
                                              <p:charRg st="5" end="7"/>
                                            </p:txEl>
                                          </p:spTgt>
                                        </p:tgtEl>
                                      </p:cBhvr>
                                    </p:animEffect>
                                  </p:childTnLst>
                                </p:cTn>
                              </p:par>
                            </p:childTnLst>
                          </p:cTn>
                        </p:par>
                      </p:childTnLst>
                    </p:cTn>
                  </p:par>
                  <p:par>
                    <p:cTn fill="hold" id="18" nodeType="clickPar">
                      <p:stCondLst>
                        <p:cond delay="indefinite"/>
                      </p:stCondLst>
                      <p:childTnLst>
                        <p:par>
                          <p:cTn fill="hold" id="19" nodeType="withGroup">
                            <p:stCondLst>
                              <p:cond delay="0"/>
                            </p:stCondLst>
                            <p:childTnLst>
                              <p:par>
                                <p:cTn fill="hold" grpId="0" id="20" nodeType="clickEffect" presetClass="entr" presetID="22" presetSubtype="1">
                                  <p:stCondLst>
                                    <p:cond delay="0"/>
                                  </p:stCondLst>
                                  <p:iterate type="wd">
                                    <p:tmPct val="10000"/>
                                  </p:iterate>
                                  <p:childTnLst>
                                    <p:set>
                                      <p:cBhvr>
                                        <p:cTn dur="1" fill="hold" id="21">
                                          <p:stCondLst>
                                            <p:cond delay="0"/>
                                          </p:stCondLst>
                                        </p:cTn>
                                        <p:tgtEl>
                                          <p:spTgt spid="1048720">
                                            <p:txEl>
                                              <p:charRg st="7" end="9"/>
                                            </p:txEl>
                                          </p:spTgt>
                                        </p:tgtEl>
                                        <p:attrNameLst>
                                          <p:attrName>style.visibility</p:attrName>
                                        </p:attrNameLst>
                                      </p:cBhvr>
                                      <p:to>
                                        <p:strVal val="visible"/>
                                      </p:to>
                                    </p:set>
                                    <p:animEffect transition="in" filter="wipe(up)">
                                      <p:cBhvr>
                                        <p:cTn dur="1000" id="22"/>
                                        <p:tgtEl>
                                          <p:spTgt spid="1048720">
                                            <p:txEl>
                                              <p:charRg st="7" end="9"/>
                                            </p:txEl>
                                          </p:spTgt>
                                        </p:tgtEl>
                                      </p:cBhvr>
                                    </p:animEffect>
                                  </p:childTnLst>
                                </p:cTn>
                              </p:par>
                            </p:childTnLst>
                          </p:cTn>
                        </p:par>
                      </p:childTnLst>
                    </p:cTn>
                  </p:par>
                  <p:par>
                    <p:cTn fill="hold" id="23" nodeType="clickPar">
                      <p:stCondLst>
                        <p:cond delay="indefinite"/>
                      </p:stCondLst>
                      <p:childTnLst>
                        <p:par>
                          <p:cTn fill="hold" id="24" nodeType="withGroup">
                            <p:stCondLst>
                              <p:cond delay="0"/>
                            </p:stCondLst>
                            <p:childTnLst>
                              <p:par>
                                <p:cTn fill="hold" id="25" nodeType="clickEffect" presetClass="entr" presetID="37" presetSubtype="0">
                                  <p:stCondLst>
                                    <p:cond delay="0"/>
                                  </p:stCondLst>
                                  <p:childTnLst>
                                    <p:set>
                                      <p:cBhvr>
                                        <p:cTn dur="1" fill="hold" id="26">
                                          <p:stCondLst>
                                            <p:cond delay="0"/>
                                          </p:stCondLst>
                                        </p:cTn>
                                        <p:tgtEl>
                                          <p:spTgt spid="85"/>
                                        </p:tgtEl>
                                        <p:attrNameLst>
                                          <p:attrName>style.visibility</p:attrName>
                                        </p:attrNameLst>
                                      </p:cBhvr>
                                      <p:to>
                                        <p:strVal val="visible"/>
                                      </p:to>
                                    </p:set>
                                    <p:animEffect transition="in" filter="fade">
                                      <p:cBhvr>
                                        <p:cTn dur="1000" id="27"/>
                                        <p:tgtEl>
                                          <p:spTgt spid="85"/>
                                        </p:tgtEl>
                                      </p:cBhvr>
                                    </p:animEffect>
                                    <p:anim calcmode="lin" valueType="num">
                                      <p:cBhvr>
                                        <p:cTn dur="1000" fill="hold" id="28"/>
                                        <p:tgtEl>
                                          <p:spTgt spid="85"/>
                                        </p:tgtEl>
                                        <p:attrNameLst>
                                          <p:attrName>ppt_x</p:attrName>
                                        </p:attrNameLst>
                                      </p:cBhvr>
                                      <p:tavLst>
                                        <p:tav tm="0">
                                          <p:val>
                                            <p:strVal val="#ppt_x"/>
                                          </p:val>
                                        </p:tav>
                                        <p:tav tm="100000">
                                          <p:val>
                                            <p:strVal val="#ppt_x"/>
                                          </p:val>
                                        </p:tav>
                                      </p:tavLst>
                                    </p:anim>
                                    <p:anim calcmode="lin" valueType="num">
                                      <p:cBhvr>
                                        <p:cTn decel="100000" dur="900" fill="hold" id="29"/>
                                        <p:tgtEl>
                                          <p:spTgt spid="85"/>
                                        </p:tgtEl>
                                        <p:attrNameLst>
                                          <p:attrName>ppt_y</p:attrName>
                                        </p:attrNameLst>
                                      </p:cBhvr>
                                      <p:tavLst>
                                        <p:tav tm="0">
                                          <p:val>
                                            <p:strVal val="#ppt_y+1"/>
                                          </p:val>
                                        </p:tav>
                                        <p:tav tm="100000">
                                          <p:val>
                                            <p:strVal val="#ppt_y-.03"/>
                                          </p:val>
                                        </p:tav>
                                      </p:tavLst>
                                    </p:anim>
                                    <p:anim calcmode="lin" valueType="num">
                                      <p:cBhvr>
                                        <p:cTn accel="100000" dur="100" fill="hold" id="30">
                                          <p:stCondLst>
                                            <p:cond delay="900"/>
                                          </p:stCondLst>
                                        </p:cTn>
                                        <p:tgtEl>
                                          <p:spTgt spid="8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20" grpId="0" uiExpand="0" build="p" bldLvl="1"/>
    </p:bldLst>
  </p:timing>
</p:sld>
</file>

<file path=ppt/slides/slide11.xml><?xml version="1.0" encoding="utf-8"?>
<p:sld xmlns:a="http://schemas.openxmlformats.org/drawingml/2006/main" xmlns:r="http://schemas.openxmlformats.org/officeDocument/2006/relationships" xmlns:p="http://schemas.openxmlformats.org/presentationml/2006/main" showMasterSp="1">
  <p:cSld>
    <p:spTree>
      <p:nvGrpSpPr>
        <p:cNvPr id="88" name=""/>
        <p:cNvGrpSpPr/>
        <p:nvPr/>
      </p:nvGrpSpPr>
      <p:grpSpPr>
        <a:xfrm rot="0">
          <a:off x="0" y="0"/>
          <a:ext cx="0" cy="0"/>
          <a:chOff x="0" y="0"/>
          <a:chExt cx="0" cy="0"/>
        </a:xfrm>
      </p:grpSpPr>
      <p:sp>
        <p:nvSpPr>
          <p:cNvPr id="1048733" name="Rectangle 2"/>
          <p:cNvSpPr/>
          <p:nvPr/>
        </p:nvSpPr>
        <p:spPr>
          <a:xfrm rot="0">
            <a:off x="1981200" y="2411412"/>
            <a:ext cx="749300" cy="1339850"/>
          </a:xfrm>
          <a:prstGeom prst="rect"/>
          <a:solidFill>
            <a:srgbClr val="FFFF99"/>
          </a:solid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8734" name="Rectangle 3"/>
          <p:cNvSpPr/>
          <p:nvPr/>
        </p:nvSpPr>
        <p:spPr>
          <a:xfrm rot="0">
            <a:off x="3976687" y="2411412"/>
            <a:ext cx="671512" cy="1339850"/>
          </a:xfrm>
          <a:prstGeom prst="rect"/>
          <a:solidFill>
            <a:srgbClr val="FFFF99"/>
          </a:solid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8735" name="Rectangle 4"/>
          <p:cNvSpPr/>
          <p:nvPr/>
        </p:nvSpPr>
        <p:spPr>
          <a:xfrm rot="0">
            <a:off x="5972175" y="2411412"/>
            <a:ext cx="430212" cy="1339850"/>
          </a:xfrm>
          <a:prstGeom prst="rect"/>
          <a:solidFill>
            <a:srgbClr val="FFFF99"/>
          </a:solid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pic>
        <p:nvPicPr>
          <p:cNvPr id="2097189" name="Picture 5" descr="SH2507-crop"/>
          <p:cNvPicPr>
            <a:picLocks/>
          </p:cNvPicPr>
          <p:nvPr/>
        </p:nvPicPr>
        <p:blipFill>
          <a:blip xmlns:r="http://schemas.openxmlformats.org/officeDocument/2006/relationships" r:embed="rId1"/>
          <a:srcRect l="0" t="0" r="0" b="0"/>
          <a:stretch>
            <a:fillRect/>
          </a:stretch>
        </p:blipFill>
        <p:spPr>
          <a:xfrm rot="0">
            <a:off x="3429000" y="228600"/>
            <a:ext cx="2209800" cy="685800"/>
          </a:xfrm>
          <a:prstGeom prst="rect"/>
          <a:noFill/>
          <a:ln w="19050" cap="flat" cmpd="sng">
            <a:solidFill>
              <a:schemeClr val="accent2">
                <a:alpha val="100000"/>
              </a:schemeClr>
            </a:solidFill>
            <a:prstDash val="solid"/>
            <a:round/>
          </a:ln>
        </p:spPr>
      </p:pic>
      <p:sp>
        <p:nvSpPr>
          <p:cNvPr id="1048736" name="Text Box 6"/>
          <p:cNvSpPr txBox="1"/>
          <p:nvPr/>
        </p:nvSpPr>
        <p:spPr>
          <a:xfrm rot="0">
            <a:off x="3581400" y="228600"/>
            <a:ext cx="1981200" cy="6413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Summary</a:t>
            </a:r>
          </a:p>
        </p:txBody>
      </p:sp>
      <p:sp>
        <p:nvSpPr>
          <p:cNvPr id="1048737" name="Text Box 7"/>
          <p:cNvSpPr txBox="1"/>
          <p:nvPr/>
        </p:nvSpPr>
        <p:spPr>
          <a:xfrm rot="0">
            <a:off x="990600" y="1752600"/>
            <a:ext cx="3200400" cy="4572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lang="en-US"/>
              <a:t>Example waveforms:</a:t>
            </a:r>
          </a:p>
        </p:txBody>
      </p:sp>
      <p:sp>
        <p:nvSpPr>
          <p:cNvPr id="1048738" name="Text Box 8"/>
          <p:cNvSpPr txBox="1"/>
          <p:nvPr/>
        </p:nvSpPr>
        <p:spPr>
          <a:xfrm rot="0">
            <a:off x="1066800" y="2286000"/>
            <a:ext cx="457200" cy="4572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i="1" lang="en-US"/>
              <a:t>A</a:t>
            </a:r>
          </a:p>
        </p:txBody>
      </p:sp>
      <p:sp>
        <p:nvSpPr>
          <p:cNvPr id="1048739" name="Text Box 9"/>
          <p:cNvSpPr txBox="1"/>
          <p:nvPr/>
        </p:nvSpPr>
        <p:spPr>
          <a:xfrm rot="0">
            <a:off x="1066800" y="3429000"/>
            <a:ext cx="457200" cy="4572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i="1" lang="en-US"/>
              <a:t>X</a:t>
            </a:r>
          </a:p>
        </p:txBody>
      </p:sp>
      <p:sp>
        <p:nvSpPr>
          <p:cNvPr id="1048740" name="Text Box 10"/>
          <p:cNvSpPr txBox="1"/>
          <p:nvPr/>
        </p:nvSpPr>
        <p:spPr>
          <a:xfrm rot="0">
            <a:off x="762000" y="3886200"/>
            <a:ext cx="7772400" cy="11874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lang="en-US"/>
              <a:t>The NAND gate is particularly useful because it is a “universal” gate – all other basic gates can be constructed from NAND gates.</a:t>
            </a:r>
          </a:p>
        </p:txBody>
      </p:sp>
      <p:sp>
        <p:nvSpPr>
          <p:cNvPr id="1048741" name="Rectangle 11"/>
          <p:cNvSpPr/>
          <p:nvPr/>
        </p:nvSpPr>
        <p:spPr>
          <a:xfrm rot="0">
            <a:off x="914400" y="1143000"/>
            <a:ext cx="2276475" cy="466725"/>
          </a:xfrm>
          <a:prstGeom prst="rect"/>
          <a:solidFill>
            <a:srgbClr val="996633"/>
          </a:solidFill>
          <a:ln w="9525" cap="flat" cmpd="sng">
            <a:solidFill>
              <a:srgbClr val="000000">
                <a:alpha val="100000"/>
              </a:srgbClr>
            </a:solidFill>
            <a:prstDash val="solid"/>
            <a:round/>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solidFill>
                  <a:srgbClr val="FFFF99"/>
                </a:solidFill>
              </a:rPr>
              <a:t>The NAND Gate</a:t>
            </a:r>
          </a:p>
        </p:txBody>
      </p:sp>
      <p:sp>
        <p:nvSpPr>
          <p:cNvPr id="1048742" name="Text Box 16"/>
          <p:cNvSpPr txBox="1"/>
          <p:nvPr/>
        </p:nvSpPr>
        <p:spPr>
          <a:xfrm rot="0">
            <a:off x="1066800" y="2819400"/>
            <a:ext cx="457200" cy="4572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i="1" lang="en-US"/>
              <a:t>B</a:t>
            </a:r>
          </a:p>
        </p:txBody>
      </p:sp>
      <p:graphicFrame>
        <p:nvGraphicFramePr>
          <p:cNvPr id="4194327" name=""/>
          <p:cNvGraphicFramePr>
            <a:graphicFrameLocks/>
          </p:cNvGraphicFramePr>
          <p:nvPr/>
        </p:nvGraphicFramePr>
        <p:xfrm rot="0">
          <a:off x="1447800" y="2362200"/>
          <a:ext cx="5578475" cy="836612"/>
        </p:xfrm>
        <a:graphic>
          <a:graphicData uri="http://schemas.openxmlformats.org/presentationml/2006/ole">
            <mc:AlternateContent xmlns:mc="http://schemas.openxmlformats.org/markup-compatibility/2006">
              <mc:Choice xmlns:v="urn:schemas-microsoft-com:vml" Requires="v">
                <p:oleObj name="CorelDRAW" r:id="rId2" spid="" imgH="836612" imgW="5578475" showAsIcon="0" progId="CorelDRAW.Graphic.13">
                  <p:embed followColorScheme="full"/>
                  <p:pic>
                    <p:nvPicPr>
                      <p:cNvPr id="2097190" name="Object 17"/>
                      <p:cNvPicPr>
                        <a:picLocks/>
                      </p:cNvPicPr>
                      <p:nvPr/>
                    </p:nvPicPr>
                    <p:blipFill>
                      <a:blip xmlns:r="http://schemas.openxmlformats.org/officeDocument/2006/relationships" r:embed="rId3"/>
                      <a:srcRect l="0" t="0" r="0" b="0"/>
                      <a:stretch>
                        <a:fillRect/>
                      </a:stretch>
                    </p:blipFill>
                    <p:spPr>
                      <a:xfrm rot="0">
                        <a:off x="1447800" y="2362200"/>
                        <a:ext cx="5578475" cy="836612"/>
                      </a:xfrm>
                      <a:prstGeom prst="rect"/>
                      <a:noFill/>
                      <a:ln>
                        <a:noFill/>
                      </a:ln>
                    </p:spPr>
                  </p:pic>
                </p:oleObj>
              </mc:Choice>
              <mc:Fallback>
                <p:oleObj name="CorelDRAW" r:id="rId2" spid="" imgH="836612" imgW="5578475" showAsIcon="0" progId="CorelDRAW.Graphic.13">
                  <p:embed followColorScheme="full"/>
                  <p:pic>
                    <p:nvPicPr>
                      <p:cNvPr id="2097190" name="Object 17"/>
                      <p:cNvPicPr>
                        <a:picLocks/>
                      </p:cNvPicPr>
                      <p:nvPr/>
                    </p:nvPicPr>
                    <p:blipFill>
                      <a:blip xmlns:r="http://schemas.openxmlformats.org/officeDocument/2006/relationships" r:embed="rId3"/>
                      <a:srcRect l="0" t="0" r="0" b="0"/>
                      <a:stretch>
                        <a:fillRect/>
                      </a:stretch>
                    </p:blipFill>
                    <p:spPr>
                      <a:xfrm rot="0">
                        <a:off x="1447800" y="2362200"/>
                        <a:ext cx="5578475" cy="836612"/>
                      </a:xfrm>
                      <a:prstGeom prst="rect"/>
                      <a:noFill/>
                      <a:ln>
                        <a:noFill/>
                      </a:ln>
                    </p:spPr>
                  </p:pic>
                </p:oleObj>
              </mc:Fallback>
            </mc:AlternateContent>
          </a:graphicData>
        </a:graphic>
      </p:graphicFrame>
      <p:sp>
        <p:nvSpPr>
          <p:cNvPr id="1048743" name="WordArt 20"/>
          <p:cNvSpPr/>
          <p:nvPr/>
        </p:nvSpPr>
        <p:spPr>
          <a:xfrm rot="0">
            <a:off x="685800" y="5181600"/>
            <a:ext cx="1219200" cy="449262"/>
          </a:xfrm>
          <a:prstGeom prst="rect"/>
        </p:spPr>
        <p:txBody>
          <a:bodyPr anchor="t" bIns="45720" fromWordArt="1" lIns="91440" rIns="91440" tIns="45720" vert="horz" wrap="none">
            <a:prstTxWarp prst="textPlain">
              <a:avLst>
                <a:gd fmla="val 50000" name="adj"/>
              </a:avLst>
            </a:prstTxWarp>
          </a:bodyPr>
          <a:p>
            <a:pPr algn="ctr"/>
            <a:r>
              <a:rPr b="0" sz="2800" i="0" kern="10" normalizeH="0" spc="0">
                <a:ln>
                  <a:noFill/>
                </a:ln>
                <a:gradFill rotWithShape="0">
                  <a:gsLst>
                    <a:gs pos="0">
                      <a:srgbClr val="FFFF00">
                        <a:alpha val="100000"/>
                      </a:srgbClr>
                    </a:gs>
                    <a:gs pos="100000">
                      <a:srgbClr val="FF9933">
                        <a:alpha val="100000"/>
                      </a:srgbClr>
                    </a:gs>
                  </a:gsLst>
                  <a:path path="rect">
                    <a:fillToRect l="50000" t="50000" r="50000" b="50000"/>
                  </a:path>
                </a:gradFill>
                <a:effectLst>
                  <a:outerShdw algn="ctr" dir="2699999" dist="35921" kx="0" sx="100000" sy="100000">
                    <a:srgbClr val="C0C0C0">
                      <a:alpha val="79999"/>
                    </a:srgbClr>
                  </a:outerShdw>
                </a:effectLst>
                <a:latin typeface="Impact"/>
                <a:ea typeface="Impact"/>
              </a:rPr>
              <a:t>Question</a:t>
            </a:r>
          </a:p>
        </p:txBody>
      </p:sp>
      <p:sp>
        <p:nvSpPr>
          <p:cNvPr id="1048744" name="Text Box 21"/>
          <p:cNvSpPr txBox="1"/>
          <p:nvPr/>
        </p:nvSpPr>
        <p:spPr>
          <a:xfrm rot="0">
            <a:off x="1981200" y="5105400"/>
            <a:ext cx="6096000" cy="82232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lang="en-US"/>
              <a:t>How would you connect a 2-input NAND gate to form a basic inverter?</a:t>
            </a:r>
          </a:p>
        </p:txBody>
      </p:sp>
      <p:sp>
        <p:nvSpPr>
          <p:cNvPr id="1048745" name="Text Box 26"/>
          <p:cNvSpPr txBox="1"/>
          <p:nvPr/>
        </p:nvSpPr>
        <p:spPr>
          <a:xfrm rot="0">
            <a:off x="3314700" y="1004887"/>
            <a:ext cx="762000" cy="3667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800" i="1" lang="en-US"/>
              <a:t>A</a:t>
            </a:r>
          </a:p>
        </p:txBody>
      </p:sp>
      <p:sp>
        <p:nvSpPr>
          <p:cNvPr id="1048746" name="Text Box 27"/>
          <p:cNvSpPr txBox="1"/>
          <p:nvPr/>
        </p:nvSpPr>
        <p:spPr>
          <a:xfrm rot="0">
            <a:off x="3314700" y="1385887"/>
            <a:ext cx="762000" cy="3667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800" i="1" lang="en-US"/>
              <a:t>B</a:t>
            </a:r>
          </a:p>
        </p:txBody>
      </p:sp>
      <p:sp>
        <p:nvSpPr>
          <p:cNvPr id="1048747" name="Text Box 28"/>
          <p:cNvSpPr txBox="1"/>
          <p:nvPr/>
        </p:nvSpPr>
        <p:spPr>
          <a:xfrm rot="0">
            <a:off x="4838700" y="1066800"/>
            <a:ext cx="762000" cy="3667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800" i="1" lang="en-US"/>
              <a:t>X</a:t>
            </a:r>
          </a:p>
        </p:txBody>
      </p:sp>
      <p:sp>
        <p:nvSpPr>
          <p:cNvPr id="1048748" name="Text Box 29"/>
          <p:cNvSpPr txBox="1"/>
          <p:nvPr/>
        </p:nvSpPr>
        <p:spPr>
          <a:xfrm rot="0">
            <a:off x="5829300" y="998537"/>
            <a:ext cx="762000" cy="3667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800" i="1" lang="en-US"/>
              <a:t>A</a:t>
            </a:r>
          </a:p>
        </p:txBody>
      </p:sp>
      <p:sp>
        <p:nvSpPr>
          <p:cNvPr id="1048749" name="Text Box 30"/>
          <p:cNvSpPr txBox="1"/>
          <p:nvPr/>
        </p:nvSpPr>
        <p:spPr>
          <a:xfrm rot="0">
            <a:off x="5829300" y="1379537"/>
            <a:ext cx="762000" cy="3667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800" i="1" lang="en-US"/>
              <a:t>B</a:t>
            </a:r>
          </a:p>
        </p:txBody>
      </p:sp>
      <p:sp>
        <p:nvSpPr>
          <p:cNvPr id="1048750" name="Text Box 31"/>
          <p:cNvSpPr txBox="1"/>
          <p:nvPr/>
        </p:nvSpPr>
        <p:spPr>
          <a:xfrm rot="0">
            <a:off x="7239000" y="1089025"/>
            <a:ext cx="762000" cy="3667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800" i="1" lang="en-US"/>
              <a:t>X</a:t>
            </a:r>
          </a:p>
        </p:txBody>
      </p:sp>
      <p:graphicFrame>
        <p:nvGraphicFramePr>
          <p:cNvPr id="4194328" name=""/>
          <p:cNvGraphicFramePr>
            <a:graphicFrameLocks/>
          </p:cNvGraphicFramePr>
          <p:nvPr/>
        </p:nvGraphicFramePr>
        <p:xfrm rot="0">
          <a:off x="3581400" y="1143000"/>
          <a:ext cx="1524000" cy="538162"/>
        </p:xfrm>
        <a:graphic>
          <a:graphicData uri="http://schemas.openxmlformats.org/presentationml/2006/ole">
            <mc:AlternateContent xmlns:mc="http://schemas.openxmlformats.org/markup-compatibility/2006">
              <mc:Choice xmlns:v="urn:schemas-microsoft-com:vml" Requires="v">
                <p:oleObj name="CorelDRAW" r:id="rId4" spid="" imgH="538162" imgW="1524000" showAsIcon="0" progId="CorelDRAW.Graphic.13">
                  <p:embed followColorScheme="full"/>
                  <p:pic>
                    <p:nvPicPr>
                      <p:cNvPr id="2097191" name="Object 32"/>
                      <p:cNvPicPr>
                        <a:picLocks/>
                      </p:cNvPicPr>
                      <p:nvPr/>
                    </p:nvPicPr>
                    <p:blipFill>
                      <a:blip xmlns:r="http://schemas.openxmlformats.org/officeDocument/2006/relationships" r:embed="rId5"/>
                      <a:srcRect l="0" t="0" r="0" b="0"/>
                      <a:stretch>
                        <a:fillRect/>
                      </a:stretch>
                    </p:blipFill>
                    <p:spPr>
                      <a:xfrm rot="0">
                        <a:off x="3581400" y="1143000"/>
                        <a:ext cx="1524000" cy="538162"/>
                      </a:xfrm>
                      <a:prstGeom prst="rect"/>
                      <a:noFill/>
                      <a:ln>
                        <a:noFill/>
                      </a:ln>
                    </p:spPr>
                  </p:pic>
                </p:oleObj>
              </mc:Choice>
              <mc:Fallback>
                <p:oleObj name="CorelDRAW" r:id="rId4" spid="" imgH="538162" imgW="1524000" showAsIcon="0" progId="CorelDRAW.Graphic.13">
                  <p:embed followColorScheme="full"/>
                  <p:pic>
                    <p:nvPicPr>
                      <p:cNvPr id="2097191" name="Object 32"/>
                      <p:cNvPicPr>
                        <a:picLocks/>
                      </p:cNvPicPr>
                      <p:nvPr/>
                    </p:nvPicPr>
                    <p:blipFill>
                      <a:blip xmlns:r="http://schemas.openxmlformats.org/officeDocument/2006/relationships" r:embed="rId5"/>
                      <a:srcRect l="0" t="0" r="0" b="0"/>
                      <a:stretch>
                        <a:fillRect/>
                      </a:stretch>
                    </p:blipFill>
                    <p:spPr>
                      <a:xfrm rot="0">
                        <a:off x="3581400" y="1143000"/>
                        <a:ext cx="1524000" cy="538162"/>
                      </a:xfrm>
                      <a:prstGeom prst="rect"/>
                      <a:noFill/>
                      <a:ln>
                        <a:noFill/>
                      </a:ln>
                    </p:spPr>
                  </p:pic>
                </p:oleObj>
              </mc:Fallback>
            </mc:AlternateContent>
          </a:graphicData>
        </a:graphic>
      </p:graphicFrame>
      <p:graphicFrame>
        <p:nvGraphicFramePr>
          <p:cNvPr id="4194329" name=""/>
          <p:cNvGraphicFramePr>
            <a:graphicFrameLocks/>
          </p:cNvGraphicFramePr>
          <p:nvPr/>
        </p:nvGraphicFramePr>
        <p:xfrm rot="0">
          <a:off x="6096000" y="1074737"/>
          <a:ext cx="1447800" cy="677862"/>
        </p:xfrm>
        <a:graphic>
          <a:graphicData uri="http://schemas.openxmlformats.org/presentationml/2006/ole">
            <mc:AlternateContent xmlns:mc="http://schemas.openxmlformats.org/markup-compatibility/2006">
              <mc:Choice xmlns:v="urn:schemas-microsoft-com:vml" Requires="v">
                <p:oleObj name="CorelDRAW" r:id="rId6" spid="" imgH="677862" imgW="1447800" showAsIcon="0" progId="CorelDRAW.Graphic.13">
                  <p:embed followColorScheme="full"/>
                  <p:pic>
                    <p:nvPicPr>
                      <p:cNvPr id="2097192" name="Object 33"/>
                      <p:cNvPicPr>
                        <a:picLocks/>
                      </p:cNvPicPr>
                      <p:nvPr/>
                    </p:nvPicPr>
                    <p:blipFill>
                      <a:blip xmlns:r="http://schemas.openxmlformats.org/officeDocument/2006/relationships" r:embed="rId7"/>
                      <a:srcRect l="0" t="0" r="0" b="0"/>
                      <a:stretch>
                        <a:fillRect/>
                      </a:stretch>
                    </p:blipFill>
                    <p:spPr>
                      <a:xfrm rot="0">
                        <a:off x="6096000" y="1074737"/>
                        <a:ext cx="1447800" cy="677862"/>
                      </a:xfrm>
                      <a:prstGeom prst="rect"/>
                      <a:noFill/>
                      <a:ln>
                        <a:noFill/>
                      </a:ln>
                    </p:spPr>
                  </p:pic>
                </p:oleObj>
              </mc:Choice>
              <mc:Fallback>
                <p:oleObj name="CorelDRAW" r:id="rId6" spid="" imgH="677862" imgW="1447800" showAsIcon="0" progId="CorelDRAW.Graphic.13">
                  <p:embed followColorScheme="full"/>
                  <p:pic>
                    <p:nvPicPr>
                      <p:cNvPr id="2097192" name="Object 33"/>
                      <p:cNvPicPr>
                        <a:picLocks/>
                      </p:cNvPicPr>
                      <p:nvPr/>
                    </p:nvPicPr>
                    <p:blipFill>
                      <a:blip xmlns:r="http://schemas.openxmlformats.org/officeDocument/2006/relationships" r:embed="rId7"/>
                      <a:srcRect l="0" t="0" r="0" b="0"/>
                      <a:stretch>
                        <a:fillRect/>
                      </a:stretch>
                    </p:blipFill>
                    <p:spPr>
                      <a:xfrm rot="0">
                        <a:off x="6096000" y="1074737"/>
                        <a:ext cx="1447800" cy="677862"/>
                      </a:xfrm>
                      <a:prstGeom prst="rect"/>
                      <a:noFill/>
                      <a:ln>
                        <a:noFill/>
                      </a:ln>
                    </p:spPr>
                  </p:pic>
                </p:oleObj>
              </mc:Fallback>
            </mc:AlternateContent>
          </a:graphicData>
        </a:graphic>
      </p:graphicFrame>
      <p:graphicFrame>
        <p:nvGraphicFramePr>
          <p:cNvPr id="4194330" name=""/>
          <p:cNvGraphicFramePr>
            <a:graphicFrameLocks/>
          </p:cNvGraphicFramePr>
          <p:nvPr/>
        </p:nvGraphicFramePr>
        <p:xfrm rot="0">
          <a:off x="1476375" y="3427412"/>
          <a:ext cx="5514975" cy="360362"/>
        </p:xfrm>
        <a:graphic>
          <a:graphicData uri="http://schemas.openxmlformats.org/presentationml/2006/ole">
            <mc:AlternateContent xmlns:mc="http://schemas.openxmlformats.org/markup-compatibility/2006">
              <mc:Choice xmlns:v="urn:schemas-microsoft-com:vml" Requires="v">
                <p:oleObj name="CorelDRAW" r:id="rId8" spid="" imgH="360362" imgW="5514975" showAsIcon="0" progId="CorelDRAW.Graphic.13">
                  <p:embed followColorScheme="full"/>
                  <p:pic>
                    <p:nvPicPr>
                      <p:cNvPr id="2097193" name="Object 34"/>
                      <p:cNvPicPr>
                        <a:picLocks/>
                      </p:cNvPicPr>
                      <p:nvPr/>
                    </p:nvPicPr>
                    <p:blipFill>
                      <a:blip xmlns:r="http://schemas.openxmlformats.org/officeDocument/2006/relationships" r:embed="rId9"/>
                      <a:srcRect l="0" t="0" r="0" b="0"/>
                      <a:stretch>
                        <a:fillRect/>
                      </a:stretch>
                    </p:blipFill>
                    <p:spPr>
                      <a:xfrm rot="0">
                        <a:off x="1476375" y="3427412"/>
                        <a:ext cx="5514975" cy="360362"/>
                      </a:xfrm>
                      <a:prstGeom prst="rect"/>
                      <a:noFill/>
                      <a:ln>
                        <a:noFill/>
                      </a:ln>
                    </p:spPr>
                  </p:pic>
                </p:oleObj>
              </mc:Choice>
              <mc:Fallback>
                <p:oleObj name="CorelDRAW" r:id="rId8" spid="" imgH="360362" imgW="5514975" showAsIcon="0" progId="CorelDRAW.Graphic.13">
                  <p:embed followColorScheme="full"/>
                  <p:pic>
                    <p:nvPicPr>
                      <p:cNvPr id="2097193" name="Object 34"/>
                      <p:cNvPicPr>
                        <a:picLocks/>
                      </p:cNvPicPr>
                      <p:nvPr/>
                    </p:nvPicPr>
                    <p:blipFill>
                      <a:blip xmlns:r="http://schemas.openxmlformats.org/officeDocument/2006/relationships" r:embed="rId9"/>
                      <a:srcRect l="0" t="0" r="0" b="0"/>
                      <a:stretch>
                        <a:fillRect/>
                      </a:stretch>
                    </p:blipFill>
                    <p:spPr>
                      <a:xfrm rot="0">
                        <a:off x="1476375" y="3427412"/>
                        <a:ext cx="5514975" cy="360362"/>
                      </a:xfrm>
                      <a:prstGeom prst="rect"/>
                      <a:noFill/>
                      <a:ln>
                        <a:noFill/>
                      </a:ln>
                    </p:spPr>
                  </p:pic>
                </p:oleObj>
              </mc:Fallback>
            </mc:AlternateContent>
          </a:graphicData>
        </a:graphic>
      </p:graphicFrame>
      <p:graphicFrame>
        <p:nvGraphicFramePr>
          <p:cNvPr id="4194331" name=""/>
          <p:cNvGraphicFramePr>
            <a:graphicFrameLocks/>
          </p:cNvGraphicFramePr>
          <p:nvPr/>
        </p:nvGraphicFramePr>
        <p:xfrm rot="0">
          <a:off x="5715000" y="5562600"/>
          <a:ext cx="1981200" cy="544512"/>
        </p:xfrm>
        <a:graphic>
          <a:graphicData uri="http://schemas.openxmlformats.org/presentationml/2006/ole">
            <mc:AlternateContent xmlns:mc="http://schemas.openxmlformats.org/markup-compatibility/2006">
              <mc:Choice xmlns:v="urn:schemas-microsoft-com:vml" Requires="v">
                <p:oleObj name="CorelDRAW" r:id="rId10" spid="" imgH="544512" imgW="1981200" showAsIcon="0" progId="CorelDRAW.Graphic.13">
                  <p:embed followColorScheme="full"/>
                  <p:pic>
                    <p:nvPicPr>
                      <p:cNvPr id="2097194" name="Object 35"/>
                      <p:cNvPicPr>
                        <a:picLocks/>
                      </p:cNvPicPr>
                      <p:nvPr/>
                    </p:nvPicPr>
                    <p:blipFill>
                      <a:blip xmlns:r="http://schemas.openxmlformats.org/officeDocument/2006/relationships" r:embed="rId11"/>
                      <a:srcRect l="0" t="0" r="0" b="0"/>
                      <a:stretch>
                        <a:fillRect/>
                      </a:stretch>
                    </p:blipFill>
                    <p:spPr>
                      <a:xfrm rot="0">
                        <a:off x="5715000" y="5562600"/>
                        <a:ext cx="1981200" cy="544512"/>
                      </a:xfrm>
                      <a:prstGeom prst="rect"/>
                      <a:noFill/>
                      <a:ln>
                        <a:noFill/>
                      </a:ln>
                    </p:spPr>
                  </p:pic>
                </p:oleObj>
              </mc:Choice>
              <mc:Fallback>
                <p:oleObj name="CorelDRAW" r:id="rId10" spid="" imgH="544512" imgW="1981200" showAsIcon="0" progId="CorelDRAW.Graphic.13">
                  <p:embed followColorScheme="full"/>
                  <p:pic>
                    <p:nvPicPr>
                      <p:cNvPr id="2097194" name="Object 35"/>
                      <p:cNvPicPr>
                        <a:picLocks/>
                      </p:cNvPicPr>
                      <p:nvPr/>
                    </p:nvPicPr>
                    <p:blipFill>
                      <a:blip xmlns:r="http://schemas.openxmlformats.org/officeDocument/2006/relationships" r:embed="rId11"/>
                      <a:srcRect l="0" t="0" r="0" b="0"/>
                      <a:stretch>
                        <a:fillRect/>
                      </a:stretch>
                    </p:blipFill>
                    <p:spPr>
                      <a:xfrm rot="0">
                        <a:off x="5715000" y="5562600"/>
                        <a:ext cx="1981200" cy="544512"/>
                      </a:xfrm>
                      <a:prstGeom prst="rect"/>
                      <a:noFill/>
                      <a:ln>
                        <a:noFill/>
                      </a:ln>
                    </p:spPr>
                  </p:pic>
                </p:oleObj>
              </mc:Fallback>
            </mc:AlternateContent>
          </a:graphicData>
        </a:graphic>
      </p:graphicFrame>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grpId="0" id="5" nodeType="clickEffect" presetClass="entr" presetID="22" presetSubtype="8">
                                  <p:stCondLst>
                                    <p:cond delay="0"/>
                                  </p:stCondLst>
                                  <p:childTnLst>
                                    <p:set>
                                      <p:cBhvr>
                                        <p:cTn dur="1" fill="hold" id="6">
                                          <p:stCondLst>
                                            <p:cond delay="0"/>
                                          </p:stCondLst>
                                        </p:cTn>
                                        <p:tgtEl>
                                          <p:spTgt spid="1048733"/>
                                        </p:tgtEl>
                                        <p:attrNameLst>
                                          <p:attrName>style.visibility</p:attrName>
                                        </p:attrNameLst>
                                      </p:cBhvr>
                                      <p:to>
                                        <p:strVal val="visible"/>
                                      </p:to>
                                    </p:set>
                                    <p:animEffect transition="in" filter="wipe(left)">
                                      <p:cBhvr>
                                        <p:cTn dur="1000" id="7"/>
                                        <p:tgtEl>
                                          <p:spTgt spid="1048733"/>
                                        </p:tgtEl>
                                      </p:cBhvr>
                                    </p:animEffect>
                                  </p:childTnLst>
                                </p:cTn>
                              </p:par>
                            </p:childTnLst>
                          </p:cTn>
                        </p:par>
                        <p:par>
                          <p:cTn fill="hold" id="8" nodeType="afterGroup">
                            <p:stCondLst>
                              <p:cond delay="1000"/>
                            </p:stCondLst>
                            <p:childTnLst>
                              <p:par>
                                <p:cTn fill="hold" grpId="0" id="9" nodeType="afterEffect" presetClass="entr" presetID="22" presetSubtype="8">
                                  <p:stCondLst>
                                    <p:cond delay="0"/>
                                  </p:stCondLst>
                                  <p:childTnLst>
                                    <p:set>
                                      <p:cBhvr>
                                        <p:cTn dur="1" fill="hold" id="10">
                                          <p:stCondLst>
                                            <p:cond delay="0"/>
                                          </p:stCondLst>
                                        </p:cTn>
                                        <p:tgtEl>
                                          <p:spTgt spid="1048734"/>
                                        </p:tgtEl>
                                        <p:attrNameLst>
                                          <p:attrName>style.visibility</p:attrName>
                                        </p:attrNameLst>
                                      </p:cBhvr>
                                      <p:to>
                                        <p:strVal val="visible"/>
                                      </p:to>
                                    </p:set>
                                    <p:animEffect transition="in" filter="wipe(left)">
                                      <p:cBhvr>
                                        <p:cTn dur="1000" id="11"/>
                                        <p:tgtEl>
                                          <p:spTgt spid="1048734"/>
                                        </p:tgtEl>
                                      </p:cBhvr>
                                    </p:animEffect>
                                  </p:childTnLst>
                                </p:cTn>
                              </p:par>
                            </p:childTnLst>
                          </p:cTn>
                        </p:par>
                        <p:par>
                          <p:cTn fill="hold" id="12" nodeType="afterGroup">
                            <p:stCondLst>
                              <p:cond delay="2000"/>
                            </p:stCondLst>
                            <p:childTnLst>
                              <p:par>
                                <p:cTn fill="hold" grpId="0" id="13" nodeType="afterEffect" presetClass="entr" presetID="22" presetSubtype="8">
                                  <p:stCondLst>
                                    <p:cond delay="0"/>
                                  </p:stCondLst>
                                  <p:childTnLst>
                                    <p:set>
                                      <p:cBhvr>
                                        <p:cTn dur="1" fill="hold" id="14">
                                          <p:stCondLst>
                                            <p:cond delay="0"/>
                                          </p:stCondLst>
                                        </p:cTn>
                                        <p:tgtEl>
                                          <p:spTgt spid="1048735"/>
                                        </p:tgtEl>
                                        <p:attrNameLst>
                                          <p:attrName>style.visibility</p:attrName>
                                        </p:attrNameLst>
                                      </p:cBhvr>
                                      <p:to>
                                        <p:strVal val="visible"/>
                                      </p:to>
                                    </p:set>
                                    <p:animEffect transition="in" filter="wipe(left)">
                                      <p:cBhvr>
                                        <p:cTn dur="1000" id="15"/>
                                        <p:tgtEl>
                                          <p:spTgt spid="1048735"/>
                                        </p:tgtEl>
                                      </p:cBhvr>
                                    </p:animEffect>
                                  </p:childTnLst>
                                </p:cTn>
                              </p:par>
                            </p:childTnLst>
                          </p:cTn>
                        </p:par>
                        <p:par>
                          <p:cTn fill="hold" id="16" nodeType="afterGroup">
                            <p:stCondLst>
                              <p:cond delay="3000"/>
                            </p:stCondLst>
                            <p:childTnLst>
                              <p:par>
                                <p:cTn fill="hold" id="17" nodeType="afterEffect" presetClass="entr" presetID="22" presetSubtype="8">
                                  <p:stCondLst>
                                    <p:cond delay="0"/>
                                  </p:stCondLst>
                                  <p:childTnLst>
                                    <p:set>
                                      <p:cBhvr>
                                        <p:cTn dur="1" fill="hold" id="18">
                                          <p:stCondLst>
                                            <p:cond delay="0"/>
                                          </p:stCondLst>
                                        </p:cTn>
                                        <p:tgtEl>
                                          <p:spTgt spid="4194330"/>
                                        </p:tgtEl>
                                        <p:attrNameLst>
                                          <p:attrName>style.visibility</p:attrName>
                                        </p:attrNameLst>
                                      </p:cBhvr>
                                      <p:to>
                                        <p:strVal val="visible"/>
                                      </p:to>
                                    </p:set>
                                    <p:animEffect transition="in" filter="wipe(left)">
                                      <p:cBhvr>
                                        <p:cTn dur="1000" id="19"/>
                                        <p:tgtEl>
                                          <p:spTgt spid="4194330"/>
                                        </p:tgtEl>
                                      </p:cBhvr>
                                    </p:animEffect>
                                  </p:childTnLst>
                                </p:cTn>
                              </p:par>
                            </p:childTnLst>
                          </p:cTn>
                        </p:par>
                        <p:par>
                          <p:cTn fill="hold" id="20" nodeType="afterGroup">
                            <p:stCondLst>
                              <p:cond delay="4000"/>
                            </p:stCondLst>
                            <p:childTnLst>
                              <p:par>
                                <p:cTn fill="hold" grpId="0" id="21" nodeType="afterEffect" presetClass="entr" presetID="37" presetSubtype="0">
                                  <p:stCondLst>
                                    <p:cond delay="0"/>
                                  </p:stCondLst>
                                  <p:childTnLst>
                                    <p:set>
                                      <p:cBhvr>
                                        <p:cTn dur="1" fill="hold" id="22">
                                          <p:stCondLst>
                                            <p:cond delay="0"/>
                                          </p:stCondLst>
                                        </p:cTn>
                                        <p:tgtEl>
                                          <p:spTgt spid="1048740"/>
                                        </p:tgtEl>
                                        <p:attrNameLst>
                                          <p:attrName>style.visibility</p:attrName>
                                        </p:attrNameLst>
                                      </p:cBhvr>
                                      <p:to>
                                        <p:strVal val="visible"/>
                                      </p:to>
                                    </p:set>
                                    <p:animEffect transition="in" filter="fade">
                                      <p:cBhvr>
                                        <p:cTn dur="1000" id="23"/>
                                        <p:tgtEl>
                                          <p:spTgt spid="1048740"/>
                                        </p:tgtEl>
                                      </p:cBhvr>
                                    </p:animEffect>
                                    <p:anim calcmode="lin" valueType="num">
                                      <p:cBhvr>
                                        <p:cTn dur="1000" fill="hold" id="24"/>
                                        <p:tgtEl>
                                          <p:spTgt spid="1048740"/>
                                        </p:tgtEl>
                                        <p:attrNameLst>
                                          <p:attrName>ppt_x</p:attrName>
                                        </p:attrNameLst>
                                      </p:cBhvr>
                                      <p:tavLst>
                                        <p:tav tm="0">
                                          <p:val>
                                            <p:strVal val="#ppt_x"/>
                                          </p:val>
                                        </p:tav>
                                        <p:tav tm="100000">
                                          <p:val>
                                            <p:strVal val="#ppt_x"/>
                                          </p:val>
                                        </p:tav>
                                      </p:tavLst>
                                    </p:anim>
                                    <p:anim calcmode="lin" valueType="num">
                                      <p:cBhvr>
                                        <p:cTn decel="100000" dur="900" fill="hold" id="25"/>
                                        <p:tgtEl>
                                          <p:spTgt spid="1048740"/>
                                        </p:tgtEl>
                                        <p:attrNameLst>
                                          <p:attrName>ppt_y</p:attrName>
                                        </p:attrNameLst>
                                      </p:cBhvr>
                                      <p:tavLst>
                                        <p:tav tm="0">
                                          <p:val>
                                            <p:strVal val="#ppt_y+1"/>
                                          </p:val>
                                        </p:tav>
                                        <p:tav tm="100000">
                                          <p:val>
                                            <p:strVal val="#ppt_y-.03"/>
                                          </p:val>
                                        </p:tav>
                                      </p:tavLst>
                                    </p:anim>
                                    <p:anim calcmode="lin" valueType="num">
                                      <p:cBhvr>
                                        <p:cTn accel="100000" dur="100" fill="hold" id="26">
                                          <p:stCondLst>
                                            <p:cond delay="900"/>
                                          </p:stCondLst>
                                        </p:cTn>
                                        <p:tgtEl>
                                          <p:spTgt spid="1048740"/>
                                        </p:tgtEl>
                                        <p:attrNameLst>
                                          <p:attrName>ppt_y</p:attrName>
                                        </p:attrNameLst>
                                      </p:cBhvr>
                                      <p:tavLst>
                                        <p:tav tm="0">
                                          <p:val>
                                            <p:strVal val="#ppt_y-.03"/>
                                          </p:val>
                                        </p:tav>
                                        <p:tav tm="100000">
                                          <p:val>
                                            <p:strVal val="#ppt_y"/>
                                          </p:val>
                                        </p:tav>
                                      </p:tavLst>
                                    </p:anim>
                                  </p:childTnLst>
                                </p:cTn>
                              </p:par>
                            </p:childTnLst>
                          </p:cTn>
                        </p:par>
                      </p:childTnLst>
                    </p:cTn>
                  </p:par>
                  <p:par>
                    <p:cTn fill="hold" id="27" nodeType="clickPar">
                      <p:stCondLst>
                        <p:cond delay="indefinite"/>
                      </p:stCondLst>
                      <p:childTnLst>
                        <p:par>
                          <p:cTn fill="hold" id="28" nodeType="withGroup">
                            <p:stCondLst>
                              <p:cond delay="0"/>
                            </p:stCondLst>
                            <p:childTnLst>
                              <p:par>
                                <p:cTn fill="hold" id="29" nodeType="clickEffect" presetClass="entr" presetID="9" presetSubtype="0">
                                  <p:stCondLst>
                                    <p:cond delay="0"/>
                                  </p:stCondLst>
                                  <p:childTnLst>
                                    <p:set>
                                      <p:cBhvr>
                                        <p:cTn dur="1" fill="hold" id="30">
                                          <p:stCondLst>
                                            <p:cond delay="0"/>
                                          </p:stCondLst>
                                        </p:cTn>
                                        <p:tgtEl>
                                          <p:spTgt spid="1048743"/>
                                        </p:tgtEl>
                                        <p:attrNameLst>
                                          <p:attrName>style.visibility</p:attrName>
                                        </p:attrNameLst>
                                      </p:cBhvr>
                                      <p:to>
                                        <p:strVal val="visible"/>
                                      </p:to>
                                    </p:set>
                                    <p:animEffect transition="in" filter="dissolve">
                                      <p:cBhvr>
                                        <p:cTn dur="500" id="31"/>
                                        <p:tgtEl>
                                          <p:spTgt spid="1048743"/>
                                        </p:tgtEl>
                                      </p:cBhvr>
                                    </p:animEffect>
                                  </p:childTnLst>
                                </p:cTn>
                              </p:par>
                              <p:par>
                                <p:cTn fill="hold" grpId="0" id="32" nodeType="withEffect" presetClass="entr" presetID="2" presetSubtype="2">
                                  <p:stCondLst>
                                    <p:cond delay="0"/>
                                  </p:stCondLst>
                                  <p:childTnLst>
                                    <p:set>
                                      <p:cBhvr>
                                        <p:cTn dur="1" fill="hold" id="33">
                                          <p:stCondLst>
                                            <p:cond delay="0"/>
                                          </p:stCondLst>
                                        </p:cTn>
                                        <p:tgtEl>
                                          <p:spTgt spid="1048744"/>
                                        </p:tgtEl>
                                        <p:attrNameLst>
                                          <p:attrName>style.visibility</p:attrName>
                                        </p:attrNameLst>
                                      </p:cBhvr>
                                      <p:to>
                                        <p:strVal val="visible"/>
                                      </p:to>
                                    </p:set>
                                    <p:anim calcmode="lin" valueType="num">
                                      <p:cBhvr additive="base">
                                        <p:cTn dur="500" fill="hold" id="34"/>
                                        <p:tgtEl>
                                          <p:spTgt spid="1048744"/>
                                        </p:tgtEl>
                                        <p:attrNameLst>
                                          <p:attrName>ppt_x</p:attrName>
                                        </p:attrNameLst>
                                      </p:cBhvr>
                                      <p:tavLst>
                                        <p:tav tm="0">
                                          <p:val>
                                            <p:strVal val="1+#ppt_w/2"/>
                                          </p:val>
                                        </p:tav>
                                        <p:tav tm="100000">
                                          <p:val>
                                            <p:strVal val="#ppt_x"/>
                                          </p:val>
                                        </p:tav>
                                      </p:tavLst>
                                    </p:anim>
                                    <p:anim calcmode="lin" valueType="num">
                                      <p:cBhvr additive="base">
                                        <p:cTn dur="500" fill="hold" id="35"/>
                                        <p:tgtEl>
                                          <p:spTgt spid="1048744"/>
                                        </p:tgtEl>
                                        <p:attrNameLst>
                                          <p:attrName>ppt_y</p:attrName>
                                        </p:attrNameLst>
                                      </p:cBhvr>
                                      <p:tavLst>
                                        <p:tav tm="0">
                                          <p:val>
                                            <p:strVal val="#ppt_y"/>
                                          </p:val>
                                        </p:tav>
                                        <p:tav tm="100000">
                                          <p:val>
                                            <p:strVal val="#ppt_y"/>
                                          </p:val>
                                        </p:tav>
                                      </p:tavLst>
                                    </p:anim>
                                  </p:childTnLst>
                                </p:cTn>
                              </p:par>
                            </p:childTnLst>
                          </p:cTn>
                        </p:par>
                      </p:childTnLst>
                    </p:cTn>
                  </p:par>
                  <p:par>
                    <p:cTn fill="hold" id="36" nodeType="clickPar">
                      <p:stCondLst>
                        <p:cond delay="indefinite"/>
                      </p:stCondLst>
                      <p:childTnLst>
                        <p:par>
                          <p:cTn fill="hold" id="37" nodeType="withGroup">
                            <p:stCondLst>
                              <p:cond delay="0"/>
                            </p:stCondLst>
                            <p:childTnLst>
                              <p:par>
                                <p:cTn fill="hold" id="38" nodeType="clickEffect" presetClass="entr" presetID="5" presetSubtype="10">
                                  <p:stCondLst>
                                    <p:cond delay="0"/>
                                  </p:stCondLst>
                                  <p:childTnLst>
                                    <p:set>
                                      <p:cBhvr>
                                        <p:cTn dur="1" fill="hold" id="39">
                                          <p:stCondLst>
                                            <p:cond delay="0"/>
                                          </p:stCondLst>
                                        </p:cTn>
                                        <p:tgtEl>
                                          <p:spTgt spid="4194331"/>
                                        </p:tgtEl>
                                        <p:attrNameLst>
                                          <p:attrName>style.visibility</p:attrName>
                                        </p:attrNameLst>
                                      </p:cBhvr>
                                      <p:to>
                                        <p:strVal val="visible"/>
                                      </p:to>
                                    </p:set>
                                    <p:animEffect transition="in" filter="checkerboard(across)">
                                      <p:cBhvr>
                                        <p:cTn dur="500" id="40"/>
                                        <p:tgtEl>
                                          <p:spTgt spid="41943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33" grpId="0" uiExpand="0" build="whole" animBg="1"/>
      <p:bldP spid="1048734" grpId="0" uiExpand="0" build="whole" animBg="1"/>
      <p:bldP spid="1048735" grpId="0" uiExpand="0" build="whole" animBg="1"/>
      <p:bldP spid="1048740" grpId="0" uiExpand="0" build="whole"/>
      <p:bldP spid="1048744" grpId="0" uiExpand="0" build="whole"/>
    </p:bldLst>
  </p:timing>
</p:sld>
</file>

<file path=ppt/slides/slide12.xml><?xml version="1.0" encoding="utf-8"?>
<p:sld xmlns:a="http://schemas.openxmlformats.org/drawingml/2006/main" xmlns:r="http://schemas.openxmlformats.org/officeDocument/2006/relationships" xmlns:p="http://schemas.openxmlformats.org/presentationml/2006/main" show="0" showMasterSp="1">
  <p:cSld>
    <p:spTree>
      <p:nvGrpSpPr>
        <p:cNvPr id="91" name=""/>
        <p:cNvGrpSpPr/>
        <p:nvPr/>
      </p:nvGrpSpPr>
      <p:grpSpPr>
        <a:xfrm rot="0">
          <a:off x="0" y="0"/>
          <a:ext cx="0" cy="0"/>
          <a:chOff x="0" y="0"/>
          <a:chExt cx="0" cy="0"/>
        </a:xfrm>
      </p:grpSpPr>
      <p:pic>
        <p:nvPicPr>
          <p:cNvPr id="2097195" name="Picture 2" descr="SH2507-crop"/>
          <p:cNvPicPr>
            <a:picLocks/>
          </p:cNvPicPr>
          <p:nvPr/>
        </p:nvPicPr>
        <p:blipFill>
          <a:blip xmlns:r="http://schemas.openxmlformats.org/officeDocument/2006/relationships" r:embed="rId1"/>
          <a:srcRect l="0" t="0" r="0" b="0"/>
          <a:stretch>
            <a:fillRect/>
          </a:stretch>
        </p:blipFill>
        <p:spPr>
          <a:xfrm rot="0">
            <a:off x="3429000" y="228600"/>
            <a:ext cx="2209800" cy="685800"/>
          </a:xfrm>
          <a:prstGeom prst="rect"/>
          <a:noFill/>
          <a:ln w="19050" cap="flat" cmpd="sng">
            <a:solidFill>
              <a:schemeClr val="accent2">
                <a:alpha val="100000"/>
              </a:schemeClr>
            </a:solidFill>
            <a:prstDash val="solid"/>
            <a:round/>
          </a:ln>
        </p:spPr>
      </p:pic>
      <p:sp>
        <p:nvSpPr>
          <p:cNvPr id="1048754" name="Text Box 3"/>
          <p:cNvSpPr txBox="1"/>
          <p:nvPr/>
        </p:nvSpPr>
        <p:spPr>
          <a:xfrm rot="0">
            <a:off x="3581400" y="228600"/>
            <a:ext cx="1981200" cy="6413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Summary</a:t>
            </a:r>
          </a:p>
        </p:txBody>
      </p:sp>
      <p:sp>
        <p:nvSpPr>
          <p:cNvPr id="1048755" name="Rectangle 4"/>
          <p:cNvSpPr/>
          <p:nvPr/>
        </p:nvSpPr>
        <p:spPr>
          <a:xfrm rot="0">
            <a:off x="914400" y="1143000"/>
            <a:ext cx="2276475" cy="466725"/>
          </a:xfrm>
          <a:prstGeom prst="rect"/>
          <a:solidFill>
            <a:srgbClr val="996633"/>
          </a:solidFill>
          <a:ln w="9525" cap="flat" cmpd="sng">
            <a:solidFill>
              <a:srgbClr val="000000">
                <a:alpha val="100000"/>
              </a:srgbClr>
            </a:solidFill>
            <a:prstDash val="solid"/>
            <a:round/>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solidFill>
                  <a:srgbClr val="FFFF99"/>
                </a:solidFill>
              </a:rPr>
              <a:t>The NAND Gate</a:t>
            </a:r>
          </a:p>
        </p:txBody>
      </p:sp>
      <p:sp>
        <p:nvSpPr>
          <p:cNvPr id="1048756" name="Text Box 5"/>
          <p:cNvSpPr txBox="1"/>
          <p:nvPr/>
        </p:nvSpPr>
        <p:spPr>
          <a:xfrm rot="0">
            <a:off x="1905000" y="1676400"/>
            <a:ext cx="6629400" cy="10064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2000" lang="en-US"/>
              <a:t>A Multisim circuit is shown. XWG1 is a word generator set in the count up mode. A four-channel oscilloscope monitors the inputs and output. What output signal do you expect to see?</a:t>
            </a:r>
          </a:p>
        </p:txBody>
      </p:sp>
      <p:sp>
        <p:nvSpPr>
          <p:cNvPr id="1048757" name="WordArt 6"/>
          <p:cNvSpPr/>
          <p:nvPr/>
        </p:nvSpPr>
        <p:spPr>
          <a:xfrm rot="0">
            <a:off x="609600" y="1676400"/>
            <a:ext cx="1219200" cy="449262"/>
          </a:xfrm>
          <a:prstGeom prst="rect"/>
        </p:spPr>
        <p:txBody>
          <a:bodyPr anchor="t" bIns="45720" fromWordArt="1" lIns="91440" rIns="91440" tIns="45720" vert="horz" wrap="none">
            <a:prstTxWarp prst="textPlain">
              <a:avLst>
                <a:gd fmla="val 50000" name="adj"/>
              </a:avLst>
            </a:prstTxWarp>
          </a:bodyPr>
          <a:p>
            <a:pPr algn="ctr"/>
            <a:r>
              <a:rPr b="0" sz="2800" i="0" kern="10" normalizeH="0" spc="0">
                <a:ln>
                  <a:noFill/>
                </a:ln>
                <a:gradFill rotWithShape="0">
                  <a:gsLst>
                    <a:gs pos="0">
                      <a:srgbClr val="FFFF00">
                        <a:alpha val="100000"/>
                      </a:srgbClr>
                    </a:gs>
                    <a:gs pos="100000">
                      <a:srgbClr val="FF9933">
                        <a:alpha val="100000"/>
                      </a:srgbClr>
                    </a:gs>
                  </a:gsLst>
                  <a:path path="rect">
                    <a:fillToRect l="50000" t="50000" r="50000" b="50000"/>
                  </a:path>
                </a:gradFill>
                <a:effectLst>
                  <a:outerShdw algn="ctr" dir="2699999" dist="35921" kx="0" sx="100000" sy="100000">
                    <a:srgbClr val="C0C0C0">
                      <a:alpha val="79999"/>
                    </a:srgbClr>
                  </a:outerShdw>
                </a:effectLst>
                <a:latin typeface="Impact"/>
                <a:ea typeface="Impact"/>
              </a:rPr>
              <a:t>Example</a:t>
            </a:r>
          </a:p>
        </p:txBody>
      </p:sp>
      <p:sp>
        <p:nvSpPr>
          <p:cNvPr id="1048758" name="Line 8"/>
          <p:cNvSpPr/>
          <p:nvPr/>
        </p:nvSpPr>
        <p:spPr>
          <a:xfrm rot="0" flipH="1" flipV="1">
            <a:off x="4343400" y="4343400"/>
            <a:ext cx="457200" cy="304800"/>
          </a:xfrm>
          <a:prstGeom prst="line"/>
          <a:noFill/>
          <a:ln w="9525" cap="flat" cmpd="sng">
            <a:solidFill>
              <a:schemeClr val="dk1">
                <a:alpha val="100000"/>
              </a:schemeClr>
            </a:solidFill>
            <a:prstDash val="solid"/>
            <a:round/>
            <a:tailEnd type="triangle" w="med" len="med"/>
          </a:ln>
        </p:spPr>
      </p:sp>
      <p:sp>
        <p:nvSpPr>
          <p:cNvPr id="1048759" name="WordArt 9"/>
          <p:cNvSpPr/>
          <p:nvPr/>
        </p:nvSpPr>
        <p:spPr>
          <a:xfrm rot="0">
            <a:off x="5257800" y="2743200"/>
            <a:ext cx="1219200" cy="449262"/>
          </a:xfrm>
          <a:prstGeom prst="rect"/>
        </p:spPr>
        <p:txBody>
          <a:bodyPr anchor="t" bIns="45720" fromWordArt="1" lIns="91440" rIns="91440" tIns="45720" vert="horz" wrap="none">
            <a:prstTxWarp prst="textPlain">
              <a:avLst>
                <a:gd fmla="val 50000" name="adj"/>
              </a:avLst>
            </a:prstTxWarp>
          </a:bodyPr>
          <a:p>
            <a:pPr algn="ctr"/>
            <a:r>
              <a:rPr b="0" sz="2800" i="0" kern="10" normalizeH="0" spc="0">
                <a:ln>
                  <a:noFill/>
                </a:ln>
                <a:gradFill rotWithShape="0">
                  <a:gsLst>
                    <a:gs pos="0">
                      <a:srgbClr val="FFFF00">
                        <a:alpha val="100000"/>
                      </a:srgbClr>
                    </a:gs>
                    <a:gs pos="100000">
                      <a:srgbClr val="FF9933">
                        <a:alpha val="100000"/>
                      </a:srgbClr>
                    </a:gs>
                  </a:gsLst>
                  <a:path path="rect">
                    <a:fillToRect l="50000" t="50000" r="50000" b="50000"/>
                  </a:path>
                </a:gradFill>
                <a:effectLst>
                  <a:outerShdw algn="ctr" dir="2699999" dist="35921" kx="0" sx="100000" sy="100000">
                    <a:srgbClr val="C0C0C0">
                      <a:alpha val="79999"/>
                    </a:srgbClr>
                  </a:outerShdw>
                </a:effectLst>
                <a:latin typeface="Impact"/>
                <a:ea typeface="Impact"/>
              </a:rPr>
              <a:t>Solution</a:t>
            </a:r>
          </a:p>
        </p:txBody>
      </p:sp>
      <p:sp>
        <p:nvSpPr>
          <p:cNvPr id="1048760" name="Text Box 10"/>
          <p:cNvSpPr txBox="1"/>
          <p:nvPr/>
        </p:nvSpPr>
        <p:spPr>
          <a:xfrm rot="0">
            <a:off x="5105400" y="3276600"/>
            <a:ext cx="3505200" cy="10064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2000" lang="en-US"/>
              <a:t>The output (channel D) will be LOW only when all of the inputs are HIGH.</a:t>
            </a:r>
          </a:p>
        </p:txBody>
      </p:sp>
      <p:pic>
        <p:nvPicPr>
          <p:cNvPr id="2097196" name="Picture 13"/>
          <p:cNvPicPr>
            <a:picLocks/>
          </p:cNvPicPr>
          <p:nvPr/>
        </p:nvPicPr>
        <p:blipFill>
          <a:blip xmlns:r="http://schemas.openxmlformats.org/officeDocument/2006/relationships" r:embed="rId2"/>
          <a:srcRect l="0" t="0" r="0" b="0"/>
          <a:stretch>
            <a:fillRect/>
          </a:stretch>
        </p:blipFill>
        <p:spPr>
          <a:xfrm rot="0">
            <a:off x="457200" y="2743200"/>
            <a:ext cx="4572000" cy="3876675"/>
          </a:xfrm>
          <a:prstGeom prst="rect"/>
          <a:noFill/>
          <a:ln w="19050" cap="flat" cmpd="sng">
            <a:solidFill>
              <a:schemeClr val="dk1">
                <a:alpha val="100000"/>
              </a:schemeClr>
            </a:solidFill>
            <a:prstDash val="solid"/>
            <a:round/>
          </a:ln>
        </p:spPr>
      </p:pic>
      <p:pic>
        <p:nvPicPr>
          <p:cNvPr id="2097197" name="Picture 15"/>
          <p:cNvPicPr>
            <a:picLocks/>
          </p:cNvPicPr>
          <p:nvPr/>
        </p:nvPicPr>
        <p:blipFill>
          <a:blip xmlns:r="http://schemas.openxmlformats.org/officeDocument/2006/relationships" r:embed="rId3"/>
          <a:srcRect l="0" t="0" r="0" b="0"/>
          <a:stretch>
            <a:fillRect/>
          </a:stretch>
        </p:blipFill>
        <p:spPr>
          <a:xfrm rot="0">
            <a:off x="2971800" y="4419600"/>
            <a:ext cx="5324475" cy="1952625"/>
          </a:xfrm>
          <a:prstGeom prst="rect"/>
          <a:noFill/>
          <a:ln w="28575" cap="flat" cmpd="sng">
            <a:solidFill>
              <a:srgbClr val="0000FF">
                <a:alpha val="100000"/>
              </a:srgbClr>
            </a:solidFill>
            <a:prstDash val="solid"/>
            <a:round/>
          </a:ln>
        </p:spPr>
      </p:pic>
      <p:sp>
        <p:nvSpPr>
          <p:cNvPr id="1048761" name="Rectangle 12"/>
          <p:cNvSpPr/>
          <p:nvPr/>
        </p:nvSpPr>
        <p:spPr>
          <a:xfrm rot="0">
            <a:off x="3124200" y="5943600"/>
            <a:ext cx="5181600" cy="381000"/>
          </a:xfrm>
          <a:prstGeom prst="rect"/>
          <a:solidFill>
            <a:srgbClr val="FFFFFF"/>
          </a:solid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8762" name="Text Box 16"/>
          <p:cNvSpPr txBox="1"/>
          <p:nvPr/>
        </p:nvSpPr>
        <p:spPr>
          <a:xfrm rot="0">
            <a:off x="1981200" y="5119687"/>
            <a:ext cx="762000" cy="366712"/>
          </a:xfrm>
          <a:prstGeom prst="rect"/>
          <a:solidFill>
            <a:srgbClr val="FFFFFF"/>
          </a:solid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800" lang="en-US"/>
              <a:t>Inputs</a:t>
            </a:r>
          </a:p>
        </p:txBody>
      </p:sp>
      <p:sp>
        <p:nvSpPr>
          <p:cNvPr id="1048763" name="AutoShape 18"/>
          <p:cNvSpPr/>
          <p:nvPr/>
        </p:nvSpPr>
        <p:spPr>
          <a:xfrm rot="0">
            <a:off x="2743200" y="4800600"/>
            <a:ext cx="228600" cy="1066800"/>
          </a:xfrm>
          <a:prstGeom prst="leftBrace"/>
          <a:noFill/>
          <a:ln w="28575" cap="flat" cmpd="sng">
            <a:solidFill>
              <a:srgbClr val="FF0000">
                <a:alpha val="100000"/>
              </a:srgb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algn="ctr" lvl="0"/>
            <a:endParaRPr altLang="en-US" lang="en-US">
              <a:solidFill>
                <a:srgbClr val="FF0000"/>
              </a:solidFill>
            </a:endParaRPr>
          </a:p>
        </p:txBody>
      </p:sp>
    </p:spTree>
  </p:cSld>
  <p:clrMapOvr>
    <a:masterClrMapping/>
  </p:clrMapOvr>
  <p:transition spd="fast" advClick="1"/>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9" presetSubtype="0">
                                  <p:stCondLst>
                                    <p:cond delay="0"/>
                                  </p:stCondLst>
                                  <p:childTnLst>
                                    <p:set>
                                      <p:cBhvr>
                                        <p:cTn dur="1" fill="hold" id="6">
                                          <p:stCondLst>
                                            <p:cond delay="0"/>
                                          </p:stCondLst>
                                        </p:cTn>
                                        <p:tgtEl>
                                          <p:spTgt spid="1048759"/>
                                        </p:tgtEl>
                                        <p:attrNameLst>
                                          <p:attrName>style.visibility</p:attrName>
                                        </p:attrNameLst>
                                      </p:cBhvr>
                                      <p:to>
                                        <p:strVal val="visible"/>
                                      </p:to>
                                    </p:set>
                                    <p:animEffect transition="in" filter="dissolve">
                                      <p:cBhvr>
                                        <p:cTn dur="500" id="7"/>
                                        <p:tgtEl>
                                          <p:spTgt spid="1048759"/>
                                        </p:tgtEl>
                                      </p:cBhvr>
                                    </p:animEffect>
                                  </p:childTnLst>
                                </p:cTn>
                              </p:par>
                              <p:par>
                                <p:cTn fill="hold" grpId="0" id="8" nodeType="withEffect" presetClass="entr" presetID="2" presetSubtype="2">
                                  <p:stCondLst>
                                    <p:cond delay="0"/>
                                  </p:stCondLst>
                                  <p:childTnLst>
                                    <p:set>
                                      <p:cBhvr>
                                        <p:cTn dur="1" fill="hold" id="9">
                                          <p:stCondLst>
                                            <p:cond delay="0"/>
                                          </p:stCondLst>
                                        </p:cTn>
                                        <p:tgtEl>
                                          <p:spTgt spid="1048760"/>
                                        </p:tgtEl>
                                        <p:attrNameLst>
                                          <p:attrName>style.visibility</p:attrName>
                                        </p:attrNameLst>
                                      </p:cBhvr>
                                      <p:to>
                                        <p:strVal val="visible"/>
                                      </p:to>
                                    </p:set>
                                    <p:anim calcmode="lin" valueType="num">
                                      <p:cBhvr additive="base">
                                        <p:cTn dur="500" fill="hold" id="10"/>
                                        <p:tgtEl>
                                          <p:spTgt spid="1048760"/>
                                        </p:tgtEl>
                                        <p:attrNameLst>
                                          <p:attrName>ppt_x</p:attrName>
                                        </p:attrNameLst>
                                      </p:cBhvr>
                                      <p:tavLst>
                                        <p:tav tm="0">
                                          <p:val>
                                            <p:strVal val="1+#ppt_w/2"/>
                                          </p:val>
                                        </p:tav>
                                        <p:tav tm="100000">
                                          <p:val>
                                            <p:strVal val="#ppt_x"/>
                                          </p:val>
                                        </p:tav>
                                      </p:tavLst>
                                    </p:anim>
                                    <p:anim calcmode="lin" valueType="num">
                                      <p:cBhvr additive="base">
                                        <p:cTn dur="500" fill="hold" id="11"/>
                                        <p:tgtEl>
                                          <p:spTgt spid="1048760"/>
                                        </p:tgtEl>
                                        <p:attrNameLst>
                                          <p:attrName>ppt_y</p:attrName>
                                        </p:attrNameLst>
                                      </p:cBhvr>
                                      <p:tavLst>
                                        <p:tav tm="0">
                                          <p:val>
                                            <p:strVal val="#ppt_y"/>
                                          </p:val>
                                        </p:tav>
                                        <p:tav tm="100000">
                                          <p:val>
                                            <p:strVal val="#ppt_y"/>
                                          </p:val>
                                        </p:tav>
                                      </p:tavLst>
                                    </p:anim>
                                  </p:childTnLst>
                                </p:cTn>
                              </p:par>
                            </p:childTnLst>
                          </p:cTn>
                        </p:par>
                      </p:childTnLst>
                    </p:cTn>
                  </p:par>
                  <p:par>
                    <p:cTn fill="hold" id="12" nodeType="clickPar">
                      <p:stCondLst>
                        <p:cond delay="indefinite"/>
                      </p:stCondLst>
                      <p:childTnLst>
                        <p:par>
                          <p:cTn fill="hold" id="13" nodeType="withGroup">
                            <p:stCondLst>
                              <p:cond delay="0"/>
                            </p:stCondLst>
                            <p:childTnLst>
                              <p:par>
                                <p:cTn fill="hold" grpId="0" id="14" nodeType="clickEffect" presetClass="exit" presetID="22" presetSubtype="8">
                                  <p:stCondLst>
                                    <p:cond delay="0"/>
                                  </p:stCondLst>
                                  <p:childTnLst>
                                    <p:animEffect transition="out" filter="wipe(left)">
                                      <p:cBhvr>
                                        <p:cTn dur="2000" id="15"/>
                                        <p:tgtEl>
                                          <p:spTgt spid="1048761"/>
                                        </p:tgtEl>
                                      </p:cBhvr>
                                    </p:animEffect>
                                    <p:set>
                                      <p:cBhvr>
                                        <p:cTn dur="1" fill="hold" id="16">
                                          <p:stCondLst>
                                            <p:cond delay="1999"/>
                                          </p:stCondLst>
                                        </p:cTn>
                                        <p:tgtEl>
                                          <p:spTgt spid="104876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60" grpId="0" uiExpand="0" build="whole"/>
      <p:bldP spid="1048761" grpId="0" uiExpand="0" build="whole"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Sp="1">
  <p:cSld>
    <p:spTree>
      <p:nvGrpSpPr>
        <p:cNvPr id="94" name=""/>
        <p:cNvGrpSpPr/>
        <p:nvPr/>
      </p:nvGrpSpPr>
      <p:grpSpPr>
        <a:xfrm rot="0">
          <a:off x="0" y="0"/>
          <a:ext cx="0" cy="0"/>
          <a:chOff x="0" y="0"/>
          <a:chExt cx="0" cy="0"/>
        </a:xfrm>
      </p:grpSpPr>
      <p:sp>
        <p:nvSpPr>
          <p:cNvPr id="1048767" name="Text Box 2"/>
          <p:cNvSpPr txBox="1"/>
          <p:nvPr/>
        </p:nvSpPr>
        <p:spPr>
          <a:xfrm rot="0">
            <a:off x="838200" y="1752600"/>
            <a:ext cx="7239000" cy="11874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lang="en-US"/>
              <a:t>The </a:t>
            </a:r>
            <a:r>
              <a:rPr altLang="en-US" b="1" lang="en-US"/>
              <a:t>NOR gate</a:t>
            </a:r>
            <a:r>
              <a:rPr altLang="en-US" lang="en-US"/>
              <a:t> produces a LOW output if any input is HIGH; if all inputs are HIGH, the output is LOW.  For a 2-input gate, the truth table is</a:t>
            </a:r>
          </a:p>
        </p:txBody>
      </p:sp>
      <p:pic>
        <p:nvPicPr>
          <p:cNvPr id="2097198" name="Picture 3" descr="SH2507-crop"/>
          <p:cNvPicPr>
            <a:picLocks/>
          </p:cNvPicPr>
          <p:nvPr/>
        </p:nvPicPr>
        <p:blipFill>
          <a:blip xmlns:r="http://schemas.openxmlformats.org/officeDocument/2006/relationships" r:embed="rId1"/>
          <a:srcRect l="0" t="0" r="0" b="0"/>
          <a:stretch>
            <a:fillRect/>
          </a:stretch>
        </p:blipFill>
        <p:spPr>
          <a:xfrm rot="0">
            <a:off x="3429000" y="228600"/>
            <a:ext cx="2209800" cy="685800"/>
          </a:xfrm>
          <a:prstGeom prst="rect"/>
          <a:noFill/>
          <a:ln w="19050" cap="flat" cmpd="sng">
            <a:solidFill>
              <a:schemeClr val="accent2">
                <a:alpha val="100000"/>
              </a:schemeClr>
            </a:solidFill>
            <a:prstDash val="solid"/>
            <a:round/>
          </a:ln>
        </p:spPr>
      </p:pic>
      <p:sp>
        <p:nvSpPr>
          <p:cNvPr id="1048768" name="Text Box 4"/>
          <p:cNvSpPr txBox="1"/>
          <p:nvPr/>
        </p:nvSpPr>
        <p:spPr>
          <a:xfrm rot="0">
            <a:off x="3581400" y="228600"/>
            <a:ext cx="1981200" cy="6413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Summary</a:t>
            </a:r>
          </a:p>
        </p:txBody>
      </p:sp>
      <p:sp>
        <p:nvSpPr>
          <p:cNvPr id="1048769" name="Rectangle 5"/>
          <p:cNvSpPr/>
          <p:nvPr/>
        </p:nvSpPr>
        <p:spPr>
          <a:xfrm rot="0">
            <a:off x="914400" y="1143000"/>
            <a:ext cx="2038350" cy="466725"/>
          </a:xfrm>
          <a:prstGeom prst="rect"/>
          <a:solidFill>
            <a:srgbClr val="996633"/>
          </a:solidFill>
          <a:ln w="9525" cap="flat" cmpd="sng">
            <a:solidFill>
              <a:srgbClr val="000000">
                <a:alpha val="100000"/>
              </a:srgbClr>
            </a:solidFill>
            <a:prstDash val="solid"/>
            <a:round/>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solidFill>
                  <a:srgbClr val="FFFF99"/>
                </a:solidFill>
              </a:rPr>
              <a:t>The NOR Gate</a:t>
            </a:r>
          </a:p>
        </p:txBody>
      </p:sp>
      <p:graphicFrame>
        <p:nvGraphicFramePr>
          <p:cNvPr id="4194332" name=""/>
          <p:cNvGraphicFramePr>
            <a:graphicFrameLocks/>
          </p:cNvGraphicFramePr>
          <p:nvPr/>
        </p:nvGraphicFramePr>
        <p:xfrm rot="0">
          <a:off x="3276600" y="2971800"/>
          <a:ext cx="2009775" cy="2057400"/>
        </p:xfrm>
        <a:graphic>
          <a:graphicData uri="http://schemas.openxmlformats.org/presentationml/2006/ole">
            <mc:AlternateContent xmlns:mc="http://schemas.openxmlformats.org/markup-compatibility/2006">
              <mc:Choice xmlns:v="urn:schemas-microsoft-com:vml" Requires="v">
                <p:oleObj name="CorelDRAW" r:id="rId2" spid="" imgH="2057400" imgW="2009775" showAsIcon="0" progId="CorelDRAW.Graphic.13">
                  <p:embed followColorScheme="full"/>
                  <p:pic>
                    <p:nvPicPr>
                      <p:cNvPr id="2097199" name="Object 7"/>
                      <p:cNvPicPr>
                        <a:picLocks/>
                      </p:cNvPicPr>
                      <p:nvPr/>
                    </p:nvPicPr>
                    <p:blipFill>
                      <a:blip xmlns:r="http://schemas.openxmlformats.org/officeDocument/2006/relationships" r:embed="rId3"/>
                      <a:srcRect l="0" t="0" r="0" b="0"/>
                      <a:stretch>
                        <a:fillRect/>
                      </a:stretch>
                    </p:blipFill>
                    <p:spPr>
                      <a:xfrm rot="0">
                        <a:off x="3276600" y="2971800"/>
                        <a:ext cx="2009775" cy="2057400"/>
                      </a:xfrm>
                      <a:prstGeom prst="rect"/>
                      <a:noFill/>
                      <a:ln>
                        <a:noFill/>
                      </a:ln>
                    </p:spPr>
                  </p:pic>
                </p:oleObj>
              </mc:Choice>
              <mc:Fallback>
                <p:oleObj name="CorelDRAW" r:id="rId2" spid="" imgH="2057400" imgW="2009775" showAsIcon="0" progId="CorelDRAW.Graphic.13">
                  <p:embed followColorScheme="full"/>
                  <p:pic>
                    <p:nvPicPr>
                      <p:cNvPr id="2097199" name="Object 7"/>
                      <p:cNvPicPr>
                        <a:picLocks/>
                      </p:cNvPicPr>
                      <p:nvPr/>
                    </p:nvPicPr>
                    <p:blipFill>
                      <a:blip xmlns:r="http://schemas.openxmlformats.org/officeDocument/2006/relationships" r:embed="rId3"/>
                      <a:srcRect l="0" t="0" r="0" b="0"/>
                      <a:stretch>
                        <a:fillRect/>
                      </a:stretch>
                    </p:blipFill>
                    <p:spPr>
                      <a:xfrm rot="0">
                        <a:off x="3276600" y="2971800"/>
                        <a:ext cx="2009775" cy="2057400"/>
                      </a:xfrm>
                      <a:prstGeom prst="rect"/>
                      <a:noFill/>
                      <a:ln>
                        <a:noFill/>
                      </a:ln>
                    </p:spPr>
                  </p:pic>
                </p:oleObj>
              </mc:Fallback>
            </mc:AlternateContent>
          </a:graphicData>
        </a:graphic>
      </p:graphicFrame>
      <p:sp>
        <p:nvSpPr>
          <p:cNvPr id="1048770" name="Text Box 8"/>
          <p:cNvSpPr txBox="1"/>
          <p:nvPr/>
        </p:nvSpPr>
        <p:spPr>
          <a:xfrm rot="0">
            <a:off x="3505200" y="3657600"/>
            <a:ext cx="838200" cy="13112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indent="-342900" lvl="0" marL="342900"/>
            <a:r>
              <a:rPr altLang="en-US" sz="2000" lang="en-US"/>
              <a:t>0    0</a:t>
            </a:r>
          </a:p>
          <a:p>
            <a:pPr indent="-342900" lvl="0" marL="342900"/>
            <a:r>
              <a:rPr altLang="en-US" sz="2000" lang="en-US"/>
              <a:t>0    1</a:t>
            </a:r>
          </a:p>
          <a:p>
            <a:pPr indent="-342900" lvl="0" marL="342900"/>
            <a:r>
              <a:rPr altLang="en-US" sz="2000" lang="en-US"/>
              <a:t>1    0</a:t>
            </a:r>
          </a:p>
          <a:p>
            <a:pPr indent="-342900" lvl="0" marL="342900"/>
            <a:r>
              <a:rPr altLang="en-US" sz="2000" lang="en-US"/>
              <a:t>1    1</a:t>
            </a:r>
          </a:p>
        </p:txBody>
      </p:sp>
      <p:sp>
        <p:nvSpPr>
          <p:cNvPr id="1048771" name="Text Box 9"/>
          <p:cNvSpPr txBox="1"/>
          <p:nvPr/>
        </p:nvSpPr>
        <p:spPr>
          <a:xfrm rot="0">
            <a:off x="4648200" y="3657600"/>
            <a:ext cx="838200" cy="13112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indent="-342900" lvl="0" marL="342900"/>
            <a:r>
              <a:rPr altLang="en-US" sz="2000" lang="en-US">
                <a:solidFill>
                  <a:srgbClr val="FF0000"/>
                </a:solidFill>
              </a:rPr>
              <a:t>1</a:t>
            </a:r>
          </a:p>
          <a:p>
            <a:pPr indent="-342900" lvl="0" marL="342900"/>
            <a:r>
              <a:rPr altLang="en-US" sz="2000" lang="en-US">
                <a:solidFill>
                  <a:srgbClr val="FF0000"/>
                </a:solidFill>
              </a:rPr>
              <a:t>0 </a:t>
            </a:r>
          </a:p>
          <a:p>
            <a:pPr indent="-342900" lvl="0" marL="342900"/>
            <a:r>
              <a:rPr altLang="en-US" sz="2000" lang="en-US">
                <a:solidFill>
                  <a:srgbClr val="FF0000"/>
                </a:solidFill>
              </a:rPr>
              <a:t>0</a:t>
            </a:r>
          </a:p>
          <a:p>
            <a:pPr indent="-342900" lvl="0" marL="342900"/>
            <a:r>
              <a:rPr altLang="en-US" sz="2000" lang="en-US">
                <a:solidFill>
                  <a:srgbClr val="FF0000"/>
                </a:solidFill>
              </a:rPr>
              <a:t>0</a:t>
            </a:r>
          </a:p>
        </p:txBody>
      </p:sp>
      <p:sp>
        <p:nvSpPr>
          <p:cNvPr id="1048772" name="Text Box 10"/>
          <p:cNvSpPr txBox="1"/>
          <p:nvPr/>
        </p:nvSpPr>
        <p:spPr>
          <a:xfrm rot="0">
            <a:off x="3200400" y="1066800"/>
            <a:ext cx="762000" cy="3667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800" i="1" lang="en-US"/>
              <a:t>A</a:t>
            </a:r>
          </a:p>
        </p:txBody>
      </p:sp>
      <p:sp>
        <p:nvSpPr>
          <p:cNvPr id="1048773" name="Text Box 11"/>
          <p:cNvSpPr txBox="1"/>
          <p:nvPr/>
        </p:nvSpPr>
        <p:spPr>
          <a:xfrm rot="0">
            <a:off x="3200400" y="1385887"/>
            <a:ext cx="762000" cy="3667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800" i="1" lang="en-US"/>
              <a:t>B</a:t>
            </a:r>
          </a:p>
        </p:txBody>
      </p:sp>
      <p:sp>
        <p:nvSpPr>
          <p:cNvPr id="1048774" name="Text Box 12"/>
          <p:cNvSpPr txBox="1"/>
          <p:nvPr/>
        </p:nvSpPr>
        <p:spPr>
          <a:xfrm rot="0">
            <a:off x="4572000" y="1066800"/>
            <a:ext cx="762000" cy="3667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800" i="1" lang="en-US"/>
              <a:t>X</a:t>
            </a:r>
          </a:p>
        </p:txBody>
      </p:sp>
      <p:sp>
        <p:nvSpPr>
          <p:cNvPr id="1048775" name="Text Box 14"/>
          <p:cNvSpPr txBox="1"/>
          <p:nvPr/>
        </p:nvSpPr>
        <p:spPr>
          <a:xfrm rot="0">
            <a:off x="5638800" y="1066800"/>
            <a:ext cx="762000" cy="3667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800" i="1" lang="en-US"/>
              <a:t>A</a:t>
            </a:r>
          </a:p>
        </p:txBody>
      </p:sp>
      <p:sp>
        <p:nvSpPr>
          <p:cNvPr id="1048776" name="Text Box 15"/>
          <p:cNvSpPr txBox="1"/>
          <p:nvPr/>
        </p:nvSpPr>
        <p:spPr>
          <a:xfrm rot="0">
            <a:off x="5638800" y="1371600"/>
            <a:ext cx="762000" cy="3667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800" i="1" lang="en-US"/>
              <a:t>B</a:t>
            </a:r>
          </a:p>
        </p:txBody>
      </p:sp>
      <p:sp>
        <p:nvSpPr>
          <p:cNvPr id="1048777" name="Text Box 16"/>
          <p:cNvSpPr txBox="1"/>
          <p:nvPr/>
        </p:nvSpPr>
        <p:spPr>
          <a:xfrm rot="0">
            <a:off x="7010400" y="1066800"/>
            <a:ext cx="762000" cy="3667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800" i="1" lang="en-US"/>
              <a:t>X</a:t>
            </a:r>
          </a:p>
        </p:txBody>
      </p:sp>
      <p:graphicFrame>
        <p:nvGraphicFramePr>
          <p:cNvPr id="4194333" name=""/>
          <p:cNvGraphicFramePr>
            <a:graphicFrameLocks/>
          </p:cNvGraphicFramePr>
          <p:nvPr/>
        </p:nvGraphicFramePr>
        <p:xfrm rot="0">
          <a:off x="3495675" y="1200150"/>
          <a:ext cx="1371600" cy="481012"/>
        </p:xfrm>
        <a:graphic>
          <a:graphicData uri="http://schemas.openxmlformats.org/presentationml/2006/ole">
            <mc:AlternateContent xmlns:mc="http://schemas.openxmlformats.org/markup-compatibility/2006">
              <mc:Choice xmlns:v="urn:schemas-microsoft-com:vml" Requires="v">
                <p:oleObj name="CorelDRAW" r:id="rId4" spid="" imgH="481012" imgW="1371600" showAsIcon="0" progId="CorelDRAW.Graphic.13">
                  <p:embed followColorScheme="full"/>
                  <p:pic>
                    <p:nvPicPr>
                      <p:cNvPr id="2097200" name="Object 18"/>
                      <p:cNvPicPr>
                        <a:picLocks/>
                      </p:cNvPicPr>
                      <p:nvPr/>
                    </p:nvPicPr>
                    <p:blipFill>
                      <a:blip xmlns:r="http://schemas.openxmlformats.org/officeDocument/2006/relationships" r:embed="rId5"/>
                      <a:srcRect l="0" t="0" r="0" b="0"/>
                      <a:stretch>
                        <a:fillRect/>
                      </a:stretch>
                    </p:blipFill>
                    <p:spPr>
                      <a:xfrm rot="0">
                        <a:off x="3495675" y="1200150"/>
                        <a:ext cx="1371600" cy="481012"/>
                      </a:xfrm>
                      <a:prstGeom prst="rect"/>
                      <a:noFill/>
                      <a:ln>
                        <a:noFill/>
                      </a:ln>
                    </p:spPr>
                  </p:pic>
                </p:oleObj>
              </mc:Choice>
              <mc:Fallback>
                <p:oleObj name="CorelDRAW" r:id="rId4" spid="" imgH="481012" imgW="1371600" showAsIcon="0" progId="CorelDRAW.Graphic.13">
                  <p:embed followColorScheme="full"/>
                  <p:pic>
                    <p:nvPicPr>
                      <p:cNvPr id="2097200" name="Object 18"/>
                      <p:cNvPicPr>
                        <a:picLocks/>
                      </p:cNvPicPr>
                      <p:nvPr/>
                    </p:nvPicPr>
                    <p:blipFill>
                      <a:blip xmlns:r="http://schemas.openxmlformats.org/officeDocument/2006/relationships" r:embed="rId5"/>
                      <a:srcRect l="0" t="0" r="0" b="0"/>
                      <a:stretch>
                        <a:fillRect/>
                      </a:stretch>
                    </p:blipFill>
                    <p:spPr>
                      <a:xfrm rot="0">
                        <a:off x="3495675" y="1200150"/>
                        <a:ext cx="1371600" cy="481012"/>
                      </a:xfrm>
                      <a:prstGeom prst="rect"/>
                      <a:noFill/>
                      <a:ln>
                        <a:noFill/>
                      </a:ln>
                    </p:spPr>
                  </p:pic>
                </p:oleObj>
              </mc:Fallback>
            </mc:AlternateContent>
          </a:graphicData>
        </a:graphic>
      </p:graphicFrame>
      <p:graphicFrame>
        <p:nvGraphicFramePr>
          <p:cNvPr id="4194334" name=""/>
          <p:cNvGraphicFramePr>
            <a:graphicFrameLocks/>
          </p:cNvGraphicFramePr>
          <p:nvPr/>
        </p:nvGraphicFramePr>
        <p:xfrm rot="0">
          <a:off x="5905500" y="1133475"/>
          <a:ext cx="1371600" cy="620712"/>
        </p:xfrm>
        <a:graphic>
          <a:graphicData uri="http://schemas.openxmlformats.org/presentationml/2006/ole">
            <mc:AlternateContent xmlns:mc="http://schemas.openxmlformats.org/markup-compatibility/2006">
              <mc:Choice xmlns:v="urn:schemas-microsoft-com:vml" Requires="v">
                <p:oleObj name="CorelDRAW" r:id="rId6" spid="" imgH="620712" imgW="1371600" showAsIcon="0" progId="CorelDRAW.Graphic.13">
                  <p:embed followColorScheme="full"/>
                  <p:pic>
                    <p:nvPicPr>
                      <p:cNvPr id="2097201" name="Object 19"/>
                      <p:cNvPicPr>
                        <a:picLocks/>
                      </p:cNvPicPr>
                      <p:nvPr/>
                    </p:nvPicPr>
                    <p:blipFill>
                      <a:blip xmlns:r="http://schemas.openxmlformats.org/officeDocument/2006/relationships" r:embed="rId7"/>
                      <a:srcRect l="0" t="0" r="0" b="0"/>
                      <a:stretch>
                        <a:fillRect/>
                      </a:stretch>
                    </p:blipFill>
                    <p:spPr>
                      <a:xfrm rot="0">
                        <a:off x="5905500" y="1133475"/>
                        <a:ext cx="1371600" cy="620712"/>
                      </a:xfrm>
                      <a:prstGeom prst="rect"/>
                      <a:noFill/>
                      <a:ln>
                        <a:noFill/>
                      </a:ln>
                    </p:spPr>
                  </p:pic>
                </p:oleObj>
              </mc:Choice>
              <mc:Fallback>
                <p:oleObj name="CorelDRAW" r:id="rId6" spid="" imgH="620712" imgW="1371600" showAsIcon="0" progId="CorelDRAW.Graphic.13">
                  <p:embed followColorScheme="full"/>
                  <p:pic>
                    <p:nvPicPr>
                      <p:cNvPr id="2097201" name="Object 19"/>
                      <p:cNvPicPr>
                        <a:picLocks/>
                      </p:cNvPicPr>
                      <p:nvPr/>
                    </p:nvPicPr>
                    <p:blipFill>
                      <a:blip xmlns:r="http://schemas.openxmlformats.org/officeDocument/2006/relationships" r:embed="rId7"/>
                      <a:srcRect l="0" t="0" r="0" b="0"/>
                      <a:stretch>
                        <a:fillRect/>
                      </a:stretch>
                    </p:blipFill>
                    <p:spPr>
                      <a:xfrm rot="0">
                        <a:off x="5905500" y="1133475"/>
                        <a:ext cx="1371600" cy="620712"/>
                      </a:xfrm>
                      <a:prstGeom prst="rect"/>
                      <a:noFill/>
                      <a:ln>
                        <a:noFill/>
                      </a:ln>
                    </p:spPr>
                  </p:pic>
                </p:oleObj>
              </mc:Fallback>
            </mc:AlternateContent>
          </a:graphicData>
        </a:graphic>
      </p:graphicFrame>
      <p:grpSp>
        <p:nvGrpSpPr>
          <p:cNvPr id="95" name=""/>
          <p:cNvGrpSpPr/>
          <p:nvPr/>
        </p:nvGrpSpPr>
        <p:grpSpPr>
          <a:xfrm rot="0">
            <a:off x="762000" y="4968875"/>
            <a:ext cx="7620000" cy="1187450"/>
            <a:chOff x="480" y="3130"/>
            <a:chExt cx="4800" cy="748"/>
          </a:xfrm>
        </p:grpSpPr>
        <p:sp>
          <p:nvSpPr>
            <p:cNvPr id="1048778" name="Text Box 6"/>
            <p:cNvSpPr txBox="1"/>
            <p:nvPr/>
          </p:nvSpPr>
          <p:spPr>
            <a:xfrm rot="0">
              <a:off x="480" y="3130"/>
              <a:ext cx="4800" cy="748"/>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lang="en-US"/>
                <a:t>The </a:t>
              </a:r>
              <a:r>
                <a:rPr altLang="en-US" b="1" lang="en-US"/>
                <a:t>NOR </a:t>
              </a:r>
              <a:r>
                <a:rPr altLang="en-US" lang="en-US"/>
                <a:t>operation is shown with a plus sign (+) between the variables and an overbar covering them. Thus, the NOR operation is written as </a:t>
              </a:r>
              <a:r>
                <a:rPr altLang="en-US" i="1" lang="en-US"/>
                <a:t>X</a:t>
              </a:r>
              <a:r>
                <a:rPr altLang="en-US" lang="en-US"/>
                <a:t> = </a:t>
              </a:r>
              <a:r>
                <a:rPr altLang="en-US" i="1" lang="en-US"/>
                <a:t>A </a:t>
              </a:r>
              <a:r>
                <a:rPr altLang="en-US" b="1" i="1" lang="en-US"/>
                <a:t>+ </a:t>
              </a:r>
              <a:r>
                <a:rPr altLang="en-US" i="1" lang="en-US"/>
                <a:t>B.</a:t>
              </a:r>
            </a:p>
          </p:txBody>
        </p:sp>
        <p:sp>
          <p:nvSpPr>
            <p:cNvPr id="1048779" name="Line 20"/>
            <p:cNvSpPr/>
            <p:nvPr/>
          </p:nvSpPr>
          <p:spPr>
            <a:xfrm rot="0">
              <a:off x="2640" y="3648"/>
              <a:ext cx="432" cy="0"/>
            </a:xfrm>
            <a:prstGeom prst="line"/>
            <a:noFill/>
            <a:ln w="9525" cap="flat" cmpd="sng">
              <a:solidFill>
                <a:schemeClr val="dk1">
                  <a:alpha val="100000"/>
                </a:schemeClr>
              </a:solidFill>
              <a:prstDash val="solid"/>
              <a:round/>
            </a:ln>
          </p:spPr>
        </p:sp>
      </p:gr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grpId="0" id="5" nodeType="clickEffect" presetClass="entr" presetID="22" presetSubtype="1">
                                  <p:stCondLst>
                                    <p:cond delay="0"/>
                                  </p:stCondLst>
                                  <p:iterate type="wd">
                                    <p:tmPct val="10000"/>
                                  </p:iterate>
                                  <p:childTnLst>
                                    <p:set>
                                      <p:cBhvr>
                                        <p:cTn dur="1" fill="hold" id="6">
                                          <p:stCondLst>
                                            <p:cond delay="0"/>
                                          </p:stCondLst>
                                        </p:cTn>
                                        <p:tgtEl>
                                          <p:spTgt spid="1048771">
                                            <p:txEl>
                                              <p:charRg st="0" end="2"/>
                                            </p:txEl>
                                          </p:spTgt>
                                        </p:tgtEl>
                                        <p:attrNameLst>
                                          <p:attrName>style.visibility</p:attrName>
                                        </p:attrNameLst>
                                      </p:cBhvr>
                                      <p:to>
                                        <p:strVal val="visible"/>
                                      </p:to>
                                    </p:set>
                                    <p:animEffect transition="in" filter="wipe(up)">
                                      <p:cBhvr>
                                        <p:cTn dur="1000" id="7"/>
                                        <p:tgtEl>
                                          <p:spTgt spid="1048771">
                                            <p:txEl>
                                              <p:charRg st="0" end="2"/>
                                            </p:txEl>
                                          </p:spTgt>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grpId="0" id="10" nodeType="clickEffect" presetClass="entr" presetID="22" presetSubtype="1">
                                  <p:stCondLst>
                                    <p:cond delay="0"/>
                                  </p:stCondLst>
                                  <p:iterate type="wd">
                                    <p:tmPct val="10000"/>
                                  </p:iterate>
                                  <p:childTnLst>
                                    <p:set>
                                      <p:cBhvr>
                                        <p:cTn dur="1" fill="hold" id="11">
                                          <p:stCondLst>
                                            <p:cond delay="0"/>
                                          </p:stCondLst>
                                        </p:cTn>
                                        <p:tgtEl>
                                          <p:spTgt spid="1048771">
                                            <p:txEl>
                                              <p:charRg st="2" end="5"/>
                                            </p:txEl>
                                          </p:spTgt>
                                        </p:tgtEl>
                                        <p:attrNameLst>
                                          <p:attrName>style.visibility</p:attrName>
                                        </p:attrNameLst>
                                      </p:cBhvr>
                                      <p:to>
                                        <p:strVal val="visible"/>
                                      </p:to>
                                    </p:set>
                                    <p:animEffect transition="in" filter="wipe(up)">
                                      <p:cBhvr>
                                        <p:cTn dur="1000" id="12"/>
                                        <p:tgtEl>
                                          <p:spTgt spid="1048771">
                                            <p:txEl>
                                              <p:charRg st="2" end="5"/>
                                            </p:txEl>
                                          </p:spTgt>
                                        </p:tgtEl>
                                      </p:cBhvr>
                                    </p:animEffect>
                                  </p:childTnLst>
                                </p:cTn>
                              </p:par>
                            </p:childTnLst>
                          </p:cTn>
                        </p:par>
                      </p:childTnLst>
                    </p:cTn>
                  </p:par>
                  <p:par>
                    <p:cTn fill="hold" id="13" nodeType="clickPar">
                      <p:stCondLst>
                        <p:cond delay="indefinite"/>
                      </p:stCondLst>
                      <p:childTnLst>
                        <p:par>
                          <p:cTn fill="hold" id="14" nodeType="withGroup">
                            <p:stCondLst>
                              <p:cond delay="0"/>
                            </p:stCondLst>
                            <p:childTnLst>
                              <p:par>
                                <p:cTn fill="hold" grpId="0" id="15" nodeType="clickEffect" presetClass="entr" presetID="22" presetSubtype="1">
                                  <p:stCondLst>
                                    <p:cond delay="0"/>
                                  </p:stCondLst>
                                  <p:iterate type="wd">
                                    <p:tmPct val="10000"/>
                                  </p:iterate>
                                  <p:childTnLst>
                                    <p:set>
                                      <p:cBhvr>
                                        <p:cTn dur="1" fill="hold" id="16">
                                          <p:stCondLst>
                                            <p:cond delay="0"/>
                                          </p:stCondLst>
                                        </p:cTn>
                                        <p:tgtEl>
                                          <p:spTgt spid="1048771">
                                            <p:txEl>
                                              <p:charRg st="5" end="7"/>
                                            </p:txEl>
                                          </p:spTgt>
                                        </p:tgtEl>
                                        <p:attrNameLst>
                                          <p:attrName>style.visibility</p:attrName>
                                        </p:attrNameLst>
                                      </p:cBhvr>
                                      <p:to>
                                        <p:strVal val="visible"/>
                                      </p:to>
                                    </p:set>
                                    <p:animEffect transition="in" filter="wipe(up)">
                                      <p:cBhvr>
                                        <p:cTn dur="1000" id="17"/>
                                        <p:tgtEl>
                                          <p:spTgt spid="1048771">
                                            <p:txEl>
                                              <p:charRg st="5" end="7"/>
                                            </p:txEl>
                                          </p:spTgt>
                                        </p:tgtEl>
                                      </p:cBhvr>
                                    </p:animEffect>
                                  </p:childTnLst>
                                </p:cTn>
                              </p:par>
                            </p:childTnLst>
                          </p:cTn>
                        </p:par>
                      </p:childTnLst>
                    </p:cTn>
                  </p:par>
                  <p:par>
                    <p:cTn fill="hold" id="18" nodeType="clickPar">
                      <p:stCondLst>
                        <p:cond delay="indefinite"/>
                      </p:stCondLst>
                      <p:childTnLst>
                        <p:par>
                          <p:cTn fill="hold" id="19" nodeType="withGroup">
                            <p:stCondLst>
                              <p:cond delay="0"/>
                            </p:stCondLst>
                            <p:childTnLst>
                              <p:par>
                                <p:cTn fill="hold" grpId="0" id="20" nodeType="clickEffect" presetClass="entr" presetID="22" presetSubtype="1">
                                  <p:stCondLst>
                                    <p:cond delay="0"/>
                                  </p:stCondLst>
                                  <p:iterate type="wd">
                                    <p:tmPct val="10000"/>
                                  </p:iterate>
                                  <p:childTnLst>
                                    <p:set>
                                      <p:cBhvr>
                                        <p:cTn dur="1" fill="hold" id="21">
                                          <p:stCondLst>
                                            <p:cond delay="0"/>
                                          </p:stCondLst>
                                        </p:cTn>
                                        <p:tgtEl>
                                          <p:spTgt spid="1048771">
                                            <p:txEl>
                                              <p:charRg st="7" end="9"/>
                                            </p:txEl>
                                          </p:spTgt>
                                        </p:tgtEl>
                                        <p:attrNameLst>
                                          <p:attrName>style.visibility</p:attrName>
                                        </p:attrNameLst>
                                      </p:cBhvr>
                                      <p:to>
                                        <p:strVal val="visible"/>
                                      </p:to>
                                    </p:set>
                                    <p:animEffect transition="in" filter="wipe(up)">
                                      <p:cBhvr>
                                        <p:cTn dur="1000" id="22"/>
                                        <p:tgtEl>
                                          <p:spTgt spid="1048771">
                                            <p:txEl>
                                              <p:charRg st="7" end="9"/>
                                            </p:txEl>
                                          </p:spTgt>
                                        </p:tgtEl>
                                      </p:cBhvr>
                                    </p:animEffect>
                                  </p:childTnLst>
                                </p:cTn>
                              </p:par>
                            </p:childTnLst>
                          </p:cTn>
                        </p:par>
                      </p:childTnLst>
                    </p:cTn>
                  </p:par>
                  <p:par>
                    <p:cTn fill="hold" id="23" nodeType="clickPar">
                      <p:stCondLst>
                        <p:cond delay="indefinite"/>
                      </p:stCondLst>
                      <p:childTnLst>
                        <p:par>
                          <p:cTn fill="hold" id="24" nodeType="withGroup">
                            <p:stCondLst>
                              <p:cond delay="0"/>
                            </p:stCondLst>
                            <p:childTnLst>
                              <p:par>
                                <p:cTn fill="hold" id="25" nodeType="clickEffect" presetClass="entr" presetID="37" presetSubtype="0">
                                  <p:stCondLst>
                                    <p:cond delay="0"/>
                                  </p:stCondLst>
                                  <p:childTnLst>
                                    <p:set>
                                      <p:cBhvr>
                                        <p:cTn dur="1" fill="hold" id="26">
                                          <p:stCondLst>
                                            <p:cond delay="0"/>
                                          </p:stCondLst>
                                        </p:cTn>
                                        <p:tgtEl>
                                          <p:spTgt spid="95"/>
                                        </p:tgtEl>
                                        <p:attrNameLst>
                                          <p:attrName>style.visibility</p:attrName>
                                        </p:attrNameLst>
                                      </p:cBhvr>
                                      <p:to>
                                        <p:strVal val="visible"/>
                                      </p:to>
                                    </p:set>
                                    <p:animEffect transition="in" filter="fade">
                                      <p:cBhvr>
                                        <p:cTn dur="1000" id="27"/>
                                        <p:tgtEl>
                                          <p:spTgt spid="95"/>
                                        </p:tgtEl>
                                      </p:cBhvr>
                                    </p:animEffect>
                                    <p:anim calcmode="lin" valueType="num">
                                      <p:cBhvr>
                                        <p:cTn dur="1000" fill="hold" id="28"/>
                                        <p:tgtEl>
                                          <p:spTgt spid="95"/>
                                        </p:tgtEl>
                                        <p:attrNameLst>
                                          <p:attrName>ppt_x</p:attrName>
                                        </p:attrNameLst>
                                      </p:cBhvr>
                                      <p:tavLst>
                                        <p:tav tm="0">
                                          <p:val>
                                            <p:strVal val="#ppt_x"/>
                                          </p:val>
                                        </p:tav>
                                        <p:tav tm="100000">
                                          <p:val>
                                            <p:strVal val="#ppt_x"/>
                                          </p:val>
                                        </p:tav>
                                      </p:tavLst>
                                    </p:anim>
                                    <p:anim calcmode="lin" valueType="num">
                                      <p:cBhvr>
                                        <p:cTn decel="100000" dur="900" fill="hold" id="29"/>
                                        <p:tgtEl>
                                          <p:spTgt spid="95"/>
                                        </p:tgtEl>
                                        <p:attrNameLst>
                                          <p:attrName>ppt_y</p:attrName>
                                        </p:attrNameLst>
                                      </p:cBhvr>
                                      <p:tavLst>
                                        <p:tav tm="0">
                                          <p:val>
                                            <p:strVal val="#ppt_y+1"/>
                                          </p:val>
                                        </p:tav>
                                        <p:tav tm="100000">
                                          <p:val>
                                            <p:strVal val="#ppt_y-.03"/>
                                          </p:val>
                                        </p:tav>
                                      </p:tavLst>
                                    </p:anim>
                                    <p:anim calcmode="lin" valueType="num">
                                      <p:cBhvr>
                                        <p:cTn accel="100000" dur="100" fill="hold" id="30">
                                          <p:stCondLst>
                                            <p:cond delay="900"/>
                                          </p:stCondLst>
                                        </p:cTn>
                                        <p:tgtEl>
                                          <p:spTgt spid="9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71" grpId="0" uiExpand="0" build="p" bldLvl="1"/>
    </p:bldLst>
  </p:timing>
</p:sld>
</file>

<file path=ppt/slides/slide14.xml><?xml version="1.0" encoding="utf-8"?>
<p:sld xmlns:a="http://schemas.openxmlformats.org/drawingml/2006/main" xmlns:r="http://schemas.openxmlformats.org/officeDocument/2006/relationships" xmlns:p="http://schemas.openxmlformats.org/presentationml/2006/main" showMasterSp="1">
  <p:cSld>
    <p:spTree>
      <p:nvGrpSpPr>
        <p:cNvPr id="98" name=""/>
        <p:cNvGrpSpPr/>
        <p:nvPr/>
      </p:nvGrpSpPr>
      <p:grpSpPr>
        <a:xfrm rot="0">
          <a:off x="0" y="0"/>
          <a:ext cx="0" cy="0"/>
          <a:chOff x="0" y="0"/>
          <a:chExt cx="0" cy="0"/>
        </a:xfrm>
      </p:grpSpPr>
      <p:sp>
        <p:nvSpPr>
          <p:cNvPr id="1048783" name="Rectangle 2"/>
          <p:cNvSpPr/>
          <p:nvPr/>
        </p:nvSpPr>
        <p:spPr>
          <a:xfrm rot="0">
            <a:off x="1600200" y="2411412"/>
            <a:ext cx="1482725" cy="1339850"/>
          </a:xfrm>
          <a:prstGeom prst="rect"/>
          <a:solidFill>
            <a:srgbClr val="FFFF99"/>
          </a:solid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8784" name="Rectangle 3"/>
          <p:cNvSpPr/>
          <p:nvPr/>
        </p:nvSpPr>
        <p:spPr>
          <a:xfrm rot="0">
            <a:off x="3443287" y="2411412"/>
            <a:ext cx="1490662" cy="1339850"/>
          </a:xfrm>
          <a:prstGeom prst="rect"/>
          <a:solidFill>
            <a:srgbClr val="FFFF99"/>
          </a:solid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8785" name="Rectangle 4"/>
          <p:cNvSpPr/>
          <p:nvPr/>
        </p:nvSpPr>
        <p:spPr>
          <a:xfrm rot="0">
            <a:off x="5305425" y="2411412"/>
            <a:ext cx="1354137" cy="1339850"/>
          </a:xfrm>
          <a:prstGeom prst="rect"/>
          <a:solidFill>
            <a:srgbClr val="FFFF99"/>
          </a:solid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pic>
        <p:nvPicPr>
          <p:cNvPr id="2097202" name="Picture 5" descr="SH2507-crop"/>
          <p:cNvPicPr>
            <a:picLocks/>
          </p:cNvPicPr>
          <p:nvPr/>
        </p:nvPicPr>
        <p:blipFill>
          <a:blip xmlns:r="http://schemas.openxmlformats.org/officeDocument/2006/relationships" r:embed="rId1"/>
          <a:srcRect l="0" t="0" r="0" b="0"/>
          <a:stretch>
            <a:fillRect/>
          </a:stretch>
        </p:blipFill>
        <p:spPr>
          <a:xfrm rot="0">
            <a:off x="3429000" y="228600"/>
            <a:ext cx="2209800" cy="685800"/>
          </a:xfrm>
          <a:prstGeom prst="rect"/>
          <a:noFill/>
          <a:ln w="19050" cap="flat" cmpd="sng">
            <a:solidFill>
              <a:schemeClr val="accent2">
                <a:alpha val="100000"/>
              </a:schemeClr>
            </a:solidFill>
            <a:prstDash val="solid"/>
            <a:round/>
          </a:ln>
        </p:spPr>
      </p:pic>
      <p:sp>
        <p:nvSpPr>
          <p:cNvPr id="1048786" name="Text Box 6"/>
          <p:cNvSpPr txBox="1"/>
          <p:nvPr/>
        </p:nvSpPr>
        <p:spPr>
          <a:xfrm rot="0">
            <a:off x="3581400" y="228600"/>
            <a:ext cx="1981200" cy="6413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Summary</a:t>
            </a:r>
          </a:p>
        </p:txBody>
      </p:sp>
      <p:sp>
        <p:nvSpPr>
          <p:cNvPr id="1048787" name="Text Box 7"/>
          <p:cNvSpPr txBox="1"/>
          <p:nvPr/>
        </p:nvSpPr>
        <p:spPr>
          <a:xfrm rot="0">
            <a:off x="990600" y="1752600"/>
            <a:ext cx="3200400" cy="4572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lang="en-US"/>
              <a:t>Example waveforms:</a:t>
            </a:r>
          </a:p>
        </p:txBody>
      </p:sp>
      <p:sp>
        <p:nvSpPr>
          <p:cNvPr id="1048788" name="Text Box 8"/>
          <p:cNvSpPr txBox="1"/>
          <p:nvPr/>
        </p:nvSpPr>
        <p:spPr>
          <a:xfrm rot="0">
            <a:off x="1066800" y="2286000"/>
            <a:ext cx="457200" cy="4572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i="1" lang="en-US"/>
              <a:t>A</a:t>
            </a:r>
          </a:p>
        </p:txBody>
      </p:sp>
      <p:sp>
        <p:nvSpPr>
          <p:cNvPr id="1048789" name="Text Box 9"/>
          <p:cNvSpPr txBox="1"/>
          <p:nvPr/>
        </p:nvSpPr>
        <p:spPr>
          <a:xfrm rot="0">
            <a:off x="1066800" y="3429000"/>
            <a:ext cx="457200" cy="4572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i="1" lang="en-US"/>
              <a:t>X</a:t>
            </a:r>
          </a:p>
        </p:txBody>
      </p:sp>
      <p:sp>
        <p:nvSpPr>
          <p:cNvPr id="1048790" name="Text Box 10"/>
          <p:cNvSpPr txBox="1"/>
          <p:nvPr/>
        </p:nvSpPr>
        <p:spPr>
          <a:xfrm rot="0">
            <a:off x="762000" y="3886200"/>
            <a:ext cx="7772400" cy="3968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2000" lang="en-US"/>
              <a:t>The NOR operation will produce a LOW if any input is HIGH. </a:t>
            </a:r>
          </a:p>
        </p:txBody>
      </p:sp>
      <p:sp>
        <p:nvSpPr>
          <p:cNvPr id="1048791" name="Rectangle 11"/>
          <p:cNvSpPr/>
          <p:nvPr/>
        </p:nvSpPr>
        <p:spPr>
          <a:xfrm rot="0">
            <a:off x="914400" y="1143000"/>
            <a:ext cx="2038350" cy="466725"/>
          </a:xfrm>
          <a:prstGeom prst="rect"/>
          <a:solidFill>
            <a:srgbClr val="996633"/>
          </a:solidFill>
          <a:ln w="9525" cap="flat" cmpd="sng">
            <a:solidFill>
              <a:srgbClr val="000000">
                <a:alpha val="100000"/>
              </a:srgbClr>
            </a:solidFill>
            <a:prstDash val="solid"/>
            <a:round/>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solidFill>
                  <a:srgbClr val="FFFF99"/>
                </a:solidFill>
              </a:rPr>
              <a:t>The NOR Gate</a:t>
            </a:r>
          </a:p>
        </p:txBody>
      </p:sp>
      <p:sp>
        <p:nvSpPr>
          <p:cNvPr id="1048792" name="Text Box 12"/>
          <p:cNvSpPr txBox="1"/>
          <p:nvPr/>
        </p:nvSpPr>
        <p:spPr>
          <a:xfrm rot="0">
            <a:off x="1066800" y="2819400"/>
            <a:ext cx="457200" cy="4572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i="1" lang="en-US"/>
              <a:t>B</a:t>
            </a:r>
          </a:p>
        </p:txBody>
      </p:sp>
      <p:graphicFrame>
        <p:nvGraphicFramePr>
          <p:cNvPr id="4194335" name=""/>
          <p:cNvGraphicFramePr>
            <a:graphicFrameLocks/>
          </p:cNvGraphicFramePr>
          <p:nvPr/>
        </p:nvGraphicFramePr>
        <p:xfrm rot="0">
          <a:off x="1447800" y="2362200"/>
          <a:ext cx="5578475" cy="836612"/>
        </p:xfrm>
        <a:graphic>
          <a:graphicData uri="http://schemas.openxmlformats.org/presentationml/2006/ole">
            <mc:AlternateContent xmlns:mc="http://schemas.openxmlformats.org/markup-compatibility/2006">
              <mc:Choice xmlns:v="urn:schemas-microsoft-com:vml" Requires="v">
                <p:oleObj name="CorelDRAW" r:id="rId2" spid="" imgH="836612" imgW="5578475" showAsIcon="0" progId="CorelDRAW.Graphic.13">
                  <p:embed followColorScheme="full"/>
                  <p:pic>
                    <p:nvPicPr>
                      <p:cNvPr id="2097203" name="Object 13"/>
                      <p:cNvPicPr>
                        <a:picLocks/>
                      </p:cNvPicPr>
                      <p:nvPr/>
                    </p:nvPicPr>
                    <p:blipFill>
                      <a:blip xmlns:r="http://schemas.openxmlformats.org/officeDocument/2006/relationships" r:embed="rId3"/>
                      <a:srcRect l="0" t="0" r="0" b="0"/>
                      <a:stretch>
                        <a:fillRect/>
                      </a:stretch>
                    </p:blipFill>
                    <p:spPr>
                      <a:xfrm rot="0">
                        <a:off x="1447800" y="2362200"/>
                        <a:ext cx="5578475" cy="836612"/>
                      </a:xfrm>
                      <a:prstGeom prst="rect"/>
                      <a:noFill/>
                      <a:ln>
                        <a:noFill/>
                      </a:ln>
                    </p:spPr>
                  </p:pic>
                </p:oleObj>
              </mc:Choice>
              <mc:Fallback>
                <p:oleObj name="CorelDRAW" r:id="rId2" spid="" imgH="836612" imgW="5578475" showAsIcon="0" progId="CorelDRAW.Graphic.13">
                  <p:embed followColorScheme="full"/>
                  <p:pic>
                    <p:nvPicPr>
                      <p:cNvPr id="2097203" name="Object 13"/>
                      <p:cNvPicPr>
                        <a:picLocks/>
                      </p:cNvPicPr>
                      <p:nvPr/>
                    </p:nvPicPr>
                    <p:blipFill>
                      <a:blip xmlns:r="http://schemas.openxmlformats.org/officeDocument/2006/relationships" r:embed="rId3"/>
                      <a:srcRect l="0" t="0" r="0" b="0"/>
                      <a:stretch>
                        <a:fillRect/>
                      </a:stretch>
                    </p:blipFill>
                    <p:spPr>
                      <a:xfrm rot="0">
                        <a:off x="1447800" y="2362200"/>
                        <a:ext cx="5578475" cy="836612"/>
                      </a:xfrm>
                      <a:prstGeom prst="rect"/>
                      <a:noFill/>
                      <a:ln>
                        <a:noFill/>
                      </a:ln>
                    </p:spPr>
                  </p:pic>
                </p:oleObj>
              </mc:Fallback>
            </mc:AlternateContent>
          </a:graphicData>
        </a:graphic>
      </p:graphicFrame>
      <p:sp>
        <p:nvSpPr>
          <p:cNvPr id="1048793" name="WordArt 14"/>
          <p:cNvSpPr/>
          <p:nvPr/>
        </p:nvSpPr>
        <p:spPr>
          <a:xfrm rot="0">
            <a:off x="609600" y="4419600"/>
            <a:ext cx="1219200" cy="449262"/>
          </a:xfrm>
          <a:prstGeom prst="rect"/>
        </p:spPr>
        <p:txBody>
          <a:bodyPr anchor="t" bIns="45720" fromWordArt="1" lIns="91440" rIns="91440" tIns="45720" vert="horz" wrap="none">
            <a:prstTxWarp prst="textPlain">
              <a:avLst>
                <a:gd fmla="val 50000" name="adj"/>
              </a:avLst>
            </a:prstTxWarp>
          </a:bodyPr>
          <a:p>
            <a:pPr algn="ctr"/>
            <a:r>
              <a:rPr b="0" sz="2800" i="0" kern="10" normalizeH="0" spc="0">
                <a:ln>
                  <a:noFill/>
                </a:ln>
                <a:gradFill rotWithShape="0">
                  <a:gsLst>
                    <a:gs pos="0">
                      <a:srgbClr val="FFFF00">
                        <a:alpha val="100000"/>
                      </a:srgbClr>
                    </a:gs>
                    <a:gs pos="100000">
                      <a:srgbClr val="FF9933">
                        <a:alpha val="100000"/>
                      </a:srgbClr>
                    </a:gs>
                  </a:gsLst>
                  <a:path path="rect">
                    <a:fillToRect l="50000" t="50000" r="50000" b="50000"/>
                  </a:path>
                </a:gradFill>
                <a:effectLst>
                  <a:outerShdw algn="ctr" dir="2699999" dist="35921" kx="0" sx="100000" sy="100000">
                    <a:srgbClr val="C0C0C0">
                      <a:alpha val="79999"/>
                    </a:srgbClr>
                  </a:outerShdw>
                </a:effectLst>
                <a:latin typeface="Impact"/>
                <a:ea typeface="Impact"/>
              </a:rPr>
              <a:t>Example</a:t>
            </a:r>
          </a:p>
        </p:txBody>
      </p:sp>
      <p:sp>
        <p:nvSpPr>
          <p:cNvPr id="1048794" name="Text Box 15"/>
          <p:cNvSpPr txBox="1"/>
          <p:nvPr/>
        </p:nvSpPr>
        <p:spPr>
          <a:xfrm rot="0">
            <a:off x="1905000" y="4495800"/>
            <a:ext cx="5562600" cy="3968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2000" lang="en-US"/>
              <a:t>When is the LED is ON for the circuit shown?</a:t>
            </a:r>
          </a:p>
        </p:txBody>
      </p:sp>
      <p:sp>
        <p:nvSpPr>
          <p:cNvPr id="1048795" name="WordArt 16"/>
          <p:cNvSpPr/>
          <p:nvPr/>
        </p:nvSpPr>
        <p:spPr>
          <a:xfrm rot="0">
            <a:off x="609600" y="5257800"/>
            <a:ext cx="1219200" cy="449262"/>
          </a:xfrm>
          <a:prstGeom prst="rect"/>
        </p:spPr>
        <p:txBody>
          <a:bodyPr anchor="t" bIns="45720" fromWordArt="1" lIns="91440" rIns="91440" tIns="45720" vert="horz" wrap="none">
            <a:prstTxWarp prst="textPlain">
              <a:avLst>
                <a:gd fmla="val 50000" name="adj"/>
              </a:avLst>
            </a:prstTxWarp>
          </a:bodyPr>
          <a:p>
            <a:pPr algn="ctr"/>
            <a:r>
              <a:rPr b="0" sz="2800" i="0" kern="10" normalizeH="0" spc="0">
                <a:ln>
                  <a:noFill/>
                </a:ln>
                <a:gradFill rotWithShape="0">
                  <a:gsLst>
                    <a:gs pos="0">
                      <a:srgbClr val="FFFF00">
                        <a:alpha val="100000"/>
                      </a:srgbClr>
                    </a:gs>
                    <a:gs pos="100000">
                      <a:srgbClr val="FF9933">
                        <a:alpha val="100000"/>
                      </a:srgbClr>
                    </a:gs>
                  </a:gsLst>
                  <a:path path="rect">
                    <a:fillToRect l="50000" t="50000" r="50000" b="50000"/>
                  </a:path>
                </a:gradFill>
                <a:effectLst>
                  <a:outerShdw algn="ctr" dir="2699999" dist="35921" kx="0" sx="100000" sy="100000">
                    <a:srgbClr val="C0C0C0">
                      <a:alpha val="79999"/>
                    </a:srgbClr>
                  </a:outerShdw>
                </a:effectLst>
                <a:latin typeface="Impact"/>
                <a:ea typeface="Impact"/>
              </a:rPr>
              <a:t>Solution</a:t>
            </a:r>
          </a:p>
        </p:txBody>
      </p:sp>
      <p:sp>
        <p:nvSpPr>
          <p:cNvPr id="1048796" name="Text Box 17"/>
          <p:cNvSpPr txBox="1"/>
          <p:nvPr/>
        </p:nvSpPr>
        <p:spPr>
          <a:xfrm rot="0">
            <a:off x="1981200" y="5257800"/>
            <a:ext cx="3657600" cy="7016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2000" lang="en-US">
                <a:solidFill>
                  <a:srgbClr val="FF0000"/>
                </a:solidFill>
              </a:rPr>
              <a:t>The LED will be on when all of the four inputs are HIGH. </a:t>
            </a:r>
          </a:p>
        </p:txBody>
      </p:sp>
      <p:graphicFrame>
        <p:nvGraphicFramePr>
          <p:cNvPr id="4194336" name=""/>
          <p:cNvGraphicFramePr>
            <a:graphicFrameLocks/>
          </p:cNvGraphicFramePr>
          <p:nvPr/>
        </p:nvGraphicFramePr>
        <p:xfrm rot="0">
          <a:off x="1447800" y="3429000"/>
          <a:ext cx="5562600" cy="333375"/>
        </p:xfrm>
        <a:graphic>
          <a:graphicData uri="http://schemas.openxmlformats.org/presentationml/2006/ole">
            <mc:AlternateContent xmlns:mc="http://schemas.openxmlformats.org/markup-compatibility/2006">
              <mc:Choice xmlns:v="urn:schemas-microsoft-com:vml" Requires="v">
                <p:oleObj name="CorelDRAW" r:id="rId4" spid="" imgH="333375" imgW="5562600" showAsIcon="0" progId="CorelDRAW.Graphic.13">
                  <p:embed followColorScheme="full"/>
                  <p:pic>
                    <p:nvPicPr>
                      <p:cNvPr id="2097204" name="Object 26"/>
                      <p:cNvPicPr>
                        <a:picLocks/>
                      </p:cNvPicPr>
                      <p:nvPr/>
                    </p:nvPicPr>
                    <p:blipFill>
                      <a:blip xmlns:r="http://schemas.openxmlformats.org/officeDocument/2006/relationships" r:embed="rId5"/>
                      <a:srcRect l="0" t="0" r="0" b="0"/>
                      <a:stretch>
                        <a:fillRect/>
                      </a:stretch>
                    </p:blipFill>
                    <p:spPr>
                      <a:xfrm rot="0">
                        <a:off x="1447800" y="3429000"/>
                        <a:ext cx="5562600" cy="333375"/>
                      </a:xfrm>
                      <a:prstGeom prst="rect"/>
                      <a:noFill/>
                      <a:ln>
                        <a:noFill/>
                      </a:ln>
                    </p:spPr>
                  </p:pic>
                </p:oleObj>
              </mc:Choice>
              <mc:Fallback>
                <p:oleObj name="CorelDRAW" r:id="rId4" spid="" imgH="333375" imgW="5562600" showAsIcon="0" progId="CorelDRAW.Graphic.13">
                  <p:embed followColorScheme="full"/>
                  <p:pic>
                    <p:nvPicPr>
                      <p:cNvPr id="2097204" name="Object 26"/>
                      <p:cNvPicPr>
                        <a:picLocks/>
                      </p:cNvPicPr>
                      <p:nvPr/>
                    </p:nvPicPr>
                    <p:blipFill>
                      <a:blip xmlns:r="http://schemas.openxmlformats.org/officeDocument/2006/relationships" r:embed="rId5"/>
                      <a:srcRect l="0" t="0" r="0" b="0"/>
                      <a:stretch>
                        <a:fillRect/>
                      </a:stretch>
                    </p:blipFill>
                    <p:spPr>
                      <a:xfrm rot="0">
                        <a:off x="1447800" y="3429000"/>
                        <a:ext cx="5562600" cy="333375"/>
                      </a:xfrm>
                      <a:prstGeom prst="rect"/>
                      <a:noFill/>
                      <a:ln>
                        <a:noFill/>
                      </a:ln>
                    </p:spPr>
                  </p:pic>
                </p:oleObj>
              </mc:Fallback>
            </mc:AlternateContent>
          </a:graphicData>
        </a:graphic>
      </p:graphicFrame>
      <p:graphicFrame>
        <p:nvGraphicFramePr>
          <p:cNvPr id="4194337" name=""/>
          <p:cNvGraphicFramePr>
            <a:graphicFrameLocks/>
          </p:cNvGraphicFramePr>
          <p:nvPr/>
        </p:nvGraphicFramePr>
        <p:xfrm rot="0">
          <a:off x="5867400" y="4267200"/>
          <a:ext cx="2449512" cy="1684337"/>
        </p:xfrm>
        <a:graphic>
          <a:graphicData uri="http://schemas.openxmlformats.org/presentationml/2006/ole">
            <mc:AlternateContent xmlns:mc="http://schemas.openxmlformats.org/markup-compatibility/2006">
              <mc:Choice xmlns:v="urn:schemas-microsoft-com:vml" Requires="v">
                <p:oleObj name="CorelDRAW" r:id="rId6" spid="" imgH="1684337" imgW="2449512" showAsIcon="0" progId="CorelDRAW.Graphic.13">
                  <p:embed followColorScheme="full"/>
                  <p:pic>
                    <p:nvPicPr>
                      <p:cNvPr id="2097205" name="Object 27"/>
                      <p:cNvPicPr>
                        <a:picLocks/>
                      </p:cNvPicPr>
                      <p:nvPr/>
                    </p:nvPicPr>
                    <p:blipFill>
                      <a:blip xmlns:r="http://schemas.openxmlformats.org/officeDocument/2006/relationships" r:embed="rId7"/>
                      <a:srcRect l="0" t="0" r="0" b="0"/>
                      <a:stretch>
                        <a:fillRect/>
                      </a:stretch>
                    </p:blipFill>
                    <p:spPr>
                      <a:xfrm rot="0">
                        <a:off x="5867400" y="4267200"/>
                        <a:ext cx="2449512" cy="1684337"/>
                      </a:xfrm>
                      <a:prstGeom prst="rect"/>
                      <a:noFill/>
                      <a:ln>
                        <a:noFill/>
                      </a:ln>
                    </p:spPr>
                  </p:pic>
                </p:oleObj>
              </mc:Choice>
              <mc:Fallback>
                <p:oleObj name="CorelDRAW" r:id="rId6" spid="" imgH="1684337" imgW="2449512" showAsIcon="0" progId="CorelDRAW.Graphic.13">
                  <p:embed followColorScheme="full"/>
                  <p:pic>
                    <p:nvPicPr>
                      <p:cNvPr id="2097205" name="Object 27"/>
                      <p:cNvPicPr>
                        <a:picLocks/>
                      </p:cNvPicPr>
                      <p:nvPr/>
                    </p:nvPicPr>
                    <p:blipFill>
                      <a:blip xmlns:r="http://schemas.openxmlformats.org/officeDocument/2006/relationships" r:embed="rId7"/>
                      <a:srcRect l="0" t="0" r="0" b="0"/>
                      <a:stretch>
                        <a:fillRect/>
                      </a:stretch>
                    </p:blipFill>
                    <p:spPr>
                      <a:xfrm rot="0">
                        <a:off x="5867400" y="4267200"/>
                        <a:ext cx="2449512" cy="1684337"/>
                      </a:xfrm>
                      <a:prstGeom prst="rect"/>
                      <a:noFill/>
                      <a:ln>
                        <a:noFill/>
                      </a:ln>
                    </p:spPr>
                  </p:pic>
                </p:oleObj>
              </mc:Fallback>
            </mc:AlternateContent>
          </a:graphicData>
        </a:graphic>
      </p:graphicFrame>
      <p:sp>
        <p:nvSpPr>
          <p:cNvPr id="1048797" name="Text Box 36"/>
          <p:cNvSpPr txBox="1"/>
          <p:nvPr/>
        </p:nvSpPr>
        <p:spPr>
          <a:xfrm rot="0">
            <a:off x="3200400" y="1066800"/>
            <a:ext cx="762000" cy="3667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800" i="1" lang="en-US"/>
              <a:t>A</a:t>
            </a:r>
          </a:p>
        </p:txBody>
      </p:sp>
      <p:sp>
        <p:nvSpPr>
          <p:cNvPr id="1048798" name="Text Box 37"/>
          <p:cNvSpPr txBox="1"/>
          <p:nvPr/>
        </p:nvSpPr>
        <p:spPr>
          <a:xfrm rot="0">
            <a:off x="3200400" y="1385887"/>
            <a:ext cx="762000" cy="3667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800" i="1" lang="en-US"/>
              <a:t>B</a:t>
            </a:r>
          </a:p>
        </p:txBody>
      </p:sp>
      <p:sp>
        <p:nvSpPr>
          <p:cNvPr id="1048799" name="Text Box 38"/>
          <p:cNvSpPr txBox="1"/>
          <p:nvPr/>
        </p:nvSpPr>
        <p:spPr>
          <a:xfrm rot="0">
            <a:off x="4572000" y="1066800"/>
            <a:ext cx="762000" cy="3667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800" i="1" lang="en-US"/>
              <a:t>X</a:t>
            </a:r>
          </a:p>
        </p:txBody>
      </p:sp>
      <p:sp>
        <p:nvSpPr>
          <p:cNvPr id="1048800" name="Text Box 39"/>
          <p:cNvSpPr txBox="1"/>
          <p:nvPr/>
        </p:nvSpPr>
        <p:spPr>
          <a:xfrm rot="0">
            <a:off x="5638800" y="1066800"/>
            <a:ext cx="762000" cy="3667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800" i="1" lang="en-US"/>
              <a:t>A</a:t>
            </a:r>
          </a:p>
        </p:txBody>
      </p:sp>
      <p:sp>
        <p:nvSpPr>
          <p:cNvPr id="1048801" name="Text Box 40"/>
          <p:cNvSpPr txBox="1"/>
          <p:nvPr/>
        </p:nvSpPr>
        <p:spPr>
          <a:xfrm rot="0">
            <a:off x="5638800" y="1371600"/>
            <a:ext cx="762000" cy="3667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800" i="1" lang="en-US"/>
              <a:t>B</a:t>
            </a:r>
          </a:p>
        </p:txBody>
      </p:sp>
      <p:sp>
        <p:nvSpPr>
          <p:cNvPr id="1048802" name="Text Box 41"/>
          <p:cNvSpPr txBox="1"/>
          <p:nvPr/>
        </p:nvSpPr>
        <p:spPr>
          <a:xfrm rot="0">
            <a:off x="7010400" y="1066800"/>
            <a:ext cx="762000" cy="3667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800" i="1" lang="en-US"/>
              <a:t>X</a:t>
            </a:r>
          </a:p>
        </p:txBody>
      </p:sp>
      <p:graphicFrame>
        <p:nvGraphicFramePr>
          <p:cNvPr id="4194338" name=""/>
          <p:cNvGraphicFramePr>
            <a:graphicFrameLocks/>
          </p:cNvGraphicFramePr>
          <p:nvPr/>
        </p:nvGraphicFramePr>
        <p:xfrm rot="0">
          <a:off x="3495675" y="1200150"/>
          <a:ext cx="1371600" cy="481012"/>
        </p:xfrm>
        <a:graphic>
          <a:graphicData uri="http://schemas.openxmlformats.org/presentationml/2006/ole">
            <mc:AlternateContent xmlns:mc="http://schemas.openxmlformats.org/markup-compatibility/2006">
              <mc:Choice xmlns:v="urn:schemas-microsoft-com:vml" Requires="v">
                <p:oleObj name="CorelDRAW" r:id="rId8" spid="" imgH="481012" imgW="1371600" showAsIcon="0" progId="CorelDRAW.Graphic.13">
                  <p:embed followColorScheme="full"/>
                  <p:pic>
                    <p:nvPicPr>
                      <p:cNvPr id="2097206" name="Object 42"/>
                      <p:cNvPicPr>
                        <a:picLocks/>
                      </p:cNvPicPr>
                      <p:nvPr/>
                    </p:nvPicPr>
                    <p:blipFill>
                      <a:blip xmlns:r="http://schemas.openxmlformats.org/officeDocument/2006/relationships" r:embed="rId9"/>
                      <a:srcRect l="0" t="0" r="0" b="0"/>
                      <a:stretch>
                        <a:fillRect/>
                      </a:stretch>
                    </p:blipFill>
                    <p:spPr>
                      <a:xfrm rot="0">
                        <a:off x="3495675" y="1200150"/>
                        <a:ext cx="1371600" cy="481012"/>
                      </a:xfrm>
                      <a:prstGeom prst="rect"/>
                      <a:noFill/>
                      <a:ln>
                        <a:noFill/>
                      </a:ln>
                    </p:spPr>
                  </p:pic>
                </p:oleObj>
              </mc:Choice>
              <mc:Fallback>
                <p:oleObj name="CorelDRAW" r:id="rId8" spid="" imgH="481012" imgW="1371600" showAsIcon="0" progId="CorelDRAW.Graphic.13">
                  <p:embed followColorScheme="full"/>
                  <p:pic>
                    <p:nvPicPr>
                      <p:cNvPr id="2097206" name="Object 42"/>
                      <p:cNvPicPr>
                        <a:picLocks/>
                      </p:cNvPicPr>
                      <p:nvPr/>
                    </p:nvPicPr>
                    <p:blipFill>
                      <a:blip xmlns:r="http://schemas.openxmlformats.org/officeDocument/2006/relationships" r:embed="rId9"/>
                      <a:srcRect l="0" t="0" r="0" b="0"/>
                      <a:stretch>
                        <a:fillRect/>
                      </a:stretch>
                    </p:blipFill>
                    <p:spPr>
                      <a:xfrm rot="0">
                        <a:off x="3495675" y="1200150"/>
                        <a:ext cx="1371600" cy="481012"/>
                      </a:xfrm>
                      <a:prstGeom prst="rect"/>
                      <a:noFill/>
                      <a:ln>
                        <a:noFill/>
                      </a:ln>
                    </p:spPr>
                  </p:pic>
                </p:oleObj>
              </mc:Fallback>
            </mc:AlternateContent>
          </a:graphicData>
        </a:graphic>
      </p:graphicFrame>
      <p:graphicFrame>
        <p:nvGraphicFramePr>
          <p:cNvPr id="4194339" name=""/>
          <p:cNvGraphicFramePr>
            <a:graphicFrameLocks/>
          </p:cNvGraphicFramePr>
          <p:nvPr/>
        </p:nvGraphicFramePr>
        <p:xfrm rot="0">
          <a:off x="5905500" y="1133475"/>
          <a:ext cx="1371600" cy="620712"/>
        </p:xfrm>
        <a:graphic>
          <a:graphicData uri="http://schemas.openxmlformats.org/presentationml/2006/ole">
            <mc:AlternateContent xmlns:mc="http://schemas.openxmlformats.org/markup-compatibility/2006">
              <mc:Choice xmlns:v="urn:schemas-microsoft-com:vml" Requires="v">
                <p:oleObj name="CorelDRAW" r:id="rId10" spid="" imgH="620712" imgW="1371600" showAsIcon="0" progId="CorelDRAW.Graphic.13">
                  <p:embed followColorScheme="full"/>
                  <p:pic>
                    <p:nvPicPr>
                      <p:cNvPr id="2097207" name="Object 43"/>
                      <p:cNvPicPr>
                        <a:picLocks/>
                      </p:cNvPicPr>
                      <p:nvPr/>
                    </p:nvPicPr>
                    <p:blipFill>
                      <a:blip xmlns:r="http://schemas.openxmlformats.org/officeDocument/2006/relationships" r:embed="rId11"/>
                      <a:srcRect l="0" t="0" r="0" b="0"/>
                      <a:stretch>
                        <a:fillRect/>
                      </a:stretch>
                    </p:blipFill>
                    <p:spPr>
                      <a:xfrm rot="0">
                        <a:off x="5905500" y="1133475"/>
                        <a:ext cx="1371600" cy="620712"/>
                      </a:xfrm>
                      <a:prstGeom prst="rect"/>
                      <a:noFill/>
                      <a:ln>
                        <a:noFill/>
                      </a:ln>
                    </p:spPr>
                  </p:pic>
                </p:oleObj>
              </mc:Choice>
              <mc:Fallback>
                <p:oleObj name="CorelDRAW" r:id="rId10" spid="" imgH="620712" imgW="1371600" showAsIcon="0" progId="CorelDRAW.Graphic.13">
                  <p:embed followColorScheme="full"/>
                  <p:pic>
                    <p:nvPicPr>
                      <p:cNvPr id="2097207" name="Object 43"/>
                      <p:cNvPicPr>
                        <a:picLocks/>
                      </p:cNvPicPr>
                      <p:nvPr/>
                    </p:nvPicPr>
                    <p:blipFill>
                      <a:blip xmlns:r="http://schemas.openxmlformats.org/officeDocument/2006/relationships" r:embed="rId11"/>
                      <a:srcRect l="0" t="0" r="0" b="0"/>
                      <a:stretch>
                        <a:fillRect/>
                      </a:stretch>
                    </p:blipFill>
                    <p:spPr>
                      <a:xfrm rot="0">
                        <a:off x="5905500" y="1133475"/>
                        <a:ext cx="1371600" cy="620712"/>
                      </a:xfrm>
                      <a:prstGeom prst="rect"/>
                      <a:noFill/>
                      <a:ln>
                        <a:noFill/>
                      </a:ln>
                    </p:spPr>
                  </p:pic>
                </p:oleObj>
              </mc:Fallback>
            </mc:AlternateContent>
          </a:graphicData>
        </a:graphic>
      </p:graphicFrame>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grpId="0" id="5" nodeType="clickEffect" presetClass="entr" presetID="22" presetSubtype="8">
                                  <p:stCondLst>
                                    <p:cond delay="0"/>
                                  </p:stCondLst>
                                  <p:childTnLst>
                                    <p:set>
                                      <p:cBhvr>
                                        <p:cTn dur="1" fill="hold" id="6">
                                          <p:stCondLst>
                                            <p:cond delay="0"/>
                                          </p:stCondLst>
                                        </p:cTn>
                                        <p:tgtEl>
                                          <p:spTgt spid="1048783"/>
                                        </p:tgtEl>
                                        <p:attrNameLst>
                                          <p:attrName>style.visibility</p:attrName>
                                        </p:attrNameLst>
                                      </p:cBhvr>
                                      <p:to>
                                        <p:strVal val="visible"/>
                                      </p:to>
                                    </p:set>
                                    <p:animEffect transition="in" filter="wipe(left)">
                                      <p:cBhvr>
                                        <p:cTn dur="1000" id="7"/>
                                        <p:tgtEl>
                                          <p:spTgt spid="1048783"/>
                                        </p:tgtEl>
                                      </p:cBhvr>
                                    </p:animEffect>
                                  </p:childTnLst>
                                </p:cTn>
                              </p:par>
                            </p:childTnLst>
                          </p:cTn>
                        </p:par>
                        <p:par>
                          <p:cTn fill="hold" id="8" nodeType="afterGroup">
                            <p:stCondLst>
                              <p:cond delay="1000"/>
                            </p:stCondLst>
                            <p:childTnLst>
                              <p:par>
                                <p:cTn fill="hold" grpId="0" id="9" nodeType="afterEffect" presetClass="entr" presetID="22" presetSubtype="8">
                                  <p:stCondLst>
                                    <p:cond delay="0"/>
                                  </p:stCondLst>
                                  <p:childTnLst>
                                    <p:set>
                                      <p:cBhvr>
                                        <p:cTn dur="1" fill="hold" id="10">
                                          <p:stCondLst>
                                            <p:cond delay="0"/>
                                          </p:stCondLst>
                                        </p:cTn>
                                        <p:tgtEl>
                                          <p:spTgt spid="1048784"/>
                                        </p:tgtEl>
                                        <p:attrNameLst>
                                          <p:attrName>style.visibility</p:attrName>
                                        </p:attrNameLst>
                                      </p:cBhvr>
                                      <p:to>
                                        <p:strVal val="visible"/>
                                      </p:to>
                                    </p:set>
                                    <p:animEffect transition="in" filter="wipe(left)">
                                      <p:cBhvr>
                                        <p:cTn dur="1000" id="11"/>
                                        <p:tgtEl>
                                          <p:spTgt spid="1048784"/>
                                        </p:tgtEl>
                                      </p:cBhvr>
                                    </p:animEffect>
                                  </p:childTnLst>
                                </p:cTn>
                              </p:par>
                            </p:childTnLst>
                          </p:cTn>
                        </p:par>
                        <p:par>
                          <p:cTn fill="hold" id="12" nodeType="afterGroup">
                            <p:stCondLst>
                              <p:cond delay="2000"/>
                            </p:stCondLst>
                            <p:childTnLst>
                              <p:par>
                                <p:cTn fill="hold" grpId="0" id="13" nodeType="afterEffect" presetClass="entr" presetID="22" presetSubtype="8">
                                  <p:stCondLst>
                                    <p:cond delay="0"/>
                                  </p:stCondLst>
                                  <p:childTnLst>
                                    <p:set>
                                      <p:cBhvr>
                                        <p:cTn dur="1" fill="hold" id="14">
                                          <p:stCondLst>
                                            <p:cond delay="0"/>
                                          </p:stCondLst>
                                        </p:cTn>
                                        <p:tgtEl>
                                          <p:spTgt spid="1048785"/>
                                        </p:tgtEl>
                                        <p:attrNameLst>
                                          <p:attrName>style.visibility</p:attrName>
                                        </p:attrNameLst>
                                      </p:cBhvr>
                                      <p:to>
                                        <p:strVal val="visible"/>
                                      </p:to>
                                    </p:set>
                                    <p:animEffect transition="in" filter="wipe(left)">
                                      <p:cBhvr>
                                        <p:cTn dur="1000" id="15"/>
                                        <p:tgtEl>
                                          <p:spTgt spid="1048785"/>
                                        </p:tgtEl>
                                      </p:cBhvr>
                                    </p:animEffect>
                                  </p:childTnLst>
                                </p:cTn>
                              </p:par>
                            </p:childTnLst>
                          </p:cTn>
                        </p:par>
                      </p:childTnLst>
                    </p:cTn>
                  </p:par>
                  <p:par>
                    <p:cTn fill="hold" id="16" nodeType="clickPar">
                      <p:stCondLst>
                        <p:cond delay="indefinite"/>
                      </p:stCondLst>
                      <p:childTnLst>
                        <p:par>
                          <p:cTn fill="hold" id="17" nodeType="withGroup">
                            <p:stCondLst>
                              <p:cond delay="0"/>
                            </p:stCondLst>
                            <p:childTnLst>
                              <p:par>
                                <p:cTn fill="hold" id="18" nodeType="clickEffect" presetClass="entr" presetID="22" presetSubtype="8">
                                  <p:stCondLst>
                                    <p:cond delay="0"/>
                                  </p:stCondLst>
                                  <p:childTnLst>
                                    <p:set>
                                      <p:cBhvr>
                                        <p:cTn dur="1" fill="hold" id="19">
                                          <p:stCondLst>
                                            <p:cond delay="0"/>
                                          </p:stCondLst>
                                        </p:cTn>
                                        <p:tgtEl>
                                          <p:spTgt spid="4194336"/>
                                        </p:tgtEl>
                                        <p:attrNameLst>
                                          <p:attrName>style.visibility</p:attrName>
                                        </p:attrNameLst>
                                      </p:cBhvr>
                                      <p:to>
                                        <p:strVal val="visible"/>
                                      </p:to>
                                    </p:set>
                                    <p:animEffect transition="in" filter="wipe(left)">
                                      <p:cBhvr>
                                        <p:cTn dur="2000" id="20"/>
                                        <p:tgtEl>
                                          <p:spTgt spid="4194336"/>
                                        </p:tgtEl>
                                      </p:cBhvr>
                                    </p:animEffect>
                                  </p:childTnLst>
                                </p:cTn>
                              </p:par>
                            </p:childTnLst>
                          </p:cTn>
                        </p:par>
                      </p:childTnLst>
                    </p:cTn>
                  </p:par>
                  <p:par>
                    <p:cTn fill="hold" id="21" nodeType="clickPar">
                      <p:stCondLst>
                        <p:cond delay="indefinite"/>
                      </p:stCondLst>
                      <p:childTnLst>
                        <p:par>
                          <p:cTn fill="hold" id="22" nodeType="withGroup">
                            <p:stCondLst>
                              <p:cond delay="0"/>
                            </p:stCondLst>
                            <p:childTnLst>
                              <p:par>
                                <p:cTn fill="hold" grpId="0" id="23" nodeType="clickEffect" presetClass="entr" presetID="37" presetSubtype="0">
                                  <p:stCondLst>
                                    <p:cond delay="0"/>
                                  </p:stCondLst>
                                  <p:childTnLst>
                                    <p:set>
                                      <p:cBhvr>
                                        <p:cTn dur="1" fill="hold" id="24">
                                          <p:stCondLst>
                                            <p:cond delay="0"/>
                                          </p:stCondLst>
                                        </p:cTn>
                                        <p:tgtEl>
                                          <p:spTgt spid="1048790"/>
                                        </p:tgtEl>
                                        <p:attrNameLst>
                                          <p:attrName>style.visibility</p:attrName>
                                        </p:attrNameLst>
                                      </p:cBhvr>
                                      <p:to>
                                        <p:strVal val="visible"/>
                                      </p:to>
                                    </p:set>
                                    <p:animEffect transition="in" filter="fade">
                                      <p:cBhvr>
                                        <p:cTn dur="1000" id="25"/>
                                        <p:tgtEl>
                                          <p:spTgt spid="1048790"/>
                                        </p:tgtEl>
                                      </p:cBhvr>
                                    </p:animEffect>
                                    <p:anim calcmode="lin" valueType="num">
                                      <p:cBhvr>
                                        <p:cTn dur="1000" fill="hold" id="26"/>
                                        <p:tgtEl>
                                          <p:spTgt spid="1048790"/>
                                        </p:tgtEl>
                                        <p:attrNameLst>
                                          <p:attrName>ppt_x</p:attrName>
                                        </p:attrNameLst>
                                      </p:cBhvr>
                                      <p:tavLst>
                                        <p:tav tm="0">
                                          <p:val>
                                            <p:strVal val="#ppt_x"/>
                                          </p:val>
                                        </p:tav>
                                        <p:tav tm="100000">
                                          <p:val>
                                            <p:strVal val="#ppt_x"/>
                                          </p:val>
                                        </p:tav>
                                      </p:tavLst>
                                    </p:anim>
                                    <p:anim calcmode="lin" valueType="num">
                                      <p:cBhvr>
                                        <p:cTn decel="100000" dur="900" fill="hold" id="27"/>
                                        <p:tgtEl>
                                          <p:spTgt spid="1048790"/>
                                        </p:tgtEl>
                                        <p:attrNameLst>
                                          <p:attrName>ppt_y</p:attrName>
                                        </p:attrNameLst>
                                      </p:cBhvr>
                                      <p:tavLst>
                                        <p:tav tm="0">
                                          <p:val>
                                            <p:strVal val="#ppt_y+1"/>
                                          </p:val>
                                        </p:tav>
                                        <p:tav tm="100000">
                                          <p:val>
                                            <p:strVal val="#ppt_y-.03"/>
                                          </p:val>
                                        </p:tav>
                                      </p:tavLst>
                                    </p:anim>
                                    <p:anim calcmode="lin" valueType="num">
                                      <p:cBhvr>
                                        <p:cTn accel="100000" dur="100" fill="hold" id="28">
                                          <p:stCondLst>
                                            <p:cond delay="900"/>
                                          </p:stCondLst>
                                        </p:cTn>
                                        <p:tgtEl>
                                          <p:spTgt spid="1048790"/>
                                        </p:tgtEl>
                                        <p:attrNameLst>
                                          <p:attrName>ppt_y</p:attrName>
                                        </p:attrNameLst>
                                      </p:cBhvr>
                                      <p:tavLst>
                                        <p:tav tm="0">
                                          <p:val>
                                            <p:strVal val="#ppt_y-.03"/>
                                          </p:val>
                                        </p:tav>
                                        <p:tav tm="100000">
                                          <p:val>
                                            <p:strVal val="#ppt_y"/>
                                          </p:val>
                                        </p:tav>
                                      </p:tavLst>
                                    </p:anim>
                                  </p:childTnLst>
                                </p:cTn>
                              </p:par>
                            </p:childTnLst>
                          </p:cTn>
                        </p:par>
                      </p:childTnLst>
                    </p:cTn>
                  </p:par>
                  <p:par>
                    <p:cTn fill="hold" id="29" nodeType="clickPar">
                      <p:stCondLst>
                        <p:cond delay="indefinite"/>
                      </p:stCondLst>
                      <p:childTnLst>
                        <p:par>
                          <p:cTn fill="hold" id="30" nodeType="withGroup">
                            <p:stCondLst>
                              <p:cond delay="0"/>
                            </p:stCondLst>
                            <p:childTnLst>
                              <p:par>
                                <p:cTn fill="hold" id="31" nodeType="clickEffect" presetClass="entr" presetID="9" presetSubtype="0">
                                  <p:stCondLst>
                                    <p:cond delay="0"/>
                                  </p:stCondLst>
                                  <p:childTnLst>
                                    <p:set>
                                      <p:cBhvr>
                                        <p:cTn dur="1" fill="hold" id="32">
                                          <p:stCondLst>
                                            <p:cond delay="0"/>
                                          </p:stCondLst>
                                        </p:cTn>
                                        <p:tgtEl>
                                          <p:spTgt spid="1048793"/>
                                        </p:tgtEl>
                                        <p:attrNameLst>
                                          <p:attrName>style.visibility</p:attrName>
                                        </p:attrNameLst>
                                      </p:cBhvr>
                                      <p:to>
                                        <p:strVal val="visible"/>
                                      </p:to>
                                    </p:set>
                                    <p:animEffect transition="in" filter="dissolve">
                                      <p:cBhvr>
                                        <p:cTn dur="500" id="33"/>
                                        <p:tgtEl>
                                          <p:spTgt spid="1048793"/>
                                        </p:tgtEl>
                                      </p:cBhvr>
                                    </p:animEffect>
                                  </p:childTnLst>
                                </p:cTn>
                              </p:par>
                              <p:par>
                                <p:cTn fill="hold" grpId="0" id="34" nodeType="withEffect" presetClass="entr" presetID="37" presetSubtype="0">
                                  <p:stCondLst>
                                    <p:cond delay="0"/>
                                  </p:stCondLst>
                                  <p:childTnLst>
                                    <p:set>
                                      <p:cBhvr>
                                        <p:cTn dur="1" fill="hold" id="35">
                                          <p:stCondLst>
                                            <p:cond delay="0"/>
                                          </p:stCondLst>
                                        </p:cTn>
                                        <p:tgtEl>
                                          <p:spTgt spid="1048794"/>
                                        </p:tgtEl>
                                        <p:attrNameLst>
                                          <p:attrName>style.visibility</p:attrName>
                                        </p:attrNameLst>
                                      </p:cBhvr>
                                      <p:to>
                                        <p:strVal val="visible"/>
                                      </p:to>
                                    </p:set>
                                    <p:animEffect transition="in" filter="fade">
                                      <p:cBhvr>
                                        <p:cTn dur="1000" id="36"/>
                                        <p:tgtEl>
                                          <p:spTgt spid="1048794"/>
                                        </p:tgtEl>
                                      </p:cBhvr>
                                    </p:animEffect>
                                    <p:anim calcmode="lin" valueType="num">
                                      <p:cBhvr>
                                        <p:cTn dur="1000" fill="hold" id="37"/>
                                        <p:tgtEl>
                                          <p:spTgt spid="1048794"/>
                                        </p:tgtEl>
                                        <p:attrNameLst>
                                          <p:attrName>ppt_x</p:attrName>
                                        </p:attrNameLst>
                                      </p:cBhvr>
                                      <p:tavLst>
                                        <p:tav tm="0">
                                          <p:val>
                                            <p:strVal val="#ppt_x"/>
                                          </p:val>
                                        </p:tav>
                                        <p:tav tm="100000">
                                          <p:val>
                                            <p:strVal val="#ppt_x"/>
                                          </p:val>
                                        </p:tav>
                                      </p:tavLst>
                                    </p:anim>
                                    <p:anim calcmode="lin" valueType="num">
                                      <p:cBhvr>
                                        <p:cTn decel="100000" dur="900" fill="hold" id="38"/>
                                        <p:tgtEl>
                                          <p:spTgt spid="1048794"/>
                                        </p:tgtEl>
                                        <p:attrNameLst>
                                          <p:attrName>ppt_y</p:attrName>
                                        </p:attrNameLst>
                                      </p:cBhvr>
                                      <p:tavLst>
                                        <p:tav tm="0">
                                          <p:val>
                                            <p:strVal val="#ppt_y+1"/>
                                          </p:val>
                                        </p:tav>
                                        <p:tav tm="100000">
                                          <p:val>
                                            <p:strVal val="#ppt_y-.03"/>
                                          </p:val>
                                        </p:tav>
                                      </p:tavLst>
                                    </p:anim>
                                    <p:anim calcmode="lin" valueType="num">
                                      <p:cBhvr>
                                        <p:cTn accel="100000" dur="100" fill="hold" id="39">
                                          <p:stCondLst>
                                            <p:cond delay="900"/>
                                          </p:stCondLst>
                                        </p:cTn>
                                        <p:tgtEl>
                                          <p:spTgt spid="1048794"/>
                                        </p:tgtEl>
                                        <p:attrNameLst>
                                          <p:attrName>ppt_y</p:attrName>
                                        </p:attrNameLst>
                                      </p:cBhvr>
                                      <p:tavLst>
                                        <p:tav tm="0">
                                          <p:val>
                                            <p:strVal val="#ppt_y-.03"/>
                                          </p:val>
                                        </p:tav>
                                        <p:tav tm="100000">
                                          <p:val>
                                            <p:strVal val="#ppt_y"/>
                                          </p:val>
                                        </p:tav>
                                      </p:tavLst>
                                    </p:anim>
                                  </p:childTnLst>
                                </p:cTn>
                              </p:par>
                              <p:par>
                                <p:cTn fill="hold" id="40" nodeType="withEffect" presetClass="entr" presetID="9" presetSubtype="0">
                                  <p:stCondLst>
                                    <p:cond delay="0"/>
                                  </p:stCondLst>
                                  <p:childTnLst>
                                    <p:set>
                                      <p:cBhvr>
                                        <p:cTn dur="1" fill="hold" id="41">
                                          <p:stCondLst>
                                            <p:cond delay="0"/>
                                          </p:stCondLst>
                                        </p:cTn>
                                        <p:tgtEl>
                                          <p:spTgt spid="4194337"/>
                                        </p:tgtEl>
                                        <p:attrNameLst>
                                          <p:attrName>style.visibility</p:attrName>
                                        </p:attrNameLst>
                                      </p:cBhvr>
                                      <p:to>
                                        <p:strVal val="visible"/>
                                      </p:to>
                                    </p:set>
                                    <p:animEffect transition="in" filter="dissolve">
                                      <p:cBhvr>
                                        <p:cTn dur="500" id="42"/>
                                        <p:tgtEl>
                                          <p:spTgt spid="4194337"/>
                                        </p:tgtEl>
                                      </p:cBhvr>
                                    </p:animEffect>
                                  </p:childTnLst>
                                </p:cTn>
                              </p:par>
                            </p:childTnLst>
                          </p:cTn>
                        </p:par>
                      </p:childTnLst>
                    </p:cTn>
                  </p:par>
                  <p:par>
                    <p:cTn fill="hold" id="43" nodeType="clickPar">
                      <p:stCondLst>
                        <p:cond delay="indefinite"/>
                      </p:stCondLst>
                      <p:childTnLst>
                        <p:par>
                          <p:cTn fill="hold" id="44" nodeType="withGroup">
                            <p:stCondLst>
                              <p:cond delay="0"/>
                            </p:stCondLst>
                            <p:childTnLst>
                              <p:par>
                                <p:cTn fill="hold" id="45" nodeType="clickEffect" presetClass="entr" presetID="9" presetSubtype="0">
                                  <p:stCondLst>
                                    <p:cond delay="0"/>
                                  </p:stCondLst>
                                  <p:childTnLst>
                                    <p:set>
                                      <p:cBhvr>
                                        <p:cTn dur="1" fill="hold" id="46">
                                          <p:stCondLst>
                                            <p:cond delay="0"/>
                                          </p:stCondLst>
                                        </p:cTn>
                                        <p:tgtEl>
                                          <p:spTgt spid="1048795"/>
                                        </p:tgtEl>
                                        <p:attrNameLst>
                                          <p:attrName>style.visibility</p:attrName>
                                        </p:attrNameLst>
                                      </p:cBhvr>
                                      <p:to>
                                        <p:strVal val="visible"/>
                                      </p:to>
                                    </p:set>
                                    <p:animEffect transition="in" filter="dissolve">
                                      <p:cBhvr>
                                        <p:cTn dur="500" id="47"/>
                                        <p:tgtEl>
                                          <p:spTgt spid="1048795"/>
                                        </p:tgtEl>
                                      </p:cBhvr>
                                    </p:animEffect>
                                  </p:childTnLst>
                                </p:cTn>
                              </p:par>
                              <p:par>
                                <p:cTn fill="hold" grpId="0" id="48" nodeType="withEffect" presetClass="entr" presetID="17" presetSubtype="10">
                                  <p:stCondLst>
                                    <p:cond delay="0"/>
                                  </p:stCondLst>
                                  <p:childTnLst>
                                    <p:set>
                                      <p:cBhvr>
                                        <p:cTn dur="1" fill="hold" id="49">
                                          <p:stCondLst>
                                            <p:cond delay="0"/>
                                          </p:stCondLst>
                                        </p:cTn>
                                        <p:tgtEl>
                                          <p:spTgt spid="1048796"/>
                                        </p:tgtEl>
                                        <p:attrNameLst>
                                          <p:attrName>style.visibility</p:attrName>
                                        </p:attrNameLst>
                                      </p:cBhvr>
                                      <p:to>
                                        <p:strVal val="visible"/>
                                      </p:to>
                                    </p:set>
                                    <p:anim calcmode="lin" valueType="num">
                                      <p:cBhvr>
                                        <p:cTn dur="500" fill="hold" id="50"/>
                                        <p:tgtEl>
                                          <p:spTgt spid="1048796"/>
                                        </p:tgtEl>
                                        <p:attrNameLst>
                                          <p:attrName>ppt_w</p:attrName>
                                        </p:attrNameLst>
                                      </p:cBhvr>
                                      <p:tavLst>
                                        <p:tav tm="0">
                                          <p:val>
                                            <p:fltVal val="0.0"/>
                                          </p:val>
                                        </p:tav>
                                        <p:tav tm="100000">
                                          <p:val>
                                            <p:strVal val="#ppt_w"/>
                                          </p:val>
                                        </p:tav>
                                      </p:tavLst>
                                    </p:anim>
                                    <p:anim calcmode="lin" valueType="num">
                                      <p:cBhvr>
                                        <p:cTn dur="500" fill="hold" id="51"/>
                                        <p:tgtEl>
                                          <p:spTgt spid="104879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83" grpId="0" uiExpand="0" build="whole" animBg="1"/>
      <p:bldP spid="1048784" grpId="0" uiExpand="0" build="whole" animBg="1"/>
      <p:bldP spid="1048785" grpId="0" uiExpand="0" build="whole" animBg="1"/>
      <p:bldP spid="1048790" grpId="0" uiExpand="0" build="whole"/>
      <p:bldP spid="1048794" grpId="0" uiExpand="0" build="whole"/>
      <p:bldP spid="1048796" grpId="0" uiExpand="0" build="whole"/>
    </p:bldLst>
  </p:timing>
</p:sld>
</file>

<file path=ppt/slides/slide15.xml><?xml version="1.0" encoding="utf-8"?>
<p:sld xmlns:a="http://schemas.openxmlformats.org/drawingml/2006/main" xmlns:r="http://schemas.openxmlformats.org/officeDocument/2006/relationships" xmlns:p="http://schemas.openxmlformats.org/presentationml/2006/main" showMasterSp="1">
  <p:cSld>
    <p:spTree>
      <p:nvGrpSpPr>
        <p:cNvPr id="101" name=""/>
        <p:cNvGrpSpPr/>
        <p:nvPr/>
      </p:nvGrpSpPr>
      <p:grpSpPr>
        <a:xfrm rot="0">
          <a:off x="0" y="0"/>
          <a:ext cx="0" cy="0"/>
          <a:chOff x="0" y="0"/>
          <a:chExt cx="0" cy="0"/>
        </a:xfrm>
      </p:grpSpPr>
      <p:sp>
        <p:nvSpPr>
          <p:cNvPr id="1048806" name="Text Box 2"/>
          <p:cNvSpPr txBox="1"/>
          <p:nvPr/>
        </p:nvSpPr>
        <p:spPr>
          <a:xfrm rot="0">
            <a:off x="838200" y="1752600"/>
            <a:ext cx="7696200" cy="82232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lang="en-US"/>
              <a:t>The </a:t>
            </a:r>
            <a:r>
              <a:rPr altLang="en-US" b="1" lang="en-US"/>
              <a:t>XOR gate</a:t>
            </a:r>
            <a:r>
              <a:rPr altLang="en-US" lang="en-US"/>
              <a:t> produces a HIGH output only when both inputs are at opposite logic levels.  The truth table is</a:t>
            </a:r>
          </a:p>
        </p:txBody>
      </p:sp>
      <p:pic>
        <p:nvPicPr>
          <p:cNvPr id="2097208" name="Picture 3" descr="SH2507-crop"/>
          <p:cNvPicPr>
            <a:picLocks/>
          </p:cNvPicPr>
          <p:nvPr/>
        </p:nvPicPr>
        <p:blipFill>
          <a:blip xmlns:r="http://schemas.openxmlformats.org/officeDocument/2006/relationships" r:embed="rId1"/>
          <a:srcRect l="0" t="0" r="0" b="0"/>
          <a:stretch>
            <a:fillRect/>
          </a:stretch>
        </p:blipFill>
        <p:spPr>
          <a:xfrm rot="0">
            <a:off x="3429000" y="228600"/>
            <a:ext cx="2209800" cy="685800"/>
          </a:xfrm>
          <a:prstGeom prst="rect"/>
          <a:noFill/>
          <a:ln w="19050" cap="flat" cmpd="sng">
            <a:solidFill>
              <a:schemeClr val="accent2">
                <a:alpha val="100000"/>
              </a:schemeClr>
            </a:solidFill>
            <a:prstDash val="solid"/>
            <a:round/>
          </a:ln>
        </p:spPr>
      </p:pic>
      <p:sp>
        <p:nvSpPr>
          <p:cNvPr id="1048807" name="Text Box 4"/>
          <p:cNvSpPr txBox="1"/>
          <p:nvPr/>
        </p:nvSpPr>
        <p:spPr>
          <a:xfrm rot="0">
            <a:off x="3581400" y="228600"/>
            <a:ext cx="1981200" cy="6413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Summary</a:t>
            </a:r>
          </a:p>
        </p:txBody>
      </p:sp>
      <p:sp>
        <p:nvSpPr>
          <p:cNvPr id="1048808" name="Rectangle 5"/>
          <p:cNvSpPr/>
          <p:nvPr/>
        </p:nvSpPr>
        <p:spPr>
          <a:xfrm rot="0">
            <a:off x="914400" y="1143000"/>
            <a:ext cx="2038350" cy="466725"/>
          </a:xfrm>
          <a:prstGeom prst="rect"/>
          <a:solidFill>
            <a:srgbClr val="996633"/>
          </a:solidFill>
          <a:ln w="9525" cap="flat" cmpd="sng">
            <a:solidFill>
              <a:srgbClr val="000000">
                <a:alpha val="100000"/>
              </a:srgbClr>
            </a:solidFill>
            <a:prstDash val="solid"/>
            <a:round/>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solidFill>
                  <a:srgbClr val="FFFF99"/>
                </a:solidFill>
              </a:rPr>
              <a:t>The XOR Gate</a:t>
            </a:r>
          </a:p>
        </p:txBody>
      </p:sp>
      <p:graphicFrame>
        <p:nvGraphicFramePr>
          <p:cNvPr id="4194340" name=""/>
          <p:cNvGraphicFramePr>
            <a:graphicFrameLocks/>
          </p:cNvGraphicFramePr>
          <p:nvPr/>
        </p:nvGraphicFramePr>
        <p:xfrm rot="0">
          <a:off x="3276600" y="2590800"/>
          <a:ext cx="2009775" cy="2057400"/>
        </p:xfrm>
        <a:graphic>
          <a:graphicData uri="http://schemas.openxmlformats.org/presentationml/2006/ole">
            <mc:AlternateContent xmlns:mc="http://schemas.openxmlformats.org/markup-compatibility/2006">
              <mc:Choice xmlns:v="urn:schemas-microsoft-com:vml" Requires="v">
                <p:oleObj name="CorelDRAW" r:id="rId2" spid="" imgH="2057400" imgW="2009775" showAsIcon="0" progId="CorelDRAW.Graphic.13">
                  <p:embed followColorScheme="full"/>
                  <p:pic>
                    <p:nvPicPr>
                      <p:cNvPr id="2097209" name="Object 6"/>
                      <p:cNvPicPr>
                        <a:picLocks/>
                      </p:cNvPicPr>
                      <p:nvPr/>
                    </p:nvPicPr>
                    <p:blipFill>
                      <a:blip xmlns:r="http://schemas.openxmlformats.org/officeDocument/2006/relationships" r:embed="rId3"/>
                      <a:srcRect l="0" t="0" r="0" b="0"/>
                      <a:stretch>
                        <a:fillRect/>
                      </a:stretch>
                    </p:blipFill>
                    <p:spPr>
                      <a:xfrm rot="0">
                        <a:off x="3276600" y="2590800"/>
                        <a:ext cx="2009775" cy="2057400"/>
                      </a:xfrm>
                      <a:prstGeom prst="rect"/>
                      <a:noFill/>
                      <a:ln>
                        <a:noFill/>
                      </a:ln>
                    </p:spPr>
                  </p:pic>
                </p:oleObj>
              </mc:Choice>
              <mc:Fallback>
                <p:oleObj name="CorelDRAW" r:id="rId2" spid="" imgH="2057400" imgW="2009775" showAsIcon="0" progId="CorelDRAW.Graphic.13">
                  <p:embed followColorScheme="full"/>
                  <p:pic>
                    <p:nvPicPr>
                      <p:cNvPr id="2097209" name="Object 6"/>
                      <p:cNvPicPr>
                        <a:picLocks/>
                      </p:cNvPicPr>
                      <p:nvPr/>
                    </p:nvPicPr>
                    <p:blipFill>
                      <a:blip xmlns:r="http://schemas.openxmlformats.org/officeDocument/2006/relationships" r:embed="rId3"/>
                      <a:srcRect l="0" t="0" r="0" b="0"/>
                      <a:stretch>
                        <a:fillRect/>
                      </a:stretch>
                    </p:blipFill>
                    <p:spPr>
                      <a:xfrm rot="0">
                        <a:off x="3276600" y="2590800"/>
                        <a:ext cx="2009775" cy="2057400"/>
                      </a:xfrm>
                      <a:prstGeom prst="rect"/>
                      <a:noFill/>
                      <a:ln>
                        <a:noFill/>
                      </a:ln>
                    </p:spPr>
                  </p:pic>
                </p:oleObj>
              </mc:Fallback>
            </mc:AlternateContent>
          </a:graphicData>
        </a:graphic>
      </p:graphicFrame>
      <p:sp>
        <p:nvSpPr>
          <p:cNvPr id="1048809" name="Text Box 7"/>
          <p:cNvSpPr txBox="1"/>
          <p:nvPr/>
        </p:nvSpPr>
        <p:spPr>
          <a:xfrm rot="0">
            <a:off x="3505200" y="3276600"/>
            <a:ext cx="838200" cy="13112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indent="-342900" lvl="0" marL="342900"/>
            <a:r>
              <a:rPr altLang="en-US" sz="2000" lang="en-US"/>
              <a:t>0    0</a:t>
            </a:r>
          </a:p>
          <a:p>
            <a:pPr indent="-342900" lvl="0" marL="342900"/>
            <a:r>
              <a:rPr altLang="en-US" sz="2000" lang="en-US"/>
              <a:t>0    1</a:t>
            </a:r>
          </a:p>
          <a:p>
            <a:pPr indent="-342900" lvl="0" marL="342900"/>
            <a:r>
              <a:rPr altLang="en-US" sz="2000" lang="en-US"/>
              <a:t>1    0</a:t>
            </a:r>
          </a:p>
          <a:p>
            <a:pPr indent="-342900" lvl="0" marL="342900"/>
            <a:r>
              <a:rPr altLang="en-US" sz="2000" lang="en-US"/>
              <a:t>1    1</a:t>
            </a:r>
          </a:p>
        </p:txBody>
      </p:sp>
      <p:sp>
        <p:nvSpPr>
          <p:cNvPr id="1048810" name="Text Box 8"/>
          <p:cNvSpPr txBox="1"/>
          <p:nvPr/>
        </p:nvSpPr>
        <p:spPr>
          <a:xfrm rot="0">
            <a:off x="4648200" y="3276600"/>
            <a:ext cx="838200" cy="13112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indent="-342900" lvl="0" marL="342900"/>
            <a:r>
              <a:rPr altLang="en-US" sz="2000" lang="en-US">
                <a:solidFill>
                  <a:srgbClr val="FF0000"/>
                </a:solidFill>
              </a:rPr>
              <a:t>0</a:t>
            </a:r>
          </a:p>
          <a:p>
            <a:pPr indent="-342900" lvl="0" marL="342900"/>
            <a:r>
              <a:rPr altLang="en-US" sz="2000" lang="en-US">
                <a:solidFill>
                  <a:srgbClr val="FF0000"/>
                </a:solidFill>
              </a:rPr>
              <a:t>1 </a:t>
            </a:r>
          </a:p>
          <a:p>
            <a:pPr indent="-342900" lvl="0" marL="342900"/>
            <a:r>
              <a:rPr altLang="en-US" sz="2000" lang="en-US">
                <a:solidFill>
                  <a:srgbClr val="FF0000"/>
                </a:solidFill>
              </a:rPr>
              <a:t>1</a:t>
            </a:r>
          </a:p>
          <a:p>
            <a:pPr indent="-342900" lvl="0" marL="342900"/>
            <a:r>
              <a:rPr altLang="en-US" sz="2000" lang="en-US">
                <a:solidFill>
                  <a:srgbClr val="FF0000"/>
                </a:solidFill>
              </a:rPr>
              <a:t>0</a:t>
            </a:r>
          </a:p>
        </p:txBody>
      </p:sp>
      <p:sp>
        <p:nvSpPr>
          <p:cNvPr id="1048811" name="Text Box 9"/>
          <p:cNvSpPr txBox="1"/>
          <p:nvPr/>
        </p:nvSpPr>
        <p:spPr>
          <a:xfrm rot="0">
            <a:off x="3200400" y="1066800"/>
            <a:ext cx="762000" cy="3667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800" i="1" lang="en-US"/>
              <a:t>A</a:t>
            </a:r>
          </a:p>
        </p:txBody>
      </p:sp>
      <p:sp>
        <p:nvSpPr>
          <p:cNvPr id="1048812" name="Text Box 10"/>
          <p:cNvSpPr txBox="1"/>
          <p:nvPr/>
        </p:nvSpPr>
        <p:spPr>
          <a:xfrm rot="0">
            <a:off x="3200400" y="1385887"/>
            <a:ext cx="762000" cy="3667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800" i="1" lang="en-US"/>
              <a:t>B</a:t>
            </a:r>
          </a:p>
        </p:txBody>
      </p:sp>
      <p:sp>
        <p:nvSpPr>
          <p:cNvPr id="1048813" name="Text Box 11"/>
          <p:cNvSpPr txBox="1"/>
          <p:nvPr/>
        </p:nvSpPr>
        <p:spPr>
          <a:xfrm rot="0">
            <a:off x="4572000" y="1066800"/>
            <a:ext cx="762000" cy="3667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800" i="1" lang="en-US"/>
              <a:t>X</a:t>
            </a:r>
          </a:p>
        </p:txBody>
      </p:sp>
      <p:sp>
        <p:nvSpPr>
          <p:cNvPr id="1048814" name="Text Box 12"/>
          <p:cNvSpPr txBox="1"/>
          <p:nvPr/>
        </p:nvSpPr>
        <p:spPr>
          <a:xfrm rot="0">
            <a:off x="5638800" y="1066800"/>
            <a:ext cx="762000" cy="3667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800" i="1" lang="en-US"/>
              <a:t>A</a:t>
            </a:r>
          </a:p>
        </p:txBody>
      </p:sp>
      <p:sp>
        <p:nvSpPr>
          <p:cNvPr id="1048815" name="Text Box 13"/>
          <p:cNvSpPr txBox="1"/>
          <p:nvPr/>
        </p:nvSpPr>
        <p:spPr>
          <a:xfrm rot="0">
            <a:off x="5638800" y="1371600"/>
            <a:ext cx="762000" cy="3667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800" i="1" lang="en-US"/>
              <a:t>B</a:t>
            </a:r>
          </a:p>
        </p:txBody>
      </p:sp>
      <p:sp>
        <p:nvSpPr>
          <p:cNvPr id="1048816" name="Text Box 14"/>
          <p:cNvSpPr txBox="1"/>
          <p:nvPr/>
        </p:nvSpPr>
        <p:spPr>
          <a:xfrm rot="0">
            <a:off x="7010400" y="1066800"/>
            <a:ext cx="762000" cy="3667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800" i="1" lang="en-US"/>
              <a:t>X</a:t>
            </a:r>
          </a:p>
        </p:txBody>
      </p:sp>
      <p:graphicFrame>
        <p:nvGraphicFramePr>
          <p:cNvPr id="4194341" name=""/>
          <p:cNvGraphicFramePr>
            <a:graphicFrameLocks/>
          </p:cNvGraphicFramePr>
          <p:nvPr/>
        </p:nvGraphicFramePr>
        <p:xfrm rot="0">
          <a:off x="3505200" y="1219200"/>
          <a:ext cx="1447800" cy="463550"/>
        </p:xfrm>
        <a:graphic>
          <a:graphicData uri="http://schemas.openxmlformats.org/presentationml/2006/ole">
            <mc:AlternateContent xmlns:mc="http://schemas.openxmlformats.org/markup-compatibility/2006">
              <mc:Choice xmlns:v="urn:schemas-microsoft-com:vml" Requires="v">
                <p:oleObj name="CorelDRAW" r:id="rId4" spid="" imgH="463550" imgW="1447800" showAsIcon="0" progId="CorelDRAW.Graphic.13">
                  <p:embed followColorScheme="full"/>
                  <p:pic>
                    <p:nvPicPr>
                      <p:cNvPr id="2097210" name="Object 21"/>
                      <p:cNvPicPr>
                        <a:picLocks/>
                      </p:cNvPicPr>
                      <p:nvPr/>
                    </p:nvPicPr>
                    <p:blipFill>
                      <a:blip xmlns:r="http://schemas.openxmlformats.org/officeDocument/2006/relationships" r:embed="rId5"/>
                      <a:srcRect l="0" t="0" r="0" b="0"/>
                      <a:stretch>
                        <a:fillRect/>
                      </a:stretch>
                    </p:blipFill>
                    <p:spPr>
                      <a:xfrm rot="0">
                        <a:off x="3505200" y="1219200"/>
                        <a:ext cx="1447800" cy="463550"/>
                      </a:xfrm>
                      <a:prstGeom prst="rect"/>
                      <a:noFill/>
                      <a:ln>
                        <a:noFill/>
                      </a:ln>
                    </p:spPr>
                  </p:pic>
                </p:oleObj>
              </mc:Choice>
              <mc:Fallback>
                <p:oleObj name="CorelDRAW" r:id="rId4" spid="" imgH="463550" imgW="1447800" showAsIcon="0" progId="CorelDRAW.Graphic.13">
                  <p:embed followColorScheme="full"/>
                  <p:pic>
                    <p:nvPicPr>
                      <p:cNvPr id="2097210" name="Object 21"/>
                      <p:cNvPicPr>
                        <a:picLocks/>
                      </p:cNvPicPr>
                      <p:nvPr/>
                    </p:nvPicPr>
                    <p:blipFill>
                      <a:blip xmlns:r="http://schemas.openxmlformats.org/officeDocument/2006/relationships" r:embed="rId5"/>
                      <a:srcRect l="0" t="0" r="0" b="0"/>
                      <a:stretch>
                        <a:fillRect/>
                      </a:stretch>
                    </p:blipFill>
                    <p:spPr>
                      <a:xfrm rot="0">
                        <a:off x="3505200" y="1219200"/>
                        <a:ext cx="1447800" cy="463550"/>
                      </a:xfrm>
                      <a:prstGeom prst="rect"/>
                      <a:noFill/>
                      <a:ln>
                        <a:noFill/>
                      </a:ln>
                    </p:spPr>
                  </p:pic>
                </p:oleObj>
              </mc:Fallback>
            </mc:AlternateContent>
          </a:graphicData>
        </a:graphic>
      </p:graphicFrame>
      <p:graphicFrame>
        <p:nvGraphicFramePr>
          <p:cNvPr id="4194342" name=""/>
          <p:cNvGraphicFramePr>
            <a:graphicFrameLocks/>
          </p:cNvGraphicFramePr>
          <p:nvPr/>
        </p:nvGraphicFramePr>
        <p:xfrm rot="0">
          <a:off x="5943600" y="1143000"/>
          <a:ext cx="1295400" cy="581025"/>
        </p:xfrm>
        <a:graphic>
          <a:graphicData uri="http://schemas.openxmlformats.org/presentationml/2006/ole">
            <mc:AlternateContent xmlns:mc="http://schemas.openxmlformats.org/markup-compatibility/2006">
              <mc:Choice xmlns:v="urn:schemas-microsoft-com:vml" Requires="v">
                <p:oleObj name="CorelDRAW" r:id="rId6" spid="" imgH="581025" imgW="1295400" showAsIcon="0" progId="CorelDRAW.Graphic.13">
                  <p:embed followColorScheme="full"/>
                  <p:pic>
                    <p:nvPicPr>
                      <p:cNvPr id="2097211" name="Object 23"/>
                      <p:cNvPicPr>
                        <a:picLocks/>
                      </p:cNvPicPr>
                      <p:nvPr/>
                    </p:nvPicPr>
                    <p:blipFill>
                      <a:blip xmlns:r="http://schemas.openxmlformats.org/officeDocument/2006/relationships" r:embed="rId7"/>
                      <a:srcRect l="0" t="0" r="0" b="0"/>
                      <a:stretch>
                        <a:fillRect/>
                      </a:stretch>
                    </p:blipFill>
                    <p:spPr>
                      <a:xfrm rot="0">
                        <a:off x="5943600" y="1143000"/>
                        <a:ext cx="1295400" cy="581025"/>
                      </a:xfrm>
                      <a:prstGeom prst="rect"/>
                      <a:noFill/>
                      <a:ln>
                        <a:noFill/>
                      </a:ln>
                    </p:spPr>
                  </p:pic>
                </p:oleObj>
              </mc:Choice>
              <mc:Fallback>
                <p:oleObj name="CorelDRAW" r:id="rId6" spid="" imgH="581025" imgW="1295400" showAsIcon="0" progId="CorelDRAW.Graphic.13">
                  <p:embed followColorScheme="full"/>
                  <p:pic>
                    <p:nvPicPr>
                      <p:cNvPr id="2097211" name="Object 23"/>
                      <p:cNvPicPr>
                        <a:picLocks/>
                      </p:cNvPicPr>
                      <p:nvPr/>
                    </p:nvPicPr>
                    <p:blipFill>
                      <a:blip xmlns:r="http://schemas.openxmlformats.org/officeDocument/2006/relationships" r:embed="rId7"/>
                      <a:srcRect l="0" t="0" r="0" b="0"/>
                      <a:stretch>
                        <a:fillRect/>
                      </a:stretch>
                    </p:blipFill>
                    <p:spPr>
                      <a:xfrm rot="0">
                        <a:off x="5943600" y="1143000"/>
                        <a:ext cx="1295400" cy="581025"/>
                      </a:xfrm>
                      <a:prstGeom prst="rect"/>
                      <a:noFill/>
                      <a:ln>
                        <a:noFill/>
                      </a:ln>
                    </p:spPr>
                  </p:pic>
                </p:oleObj>
              </mc:Fallback>
            </mc:AlternateContent>
          </a:graphicData>
        </a:graphic>
      </p:graphicFrame>
      <p:grpSp>
        <p:nvGrpSpPr>
          <p:cNvPr id="102" name=""/>
          <p:cNvGrpSpPr/>
          <p:nvPr/>
        </p:nvGrpSpPr>
        <p:grpSpPr>
          <a:xfrm rot="0">
            <a:off x="762000" y="4724400"/>
            <a:ext cx="7239000" cy="1187450"/>
            <a:chOff x="480" y="2976"/>
            <a:chExt cx="4560" cy="748"/>
          </a:xfrm>
        </p:grpSpPr>
        <p:sp>
          <p:nvSpPr>
            <p:cNvPr id="1048817" name="Text Box 18"/>
            <p:cNvSpPr txBox="1"/>
            <p:nvPr/>
          </p:nvSpPr>
          <p:spPr>
            <a:xfrm rot="0">
              <a:off x="480" y="2976"/>
              <a:ext cx="4560" cy="748"/>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lang="en-US"/>
                <a:t>The </a:t>
              </a:r>
              <a:r>
                <a:rPr altLang="en-US" b="1" lang="en-US"/>
                <a:t>XOR </a:t>
              </a:r>
              <a:r>
                <a:rPr altLang="en-US" lang="en-US"/>
                <a:t>operation is written as </a:t>
              </a:r>
              <a:r>
                <a:rPr altLang="en-US" i="1" lang="en-US"/>
                <a:t>X = AB + AB</a:t>
              </a:r>
              <a:r>
                <a:rPr altLang="en-US" lang="en-US"/>
                <a:t>. Alternatively, it can be written with a circled plus sign between the variables as </a:t>
              </a:r>
              <a:r>
                <a:rPr altLang="en-US" i="1" lang="en-US"/>
                <a:t>X = A + B.</a:t>
              </a:r>
            </a:p>
          </p:txBody>
        </p:sp>
        <p:sp>
          <p:nvSpPr>
            <p:cNvPr id="1048818" name="Oval 24"/>
            <p:cNvSpPr/>
            <p:nvPr/>
          </p:nvSpPr>
          <p:spPr>
            <a:xfrm rot="0">
              <a:off x="2952" y="3504"/>
              <a:ext cx="159" cy="162"/>
            </a:xfrm>
            <a:prstGeom prst="ellipse"/>
            <a:noFill/>
            <a:ln w="19050"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8819" name="Line 26"/>
            <p:cNvSpPr/>
            <p:nvPr/>
          </p:nvSpPr>
          <p:spPr>
            <a:xfrm rot="0">
              <a:off x="3456" y="3024"/>
              <a:ext cx="96" cy="0"/>
            </a:xfrm>
            <a:prstGeom prst="line"/>
            <a:noFill/>
            <a:ln w="9525" cap="flat" cmpd="sng">
              <a:solidFill>
                <a:schemeClr val="dk1">
                  <a:alpha val="100000"/>
                </a:schemeClr>
              </a:solidFill>
              <a:prstDash val="solid"/>
              <a:round/>
            </a:ln>
          </p:spPr>
        </p:sp>
        <p:sp>
          <p:nvSpPr>
            <p:cNvPr id="1048820" name="Line 27"/>
            <p:cNvSpPr/>
            <p:nvPr/>
          </p:nvSpPr>
          <p:spPr>
            <a:xfrm rot="0">
              <a:off x="4032" y="3024"/>
              <a:ext cx="96" cy="0"/>
            </a:xfrm>
            <a:prstGeom prst="line"/>
            <a:noFill/>
            <a:ln w="9525" cap="flat" cmpd="sng">
              <a:solidFill>
                <a:schemeClr val="dk1">
                  <a:alpha val="100000"/>
                </a:schemeClr>
              </a:solidFill>
              <a:prstDash val="solid"/>
              <a:round/>
            </a:ln>
          </p:spPr>
        </p:sp>
      </p:gr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grpId="0" id="5" nodeType="clickEffect" presetClass="entr" presetID="22" presetSubtype="1">
                                  <p:stCondLst>
                                    <p:cond delay="0"/>
                                  </p:stCondLst>
                                  <p:iterate type="wd">
                                    <p:tmPct val="10000"/>
                                  </p:iterate>
                                  <p:childTnLst>
                                    <p:set>
                                      <p:cBhvr>
                                        <p:cTn dur="1" fill="hold" id="6">
                                          <p:stCondLst>
                                            <p:cond delay="0"/>
                                          </p:stCondLst>
                                        </p:cTn>
                                        <p:tgtEl>
                                          <p:spTgt spid="1048810">
                                            <p:txEl>
                                              <p:charRg st="0" end="2"/>
                                            </p:txEl>
                                          </p:spTgt>
                                        </p:tgtEl>
                                        <p:attrNameLst>
                                          <p:attrName>style.visibility</p:attrName>
                                        </p:attrNameLst>
                                      </p:cBhvr>
                                      <p:to>
                                        <p:strVal val="visible"/>
                                      </p:to>
                                    </p:set>
                                    <p:animEffect transition="in" filter="wipe(up)">
                                      <p:cBhvr>
                                        <p:cTn dur="1000" id="7"/>
                                        <p:tgtEl>
                                          <p:spTgt spid="1048810">
                                            <p:txEl>
                                              <p:charRg st="0" end="2"/>
                                            </p:txEl>
                                          </p:spTgt>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grpId="0" id="10" nodeType="clickEffect" presetClass="entr" presetID="22" presetSubtype="1">
                                  <p:stCondLst>
                                    <p:cond delay="0"/>
                                  </p:stCondLst>
                                  <p:iterate type="wd">
                                    <p:tmPct val="10000"/>
                                  </p:iterate>
                                  <p:childTnLst>
                                    <p:set>
                                      <p:cBhvr>
                                        <p:cTn dur="1" fill="hold" id="11">
                                          <p:stCondLst>
                                            <p:cond delay="0"/>
                                          </p:stCondLst>
                                        </p:cTn>
                                        <p:tgtEl>
                                          <p:spTgt spid="1048810">
                                            <p:txEl>
                                              <p:charRg st="2" end="5"/>
                                            </p:txEl>
                                          </p:spTgt>
                                        </p:tgtEl>
                                        <p:attrNameLst>
                                          <p:attrName>style.visibility</p:attrName>
                                        </p:attrNameLst>
                                      </p:cBhvr>
                                      <p:to>
                                        <p:strVal val="visible"/>
                                      </p:to>
                                    </p:set>
                                    <p:animEffect transition="in" filter="wipe(up)">
                                      <p:cBhvr>
                                        <p:cTn dur="1000" id="12"/>
                                        <p:tgtEl>
                                          <p:spTgt spid="1048810">
                                            <p:txEl>
                                              <p:charRg st="2" end="5"/>
                                            </p:txEl>
                                          </p:spTgt>
                                        </p:tgtEl>
                                      </p:cBhvr>
                                    </p:animEffect>
                                  </p:childTnLst>
                                </p:cTn>
                              </p:par>
                            </p:childTnLst>
                          </p:cTn>
                        </p:par>
                      </p:childTnLst>
                    </p:cTn>
                  </p:par>
                  <p:par>
                    <p:cTn fill="hold" id="13" nodeType="clickPar">
                      <p:stCondLst>
                        <p:cond delay="indefinite"/>
                      </p:stCondLst>
                      <p:childTnLst>
                        <p:par>
                          <p:cTn fill="hold" id="14" nodeType="withGroup">
                            <p:stCondLst>
                              <p:cond delay="0"/>
                            </p:stCondLst>
                            <p:childTnLst>
                              <p:par>
                                <p:cTn fill="hold" grpId="0" id="15" nodeType="clickEffect" presetClass="entr" presetID="22" presetSubtype="1">
                                  <p:stCondLst>
                                    <p:cond delay="0"/>
                                  </p:stCondLst>
                                  <p:iterate type="wd">
                                    <p:tmPct val="10000"/>
                                  </p:iterate>
                                  <p:childTnLst>
                                    <p:set>
                                      <p:cBhvr>
                                        <p:cTn dur="1" fill="hold" id="16">
                                          <p:stCondLst>
                                            <p:cond delay="0"/>
                                          </p:stCondLst>
                                        </p:cTn>
                                        <p:tgtEl>
                                          <p:spTgt spid="1048810">
                                            <p:txEl>
                                              <p:charRg st="5" end="7"/>
                                            </p:txEl>
                                          </p:spTgt>
                                        </p:tgtEl>
                                        <p:attrNameLst>
                                          <p:attrName>style.visibility</p:attrName>
                                        </p:attrNameLst>
                                      </p:cBhvr>
                                      <p:to>
                                        <p:strVal val="visible"/>
                                      </p:to>
                                    </p:set>
                                    <p:animEffect transition="in" filter="wipe(up)">
                                      <p:cBhvr>
                                        <p:cTn dur="1000" id="17"/>
                                        <p:tgtEl>
                                          <p:spTgt spid="1048810">
                                            <p:txEl>
                                              <p:charRg st="5" end="7"/>
                                            </p:txEl>
                                          </p:spTgt>
                                        </p:tgtEl>
                                      </p:cBhvr>
                                    </p:animEffect>
                                  </p:childTnLst>
                                </p:cTn>
                              </p:par>
                            </p:childTnLst>
                          </p:cTn>
                        </p:par>
                      </p:childTnLst>
                    </p:cTn>
                  </p:par>
                  <p:par>
                    <p:cTn fill="hold" id="18" nodeType="clickPar">
                      <p:stCondLst>
                        <p:cond delay="indefinite"/>
                      </p:stCondLst>
                      <p:childTnLst>
                        <p:par>
                          <p:cTn fill="hold" id="19" nodeType="withGroup">
                            <p:stCondLst>
                              <p:cond delay="0"/>
                            </p:stCondLst>
                            <p:childTnLst>
                              <p:par>
                                <p:cTn fill="hold" grpId="0" id="20" nodeType="clickEffect" presetClass="entr" presetID="22" presetSubtype="1">
                                  <p:stCondLst>
                                    <p:cond delay="0"/>
                                  </p:stCondLst>
                                  <p:iterate type="wd">
                                    <p:tmPct val="10000"/>
                                  </p:iterate>
                                  <p:childTnLst>
                                    <p:set>
                                      <p:cBhvr>
                                        <p:cTn dur="1" fill="hold" id="21">
                                          <p:stCondLst>
                                            <p:cond delay="0"/>
                                          </p:stCondLst>
                                        </p:cTn>
                                        <p:tgtEl>
                                          <p:spTgt spid="1048810">
                                            <p:txEl>
                                              <p:charRg st="7" end="9"/>
                                            </p:txEl>
                                          </p:spTgt>
                                        </p:tgtEl>
                                        <p:attrNameLst>
                                          <p:attrName>style.visibility</p:attrName>
                                        </p:attrNameLst>
                                      </p:cBhvr>
                                      <p:to>
                                        <p:strVal val="visible"/>
                                      </p:to>
                                    </p:set>
                                    <p:animEffect transition="in" filter="wipe(up)">
                                      <p:cBhvr>
                                        <p:cTn dur="1000" id="22"/>
                                        <p:tgtEl>
                                          <p:spTgt spid="1048810">
                                            <p:txEl>
                                              <p:charRg st="7" end="9"/>
                                            </p:txEl>
                                          </p:spTgt>
                                        </p:tgtEl>
                                      </p:cBhvr>
                                    </p:animEffect>
                                  </p:childTnLst>
                                </p:cTn>
                              </p:par>
                            </p:childTnLst>
                          </p:cTn>
                        </p:par>
                      </p:childTnLst>
                    </p:cTn>
                  </p:par>
                  <p:par>
                    <p:cTn fill="hold" id="23" nodeType="clickPar">
                      <p:stCondLst>
                        <p:cond delay="indefinite"/>
                      </p:stCondLst>
                      <p:childTnLst>
                        <p:par>
                          <p:cTn fill="hold" id="24" nodeType="withGroup">
                            <p:stCondLst>
                              <p:cond delay="0"/>
                            </p:stCondLst>
                            <p:childTnLst>
                              <p:par>
                                <p:cTn fill="hold" id="25" nodeType="clickEffect" presetClass="entr" presetID="37" presetSubtype="0">
                                  <p:stCondLst>
                                    <p:cond delay="0"/>
                                  </p:stCondLst>
                                  <p:childTnLst>
                                    <p:set>
                                      <p:cBhvr>
                                        <p:cTn dur="1" fill="hold" id="26">
                                          <p:stCondLst>
                                            <p:cond delay="0"/>
                                          </p:stCondLst>
                                        </p:cTn>
                                        <p:tgtEl>
                                          <p:spTgt spid="102"/>
                                        </p:tgtEl>
                                        <p:attrNameLst>
                                          <p:attrName>style.visibility</p:attrName>
                                        </p:attrNameLst>
                                      </p:cBhvr>
                                      <p:to>
                                        <p:strVal val="visible"/>
                                      </p:to>
                                    </p:set>
                                    <p:animEffect transition="in" filter="fade">
                                      <p:cBhvr>
                                        <p:cTn dur="1000" id="27"/>
                                        <p:tgtEl>
                                          <p:spTgt spid="102"/>
                                        </p:tgtEl>
                                      </p:cBhvr>
                                    </p:animEffect>
                                    <p:anim calcmode="lin" valueType="num">
                                      <p:cBhvr>
                                        <p:cTn dur="1000" fill="hold" id="28"/>
                                        <p:tgtEl>
                                          <p:spTgt spid="102"/>
                                        </p:tgtEl>
                                        <p:attrNameLst>
                                          <p:attrName>ppt_x</p:attrName>
                                        </p:attrNameLst>
                                      </p:cBhvr>
                                      <p:tavLst>
                                        <p:tav tm="0">
                                          <p:val>
                                            <p:strVal val="#ppt_x"/>
                                          </p:val>
                                        </p:tav>
                                        <p:tav tm="100000">
                                          <p:val>
                                            <p:strVal val="#ppt_x"/>
                                          </p:val>
                                        </p:tav>
                                      </p:tavLst>
                                    </p:anim>
                                    <p:anim calcmode="lin" valueType="num">
                                      <p:cBhvr>
                                        <p:cTn decel="100000" dur="900" fill="hold" id="29"/>
                                        <p:tgtEl>
                                          <p:spTgt spid="102"/>
                                        </p:tgtEl>
                                        <p:attrNameLst>
                                          <p:attrName>ppt_y</p:attrName>
                                        </p:attrNameLst>
                                      </p:cBhvr>
                                      <p:tavLst>
                                        <p:tav tm="0">
                                          <p:val>
                                            <p:strVal val="#ppt_y+1"/>
                                          </p:val>
                                        </p:tav>
                                        <p:tav tm="100000">
                                          <p:val>
                                            <p:strVal val="#ppt_y-.03"/>
                                          </p:val>
                                        </p:tav>
                                      </p:tavLst>
                                    </p:anim>
                                    <p:anim calcmode="lin" valueType="num">
                                      <p:cBhvr>
                                        <p:cTn accel="100000" dur="100" fill="hold" id="30">
                                          <p:stCondLst>
                                            <p:cond delay="900"/>
                                          </p:stCondLst>
                                        </p:cTn>
                                        <p:tgtEl>
                                          <p:spTgt spid="10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10" grpId="0" uiExpand="0" build="p" bldLvl="1"/>
    </p:bldLst>
  </p:timing>
</p:sld>
</file>

<file path=ppt/slides/slide16.xml><?xml version="1.0" encoding="utf-8"?>
<p:sld xmlns:a="http://schemas.openxmlformats.org/drawingml/2006/main" xmlns:r="http://schemas.openxmlformats.org/officeDocument/2006/relationships" xmlns:p="http://schemas.openxmlformats.org/presentationml/2006/main" showMasterSp="1">
  <p:cSld>
    <p:spTree>
      <p:nvGrpSpPr>
        <p:cNvPr id="105" name=""/>
        <p:cNvGrpSpPr/>
        <p:nvPr/>
      </p:nvGrpSpPr>
      <p:grpSpPr>
        <a:xfrm rot="0">
          <a:off x="0" y="0"/>
          <a:ext cx="0" cy="0"/>
          <a:chOff x="0" y="0"/>
          <a:chExt cx="0" cy="0"/>
        </a:xfrm>
      </p:grpSpPr>
      <p:sp>
        <p:nvSpPr>
          <p:cNvPr id="1048824" name="Rectangle 41"/>
          <p:cNvSpPr/>
          <p:nvPr/>
        </p:nvSpPr>
        <p:spPr>
          <a:xfrm rot="0">
            <a:off x="6419850" y="2411412"/>
            <a:ext cx="228600" cy="1339850"/>
          </a:xfrm>
          <a:prstGeom prst="rect"/>
          <a:solidFill>
            <a:srgbClr val="FFFF99"/>
          </a:solid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8825" name="Rectangle 40"/>
          <p:cNvSpPr/>
          <p:nvPr/>
        </p:nvSpPr>
        <p:spPr>
          <a:xfrm rot="0">
            <a:off x="5334000" y="2411412"/>
            <a:ext cx="638175" cy="1339850"/>
          </a:xfrm>
          <a:prstGeom prst="rect"/>
          <a:solidFill>
            <a:srgbClr val="FFFF99"/>
          </a:solid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8826" name="Rectangle 39"/>
          <p:cNvSpPr/>
          <p:nvPr/>
        </p:nvSpPr>
        <p:spPr>
          <a:xfrm rot="0">
            <a:off x="4667250" y="2411412"/>
            <a:ext cx="285750" cy="1339850"/>
          </a:xfrm>
          <a:prstGeom prst="rect"/>
          <a:solidFill>
            <a:srgbClr val="FFFF99"/>
          </a:solid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8827" name="Rectangle 2"/>
          <p:cNvSpPr/>
          <p:nvPr/>
        </p:nvSpPr>
        <p:spPr>
          <a:xfrm rot="0">
            <a:off x="1600200" y="2411412"/>
            <a:ext cx="381000" cy="1339850"/>
          </a:xfrm>
          <a:prstGeom prst="rect"/>
          <a:solidFill>
            <a:srgbClr val="FFFF99"/>
          </a:solid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8828" name="Rectangle 3"/>
          <p:cNvSpPr/>
          <p:nvPr/>
        </p:nvSpPr>
        <p:spPr>
          <a:xfrm rot="0">
            <a:off x="2743200" y="2411412"/>
            <a:ext cx="338137" cy="1339850"/>
          </a:xfrm>
          <a:prstGeom prst="rect"/>
          <a:solidFill>
            <a:srgbClr val="FFFF99"/>
          </a:solid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8829" name="Rectangle 4"/>
          <p:cNvSpPr/>
          <p:nvPr/>
        </p:nvSpPr>
        <p:spPr>
          <a:xfrm rot="0">
            <a:off x="3429000" y="2411412"/>
            <a:ext cx="563562" cy="1339850"/>
          </a:xfrm>
          <a:prstGeom prst="rect"/>
          <a:solidFill>
            <a:srgbClr val="FFFF99"/>
          </a:solid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pic>
        <p:nvPicPr>
          <p:cNvPr id="2097212" name="Picture 5" descr="SH2507-crop"/>
          <p:cNvPicPr>
            <a:picLocks/>
          </p:cNvPicPr>
          <p:nvPr/>
        </p:nvPicPr>
        <p:blipFill>
          <a:blip xmlns:r="http://schemas.openxmlformats.org/officeDocument/2006/relationships" r:embed="rId1"/>
          <a:srcRect l="0" t="0" r="0" b="0"/>
          <a:stretch>
            <a:fillRect/>
          </a:stretch>
        </p:blipFill>
        <p:spPr>
          <a:xfrm rot="0">
            <a:off x="3429000" y="228600"/>
            <a:ext cx="2209800" cy="685800"/>
          </a:xfrm>
          <a:prstGeom prst="rect"/>
          <a:noFill/>
          <a:ln w="19050" cap="flat" cmpd="sng">
            <a:solidFill>
              <a:schemeClr val="accent2">
                <a:alpha val="100000"/>
              </a:schemeClr>
            </a:solidFill>
            <a:prstDash val="solid"/>
            <a:round/>
          </a:ln>
        </p:spPr>
      </p:pic>
      <p:sp>
        <p:nvSpPr>
          <p:cNvPr id="1048830" name="Text Box 6"/>
          <p:cNvSpPr txBox="1"/>
          <p:nvPr/>
        </p:nvSpPr>
        <p:spPr>
          <a:xfrm rot="0">
            <a:off x="3581400" y="228600"/>
            <a:ext cx="1981200" cy="6413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Summary</a:t>
            </a:r>
          </a:p>
        </p:txBody>
      </p:sp>
      <p:sp>
        <p:nvSpPr>
          <p:cNvPr id="1048831" name="Text Box 7"/>
          <p:cNvSpPr txBox="1"/>
          <p:nvPr/>
        </p:nvSpPr>
        <p:spPr>
          <a:xfrm rot="0">
            <a:off x="990600" y="1752600"/>
            <a:ext cx="3200400" cy="4572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lang="en-US"/>
              <a:t>Example waveforms:</a:t>
            </a:r>
          </a:p>
        </p:txBody>
      </p:sp>
      <p:sp>
        <p:nvSpPr>
          <p:cNvPr id="1048832" name="Text Box 8"/>
          <p:cNvSpPr txBox="1"/>
          <p:nvPr/>
        </p:nvSpPr>
        <p:spPr>
          <a:xfrm rot="0">
            <a:off x="1066800" y="2286000"/>
            <a:ext cx="457200" cy="4572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i="1" lang="en-US"/>
              <a:t>A</a:t>
            </a:r>
          </a:p>
        </p:txBody>
      </p:sp>
      <p:sp>
        <p:nvSpPr>
          <p:cNvPr id="1048833" name="Text Box 9"/>
          <p:cNvSpPr txBox="1"/>
          <p:nvPr/>
        </p:nvSpPr>
        <p:spPr>
          <a:xfrm rot="0">
            <a:off x="1066800" y="3429000"/>
            <a:ext cx="457200" cy="4572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i="1" lang="en-US"/>
              <a:t>X</a:t>
            </a:r>
          </a:p>
        </p:txBody>
      </p:sp>
      <p:sp>
        <p:nvSpPr>
          <p:cNvPr id="1048834" name="Text Box 10"/>
          <p:cNvSpPr txBox="1"/>
          <p:nvPr/>
        </p:nvSpPr>
        <p:spPr>
          <a:xfrm rot="0">
            <a:off x="762000" y="3886200"/>
            <a:ext cx="7772400" cy="7016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2000" lang="en-US"/>
              <a:t>Notice that the XOR gate will produce a HIGH only when exactly one input is HIGH. </a:t>
            </a:r>
          </a:p>
        </p:txBody>
      </p:sp>
      <p:sp>
        <p:nvSpPr>
          <p:cNvPr id="1048835" name="Rectangle 11"/>
          <p:cNvSpPr/>
          <p:nvPr/>
        </p:nvSpPr>
        <p:spPr>
          <a:xfrm rot="0">
            <a:off x="914400" y="1143000"/>
            <a:ext cx="2038350" cy="466725"/>
          </a:xfrm>
          <a:prstGeom prst="rect"/>
          <a:solidFill>
            <a:srgbClr val="996633"/>
          </a:solidFill>
          <a:ln w="9525" cap="flat" cmpd="sng">
            <a:solidFill>
              <a:srgbClr val="000000">
                <a:alpha val="100000"/>
              </a:srgbClr>
            </a:solidFill>
            <a:prstDash val="solid"/>
            <a:round/>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solidFill>
                  <a:srgbClr val="FFFF99"/>
                </a:solidFill>
              </a:rPr>
              <a:t>The XOR Gate</a:t>
            </a:r>
          </a:p>
        </p:txBody>
      </p:sp>
      <p:sp>
        <p:nvSpPr>
          <p:cNvPr id="1048836" name="Text Box 12"/>
          <p:cNvSpPr txBox="1"/>
          <p:nvPr/>
        </p:nvSpPr>
        <p:spPr>
          <a:xfrm rot="0">
            <a:off x="1066800" y="2819400"/>
            <a:ext cx="457200" cy="4572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i="1" lang="en-US"/>
              <a:t>B</a:t>
            </a:r>
          </a:p>
        </p:txBody>
      </p:sp>
      <p:graphicFrame>
        <p:nvGraphicFramePr>
          <p:cNvPr id="4194343" name=""/>
          <p:cNvGraphicFramePr>
            <a:graphicFrameLocks/>
          </p:cNvGraphicFramePr>
          <p:nvPr/>
        </p:nvGraphicFramePr>
        <p:xfrm rot="0">
          <a:off x="1447800" y="2362200"/>
          <a:ext cx="5578475" cy="836612"/>
        </p:xfrm>
        <a:graphic>
          <a:graphicData uri="http://schemas.openxmlformats.org/presentationml/2006/ole">
            <mc:AlternateContent xmlns:mc="http://schemas.openxmlformats.org/markup-compatibility/2006">
              <mc:Choice xmlns:v="urn:schemas-microsoft-com:vml" Requires="v">
                <p:oleObj name="CorelDRAW" r:id="rId2" spid="" imgH="836612" imgW="5578475" showAsIcon="0" progId="CorelDRAW.Graphic.13">
                  <p:embed followColorScheme="full"/>
                  <p:pic>
                    <p:nvPicPr>
                      <p:cNvPr id="2097213" name="Object 13"/>
                      <p:cNvPicPr>
                        <a:picLocks/>
                      </p:cNvPicPr>
                      <p:nvPr/>
                    </p:nvPicPr>
                    <p:blipFill>
                      <a:blip xmlns:r="http://schemas.openxmlformats.org/officeDocument/2006/relationships" r:embed="rId3"/>
                      <a:srcRect l="0" t="0" r="0" b="0"/>
                      <a:stretch>
                        <a:fillRect/>
                      </a:stretch>
                    </p:blipFill>
                    <p:spPr>
                      <a:xfrm rot="0">
                        <a:off x="1447800" y="2362200"/>
                        <a:ext cx="5578475" cy="836612"/>
                      </a:xfrm>
                      <a:prstGeom prst="rect"/>
                      <a:noFill/>
                      <a:ln>
                        <a:noFill/>
                      </a:ln>
                    </p:spPr>
                  </p:pic>
                </p:oleObj>
              </mc:Choice>
              <mc:Fallback>
                <p:oleObj name="CorelDRAW" r:id="rId2" spid="" imgH="836612" imgW="5578475" showAsIcon="0" progId="CorelDRAW.Graphic.13">
                  <p:embed followColorScheme="full"/>
                  <p:pic>
                    <p:nvPicPr>
                      <p:cNvPr id="2097213" name="Object 13"/>
                      <p:cNvPicPr>
                        <a:picLocks/>
                      </p:cNvPicPr>
                      <p:nvPr/>
                    </p:nvPicPr>
                    <p:blipFill>
                      <a:blip xmlns:r="http://schemas.openxmlformats.org/officeDocument/2006/relationships" r:embed="rId3"/>
                      <a:srcRect l="0" t="0" r="0" b="0"/>
                      <a:stretch>
                        <a:fillRect/>
                      </a:stretch>
                    </p:blipFill>
                    <p:spPr>
                      <a:xfrm rot="0">
                        <a:off x="1447800" y="2362200"/>
                        <a:ext cx="5578475" cy="836612"/>
                      </a:xfrm>
                      <a:prstGeom prst="rect"/>
                      <a:noFill/>
                      <a:ln>
                        <a:noFill/>
                      </a:ln>
                    </p:spPr>
                  </p:pic>
                </p:oleObj>
              </mc:Fallback>
            </mc:AlternateContent>
          </a:graphicData>
        </a:graphic>
      </p:graphicFrame>
      <p:sp>
        <p:nvSpPr>
          <p:cNvPr id="1048837" name="WordArt 14"/>
          <p:cNvSpPr/>
          <p:nvPr/>
        </p:nvSpPr>
        <p:spPr>
          <a:xfrm rot="0">
            <a:off x="685800" y="4724400"/>
            <a:ext cx="1219200" cy="449262"/>
          </a:xfrm>
          <a:prstGeom prst="rect"/>
        </p:spPr>
        <p:txBody>
          <a:bodyPr anchor="t" bIns="45720" fromWordArt="1" lIns="91440" rIns="91440" tIns="45720" vert="horz" wrap="none">
            <a:prstTxWarp prst="textPlain">
              <a:avLst>
                <a:gd fmla="val 50000" name="adj"/>
              </a:avLst>
            </a:prstTxWarp>
          </a:bodyPr>
          <a:p>
            <a:pPr algn="ctr"/>
            <a:r>
              <a:rPr b="0" sz="2800" i="0" kern="10" normalizeH="0" spc="0">
                <a:ln>
                  <a:noFill/>
                </a:ln>
                <a:gradFill rotWithShape="0">
                  <a:gsLst>
                    <a:gs pos="0">
                      <a:srgbClr val="FFFF00">
                        <a:alpha val="100000"/>
                      </a:srgbClr>
                    </a:gs>
                    <a:gs pos="100000">
                      <a:srgbClr val="FF9933">
                        <a:alpha val="100000"/>
                      </a:srgbClr>
                    </a:gs>
                  </a:gsLst>
                  <a:path path="rect">
                    <a:fillToRect l="50000" t="50000" r="50000" b="50000"/>
                  </a:path>
                </a:gradFill>
                <a:effectLst>
                  <a:outerShdw algn="ctr" dir="2699999" dist="35921" kx="0" sx="100000" sy="100000">
                    <a:srgbClr val="C0C0C0">
                      <a:alpha val="79999"/>
                    </a:srgbClr>
                  </a:outerShdw>
                </a:effectLst>
                <a:latin typeface="Impact"/>
                <a:ea typeface="Impact"/>
              </a:rPr>
              <a:t>Question</a:t>
            </a:r>
          </a:p>
        </p:txBody>
      </p:sp>
      <p:sp>
        <p:nvSpPr>
          <p:cNvPr id="1048838" name="Text Box 24"/>
          <p:cNvSpPr txBox="1"/>
          <p:nvPr/>
        </p:nvSpPr>
        <p:spPr>
          <a:xfrm rot="0">
            <a:off x="1905000" y="4648200"/>
            <a:ext cx="6553200" cy="7016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2000" lang="en-US"/>
              <a:t>If the </a:t>
            </a:r>
            <a:r>
              <a:rPr altLang="en-US" sz="2000" i="1" lang="en-US"/>
              <a:t>A</a:t>
            </a:r>
            <a:r>
              <a:rPr altLang="en-US" sz="2000" lang="en-US"/>
              <a:t> and </a:t>
            </a:r>
            <a:r>
              <a:rPr altLang="en-US" sz="2000" i="1" lang="en-US"/>
              <a:t>B</a:t>
            </a:r>
            <a:r>
              <a:rPr altLang="en-US" sz="2000" lang="en-US"/>
              <a:t> waveforms are both inverted for the above waveforms, how is the output affected?</a:t>
            </a:r>
          </a:p>
        </p:txBody>
      </p:sp>
      <p:sp>
        <p:nvSpPr>
          <p:cNvPr id="1048839" name="Text Box 26"/>
          <p:cNvSpPr txBox="1"/>
          <p:nvPr/>
        </p:nvSpPr>
        <p:spPr>
          <a:xfrm rot="0">
            <a:off x="1905000" y="5486400"/>
            <a:ext cx="3733800" cy="3968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2000" lang="en-US">
                <a:solidFill>
                  <a:srgbClr val="FF0000"/>
                </a:solidFill>
              </a:rPr>
              <a:t>There is no change in the output. </a:t>
            </a:r>
          </a:p>
        </p:txBody>
      </p:sp>
      <p:graphicFrame>
        <p:nvGraphicFramePr>
          <p:cNvPr id="4194344" name=""/>
          <p:cNvGraphicFramePr>
            <a:graphicFrameLocks/>
          </p:cNvGraphicFramePr>
          <p:nvPr/>
        </p:nvGraphicFramePr>
        <p:xfrm rot="0">
          <a:off x="1390650" y="3429000"/>
          <a:ext cx="5638800" cy="339725"/>
        </p:xfrm>
        <a:graphic>
          <a:graphicData uri="http://schemas.openxmlformats.org/presentationml/2006/ole">
            <mc:AlternateContent xmlns:mc="http://schemas.openxmlformats.org/markup-compatibility/2006">
              <mc:Choice xmlns:v="urn:schemas-microsoft-com:vml" Requires="v">
                <p:oleObj name="CorelDRAW" r:id="rId4" spid="" imgH="339725" imgW="5638800" showAsIcon="0" progId="CorelDRAW.Graphic.13">
                  <p:embed followColorScheme="full"/>
                  <p:pic>
                    <p:nvPicPr>
                      <p:cNvPr id="2097214" name="Object 42"/>
                      <p:cNvPicPr>
                        <a:picLocks/>
                      </p:cNvPicPr>
                      <p:nvPr/>
                    </p:nvPicPr>
                    <p:blipFill>
                      <a:blip xmlns:r="http://schemas.openxmlformats.org/officeDocument/2006/relationships" r:embed="rId5"/>
                      <a:srcRect l="0" t="0" r="0" b="0"/>
                      <a:stretch>
                        <a:fillRect/>
                      </a:stretch>
                    </p:blipFill>
                    <p:spPr>
                      <a:xfrm rot="0">
                        <a:off x="1390650" y="3429000"/>
                        <a:ext cx="5638800" cy="339725"/>
                      </a:xfrm>
                      <a:prstGeom prst="rect"/>
                      <a:noFill/>
                      <a:ln>
                        <a:noFill/>
                      </a:ln>
                    </p:spPr>
                  </p:pic>
                </p:oleObj>
              </mc:Choice>
              <mc:Fallback>
                <p:oleObj name="CorelDRAW" r:id="rId4" spid="" imgH="339725" imgW="5638800" showAsIcon="0" progId="CorelDRAW.Graphic.13">
                  <p:embed followColorScheme="full"/>
                  <p:pic>
                    <p:nvPicPr>
                      <p:cNvPr id="2097214" name="Object 42"/>
                      <p:cNvPicPr>
                        <a:picLocks/>
                      </p:cNvPicPr>
                      <p:nvPr/>
                    </p:nvPicPr>
                    <p:blipFill>
                      <a:blip xmlns:r="http://schemas.openxmlformats.org/officeDocument/2006/relationships" r:embed="rId5"/>
                      <a:srcRect l="0" t="0" r="0" b="0"/>
                      <a:stretch>
                        <a:fillRect/>
                      </a:stretch>
                    </p:blipFill>
                    <p:spPr>
                      <a:xfrm rot="0">
                        <a:off x="1390650" y="3429000"/>
                        <a:ext cx="5638800" cy="339725"/>
                      </a:xfrm>
                      <a:prstGeom prst="rect"/>
                      <a:noFill/>
                      <a:ln>
                        <a:noFill/>
                      </a:ln>
                    </p:spPr>
                  </p:pic>
                </p:oleObj>
              </mc:Fallback>
            </mc:AlternateContent>
          </a:graphicData>
        </a:graphic>
      </p:graphicFrame>
      <p:sp>
        <p:nvSpPr>
          <p:cNvPr id="1048840" name="Text Box 43"/>
          <p:cNvSpPr txBox="1"/>
          <p:nvPr/>
        </p:nvSpPr>
        <p:spPr>
          <a:xfrm rot="0">
            <a:off x="3200400" y="1066800"/>
            <a:ext cx="762000" cy="3667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800" i="1" lang="en-US"/>
              <a:t>A</a:t>
            </a:r>
          </a:p>
        </p:txBody>
      </p:sp>
      <p:sp>
        <p:nvSpPr>
          <p:cNvPr id="1048841" name="Text Box 44"/>
          <p:cNvSpPr txBox="1"/>
          <p:nvPr/>
        </p:nvSpPr>
        <p:spPr>
          <a:xfrm rot="0">
            <a:off x="3200400" y="1385887"/>
            <a:ext cx="762000" cy="3667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800" i="1" lang="en-US"/>
              <a:t>B</a:t>
            </a:r>
          </a:p>
        </p:txBody>
      </p:sp>
      <p:sp>
        <p:nvSpPr>
          <p:cNvPr id="1048842" name="Text Box 45"/>
          <p:cNvSpPr txBox="1"/>
          <p:nvPr/>
        </p:nvSpPr>
        <p:spPr>
          <a:xfrm rot="0">
            <a:off x="4572000" y="1066800"/>
            <a:ext cx="762000" cy="3667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800" i="1" lang="en-US"/>
              <a:t>X</a:t>
            </a:r>
          </a:p>
        </p:txBody>
      </p:sp>
      <p:sp>
        <p:nvSpPr>
          <p:cNvPr id="1048843" name="Text Box 46"/>
          <p:cNvSpPr txBox="1"/>
          <p:nvPr/>
        </p:nvSpPr>
        <p:spPr>
          <a:xfrm rot="0">
            <a:off x="5638800" y="1066800"/>
            <a:ext cx="762000" cy="3667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800" i="1" lang="en-US"/>
              <a:t>A</a:t>
            </a:r>
          </a:p>
        </p:txBody>
      </p:sp>
      <p:sp>
        <p:nvSpPr>
          <p:cNvPr id="1048844" name="Text Box 47"/>
          <p:cNvSpPr txBox="1"/>
          <p:nvPr/>
        </p:nvSpPr>
        <p:spPr>
          <a:xfrm rot="0">
            <a:off x="5638800" y="1371600"/>
            <a:ext cx="762000" cy="3667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800" i="1" lang="en-US"/>
              <a:t>B</a:t>
            </a:r>
          </a:p>
        </p:txBody>
      </p:sp>
      <p:sp>
        <p:nvSpPr>
          <p:cNvPr id="1048845" name="Text Box 48"/>
          <p:cNvSpPr txBox="1"/>
          <p:nvPr/>
        </p:nvSpPr>
        <p:spPr>
          <a:xfrm rot="0">
            <a:off x="7010400" y="1066800"/>
            <a:ext cx="762000" cy="3667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800" i="1" lang="en-US"/>
              <a:t>X</a:t>
            </a:r>
          </a:p>
        </p:txBody>
      </p:sp>
      <p:graphicFrame>
        <p:nvGraphicFramePr>
          <p:cNvPr id="4194345" name=""/>
          <p:cNvGraphicFramePr>
            <a:graphicFrameLocks/>
          </p:cNvGraphicFramePr>
          <p:nvPr/>
        </p:nvGraphicFramePr>
        <p:xfrm rot="0">
          <a:off x="3505200" y="1219200"/>
          <a:ext cx="1447800" cy="463550"/>
        </p:xfrm>
        <a:graphic>
          <a:graphicData uri="http://schemas.openxmlformats.org/presentationml/2006/ole">
            <mc:AlternateContent xmlns:mc="http://schemas.openxmlformats.org/markup-compatibility/2006">
              <mc:Choice xmlns:v="urn:schemas-microsoft-com:vml" Requires="v">
                <p:oleObj name="CorelDRAW" r:id="rId6" spid="" imgH="463550" imgW="1447800" showAsIcon="0" progId="CorelDRAW.Graphic.13">
                  <p:embed followColorScheme="full"/>
                  <p:pic>
                    <p:nvPicPr>
                      <p:cNvPr id="2097215" name="Object 49"/>
                      <p:cNvPicPr>
                        <a:picLocks/>
                      </p:cNvPicPr>
                      <p:nvPr/>
                    </p:nvPicPr>
                    <p:blipFill>
                      <a:blip xmlns:r="http://schemas.openxmlformats.org/officeDocument/2006/relationships" r:embed="rId7"/>
                      <a:srcRect l="0" t="0" r="0" b="0"/>
                      <a:stretch>
                        <a:fillRect/>
                      </a:stretch>
                    </p:blipFill>
                    <p:spPr>
                      <a:xfrm rot="0">
                        <a:off x="3505200" y="1219200"/>
                        <a:ext cx="1447800" cy="463550"/>
                      </a:xfrm>
                      <a:prstGeom prst="rect"/>
                      <a:noFill/>
                      <a:ln>
                        <a:noFill/>
                      </a:ln>
                    </p:spPr>
                  </p:pic>
                </p:oleObj>
              </mc:Choice>
              <mc:Fallback>
                <p:oleObj name="CorelDRAW" r:id="rId6" spid="" imgH="463550" imgW="1447800" showAsIcon="0" progId="CorelDRAW.Graphic.13">
                  <p:embed followColorScheme="full"/>
                  <p:pic>
                    <p:nvPicPr>
                      <p:cNvPr id="2097215" name="Object 49"/>
                      <p:cNvPicPr>
                        <a:picLocks/>
                      </p:cNvPicPr>
                      <p:nvPr/>
                    </p:nvPicPr>
                    <p:blipFill>
                      <a:blip xmlns:r="http://schemas.openxmlformats.org/officeDocument/2006/relationships" r:embed="rId7"/>
                      <a:srcRect l="0" t="0" r="0" b="0"/>
                      <a:stretch>
                        <a:fillRect/>
                      </a:stretch>
                    </p:blipFill>
                    <p:spPr>
                      <a:xfrm rot="0">
                        <a:off x="3505200" y="1219200"/>
                        <a:ext cx="1447800" cy="463550"/>
                      </a:xfrm>
                      <a:prstGeom prst="rect"/>
                      <a:noFill/>
                      <a:ln>
                        <a:noFill/>
                      </a:ln>
                    </p:spPr>
                  </p:pic>
                </p:oleObj>
              </mc:Fallback>
            </mc:AlternateContent>
          </a:graphicData>
        </a:graphic>
      </p:graphicFrame>
      <p:graphicFrame>
        <p:nvGraphicFramePr>
          <p:cNvPr id="4194346" name=""/>
          <p:cNvGraphicFramePr>
            <a:graphicFrameLocks/>
          </p:cNvGraphicFramePr>
          <p:nvPr/>
        </p:nvGraphicFramePr>
        <p:xfrm rot="0">
          <a:off x="5943600" y="1143000"/>
          <a:ext cx="1295400" cy="581025"/>
        </p:xfrm>
        <a:graphic>
          <a:graphicData uri="http://schemas.openxmlformats.org/presentationml/2006/ole">
            <mc:AlternateContent xmlns:mc="http://schemas.openxmlformats.org/markup-compatibility/2006">
              <mc:Choice xmlns:v="urn:schemas-microsoft-com:vml" Requires="v">
                <p:oleObj name="CorelDRAW" r:id="rId8" spid="" imgH="581025" imgW="1295400" showAsIcon="0" progId="CorelDRAW.Graphic.13">
                  <p:embed followColorScheme="full"/>
                  <p:pic>
                    <p:nvPicPr>
                      <p:cNvPr id="2097216" name="Object 50"/>
                      <p:cNvPicPr>
                        <a:picLocks/>
                      </p:cNvPicPr>
                      <p:nvPr/>
                    </p:nvPicPr>
                    <p:blipFill>
                      <a:blip xmlns:r="http://schemas.openxmlformats.org/officeDocument/2006/relationships" r:embed="rId9"/>
                      <a:srcRect l="0" t="0" r="0" b="0"/>
                      <a:stretch>
                        <a:fillRect/>
                      </a:stretch>
                    </p:blipFill>
                    <p:spPr>
                      <a:xfrm rot="0">
                        <a:off x="5943600" y="1143000"/>
                        <a:ext cx="1295400" cy="581025"/>
                      </a:xfrm>
                      <a:prstGeom prst="rect"/>
                      <a:noFill/>
                      <a:ln>
                        <a:noFill/>
                      </a:ln>
                    </p:spPr>
                  </p:pic>
                </p:oleObj>
              </mc:Choice>
              <mc:Fallback>
                <p:oleObj name="CorelDRAW" r:id="rId8" spid="" imgH="581025" imgW="1295400" showAsIcon="0" progId="CorelDRAW.Graphic.13">
                  <p:embed followColorScheme="full"/>
                  <p:pic>
                    <p:nvPicPr>
                      <p:cNvPr id="2097216" name="Object 50"/>
                      <p:cNvPicPr>
                        <a:picLocks/>
                      </p:cNvPicPr>
                      <p:nvPr/>
                    </p:nvPicPr>
                    <p:blipFill>
                      <a:blip xmlns:r="http://schemas.openxmlformats.org/officeDocument/2006/relationships" r:embed="rId9"/>
                      <a:srcRect l="0" t="0" r="0" b="0"/>
                      <a:stretch>
                        <a:fillRect/>
                      </a:stretch>
                    </p:blipFill>
                    <p:spPr>
                      <a:xfrm rot="0">
                        <a:off x="5943600" y="1143000"/>
                        <a:ext cx="1295400" cy="581025"/>
                      </a:xfrm>
                      <a:prstGeom prst="rect"/>
                      <a:noFill/>
                      <a:ln>
                        <a:noFill/>
                      </a:ln>
                    </p:spPr>
                  </p:pic>
                </p:oleObj>
              </mc:Fallback>
            </mc:AlternateContent>
          </a:graphicData>
        </a:graphic>
      </p:graphicFrame>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grpId="0" id="5" nodeType="clickEffect" presetClass="entr" presetID="22" presetSubtype="8">
                                  <p:stCondLst>
                                    <p:cond delay="0"/>
                                  </p:stCondLst>
                                  <p:childTnLst>
                                    <p:set>
                                      <p:cBhvr>
                                        <p:cTn dur="1" fill="hold" id="6">
                                          <p:stCondLst>
                                            <p:cond delay="0"/>
                                          </p:stCondLst>
                                        </p:cTn>
                                        <p:tgtEl>
                                          <p:spTgt spid="1048827"/>
                                        </p:tgtEl>
                                        <p:attrNameLst>
                                          <p:attrName>style.visibility</p:attrName>
                                        </p:attrNameLst>
                                      </p:cBhvr>
                                      <p:to>
                                        <p:strVal val="visible"/>
                                      </p:to>
                                    </p:set>
                                    <p:animEffect transition="in" filter="wipe(left)">
                                      <p:cBhvr>
                                        <p:cTn dur="500" id="7"/>
                                        <p:tgtEl>
                                          <p:spTgt spid="1048827"/>
                                        </p:tgtEl>
                                      </p:cBhvr>
                                    </p:animEffect>
                                  </p:childTnLst>
                                </p:cTn>
                              </p:par>
                            </p:childTnLst>
                          </p:cTn>
                        </p:par>
                        <p:par>
                          <p:cTn fill="hold" id="8" nodeType="afterGroup">
                            <p:stCondLst>
                              <p:cond delay="500"/>
                            </p:stCondLst>
                            <p:childTnLst>
                              <p:par>
                                <p:cTn fill="hold" grpId="0" id="9" nodeType="afterEffect" presetClass="entr" presetID="22" presetSubtype="8">
                                  <p:stCondLst>
                                    <p:cond delay="0"/>
                                  </p:stCondLst>
                                  <p:childTnLst>
                                    <p:set>
                                      <p:cBhvr>
                                        <p:cTn dur="1" fill="hold" id="10">
                                          <p:stCondLst>
                                            <p:cond delay="0"/>
                                          </p:stCondLst>
                                        </p:cTn>
                                        <p:tgtEl>
                                          <p:spTgt spid="1048828"/>
                                        </p:tgtEl>
                                        <p:attrNameLst>
                                          <p:attrName>style.visibility</p:attrName>
                                        </p:attrNameLst>
                                      </p:cBhvr>
                                      <p:to>
                                        <p:strVal val="visible"/>
                                      </p:to>
                                    </p:set>
                                    <p:animEffect transition="in" filter="wipe(left)">
                                      <p:cBhvr>
                                        <p:cTn dur="500" id="11"/>
                                        <p:tgtEl>
                                          <p:spTgt spid="1048828"/>
                                        </p:tgtEl>
                                      </p:cBhvr>
                                    </p:animEffect>
                                  </p:childTnLst>
                                </p:cTn>
                              </p:par>
                            </p:childTnLst>
                          </p:cTn>
                        </p:par>
                        <p:par>
                          <p:cTn fill="hold" id="12" nodeType="afterGroup">
                            <p:stCondLst>
                              <p:cond delay="1000"/>
                            </p:stCondLst>
                            <p:childTnLst>
                              <p:par>
                                <p:cTn fill="hold" grpId="0" id="13" nodeType="afterEffect" presetClass="entr" presetID="22" presetSubtype="8">
                                  <p:stCondLst>
                                    <p:cond delay="0"/>
                                  </p:stCondLst>
                                  <p:childTnLst>
                                    <p:set>
                                      <p:cBhvr>
                                        <p:cTn dur="1" fill="hold" id="14">
                                          <p:stCondLst>
                                            <p:cond delay="0"/>
                                          </p:stCondLst>
                                        </p:cTn>
                                        <p:tgtEl>
                                          <p:spTgt spid="1048829"/>
                                        </p:tgtEl>
                                        <p:attrNameLst>
                                          <p:attrName>style.visibility</p:attrName>
                                        </p:attrNameLst>
                                      </p:cBhvr>
                                      <p:to>
                                        <p:strVal val="visible"/>
                                      </p:to>
                                    </p:set>
                                    <p:animEffect transition="in" filter="wipe(left)">
                                      <p:cBhvr>
                                        <p:cTn dur="500" id="15"/>
                                        <p:tgtEl>
                                          <p:spTgt spid="1048829"/>
                                        </p:tgtEl>
                                      </p:cBhvr>
                                    </p:animEffect>
                                  </p:childTnLst>
                                </p:cTn>
                              </p:par>
                            </p:childTnLst>
                          </p:cTn>
                        </p:par>
                        <p:par>
                          <p:cTn fill="hold" id="16" nodeType="afterGroup">
                            <p:stCondLst>
                              <p:cond delay="1500"/>
                            </p:stCondLst>
                            <p:childTnLst>
                              <p:par>
                                <p:cTn fill="hold" grpId="0" id="17" nodeType="afterEffect" presetClass="entr" presetID="22" presetSubtype="8">
                                  <p:stCondLst>
                                    <p:cond delay="0"/>
                                  </p:stCondLst>
                                  <p:childTnLst>
                                    <p:set>
                                      <p:cBhvr>
                                        <p:cTn dur="1" fill="hold" id="18">
                                          <p:stCondLst>
                                            <p:cond delay="0"/>
                                          </p:stCondLst>
                                        </p:cTn>
                                        <p:tgtEl>
                                          <p:spTgt spid="1048826"/>
                                        </p:tgtEl>
                                        <p:attrNameLst>
                                          <p:attrName>style.visibility</p:attrName>
                                        </p:attrNameLst>
                                      </p:cBhvr>
                                      <p:to>
                                        <p:strVal val="visible"/>
                                      </p:to>
                                    </p:set>
                                    <p:animEffect transition="in" filter="wipe(left)">
                                      <p:cBhvr>
                                        <p:cTn dur="500" id="19"/>
                                        <p:tgtEl>
                                          <p:spTgt spid="1048826"/>
                                        </p:tgtEl>
                                      </p:cBhvr>
                                    </p:animEffect>
                                  </p:childTnLst>
                                </p:cTn>
                              </p:par>
                            </p:childTnLst>
                          </p:cTn>
                        </p:par>
                        <p:par>
                          <p:cTn fill="hold" id="20" nodeType="afterGroup">
                            <p:stCondLst>
                              <p:cond delay="2000"/>
                            </p:stCondLst>
                            <p:childTnLst>
                              <p:par>
                                <p:cTn fill="hold" grpId="0" id="21" nodeType="afterEffect" presetClass="entr" presetID="22" presetSubtype="8">
                                  <p:stCondLst>
                                    <p:cond delay="0"/>
                                  </p:stCondLst>
                                  <p:childTnLst>
                                    <p:set>
                                      <p:cBhvr>
                                        <p:cTn dur="1" fill="hold" id="22">
                                          <p:stCondLst>
                                            <p:cond delay="0"/>
                                          </p:stCondLst>
                                        </p:cTn>
                                        <p:tgtEl>
                                          <p:spTgt spid="1048825"/>
                                        </p:tgtEl>
                                        <p:attrNameLst>
                                          <p:attrName>style.visibility</p:attrName>
                                        </p:attrNameLst>
                                      </p:cBhvr>
                                      <p:to>
                                        <p:strVal val="visible"/>
                                      </p:to>
                                    </p:set>
                                    <p:animEffect transition="in" filter="wipe(left)">
                                      <p:cBhvr>
                                        <p:cTn dur="500" id="23"/>
                                        <p:tgtEl>
                                          <p:spTgt spid="1048825"/>
                                        </p:tgtEl>
                                      </p:cBhvr>
                                    </p:animEffect>
                                  </p:childTnLst>
                                </p:cTn>
                              </p:par>
                            </p:childTnLst>
                          </p:cTn>
                        </p:par>
                        <p:par>
                          <p:cTn fill="hold" id="24" nodeType="afterGroup">
                            <p:stCondLst>
                              <p:cond delay="2500"/>
                            </p:stCondLst>
                            <p:childTnLst>
                              <p:par>
                                <p:cTn fill="hold" grpId="0" id="25" nodeType="afterEffect" presetClass="entr" presetID="22" presetSubtype="8">
                                  <p:stCondLst>
                                    <p:cond delay="0"/>
                                  </p:stCondLst>
                                  <p:childTnLst>
                                    <p:set>
                                      <p:cBhvr>
                                        <p:cTn dur="1" fill="hold" id="26">
                                          <p:stCondLst>
                                            <p:cond delay="0"/>
                                          </p:stCondLst>
                                        </p:cTn>
                                        <p:tgtEl>
                                          <p:spTgt spid="1048824"/>
                                        </p:tgtEl>
                                        <p:attrNameLst>
                                          <p:attrName>style.visibility</p:attrName>
                                        </p:attrNameLst>
                                      </p:cBhvr>
                                      <p:to>
                                        <p:strVal val="visible"/>
                                      </p:to>
                                    </p:set>
                                    <p:animEffect transition="in" filter="wipe(left)">
                                      <p:cBhvr>
                                        <p:cTn dur="500" id="27"/>
                                        <p:tgtEl>
                                          <p:spTgt spid="1048824"/>
                                        </p:tgtEl>
                                      </p:cBhvr>
                                    </p:animEffect>
                                  </p:childTnLst>
                                </p:cTn>
                              </p:par>
                            </p:childTnLst>
                          </p:cTn>
                        </p:par>
                      </p:childTnLst>
                    </p:cTn>
                  </p:par>
                  <p:par>
                    <p:cTn fill="hold" id="28" nodeType="clickPar">
                      <p:stCondLst>
                        <p:cond delay="indefinite"/>
                      </p:stCondLst>
                      <p:childTnLst>
                        <p:par>
                          <p:cTn fill="hold" id="29" nodeType="withGroup">
                            <p:stCondLst>
                              <p:cond delay="0"/>
                            </p:stCondLst>
                            <p:childTnLst>
                              <p:par>
                                <p:cTn fill="hold" id="30" nodeType="clickEffect" presetClass="entr" presetID="22" presetSubtype="8">
                                  <p:stCondLst>
                                    <p:cond delay="0"/>
                                  </p:stCondLst>
                                  <p:childTnLst>
                                    <p:set>
                                      <p:cBhvr>
                                        <p:cTn dur="1" fill="hold" id="31">
                                          <p:stCondLst>
                                            <p:cond delay="0"/>
                                          </p:stCondLst>
                                        </p:cTn>
                                        <p:tgtEl>
                                          <p:spTgt spid="4194344"/>
                                        </p:tgtEl>
                                        <p:attrNameLst>
                                          <p:attrName>style.visibility</p:attrName>
                                        </p:attrNameLst>
                                      </p:cBhvr>
                                      <p:to>
                                        <p:strVal val="visible"/>
                                      </p:to>
                                    </p:set>
                                    <p:animEffect transition="in" filter="wipe(left)">
                                      <p:cBhvr>
                                        <p:cTn dur="2000" id="32"/>
                                        <p:tgtEl>
                                          <p:spTgt spid="4194344"/>
                                        </p:tgtEl>
                                      </p:cBhvr>
                                    </p:animEffect>
                                  </p:childTnLst>
                                </p:cTn>
                              </p:par>
                            </p:childTnLst>
                          </p:cTn>
                        </p:par>
                      </p:childTnLst>
                    </p:cTn>
                  </p:par>
                  <p:par>
                    <p:cTn fill="hold" id="33" nodeType="clickPar">
                      <p:stCondLst>
                        <p:cond delay="indefinite"/>
                      </p:stCondLst>
                      <p:childTnLst>
                        <p:par>
                          <p:cTn fill="hold" id="34" nodeType="withGroup">
                            <p:stCondLst>
                              <p:cond delay="0"/>
                            </p:stCondLst>
                            <p:childTnLst>
                              <p:par>
                                <p:cTn fill="hold" grpId="0" id="35" nodeType="clickEffect" presetClass="entr" presetID="37" presetSubtype="0">
                                  <p:stCondLst>
                                    <p:cond delay="0"/>
                                  </p:stCondLst>
                                  <p:childTnLst>
                                    <p:set>
                                      <p:cBhvr>
                                        <p:cTn dur="1" fill="hold" id="36">
                                          <p:stCondLst>
                                            <p:cond delay="0"/>
                                          </p:stCondLst>
                                        </p:cTn>
                                        <p:tgtEl>
                                          <p:spTgt spid="1048834"/>
                                        </p:tgtEl>
                                        <p:attrNameLst>
                                          <p:attrName>style.visibility</p:attrName>
                                        </p:attrNameLst>
                                      </p:cBhvr>
                                      <p:to>
                                        <p:strVal val="visible"/>
                                      </p:to>
                                    </p:set>
                                    <p:animEffect transition="in" filter="fade">
                                      <p:cBhvr>
                                        <p:cTn dur="1000" id="37"/>
                                        <p:tgtEl>
                                          <p:spTgt spid="1048834"/>
                                        </p:tgtEl>
                                      </p:cBhvr>
                                    </p:animEffect>
                                    <p:anim calcmode="lin" valueType="num">
                                      <p:cBhvr>
                                        <p:cTn dur="1000" fill="hold" id="38"/>
                                        <p:tgtEl>
                                          <p:spTgt spid="1048834"/>
                                        </p:tgtEl>
                                        <p:attrNameLst>
                                          <p:attrName>ppt_x</p:attrName>
                                        </p:attrNameLst>
                                      </p:cBhvr>
                                      <p:tavLst>
                                        <p:tav tm="0">
                                          <p:val>
                                            <p:strVal val="#ppt_x"/>
                                          </p:val>
                                        </p:tav>
                                        <p:tav tm="100000">
                                          <p:val>
                                            <p:strVal val="#ppt_x"/>
                                          </p:val>
                                        </p:tav>
                                      </p:tavLst>
                                    </p:anim>
                                    <p:anim calcmode="lin" valueType="num">
                                      <p:cBhvr>
                                        <p:cTn decel="100000" dur="900" fill="hold" id="39"/>
                                        <p:tgtEl>
                                          <p:spTgt spid="1048834"/>
                                        </p:tgtEl>
                                        <p:attrNameLst>
                                          <p:attrName>ppt_y</p:attrName>
                                        </p:attrNameLst>
                                      </p:cBhvr>
                                      <p:tavLst>
                                        <p:tav tm="0">
                                          <p:val>
                                            <p:strVal val="#ppt_y+1"/>
                                          </p:val>
                                        </p:tav>
                                        <p:tav tm="100000">
                                          <p:val>
                                            <p:strVal val="#ppt_y-.03"/>
                                          </p:val>
                                        </p:tav>
                                      </p:tavLst>
                                    </p:anim>
                                    <p:anim calcmode="lin" valueType="num">
                                      <p:cBhvr>
                                        <p:cTn accel="100000" dur="100" fill="hold" id="40">
                                          <p:stCondLst>
                                            <p:cond delay="900"/>
                                          </p:stCondLst>
                                        </p:cTn>
                                        <p:tgtEl>
                                          <p:spTgt spid="1048834"/>
                                        </p:tgtEl>
                                        <p:attrNameLst>
                                          <p:attrName>ppt_y</p:attrName>
                                        </p:attrNameLst>
                                      </p:cBhvr>
                                      <p:tavLst>
                                        <p:tav tm="0">
                                          <p:val>
                                            <p:strVal val="#ppt_y-.03"/>
                                          </p:val>
                                        </p:tav>
                                        <p:tav tm="100000">
                                          <p:val>
                                            <p:strVal val="#ppt_y"/>
                                          </p:val>
                                        </p:tav>
                                      </p:tavLst>
                                    </p:anim>
                                  </p:childTnLst>
                                </p:cTn>
                              </p:par>
                            </p:childTnLst>
                          </p:cTn>
                        </p:par>
                      </p:childTnLst>
                    </p:cTn>
                  </p:par>
                  <p:par>
                    <p:cTn fill="hold" id="41" nodeType="clickPar">
                      <p:stCondLst>
                        <p:cond delay="indefinite"/>
                      </p:stCondLst>
                      <p:childTnLst>
                        <p:par>
                          <p:cTn fill="hold" id="42" nodeType="withGroup">
                            <p:stCondLst>
                              <p:cond delay="0"/>
                            </p:stCondLst>
                            <p:childTnLst>
                              <p:par>
                                <p:cTn fill="hold" id="43" nodeType="clickEffect" presetClass="entr" presetID="9" presetSubtype="0">
                                  <p:stCondLst>
                                    <p:cond delay="0"/>
                                  </p:stCondLst>
                                  <p:childTnLst>
                                    <p:set>
                                      <p:cBhvr>
                                        <p:cTn dur="1" fill="hold" id="44">
                                          <p:stCondLst>
                                            <p:cond delay="0"/>
                                          </p:stCondLst>
                                        </p:cTn>
                                        <p:tgtEl>
                                          <p:spTgt spid="1048837"/>
                                        </p:tgtEl>
                                        <p:attrNameLst>
                                          <p:attrName>style.visibility</p:attrName>
                                        </p:attrNameLst>
                                      </p:cBhvr>
                                      <p:to>
                                        <p:strVal val="visible"/>
                                      </p:to>
                                    </p:set>
                                    <p:animEffect transition="in" filter="dissolve">
                                      <p:cBhvr>
                                        <p:cTn dur="500" id="45"/>
                                        <p:tgtEl>
                                          <p:spTgt spid="1048837"/>
                                        </p:tgtEl>
                                      </p:cBhvr>
                                    </p:animEffect>
                                  </p:childTnLst>
                                </p:cTn>
                              </p:par>
                              <p:par>
                                <p:cTn fill="hold" grpId="0" id="46" nodeType="withEffect" presetClass="entr" presetID="37" presetSubtype="0">
                                  <p:stCondLst>
                                    <p:cond delay="0"/>
                                  </p:stCondLst>
                                  <p:childTnLst>
                                    <p:set>
                                      <p:cBhvr>
                                        <p:cTn dur="1" fill="hold" id="47">
                                          <p:stCondLst>
                                            <p:cond delay="0"/>
                                          </p:stCondLst>
                                        </p:cTn>
                                        <p:tgtEl>
                                          <p:spTgt spid="1048838"/>
                                        </p:tgtEl>
                                        <p:attrNameLst>
                                          <p:attrName>style.visibility</p:attrName>
                                        </p:attrNameLst>
                                      </p:cBhvr>
                                      <p:to>
                                        <p:strVal val="visible"/>
                                      </p:to>
                                    </p:set>
                                    <p:animEffect transition="in" filter="fade">
                                      <p:cBhvr>
                                        <p:cTn dur="1000" id="48"/>
                                        <p:tgtEl>
                                          <p:spTgt spid="1048838"/>
                                        </p:tgtEl>
                                      </p:cBhvr>
                                    </p:animEffect>
                                    <p:anim calcmode="lin" valueType="num">
                                      <p:cBhvr>
                                        <p:cTn dur="1000" fill="hold" id="49"/>
                                        <p:tgtEl>
                                          <p:spTgt spid="1048838"/>
                                        </p:tgtEl>
                                        <p:attrNameLst>
                                          <p:attrName>ppt_x</p:attrName>
                                        </p:attrNameLst>
                                      </p:cBhvr>
                                      <p:tavLst>
                                        <p:tav tm="0">
                                          <p:val>
                                            <p:strVal val="#ppt_x"/>
                                          </p:val>
                                        </p:tav>
                                        <p:tav tm="100000">
                                          <p:val>
                                            <p:strVal val="#ppt_x"/>
                                          </p:val>
                                        </p:tav>
                                      </p:tavLst>
                                    </p:anim>
                                    <p:anim calcmode="lin" valueType="num">
                                      <p:cBhvr>
                                        <p:cTn decel="100000" dur="900" fill="hold" id="50"/>
                                        <p:tgtEl>
                                          <p:spTgt spid="1048838"/>
                                        </p:tgtEl>
                                        <p:attrNameLst>
                                          <p:attrName>ppt_y</p:attrName>
                                        </p:attrNameLst>
                                      </p:cBhvr>
                                      <p:tavLst>
                                        <p:tav tm="0">
                                          <p:val>
                                            <p:strVal val="#ppt_y+1"/>
                                          </p:val>
                                        </p:tav>
                                        <p:tav tm="100000">
                                          <p:val>
                                            <p:strVal val="#ppt_y-.03"/>
                                          </p:val>
                                        </p:tav>
                                      </p:tavLst>
                                    </p:anim>
                                    <p:anim calcmode="lin" valueType="num">
                                      <p:cBhvr>
                                        <p:cTn accel="100000" dur="100" fill="hold" id="51">
                                          <p:stCondLst>
                                            <p:cond delay="900"/>
                                          </p:stCondLst>
                                        </p:cTn>
                                        <p:tgtEl>
                                          <p:spTgt spid="1048838"/>
                                        </p:tgtEl>
                                        <p:attrNameLst>
                                          <p:attrName>ppt_y</p:attrName>
                                        </p:attrNameLst>
                                      </p:cBhvr>
                                      <p:tavLst>
                                        <p:tav tm="0">
                                          <p:val>
                                            <p:strVal val="#ppt_y-.03"/>
                                          </p:val>
                                        </p:tav>
                                        <p:tav tm="100000">
                                          <p:val>
                                            <p:strVal val="#ppt_y"/>
                                          </p:val>
                                        </p:tav>
                                      </p:tavLst>
                                    </p:anim>
                                  </p:childTnLst>
                                </p:cTn>
                              </p:par>
                            </p:childTnLst>
                          </p:cTn>
                        </p:par>
                      </p:childTnLst>
                    </p:cTn>
                  </p:par>
                  <p:par>
                    <p:cTn fill="hold" id="52" nodeType="clickPar">
                      <p:stCondLst>
                        <p:cond delay="indefinite"/>
                      </p:stCondLst>
                      <p:childTnLst>
                        <p:par>
                          <p:cTn fill="hold" id="53" nodeType="withGroup">
                            <p:stCondLst>
                              <p:cond delay="0"/>
                            </p:stCondLst>
                            <p:childTnLst>
                              <p:par>
                                <p:cTn fill="hold" grpId="0" id="54" nodeType="clickEffect" presetClass="entr" presetID="17" presetSubtype="10">
                                  <p:stCondLst>
                                    <p:cond delay="0"/>
                                  </p:stCondLst>
                                  <p:childTnLst>
                                    <p:set>
                                      <p:cBhvr>
                                        <p:cTn dur="1" fill="hold" id="55">
                                          <p:stCondLst>
                                            <p:cond delay="0"/>
                                          </p:stCondLst>
                                        </p:cTn>
                                        <p:tgtEl>
                                          <p:spTgt spid="1048839"/>
                                        </p:tgtEl>
                                        <p:attrNameLst>
                                          <p:attrName>style.visibility</p:attrName>
                                        </p:attrNameLst>
                                      </p:cBhvr>
                                      <p:to>
                                        <p:strVal val="visible"/>
                                      </p:to>
                                    </p:set>
                                    <p:anim calcmode="lin" valueType="num">
                                      <p:cBhvr>
                                        <p:cTn dur="500" fill="hold" id="56"/>
                                        <p:tgtEl>
                                          <p:spTgt spid="1048839"/>
                                        </p:tgtEl>
                                        <p:attrNameLst>
                                          <p:attrName>ppt_w</p:attrName>
                                        </p:attrNameLst>
                                      </p:cBhvr>
                                      <p:tavLst>
                                        <p:tav tm="0">
                                          <p:val>
                                            <p:fltVal val="0.0"/>
                                          </p:val>
                                        </p:tav>
                                        <p:tav tm="100000">
                                          <p:val>
                                            <p:strVal val="#ppt_w"/>
                                          </p:val>
                                        </p:tav>
                                      </p:tavLst>
                                    </p:anim>
                                    <p:anim calcmode="lin" valueType="num">
                                      <p:cBhvr>
                                        <p:cTn dur="500" fill="hold" id="57"/>
                                        <p:tgtEl>
                                          <p:spTgt spid="104883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24" grpId="0" uiExpand="0" build="whole" animBg="1"/>
      <p:bldP spid="1048825" grpId="0" uiExpand="0" build="whole" animBg="1"/>
      <p:bldP spid="1048826" grpId="0" uiExpand="0" build="whole" animBg="1"/>
      <p:bldP spid="1048827" grpId="0" uiExpand="0" build="whole" animBg="1"/>
      <p:bldP spid="1048828" grpId="0" uiExpand="0" build="whole" animBg="1"/>
      <p:bldP spid="1048829" grpId="0" uiExpand="0" build="whole" animBg="1"/>
      <p:bldP spid="1048834" grpId="0" uiExpand="0" build="whole"/>
      <p:bldP spid="1048838" grpId="0" uiExpand="0" build="whole"/>
      <p:bldP spid="1048839" grpId="0" uiExpand="0" build="whole"/>
    </p:bldLst>
  </p:timing>
</p:sld>
</file>

<file path=ppt/slides/slide17.xml><?xml version="1.0" encoding="utf-8"?>
<p:sld xmlns:a="http://schemas.openxmlformats.org/drawingml/2006/main" xmlns:r="http://schemas.openxmlformats.org/officeDocument/2006/relationships" xmlns:p="http://schemas.openxmlformats.org/presentationml/2006/main" showMasterSp="1">
  <p:cSld>
    <p:spTree>
      <p:nvGrpSpPr>
        <p:cNvPr id="108" name=""/>
        <p:cNvGrpSpPr/>
        <p:nvPr/>
      </p:nvGrpSpPr>
      <p:grpSpPr>
        <a:xfrm rot="0">
          <a:off x="0" y="0"/>
          <a:ext cx="0" cy="0"/>
          <a:chOff x="0" y="0"/>
          <a:chExt cx="0" cy="0"/>
        </a:xfrm>
      </p:grpSpPr>
      <p:sp>
        <p:nvSpPr>
          <p:cNvPr id="1048849" name="Text Box 2"/>
          <p:cNvSpPr txBox="1"/>
          <p:nvPr/>
        </p:nvSpPr>
        <p:spPr>
          <a:xfrm rot="0">
            <a:off x="838200" y="1752600"/>
            <a:ext cx="7696200" cy="82232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lang="en-US"/>
              <a:t>The </a:t>
            </a:r>
            <a:r>
              <a:rPr altLang="en-US" b="1" lang="en-US"/>
              <a:t>XNOR gate</a:t>
            </a:r>
            <a:r>
              <a:rPr altLang="en-US" lang="en-US"/>
              <a:t> produces a HIGH output only when both inputs are at the same logic level.  The truth table is</a:t>
            </a:r>
          </a:p>
        </p:txBody>
      </p:sp>
      <p:pic>
        <p:nvPicPr>
          <p:cNvPr id="2097217" name="Picture 3" descr="SH2507-crop"/>
          <p:cNvPicPr>
            <a:picLocks/>
          </p:cNvPicPr>
          <p:nvPr/>
        </p:nvPicPr>
        <p:blipFill>
          <a:blip xmlns:r="http://schemas.openxmlformats.org/officeDocument/2006/relationships" r:embed="rId1"/>
          <a:srcRect l="0" t="0" r="0" b="0"/>
          <a:stretch>
            <a:fillRect/>
          </a:stretch>
        </p:blipFill>
        <p:spPr>
          <a:xfrm rot="0">
            <a:off x="3429000" y="228600"/>
            <a:ext cx="2209800" cy="685800"/>
          </a:xfrm>
          <a:prstGeom prst="rect"/>
          <a:noFill/>
          <a:ln w="19050" cap="flat" cmpd="sng">
            <a:solidFill>
              <a:schemeClr val="accent2">
                <a:alpha val="100000"/>
              </a:schemeClr>
            </a:solidFill>
            <a:prstDash val="solid"/>
            <a:round/>
          </a:ln>
        </p:spPr>
      </p:pic>
      <p:sp>
        <p:nvSpPr>
          <p:cNvPr id="1048850" name="Text Box 4"/>
          <p:cNvSpPr txBox="1"/>
          <p:nvPr/>
        </p:nvSpPr>
        <p:spPr>
          <a:xfrm rot="0">
            <a:off x="3581400" y="228600"/>
            <a:ext cx="1981200" cy="6413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Summary</a:t>
            </a:r>
          </a:p>
        </p:txBody>
      </p:sp>
      <p:sp>
        <p:nvSpPr>
          <p:cNvPr id="1048851" name="Rectangle 5"/>
          <p:cNvSpPr/>
          <p:nvPr/>
        </p:nvSpPr>
        <p:spPr>
          <a:xfrm rot="0">
            <a:off x="914400" y="1143000"/>
            <a:ext cx="2259012" cy="466725"/>
          </a:xfrm>
          <a:prstGeom prst="rect"/>
          <a:solidFill>
            <a:srgbClr val="996633"/>
          </a:solidFill>
          <a:ln w="9525" cap="flat" cmpd="sng">
            <a:solidFill>
              <a:srgbClr val="000000">
                <a:alpha val="100000"/>
              </a:srgbClr>
            </a:solidFill>
            <a:prstDash val="solid"/>
            <a:round/>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solidFill>
                  <a:srgbClr val="FFFF99"/>
                </a:solidFill>
              </a:rPr>
              <a:t>The XNOR Gate</a:t>
            </a:r>
          </a:p>
        </p:txBody>
      </p:sp>
      <p:graphicFrame>
        <p:nvGraphicFramePr>
          <p:cNvPr id="4194347" name=""/>
          <p:cNvGraphicFramePr>
            <a:graphicFrameLocks/>
          </p:cNvGraphicFramePr>
          <p:nvPr/>
        </p:nvGraphicFramePr>
        <p:xfrm rot="0">
          <a:off x="3276600" y="2590800"/>
          <a:ext cx="2009775" cy="2057400"/>
        </p:xfrm>
        <a:graphic>
          <a:graphicData uri="http://schemas.openxmlformats.org/presentationml/2006/ole">
            <mc:AlternateContent xmlns:mc="http://schemas.openxmlformats.org/markup-compatibility/2006">
              <mc:Choice xmlns:v="urn:schemas-microsoft-com:vml" Requires="v">
                <p:oleObj name="CorelDRAW" r:id="rId2" spid="" imgH="2057400" imgW="2009775" showAsIcon="0" progId="CorelDRAW.Graphic.13">
                  <p:embed followColorScheme="full"/>
                  <p:pic>
                    <p:nvPicPr>
                      <p:cNvPr id="2097218" name="Object 6"/>
                      <p:cNvPicPr>
                        <a:picLocks/>
                      </p:cNvPicPr>
                      <p:nvPr/>
                    </p:nvPicPr>
                    <p:blipFill>
                      <a:blip xmlns:r="http://schemas.openxmlformats.org/officeDocument/2006/relationships" r:embed="rId3"/>
                      <a:srcRect l="0" t="0" r="0" b="0"/>
                      <a:stretch>
                        <a:fillRect/>
                      </a:stretch>
                    </p:blipFill>
                    <p:spPr>
                      <a:xfrm rot="0">
                        <a:off x="3276600" y="2590800"/>
                        <a:ext cx="2009775" cy="2057400"/>
                      </a:xfrm>
                      <a:prstGeom prst="rect"/>
                      <a:noFill/>
                      <a:ln>
                        <a:noFill/>
                      </a:ln>
                    </p:spPr>
                  </p:pic>
                </p:oleObj>
              </mc:Choice>
              <mc:Fallback>
                <p:oleObj name="CorelDRAW" r:id="rId2" spid="" imgH="2057400" imgW="2009775" showAsIcon="0" progId="CorelDRAW.Graphic.13">
                  <p:embed followColorScheme="full"/>
                  <p:pic>
                    <p:nvPicPr>
                      <p:cNvPr id="2097218" name="Object 6"/>
                      <p:cNvPicPr>
                        <a:picLocks/>
                      </p:cNvPicPr>
                      <p:nvPr/>
                    </p:nvPicPr>
                    <p:blipFill>
                      <a:blip xmlns:r="http://schemas.openxmlformats.org/officeDocument/2006/relationships" r:embed="rId3"/>
                      <a:srcRect l="0" t="0" r="0" b="0"/>
                      <a:stretch>
                        <a:fillRect/>
                      </a:stretch>
                    </p:blipFill>
                    <p:spPr>
                      <a:xfrm rot="0">
                        <a:off x="3276600" y="2590800"/>
                        <a:ext cx="2009775" cy="2057400"/>
                      </a:xfrm>
                      <a:prstGeom prst="rect"/>
                      <a:noFill/>
                      <a:ln>
                        <a:noFill/>
                      </a:ln>
                    </p:spPr>
                  </p:pic>
                </p:oleObj>
              </mc:Fallback>
            </mc:AlternateContent>
          </a:graphicData>
        </a:graphic>
      </p:graphicFrame>
      <p:sp>
        <p:nvSpPr>
          <p:cNvPr id="1048852" name="Text Box 7"/>
          <p:cNvSpPr txBox="1"/>
          <p:nvPr/>
        </p:nvSpPr>
        <p:spPr>
          <a:xfrm rot="0">
            <a:off x="3505200" y="3276600"/>
            <a:ext cx="838200" cy="13112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indent="-342900" lvl="0" marL="342900"/>
            <a:r>
              <a:rPr altLang="en-US" sz="2000" lang="en-US"/>
              <a:t>0    0</a:t>
            </a:r>
          </a:p>
          <a:p>
            <a:pPr indent="-342900" lvl="0" marL="342900"/>
            <a:r>
              <a:rPr altLang="en-US" sz="2000" lang="en-US"/>
              <a:t>0    1</a:t>
            </a:r>
          </a:p>
          <a:p>
            <a:pPr indent="-342900" lvl="0" marL="342900"/>
            <a:r>
              <a:rPr altLang="en-US" sz="2000" lang="en-US"/>
              <a:t>1    0</a:t>
            </a:r>
          </a:p>
          <a:p>
            <a:pPr indent="-342900" lvl="0" marL="342900"/>
            <a:r>
              <a:rPr altLang="en-US" sz="2000" lang="en-US"/>
              <a:t>1    1</a:t>
            </a:r>
          </a:p>
        </p:txBody>
      </p:sp>
      <p:sp>
        <p:nvSpPr>
          <p:cNvPr id="1048853" name="Text Box 8"/>
          <p:cNvSpPr txBox="1"/>
          <p:nvPr/>
        </p:nvSpPr>
        <p:spPr>
          <a:xfrm rot="0">
            <a:off x="4648200" y="3276600"/>
            <a:ext cx="838200" cy="13112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indent="-342900" lvl="0" marL="342900"/>
            <a:r>
              <a:rPr altLang="en-US" sz="2000" lang="en-US">
                <a:solidFill>
                  <a:srgbClr val="FF0000"/>
                </a:solidFill>
              </a:rPr>
              <a:t>1</a:t>
            </a:r>
          </a:p>
          <a:p>
            <a:pPr indent="-342900" lvl="0" marL="342900"/>
            <a:r>
              <a:rPr altLang="en-US" sz="2000" lang="en-US">
                <a:solidFill>
                  <a:srgbClr val="FF0000"/>
                </a:solidFill>
              </a:rPr>
              <a:t>0 </a:t>
            </a:r>
          </a:p>
          <a:p>
            <a:pPr indent="-342900" lvl="0" marL="342900"/>
            <a:r>
              <a:rPr altLang="en-US" sz="2000" lang="en-US">
                <a:solidFill>
                  <a:srgbClr val="FF0000"/>
                </a:solidFill>
              </a:rPr>
              <a:t>0</a:t>
            </a:r>
          </a:p>
          <a:p>
            <a:pPr indent="-342900" lvl="0" marL="342900"/>
            <a:r>
              <a:rPr altLang="en-US" sz="2000" lang="en-US">
                <a:solidFill>
                  <a:srgbClr val="FF0000"/>
                </a:solidFill>
              </a:rPr>
              <a:t>1</a:t>
            </a:r>
          </a:p>
        </p:txBody>
      </p:sp>
      <p:sp>
        <p:nvSpPr>
          <p:cNvPr id="1048854" name="Text Box 9"/>
          <p:cNvSpPr txBox="1"/>
          <p:nvPr/>
        </p:nvSpPr>
        <p:spPr>
          <a:xfrm rot="0">
            <a:off x="3200400" y="1066800"/>
            <a:ext cx="762000" cy="3667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800" i="1" lang="en-US"/>
              <a:t>A</a:t>
            </a:r>
          </a:p>
        </p:txBody>
      </p:sp>
      <p:sp>
        <p:nvSpPr>
          <p:cNvPr id="1048855" name="Text Box 10"/>
          <p:cNvSpPr txBox="1"/>
          <p:nvPr/>
        </p:nvSpPr>
        <p:spPr>
          <a:xfrm rot="0">
            <a:off x="3200400" y="1385887"/>
            <a:ext cx="762000" cy="3667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800" i="1" lang="en-US"/>
              <a:t>B</a:t>
            </a:r>
          </a:p>
        </p:txBody>
      </p:sp>
      <p:sp>
        <p:nvSpPr>
          <p:cNvPr id="1048856" name="Text Box 11"/>
          <p:cNvSpPr txBox="1"/>
          <p:nvPr/>
        </p:nvSpPr>
        <p:spPr>
          <a:xfrm rot="0">
            <a:off x="4724400" y="1066800"/>
            <a:ext cx="762000" cy="3667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800" i="1" lang="en-US"/>
              <a:t>X</a:t>
            </a:r>
          </a:p>
        </p:txBody>
      </p:sp>
      <p:sp>
        <p:nvSpPr>
          <p:cNvPr id="1048857" name="Text Box 12"/>
          <p:cNvSpPr txBox="1"/>
          <p:nvPr/>
        </p:nvSpPr>
        <p:spPr>
          <a:xfrm rot="0">
            <a:off x="5638800" y="1066800"/>
            <a:ext cx="762000" cy="3667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800" i="1" lang="en-US"/>
              <a:t>A</a:t>
            </a:r>
          </a:p>
        </p:txBody>
      </p:sp>
      <p:sp>
        <p:nvSpPr>
          <p:cNvPr id="1048858" name="Text Box 13"/>
          <p:cNvSpPr txBox="1"/>
          <p:nvPr/>
        </p:nvSpPr>
        <p:spPr>
          <a:xfrm rot="0">
            <a:off x="5638800" y="1371600"/>
            <a:ext cx="762000" cy="3667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800" i="1" lang="en-US"/>
              <a:t>B</a:t>
            </a:r>
          </a:p>
        </p:txBody>
      </p:sp>
      <p:sp>
        <p:nvSpPr>
          <p:cNvPr id="1048859" name="Text Box 14"/>
          <p:cNvSpPr txBox="1"/>
          <p:nvPr/>
        </p:nvSpPr>
        <p:spPr>
          <a:xfrm rot="0">
            <a:off x="7010400" y="1066800"/>
            <a:ext cx="762000" cy="3667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800" i="1" lang="en-US"/>
              <a:t>X</a:t>
            </a:r>
          </a:p>
        </p:txBody>
      </p:sp>
      <p:grpSp>
        <p:nvGrpSpPr>
          <p:cNvPr id="109" name=""/>
          <p:cNvGrpSpPr/>
          <p:nvPr/>
        </p:nvGrpSpPr>
        <p:grpSpPr>
          <a:xfrm rot="0">
            <a:off x="762000" y="4648200"/>
            <a:ext cx="7620000" cy="1187450"/>
            <a:chOff x="480" y="2928"/>
            <a:chExt cx="4800" cy="748"/>
          </a:xfrm>
        </p:grpSpPr>
        <p:sp>
          <p:nvSpPr>
            <p:cNvPr id="1048860" name="Text Box 18"/>
            <p:cNvSpPr txBox="1"/>
            <p:nvPr/>
          </p:nvSpPr>
          <p:spPr>
            <a:xfrm rot="0">
              <a:off x="480" y="2928"/>
              <a:ext cx="4800" cy="748"/>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lang="en-US"/>
                <a:t>The </a:t>
              </a:r>
              <a:r>
                <a:rPr altLang="en-US" b="1" lang="en-US"/>
                <a:t>XNOR </a:t>
              </a:r>
              <a:r>
                <a:rPr altLang="en-US" lang="en-US"/>
                <a:t>operation shown as </a:t>
              </a:r>
              <a:r>
                <a:rPr altLang="en-US" i="1" lang="en-US"/>
                <a:t>X = AB + AB</a:t>
              </a:r>
              <a:r>
                <a:rPr altLang="en-US" lang="en-US"/>
                <a:t>. Alternatively, the XNOR operation can be shown with a circled dot between the variables. Thus, it can be shown as </a:t>
              </a:r>
              <a:r>
                <a:rPr altLang="en-US" i="1" lang="en-US"/>
                <a:t>X</a:t>
              </a:r>
              <a:r>
                <a:rPr altLang="en-US" lang="en-US"/>
                <a:t> = </a:t>
              </a:r>
              <a:r>
                <a:rPr altLang="en-US" i="1" lang="en-US"/>
                <a:t>A  </a:t>
              </a:r>
              <a:r>
                <a:rPr altLang="en-US" baseline="30000" b="1" i="1" lang="en-US"/>
                <a:t>.</a:t>
              </a:r>
              <a:r>
                <a:rPr altLang="en-US" i="1" lang="en-US"/>
                <a:t>  B.</a:t>
              </a:r>
            </a:p>
          </p:txBody>
        </p:sp>
        <p:sp>
          <p:nvSpPr>
            <p:cNvPr id="1048861" name="Line 20"/>
            <p:cNvSpPr/>
            <p:nvPr/>
          </p:nvSpPr>
          <p:spPr>
            <a:xfrm rot="0">
              <a:off x="3360" y="2976"/>
              <a:ext cx="96" cy="0"/>
            </a:xfrm>
            <a:prstGeom prst="line"/>
            <a:noFill/>
            <a:ln w="9525" cap="flat" cmpd="sng">
              <a:solidFill>
                <a:schemeClr val="dk1">
                  <a:alpha val="100000"/>
                </a:schemeClr>
              </a:solidFill>
              <a:prstDash val="solid"/>
              <a:round/>
            </a:ln>
          </p:spPr>
        </p:sp>
        <p:sp>
          <p:nvSpPr>
            <p:cNvPr id="1048862" name="Line 21"/>
            <p:cNvSpPr/>
            <p:nvPr/>
          </p:nvSpPr>
          <p:spPr>
            <a:xfrm rot="0">
              <a:off x="3504" y="2976"/>
              <a:ext cx="96" cy="0"/>
            </a:xfrm>
            <a:prstGeom prst="line"/>
            <a:noFill/>
            <a:ln w="9525" cap="flat" cmpd="sng">
              <a:solidFill>
                <a:schemeClr val="dk1">
                  <a:alpha val="100000"/>
                </a:schemeClr>
              </a:solidFill>
              <a:prstDash val="solid"/>
              <a:round/>
            </a:ln>
          </p:spPr>
        </p:sp>
        <p:sp>
          <p:nvSpPr>
            <p:cNvPr id="1048863" name="Oval 24"/>
            <p:cNvSpPr/>
            <p:nvPr/>
          </p:nvSpPr>
          <p:spPr>
            <a:xfrm rot="0">
              <a:off x="4698" y="3456"/>
              <a:ext cx="162" cy="162"/>
            </a:xfrm>
            <a:prstGeom prst="ellipse"/>
            <a:noFill/>
            <a:ln w="19050"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grpSp>
      <p:graphicFrame>
        <p:nvGraphicFramePr>
          <p:cNvPr id="4194348" name=""/>
          <p:cNvGraphicFramePr>
            <a:graphicFrameLocks/>
          </p:cNvGraphicFramePr>
          <p:nvPr/>
        </p:nvGraphicFramePr>
        <p:xfrm rot="0">
          <a:off x="3505200" y="1187450"/>
          <a:ext cx="1524000" cy="488950"/>
        </p:xfrm>
        <a:graphic>
          <a:graphicData uri="http://schemas.openxmlformats.org/presentationml/2006/ole">
            <mc:AlternateContent xmlns:mc="http://schemas.openxmlformats.org/markup-compatibility/2006">
              <mc:Choice xmlns:v="urn:schemas-microsoft-com:vml" Requires="v">
                <p:oleObj name="CorelDRAW" r:id="rId4" spid="" imgH="488950" imgW="1524000" showAsIcon="0" progId="CorelDRAW.Graphic.13">
                  <p:embed followColorScheme="full"/>
                  <p:pic>
                    <p:nvPicPr>
                      <p:cNvPr id="2097219" name="Object 27"/>
                      <p:cNvPicPr>
                        <a:picLocks/>
                      </p:cNvPicPr>
                      <p:nvPr/>
                    </p:nvPicPr>
                    <p:blipFill>
                      <a:blip xmlns:r="http://schemas.openxmlformats.org/officeDocument/2006/relationships" r:embed="rId5"/>
                      <a:srcRect l="0" t="0" r="0" b="0"/>
                      <a:stretch>
                        <a:fillRect/>
                      </a:stretch>
                    </p:blipFill>
                    <p:spPr>
                      <a:xfrm rot="0">
                        <a:off x="3505200" y="1187450"/>
                        <a:ext cx="1524000" cy="488950"/>
                      </a:xfrm>
                      <a:prstGeom prst="rect"/>
                      <a:noFill/>
                      <a:ln>
                        <a:noFill/>
                      </a:ln>
                    </p:spPr>
                  </p:pic>
                </p:oleObj>
              </mc:Choice>
              <mc:Fallback>
                <p:oleObj name="CorelDRAW" r:id="rId4" spid="" imgH="488950" imgW="1524000" showAsIcon="0" progId="CorelDRAW.Graphic.13">
                  <p:embed followColorScheme="full"/>
                  <p:pic>
                    <p:nvPicPr>
                      <p:cNvPr id="2097219" name="Object 27"/>
                      <p:cNvPicPr>
                        <a:picLocks/>
                      </p:cNvPicPr>
                      <p:nvPr/>
                    </p:nvPicPr>
                    <p:blipFill>
                      <a:blip xmlns:r="http://schemas.openxmlformats.org/officeDocument/2006/relationships" r:embed="rId5"/>
                      <a:srcRect l="0" t="0" r="0" b="0"/>
                      <a:stretch>
                        <a:fillRect/>
                      </a:stretch>
                    </p:blipFill>
                    <p:spPr>
                      <a:xfrm rot="0">
                        <a:off x="3505200" y="1187450"/>
                        <a:ext cx="1524000" cy="488950"/>
                      </a:xfrm>
                      <a:prstGeom prst="rect"/>
                      <a:noFill/>
                      <a:ln>
                        <a:noFill/>
                      </a:ln>
                    </p:spPr>
                  </p:pic>
                </p:oleObj>
              </mc:Fallback>
            </mc:AlternateContent>
          </a:graphicData>
        </a:graphic>
      </p:graphicFrame>
      <p:graphicFrame>
        <p:nvGraphicFramePr>
          <p:cNvPr id="4194349" name=""/>
          <p:cNvGraphicFramePr>
            <a:graphicFrameLocks/>
          </p:cNvGraphicFramePr>
          <p:nvPr/>
        </p:nvGraphicFramePr>
        <p:xfrm rot="0">
          <a:off x="5943600" y="1143000"/>
          <a:ext cx="1371600" cy="615950"/>
        </p:xfrm>
        <a:graphic>
          <a:graphicData uri="http://schemas.openxmlformats.org/presentationml/2006/ole">
            <mc:AlternateContent xmlns:mc="http://schemas.openxmlformats.org/markup-compatibility/2006">
              <mc:Choice xmlns:v="urn:schemas-microsoft-com:vml" Requires="v">
                <p:oleObj name="CorelDRAW" r:id="rId6" spid="" imgH="615950" imgW="1371600" showAsIcon="0" progId="CorelDRAW.Graphic.13">
                  <p:embed followColorScheme="full"/>
                  <p:pic>
                    <p:nvPicPr>
                      <p:cNvPr id="2097220" name="Object 28"/>
                      <p:cNvPicPr>
                        <a:picLocks/>
                      </p:cNvPicPr>
                      <p:nvPr/>
                    </p:nvPicPr>
                    <p:blipFill>
                      <a:blip xmlns:r="http://schemas.openxmlformats.org/officeDocument/2006/relationships" r:embed="rId7"/>
                      <a:srcRect l="0" t="0" r="0" b="0"/>
                      <a:stretch>
                        <a:fillRect/>
                      </a:stretch>
                    </p:blipFill>
                    <p:spPr>
                      <a:xfrm rot="0">
                        <a:off x="5943600" y="1143000"/>
                        <a:ext cx="1371600" cy="615950"/>
                      </a:xfrm>
                      <a:prstGeom prst="rect"/>
                      <a:noFill/>
                      <a:ln>
                        <a:noFill/>
                      </a:ln>
                    </p:spPr>
                  </p:pic>
                </p:oleObj>
              </mc:Choice>
              <mc:Fallback>
                <p:oleObj name="CorelDRAW" r:id="rId6" spid="" imgH="615950" imgW="1371600" showAsIcon="0" progId="CorelDRAW.Graphic.13">
                  <p:embed followColorScheme="full"/>
                  <p:pic>
                    <p:nvPicPr>
                      <p:cNvPr id="2097220" name="Object 28"/>
                      <p:cNvPicPr>
                        <a:picLocks/>
                      </p:cNvPicPr>
                      <p:nvPr/>
                    </p:nvPicPr>
                    <p:blipFill>
                      <a:blip xmlns:r="http://schemas.openxmlformats.org/officeDocument/2006/relationships" r:embed="rId7"/>
                      <a:srcRect l="0" t="0" r="0" b="0"/>
                      <a:stretch>
                        <a:fillRect/>
                      </a:stretch>
                    </p:blipFill>
                    <p:spPr>
                      <a:xfrm rot="0">
                        <a:off x="5943600" y="1143000"/>
                        <a:ext cx="1371600" cy="615950"/>
                      </a:xfrm>
                      <a:prstGeom prst="rect"/>
                      <a:noFill/>
                      <a:ln>
                        <a:noFill/>
                      </a:ln>
                    </p:spPr>
                  </p:pic>
                </p:oleObj>
              </mc:Fallback>
            </mc:AlternateContent>
          </a:graphicData>
        </a:graphic>
      </p:graphicFrame>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grpId="0" id="5" nodeType="clickEffect" presetClass="entr" presetID="22" presetSubtype="1">
                                  <p:stCondLst>
                                    <p:cond delay="0"/>
                                  </p:stCondLst>
                                  <p:iterate type="wd">
                                    <p:tmPct val="10000"/>
                                  </p:iterate>
                                  <p:childTnLst>
                                    <p:set>
                                      <p:cBhvr>
                                        <p:cTn dur="1" fill="hold" id="6">
                                          <p:stCondLst>
                                            <p:cond delay="0"/>
                                          </p:stCondLst>
                                        </p:cTn>
                                        <p:tgtEl>
                                          <p:spTgt spid="1048853">
                                            <p:txEl>
                                              <p:charRg st="0" end="2"/>
                                            </p:txEl>
                                          </p:spTgt>
                                        </p:tgtEl>
                                        <p:attrNameLst>
                                          <p:attrName>style.visibility</p:attrName>
                                        </p:attrNameLst>
                                      </p:cBhvr>
                                      <p:to>
                                        <p:strVal val="visible"/>
                                      </p:to>
                                    </p:set>
                                    <p:animEffect transition="in" filter="wipe(up)">
                                      <p:cBhvr>
                                        <p:cTn dur="1000" id="7"/>
                                        <p:tgtEl>
                                          <p:spTgt spid="1048853">
                                            <p:txEl>
                                              <p:charRg st="0" end="2"/>
                                            </p:txEl>
                                          </p:spTgt>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grpId="0" id="10" nodeType="clickEffect" presetClass="entr" presetID="22" presetSubtype="1">
                                  <p:stCondLst>
                                    <p:cond delay="0"/>
                                  </p:stCondLst>
                                  <p:iterate type="wd">
                                    <p:tmPct val="10000"/>
                                  </p:iterate>
                                  <p:childTnLst>
                                    <p:set>
                                      <p:cBhvr>
                                        <p:cTn dur="1" fill="hold" id="11">
                                          <p:stCondLst>
                                            <p:cond delay="0"/>
                                          </p:stCondLst>
                                        </p:cTn>
                                        <p:tgtEl>
                                          <p:spTgt spid="1048853">
                                            <p:txEl>
                                              <p:charRg st="2" end="5"/>
                                            </p:txEl>
                                          </p:spTgt>
                                        </p:tgtEl>
                                        <p:attrNameLst>
                                          <p:attrName>style.visibility</p:attrName>
                                        </p:attrNameLst>
                                      </p:cBhvr>
                                      <p:to>
                                        <p:strVal val="visible"/>
                                      </p:to>
                                    </p:set>
                                    <p:animEffect transition="in" filter="wipe(up)">
                                      <p:cBhvr>
                                        <p:cTn dur="1000" id="12"/>
                                        <p:tgtEl>
                                          <p:spTgt spid="1048853">
                                            <p:txEl>
                                              <p:charRg st="2" end="5"/>
                                            </p:txEl>
                                          </p:spTgt>
                                        </p:tgtEl>
                                      </p:cBhvr>
                                    </p:animEffect>
                                  </p:childTnLst>
                                </p:cTn>
                              </p:par>
                            </p:childTnLst>
                          </p:cTn>
                        </p:par>
                      </p:childTnLst>
                    </p:cTn>
                  </p:par>
                  <p:par>
                    <p:cTn fill="hold" id="13" nodeType="clickPar">
                      <p:stCondLst>
                        <p:cond delay="indefinite"/>
                      </p:stCondLst>
                      <p:childTnLst>
                        <p:par>
                          <p:cTn fill="hold" id="14" nodeType="withGroup">
                            <p:stCondLst>
                              <p:cond delay="0"/>
                            </p:stCondLst>
                            <p:childTnLst>
                              <p:par>
                                <p:cTn fill="hold" grpId="0" id="15" nodeType="clickEffect" presetClass="entr" presetID="22" presetSubtype="1">
                                  <p:stCondLst>
                                    <p:cond delay="0"/>
                                  </p:stCondLst>
                                  <p:iterate type="wd">
                                    <p:tmPct val="10000"/>
                                  </p:iterate>
                                  <p:childTnLst>
                                    <p:set>
                                      <p:cBhvr>
                                        <p:cTn dur="1" fill="hold" id="16">
                                          <p:stCondLst>
                                            <p:cond delay="0"/>
                                          </p:stCondLst>
                                        </p:cTn>
                                        <p:tgtEl>
                                          <p:spTgt spid="1048853">
                                            <p:txEl>
                                              <p:charRg st="5" end="7"/>
                                            </p:txEl>
                                          </p:spTgt>
                                        </p:tgtEl>
                                        <p:attrNameLst>
                                          <p:attrName>style.visibility</p:attrName>
                                        </p:attrNameLst>
                                      </p:cBhvr>
                                      <p:to>
                                        <p:strVal val="visible"/>
                                      </p:to>
                                    </p:set>
                                    <p:animEffect transition="in" filter="wipe(up)">
                                      <p:cBhvr>
                                        <p:cTn dur="1000" id="17"/>
                                        <p:tgtEl>
                                          <p:spTgt spid="1048853">
                                            <p:txEl>
                                              <p:charRg st="5" end="7"/>
                                            </p:txEl>
                                          </p:spTgt>
                                        </p:tgtEl>
                                      </p:cBhvr>
                                    </p:animEffect>
                                  </p:childTnLst>
                                </p:cTn>
                              </p:par>
                            </p:childTnLst>
                          </p:cTn>
                        </p:par>
                      </p:childTnLst>
                    </p:cTn>
                  </p:par>
                  <p:par>
                    <p:cTn fill="hold" id="18" nodeType="clickPar">
                      <p:stCondLst>
                        <p:cond delay="indefinite"/>
                      </p:stCondLst>
                      <p:childTnLst>
                        <p:par>
                          <p:cTn fill="hold" id="19" nodeType="withGroup">
                            <p:stCondLst>
                              <p:cond delay="0"/>
                            </p:stCondLst>
                            <p:childTnLst>
                              <p:par>
                                <p:cTn fill="hold" grpId="0" id="20" nodeType="clickEffect" presetClass="entr" presetID="22" presetSubtype="1">
                                  <p:stCondLst>
                                    <p:cond delay="0"/>
                                  </p:stCondLst>
                                  <p:iterate type="wd">
                                    <p:tmPct val="10000"/>
                                  </p:iterate>
                                  <p:childTnLst>
                                    <p:set>
                                      <p:cBhvr>
                                        <p:cTn dur="1" fill="hold" id="21">
                                          <p:stCondLst>
                                            <p:cond delay="0"/>
                                          </p:stCondLst>
                                        </p:cTn>
                                        <p:tgtEl>
                                          <p:spTgt spid="1048853">
                                            <p:txEl>
                                              <p:charRg st="7" end="9"/>
                                            </p:txEl>
                                          </p:spTgt>
                                        </p:tgtEl>
                                        <p:attrNameLst>
                                          <p:attrName>style.visibility</p:attrName>
                                        </p:attrNameLst>
                                      </p:cBhvr>
                                      <p:to>
                                        <p:strVal val="visible"/>
                                      </p:to>
                                    </p:set>
                                    <p:animEffect transition="in" filter="wipe(up)">
                                      <p:cBhvr>
                                        <p:cTn dur="1000" id="22"/>
                                        <p:tgtEl>
                                          <p:spTgt spid="1048853">
                                            <p:txEl>
                                              <p:charRg st="7" end="9"/>
                                            </p:txEl>
                                          </p:spTgt>
                                        </p:tgtEl>
                                      </p:cBhvr>
                                    </p:animEffect>
                                  </p:childTnLst>
                                </p:cTn>
                              </p:par>
                            </p:childTnLst>
                          </p:cTn>
                        </p:par>
                      </p:childTnLst>
                    </p:cTn>
                  </p:par>
                  <p:par>
                    <p:cTn fill="hold" id="23" nodeType="clickPar">
                      <p:stCondLst>
                        <p:cond delay="indefinite"/>
                      </p:stCondLst>
                      <p:childTnLst>
                        <p:par>
                          <p:cTn fill="hold" id="24" nodeType="withGroup">
                            <p:stCondLst>
                              <p:cond delay="0"/>
                            </p:stCondLst>
                            <p:childTnLst>
                              <p:par>
                                <p:cTn fill="hold" id="25" nodeType="clickEffect" presetClass="entr" presetID="37" presetSubtype="0">
                                  <p:stCondLst>
                                    <p:cond delay="0"/>
                                  </p:stCondLst>
                                  <p:childTnLst>
                                    <p:set>
                                      <p:cBhvr>
                                        <p:cTn dur="1" fill="hold" id="26">
                                          <p:stCondLst>
                                            <p:cond delay="0"/>
                                          </p:stCondLst>
                                        </p:cTn>
                                        <p:tgtEl>
                                          <p:spTgt spid="109"/>
                                        </p:tgtEl>
                                        <p:attrNameLst>
                                          <p:attrName>style.visibility</p:attrName>
                                        </p:attrNameLst>
                                      </p:cBhvr>
                                      <p:to>
                                        <p:strVal val="visible"/>
                                      </p:to>
                                    </p:set>
                                    <p:animEffect transition="in" filter="fade">
                                      <p:cBhvr>
                                        <p:cTn dur="1000" id="27"/>
                                        <p:tgtEl>
                                          <p:spTgt spid="109"/>
                                        </p:tgtEl>
                                      </p:cBhvr>
                                    </p:animEffect>
                                    <p:anim calcmode="lin" valueType="num">
                                      <p:cBhvr>
                                        <p:cTn dur="1000" fill="hold" id="28"/>
                                        <p:tgtEl>
                                          <p:spTgt spid="109"/>
                                        </p:tgtEl>
                                        <p:attrNameLst>
                                          <p:attrName>ppt_x</p:attrName>
                                        </p:attrNameLst>
                                      </p:cBhvr>
                                      <p:tavLst>
                                        <p:tav tm="0">
                                          <p:val>
                                            <p:strVal val="#ppt_x"/>
                                          </p:val>
                                        </p:tav>
                                        <p:tav tm="100000">
                                          <p:val>
                                            <p:strVal val="#ppt_x"/>
                                          </p:val>
                                        </p:tav>
                                      </p:tavLst>
                                    </p:anim>
                                    <p:anim calcmode="lin" valueType="num">
                                      <p:cBhvr>
                                        <p:cTn decel="100000" dur="900" fill="hold" id="29"/>
                                        <p:tgtEl>
                                          <p:spTgt spid="109"/>
                                        </p:tgtEl>
                                        <p:attrNameLst>
                                          <p:attrName>ppt_y</p:attrName>
                                        </p:attrNameLst>
                                      </p:cBhvr>
                                      <p:tavLst>
                                        <p:tav tm="0">
                                          <p:val>
                                            <p:strVal val="#ppt_y+1"/>
                                          </p:val>
                                        </p:tav>
                                        <p:tav tm="100000">
                                          <p:val>
                                            <p:strVal val="#ppt_y-.03"/>
                                          </p:val>
                                        </p:tav>
                                      </p:tavLst>
                                    </p:anim>
                                    <p:anim calcmode="lin" valueType="num">
                                      <p:cBhvr>
                                        <p:cTn accel="100000" dur="100" fill="hold" id="30">
                                          <p:stCondLst>
                                            <p:cond delay="900"/>
                                          </p:stCondLst>
                                        </p:cTn>
                                        <p:tgtEl>
                                          <p:spTgt spid="10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53" grpId="0" uiExpand="0" build="p" bldLvl="1"/>
    </p:bldLst>
  </p:timing>
</p:sld>
</file>

<file path=ppt/slides/slide18.xml><?xml version="1.0" encoding="utf-8"?>
<p:sld xmlns:a="http://schemas.openxmlformats.org/drawingml/2006/main" xmlns:r="http://schemas.openxmlformats.org/officeDocument/2006/relationships" xmlns:p="http://schemas.openxmlformats.org/presentationml/2006/main" showMasterSp="1">
  <p:cSld>
    <p:spTree>
      <p:nvGrpSpPr>
        <p:cNvPr id="112" name=""/>
        <p:cNvGrpSpPr/>
        <p:nvPr/>
      </p:nvGrpSpPr>
      <p:grpSpPr>
        <a:xfrm rot="0">
          <a:off x="0" y="0"/>
          <a:ext cx="0" cy="0"/>
          <a:chOff x="0" y="0"/>
          <a:chExt cx="0" cy="0"/>
        </a:xfrm>
      </p:grpSpPr>
      <p:sp>
        <p:nvSpPr>
          <p:cNvPr id="1048867" name="Rectangle 37"/>
          <p:cNvSpPr/>
          <p:nvPr/>
        </p:nvSpPr>
        <p:spPr>
          <a:xfrm rot="0">
            <a:off x="1971675" y="2411412"/>
            <a:ext cx="742950" cy="1339850"/>
          </a:xfrm>
          <a:prstGeom prst="rect"/>
          <a:solidFill>
            <a:srgbClr val="FFFF99"/>
          </a:solid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8868" name="Rectangle 2"/>
          <p:cNvSpPr/>
          <p:nvPr/>
        </p:nvSpPr>
        <p:spPr>
          <a:xfrm rot="0">
            <a:off x="6667500" y="2411412"/>
            <a:ext cx="342900" cy="1339850"/>
          </a:xfrm>
          <a:prstGeom prst="rect"/>
          <a:solidFill>
            <a:srgbClr val="FFFF99"/>
          </a:solid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8869" name="Rectangle 3"/>
          <p:cNvSpPr/>
          <p:nvPr/>
        </p:nvSpPr>
        <p:spPr>
          <a:xfrm rot="0">
            <a:off x="5962650" y="2411412"/>
            <a:ext cx="438150" cy="1339850"/>
          </a:xfrm>
          <a:prstGeom prst="rect"/>
          <a:solidFill>
            <a:srgbClr val="FFFF99"/>
          </a:solid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8870" name="Rectangle 4"/>
          <p:cNvSpPr/>
          <p:nvPr/>
        </p:nvSpPr>
        <p:spPr>
          <a:xfrm rot="0">
            <a:off x="4933950" y="2411412"/>
            <a:ext cx="361950" cy="1339850"/>
          </a:xfrm>
          <a:prstGeom prst="rect"/>
          <a:solidFill>
            <a:srgbClr val="FFFF99"/>
          </a:solid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8871" name="Rectangle 5"/>
          <p:cNvSpPr/>
          <p:nvPr/>
        </p:nvSpPr>
        <p:spPr>
          <a:xfrm rot="0">
            <a:off x="1457325" y="2411412"/>
            <a:ext cx="142875" cy="1339850"/>
          </a:xfrm>
          <a:prstGeom prst="rect"/>
          <a:solidFill>
            <a:srgbClr val="FFFF99"/>
          </a:solid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8872" name="Rectangle 6"/>
          <p:cNvSpPr/>
          <p:nvPr/>
        </p:nvSpPr>
        <p:spPr>
          <a:xfrm rot="0">
            <a:off x="3090862" y="2411412"/>
            <a:ext cx="338137" cy="1339850"/>
          </a:xfrm>
          <a:prstGeom prst="rect"/>
          <a:solidFill>
            <a:srgbClr val="FFFF99"/>
          </a:solid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8873" name="Rectangle 7"/>
          <p:cNvSpPr/>
          <p:nvPr/>
        </p:nvSpPr>
        <p:spPr>
          <a:xfrm rot="0">
            <a:off x="3962400" y="2411412"/>
            <a:ext cx="685800" cy="1339850"/>
          </a:xfrm>
          <a:prstGeom prst="rect"/>
          <a:solidFill>
            <a:srgbClr val="FFFF99"/>
          </a:solid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pic>
        <p:nvPicPr>
          <p:cNvPr id="2097221" name="Picture 8" descr="SH2507-crop"/>
          <p:cNvPicPr>
            <a:picLocks/>
          </p:cNvPicPr>
          <p:nvPr/>
        </p:nvPicPr>
        <p:blipFill>
          <a:blip xmlns:r="http://schemas.openxmlformats.org/officeDocument/2006/relationships" r:embed="rId1"/>
          <a:srcRect l="0" t="0" r="0" b="0"/>
          <a:stretch>
            <a:fillRect/>
          </a:stretch>
        </p:blipFill>
        <p:spPr>
          <a:xfrm rot="0">
            <a:off x="3429000" y="228600"/>
            <a:ext cx="2209800" cy="685800"/>
          </a:xfrm>
          <a:prstGeom prst="rect"/>
          <a:noFill/>
          <a:ln w="19050" cap="flat" cmpd="sng">
            <a:solidFill>
              <a:schemeClr val="accent2">
                <a:alpha val="100000"/>
              </a:schemeClr>
            </a:solidFill>
            <a:prstDash val="solid"/>
            <a:round/>
          </a:ln>
        </p:spPr>
      </p:pic>
      <p:sp>
        <p:nvSpPr>
          <p:cNvPr id="1048874" name="Text Box 9"/>
          <p:cNvSpPr txBox="1"/>
          <p:nvPr/>
        </p:nvSpPr>
        <p:spPr>
          <a:xfrm rot="0">
            <a:off x="3581400" y="228600"/>
            <a:ext cx="1981200" cy="6413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Summary</a:t>
            </a:r>
          </a:p>
        </p:txBody>
      </p:sp>
      <p:sp>
        <p:nvSpPr>
          <p:cNvPr id="1048875" name="Text Box 10"/>
          <p:cNvSpPr txBox="1"/>
          <p:nvPr/>
        </p:nvSpPr>
        <p:spPr>
          <a:xfrm rot="0">
            <a:off x="990600" y="1752600"/>
            <a:ext cx="3200400" cy="4572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lang="en-US"/>
              <a:t>Example waveforms:</a:t>
            </a:r>
          </a:p>
        </p:txBody>
      </p:sp>
      <p:sp>
        <p:nvSpPr>
          <p:cNvPr id="1048876" name="Text Box 11"/>
          <p:cNvSpPr txBox="1"/>
          <p:nvPr/>
        </p:nvSpPr>
        <p:spPr>
          <a:xfrm rot="0">
            <a:off x="1066800" y="2286000"/>
            <a:ext cx="457200" cy="4572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i="1" lang="en-US"/>
              <a:t>A</a:t>
            </a:r>
          </a:p>
        </p:txBody>
      </p:sp>
      <p:sp>
        <p:nvSpPr>
          <p:cNvPr id="1048877" name="Text Box 12"/>
          <p:cNvSpPr txBox="1"/>
          <p:nvPr/>
        </p:nvSpPr>
        <p:spPr>
          <a:xfrm rot="0">
            <a:off x="1066800" y="3429000"/>
            <a:ext cx="457200" cy="4572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i="1" lang="en-US"/>
              <a:t>X</a:t>
            </a:r>
          </a:p>
        </p:txBody>
      </p:sp>
      <p:sp>
        <p:nvSpPr>
          <p:cNvPr id="1048878" name="Text Box 13"/>
          <p:cNvSpPr txBox="1"/>
          <p:nvPr/>
        </p:nvSpPr>
        <p:spPr>
          <a:xfrm rot="0">
            <a:off x="762000" y="3886200"/>
            <a:ext cx="7772400" cy="7016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2000" lang="en-US"/>
              <a:t>Notice that the XNOR gate will produce a HIGH when both inputs are the same. This makes it useful for comparison functions. </a:t>
            </a:r>
          </a:p>
        </p:txBody>
      </p:sp>
      <p:sp>
        <p:nvSpPr>
          <p:cNvPr id="1048879" name="Rectangle 14"/>
          <p:cNvSpPr/>
          <p:nvPr/>
        </p:nvSpPr>
        <p:spPr>
          <a:xfrm rot="0">
            <a:off x="914400" y="1143000"/>
            <a:ext cx="2259012" cy="466725"/>
          </a:xfrm>
          <a:prstGeom prst="rect"/>
          <a:solidFill>
            <a:srgbClr val="996633"/>
          </a:solidFill>
          <a:ln w="9525" cap="flat" cmpd="sng">
            <a:solidFill>
              <a:srgbClr val="000000">
                <a:alpha val="100000"/>
              </a:srgbClr>
            </a:solidFill>
            <a:prstDash val="solid"/>
            <a:round/>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solidFill>
                  <a:srgbClr val="FFFF99"/>
                </a:solidFill>
              </a:rPr>
              <a:t>The XNOR Gate</a:t>
            </a:r>
          </a:p>
        </p:txBody>
      </p:sp>
      <p:sp>
        <p:nvSpPr>
          <p:cNvPr id="1048880" name="Text Box 15"/>
          <p:cNvSpPr txBox="1"/>
          <p:nvPr/>
        </p:nvSpPr>
        <p:spPr>
          <a:xfrm rot="0">
            <a:off x="1066800" y="2819400"/>
            <a:ext cx="457200" cy="4572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i="1" lang="en-US"/>
              <a:t>B</a:t>
            </a:r>
          </a:p>
        </p:txBody>
      </p:sp>
      <p:graphicFrame>
        <p:nvGraphicFramePr>
          <p:cNvPr id="4194350" name=""/>
          <p:cNvGraphicFramePr>
            <a:graphicFrameLocks/>
          </p:cNvGraphicFramePr>
          <p:nvPr/>
        </p:nvGraphicFramePr>
        <p:xfrm rot="0">
          <a:off x="1447800" y="2362200"/>
          <a:ext cx="5578475" cy="836612"/>
        </p:xfrm>
        <a:graphic>
          <a:graphicData uri="http://schemas.openxmlformats.org/presentationml/2006/ole">
            <mc:AlternateContent xmlns:mc="http://schemas.openxmlformats.org/markup-compatibility/2006">
              <mc:Choice xmlns:v="urn:schemas-microsoft-com:vml" Requires="v">
                <p:oleObj name="CorelDRAW" r:id="rId2" spid="" imgH="836612" imgW="5578475" showAsIcon="0" progId="CorelDRAW.Graphic.13">
                  <p:embed followColorScheme="full"/>
                  <p:pic>
                    <p:nvPicPr>
                      <p:cNvPr id="2097222" name="Object 16"/>
                      <p:cNvPicPr>
                        <a:picLocks/>
                      </p:cNvPicPr>
                      <p:nvPr/>
                    </p:nvPicPr>
                    <p:blipFill>
                      <a:blip xmlns:r="http://schemas.openxmlformats.org/officeDocument/2006/relationships" r:embed="rId3"/>
                      <a:srcRect l="0" t="0" r="0" b="0"/>
                      <a:stretch>
                        <a:fillRect/>
                      </a:stretch>
                    </p:blipFill>
                    <p:spPr>
                      <a:xfrm rot="0">
                        <a:off x="1447800" y="2362200"/>
                        <a:ext cx="5578475" cy="836612"/>
                      </a:xfrm>
                      <a:prstGeom prst="rect"/>
                      <a:noFill/>
                      <a:ln>
                        <a:noFill/>
                      </a:ln>
                    </p:spPr>
                  </p:pic>
                </p:oleObj>
              </mc:Choice>
              <mc:Fallback>
                <p:oleObj name="CorelDRAW" r:id="rId2" spid="" imgH="836612" imgW="5578475" showAsIcon="0" progId="CorelDRAW.Graphic.13">
                  <p:embed followColorScheme="full"/>
                  <p:pic>
                    <p:nvPicPr>
                      <p:cNvPr id="2097222" name="Object 16"/>
                      <p:cNvPicPr>
                        <a:picLocks/>
                      </p:cNvPicPr>
                      <p:nvPr/>
                    </p:nvPicPr>
                    <p:blipFill>
                      <a:blip xmlns:r="http://schemas.openxmlformats.org/officeDocument/2006/relationships" r:embed="rId3"/>
                      <a:srcRect l="0" t="0" r="0" b="0"/>
                      <a:stretch>
                        <a:fillRect/>
                      </a:stretch>
                    </p:blipFill>
                    <p:spPr>
                      <a:xfrm rot="0">
                        <a:off x="1447800" y="2362200"/>
                        <a:ext cx="5578475" cy="836612"/>
                      </a:xfrm>
                      <a:prstGeom prst="rect"/>
                      <a:noFill/>
                      <a:ln>
                        <a:noFill/>
                      </a:ln>
                    </p:spPr>
                  </p:pic>
                </p:oleObj>
              </mc:Fallback>
            </mc:AlternateContent>
          </a:graphicData>
        </a:graphic>
      </p:graphicFrame>
      <p:sp>
        <p:nvSpPr>
          <p:cNvPr id="1048881" name="WordArt 17"/>
          <p:cNvSpPr/>
          <p:nvPr/>
        </p:nvSpPr>
        <p:spPr>
          <a:xfrm rot="0">
            <a:off x="685800" y="4724400"/>
            <a:ext cx="1219200" cy="449262"/>
          </a:xfrm>
          <a:prstGeom prst="rect"/>
        </p:spPr>
        <p:txBody>
          <a:bodyPr anchor="t" bIns="45720" fromWordArt="1" lIns="91440" rIns="91440" tIns="45720" vert="horz" wrap="none">
            <a:prstTxWarp prst="textPlain">
              <a:avLst>
                <a:gd fmla="val 50000" name="adj"/>
              </a:avLst>
            </a:prstTxWarp>
          </a:bodyPr>
          <a:p>
            <a:pPr algn="ctr"/>
            <a:r>
              <a:rPr b="0" sz="2800" i="0" kern="10" normalizeH="0" spc="0">
                <a:ln>
                  <a:noFill/>
                </a:ln>
                <a:gradFill rotWithShape="0">
                  <a:gsLst>
                    <a:gs pos="0">
                      <a:srgbClr val="FFFF00">
                        <a:alpha val="100000"/>
                      </a:srgbClr>
                    </a:gs>
                    <a:gs pos="100000">
                      <a:srgbClr val="FF9933">
                        <a:alpha val="100000"/>
                      </a:srgbClr>
                    </a:gs>
                  </a:gsLst>
                  <a:path path="rect">
                    <a:fillToRect l="50000" t="50000" r="50000" b="50000"/>
                  </a:path>
                </a:gradFill>
                <a:effectLst>
                  <a:outerShdw algn="ctr" dir="2699999" dist="35921" kx="0" sx="100000" sy="100000">
                    <a:srgbClr val="C0C0C0">
                      <a:alpha val="79999"/>
                    </a:srgbClr>
                  </a:outerShdw>
                </a:effectLst>
                <a:latin typeface="Impact"/>
                <a:ea typeface="Impact"/>
              </a:rPr>
              <a:t>Question</a:t>
            </a:r>
          </a:p>
        </p:txBody>
      </p:sp>
      <p:sp>
        <p:nvSpPr>
          <p:cNvPr id="1048882" name="Text Box 18"/>
          <p:cNvSpPr txBox="1"/>
          <p:nvPr/>
        </p:nvSpPr>
        <p:spPr>
          <a:xfrm rot="0">
            <a:off x="1905000" y="4648200"/>
            <a:ext cx="6553200" cy="7016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2000" lang="en-US"/>
              <a:t>If the </a:t>
            </a:r>
            <a:r>
              <a:rPr altLang="en-US" sz="2000" i="1" lang="en-US"/>
              <a:t>A</a:t>
            </a:r>
            <a:r>
              <a:rPr altLang="en-US" sz="2000" lang="en-US"/>
              <a:t> waveform is inverted but </a:t>
            </a:r>
            <a:r>
              <a:rPr altLang="en-US" sz="2000" i="1" lang="en-US"/>
              <a:t>B</a:t>
            </a:r>
            <a:r>
              <a:rPr altLang="en-US" sz="2000" lang="en-US"/>
              <a:t> remains the same, how is the output affected?</a:t>
            </a:r>
          </a:p>
        </p:txBody>
      </p:sp>
      <p:sp>
        <p:nvSpPr>
          <p:cNvPr id="1048883" name="Text Box 19"/>
          <p:cNvSpPr txBox="1"/>
          <p:nvPr/>
        </p:nvSpPr>
        <p:spPr>
          <a:xfrm rot="0">
            <a:off x="1905000" y="5486400"/>
            <a:ext cx="3124200" cy="3968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2000" lang="en-US">
                <a:solidFill>
                  <a:srgbClr val="FF0000"/>
                </a:solidFill>
              </a:rPr>
              <a:t>The output will be inverted.</a:t>
            </a:r>
          </a:p>
        </p:txBody>
      </p:sp>
      <p:sp>
        <p:nvSpPr>
          <p:cNvPr id="1048884" name="Text Box 29"/>
          <p:cNvSpPr txBox="1"/>
          <p:nvPr/>
        </p:nvSpPr>
        <p:spPr>
          <a:xfrm rot="0">
            <a:off x="3200400" y="1066800"/>
            <a:ext cx="762000" cy="3667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800" i="1" lang="en-US"/>
              <a:t>A</a:t>
            </a:r>
          </a:p>
        </p:txBody>
      </p:sp>
      <p:sp>
        <p:nvSpPr>
          <p:cNvPr id="1048885" name="Text Box 30"/>
          <p:cNvSpPr txBox="1"/>
          <p:nvPr/>
        </p:nvSpPr>
        <p:spPr>
          <a:xfrm rot="0">
            <a:off x="3200400" y="1385887"/>
            <a:ext cx="762000" cy="3667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800" i="1" lang="en-US"/>
              <a:t>B</a:t>
            </a:r>
          </a:p>
        </p:txBody>
      </p:sp>
      <p:sp>
        <p:nvSpPr>
          <p:cNvPr id="1048886" name="Text Box 31"/>
          <p:cNvSpPr txBox="1"/>
          <p:nvPr/>
        </p:nvSpPr>
        <p:spPr>
          <a:xfrm rot="0">
            <a:off x="4724400" y="1066800"/>
            <a:ext cx="762000" cy="3667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800" i="1" lang="en-US"/>
              <a:t>X</a:t>
            </a:r>
          </a:p>
        </p:txBody>
      </p:sp>
      <p:sp>
        <p:nvSpPr>
          <p:cNvPr id="1048887" name="Text Box 32"/>
          <p:cNvSpPr txBox="1"/>
          <p:nvPr/>
        </p:nvSpPr>
        <p:spPr>
          <a:xfrm rot="0">
            <a:off x="5638800" y="1066800"/>
            <a:ext cx="762000" cy="3667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800" i="1" lang="en-US"/>
              <a:t>A</a:t>
            </a:r>
          </a:p>
        </p:txBody>
      </p:sp>
      <p:sp>
        <p:nvSpPr>
          <p:cNvPr id="1048888" name="Text Box 33"/>
          <p:cNvSpPr txBox="1"/>
          <p:nvPr/>
        </p:nvSpPr>
        <p:spPr>
          <a:xfrm rot="0">
            <a:off x="5638800" y="1371600"/>
            <a:ext cx="762000" cy="3667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800" i="1" lang="en-US"/>
              <a:t>B</a:t>
            </a:r>
          </a:p>
        </p:txBody>
      </p:sp>
      <p:sp>
        <p:nvSpPr>
          <p:cNvPr id="1048889" name="Text Box 34"/>
          <p:cNvSpPr txBox="1"/>
          <p:nvPr/>
        </p:nvSpPr>
        <p:spPr>
          <a:xfrm rot="0">
            <a:off x="7010400" y="1066800"/>
            <a:ext cx="762000" cy="3667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800" i="1" lang="en-US"/>
              <a:t>X</a:t>
            </a:r>
          </a:p>
        </p:txBody>
      </p:sp>
      <p:graphicFrame>
        <p:nvGraphicFramePr>
          <p:cNvPr id="4194351" name=""/>
          <p:cNvGraphicFramePr>
            <a:graphicFrameLocks/>
          </p:cNvGraphicFramePr>
          <p:nvPr/>
        </p:nvGraphicFramePr>
        <p:xfrm rot="0">
          <a:off x="3505200" y="1187450"/>
          <a:ext cx="1524000" cy="488950"/>
        </p:xfrm>
        <a:graphic>
          <a:graphicData uri="http://schemas.openxmlformats.org/presentationml/2006/ole">
            <mc:AlternateContent xmlns:mc="http://schemas.openxmlformats.org/markup-compatibility/2006">
              <mc:Choice xmlns:v="urn:schemas-microsoft-com:vml" Requires="v">
                <p:oleObj name="CorelDRAW" r:id="rId4" spid="" imgH="488950" imgW="1524000" showAsIcon="0" progId="CorelDRAW.Graphic.13">
                  <p:embed followColorScheme="full"/>
                  <p:pic>
                    <p:nvPicPr>
                      <p:cNvPr id="2097223" name="Object 35"/>
                      <p:cNvPicPr>
                        <a:picLocks/>
                      </p:cNvPicPr>
                      <p:nvPr/>
                    </p:nvPicPr>
                    <p:blipFill>
                      <a:blip xmlns:r="http://schemas.openxmlformats.org/officeDocument/2006/relationships" r:embed="rId5"/>
                      <a:srcRect l="0" t="0" r="0" b="0"/>
                      <a:stretch>
                        <a:fillRect/>
                      </a:stretch>
                    </p:blipFill>
                    <p:spPr>
                      <a:xfrm rot="0">
                        <a:off x="3505200" y="1187450"/>
                        <a:ext cx="1524000" cy="488950"/>
                      </a:xfrm>
                      <a:prstGeom prst="rect"/>
                      <a:noFill/>
                      <a:ln>
                        <a:noFill/>
                      </a:ln>
                    </p:spPr>
                  </p:pic>
                </p:oleObj>
              </mc:Choice>
              <mc:Fallback>
                <p:oleObj name="CorelDRAW" r:id="rId4" spid="" imgH="488950" imgW="1524000" showAsIcon="0" progId="CorelDRAW.Graphic.13">
                  <p:embed followColorScheme="full"/>
                  <p:pic>
                    <p:nvPicPr>
                      <p:cNvPr id="2097223" name="Object 35"/>
                      <p:cNvPicPr>
                        <a:picLocks/>
                      </p:cNvPicPr>
                      <p:nvPr/>
                    </p:nvPicPr>
                    <p:blipFill>
                      <a:blip xmlns:r="http://schemas.openxmlformats.org/officeDocument/2006/relationships" r:embed="rId5"/>
                      <a:srcRect l="0" t="0" r="0" b="0"/>
                      <a:stretch>
                        <a:fillRect/>
                      </a:stretch>
                    </p:blipFill>
                    <p:spPr>
                      <a:xfrm rot="0">
                        <a:off x="3505200" y="1187450"/>
                        <a:ext cx="1524000" cy="488950"/>
                      </a:xfrm>
                      <a:prstGeom prst="rect"/>
                      <a:noFill/>
                      <a:ln>
                        <a:noFill/>
                      </a:ln>
                    </p:spPr>
                  </p:pic>
                </p:oleObj>
              </mc:Fallback>
            </mc:AlternateContent>
          </a:graphicData>
        </a:graphic>
      </p:graphicFrame>
      <p:graphicFrame>
        <p:nvGraphicFramePr>
          <p:cNvPr id="4194352" name=""/>
          <p:cNvGraphicFramePr>
            <a:graphicFrameLocks/>
          </p:cNvGraphicFramePr>
          <p:nvPr/>
        </p:nvGraphicFramePr>
        <p:xfrm rot="0">
          <a:off x="5943600" y="1143000"/>
          <a:ext cx="1371600" cy="615950"/>
        </p:xfrm>
        <a:graphic>
          <a:graphicData uri="http://schemas.openxmlformats.org/presentationml/2006/ole">
            <mc:AlternateContent xmlns:mc="http://schemas.openxmlformats.org/markup-compatibility/2006">
              <mc:Choice xmlns:v="urn:schemas-microsoft-com:vml" Requires="v">
                <p:oleObj name="CorelDRAW" r:id="rId6" spid="" imgH="615950" imgW="1371600" showAsIcon="0" progId="CorelDRAW.Graphic.13">
                  <p:embed followColorScheme="full"/>
                  <p:pic>
                    <p:nvPicPr>
                      <p:cNvPr id="2097224" name="Object 36"/>
                      <p:cNvPicPr>
                        <a:picLocks/>
                      </p:cNvPicPr>
                      <p:nvPr/>
                    </p:nvPicPr>
                    <p:blipFill>
                      <a:blip xmlns:r="http://schemas.openxmlformats.org/officeDocument/2006/relationships" r:embed="rId7"/>
                      <a:srcRect l="0" t="0" r="0" b="0"/>
                      <a:stretch>
                        <a:fillRect/>
                      </a:stretch>
                    </p:blipFill>
                    <p:spPr>
                      <a:xfrm rot="0">
                        <a:off x="5943600" y="1143000"/>
                        <a:ext cx="1371600" cy="615950"/>
                      </a:xfrm>
                      <a:prstGeom prst="rect"/>
                      <a:noFill/>
                      <a:ln>
                        <a:noFill/>
                      </a:ln>
                    </p:spPr>
                  </p:pic>
                </p:oleObj>
              </mc:Choice>
              <mc:Fallback>
                <p:oleObj name="CorelDRAW" r:id="rId6" spid="" imgH="615950" imgW="1371600" showAsIcon="0" progId="CorelDRAW.Graphic.13">
                  <p:embed followColorScheme="full"/>
                  <p:pic>
                    <p:nvPicPr>
                      <p:cNvPr id="2097224" name="Object 36"/>
                      <p:cNvPicPr>
                        <a:picLocks/>
                      </p:cNvPicPr>
                      <p:nvPr/>
                    </p:nvPicPr>
                    <p:blipFill>
                      <a:blip xmlns:r="http://schemas.openxmlformats.org/officeDocument/2006/relationships" r:embed="rId7"/>
                      <a:srcRect l="0" t="0" r="0" b="0"/>
                      <a:stretch>
                        <a:fillRect/>
                      </a:stretch>
                    </p:blipFill>
                    <p:spPr>
                      <a:xfrm rot="0">
                        <a:off x="5943600" y="1143000"/>
                        <a:ext cx="1371600" cy="615950"/>
                      </a:xfrm>
                      <a:prstGeom prst="rect"/>
                      <a:noFill/>
                      <a:ln>
                        <a:noFill/>
                      </a:ln>
                    </p:spPr>
                  </p:pic>
                </p:oleObj>
              </mc:Fallback>
            </mc:AlternateContent>
          </a:graphicData>
        </a:graphic>
      </p:graphicFrame>
      <p:graphicFrame>
        <p:nvGraphicFramePr>
          <p:cNvPr id="4194353" name=""/>
          <p:cNvGraphicFramePr>
            <a:graphicFrameLocks/>
          </p:cNvGraphicFramePr>
          <p:nvPr/>
        </p:nvGraphicFramePr>
        <p:xfrm rot="0">
          <a:off x="1423987" y="3429000"/>
          <a:ext cx="5588000" cy="339725"/>
        </p:xfrm>
        <a:graphic>
          <a:graphicData uri="http://schemas.openxmlformats.org/presentationml/2006/ole">
            <mc:AlternateContent xmlns:mc="http://schemas.openxmlformats.org/markup-compatibility/2006">
              <mc:Choice xmlns:v="urn:schemas-microsoft-com:vml" Requires="v">
                <p:oleObj name="CorelDRAW" r:id="rId8" spid="" imgH="339725" imgW="5588000" showAsIcon="0" progId="CorelDRAW.Graphic.13">
                  <p:embed followColorScheme="full"/>
                  <p:pic>
                    <p:nvPicPr>
                      <p:cNvPr id="2097225" name="Object 38"/>
                      <p:cNvPicPr>
                        <a:picLocks/>
                      </p:cNvPicPr>
                      <p:nvPr/>
                    </p:nvPicPr>
                    <p:blipFill>
                      <a:blip xmlns:r="http://schemas.openxmlformats.org/officeDocument/2006/relationships" r:embed="rId9"/>
                      <a:srcRect l="0" t="0" r="0" b="0"/>
                      <a:stretch>
                        <a:fillRect/>
                      </a:stretch>
                    </p:blipFill>
                    <p:spPr>
                      <a:xfrm rot="0">
                        <a:off x="1423987" y="3429000"/>
                        <a:ext cx="5588000" cy="339725"/>
                      </a:xfrm>
                      <a:prstGeom prst="rect"/>
                      <a:noFill/>
                      <a:ln>
                        <a:noFill/>
                      </a:ln>
                    </p:spPr>
                  </p:pic>
                </p:oleObj>
              </mc:Choice>
              <mc:Fallback>
                <p:oleObj name="CorelDRAW" r:id="rId8" spid="" imgH="339725" imgW="5588000" showAsIcon="0" progId="CorelDRAW.Graphic.13">
                  <p:embed followColorScheme="full"/>
                  <p:pic>
                    <p:nvPicPr>
                      <p:cNvPr id="2097225" name="Object 38"/>
                      <p:cNvPicPr>
                        <a:picLocks/>
                      </p:cNvPicPr>
                      <p:nvPr/>
                    </p:nvPicPr>
                    <p:blipFill>
                      <a:blip xmlns:r="http://schemas.openxmlformats.org/officeDocument/2006/relationships" r:embed="rId9"/>
                      <a:srcRect l="0" t="0" r="0" b="0"/>
                      <a:stretch>
                        <a:fillRect/>
                      </a:stretch>
                    </p:blipFill>
                    <p:spPr>
                      <a:xfrm rot="0">
                        <a:off x="1423987" y="3429000"/>
                        <a:ext cx="5588000" cy="339725"/>
                      </a:xfrm>
                      <a:prstGeom prst="rect"/>
                      <a:noFill/>
                      <a:ln>
                        <a:noFill/>
                      </a:ln>
                    </p:spPr>
                  </p:pic>
                </p:oleObj>
              </mc:Fallback>
            </mc:AlternateContent>
          </a:graphicData>
        </a:graphic>
      </p:graphicFrame>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grpId="0" id="5" nodeType="clickEffect" presetClass="entr" presetID="22" presetSubtype="8">
                                  <p:stCondLst>
                                    <p:cond delay="0"/>
                                  </p:stCondLst>
                                  <p:childTnLst>
                                    <p:set>
                                      <p:cBhvr>
                                        <p:cTn dur="1" fill="hold" id="6">
                                          <p:stCondLst>
                                            <p:cond delay="0"/>
                                          </p:stCondLst>
                                        </p:cTn>
                                        <p:tgtEl>
                                          <p:spTgt spid="1048871"/>
                                        </p:tgtEl>
                                        <p:attrNameLst>
                                          <p:attrName>style.visibility</p:attrName>
                                        </p:attrNameLst>
                                      </p:cBhvr>
                                      <p:to>
                                        <p:strVal val="visible"/>
                                      </p:to>
                                    </p:set>
                                    <p:animEffect transition="in" filter="wipe(left)">
                                      <p:cBhvr>
                                        <p:cTn dur="500" id="7"/>
                                        <p:tgtEl>
                                          <p:spTgt spid="1048871"/>
                                        </p:tgtEl>
                                      </p:cBhvr>
                                    </p:animEffect>
                                  </p:childTnLst>
                                </p:cTn>
                              </p:par>
                            </p:childTnLst>
                          </p:cTn>
                        </p:par>
                        <p:par>
                          <p:cTn fill="hold" id="8" nodeType="afterGroup">
                            <p:stCondLst>
                              <p:cond delay="500"/>
                            </p:stCondLst>
                            <p:childTnLst>
                              <p:par>
                                <p:cTn fill="hold" grpId="0" id="9" nodeType="afterEffect" presetClass="entr" presetID="22" presetSubtype="8">
                                  <p:stCondLst>
                                    <p:cond delay="0"/>
                                  </p:stCondLst>
                                  <p:childTnLst>
                                    <p:set>
                                      <p:cBhvr>
                                        <p:cTn dur="1" fill="hold" id="10">
                                          <p:stCondLst>
                                            <p:cond delay="0"/>
                                          </p:stCondLst>
                                        </p:cTn>
                                        <p:tgtEl>
                                          <p:spTgt spid="1048867"/>
                                        </p:tgtEl>
                                        <p:attrNameLst>
                                          <p:attrName>style.visibility</p:attrName>
                                        </p:attrNameLst>
                                      </p:cBhvr>
                                      <p:to>
                                        <p:strVal val="visible"/>
                                      </p:to>
                                    </p:set>
                                    <p:animEffect transition="in" filter="wipe(left)">
                                      <p:cBhvr>
                                        <p:cTn dur="500" id="11"/>
                                        <p:tgtEl>
                                          <p:spTgt spid="1048867"/>
                                        </p:tgtEl>
                                      </p:cBhvr>
                                    </p:animEffect>
                                  </p:childTnLst>
                                </p:cTn>
                              </p:par>
                            </p:childTnLst>
                          </p:cTn>
                        </p:par>
                        <p:par>
                          <p:cTn fill="hold" id="12" nodeType="afterGroup">
                            <p:stCondLst>
                              <p:cond delay="1000"/>
                            </p:stCondLst>
                            <p:childTnLst>
                              <p:par>
                                <p:cTn fill="hold" grpId="0" id="13" nodeType="afterEffect" presetClass="entr" presetID="22" presetSubtype="8">
                                  <p:stCondLst>
                                    <p:cond delay="0"/>
                                  </p:stCondLst>
                                  <p:childTnLst>
                                    <p:set>
                                      <p:cBhvr>
                                        <p:cTn dur="1" fill="hold" id="14">
                                          <p:stCondLst>
                                            <p:cond delay="0"/>
                                          </p:stCondLst>
                                        </p:cTn>
                                        <p:tgtEl>
                                          <p:spTgt spid="1048872"/>
                                        </p:tgtEl>
                                        <p:attrNameLst>
                                          <p:attrName>style.visibility</p:attrName>
                                        </p:attrNameLst>
                                      </p:cBhvr>
                                      <p:to>
                                        <p:strVal val="visible"/>
                                      </p:to>
                                    </p:set>
                                    <p:animEffect transition="in" filter="wipe(left)">
                                      <p:cBhvr>
                                        <p:cTn dur="500" id="15"/>
                                        <p:tgtEl>
                                          <p:spTgt spid="1048872"/>
                                        </p:tgtEl>
                                      </p:cBhvr>
                                    </p:animEffect>
                                  </p:childTnLst>
                                </p:cTn>
                              </p:par>
                            </p:childTnLst>
                          </p:cTn>
                        </p:par>
                        <p:par>
                          <p:cTn fill="hold" id="16" nodeType="afterGroup">
                            <p:stCondLst>
                              <p:cond delay="1500"/>
                            </p:stCondLst>
                            <p:childTnLst>
                              <p:par>
                                <p:cTn fill="hold" grpId="0" id="17" nodeType="afterEffect" presetClass="entr" presetID="22" presetSubtype="8">
                                  <p:stCondLst>
                                    <p:cond delay="0"/>
                                  </p:stCondLst>
                                  <p:childTnLst>
                                    <p:set>
                                      <p:cBhvr>
                                        <p:cTn dur="1" fill="hold" id="18">
                                          <p:stCondLst>
                                            <p:cond delay="0"/>
                                          </p:stCondLst>
                                        </p:cTn>
                                        <p:tgtEl>
                                          <p:spTgt spid="1048873"/>
                                        </p:tgtEl>
                                        <p:attrNameLst>
                                          <p:attrName>style.visibility</p:attrName>
                                        </p:attrNameLst>
                                      </p:cBhvr>
                                      <p:to>
                                        <p:strVal val="visible"/>
                                      </p:to>
                                    </p:set>
                                    <p:animEffect transition="in" filter="wipe(left)">
                                      <p:cBhvr>
                                        <p:cTn dur="500" id="19"/>
                                        <p:tgtEl>
                                          <p:spTgt spid="1048873"/>
                                        </p:tgtEl>
                                      </p:cBhvr>
                                    </p:animEffect>
                                  </p:childTnLst>
                                </p:cTn>
                              </p:par>
                            </p:childTnLst>
                          </p:cTn>
                        </p:par>
                        <p:par>
                          <p:cTn fill="hold" id="20" nodeType="afterGroup">
                            <p:stCondLst>
                              <p:cond delay="2000"/>
                            </p:stCondLst>
                            <p:childTnLst>
                              <p:par>
                                <p:cTn fill="hold" grpId="0" id="21" nodeType="afterEffect" presetClass="entr" presetID="22" presetSubtype="8">
                                  <p:stCondLst>
                                    <p:cond delay="0"/>
                                  </p:stCondLst>
                                  <p:childTnLst>
                                    <p:set>
                                      <p:cBhvr>
                                        <p:cTn dur="1" fill="hold" id="22">
                                          <p:stCondLst>
                                            <p:cond delay="0"/>
                                          </p:stCondLst>
                                        </p:cTn>
                                        <p:tgtEl>
                                          <p:spTgt spid="1048870"/>
                                        </p:tgtEl>
                                        <p:attrNameLst>
                                          <p:attrName>style.visibility</p:attrName>
                                        </p:attrNameLst>
                                      </p:cBhvr>
                                      <p:to>
                                        <p:strVal val="visible"/>
                                      </p:to>
                                    </p:set>
                                    <p:animEffect transition="in" filter="wipe(left)">
                                      <p:cBhvr>
                                        <p:cTn dur="500" id="23"/>
                                        <p:tgtEl>
                                          <p:spTgt spid="1048870"/>
                                        </p:tgtEl>
                                      </p:cBhvr>
                                    </p:animEffect>
                                  </p:childTnLst>
                                </p:cTn>
                              </p:par>
                            </p:childTnLst>
                          </p:cTn>
                        </p:par>
                        <p:par>
                          <p:cTn fill="hold" id="24" nodeType="afterGroup">
                            <p:stCondLst>
                              <p:cond delay="2500"/>
                            </p:stCondLst>
                            <p:childTnLst>
                              <p:par>
                                <p:cTn fill="hold" grpId="0" id="25" nodeType="afterEffect" presetClass="entr" presetID="22" presetSubtype="8">
                                  <p:stCondLst>
                                    <p:cond delay="0"/>
                                  </p:stCondLst>
                                  <p:childTnLst>
                                    <p:set>
                                      <p:cBhvr>
                                        <p:cTn dur="1" fill="hold" id="26">
                                          <p:stCondLst>
                                            <p:cond delay="0"/>
                                          </p:stCondLst>
                                        </p:cTn>
                                        <p:tgtEl>
                                          <p:spTgt spid="1048869"/>
                                        </p:tgtEl>
                                        <p:attrNameLst>
                                          <p:attrName>style.visibility</p:attrName>
                                        </p:attrNameLst>
                                      </p:cBhvr>
                                      <p:to>
                                        <p:strVal val="visible"/>
                                      </p:to>
                                    </p:set>
                                    <p:animEffect transition="in" filter="wipe(left)">
                                      <p:cBhvr>
                                        <p:cTn dur="500" id="27"/>
                                        <p:tgtEl>
                                          <p:spTgt spid="1048869"/>
                                        </p:tgtEl>
                                      </p:cBhvr>
                                    </p:animEffect>
                                  </p:childTnLst>
                                </p:cTn>
                              </p:par>
                            </p:childTnLst>
                          </p:cTn>
                        </p:par>
                        <p:par>
                          <p:cTn fill="hold" id="28" nodeType="afterGroup">
                            <p:stCondLst>
                              <p:cond delay="3000"/>
                            </p:stCondLst>
                            <p:childTnLst>
                              <p:par>
                                <p:cTn fill="hold" grpId="0" id="29" nodeType="afterEffect" presetClass="entr" presetID="22" presetSubtype="8">
                                  <p:stCondLst>
                                    <p:cond delay="0"/>
                                  </p:stCondLst>
                                  <p:childTnLst>
                                    <p:set>
                                      <p:cBhvr>
                                        <p:cTn dur="1" fill="hold" id="30">
                                          <p:stCondLst>
                                            <p:cond delay="0"/>
                                          </p:stCondLst>
                                        </p:cTn>
                                        <p:tgtEl>
                                          <p:spTgt spid="1048868"/>
                                        </p:tgtEl>
                                        <p:attrNameLst>
                                          <p:attrName>style.visibility</p:attrName>
                                        </p:attrNameLst>
                                      </p:cBhvr>
                                      <p:to>
                                        <p:strVal val="visible"/>
                                      </p:to>
                                    </p:set>
                                    <p:animEffect transition="in" filter="wipe(left)">
                                      <p:cBhvr>
                                        <p:cTn dur="500" id="31"/>
                                        <p:tgtEl>
                                          <p:spTgt spid="1048868"/>
                                        </p:tgtEl>
                                      </p:cBhvr>
                                    </p:animEffect>
                                  </p:childTnLst>
                                </p:cTn>
                              </p:par>
                            </p:childTnLst>
                          </p:cTn>
                        </p:par>
                      </p:childTnLst>
                    </p:cTn>
                  </p:par>
                  <p:par>
                    <p:cTn fill="hold" id="32" nodeType="clickPar">
                      <p:stCondLst>
                        <p:cond delay="indefinite"/>
                      </p:stCondLst>
                      <p:childTnLst>
                        <p:par>
                          <p:cTn fill="hold" id="33" nodeType="withGroup">
                            <p:stCondLst>
                              <p:cond delay="0"/>
                            </p:stCondLst>
                            <p:childTnLst>
                              <p:par>
                                <p:cTn fill="hold" id="34" nodeType="clickEffect" presetClass="entr" presetID="22" presetSubtype="8">
                                  <p:stCondLst>
                                    <p:cond delay="0"/>
                                  </p:stCondLst>
                                  <p:childTnLst>
                                    <p:set>
                                      <p:cBhvr>
                                        <p:cTn dur="1" fill="hold" id="35">
                                          <p:stCondLst>
                                            <p:cond delay="0"/>
                                          </p:stCondLst>
                                        </p:cTn>
                                        <p:tgtEl>
                                          <p:spTgt spid="4194353"/>
                                        </p:tgtEl>
                                        <p:attrNameLst>
                                          <p:attrName>style.visibility</p:attrName>
                                        </p:attrNameLst>
                                      </p:cBhvr>
                                      <p:to>
                                        <p:strVal val="visible"/>
                                      </p:to>
                                    </p:set>
                                    <p:animEffect transition="in" filter="wipe(left)">
                                      <p:cBhvr>
                                        <p:cTn dur="2000" id="36"/>
                                        <p:tgtEl>
                                          <p:spTgt spid="4194353"/>
                                        </p:tgtEl>
                                      </p:cBhvr>
                                    </p:animEffect>
                                  </p:childTnLst>
                                </p:cTn>
                              </p:par>
                            </p:childTnLst>
                          </p:cTn>
                        </p:par>
                      </p:childTnLst>
                    </p:cTn>
                  </p:par>
                  <p:par>
                    <p:cTn fill="hold" id="37" nodeType="clickPar">
                      <p:stCondLst>
                        <p:cond delay="indefinite"/>
                      </p:stCondLst>
                      <p:childTnLst>
                        <p:par>
                          <p:cTn fill="hold" id="38" nodeType="withGroup">
                            <p:stCondLst>
                              <p:cond delay="0"/>
                            </p:stCondLst>
                            <p:childTnLst>
                              <p:par>
                                <p:cTn fill="hold" grpId="0" id="39" nodeType="clickEffect" presetClass="entr" presetID="37" presetSubtype="0">
                                  <p:stCondLst>
                                    <p:cond delay="0"/>
                                  </p:stCondLst>
                                  <p:childTnLst>
                                    <p:set>
                                      <p:cBhvr>
                                        <p:cTn dur="1" fill="hold" id="40">
                                          <p:stCondLst>
                                            <p:cond delay="0"/>
                                          </p:stCondLst>
                                        </p:cTn>
                                        <p:tgtEl>
                                          <p:spTgt spid="1048878"/>
                                        </p:tgtEl>
                                        <p:attrNameLst>
                                          <p:attrName>style.visibility</p:attrName>
                                        </p:attrNameLst>
                                      </p:cBhvr>
                                      <p:to>
                                        <p:strVal val="visible"/>
                                      </p:to>
                                    </p:set>
                                    <p:animEffect transition="in" filter="fade">
                                      <p:cBhvr>
                                        <p:cTn dur="1000" id="41"/>
                                        <p:tgtEl>
                                          <p:spTgt spid="1048878"/>
                                        </p:tgtEl>
                                      </p:cBhvr>
                                    </p:animEffect>
                                    <p:anim calcmode="lin" valueType="num">
                                      <p:cBhvr>
                                        <p:cTn dur="1000" fill="hold" id="42"/>
                                        <p:tgtEl>
                                          <p:spTgt spid="1048878"/>
                                        </p:tgtEl>
                                        <p:attrNameLst>
                                          <p:attrName>ppt_x</p:attrName>
                                        </p:attrNameLst>
                                      </p:cBhvr>
                                      <p:tavLst>
                                        <p:tav tm="0">
                                          <p:val>
                                            <p:strVal val="#ppt_x"/>
                                          </p:val>
                                        </p:tav>
                                        <p:tav tm="100000">
                                          <p:val>
                                            <p:strVal val="#ppt_x"/>
                                          </p:val>
                                        </p:tav>
                                      </p:tavLst>
                                    </p:anim>
                                    <p:anim calcmode="lin" valueType="num">
                                      <p:cBhvr>
                                        <p:cTn decel="100000" dur="900" fill="hold" id="43"/>
                                        <p:tgtEl>
                                          <p:spTgt spid="1048878"/>
                                        </p:tgtEl>
                                        <p:attrNameLst>
                                          <p:attrName>ppt_y</p:attrName>
                                        </p:attrNameLst>
                                      </p:cBhvr>
                                      <p:tavLst>
                                        <p:tav tm="0">
                                          <p:val>
                                            <p:strVal val="#ppt_y+1"/>
                                          </p:val>
                                        </p:tav>
                                        <p:tav tm="100000">
                                          <p:val>
                                            <p:strVal val="#ppt_y-.03"/>
                                          </p:val>
                                        </p:tav>
                                      </p:tavLst>
                                    </p:anim>
                                    <p:anim calcmode="lin" valueType="num">
                                      <p:cBhvr>
                                        <p:cTn accel="100000" dur="100" fill="hold" id="44">
                                          <p:stCondLst>
                                            <p:cond delay="900"/>
                                          </p:stCondLst>
                                        </p:cTn>
                                        <p:tgtEl>
                                          <p:spTgt spid="1048878"/>
                                        </p:tgtEl>
                                        <p:attrNameLst>
                                          <p:attrName>ppt_y</p:attrName>
                                        </p:attrNameLst>
                                      </p:cBhvr>
                                      <p:tavLst>
                                        <p:tav tm="0">
                                          <p:val>
                                            <p:strVal val="#ppt_y-.03"/>
                                          </p:val>
                                        </p:tav>
                                        <p:tav tm="100000">
                                          <p:val>
                                            <p:strVal val="#ppt_y"/>
                                          </p:val>
                                        </p:tav>
                                      </p:tavLst>
                                    </p:anim>
                                  </p:childTnLst>
                                </p:cTn>
                              </p:par>
                            </p:childTnLst>
                          </p:cTn>
                        </p:par>
                      </p:childTnLst>
                    </p:cTn>
                  </p:par>
                  <p:par>
                    <p:cTn fill="hold" id="45" nodeType="clickPar">
                      <p:stCondLst>
                        <p:cond delay="indefinite"/>
                      </p:stCondLst>
                      <p:childTnLst>
                        <p:par>
                          <p:cTn fill="hold" id="46" nodeType="withGroup">
                            <p:stCondLst>
                              <p:cond delay="0"/>
                            </p:stCondLst>
                            <p:childTnLst>
                              <p:par>
                                <p:cTn fill="hold" id="47" nodeType="clickEffect" presetClass="entr" presetID="9" presetSubtype="0">
                                  <p:stCondLst>
                                    <p:cond delay="0"/>
                                  </p:stCondLst>
                                  <p:childTnLst>
                                    <p:set>
                                      <p:cBhvr>
                                        <p:cTn dur="1" fill="hold" id="48">
                                          <p:stCondLst>
                                            <p:cond delay="0"/>
                                          </p:stCondLst>
                                        </p:cTn>
                                        <p:tgtEl>
                                          <p:spTgt spid="1048881"/>
                                        </p:tgtEl>
                                        <p:attrNameLst>
                                          <p:attrName>style.visibility</p:attrName>
                                        </p:attrNameLst>
                                      </p:cBhvr>
                                      <p:to>
                                        <p:strVal val="visible"/>
                                      </p:to>
                                    </p:set>
                                    <p:animEffect transition="in" filter="dissolve">
                                      <p:cBhvr>
                                        <p:cTn dur="500" id="49"/>
                                        <p:tgtEl>
                                          <p:spTgt spid="1048881"/>
                                        </p:tgtEl>
                                      </p:cBhvr>
                                    </p:animEffect>
                                  </p:childTnLst>
                                </p:cTn>
                              </p:par>
                              <p:par>
                                <p:cTn fill="hold" grpId="0" id="50" nodeType="withEffect" presetClass="entr" presetID="37" presetSubtype="0">
                                  <p:stCondLst>
                                    <p:cond delay="0"/>
                                  </p:stCondLst>
                                  <p:childTnLst>
                                    <p:set>
                                      <p:cBhvr>
                                        <p:cTn dur="1" fill="hold" id="51">
                                          <p:stCondLst>
                                            <p:cond delay="0"/>
                                          </p:stCondLst>
                                        </p:cTn>
                                        <p:tgtEl>
                                          <p:spTgt spid="1048882"/>
                                        </p:tgtEl>
                                        <p:attrNameLst>
                                          <p:attrName>style.visibility</p:attrName>
                                        </p:attrNameLst>
                                      </p:cBhvr>
                                      <p:to>
                                        <p:strVal val="visible"/>
                                      </p:to>
                                    </p:set>
                                    <p:animEffect transition="in" filter="fade">
                                      <p:cBhvr>
                                        <p:cTn dur="1000" id="52"/>
                                        <p:tgtEl>
                                          <p:spTgt spid="1048882"/>
                                        </p:tgtEl>
                                      </p:cBhvr>
                                    </p:animEffect>
                                    <p:anim calcmode="lin" valueType="num">
                                      <p:cBhvr>
                                        <p:cTn dur="1000" fill="hold" id="53"/>
                                        <p:tgtEl>
                                          <p:spTgt spid="1048882"/>
                                        </p:tgtEl>
                                        <p:attrNameLst>
                                          <p:attrName>ppt_x</p:attrName>
                                        </p:attrNameLst>
                                      </p:cBhvr>
                                      <p:tavLst>
                                        <p:tav tm="0">
                                          <p:val>
                                            <p:strVal val="#ppt_x"/>
                                          </p:val>
                                        </p:tav>
                                        <p:tav tm="100000">
                                          <p:val>
                                            <p:strVal val="#ppt_x"/>
                                          </p:val>
                                        </p:tav>
                                      </p:tavLst>
                                    </p:anim>
                                    <p:anim calcmode="lin" valueType="num">
                                      <p:cBhvr>
                                        <p:cTn decel="100000" dur="900" fill="hold" id="54"/>
                                        <p:tgtEl>
                                          <p:spTgt spid="1048882"/>
                                        </p:tgtEl>
                                        <p:attrNameLst>
                                          <p:attrName>ppt_y</p:attrName>
                                        </p:attrNameLst>
                                      </p:cBhvr>
                                      <p:tavLst>
                                        <p:tav tm="0">
                                          <p:val>
                                            <p:strVal val="#ppt_y+1"/>
                                          </p:val>
                                        </p:tav>
                                        <p:tav tm="100000">
                                          <p:val>
                                            <p:strVal val="#ppt_y-.03"/>
                                          </p:val>
                                        </p:tav>
                                      </p:tavLst>
                                    </p:anim>
                                    <p:anim calcmode="lin" valueType="num">
                                      <p:cBhvr>
                                        <p:cTn accel="100000" dur="100" fill="hold" id="55">
                                          <p:stCondLst>
                                            <p:cond delay="900"/>
                                          </p:stCondLst>
                                        </p:cTn>
                                        <p:tgtEl>
                                          <p:spTgt spid="1048882"/>
                                        </p:tgtEl>
                                        <p:attrNameLst>
                                          <p:attrName>ppt_y</p:attrName>
                                        </p:attrNameLst>
                                      </p:cBhvr>
                                      <p:tavLst>
                                        <p:tav tm="0">
                                          <p:val>
                                            <p:strVal val="#ppt_y-.03"/>
                                          </p:val>
                                        </p:tav>
                                        <p:tav tm="100000">
                                          <p:val>
                                            <p:strVal val="#ppt_y"/>
                                          </p:val>
                                        </p:tav>
                                      </p:tavLst>
                                    </p:anim>
                                  </p:childTnLst>
                                </p:cTn>
                              </p:par>
                            </p:childTnLst>
                          </p:cTn>
                        </p:par>
                      </p:childTnLst>
                    </p:cTn>
                  </p:par>
                  <p:par>
                    <p:cTn fill="hold" id="56" nodeType="clickPar">
                      <p:stCondLst>
                        <p:cond delay="indefinite"/>
                      </p:stCondLst>
                      <p:childTnLst>
                        <p:par>
                          <p:cTn fill="hold" id="57" nodeType="withGroup">
                            <p:stCondLst>
                              <p:cond delay="0"/>
                            </p:stCondLst>
                            <p:childTnLst>
                              <p:par>
                                <p:cTn fill="hold" grpId="0" id="58" nodeType="clickEffect" presetClass="entr" presetID="15" presetSubtype="0">
                                  <p:stCondLst>
                                    <p:cond delay="0"/>
                                  </p:stCondLst>
                                  <p:childTnLst>
                                    <p:set>
                                      <p:cBhvr>
                                        <p:cTn dur="1" fill="hold" id="59">
                                          <p:stCondLst>
                                            <p:cond delay="0"/>
                                          </p:stCondLst>
                                        </p:cTn>
                                        <p:tgtEl>
                                          <p:spTgt spid="1048883"/>
                                        </p:tgtEl>
                                        <p:attrNameLst>
                                          <p:attrName>style.visibility</p:attrName>
                                        </p:attrNameLst>
                                      </p:cBhvr>
                                      <p:to>
                                        <p:strVal val="visible"/>
                                      </p:to>
                                    </p:set>
                                    <p:anim calcmode="lin" valueType="num">
                                      <p:cBhvr>
                                        <p:cTn dur="1000" fill="hold" id="60"/>
                                        <p:tgtEl>
                                          <p:spTgt spid="1048883"/>
                                        </p:tgtEl>
                                        <p:attrNameLst>
                                          <p:attrName>ppt_w</p:attrName>
                                        </p:attrNameLst>
                                      </p:cBhvr>
                                      <p:tavLst>
                                        <p:tav tm="0">
                                          <p:val>
                                            <p:fltVal val="0.0"/>
                                          </p:val>
                                        </p:tav>
                                        <p:tav tm="100000">
                                          <p:val>
                                            <p:strVal val="#ppt_w"/>
                                          </p:val>
                                        </p:tav>
                                      </p:tavLst>
                                    </p:anim>
                                    <p:anim calcmode="lin" valueType="num">
                                      <p:cBhvr>
                                        <p:cTn dur="1000" fill="hold" id="61"/>
                                        <p:tgtEl>
                                          <p:spTgt spid="1048883"/>
                                        </p:tgtEl>
                                        <p:attrNameLst>
                                          <p:attrName>ppt_h</p:attrName>
                                        </p:attrNameLst>
                                      </p:cBhvr>
                                      <p:tavLst>
                                        <p:tav tm="0">
                                          <p:val>
                                            <p:fltVal val="0.0"/>
                                          </p:val>
                                        </p:tav>
                                        <p:tav tm="100000">
                                          <p:val>
                                            <p:strVal val="#ppt_h"/>
                                          </p:val>
                                        </p:tav>
                                      </p:tavLst>
                                    </p:anim>
                                    <p:anim calcmode="lin" valueType="num">
                                      <p:cBhvr>
                                        <p:cTn dur="1000" fill="hold" id="62"/>
                                        <p:tgtEl>
                                          <p:spTgt spid="1048883"/>
                                        </p:tgtEl>
                                        <p:attrNameLst>
                                          <p:attrName>ppt_x</p:attrName>
                                        </p:attrNameLst>
                                      </p:cBhvr>
                                      <p:tavLst>
                                        <p:tav fmla="#ppt_x+(cos(-2*pi*(1-$))*-#ppt_x-sin(-2*pi*(1-$))*(1-#ppt_y))*(1-$)" tm="0">
                                          <p:val>
                                            <p:fltVal val="0.0"/>
                                          </p:val>
                                        </p:tav>
                                        <p:tav tm="100000">
                                          <p:val>
                                            <p:fltVal val="1.0"/>
                                          </p:val>
                                        </p:tav>
                                      </p:tavLst>
                                    </p:anim>
                                    <p:anim calcmode="lin" valueType="num">
                                      <p:cBhvr>
                                        <p:cTn dur="1000" fill="hold" id="63"/>
                                        <p:tgtEl>
                                          <p:spTgt spid="1048883"/>
                                        </p:tgtEl>
                                        <p:attrNameLst>
                                          <p:attrName>ppt_y</p:attrName>
                                        </p:attrNameLst>
                                      </p:cBhvr>
                                      <p:tavLst>
                                        <p:tav fmla="#ppt_y+(sin(-2*pi*(1-$))*-#ppt_x+cos(-2*pi*(1-$))*(1-#ppt_y))*(1-$)" tm="0">
                                          <p:val>
                                            <p:fltVal val="0.0"/>
                                          </p:val>
                                        </p:tav>
                                        <p:tav tm="100000">
                                          <p:val>
                                            <p:fltVal val="1.0"/>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67" grpId="0" uiExpand="0" build="whole" animBg="1"/>
      <p:bldP spid="1048868" grpId="0" uiExpand="0" build="whole" animBg="1"/>
      <p:bldP spid="1048869" grpId="0" uiExpand="0" build="whole" animBg="1"/>
      <p:bldP spid="1048870" grpId="0" uiExpand="0" build="whole" animBg="1"/>
      <p:bldP spid="1048871" grpId="0" uiExpand="0" build="whole" animBg="1"/>
      <p:bldP spid="1048872" grpId="0" uiExpand="0" build="whole" animBg="1"/>
      <p:bldP spid="1048873" grpId="0" uiExpand="0" build="whole" animBg="1"/>
      <p:bldP spid="1048878" grpId="0" uiExpand="0" build="whole"/>
      <p:bldP spid="1048882" grpId="0" uiExpand="0" build="whole"/>
      <p:bldP spid="1048883" grpId="0" uiExpand="0" build="whole"/>
    </p:bldLst>
  </p:timing>
</p:sld>
</file>

<file path=ppt/slides/slide19.xml><?xml version="1.0" encoding="utf-8"?>
<p:sld xmlns:a="http://schemas.openxmlformats.org/drawingml/2006/main" xmlns:r="http://schemas.openxmlformats.org/officeDocument/2006/relationships" xmlns:p="http://schemas.openxmlformats.org/presentationml/2006/main" showMasterSp="1">
  <p:cSld>
    <p:spTree>
      <p:nvGrpSpPr>
        <p:cNvPr id="115" name=""/>
        <p:cNvGrpSpPr/>
        <p:nvPr/>
      </p:nvGrpSpPr>
      <p:grpSpPr>
        <a:xfrm rot="0">
          <a:off x="0" y="0"/>
          <a:ext cx="0" cy="0"/>
          <a:chOff x="0" y="0"/>
          <a:chExt cx="0" cy="0"/>
        </a:xfrm>
      </p:grpSpPr>
      <p:sp>
        <p:nvSpPr>
          <p:cNvPr id="1048893" name="Text Box 4"/>
          <p:cNvSpPr txBox="1"/>
          <p:nvPr/>
        </p:nvSpPr>
        <p:spPr>
          <a:xfrm rot="0">
            <a:off x="838200" y="1828800"/>
            <a:ext cx="7696200" cy="11874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lang="en-US"/>
              <a:t>Two major fixed function logic families are TTL and CMOS. A third technology is BiCMOS, which combines the first two. Packaging for fixed function logic is shown. </a:t>
            </a:r>
          </a:p>
        </p:txBody>
      </p:sp>
      <p:pic>
        <p:nvPicPr>
          <p:cNvPr id="2097226" name="Picture 6" descr="SH2507-crop"/>
          <p:cNvPicPr>
            <a:picLocks/>
          </p:cNvPicPr>
          <p:nvPr/>
        </p:nvPicPr>
        <p:blipFill>
          <a:blip xmlns:r="http://schemas.openxmlformats.org/officeDocument/2006/relationships" r:embed="rId1"/>
          <a:srcRect l="0" t="0" r="0" b="0"/>
          <a:stretch>
            <a:fillRect/>
          </a:stretch>
        </p:blipFill>
        <p:spPr>
          <a:xfrm rot="0">
            <a:off x="3429000" y="228600"/>
            <a:ext cx="2209800" cy="685800"/>
          </a:xfrm>
          <a:prstGeom prst="rect"/>
          <a:noFill/>
          <a:ln w="19050" cap="flat" cmpd="sng">
            <a:solidFill>
              <a:schemeClr val="accent2">
                <a:alpha val="100000"/>
              </a:schemeClr>
            </a:solidFill>
            <a:prstDash val="solid"/>
            <a:round/>
          </a:ln>
        </p:spPr>
      </p:pic>
      <p:sp>
        <p:nvSpPr>
          <p:cNvPr id="1048894" name="Text Box 7"/>
          <p:cNvSpPr txBox="1"/>
          <p:nvPr/>
        </p:nvSpPr>
        <p:spPr>
          <a:xfrm rot="0">
            <a:off x="3581400" y="228600"/>
            <a:ext cx="1981200" cy="6413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Summary</a:t>
            </a:r>
          </a:p>
        </p:txBody>
      </p:sp>
      <p:sp>
        <p:nvSpPr>
          <p:cNvPr id="1048895" name="Rectangle 8"/>
          <p:cNvSpPr/>
          <p:nvPr/>
        </p:nvSpPr>
        <p:spPr>
          <a:xfrm rot="0">
            <a:off x="914400" y="1143000"/>
            <a:ext cx="2832100" cy="466725"/>
          </a:xfrm>
          <a:prstGeom prst="rect"/>
          <a:solidFill>
            <a:srgbClr val="996633"/>
          </a:solidFill>
          <a:ln w="9525" cap="flat" cmpd="sng">
            <a:solidFill>
              <a:srgbClr val="000000">
                <a:alpha val="100000"/>
              </a:srgbClr>
            </a:solidFill>
            <a:prstDash val="solid"/>
            <a:round/>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solidFill>
                  <a:srgbClr val="FFFF99"/>
                </a:solidFill>
              </a:rPr>
              <a:t>Fixed Function Logic</a:t>
            </a:r>
          </a:p>
        </p:txBody>
      </p:sp>
      <p:graphicFrame>
        <p:nvGraphicFramePr>
          <p:cNvPr id="4194354" name=""/>
          <p:cNvGraphicFramePr>
            <a:graphicFrameLocks/>
          </p:cNvGraphicFramePr>
          <p:nvPr/>
        </p:nvGraphicFramePr>
        <p:xfrm rot="0">
          <a:off x="914400" y="3048000"/>
          <a:ext cx="7315200" cy="2571750"/>
        </p:xfrm>
        <a:graphic>
          <a:graphicData uri="http://schemas.openxmlformats.org/presentationml/2006/ole">
            <mc:AlternateContent xmlns:mc="http://schemas.openxmlformats.org/markup-compatibility/2006">
              <mc:Choice xmlns:v="urn:schemas-microsoft-com:vml" Requires="v">
                <p:oleObj name="CorelDRAW" r:id="rId2" spid="" imgH="2571750" imgW="7315200" showAsIcon="0" progId="CorelDRAW.Graphic.13">
                  <p:embed followColorScheme="full"/>
                  <p:pic>
                    <p:nvPicPr>
                      <p:cNvPr id="2097227" name="Object 19"/>
                      <p:cNvPicPr>
                        <a:picLocks/>
                      </p:cNvPicPr>
                      <p:nvPr/>
                    </p:nvPicPr>
                    <p:blipFill>
                      <a:blip xmlns:r="http://schemas.openxmlformats.org/officeDocument/2006/relationships" r:embed="rId3"/>
                      <a:srcRect l="0" t="0" r="0" b="0"/>
                      <a:stretch>
                        <a:fillRect/>
                      </a:stretch>
                    </p:blipFill>
                    <p:spPr>
                      <a:xfrm rot="0">
                        <a:off x="914400" y="3048000"/>
                        <a:ext cx="7315200" cy="2571750"/>
                      </a:xfrm>
                      <a:prstGeom prst="rect"/>
                      <a:noFill/>
                      <a:ln>
                        <a:noFill/>
                      </a:ln>
                    </p:spPr>
                  </p:pic>
                </p:oleObj>
              </mc:Choice>
              <mc:Fallback>
                <p:oleObj name="CorelDRAW" r:id="rId2" spid="" imgH="2571750" imgW="7315200" showAsIcon="0" progId="CorelDRAW.Graphic.13">
                  <p:embed followColorScheme="full"/>
                  <p:pic>
                    <p:nvPicPr>
                      <p:cNvPr id="2097227" name="Object 19"/>
                      <p:cNvPicPr>
                        <a:picLocks/>
                      </p:cNvPicPr>
                      <p:nvPr/>
                    </p:nvPicPr>
                    <p:blipFill>
                      <a:blip xmlns:r="http://schemas.openxmlformats.org/officeDocument/2006/relationships" r:embed="rId3"/>
                      <a:srcRect l="0" t="0" r="0" b="0"/>
                      <a:stretch>
                        <a:fillRect/>
                      </a:stretch>
                    </p:blipFill>
                    <p:spPr>
                      <a:xfrm rot="0">
                        <a:off x="914400" y="3048000"/>
                        <a:ext cx="7315200" cy="2571750"/>
                      </a:xfrm>
                      <a:prstGeom prst="rect"/>
                      <a:noFill/>
                      <a:ln>
                        <a:noFill/>
                      </a:ln>
                    </p:spPr>
                  </p:pic>
                </p:oleObj>
              </mc:Fallback>
            </mc:AlternateContent>
          </a:graphicData>
        </a:graphic>
      </p:graphicFrame>
      <p:sp>
        <p:nvSpPr>
          <p:cNvPr id="1048896" name="Text Box 20"/>
          <p:cNvSpPr txBox="1"/>
          <p:nvPr/>
        </p:nvSpPr>
        <p:spPr>
          <a:xfrm rot="0">
            <a:off x="2209800" y="5562600"/>
            <a:ext cx="6096000" cy="3667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800" lang="en-US"/>
              <a:t>DIP package                           			SOIC package</a:t>
            </a:r>
          </a:p>
        </p:txBody>
      </p:sp>
    </p:spTree>
  </p:cSld>
  <p:clrMapOvr>
    <a:masterClrMapping/>
  </p:clrMapOvr>
  <p:timing/>
</p:sld>
</file>

<file path=ppt/slides/slide2.xml><?xml version="1.0" encoding="utf-8"?>
<p:sld xmlns:a="http://schemas.openxmlformats.org/drawingml/2006/main" xmlns:r="http://schemas.openxmlformats.org/officeDocument/2006/relationships" xmlns:p="http://schemas.openxmlformats.org/presentationml/2006/main" show="1" showMasterSp="1">
  <p:cSld>
    <p:spTree>
      <p:nvGrpSpPr>
        <p:cNvPr id="59" name=""/>
        <p:cNvGrpSpPr/>
        <p:nvPr/>
      </p:nvGrpSpPr>
      <p:grpSpPr>
        <a:xfrm rot="0">
          <a:off x="0" y="0"/>
          <a:ext cx="0" cy="0"/>
          <a:chOff x="0" y="0"/>
          <a:chExt cx="0" cy="0"/>
        </a:xfrm>
      </p:grpSpPr>
      <p:sp>
        <p:nvSpPr>
          <p:cNvPr id="1048591" name="Text Box 16"/>
          <p:cNvSpPr txBox="1"/>
          <p:nvPr/>
        </p:nvSpPr>
        <p:spPr>
          <a:xfrm rot="0">
            <a:off x="838200" y="1752600"/>
            <a:ext cx="7696200" cy="115824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lang="en-US"/>
              <a:t>The inverter performs the Boolean </a:t>
            </a:r>
            <a:r>
              <a:rPr altLang="en-US" b="1" lang="en-US"/>
              <a:t>NOT</a:t>
            </a:r>
            <a:r>
              <a:rPr altLang="en-US" lang="en-US"/>
              <a:t> operation. When the input is LOW, the output is HIGH; when the input is HIGH, the output is LOW. </a:t>
            </a:r>
          </a:p>
        </p:txBody>
      </p:sp>
      <p:pic>
        <p:nvPicPr>
          <p:cNvPr id="2097153" name="Picture 24" descr="SH2507-crop"/>
          <p:cNvPicPr>
            <a:picLocks/>
          </p:cNvPicPr>
          <p:nvPr/>
        </p:nvPicPr>
        <p:blipFill>
          <a:blip xmlns:r="http://schemas.openxmlformats.org/officeDocument/2006/relationships" r:embed="rId1"/>
          <a:srcRect l="0" t="0" r="0" b="0"/>
          <a:stretch>
            <a:fillRect/>
          </a:stretch>
        </p:blipFill>
        <p:spPr>
          <a:xfrm rot="0">
            <a:off x="3429000" y="228600"/>
            <a:ext cx="2209800" cy="685800"/>
          </a:xfrm>
          <a:prstGeom prst="rect"/>
          <a:noFill/>
          <a:ln w="19050" cap="flat" cmpd="sng">
            <a:solidFill>
              <a:schemeClr val="accent2">
                <a:alpha val="100000"/>
              </a:schemeClr>
            </a:solidFill>
            <a:prstDash val="solid"/>
            <a:round/>
          </a:ln>
        </p:spPr>
      </p:pic>
      <p:sp>
        <p:nvSpPr>
          <p:cNvPr id="1048592" name="Text Box 12"/>
          <p:cNvSpPr txBox="1"/>
          <p:nvPr/>
        </p:nvSpPr>
        <p:spPr>
          <a:xfrm rot="0">
            <a:off x="3581400" y="228600"/>
            <a:ext cx="1981200" cy="115824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Summary</a:t>
            </a:r>
          </a:p>
        </p:txBody>
      </p:sp>
      <p:sp>
        <p:nvSpPr>
          <p:cNvPr id="1048593" name="Rectangle 29"/>
          <p:cNvSpPr/>
          <p:nvPr/>
        </p:nvSpPr>
        <p:spPr>
          <a:xfrm rot="0">
            <a:off x="914400" y="1143000"/>
            <a:ext cx="1821180" cy="447040"/>
          </a:xfrm>
          <a:prstGeom prst="rect"/>
          <a:solidFill>
            <a:srgbClr val="996633"/>
          </a:solidFill>
          <a:ln w="9525" cap="flat" cmpd="sng">
            <a:solidFill>
              <a:srgbClr val="000000">
                <a:alpha val="100000"/>
              </a:srgbClr>
            </a:solidFill>
            <a:prstDash val="solid"/>
            <a:round/>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solidFill>
                  <a:srgbClr val="FFFF99"/>
                </a:solidFill>
              </a:rPr>
              <a:t>The Inverter</a:t>
            </a:r>
          </a:p>
        </p:txBody>
      </p:sp>
      <p:graphicFrame>
        <p:nvGraphicFramePr>
          <p:cNvPr id="4194304" name=""/>
          <p:cNvGraphicFramePr>
            <a:graphicFrameLocks/>
          </p:cNvGraphicFramePr>
          <p:nvPr/>
        </p:nvGraphicFramePr>
        <p:xfrm rot="0">
          <a:off x="3276600" y="1143000"/>
          <a:ext cx="1524000" cy="636587"/>
        </p:xfrm>
        <a:graphic>
          <a:graphicData uri="http://schemas.openxmlformats.org/presentationml/2006/ole">
            <mc:AlternateContent xmlns:mc="http://schemas.openxmlformats.org/markup-compatibility/2006">
              <mc:Choice xmlns:v="urn:schemas-microsoft-com:vml" Requires="v">
                <p:oleObj name="CorelDRAW" r:id="rId2" spid="" imgH="636587" imgW="1524000" showAsIcon="0" progId="CorelDRAW.Graphic.12">
                  <p:embed followColorScheme="full"/>
                  <p:pic>
                    <p:nvPicPr>
                      <p:cNvPr id="2097154" name="Object 37"/>
                      <p:cNvPicPr>
                        <a:picLocks/>
                      </p:cNvPicPr>
                      <p:nvPr/>
                    </p:nvPicPr>
                    <p:blipFill>
                      <a:blip xmlns:r="http://schemas.openxmlformats.org/officeDocument/2006/relationships" r:embed="rId3"/>
                      <a:srcRect l="0" t="0" r="0" b="0"/>
                      <a:stretch>
                        <a:fillRect/>
                      </a:stretch>
                    </p:blipFill>
                    <p:spPr>
                      <a:xfrm rot="0">
                        <a:off x="3276600" y="1143000"/>
                        <a:ext cx="1524000" cy="636587"/>
                      </a:xfrm>
                      <a:prstGeom prst="rect"/>
                      <a:noFill/>
                      <a:ln>
                        <a:noFill/>
                      </a:ln>
                    </p:spPr>
                  </p:pic>
                </p:oleObj>
              </mc:Choice>
              <mc:Fallback>
                <p:oleObj name="CorelDRAW" r:id="rId2" spid="" imgH="636587" imgW="1524000" showAsIcon="0" progId="CorelDRAW.Graphic.12">
                  <p:embed followColorScheme="full"/>
                  <p:pic>
                    <p:nvPicPr>
                      <p:cNvPr id="2097154" name="Object 37"/>
                      <p:cNvPicPr>
                        <a:picLocks/>
                      </p:cNvPicPr>
                      <p:nvPr/>
                    </p:nvPicPr>
                    <p:blipFill>
                      <a:blip xmlns:r="http://schemas.openxmlformats.org/officeDocument/2006/relationships" r:embed="rId3"/>
                      <a:srcRect l="0" t="0" r="0" b="0"/>
                      <a:stretch>
                        <a:fillRect/>
                      </a:stretch>
                    </p:blipFill>
                    <p:spPr>
                      <a:xfrm rot="0">
                        <a:off x="3276600" y="1143000"/>
                        <a:ext cx="1524000" cy="636587"/>
                      </a:xfrm>
                      <a:prstGeom prst="rect"/>
                      <a:noFill/>
                      <a:ln>
                        <a:noFill/>
                      </a:ln>
                    </p:spPr>
                  </p:pic>
                </p:oleObj>
              </mc:Fallback>
            </mc:AlternateContent>
          </a:graphicData>
        </a:graphic>
      </p:graphicFrame>
      <p:sp>
        <p:nvSpPr>
          <p:cNvPr id="1048594" name="Text Box 41"/>
          <p:cNvSpPr txBox="1"/>
          <p:nvPr/>
        </p:nvSpPr>
        <p:spPr>
          <a:xfrm rot="0">
            <a:off x="3276600" y="990600"/>
            <a:ext cx="457200" cy="4572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i="1" lang="en-US"/>
              <a:t>A</a:t>
            </a:r>
          </a:p>
        </p:txBody>
      </p:sp>
      <p:sp>
        <p:nvSpPr>
          <p:cNvPr id="1048595" name="Text Box 42"/>
          <p:cNvSpPr txBox="1"/>
          <p:nvPr/>
        </p:nvSpPr>
        <p:spPr>
          <a:xfrm rot="0">
            <a:off x="4419600" y="990600"/>
            <a:ext cx="457200" cy="4572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i="1" lang="en-US"/>
              <a:t>X</a:t>
            </a:r>
          </a:p>
        </p:txBody>
      </p:sp>
      <p:graphicFrame>
        <p:nvGraphicFramePr>
          <p:cNvPr id="4194305" name=""/>
          <p:cNvGraphicFramePr>
            <a:graphicFrameLocks/>
          </p:cNvGraphicFramePr>
          <p:nvPr/>
        </p:nvGraphicFramePr>
        <p:xfrm rot="0">
          <a:off x="3657600" y="3125787"/>
          <a:ext cx="2286000" cy="1522412"/>
        </p:xfrm>
        <a:graphic>
          <a:graphicData uri="http://schemas.openxmlformats.org/presentationml/2006/ole">
            <mc:AlternateContent xmlns:mc="http://schemas.openxmlformats.org/markup-compatibility/2006">
              <mc:Choice xmlns:v="urn:schemas-microsoft-com:vml" Requires="v">
                <p:oleObj name="CorelDRAW" r:id="rId4" spid="" imgH="1522412" imgW="2286000" showAsIcon="0" progId="CorelDRAW.Graphic.13">
                  <p:embed followColorScheme="full"/>
                  <p:pic>
                    <p:nvPicPr>
                      <p:cNvPr id="2097155" name="Object 43"/>
                      <p:cNvPicPr>
                        <a:picLocks/>
                      </p:cNvPicPr>
                      <p:nvPr/>
                    </p:nvPicPr>
                    <p:blipFill>
                      <a:blip xmlns:r="http://schemas.openxmlformats.org/officeDocument/2006/relationships" r:embed="rId5"/>
                      <a:srcRect l="0" t="0" r="0" b="0"/>
                      <a:stretch>
                        <a:fillRect/>
                      </a:stretch>
                    </p:blipFill>
                    <p:spPr>
                      <a:xfrm rot="0">
                        <a:off x="3657600" y="3125787"/>
                        <a:ext cx="2286000" cy="1522412"/>
                      </a:xfrm>
                      <a:prstGeom prst="rect"/>
                      <a:noFill/>
                      <a:ln>
                        <a:noFill/>
                      </a:ln>
                    </p:spPr>
                  </p:pic>
                </p:oleObj>
              </mc:Choice>
              <mc:Fallback>
                <p:oleObj name="CorelDRAW" r:id="rId4" spid="" imgH="1522412" imgW="2286000" showAsIcon="0" progId="CorelDRAW.Graphic.13">
                  <p:embed followColorScheme="full"/>
                  <p:pic>
                    <p:nvPicPr>
                      <p:cNvPr id="2097155" name="Object 43"/>
                      <p:cNvPicPr>
                        <a:picLocks/>
                      </p:cNvPicPr>
                      <p:nvPr/>
                    </p:nvPicPr>
                    <p:blipFill>
                      <a:blip xmlns:r="http://schemas.openxmlformats.org/officeDocument/2006/relationships" r:embed="rId5"/>
                      <a:srcRect l="0" t="0" r="0" b="0"/>
                      <a:stretch>
                        <a:fillRect/>
                      </a:stretch>
                    </p:blipFill>
                    <p:spPr>
                      <a:xfrm rot="0">
                        <a:off x="3657600" y="3125787"/>
                        <a:ext cx="2286000" cy="1522412"/>
                      </a:xfrm>
                      <a:prstGeom prst="rect"/>
                      <a:noFill/>
                      <a:ln>
                        <a:noFill/>
                      </a:ln>
                    </p:spPr>
                  </p:pic>
                </p:oleObj>
              </mc:Fallback>
            </mc:AlternateContent>
          </a:graphicData>
        </a:graphic>
      </p:graphicFrame>
      <p:sp>
        <p:nvSpPr>
          <p:cNvPr id="1048596" name="Text Box 40"/>
          <p:cNvSpPr txBox="1"/>
          <p:nvPr/>
        </p:nvSpPr>
        <p:spPr>
          <a:xfrm rot="0">
            <a:off x="3581400" y="3897312"/>
            <a:ext cx="2752725" cy="3968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2000" lang="en-US"/>
              <a:t>LOW (0)     </a:t>
            </a:r>
            <a:r>
              <a:rPr altLang="en-US" sz="2000" lang="en-US">
                <a:solidFill>
                  <a:srgbClr val="FF0000"/>
                </a:solidFill>
              </a:rPr>
              <a:t>HIGH (1)</a:t>
            </a:r>
          </a:p>
        </p:txBody>
      </p:sp>
      <p:sp>
        <p:nvSpPr>
          <p:cNvPr id="1048597" name="Text Box 44"/>
          <p:cNvSpPr txBox="1"/>
          <p:nvPr/>
        </p:nvSpPr>
        <p:spPr>
          <a:xfrm rot="0">
            <a:off x="3581400" y="4176712"/>
            <a:ext cx="2752725" cy="3968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2000" lang="en-US"/>
              <a:t>HIGH (1)    </a:t>
            </a:r>
            <a:r>
              <a:rPr altLang="en-US" sz="2000" lang="en-US">
                <a:solidFill>
                  <a:srgbClr val="FF0000"/>
                </a:solidFill>
              </a:rPr>
              <a:t>LOW(0)</a:t>
            </a:r>
          </a:p>
        </p:txBody>
      </p:sp>
      <p:grpSp>
        <p:nvGrpSpPr>
          <p:cNvPr id="60" name=""/>
          <p:cNvGrpSpPr/>
          <p:nvPr/>
        </p:nvGrpSpPr>
        <p:grpSpPr>
          <a:xfrm rot="0">
            <a:off x="838200" y="4968875"/>
            <a:ext cx="7696200" cy="1158875"/>
            <a:chOff x="528" y="3130"/>
            <a:chExt cx="4848" cy="730"/>
          </a:xfrm>
        </p:grpSpPr>
        <p:sp>
          <p:nvSpPr>
            <p:cNvPr id="1048598" name="Text Box 46"/>
            <p:cNvSpPr txBox="1"/>
            <p:nvPr/>
          </p:nvSpPr>
          <p:spPr>
            <a:xfrm rot="0">
              <a:off x="528" y="3130"/>
              <a:ext cx="4848" cy="73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lang="en-US"/>
                <a:t>The </a:t>
              </a:r>
              <a:r>
                <a:rPr altLang="en-US" b="1" lang="en-US"/>
                <a:t>NOT </a:t>
              </a:r>
              <a:r>
                <a:rPr altLang="en-US" lang="en-US"/>
                <a:t>operation (complement) is shown with an overbar. Thus, the Boolean expression for an inverter is </a:t>
              </a:r>
              <a:r>
                <a:rPr altLang="en-US" i="1" lang="en-US">
                  <a:solidFill>
                    <a:srgbClr val="FF0000"/>
                  </a:solidFill>
                </a:rPr>
                <a:t>X</a:t>
              </a:r>
              <a:r>
                <a:rPr altLang="en-US" lang="en-US">
                  <a:solidFill>
                    <a:srgbClr val="FF0000"/>
                  </a:solidFill>
                </a:rPr>
                <a:t> =</a:t>
              </a:r>
              <a:r>
                <a:rPr altLang="en-US" lang="en-US"/>
                <a:t> </a:t>
              </a:r>
              <a:r>
                <a:rPr altLang="en-US" i="1" lang="en-US">
                  <a:solidFill>
                    <a:srgbClr val="FF3300"/>
                  </a:solidFill>
                </a:rPr>
                <a:t>A</a:t>
              </a:r>
              <a:r>
                <a:rPr altLang="en-US" i="1" lang="en-US"/>
                <a:t>.</a:t>
              </a:r>
            </a:p>
          </p:txBody>
        </p:sp>
        <p:sp>
          <p:nvSpPr>
            <p:cNvPr id="1048599" name="Line 47"/>
            <p:cNvSpPr/>
            <p:nvPr/>
          </p:nvSpPr>
          <p:spPr>
            <a:xfrm rot="0">
              <a:off x="4524" y="3406"/>
              <a:ext cx="191" cy="1"/>
            </a:xfrm>
            <a:prstGeom prst="line"/>
            <a:noFill/>
            <a:ln w="9525" cap="flat" cmpd="sng">
              <a:solidFill>
                <a:srgbClr val="FF3300">
                  <a:alpha val="100000"/>
                </a:srgbClr>
              </a:solidFill>
              <a:prstDash val="solid"/>
              <a:round/>
            </a:ln>
          </p:spPr>
        </p:sp>
      </p:grpSp>
    </p:spTree>
  </p:cSld>
  <p:clrMapOvr>
    <a:masterClrMapping/>
  </p:clrMapOvr>
  <p:transition spd="fast" advClick="1">
    <p:cover dir="r"/>
  </p:transition>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grpId="0" id="5" nodeType="clickEffect" presetClass="entr" presetID="22" presetSubtype="8">
                                  <p:stCondLst>
                                    <p:cond delay="0"/>
                                  </p:stCondLst>
                                  <p:childTnLst>
                                    <p:set>
                                      <p:cBhvr>
                                        <p:cTn dur="1" fill="hold" id="6">
                                          <p:stCondLst>
                                            <p:cond delay="0"/>
                                          </p:stCondLst>
                                        </p:cTn>
                                        <p:tgtEl>
                                          <p:spTgt spid="1048596"/>
                                        </p:tgtEl>
                                        <p:attrNameLst>
                                          <p:attrName>style.visibility</p:attrName>
                                        </p:attrNameLst>
                                      </p:cBhvr>
                                      <p:to>
                                        <p:strVal val="visible"/>
                                      </p:to>
                                    </p:set>
                                    <p:animEffect transition="in" filter="wipe(left)">
                                      <p:cBhvr>
                                        <p:cTn dur="500" id="7"/>
                                        <p:tgtEl>
                                          <p:spTgt spid="1048596"/>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grpId="0" id="10" nodeType="clickEffect" presetClass="entr" presetID="22" presetSubtype="8">
                                  <p:stCondLst>
                                    <p:cond delay="0"/>
                                  </p:stCondLst>
                                  <p:childTnLst>
                                    <p:set>
                                      <p:cBhvr>
                                        <p:cTn dur="1" fill="hold" id="11">
                                          <p:stCondLst>
                                            <p:cond delay="0"/>
                                          </p:stCondLst>
                                        </p:cTn>
                                        <p:tgtEl>
                                          <p:spTgt spid="1048597"/>
                                        </p:tgtEl>
                                        <p:attrNameLst>
                                          <p:attrName>style.visibility</p:attrName>
                                        </p:attrNameLst>
                                      </p:cBhvr>
                                      <p:to>
                                        <p:strVal val="visible"/>
                                      </p:to>
                                    </p:set>
                                    <p:animEffect transition="in" filter="wipe(left)">
                                      <p:cBhvr>
                                        <p:cTn dur="500" id="12"/>
                                        <p:tgtEl>
                                          <p:spTgt spid="1048597"/>
                                        </p:tgtEl>
                                      </p:cBhvr>
                                    </p:animEffect>
                                  </p:childTnLst>
                                </p:cTn>
                              </p:par>
                            </p:childTnLst>
                          </p:cTn>
                        </p:par>
                      </p:childTnLst>
                    </p:cTn>
                  </p:par>
                  <p:par>
                    <p:cTn fill="hold" id="13" nodeType="clickPar">
                      <p:stCondLst>
                        <p:cond delay="indefinite"/>
                      </p:stCondLst>
                      <p:childTnLst>
                        <p:par>
                          <p:cTn fill="hold" id="14" nodeType="withGroup">
                            <p:stCondLst>
                              <p:cond delay="0"/>
                            </p:stCondLst>
                            <p:childTnLst>
                              <p:par>
                                <p:cTn fill="hold" id="15" nodeType="clickEffect" presetClass="entr" presetID="53" presetSubtype="0">
                                  <p:stCondLst>
                                    <p:cond delay="0"/>
                                  </p:stCondLst>
                                  <p:childTnLst>
                                    <p:set>
                                      <p:cBhvr>
                                        <p:cTn dur="1" fill="hold" id="16">
                                          <p:stCondLst>
                                            <p:cond delay="0"/>
                                          </p:stCondLst>
                                        </p:cTn>
                                        <p:tgtEl>
                                          <p:spTgt spid="60"/>
                                        </p:tgtEl>
                                        <p:attrNameLst>
                                          <p:attrName>style.visibility</p:attrName>
                                        </p:attrNameLst>
                                      </p:cBhvr>
                                      <p:to>
                                        <p:strVal val="visible"/>
                                      </p:to>
                                    </p:set>
                                    <p:anim calcmode="lin" valueType="num">
                                      <p:cBhvr>
                                        <p:cTn dur="500" fill="hold" id="17"/>
                                        <p:tgtEl>
                                          <p:spTgt spid="60"/>
                                        </p:tgtEl>
                                        <p:attrNameLst>
                                          <p:attrName>ppt_w</p:attrName>
                                        </p:attrNameLst>
                                      </p:cBhvr>
                                      <p:tavLst>
                                        <p:tav tm="0">
                                          <p:val>
                                            <p:fltVal val="0.0"/>
                                          </p:val>
                                        </p:tav>
                                        <p:tav tm="100000">
                                          <p:val>
                                            <p:strVal val="#ppt_w"/>
                                          </p:val>
                                        </p:tav>
                                      </p:tavLst>
                                    </p:anim>
                                    <p:anim calcmode="lin" valueType="num">
                                      <p:cBhvr>
                                        <p:cTn dur="500" fill="hold" id="18"/>
                                        <p:tgtEl>
                                          <p:spTgt spid="60"/>
                                        </p:tgtEl>
                                        <p:attrNameLst>
                                          <p:attrName>ppt_h</p:attrName>
                                        </p:attrNameLst>
                                      </p:cBhvr>
                                      <p:tavLst>
                                        <p:tav tm="0">
                                          <p:val>
                                            <p:fltVal val="0.0"/>
                                          </p:val>
                                        </p:tav>
                                        <p:tav tm="100000">
                                          <p:val>
                                            <p:strVal val="#ppt_h"/>
                                          </p:val>
                                        </p:tav>
                                      </p:tavLst>
                                    </p:anim>
                                    <p:animEffect transition="in" filter="fade">
                                      <p:cBhvr>
                                        <p:cTn dur="500" id="19"/>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96" grpId="0" uiExpand="0" build="whole"/>
      <p:bldP spid="1048597" grpId="0" uiExpand="0" build="whole"/>
    </p:bldLst>
  </p:timing>
</p:sld>
</file>

<file path=ppt/slides/slide20.xml><?xml version="1.0" encoding="utf-8"?>
<p:sld xmlns:a="http://schemas.openxmlformats.org/drawingml/2006/main" xmlns:r="http://schemas.openxmlformats.org/officeDocument/2006/relationships" xmlns:p="http://schemas.openxmlformats.org/presentationml/2006/main" showMasterSp="1">
  <p:cSld>
    <p:spTree>
      <p:nvGrpSpPr>
        <p:cNvPr id="118" name=""/>
        <p:cNvGrpSpPr/>
        <p:nvPr/>
      </p:nvGrpSpPr>
      <p:grpSpPr>
        <a:xfrm rot="0">
          <a:off x="0" y="0"/>
          <a:ext cx="0" cy="0"/>
          <a:chOff x="0" y="0"/>
          <a:chExt cx="0" cy="0"/>
        </a:xfrm>
      </p:grpSpPr>
      <p:sp>
        <p:nvSpPr>
          <p:cNvPr id="1048900" name="Text Box 4"/>
          <p:cNvSpPr txBox="1"/>
          <p:nvPr/>
        </p:nvSpPr>
        <p:spPr>
          <a:xfrm rot="0">
            <a:off x="685800" y="1477962"/>
            <a:ext cx="7696200" cy="15700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lang="en-US"/>
              <a:t>A </a:t>
            </a:r>
            <a:r>
              <a:rPr altLang="en-US" b="1" lang="en-US"/>
              <a:t>dual in-line package</a:t>
            </a:r>
            <a:r>
              <a:rPr altLang="en-US" lang="en-US"/>
              <a:t> (</a:t>
            </a:r>
            <a:r>
              <a:rPr altLang="en-US" b="1" lang="en-US"/>
              <a:t>DIP</a:t>
            </a:r>
            <a:r>
              <a:rPr altLang="en-US" lang="en-US"/>
              <a:t>) is an electronic device package with a rectangular housing and two parallel rows of electrical connecting pins. The package may be through-hole mounted to a printed circuit board or inserted in a socket.</a:t>
            </a:r>
          </a:p>
        </p:txBody>
      </p:sp>
      <p:pic>
        <p:nvPicPr>
          <p:cNvPr id="2097228" name="Picture 6" descr="SH2507-crop"/>
          <p:cNvPicPr>
            <a:picLocks/>
          </p:cNvPicPr>
          <p:nvPr/>
        </p:nvPicPr>
        <p:blipFill>
          <a:blip xmlns:r="http://schemas.openxmlformats.org/officeDocument/2006/relationships" r:embed="rId1"/>
          <a:srcRect l="0" t="0" r="0" b="0"/>
          <a:stretch>
            <a:fillRect/>
          </a:stretch>
        </p:blipFill>
        <p:spPr>
          <a:xfrm rot="0">
            <a:off x="3429000" y="228600"/>
            <a:ext cx="2209800" cy="685800"/>
          </a:xfrm>
          <a:prstGeom prst="rect"/>
          <a:noFill/>
          <a:ln w="19050" cap="flat" cmpd="sng">
            <a:solidFill>
              <a:schemeClr val="accent2">
                <a:alpha val="100000"/>
              </a:schemeClr>
            </a:solidFill>
            <a:prstDash val="solid"/>
            <a:round/>
          </a:ln>
        </p:spPr>
      </p:pic>
      <p:sp>
        <p:nvSpPr>
          <p:cNvPr id="1048901" name="Text Box 7"/>
          <p:cNvSpPr txBox="1"/>
          <p:nvPr/>
        </p:nvSpPr>
        <p:spPr>
          <a:xfrm rot="0">
            <a:off x="3581400" y="228600"/>
            <a:ext cx="1981200" cy="6413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Summary</a:t>
            </a:r>
          </a:p>
        </p:txBody>
      </p:sp>
      <p:pic>
        <p:nvPicPr>
          <p:cNvPr id="2097229" name="Picture 2" descr="File:Three IC circuit chips.JPG">
            <a:hlinkClick r:id="rId2"/>
          </p:cNvPr>
          <p:cNvPicPr>
            <a:picLocks/>
          </p:cNvPicPr>
          <p:nvPr/>
        </p:nvPicPr>
        <p:blipFill>
          <a:blip xmlns:r="http://schemas.openxmlformats.org/officeDocument/2006/relationships" r:embed="rId3"/>
          <a:srcRect l="0" t="0" r="0" b="0"/>
          <a:stretch>
            <a:fillRect/>
          </a:stretch>
        </p:blipFill>
        <p:spPr>
          <a:xfrm rot="0">
            <a:off x="3124200" y="3276600"/>
            <a:ext cx="3124200" cy="2540000"/>
          </a:xfrm>
          <a:prstGeom prst="rect"/>
          <a:noFill/>
          <a:ln>
            <a:noFill/>
          </a:ln>
        </p:spPr>
      </p:pic>
    </p:spTree>
  </p:cSld>
  <p:clrMapOvr>
    <a:masterClrMapping/>
  </p:clrMapOvr>
  <p:timing/>
</p:sld>
</file>

<file path=ppt/slides/slide21.xml><?xml version="1.0" encoding="utf-8"?>
<p:sld xmlns:a="http://schemas.openxmlformats.org/drawingml/2006/main" xmlns:r="http://schemas.openxmlformats.org/officeDocument/2006/relationships" xmlns:p="http://schemas.openxmlformats.org/presentationml/2006/main" showMasterSp="1">
  <p:cSld>
    <p:spTree>
      <p:nvGrpSpPr>
        <p:cNvPr id="121" name=""/>
        <p:cNvGrpSpPr/>
        <p:nvPr/>
      </p:nvGrpSpPr>
      <p:grpSpPr>
        <a:xfrm rot="0">
          <a:off x="0" y="0"/>
          <a:ext cx="0" cy="0"/>
          <a:chOff x="0" y="0"/>
          <a:chExt cx="0" cy="0"/>
        </a:xfrm>
      </p:grpSpPr>
      <p:sp>
        <p:nvSpPr>
          <p:cNvPr id="1048905" name="Text Box 4"/>
          <p:cNvSpPr txBox="1"/>
          <p:nvPr/>
        </p:nvSpPr>
        <p:spPr>
          <a:xfrm rot="0">
            <a:off x="685800" y="1490662"/>
            <a:ext cx="7696200" cy="19383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lang="en-US"/>
              <a:t>A </a:t>
            </a:r>
            <a:r>
              <a:rPr altLang="en-US" b="1" lang="en-US"/>
              <a:t>small-outline integrated circuit</a:t>
            </a:r>
            <a:r>
              <a:rPr altLang="en-US" lang="en-US"/>
              <a:t> (</a:t>
            </a:r>
            <a:r>
              <a:rPr altLang="en-US" b="1" lang="en-US"/>
              <a:t>SOIC</a:t>
            </a:r>
            <a:r>
              <a:rPr altLang="en-US" lang="en-US"/>
              <a:t>) is a surface-mounted integrated circuit (IC) package which occupies an area about 30–50% less than an equivalent DIP, with a typical thickness that is 70% less. They are generally available in the same pinouts as their counterpart DIP ICs.</a:t>
            </a:r>
          </a:p>
        </p:txBody>
      </p:sp>
      <p:pic>
        <p:nvPicPr>
          <p:cNvPr id="2097230" name="Picture 6" descr="SH2507-crop"/>
          <p:cNvPicPr>
            <a:picLocks/>
          </p:cNvPicPr>
          <p:nvPr/>
        </p:nvPicPr>
        <p:blipFill>
          <a:blip xmlns:r="http://schemas.openxmlformats.org/officeDocument/2006/relationships" r:embed="rId1"/>
          <a:srcRect l="0" t="0" r="0" b="0"/>
          <a:stretch>
            <a:fillRect/>
          </a:stretch>
        </p:blipFill>
        <p:spPr>
          <a:xfrm rot="0">
            <a:off x="3429000" y="228600"/>
            <a:ext cx="2209800" cy="685800"/>
          </a:xfrm>
          <a:prstGeom prst="rect"/>
          <a:noFill/>
          <a:ln w="19050" cap="flat" cmpd="sng">
            <a:solidFill>
              <a:schemeClr val="accent2">
                <a:alpha val="100000"/>
              </a:schemeClr>
            </a:solidFill>
            <a:prstDash val="solid"/>
            <a:round/>
          </a:ln>
        </p:spPr>
      </p:pic>
      <p:sp>
        <p:nvSpPr>
          <p:cNvPr id="1048906" name="Text Box 7"/>
          <p:cNvSpPr txBox="1"/>
          <p:nvPr/>
        </p:nvSpPr>
        <p:spPr>
          <a:xfrm rot="0">
            <a:off x="3581400" y="228600"/>
            <a:ext cx="1981200" cy="6413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Summary</a:t>
            </a:r>
          </a:p>
        </p:txBody>
      </p:sp>
      <p:pic>
        <p:nvPicPr>
          <p:cNvPr id="2097231" name="Picture 4" descr="http://upload.wikimedia.org/wikipedia/commons/e/ee/ON_MC33079_SOIC.jpg"/>
          <p:cNvPicPr>
            <a:picLocks/>
          </p:cNvPicPr>
          <p:nvPr/>
        </p:nvPicPr>
        <p:blipFill>
          <a:blip xmlns:r="http://schemas.openxmlformats.org/officeDocument/2006/relationships" r:embed="rId2"/>
          <a:srcRect l="0" t="0" r="0" b="0"/>
          <a:stretch>
            <a:fillRect/>
          </a:stretch>
        </p:blipFill>
        <p:spPr>
          <a:xfrm rot="0">
            <a:off x="2895600" y="3505200"/>
            <a:ext cx="3441700" cy="2151062"/>
          </a:xfrm>
          <a:prstGeom prst="rect"/>
          <a:noFill/>
          <a:ln>
            <a:noFill/>
          </a:ln>
        </p:spPr>
      </p:pic>
    </p:spTree>
  </p:cSld>
  <p:clrMapOvr>
    <a:masterClrMapping/>
  </p:clrMapOvr>
  <p:timing/>
</p:sld>
</file>

<file path=ppt/slides/slide22.xml><?xml version="1.0" encoding="utf-8"?>
<p:sld xmlns:a="http://schemas.openxmlformats.org/drawingml/2006/main" xmlns:r="http://schemas.openxmlformats.org/officeDocument/2006/relationships" xmlns:p="http://schemas.openxmlformats.org/presentationml/2006/main" showMasterSp="1">
  <p:cSld>
    <p:spTree>
      <p:nvGrpSpPr>
        <p:cNvPr id="124" name=""/>
        <p:cNvGrpSpPr/>
        <p:nvPr/>
      </p:nvGrpSpPr>
      <p:grpSpPr>
        <a:xfrm rot="0">
          <a:off x="0" y="0"/>
          <a:ext cx="0" cy="0"/>
          <a:chOff x="0" y="0"/>
          <a:chExt cx="0" cy="0"/>
        </a:xfrm>
      </p:grpSpPr>
      <p:sp>
        <p:nvSpPr>
          <p:cNvPr id="1048910" name="Text Box 2"/>
          <p:cNvSpPr txBox="1"/>
          <p:nvPr/>
        </p:nvSpPr>
        <p:spPr>
          <a:xfrm rot="0">
            <a:off x="838200" y="1676400"/>
            <a:ext cx="7696200" cy="4572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lang="en-US"/>
              <a:t>Some common gate configurations are shown. </a:t>
            </a:r>
          </a:p>
        </p:txBody>
      </p:sp>
      <p:pic>
        <p:nvPicPr>
          <p:cNvPr id="2097232" name="Picture 3" descr="SH2507-crop"/>
          <p:cNvPicPr>
            <a:picLocks/>
          </p:cNvPicPr>
          <p:nvPr/>
        </p:nvPicPr>
        <p:blipFill>
          <a:blip xmlns:r="http://schemas.openxmlformats.org/officeDocument/2006/relationships" r:embed="rId1"/>
          <a:srcRect l="0" t="0" r="0" b="0"/>
          <a:stretch>
            <a:fillRect/>
          </a:stretch>
        </p:blipFill>
        <p:spPr>
          <a:xfrm rot="0">
            <a:off x="3429000" y="228600"/>
            <a:ext cx="2209800" cy="685800"/>
          </a:xfrm>
          <a:prstGeom prst="rect"/>
          <a:noFill/>
          <a:ln w="19050" cap="flat" cmpd="sng">
            <a:solidFill>
              <a:schemeClr val="accent2">
                <a:alpha val="100000"/>
              </a:schemeClr>
            </a:solidFill>
            <a:prstDash val="solid"/>
            <a:round/>
          </a:ln>
        </p:spPr>
      </p:pic>
      <p:sp>
        <p:nvSpPr>
          <p:cNvPr id="1048911" name="Text Box 4"/>
          <p:cNvSpPr txBox="1"/>
          <p:nvPr/>
        </p:nvSpPr>
        <p:spPr>
          <a:xfrm rot="0">
            <a:off x="3581400" y="228600"/>
            <a:ext cx="1981200" cy="6413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Summary</a:t>
            </a:r>
          </a:p>
        </p:txBody>
      </p:sp>
      <p:sp>
        <p:nvSpPr>
          <p:cNvPr id="1048912" name="Rectangle 5"/>
          <p:cNvSpPr/>
          <p:nvPr/>
        </p:nvSpPr>
        <p:spPr>
          <a:xfrm rot="0">
            <a:off x="914400" y="1143000"/>
            <a:ext cx="2832100" cy="466725"/>
          </a:xfrm>
          <a:prstGeom prst="rect"/>
          <a:solidFill>
            <a:srgbClr val="996633"/>
          </a:solidFill>
          <a:ln w="9525" cap="flat" cmpd="sng">
            <a:solidFill>
              <a:srgbClr val="000000">
                <a:alpha val="100000"/>
              </a:srgbClr>
            </a:solidFill>
            <a:prstDash val="solid"/>
            <a:round/>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solidFill>
                  <a:srgbClr val="FFFF99"/>
                </a:solidFill>
              </a:rPr>
              <a:t>Fixed Function Logic</a:t>
            </a:r>
          </a:p>
        </p:txBody>
      </p:sp>
      <p:graphicFrame>
        <p:nvGraphicFramePr>
          <p:cNvPr id="4194355" name=""/>
          <p:cNvGraphicFramePr>
            <a:graphicFrameLocks/>
          </p:cNvGraphicFramePr>
          <p:nvPr/>
        </p:nvGraphicFramePr>
        <p:xfrm rot="0">
          <a:off x="1295400" y="2057400"/>
          <a:ext cx="6380162" cy="4076700"/>
        </p:xfrm>
        <a:graphic>
          <a:graphicData uri="http://schemas.openxmlformats.org/presentationml/2006/ole">
            <mc:AlternateContent xmlns:mc="http://schemas.openxmlformats.org/markup-compatibility/2006">
              <mc:Choice xmlns:v="urn:schemas-microsoft-com:vml" Requires="v">
                <p:oleObj name="CorelDRAW" r:id="rId2" spid="" imgH="4076700" imgW="6380162" showAsIcon="0" progId="CorelDRAW.Graphic.13">
                  <p:embed followColorScheme="full"/>
                  <p:pic>
                    <p:nvPicPr>
                      <p:cNvPr id="2097233" name="Object 8"/>
                      <p:cNvPicPr>
                        <a:picLocks/>
                      </p:cNvPicPr>
                      <p:nvPr/>
                    </p:nvPicPr>
                    <p:blipFill>
                      <a:blip xmlns:r="http://schemas.openxmlformats.org/officeDocument/2006/relationships" r:embed="rId3"/>
                      <a:srcRect l="0" t="0" r="0" b="0"/>
                      <a:stretch>
                        <a:fillRect/>
                      </a:stretch>
                    </p:blipFill>
                    <p:spPr>
                      <a:xfrm rot="0">
                        <a:off x="1295400" y="2057400"/>
                        <a:ext cx="6380162" cy="4076700"/>
                      </a:xfrm>
                      <a:prstGeom prst="rect"/>
                      <a:noFill/>
                      <a:ln>
                        <a:noFill/>
                      </a:ln>
                    </p:spPr>
                  </p:pic>
                </p:oleObj>
              </mc:Choice>
              <mc:Fallback>
                <p:oleObj name="CorelDRAW" r:id="rId2" spid="" imgH="4076700" imgW="6380162" showAsIcon="0" progId="CorelDRAW.Graphic.13">
                  <p:embed followColorScheme="full"/>
                  <p:pic>
                    <p:nvPicPr>
                      <p:cNvPr id="2097233" name="Object 8"/>
                      <p:cNvPicPr>
                        <a:picLocks/>
                      </p:cNvPicPr>
                      <p:nvPr/>
                    </p:nvPicPr>
                    <p:blipFill>
                      <a:blip xmlns:r="http://schemas.openxmlformats.org/officeDocument/2006/relationships" r:embed="rId3"/>
                      <a:srcRect l="0" t="0" r="0" b="0"/>
                      <a:stretch>
                        <a:fillRect/>
                      </a:stretch>
                    </p:blipFill>
                    <p:spPr>
                      <a:xfrm rot="0">
                        <a:off x="1295400" y="2057400"/>
                        <a:ext cx="6380162" cy="4076700"/>
                      </a:xfrm>
                      <a:prstGeom prst="rect"/>
                      <a:noFill/>
                      <a:ln>
                        <a:noFill/>
                      </a:ln>
                    </p:spPr>
                  </p:pic>
                </p:oleObj>
              </mc:Fallback>
            </mc:AlternateContent>
          </a:graphicData>
        </a:graphic>
      </p:graphicFrame>
    </p:spTree>
  </p:cSld>
  <p:clrMapOvr>
    <a:masterClrMapping/>
  </p:clrMapOvr>
  <p:timing/>
</p:sld>
</file>

<file path=ppt/slides/slide23.xml><?xml version="1.0" encoding="utf-8"?>
<p:sld xmlns:a="http://schemas.openxmlformats.org/drawingml/2006/main" xmlns:r="http://schemas.openxmlformats.org/officeDocument/2006/relationships" xmlns:p="http://schemas.openxmlformats.org/presentationml/2006/main" showMasterSp="1">
  <p:cSld>
    <p:spTree>
      <p:nvGrpSpPr>
        <p:cNvPr id="127" name=""/>
        <p:cNvGrpSpPr/>
        <p:nvPr/>
      </p:nvGrpSpPr>
      <p:grpSpPr>
        <a:xfrm rot="0">
          <a:off x="0" y="0"/>
          <a:ext cx="0" cy="0"/>
          <a:chOff x="0" y="0"/>
          <a:chExt cx="0" cy="0"/>
        </a:xfrm>
      </p:grpSpPr>
      <p:sp>
        <p:nvSpPr>
          <p:cNvPr id="1048916" name="Rectangle 8"/>
          <p:cNvSpPr/>
          <p:nvPr/>
        </p:nvSpPr>
        <p:spPr>
          <a:xfrm rot="0">
            <a:off x="2057400" y="2286000"/>
            <a:ext cx="5181600" cy="3810000"/>
          </a:xfrm>
          <a:prstGeom prst="rect"/>
          <a:solidFill>
            <a:srgbClr val="FFFFCC"/>
          </a:solidFill>
          <a:ln w="19050"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8917" name="Text Box 2"/>
          <p:cNvSpPr txBox="1"/>
          <p:nvPr/>
        </p:nvSpPr>
        <p:spPr>
          <a:xfrm rot="0">
            <a:off x="838200" y="1676400"/>
            <a:ext cx="7696200" cy="4572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lang="en-US"/>
              <a:t>Logic symbols show the gates and associated pin numbers. </a:t>
            </a:r>
          </a:p>
        </p:txBody>
      </p:sp>
      <p:pic>
        <p:nvPicPr>
          <p:cNvPr id="2097234" name="Picture 3" descr="SH2507-crop"/>
          <p:cNvPicPr>
            <a:picLocks/>
          </p:cNvPicPr>
          <p:nvPr/>
        </p:nvPicPr>
        <p:blipFill>
          <a:blip xmlns:r="http://schemas.openxmlformats.org/officeDocument/2006/relationships" r:embed="rId1"/>
          <a:srcRect l="0" t="0" r="0" b="0"/>
          <a:stretch>
            <a:fillRect/>
          </a:stretch>
        </p:blipFill>
        <p:spPr>
          <a:xfrm rot="0">
            <a:off x="3429000" y="228600"/>
            <a:ext cx="2209800" cy="685800"/>
          </a:xfrm>
          <a:prstGeom prst="rect"/>
          <a:noFill/>
          <a:ln w="19050" cap="flat" cmpd="sng">
            <a:solidFill>
              <a:schemeClr val="accent2">
                <a:alpha val="100000"/>
              </a:schemeClr>
            </a:solidFill>
            <a:prstDash val="solid"/>
            <a:round/>
          </a:ln>
        </p:spPr>
      </p:pic>
      <p:sp>
        <p:nvSpPr>
          <p:cNvPr id="1048918" name="Text Box 4"/>
          <p:cNvSpPr txBox="1"/>
          <p:nvPr/>
        </p:nvSpPr>
        <p:spPr>
          <a:xfrm rot="0">
            <a:off x="3581400" y="228600"/>
            <a:ext cx="1981200" cy="6413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Summary</a:t>
            </a:r>
          </a:p>
        </p:txBody>
      </p:sp>
      <p:sp>
        <p:nvSpPr>
          <p:cNvPr id="1048919" name="Rectangle 5"/>
          <p:cNvSpPr/>
          <p:nvPr/>
        </p:nvSpPr>
        <p:spPr>
          <a:xfrm rot="0">
            <a:off x="914400" y="1143000"/>
            <a:ext cx="2832100" cy="466725"/>
          </a:xfrm>
          <a:prstGeom prst="rect"/>
          <a:solidFill>
            <a:srgbClr val="996633"/>
          </a:solidFill>
          <a:ln w="9525" cap="flat" cmpd="sng">
            <a:solidFill>
              <a:srgbClr val="000000">
                <a:alpha val="100000"/>
              </a:srgbClr>
            </a:solidFill>
            <a:prstDash val="solid"/>
            <a:round/>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solidFill>
                  <a:srgbClr val="FFFF99"/>
                </a:solidFill>
              </a:rPr>
              <a:t>Fixed Function Logic</a:t>
            </a:r>
          </a:p>
        </p:txBody>
      </p:sp>
      <p:graphicFrame>
        <p:nvGraphicFramePr>
          <p:cNvPr id="4194356" name=""/>
          <p:cNvGraphicFramePr>
            <a:graphicFrameLocks/>
          </p:cNvGraphicFramePr>
          <p:nvPr/>
        </p:nvGraphicFramePr>
        <p:xfrm rot="0">
          <a:off x="2362200" y="2362200"/>
          <a:ext cx="4519612" cy="3544887"/>
        </p:xfrm>
        <a:graphic>
          <a:graphicData uri="http://schemas.openxmlformats.org/presentationml/2006/ole">
            <mc:AlternateContent xmlns:mc="http://schemas.openxmlformats.org/markup-compatibility/2006">
              <mc:Choice xmlns:v="urn:schemas-microsoft-com:vml" Requires="v">
                <p:oleObj name="CorelDRAW" r:id="rId2" spid="" imgH="3544887" imgW="4519612" showAsIcon="0" progId="CorelDRAW.Graphic.13">
                  <p:embed followColorScheme="full"/>
                  <p:pic>
                    <p:nvPicPr>
                      <p:cNvPr id="2097235" name="Object 7"/>
                      <p:cNvPicPr>
                        <a:picLocks/>
                      </p:cNvPicPr>
                      <p:nvPr/>
                    </p:nvPicPr>
                    <p:blipFill>
                      <a:blip xmlns:r="http://schemas.openxmlformats.org/officeDocument/2006/relationships" r:embed="rId3"/>
                      <a:srcRect l="0" t="0" r="0" b="0"/>
                      <a:stretch>
                        <a:fillRect/>
                      </a:stretch>
                    </p:blipFill>
                    <p:spPr>
                      <a:xfrm rot="0">
                        <a:off x="2362200" y="2362200"/>
                        <a:ext cx="4519612" cy="3544887"/>
                      </a:xfrm>
                      <a:prstGeom prst="rect"/>
                      <a:noFill/>
                      <a:ln>
                        <a:noFill/>
                      </a:ln>
                    </p:spPr>
                  </p:pic>
                </p:oleObj>
              </mc:Choice>
              <mc:Fallback>
                <p:oleObj name="CorelDRAW" r:id="rId2" spid="" imgH="3544887" imgW="4519612" showAsIcon="0" progId="CorelDRAW.Graphic.13">
                  <p:embed followColorScheme="full"/>
                  <p:pic>
                    <p:nvPicPr>
                      <p:cNvPr id="2097235" name="Object 7"/>
                      <p:cNvPicPr>
                        <a:picLocks/>
                      </p:cNvPicPr>
                      <p:nvPr/>
                    </p:nvPicPr>
                    <p:blipFill>
                      <a:blip xmlns:r="http://schemas.openxmlformats.org/officeDocument/2006/relationships" r:embed="rId3"/>
                      <a:srcRect l="0" t="0" r="0" b="0"/>
                      <a:stretch>
                        <a:fillRect/>
                      </a:stretch>
                    </p:blipFill>
                    <p:spPr>
                      <a:xfrm rot="0">
                        <a:off x="2362200" y="2362200"/>
                        <a:ext cx="4519612" cy="3544887"/>
                      </a:xfrm>
                      <a:prstGeom prst="rect"/>
                      <a:noFill/>
                      <a:ln>
                        <a:noFill/>
                      </a:ln>
                    </p:spPr>
                  </p:pic>
                </p:oleObj>
              </mc:Fallback>
            </mc:AlternateContent>
          </a:graphicData>
        </a:graphic>
      </p:graphicFrame>
    </p:spTree>
  </p:cSld>
  <p:clrMapOvr>
    <a:masterClrMapping/>
  </p:clrMapOvr>
  <p:timing/>
</p:sld>
</file>

<file path=ppt/slides/slide24.xml><?xml version="1.0" encoding="utf-8"?>
<p:sld xmlns:a="http://schemas.openxmlformats.org/drawingml/2006/main" xmlns:r="http://schemas.openxmlformats.org/officeDocument/2006/relationships" xmlns:p="http://schemas.openxmlformats.org/presentationml/2006/main" showMasterSp="1">
  <p:cSld>
    <p:spTree>
      <p:nvGrpSpPr>
        <p:cNvPr id="130" name=""/>
        <p:cNvGrpSpPr/>
        <p:nvPr/>
      </p:nvGrpSpPr>
      <p:grpSpPr>
        <a:xfrm rot="0">
          <a:off x="0" y="0"/>
          <a:ext cx="0" cy="0"/>
          <a:chOff x="0" y="0"/>
          <a:chExt cx="0" cy="0"/>
        </a:xfrm>
      </p:grpSpPr>
      <p:sp>
        <p:nvSpPr>
          <p:cNvPr id="1048923" name="Text Box 2"/>
          <p:cNvSpPr txBox="1"/>
          <p:nvPr/>
        </p:nvSpPr>
        <p:spPr>
          <a:xfrm rot="0">
            <a:off x="838200" y="1676400"/>
            <a:ext cx="7696200" cy="11874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lang="en-US"/>
              <a:t>Data sheets include  limits and conditions set by the manufacturer as well as DC and AC characteristics. For example, some maximum ratings for a 74HC00A are:</a:t>
            </a:r>
          </a:p>
        </p:txBody>
      </p:sp>
      <p:pic>
        <p:nvPicPr>
          <p:cNvPr id="2097236" name="Picture 3" descr="SH2507-crop"/>
          <p:cNvPicPr>
            <a:picLocks/>
          </p:cNvPicPr>
          <p:nvPr/>
        </p:nvPicPr>
        <p:blipFill>
          <a:blip xmlns:r="http://schemas.openxmlformats.org/officeDocument/2006/relationships" r:embed="rId1"/>
          <a:srcRect l="0" t="0" r="0" b="0"/>
          <a:stretch>
            <a:fillRect/>
          </a:stretch>
        </p:blipFill>
        <p:spPr>
          <a:xfrm rot="0">
            <a:off x="3429000" y="228600"/>
            <a:ext cx="2209800" cy="685800"/>
          </a:xfrm>
          <a:prstGeom prst="rect"/>
          <a:noFill/>
          <a:ln w="19050" cap="flat" cmpd="sng">
            <a:solidFill>
              <a:schemeClr val="accent2">
                <a:alpha val="100000"/>
              </a:schemeClr>
            </a:solidFill>
            <a:prstDash val="solid"/>
            <a:round/>
          </a:ln>
        </p:spPr>
      </p:pic>
      <p:sp>
        <p:nvSpPr>
          <p:cNvPr id="1048924" name="Text Box 4"/>
          <p:cNvSpPr txBox="1"/>
          <p:nvPr/>
        </p:nvSpPr>
        <p:spPr>
          <a:xfrm rot="0">
            <a:off x="3581400" y="228600"/>
            <a:ext cx="1981200" cy="6413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Summary</a:t>
            </a:r>
          </a:p>
        </p:txBody>
      </p:sp>
      <p:sp>
        <p:nvSpPr>
          <p:cNvPr id="1048925" name="Rectangle 5"/>
          <p:cNvSpPr/>
          <p:nvPr/>
        </p:nvSpPr>
        <p:spPr>
          <a:xfrm rot="0">
            <a:off x="914400" y="1143000"/>
            <a:ext cx="2832100" cy="466725"/>
          </a:xfrm>
          <a:prstGeom prst="rect"/>
          <a:solidFill>
            <a:srgbClr val="996633"/>
          </a:solidFill>
          <a:ln w="9525" cap="flat" cmpd="sng">
            <a:solidFill>
              <a:srgbClr val="000000">
                <a:alpha val="100000"/>
              </a:srgbClr>
            </a:solidFill>
            <a:prstDash val="solid"/>
            <a:round/>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solidFill>
                  <a:srgbClr val="FFFF99"/>
                </a:solidFill>
              </a:rPr>
              <a:t>Fixed Function Logic</a:t>
            </a:r>
          </a:p>
        </p:txBody>
      </p:sp>
      <p:graphicFrame>
        <p:nvGraphicFramePr>
          <p:cNvPr id="4194357" name=""/>
          <p:cNvGraphicFramePr>
            <a:graphicFrameLocks/>
          </p:cNvGraphicFramePr>
          <p:nvPr/>
        </p:nvGraphicFramePr>
        <p:xfrm rot="0">
          <a:off x="1219200" y="2895600"/>
          <a:ext cx="6553200" cy="3282950"/>
        </p:xfrm>
        <a:graphic>
          <a:graphicData uri="http://schemas.openxmlformats.org/presentationml/2006/ole">
            <mc:AlternateContent xmlns:mc="http://schemas.openxmlformats.org/markup-compatibility/2006">
              <mc:Choice xmlns:v="urn:schemas-microsoft-com:vml" Requires="v">
                <p:oleObj name="CorelDRAW" r:id="rId2" spid="" imgH="3282950" imgW="6553200" showAsIcon="0" progId="CorelDRAW.Graphic.13">
                  <p:embed followColorScheme="full"/>
                  <p:pic>
                    <p:nvPicPr>
                      <p:cNvPr id="2097237" name="Object 7"/>
                      <p:cNvPicPr>
                        <a:picLocks/>
                      </p:cNvPicPr>
                      <p:nvPr/>
                    </p:nvPicPr>
                    <p:blipFill>
                      <a:blip xmlns:r="http://schemas.openxmlformats.org/officeDocument/2006/relationships" r:embed="rId3"/>
                      <a:srcRect l="0" t="0" r="0" b="0"/>
                      <a:stretch>
                        <a:fillRect/>
                      </a:stretch>
                    </p:blipFill>
                    <p:spPr>
                      <a:xfrm rot="0">
                        <a:off x="1219200" y="2895600"/>
                        <a:ext cx="6553200" cy="3282950"/>
                      </a:xfrm>
                      <a:prstGeom prst="rect"/>
                      <a:noFill/>
                      <a:ln>
                        <a:noFill/>
                      </a:ln>
                    </p:spPr>
                  </p:pic>
                </p:oleObj>
              </mc:Choice>
              <mc:Fallback>
                <p:oleObj name="CorelDRAW" r:id="rId2" spid="" imgH="3282950" imgW="6553200" showAsIcon="0" progId="CorelDRAW.Graphic.13">
                  <p:embed followColorScheme="full"/>
                  <p:pic>
                    <p:nvPicPr>
                      <p:cNvPr id="2097237" name="Object 7"/>
                      <p:cNvPicPr>
                        <a:picLocks/>
                      </p:cNvPicPr>
                      <p:nvPr/>
                    </p:nvPicPr>
                    <p:blipFill>
                      <a:blip xmlns:r="http://schemas.openxmlformats.org/officeDocument/2006/relationships" r:embed="rId3"/>
                      <a:srcRect l="0" t="0" r="0" b="0"/>
                      <a:stretch>
                        <a:fillRect/>
                      </a:stretch>
                    </p:blipFill>
                    <p:spPr>
                      <a:xfrm rot="0">
                        <a:off x="1219200" y="2895600"/>
                        <a:ext cx="6553200" cy="3282950"/>
                      </a:xfrm>
                      <a:prstGeom prst="rect"/>
                      <a:noFill/>
                      <a:ln>
                        <a:noFill/>
                      </a:ln>
                    </p:spPr>
                  </p:pic>
                </p:oleObj>
              </mc:Fallback>
            </mc:AlternateContent>
          </a:graphicData>
        </a:graphic>
      </p:graphicFrame>
    </p:spTree>
  </p:cSld>
  <p:clrMapOvr>
    <a:masterClrMapping/>
  </p:clrMapOvr>
  <p:timing/>
</p:sld>
</file>

<file path=ppt/slides/slide25.xml><?xml version="1.0" encoding="utf-8"?>
<p:sld xmlns:a="http://schemas.openxmlformats.org/drawingml/2006/main" xmlns:r="http://schemas.openxmlformats.org/officeDocument/2006/relationships" xmlns:p="http://schemas.openxmlformats.org/presentationml/2006/main" showMasterSp="1">
  <p:cSld>
    <p:spTree>
      <p:nvGrpSpPr>
        <p:cNvPr id="133" name=""/>
        <p:cNvGrpSpPr/>
        <p:nvPr/>
      </p:nvGrpSpPr>
      <p:grpSpPr>
        <a:xfrm rot="0">
          <a:off x="0" y="0"/>
          <a:ext cx="0" cy="0"/>
          <a:chOff x="0" y="0"/>
          <a:chExt cx="0" cy="0"/>
        </a:xfrm>
      </p:grpSpPr>
      <p:sp>
        <p:nvSpPr>
          <p:cNvPr id="1048929" name="Text Box 2"/>
          <p:cNvSpPr txBox="1"/>
          <p:nvPr/>
        </p:nvSpPr>
        <p:spPr>
          <a:xfrm rot="0">
            <a:off x="838200" y="1676400"/>
            <a:ext cx="7543800" cy="19177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lang="en-US"/>
              <a:t>A Programmable Logic Device (PLD) can be programmed to implement logic. There are various technologies available for PLDs. Many use an internal array of AND gates to form logic terms. Many PLDs can be programmed multiple times.</a:t>
            </a:r>
          </a:p>
        </p:txBody>
      </p:sp>
      <p:pic>
        <p:nvPicPr>
          <p:cNvPr id="2097238" name="Picture 3" descr="SH2507-crop"/>
          <p:cNvPicPr>
            <a:picLocks/>
          </p:cNvPicPr>
          <p:nvPr/>
        </p:nvPicPr>
        <p:blipFill>
          <a:blip xmlns:r="http://schemas.openxmlformats.org/officeDocument/2006/relationships" r:embed="rId1"/>
          <a:srcRect l="0" t="0" r="0" b="0"/>
          <a:stretch>
            <a:fillRect/>
          </a:stretch>
        </p:blipFill>
        <p:spPr>
          <a:xfrm rot="0">
            <a:off x="3429000" y="228600"/>
            <a:ext cx="2209800" cy="685800"/>
          </a:xfrm>
          <a:prstGeom prst="rect"/>
          <a:noFill/>
          <a:ln w="19050" cap="flat" cmpd="sng">
            <a:solidFill>
              <a:schemeClr val="accent2">
                <a:alpha val="100000"/>
              </a:schemeClr>
            </a:solidFill>
            <a:prstDash val="solid"/>
            <a:round/>
          </a:ln>
        </p:spPr>
      </p:pic>
      <p:sp>
        <p:nvSpPr>
          <p:cNvPr id="1048930" name="Text Box 4"/>
          <p:cNvSpPr txBox="1"/>
          <p:nvPr/>
        </p:nvSpPr>
        <p:spPr>
          <a:xfrm rot="0">
            <a:off x="3581400" y="228600"/>
            <a:ext cx="1981200" cy="6413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Summary</a:t>
            </a:r>
          </a:p>
        </p:txBody>
      </p:sp>
      <p:sp>
        <p:nvSpPr>
          <p:cNvPr id="1048931" name="Rectangle 5"/>
          <p:cNvSpPr/>
          <p:nvPr/>
        </p:nvSpPr>
        <p:spPr>
          <a:xfrm rot="0">
            <a:off x="914400" y="1143000"/>
            <a:ext cx="2771775" cy="466725"/>
          </a:xfrm>
          <a:prstGeom prst="rect"/>
          <a:solidFill>
            <a:srgbClr val="996633"/>
          </a:solidFill>
          <a:ln w="9525" cap="flat" cmpd="sng">
            <a:solidFill>
              <a:srgbClr val="000000">
                <a:alpha val="100000"/>
              </a:srgbClr>
            </a:solidFill>
            <a:prstDash val="solid"/>
            <a:round/>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solidFill>
                  <a:srgbClr val="FFFF99"/>
                </a:solidFill>
              </a:rPr>
              <a:t>Programmable Logic</a:t>
            </a:r>
          </a:p>
        </p:txBody>
      </p:sp>
      <p:graphicFrame>
        <p:nvGraphicFramePr>
          <p:cNvPr id="4194358" name=""/>
          <p:cNvGraphicFramePr>
            <a:graphicFrameLocks/>
          </p:cNvGraphicFramePr>
          <p:nvPr/>
        </p:nvGraphicFramePr>
        <p:xfrm rot="0">
          <a:off x="3276600" y="3352800"/>
          <a:ext cx="4730750" cy="2652712"/>
        </p:xfrm>
        <a:graphic>
          <a:graphicData uri="http://schemas.openxmlformats.org/presentationml/2006/ole">
            <mc:AlternateContent xmlns:mc="http://schemas.openxmlformats.org/markup-compatibility/2006">
              <mc:Choice xmlns:v="urn:schemas-microsoft-com:vml" Requires="v">
                <p:oleObj name="CorelDRAW" r:id="rId2" spid="" imgH="2652712" imgW="4730750" showAsIcon="0" progId="CorelDRAW.Graphic.13">
                  <p:embed followColorScheme="full"/>
                  <p:pic>
                    <p:nvPicPr>
                      <p:cNvPr id="2097239" name="Object 16"/>
                      <p:cNvPicPr>
                        <a:picLocks/>
                      </p:cNvPicPr>
                      <p:nvPr/>
                    </p:nvPicPr>
                    <p:blipFill>
                      <a:blip xmlns:r="http://schemas.openxmlformats.org/officeDocument/2006/relationships" r:embed="rId3"/>
                      <a:srcRect l="0" t="0" r="0" b="0"/>
                      <a:stretch>
                        <a:fillRect/>
                      </a:stretch>
                    </p:blipFill>
                    <p:spPr>
                      <a:xfrm rot="0">
                        <a:off x="3276600" y="3352800"/>
                        <a:ext cx="4730750" cy="2652712"/>
                      </a:xfrm>
                      <a:prstGeom prst="rect"/>
                      <a:noFill/>
                      <a:ln>
                        <a:noFill/>
                      </a:ln>
                    </p:spPr>
                  </p:pic>
                </p:oleObj>
              </mc:Choice>
              <mc:Fallback>
                <p:oleObj name="CorelDRAW" r:id="rId2" spid="" imgH="2652712" imgW="4730750" showAsIcon="0" progId="CorelDRAW.Graphic.13">
                  <p:embed followColorScheme="full"/>
                  <p:pic>
                    <p:nvPicPr>
                      <p:cNvPr id="2097239" name="Object 16"/>
                      <p:cNvPicPr>
                        <a:picLocks/>
                      </p:cNvPicPr>
                      <p:nvPr/>
                    </p:nvPicPr>
                    <p:blipFill>
                      <a:blip xmlns:r="http://schemas.openxmlformats.org/officeDocument/2006/relationships" r:embed="rId3"/>
                      <a:srcRect l="0" t="0" r="0" b="0"/>
                      <a:stretch>
                        <a:fillRect/>
                      </a:stretch>
                    </p:blipFill>
                    <p:spPr>
                      <a:xfrm rot="0">
                        <a:off x="3276600" y="3352800"/>
                        <a:ext cx="4730750" cy="2652712"/>
                      </a:xfrm>
                      <a:prstGeom prst="rect"/>
                      <a:noFill/>
                      <a:ln>
                        <a:noFill/>
                      </a:ln>
                    </p:spPr>
                  </p:pic>
                </p:oleObj>
              </mc:Fallback>
            </mc:AlternateContent>
          </a:graphicData>
        </a:graphic>
      </p:graphicFrame>
    </p:spTree>
  </p:cSld>
  <p:clrMapOvr>
    <a:masterClrMapping/>
  </p:clrMapOvr>
  <p:timing/>
</p:sld>
</file>

<file path=ppt/slides/slide26.xml><?xml version="1.0" encoding="utf-8"?>
<p:sld xmlns:a="http://schemas.openxmlformats.org/drawingml/2006/main" xmlns:r="http://schemas.openxmlformats.org/officeDocument/2006/relationships" xmlns:p="http://schemas.openxmlformats.org/presentationml/2006/main" show="0" showMasterSp="1">
  <p:cSld>
    <p:spTree>
      <p:nvGrpSpPr>
        <p:cNvPr id="136" name=""/>
        <p:cNvGrpSpPr/>
        <p:nvPr/>
      </p:nvGrpSpPr>
      <p:grpSpPr>
        <a:xfrm rot="0">
          <a:off x="0" y="0"/>
          <a:ext cx="0" cy="0"/>
          <a:chOff x="0" y="0"/>
          <a:chExt cx="0" cy="0"/>
        </a:xfrm>
      </p:grpSpPr>
      <p:pic>
        <p:nvPicPr>
          <p:cNvPr id="2097240" name="Picture 3" descr="SH2507-crop"/>
          <p:cNvPicPr>
            <a:picLocks/>
          </p:cNvPicPr>
          <p:nvPr/>
        </p:nvPicPr>
        <p:blipFill>
          <a:blip xmlns:r="http://schemas.openxmlformats.org/officeDocument/2006/relationships" r:embed="rId1"/>
          <a:srcRect l="0" t="0" r="0" b="0"/>
          <a:stretch>
            <a:fillRect/>
          </a:stretch>
        </p:blipFill>
        <p:spPr>
          <a:xfrm rot="0">
            <a:off x="3429000" y="228600"/>
            <a:ext cx="2209800" cy="685800"/>
          </a:xfrm>
          <a:prstGeom prst="rect"/>
          <a:noFill/>
          <a:ln w="19050" cap="flat" cmpd="sng">
            <a:solidFill>
              <a:schemeClr val="accent2">
                <a:alpha val="100000"/>
              </a:schemeClr>
            </a:solidFill>
            <a:prstDash val="solid"/>
            <a:round/>
          </a:ln>
        </p:spPr>
      </p:pic>
      <p:sp>
        <p:nvSpPr>
          <p:cNvPr id="1048935" name="Text Box 4"/>
          <p:cNvSpPr txBox="1"/>
          <p:nvPr/>
        </p:nvSpPr>
        <p:spPr>
          <a:xfrm rot="0">
            <a:off x="3581400" y="228600"/>
            <a:ext cx="1981200" cy="6413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Summary</a:t>
            </a:r>
          </a:p>
        </p:txBody>
      </p:sp>
      <p:sp>
        <p:nvSpPr>
          <p:cNvPr id="1048936" name="Rectangle 5"/>
          <p:cNvSpPr/>
          <p:nvPr/>
        </p:nvSpPr>
        <p:spPr>
          <a:xfrm rot="0">
            <a:off x="914400" y="1143000"/>
            <a:ext cx="2771775" cy="466725"/>
          </a:xfrm>
          <a:prstGeom prst="rect"/>
          <a:solidFill>
            <a:srgbClr val="996633"/>
          </a:solidFill>
          <a:ln w="9525" cap="flat" cmpd="sng">
            <a:solidFill>
              <a:srgbClr val="000000">
                <a:alpha val="100000"/>
              </a:srgbClr>
            </a:solidFill>
            <a:prstDash val="solid"/>
            <a:round/>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solidFill>
                  <a:srgbClr val="FFFF99"/>
                </a:solidFill>
              </a:rPr>
              <a:t>Programmable Logic</a:t>
            </a:r>
          </a:p>
        </p:txBody>
      </p:sp>
      <p:sp>
        <p:nvSpPr>
          <p:cNvPr id="1048937" name="Text Box 6"/>
          <p:cNvSpPr txBox="1"/>
          <p:nvPr/>
        </p:nvSpPr>
        <p:spPr>
          <a:xfrm rot="0">
            <a:off x="914400" y="1828800"/>
            <a:ext cx="7467600" cy="19177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lang="en-US"/>
              <a:t>In general, the required logic for a PLD is developed with the aid of a computer. The logic can be entered using a Hardware Description Language (HDL) such as VHDL. Logic can be specified to the HDL as a text file, a schematic diagram, or a state diagram.</a:t>
            </a:r>
          </a:p>
        </p:txBody>
      </p:sp>
      <p:sp>
        <p:nvSpPr>
          <p:cNvPr id="1048938" name="WordArt 7"/>
          <p:cNvSpPr/>
          <p:nvPr/>
        </p:nvSpPr>
        <p:spPr>
          <a:xfrm rot="0">
            <a:off x="685800" y="4038600"/>
            <a:ext cx="1219200" cy="449262"/>
          </a:xfrm>
          <a:prstGeom prst="rect"/>
        </p:spPr>
        <p:txBody>
          <a:bodyPr anchor="t" bIns="45720" fromWordArt="1" lIns="91440" rIns="91440" tIns="45720" vert="horz" wrap="none">
            <a:prstTxWarp prst="textPlain">
              <a:avLst>
                <a:gd fmla="val 50000" name="adj"/>
              </a:avLst>
            </a:prstTxWarp>
          </a:bodyPr>
          <a:p>
            <a:pPr algn="ctr"/>
            <a:r>
              <a:rPr b="0" sz="2800" i="0" kern="10" normalizeH="0" spc="0">
                <a:ln>
                  <a:noFill/>
                </a:ln>
                <a:gradFill rotWithShape="0">
                  <a:gsLst>
                    <a:gs pos="0">
                      <a:srgbClr val="FFFF00">
                        <a:alpha val="100000"/>
                      </a:srgbClr>
                    </a:gs>
                    <a:gs pos="100000">
                      <a:srgbClr val="FF9933">
                        <a:alpha val="100000"/>
                      </a:srgbClr>
                    </a:gs>
                  </a:gsLst>
                  <a:path path="rect">
                    <a:fillToRect l="50000" t="50000" r="50000" b="50000"/>
                  </a:path>
                </a:gradFill>
                <a:effectLst>
                  <a:outerShdw algn="ctr" dir="2699999" dist="35921" kx="0" sx="100000" sy="100000">
                    <a:srgbClr val="C0C0C0">
                      <a:alpha val="79999"/>
                    </a:srgbClr>
                  </a:outerShdw>
                </a:effectLst>
                <a:latin typeface="Impact"/>
                <a:ea typeface="Impact"/>
              </a:rPr>
              <a:t>Example</a:t>
            </a:r>
          </a:p>
        </p:txBody>
      </p:sp>
      <p:sp>
        <p:nvSpPr>
          <p:cNvPr id="1048939" name="Text Box 8"/>
          <p:cNvSpPr txBox="1"/>
          <p:nvPr/>
        </p:nvSpPr>
        <p:spPr>
          <a:xfrm rot="0">
            <a:off x="1981200" y="3962400"/>
            <a:ext cx="6477000" cy="16160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2000" lang="en-US"/>
              <a:t>A text entry for a programming a PLD in VHDL as a 2-input NAND gate is shown for reference in the following slide. In this case, the inputs and outputs are first specified. Then the signals are described. Although you are probably not familiar with VHDL, you can see that the program is simple to read.</a:t>
            </a:r>
          </a:p>
        </p:txBody>
      </p:sp>
    </p:spTree>
  </p:cSld>
  <p:clrMapOvr>
    <a:masterClrMapping/>
  </p:clrMapOvr>
  <p:transition spd="fast" advClick="1"/>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9" presetSubtype="0">
                                  <p:stCondLst>
                                    <p:cond delay="0"/>
                                  </p:stCondLst>
                                  <p:childTnLst>
                                    <p:set>
                                      <p:cBhvr>
                                        <p:cTn dur="1" fill="hold" id="6">
                                          <p:stCondLst>
                                            <p:cond delay="0"/>
                                          </p:stCondLst>
                                        </p:cTn>
                                        <p:tgtEl>
                                          <p:spTgt spid="1048938"/>
                                        </p:tgtEl>
                                        <p:attrNameLst>
                                          <p:attrName>style.visibility</p:attrName>
                                        </p:attrNameLst>
                                      </p:cBhvr>
                                      <p:to>
                                        <p:strVal val="visible"/>
                                      </p:to>
                                    </p:set>
                                    <p:animEffect transition="in" filter="dissolve">
                                      <p:cBhvr>
                                        <p:cTn dur="500" id="7"/>
                                        <p:tgtEl>
                                          <p:spTgt spid="1048938"/>
                                        </p:tgtEl>
                                      </p:cBhvr>
                                    </p:animEffect>
                                  </p:childTnLst>
                                </p:cTn>
                              </p:par>
                              <p:par>
                                <p:cTn fill="hold" grpId="0" id="8" nodeType="withEffect" presetClass="entr" presetID="37" presetSubtype="0">
                                  <p:stCondLst>
                                    <p:cond delay="0"/>
                                  </p:stCondLst>
                                  <p:childTnLst>
                                    <p:set>
                                      <p:cBhvr>
                                        <p:cTn dur="1" fill="hold" id="9">
                                          <p:stCondLst>
                                            <p:cond delay="0"/>
                                          </p:stCondLst>
                                        </p:cTn>
                                        <p:tgtEl>
                                          <p:spTgt spid="1048939"/>
                                        </p:tgtEl>
                                        <p:attrNameLst>
                                          <p:attrName>style.visibility</p:attrName>
                                        </p:attrNameLst>
                                      </p:cBhvr>
                                      <p:to>
                                        <p:strVal val="visible"/>
                                      </p:to>
                                    </p:set>
                                    <p:animEffect transition="in" filter="fade">
                                      <p:cBhvr>
                                        <p:cTn dur="1000" id="10"/>
                                        <p:tgtEl>
                                          <p:spTgt spid="1048939"/>
                                        </p:tgtEl>
                                      </p:cBhvr>
                                    </p:animEffect>
                                    <p:anim calcmode="lin" valueType="num">
                                      <p:cBhvr>
                                        <p:cTn dur="1000" fill="hold" id="11"/>
                                        <p:tgtEl>
                                          <p:spTgt spid="1048939"/>
                                        </p:tgtEl>
                                        <p:attrNameLst>
                                          <p:attrName>ppt_x</p:attrName>
                                        </p:attrNameLst>
                                      </p:cBhvr>
                                      <p:tavLst>
                                        <p:tav tm="0">
                                          <p:val>
                                            <p:strVal val="#ppt_x"/>
                                          </p:val>
                                        </p:tav>
                                        <p:tav tm="100000">
                                          <p:val>
                                            <p:strVal val="#ppt_x"/>
                                          </p:val>
                                        </p:tav>
                                      </p:tavLst>
                                    </p:anim>
                                    <p:anim calcmode="lin" valueType="num">
                                      <p:cBhvr>
                                        <p:cTn decel="100000" dur="900" fill="hold" id="12"/>
                                        <p:tgtEl>
                                          <p:spTgt spid="1048939"/>
                                        </p:tgtEl>
                                        <p:attrNameLst>
                                          <p:attrName>ppt_y</p:attrName>
                                        </p:attrNameLst>
                                      </p:cBhvr>
                                      <p:tavLst>
                                        <p:tav tm="0">
                                          <p:val>
                                            <p:strVal val="#ppt_y+1"/>
                                          </p:val>
                                        </p:tav>
                                        <p:tav tm="100000">
                                          <p:val>
                                            <p:strVal val="#ppt_y-.03"/>
                                          </p:val>
                                        </p:tav>
                                      </p:tavLst>
                                    </p:anim>
                                    <p:anim calcmode="lin" valueType="num">
                                      <p:cBhvr>
                                        <p:cTn accel="100000" dur="100" fill="hold" id="13">
                                          <p:stCondLst>
                                            <p:cond delay="900"/>
                                          </p:stCondLst>
                                        </p:cTn>
                                        <p:tgtEl>
                                          <p:spTgt spid="104893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39" grpId="0" uiExpand="0" build="whole"/>
    </p:bldLst>
  </p:timing>
</p:sld>
</file>

<file path=ppt/slides/slide27.xml><?xml version="1.0" encoding="utf-8"?>
<p:sld xmlns:a="http://schemas.openxmlformats.org/drawingml/2006/main" xmlns:r="http://schemas.openxmlformats.org/officeDocument/2006/relationships" xmlns:p="http://schemas.openxmlformats.org/presentationml/2006/main" show="0" showMasterSp="1">
  <p:cSld>
    <p:spTree>
      <p:nvGrpSpPr>
        <p:cNvPr id="139" name=""/>
        <p:cNvGrpSpPr/>
        <p:nvPr/>
      </p:nvGrpSpPr>
      <p:grpSpPr>
        <a:xfrm rot="0">
          <a:off x="0" y="0"/>
          <a:ext cx="0" cy="0"/>
          <a:chOff x="0" y="0"/>
          <a:chExt cx="0" cy="0"/>
        </a:xfrm>
      </p:grpSpPr>
      <p:pic>
        <p:nvPicPr>
          <p:cNvPr id="2097241" name="Picture 3" descr="SH2507-crop"/>
          <p:cNvPicPr>
            <a:picLocks/>
          </p:cNvPicPr>
          <p:nvPr/>
        </p:nvPicPr>
        <p:blipFill>
          <a:blip xmlns:r="http://schemas.openxmlformats.org/officeDocument/2006/relationships" r:embed="rId1"/>
          <a:srcRect l="0" t="0" r="0" b="0"/>
          <a:stretch>
            <a:fillRect/>
          </a:stretch>
        </p:blipFill>
        <p:spPr>
          <a:xfrm rot="0">
            <a:off x="3429000" y="228600"/>
            <a:ext cx="2209800" cy="685800"/>
          </a:xfrm>
          <a:prstGeom prst="rect"/>
          <a:noFill/>
          <a:ln w="19050" cap="flat" cmpd="sng">
            <a:solidFill>
              <a:schemeClr val="accent2">
                <a:alpha val="100000"/>
              </a:schemeClr>
            </a:solidFill>
            <a:prstDash val="solid"/>
            <a:round/>
          </a:ln>
        </p:spPr>
      </p:pic>
      <p:sp>
        <p:nvSpPr>
          <p:cNvPr id="1048943" name="Text Box 4"/>
          <p:cNvSpPr txBox="1"/>
          <p:nvPr/>
        </p:nvSpPr>
        <p:spPr>
          <a:xfrm rot="0">
            <a:off x="3581400" y="228600"/>
            <a:ext cx="1981200" cy="6413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Summary</a:t>
            </a:r>
          </a:p>
        </p:txBody>
      </p:sp>
      <p:sp>
        <p:nvSpPr>
          <p:cNvPr id="1048944" name="Rectangle 5"/>
          <p:cNvSpPr/>
          <p:nvPr/>
        </p:nvSpPr>
        <p:spPr>
          <a:xfrm rot="0">
            <a:off x="914400" y="1143000"/>
            <a:ext cx="2771775" cy="466725"/>
          </a:xfrm>
          <a:prstGeom prst="rect"/>
          <a:solidFill>
            <a:srgbClr val="996633"/>
          </a:solidFill>
          <a:ln w="9525" cap="flat" cmpd="sng">
            <a:solidFill>
              <a:srgbClr val="000000">
                <a:alpha val="100000"/>
              </a:srgbClr>
            </a:solidFill>
            <a:prstDash val="solid"/>
            <a:round/>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solidFill>
                  <a:srgbClr val="FFFF99"/>
                </a:solidFill>
              </a:rPr>
              <a:t>Programmable Logic</a:t>
            </a:r>
          </a:p>
        </p:txBody>
      </p:sp>
      <p:sp>
        <p:nvSpPr>
          <p:cNvPr id="1048945" name="Rectangle 13"/>
          <p:cNvSpPr/>
          <p:nvPr/>
        </p:nvSpPr>
        <p:spPr>
          <a:xfrm rot="0">
            <a:off x="1524000" y="1828800"/>
            <a:ext cx="6705600" cy="1736725"/>
          </a:xfrm>
          <a:prstGeom prst="rect"/>
          <a:solidFill>
            <a:srgbClr val="FFFFCC"/>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8946" name="Rectangle 14"/>
          <p:cNvSpPr/>
          <p:nvPr/>
        </p:nvSpPr>
        <p:spPr>
          <a:xfrm rot="0">
            <a:off x="1524000" y="3505200"/>
            <a:ext cx="6705600" cy="2590800"/>
          </a:xfrm>
          <a:prstGeom prst="rect"/>
          <a:solidFill>
            <a:srgbClr val="99CCFF"/>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8947" name="Text Box 15"/>
          <p:cNvSpPr txBox="1"/>
          <p:nvPr/>
        </p:nvSpPr>
        <p:spPr>
          <a:xfrm rot="0">
            <a:off x="1752600" y="1905000"/>
            <a:ext cx="5867400" cy="408146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b="1" sz="1800" lang="en-US">
                <a:solidFill>
                  <a:schemeClr val="lt2"/>
                </a:solidFill>
                <a:latin typeface="Arial" pitchFamily="0" charset="0"/>
                <a:ea typeface="Courier New" pitchFamily="49" charset="0"/>
              </a:rPr>
              <a:t>entity</a:t>
            </a:r>
            <a:r>
              <a:rPr altLang="en-US" sz="1800" lang="en-US">
                <a:solidFill>
                  <a:schemeClr val="lt2"/>
                </a:solidFill>
                <a:latin typeface="Arial" pitchFamily="0" charset="0"/>
                <a:ea typeface="Courier New" pitchFamily="49" charset="0"/>
              </a:rPr>
              <a:t> NandGate </a:t>
            </a:r>
            <a:r>
              <a:rPr altLang="en-US" b="1" sz="1800" lang="en-US">
                <a:solidFill>
                  <a:schemeClr val="lt2"/>
                </a:solidFill>
                <a:latin typeface="Arial" pitchFamily="0" charset="0"/>
                <a:ea typeface="Courier New" pitchFamily="49" charset="0"/>
              </a:rPr>
              <a:t>is</a:t>
            </a:r>
          </a:p>
          <a:p>
            <a:pPr eaLnBrk="1" hangingPunct="1" latinLnBrk="1" lvl="0">
              <a:spcBef>
                <a:spcPct val="50000"/>
              </a:spcBef>
            </a:pPr>
            <a:r>
              <a:rPr altLang="en-US" sz="1800" lang="en-US">
                <a:solidFill>
                  <a:schemeClr val="lt2"/>
                </a:solidFill>
                <a:latin typeface="Arial" pitchFamily="0" charset="0"/>
                <a:ea typeface="Courier New" pitchFamily="49" charset="0"/>
              </a:rPr>
              <a:t> 	</a:t>
            </a:r>
            <a:r>
              <a:rPr altLang="en-US" b="1" sz="1800" lang="en-US">
                <a:solidFill>
                  <a:schemeClr val="lt2"/>
                </a:solidFill>
                <a:latin typeface="Arial" pitchFamily="0" charset="0"/>
                <a:ea typeface="Courier New" pitchFamily="49" charset="0"/>
              </a:rPr>
              <a:t>port</a:t>
            </a:r>
            <a:r>
              <a:rPr altLang="en-US" sz="1800" lang="en-US">
                <a:solidFill>
                  <a:schemeClr val="lt2"/>
                </a:solidFill>
                <a:latin typeface="Arial" pitchFamily="0" charset="0"/>
                <a:ea typeface="Courier New" pitchFamily="49" charset="0"/>
              </a:rPr>
              <a:t>(A, B: </a:t>
            </a:r>
            <a:r>
              <a:rPr altLang="en-US" b="1" sz="1800" lang="en-US">
                <a:solidFill>
                  <a:schemeClr val="lt2"/>
                </a:solidFill>
                <a:latin typeface="Arial" pitchFamily="0" charset="0"/>
                <a:ea typeface="Courier New" pitchFamily="49" charset="0"/>
              </a:rPr>
              <a:t>in bit</a:t>
            </a:r>
            <a:r>
              <a:rPr altLang="en-US" sz="1800" lang="en-US">
                <a:solidFill>
                  <a:schemeClr val="lt2"/>
                </a:solidFill>
                <a:latin typeface="Arial" pitchFamily="0" charset="0"/>
                <a:ea typeface="Courier New" pitchFamily="49" charset="0"/>
              </a:rPr>
              <a:t>;</a:t>
            </a:r>
          </a:p>
          <a:p>
            <a:pPr eaLnBrk="1" hangingPunct="1" latinLnBrk="1" lvl="0">
              <a:spcBef>
                <a:spcPct val="50000"/>
              </a:spcBef>
            </a:pPr>
            <a:r>
              <a:rPr altLang="en-US" sz="1800" lang="en-US">
                <a:solidFill>
                  <a:schemeClr val="lt2"/>
                </a:solidFill>
                <a:latin typeface="Arial" pitchFamily="0" charset="0"/>
                <a:ea typeface="Courier New" pitchFamily="49" charset="0"/>
              </a:rPr>
              <a:t>	LED: </a:t>
            </a:r>
            <a:r>
              <a:rPr altLang="en-US" b="1" sz="1800" lang="en-US">
                <a:solidFill>
                  <a:schemeClr val="lt2"/>
                </a:solidFill>
                <a:latin typeface="Arial" pitchFamily="0" charset="0"/>
                <a:ea typeface="Courier New" pitchFamily="49" charset="0"/>
              </a:rPr>
              <a:t>out bi</a:t>
            </a:r>
            <a:r>
              <a:rPr altLang="en-US" sz="1800" lang="en-US">
                <a:solidFill>
                  <a:schemeClr val="lt2"/>
                </a:solidFill>
                <a:latin typeface="Arial" pitchFamily="0" charset="0"/>
                <a:ea typeface="Courier New" pitchFamily="49" charset="0"/>
              </a:rPr>
              <a:t>t);</a:t>
            </a:r>
          </a:p>
          <a:p>
            <a:pPr eaLnBrk="1" hangingPunct="1" latinLnBrk="1" lvl="0">
              <a:spcBef>
                <a:spcPct val="50000"/>
              </a:spcBef>
            </a:pPr>
            <a:r>
              <a:rPr altLang="en-US" b="1" sz="1800" lang="en-US">
                <a:solidFill>
                  <a:schemeClr val="lt2"/>
                </a:solidFill>
                <a:latin typeface="Arial" pitchFamily="0" charset="0"/>
                <a:ea typeface="Courier New" pitchFamily="49" charset="0"/>
              </a:rPr>
              <a:t>end entity</a:t>
            </a:r>
            <a:r>
              <a:rPr altLang="en-US" sz="1800" lang="en-US">
                <a:solidFill>
                  <a:schemeClr val="lt2"/>
                </a:solidFill>
                <a:latin typeface="Arial" pitchFamily="0" charset="0"/>
                <a:ea typeface="Courier New" pitchFamily="49" charset="0"/>
              </a:rPr>
              <a:t> NandGate;</a:t>
            </a:r>
          </a:p>
          <a:p>
            <a:pPr eaLnBrk="1" hangingPunct="1" latinLnBrk="1" lvl="0">
              <a:spcBef>
                <a:spcPct val="50000"/>
              </a:spcBef>
            </a:pPr>
            <a:r>
              <a:rPr altLang="en-US" b="1" sz="1800" lang="en-US">
                <a:solidFill>
                  <a:schemeClr val="lt2"/>
                </a:solidFill>
                <a:latin typeface="Arial" pitchFamily="0" charset="0"/>
                <a:ea typeface="Courier New" pitchFamily="49" charset="0"/>
              </a:rPr>
              <a:t>architecture</a:t>
            </a:r>
            <a:r>
              <a:rPr altLang="en-US" sz="1800" lang="en-US">
                <a:solidFill>
                  <a:schemeClr val="lt2"/>
                </a:solidFill>
                <a:latin typeface="Arial" pitchFamily="0" charset="0"/>
                <a:ea typeface="Courier New" pitchFamily="49" charset="0"/>
              </a:rPr>
              <a:t> GateBehavior </a:t>
            </a:r>
            <a:r>
              <a:rPr altLang="en-US" b="1" sz="1800" lang="en-US">
                <a:solidFill>
                  <a:schemeClr val="lt2"/>
                </a:solidFill>
                <a:latin typeface="Arial" pitchFamily="0" charset="0"/>
                <a:ea typeface="Courier New" pitchFamily="49" charset="0"/>
              </a:rPr>
              <a:t>of</a:t>
            </a:r>
            <a:r>
              <a:rPr altLang="en-US" sz="1800" lang="en-US">
                <a:solidFill>
                  <a:schemeClr val="lt2"/>
                </a:solidFill>
                <a:latin typeface="Arial" pitchFamily="0" charset="0"/>
                <a:ea typeface="Courier New" pitchFamily="49" charset="0"/>
              </a:rPr>
              <a:t> NandGate </a:t>
            </a:r>
            <a:r>
              <a:rPr altLang="en-US" b="1" sz="1800" lang="en-US">
                <a:solidFill>
                  <a:schemeClr val="lt2"/>
                </a:solidFill>
                <a:latin typeface="Arial" pitchFamily="0" charset="0"/>
                <a:ea typeface="Courier New" pitchFamily="49" charset="0"/>
              </a:rPr>
              <a:t>is</a:t>
            </a:r>
          </a:p>
          <a:p>
            <a:pPr eaLnBrk="1" hangingPunct="1" latinLnBrk="1" lvl="0">
              <a:spcBef>
                <a:spcPct val="50000"/>
              </a:spcBef>
            </a:pPr>
            <a:r>
              <a:rPr altLang="en-US" b="1" sz="1800" lang="en-US">
                <a:solidFill>
                  <a:schemeClr val="lt2"/>
                </a:solidFill>
                <a:latin typeface="Arial" pitchFamily="0" charset="0"/>
                <a:ea typeface="Courier New" pitchFamily="49" charset="0"/>
              </a:rPr>
              <a:t>signal</a:t>
            </a:r>
            <a:r>
              <a:rPr altLang="en-US" sz="1800" lang="en-US">
                <a:solidFill>
                  <a:schemeClr val="lt2"/>
                </a:solidFill>
                <a:latin typeface="Arial" pitchFamily="0" charset="0"/>
                <a:ea typeface="Courier New" pitchFamily="49" charset="0"/>
              </a:rPr>
              <a:t> A, B: </a:t>
            </a:r>
            <a:r>
              <a:rPr altLang="en-US" b="1" sz="1800" lang="en-US">
                <a:solidFill>
                  <a:schemeClr val="lt2"/>
                </a:solidFill>
                <a:latin typeface="Arial" pitchFamily="0" charset="0"/>
                <a:ea typeface="Courier New" pitchFamily="49" charset="0"/>
              </a:rPr>
              <a:t>bit</a:t>
            </a:r>
            <a:r>
              <a:rPr altLang="en-US" sz="1800" lang="en-US">
                <a:solidFill>
                  <a:schemeClr val="lt2"/>
                </a:solidFill>
                <a:latin typeface="Arial" pitchFamily="0" charset="0"/>
                <a:ea typeface="Courier New" pitchFamily="49" charset="0"/>
              </a:rPr>
              <a:t>;	</a:t>
            </a:r>
          </a:p>
          <a:p>
            <a:pPr eaLnBrk="1" hangingPunct="1" latinLnBrk="1" lvl="0">
              <a:spcBef>
                <a:spcPct val="50000"/>
              </a:spcBef>
            </a:pPr>
            <a:r>
              <a:rPr altLang="en-US" b="1" sz="1800" lang="en-US">
                <a:solidFill>
                  <a:schemeClr val="lt2"/>
                </a:solidFill>
                <a:latin typeface="Arial" pitchFamily="0" charset="0"/>
                <a:ea typeface="Courier New" pitchFamily="49" charset="0"/>
              </a:rPr>
              <a:t>begin</a:t>
            </a:r>
          </a:p>
          <a:p>
            <a:pPr eaLnBrk="1" hangingPunct="1" latinLnBrk="1" lvl="0">
              <a:spcBef>
                <a:spcPct val="50000"/>
              </a:spcBef>
            </a:pPr>
            <a:r>
              <a:rPr altLang="en-US" sz="1800" lang="en-US">
                <a:solidFill>
                  <a:schemeClr val="lt2"/>
                </a:solidFill>
                <a:latin typeface="Arial" pitchFamily="0" charset="0"/>
                <a:ea typeface="Courier New" pitchFamily="49" charset="0"/>
              </a:rPr>
              <a:t>	X &lt;= A </a:t>
            </a:r>
            <a:r>
              <a:rPr altLang="en-US" b="1" sz="1800" lang="en-US">
                <a:solidFill>
                  <a:schemeClr val="lt2"/>
                </a:solidFill>
                <a:latin typeface="Arial" pitchFamily="0" charset="0"/>
                <a:ea typeface="Courier New" pitchFamily="49" charset="0"/>
              </a:rPr>
              <a:t>nand</a:t>
            </a:r>
            <a:r>
              <a:rPr altLang="en-US" sz="1800" lang="en-US">
                <a:solidFill>
                  <a:schemeClr val="lt2"/>
                </a:solidFill>
                <a:latin typeface="Arial" pitchFamily="0" charset="0"/>
                <a:ea typeface="Courier New" pitchFamily="49" charset="0"/>
              </a:rPr>
              <a:t> B;           </a:t>
            </a:r>
          </a:p>
          <a:p>
            <a:pPr eaLnBrk="1" hangingPunct="1" latinLnBrk="1" lvl="0">
              <a:spcBef>
                <a:spcPct val="50000"/>
              </a:spcBef>
            </a:pPr>
            <a:r>
              <a:rPr altLang="en-US" sz="1800" lang="en-US">
                <a:solidFill>
                  <a:schemeClr val="lt2"/>
                </a:solidFill>
                <a:latin typeface="Arial" pitchFamily="0" charset="0"/>
                <a:ea typeface="Courier New" pitchFamily="49" charset="0"/>
              </a:rPr>
              <a:t>	LED &lt;= X;</a:t>
            </a:r>
          </a:p>
          <a:p>
            <a:pPr eaLnBrk="1" hangingPunct="1" latinLnBrk="1" lvl="0">
              <a:spcBef>
                <a:spcPct val="50000"/>
              </a:spcBef>
            </a:pPr>
            <a:r>
              <a:rPr altLang="en-US" b="1" sz="1800" lang="en-US">
                <a:solidFill>
                  <a:schemeClr val="lt2"/>
                </a:solidFill>
                <a:latin typeface="Arial" pitchFamily="0" charset="0"/>
                <a:ea typeface="Courier New" pitchFamily="49" charset="0"/>
              </a:rPr>
              <a:t>end architecture</a:t>
            </a:r>
            <a:r>
              <a:rPr altLang="en-US" sz="1800" lang="en-US">
                <a:solidFill>
                  <a:schemeClr val="lt2"/>
                </a:solidFill>
                <a:latin typeface="Arial" pitchFamily="0" charset="0"/>
                <a:ea typeface="Courier New" pitchFamily="49" charset="0"/>
              </a:rPr>
              <a:t> GateBehavior;</a:t>
            </a:r>
          </a:p>
        </p:txBody>
      </p:sp>
    </p:spTree>
  </p:cSld>
  <p:clrMapOvr>
    <a:masterClrMapping/>
  </p:clrMapOvr>
  <p:transition spd="fast" advClick="1"/>
  <p:timing/>
</p:sld>
</file>

<file path=ppt/slides/slide28.xml><?xml version="1.0" encoding="utf-8"?>
<p:sld xmlns:a="http://schemas.openxmlformats.org/drawingml/2006/main" xmlns:r="http://schemas.openxmlformats.org/officeDocument/2006/relationships" xmlns:p="http://schemas.openxmlformats.org/presentationml/2006/main" show="1" showMasterSp="1">
  <p:cSld>
    <p:spTree>
      <p:nvGrpSpPr>
        <p:cNvPr id="142" name=""/>
        <p:cNvGrpSpPr/>
        <p:nvPr/>
      </p:nvGrpSpPr>
      <p:grpSpPr>
        <a:xfrm rot="0">
          <a:off x="0" y="0"/>
          <a:ext cx="0" cy="0"/>
          <a:chOff x="0" y="0"/>
          <a:chExt cx="0" cy="0"/>
        </a:xfrm>
      </p:grpSpPr>
      <p:pic>
        <p:nvPicPr>
          <p:cNvPr id="2097242" name="Picture 14" descr="SH2507-crop"/>
          <p:cNvPicPr>
            <a:picLocks/>
          </p:cNvPicPr>
          <p:nvPr/>
        </p:nvPicPr>
        <p:blipFill>
          <a:blip xmlns:r="http://schemas.openxmlformats.org/officeDocument/2006/relationships" r:embed="rId1"/>
          <a:srcRect l="0" t="0" r="0" b="0"/>
          <a:stretch>
            <a:fillRect/>
          </a:stretch>
        </p:blipFill>
        <p:spPr>
          <a:xfrm rot="0">
            <a:off x="2438400" y="228600"/>
            <a:ext cx="3962400" cy="685800"/>
          </a:xfrm>
          <a:prstGeom prst="rect"/>
          <a:noFill/>
          <a:ln w="19050" cap="flat" cmpd="sng">
            <a:solidFill>
              <a:schemeClr val="accent2">
                <a:alpha val="100000"/>
              </a:schemeClr>
            </a:solidFill>
            <a:prstDash val="solid"/>
            <a:round/>
          </a:ln>
        </p:spPr>
      </p:pic>
      <p:sp>
        <p:nvSpPr>
          <p:cNvPr id="1048951" name="Text Box 5"/>
          <p:cNvSpPr txBox="1"/>
          <p:nvPr/>
        </p:nvSpPr>
        <p:spPr>
          <a:xfrm rot="0">
            <a:off x="2438400" y="228600"/>
            <a:ext cx="3962400" cy="6413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Selected Key Terms</a:t>
            </a:r>
          </a:p>
        </p:txBody>
      </p:sp>
      <p:sp>
        <p:nvSpPr>
          <p:cNvPr id="1048952" name="Rectangle 15"/>
          <p:cNvSpPr/>
          <p:nvPr/>
        </p:nvSpPr>
        <p:spPr>
          <a:xfrm rot="0">
            <a:off x="20637" y="0"/>
            <a:ext cx="9155112" cy="6889750"/>
          </a:xfrm>
          <a:prstGeom prst="rect"/>
          <a:noFill/>
          <a:ln w="76200" cap="flat" cmpd="sng">
            <a:solidFill>
              <a:schemeClr val="lt2">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8953" name="Text Box 16"/>
          <p:cNvSpPr txBox="1"/>
          <p:nvPr/>
        </p:nvSpPr>
        <p:spPr>
          <a:xfrm rot="0">
            <a:off x="1447800" y="1479550"/>
            <a:ext cx="6553200" cy="5191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2800" lang="en-US">
                <a:latin typeface="Times" pitchFamily="18" charset="0"/>
                <a:ea typeface="Times New Roman" pitchFamily="18" charset="0"/>
              </a:rPr>
              <a:t> </a:t>
            </a:r>
          </a:p>
        </p:txBody>
      </p:sp>
      <p:sp>
        <p:nvSpPr>
          <p:cNvPr id="1048954" name="Text Box 17"/>
          <p:cNvSpPr txBox="1"/>
          <p:nvPr/>
        </p:nvSpPr>
        <p:spPr>
          <a:xfrm rot="0">
            <a:off x="152400" y="1546225"/>
            <a:ext cx="2209800" cy="42910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algn="r" eaLnBrk="1" hangingPunct="1" latinLnBrk="1" lvl="0"/>
            <a:r>
              <a:rPr altLang="en-US" b="1" i="1" lang="en-US">
                <a:solidFill>
                  <a:schemeClr val="lt2"/>
                </a:solidFill>
                <a:latin typeface="Times" pitchFamily="18" charset="0"/>
                <a:ea typeface="Times New Roman" pitchFamily="18" charset="0"/>
              </a:rPr>
              <a:t>Inverter</a:t>
            </a:r>
          </a:p>
          <a:p>
            <a:pPr algn="r" eaLnBrk="1" hangingPunct="1" latinLnBrk="1" lvl="0"/>
            <a:endParaRPr altLang="en-US" b="1" i="1" lang="en-US">
              <a:solidFill>
                <a:schemeClr val="lt2"/>
              </a:solidFill>
              <a:latin typeface="Times" pitchFamily="18" charset="0"/>
              <a:ea typeface="Times New Roman" pitchFamily="18" charset="0"/>
            </a:endParaRPr>
          </a:p>
          <a:p>
            <a:pPr algn="r" eaLnBrk="1" hangingPunct="1" latinLnBrk="1" lvl="0"/>
            <a:endParaRPr altLang="en-US" b="1" sz="1200" i="1" lang="en-US">
              <a:solidFill>
                <a:schemeClr val="lt2"/>
              </a:solidFill>
              <a:latin typeface="Times" pitchFamily="18" charset="0"/>
              <a:ea typeface="Times New Roman" pitchFamily="18" charset="0"/>
            </a:endParaRPr>
          </a:p>
          <a:p>
            <a:pPr algn="r" eaLnBrk="1" hangingPunct="1" latinLnBrk="1" lvl="0"/>
            <a:r>
              <a:rPr altLang="en-US" b="1" i="1" lang="en-US">
                <a:solidFill>
                  <a:schemeClr val="lt2"/>
                </a:solidFill>
                <a:latin typeface="Times" pitchFamily="18" charset="0"/>
                <a:ea typeface="Times New Roman" pitchFamily="18" charset="0"/>
              </a:rPr>
              <a:t>Truth table</a:t>
            </a:r>
          </a:p>
          <a:p>
            <a:pPr algn="r" eaLnBrk="1" hangingPunct="1" latinLnBrk="1" lvl="0"/>
            <a:endParaRPr altLang="en-US" b="1" i="1" lang="en-US">
              <a:solidFill>
                <a:schemeClr val="lt2"/>
              </a:solidFill>
              <a:latin typeface="Wingdings" pitchFamily="2" charset="2"/>
              <a:ea typeface="Times New Roman" pitchFamily="18" charset="0"/>
            </a:endParaRPr>
          </a:p>
          <a:p>
            <a:pPr algn="r" eaLnBrk="1" hangingPunct="1" latinLnBrk="1" lvl="0"/>
            <a:endParaRPr altLang="en-US" b="1" sz="1200" i="1" lang="en-US">
              <a:solidFill>
                <a:schemeClr val="lt2"/>
              </a:solidFill>
              <a:latin typeface="Times" pitchFamily="18" charset="0"/>
              <a:ea typeface="Times New Roman" pitchFamily="18" charset="0"/>
            </a:endParaRPr>
          </a:p>
          <a:p>
            <a:pPr algn="r" eaLnBrk="1" hangingPunct="1" latinLnBrk="1" lvl="0"/>
            <a:r>
              <a:rPr altLang="en-US" b="1" i="1" lang="en-US">
                <a:solidFill>
                  <a:schemeClr val="lt2"/>
                </a:solidFill>
                <a:latin typeface="Times" pitchFamily="18" charset="0"/>
                <a:ea typeface="Times New Roman" pitchFamily="18" charset="0"/>
              </a:rPr>
              <a:t>Timing diagram</a:t>
            </a:r>
          </a:p>
          <a:p>
            <a:pPr algn="r" eaLnBrk="1" hangingPunct="1" latinLnBrk="1" lvl="0"/>
            <a:endParaRPr altLang="en-US" b="1" i="1" lang="en-US">
              <a:solidFill>
                <a:schemeClr val="lt2"/>
              </a:solidFill>
              <a:latin typeface="Times" pitchFamily="18" charset="0"/>
              <a:ea typeface="Times New Roman" pitchFamily="18" charset="0"/>
            </a:endParaRPr>
          </a:p>
          <a:p>
            <a:pPr algn="r" eaLnBrk="1" hangingPunct="1" latinLnBrk="1" lvl="0"/>
            <a:r>
              <a:rPr altLang="en-US" b="1" i="1" lang="en-US">
                <a:solidFill>
                  <a:schemeClr val="lt2"/>
                </a:solidFill>
                <a:latin typeface="Times" pitchFamily="18" charset="0"/>
                <a:ea typeface="Times New Roman" pitchFamily="18" charset="0"/>
              </a:rPr>
              <a:t>Boolean algebra</a:t>
            </a:r>
          </a:p>
          <a:p>
            <a:pPr algn="r" eaLnBrk="1" hangingPunct="1" latinLnBrk="1" lvl="0"/>
            <a:endParaRPr altLang="en-US" b="1" sz="1200" i="1" lang="en-US">
              <a:solidFill>
                <a:schemeClr val="lt2"/>
              </a:solidFill>
              <a:latin typeface="Times" pitchFamily="18" charset="0"/>
              <a:ea typeface="Times New Roman" pitchFamily="18" charset="0"/>
            </a:endParaRPr>
          </a:p>
          <a:p>
            <a:pPr algn="r" eaLnBrk="1" hangingPunct="1" latinLnBrk="1" lvl="0"/>
            <a:r>
              <a:rPr altLang="en-US" b="1" i="1" lang="en-US">
                <a:solidFill>
                  <a:schemeClr val="lt2"/>
                </a:solidFill>
                <a:latin typeface="Times" pitchFamily="18" charset="0"/>
                <a:ea typeface="Times New Roman" pitchFamily="18" charset="0"/>
              </a:rPr>
              <a:t>AND gate</a:t>
            </a:r>
          </a:p>
        </p:txBody>
      </p:sp>
      <p:sp>
        <p:nvSpPr>
          <p:cNvPr id="1048955" name="Text Box 18"/>
          <p:cNvSpPr txBox="1"/>
          <p:nvPr/>
        </p:nvSpPr>
        <p:spPr>
          <a:xfrm rot="0">
            <a:off x="2444750" y="1543050"/>
            <a:ext cx="6470650" cy="82232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latin typeface="Times" pitchFamily="18" charset="0"/>
                <a:ea typeface="Times New Roman" pitchFamily="18" charset="0"/>
              </a:rPr>
              <a:t>A logic circuit that inverts or complements its inputs.</a:t>
            </a:r>
          </a:p>
        </p:txBody>
      </p:sp>
      <p:sp>
        <p:nvSpPr>
          <p:cNvPr id="1048956" name="Text Box 19"/>
          <p:cNvSpPr txBox="1"/>
          <p:nvPr/>
        </p:nvSpPr>
        <p:spPr>
          <a:xfrm rot="0">
            <a:off x="2438400" y="2454275"/>
            <a:ext cx="6477000" cy="82232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solidFill>
                  <a:srgbClr val="000000"/>
                </a:solidFill>
                <a:latin typeface="Times" pitchFamily="18" charset="0"/>
                <a:ea typeface="Times New Roman" pitchFamily="18" charset="0"/>
              </a:rPr>
              <a:t>A table showing the inputs and corresponding output(s) of a logic circuit.</a:t>
            </a:r>
          </a:p>
        </p:txBody>
      </p:sp>
      <p:sp>
        <p:nvSpPr>
          <p:cNvPr id="1048957" name="Text Box 20"/>
          <p:cNvSpPr txBox="1"/>
          <p:nvPr/>
        </p:nvSpPr>
        <p:spPr>
          <a:xfrm rot="0">
            <a:off x="2438400" y="3384550"/>
            <a:ext cx="6477000" cy="82232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lang="en-US">
                <a:solidFill>
                  <a:srgbClr val="000000"/>
                </a:solidFill>
                <a:latin typeface="Times" pitchFamily="18" charset="0"/>
                <a:ea typeface="Times New Roman" pitchFamily="18" charset="0"/>
              </a:rPr>
              <a:t>A diagram of waveforms showing the proper time relationship of all of the waveforms.</a:t>
            </a:r>
            <a:r>
              <a:rPr altLang="en-US" b="1" i="1" lang="en-US">
                <a:solidFill>
                  <a:srgbClr val="000000"/>
                </a:solidFill>
                <a:latin typeface="Times" pitchFamily="18" charset="0"/>
                <a:ea typeface="Times New Roman" pitchFamily="18" charset="0"/>
              </a:rPr>
              <a:t> </a:t>
            </a:r>
          </a:p>
        </p:txBody>
      </p:sp>
      <p:sp>
        <p:nvSpPr>
          <p:cNvPr id="1048958" name="Text Box 21"/>
          <p:cNvSpPr txBox="1"/>
          <p:nvPr/>
        </p:nvSpPr>
        <p:spPr>
          <a:xfrm rot="0">
            <a:off x="2438400" y="4495800"/>
            <a:ext cx="6477000" cy="4572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lang="en-US">
                <a:latin typeface="Times" pitchFamily="18" charset="0"/>
                <a:ea typeface="Times New Roman" pitchFamily="18" charset="0"/>
              </a:rPr>
              <a:t>The mathematics of logic circuits. </a:t>
            </a:r>
          </a:p>
        </p:txBody>
      </p:sp>
      <p:sp>
        <p:nvSpPr>
          <p:cNvPr id="1048959" name="Text Box 22"/>
          <p:cNvSpPr txBox="1"/>
          <p:nvPr/>
        </p:nvSpPr>
        <p:spPr>
          <a:xfrm rot="0">
            <a:off x="2438400" y="5410200"/>
            <a:ext cx="6477000" cy="82232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lang="en-US">
                <a:latin typeface="Times" pitchFamily="18" charset="0"/>
                <a:ea typeface="Times New Roman" pitchFamily="18" charset="0"/>
              </a:rPr>
              <a:t>A logic gate that produces a HIGH output only when all of its inputs are HIGH.</a:t>
            </a:r>
          </a:p>
        </p:txBody>
      </p:sp>
    </p:spTree>
  </p:cSld>
  <p:clrMapOvr>
    <a:masterClrMapping/>
  </p:clrMapOvr>
  <p:transition spd="fast" advClick="1">
    <p:wheel spokes="1"/>
  </p:transition>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grpId="0" id="5" nodeType="clickEffect" presetClass="entr" presetID="2" presetSubtype="2">
                                  <p:stCondLst>
                                    <p:cond delay="0"/>
                                  </p:stCondLst>
                                  <p:childTnLst>
                                    <p:set>
                                      <p:cBhvr>
                                        <p:cTn dur="1" fill="hold" id="6">
                                          <p:stCondLst>
                                            <p:cond delay="0"/>
                                          </p:stCondLst>
                                        </p:cTn>
                                        <p:tgtEl>
                                          <p:spTgt spid="1048955"/>
                                        </p:tgtEl>
                                        <p:attrNameLst>
                                          <p:attrName>style.visibility</p:attrName>
                                        </p:attrNameLst>
                                      </p:cBhvr>
                                      <p:to>
                                        <p:strVal val="visible"/>
                                      </p:to>
                                    </p:set>
                                    <p:anim calcmode="lin" valueType="num">
                                      <p:cBhvr additive="base">
                                        <p:cTn dur="500" fill="hold" id="7"/>
                                        <p:tgtEl>
                                          <p:spTgt spid="1048955"/>
                                        </p:tgtEl>
                                        <p:attrNameLst>
                                          <p:attrName>ppt_x</p:attrName>
                                        </p:attrNameLst>
                                      </p:cBhvr>
                                      <p:tavLst>
                                        <p:tav tm="0">
                                          <p:val>
                                            <p:strVal val="1+#ppt_w/2"/>
                                          </p:val>
                                        </p:tav>
                                        <p:tav tm="100000">
                                          <p:val>
                                            <p:strVal val="#ppt_x"/>
                                          </p:val>
                                        </p:tav>
                                      </p:tavLst>
                                    </p:anim>
                                    <p:anim calcmode="lin" valueType="num">
                                      <p:cBhvr additive="base">
                                        <p:cTn dur="500" fill="hold" id="8"/>
                                        <p:tgtEl>
                                          <p:spTgt spid="1048955"/>
                                        </p:tgtEl>
                                        <p:attrNameLst>
                                          <p:attrName>ppt_y</p:attrName>
                                        </p:attrNameLst>
                                      </p:cBhvr>
                                      <p:tavLst>
                                        <p:tav tm="0">
                                          <p:val>
                                            <p:strVal val="#ppt_y"/>
                                          </p:val>
                                        </p:tav>
                                        <p:tav tm="100000">
                                          <p:val>
                                            <p:strVal val="#ppt_y"/>
                                          </p:val>
                                        </p:tav>
                                      </p:tavLst>
                                    </p:anim>
                                  </p:childTnLst>
                                </p:cTn>
                              </p:par>
                            </p:childTnLst>
                          </p:cTn>
                        </p:par>
                      </p:childTnLst>
                    </p:cTn>
                  </p:par>
                  <p:par>
                    <p:cTn fill="hold" id="9" nodeType="clickPar">
                      <p:stCondLst>
                        <p:cond delay="indefinite"/>
                      </p:stCondLst>
                      <p:childTnLst>
                        <p:par>
                          <p:cTn fill="hold" id="10" nodeType="withGroup">
                            <p:stCondLst>
                              <p:cond delay="0"/>
                            </p:stCondLst>
                            <p:childTnLst>
                              <p:par>
                                <p:cTn fill="hold" grpId="0" id="11" nodeType="clickEffect" presetClass="entr" presetID="2" presetSubtype="2">
                                  <p:stCondLst>
                                    <p:cond delay="0"/>
                                  </p:stCondLst>
                                  <p:childTnLst>
                                    <p:set>
                                      <p:cBhvr>
                                        <p:cTn dur="1" fill="hold" id="12">
                                          <p:stCondLst>
                                            <p:cond delay="0"/>
                                          </p:stCondLst>
                                        </p:cTn>
                                        <p:tgtEl>
                                          <p:spTgt spid="1048956"/>
                                        </p:tgtEl>
                                        <p:attrNameLst>
                                          <p:attrName>style.visibility</p:attrName>
                                        </p:attrNameLst>
                                      </p:cBhvr>
                                      <p:to>
                                        <p:strVal val="visible"/>
                                      </p:to>
                                    </p:set>
                                    <p:anim calcmode="lin" valueType="num">
                                      <p:cBhvr additive="base">
                                        <p:cTn dur="500" fill="hold" id="13"/>
                                        <p:tgtEl>
                                          <p:spTgt spid="1048956"/>
                                        </p:tgtEl>
                                        <p:attrNameLst>
                                          <p:attrName>ppt_x</p:attrName>
                                        </p:attrNameLst>
                                      </p:cBhvr>
                                      <p:tavLst>
                                        <p:tav tm="0">
                                          <p:val>
                                            <p:strVal val="1+#ppt_w/2"/>
                                          </p:val>
                                        </p:tav>
                                        <p:tav tm="100000">
                                          <p:val>
                                            <p:strVal val="#ppt_x"/>
                                          </p:val>
                                        </p:tav>
                                      </p:tavLst>
                                    </p:anim>
                                    <p:anim calcmode="lin" valueType="num">
                                      <p:cBhvr additive="base">
                                        <p:cTn dur="500" fill="hold" id="14"/>
                                        <p:tgtEl>
                                          <p:spTgt spid="1048956"/>
                                        </p:tgtEl>
                                        <p:attrNameLst>
                                          <p:attrName>ppt_y</p:attrName>
                                        </p:attrNameLst>
                                      </p:cBhvr>
                                      <p:tavLst>
                                        <p:tav tm="0">
                                          <p:val>
                                            <p:strVal val="#ppt_y"/>
                                          </p:val>
                                        </p:tav>
                                        <p:tav tm="100000">
                                          <p:val>
                                            <p:strVal val="#ppt_y"/>
                                          </p:val>
                                        </p:tav>
                                      </p:tavLst>
                                    </p:anim>
                                  </p:childTnLst>
                                </p:cTn>
                              </p:par>
                            </p:childTnLst>
                          </p:cTn>
                        </p:par>
                      </p:childTnLst>
                    </p:cTn>
                  </p:par>
                  <p:par>
                    <p:cTn fill="hold" id="15" nodeType="clickPar">
                      <p:stCondLst>
                        <p:cond delay="indefinite"/>
                      </p:stCondLst>
                      <p:childTnLst>
                        <p:par>
                          <p:cTn fill="hold" id="16" nodeType="withGroup">
                            <p:stCondLst>
                              <p:cond delay="0"/>
                            </p:stCondLst>
                            <p:childTnLst>
                              <p:par>
                                <p:cTn fill="hold" grpId="0" id="17" nodeType="clickEffect" presetClass="entr" presetID="2" presetSubtype="2">
                                  <p:stCondLst>
                                    <p:cond delay="0"/>
                                  </p:stCondLst>
                                  <p:childTnLst>
                                    <p:set>
                                      <p:cBhvr>
                                        <p:cTn dur="1" fill="hold" id="18">
                                          <p:stCondLst>
                                            <p:cond delay="0"/>
                                          </p:stCondLst>
                                        </p:cTn>
                                        <p:tgtEl>
                                          <p:spTgt spid="1048957"/>
                                        </p:tgtEl>
                                        <p:attrNameLst>
                                          <p:attrName>style.visibility</p:attrName>
                                        </p:attrNameLst>
                                      </p:cBhvr>
                                      <p:to>
                                        <p:strVal val="visible"/>
                                      </p:to>
                                    </p:set>
                                    <p:anim calcmode="lin" valueType="num">
                                      <p:cBhvr additive="base">
                                        <p:cTn dur="500" fill="hold" id="19"/>
                                        <p:tgtEl>
                                          <p:spTgt spid="1048957"/>
                                        </p:tgtEl>
                                        <p:attrNameLst>
                                          <p:attrName>ppt_x</p:attrName>
                                        </p:attrNameLst>
                                      </p:cBhvr>
                                      <p:tavLst>
                                        <p:tav tm="0">
                                          <p:val>
                                            <p:strVal val="1+#ppt_w/2"/>
                                          </p:val>
                                        </p:tav>
                                        <p:tav tm="100000">
                                          <p:val>
                                            <p:strVal val="#ppt_x"/>
                                          </p:val>
                                        </p:tav>
                                      </p:tavLst>
                                    </p:anim>
                                    <p:anim calcmode="lin" valueType="num">
                                      <p:cBhvr additive="base">
                                        <p:cTn dur="500" fill="hold" id="20"/>
                                        <p:tgtEl>
                                          <p:spTgt spid="1048957"/>
                                        </p:tgtEl>
                                        <p:attrNameLst>
                                          <p:attrName>ppt_y</p:attrName>
                                        </p:attrNameLst>
                                      </p:cBhvr>
                                      <p:tavLst>
                                        <p:tav tm="0">
                                          <p:val>
                                            <p:strVal val="#ppt_y"/>
                                          </p:val>
                                        </p:tav>
                                        <p:tav tm="100000">
                                          <p:val>
                                            <p:strVal val="#ppt_y"/>
                                          </p:val>
                                        </p:tav>
                                      </p:tavLst>
                                    </p:anim>
                                  </p:childTnLst>
                                </p:cTn>
                              </p:par>
                            </p:childTnLst>
                          </p:cTn>
                        </p:par>
                      </p:childTnLst>
                    </p:cTn>
                  </p:par>
                  <p:par>
                    <p:cTn fill="hold" id="21" nodeType="clickPar">
                      <p:stCondLst>
                        <p:cond delay="indefinite"/>
                      </p:stCondLst>
                      <p:childTnLst>
                        <p:par>
                          <p:cTn fill="hold" id="22" nodeType="withGroup">
                            <p:stCondLst>
                              <p:cond delay="0"/>
                            </p:stCondLst>
                            <p:childTnLst>
                              <p:par>
                                <p:cTn fill="hold" grpId="0" id="23" nodeType="clickEffect" presetClass="entr" presetID="2" presetSubtype="2">
                                  <p:stCondLst>
                                    <p:cond delay="0"/>
                                  </p:stCondLst>
                                  <p:childTnLst>
                                    <p:set>
                                      <p:cBhvr>
                                        <p:cTn dur="1" fill="hold" id="24">
                                          <p:stCondLst>
                                            <p:cond delay="0"/>
                                          </p:stCondLst>
                                        </p:cTn>
                                        <p:tgtEl>
                                          <p:spTgt spid="1048958"/>
                                        </p:tgtEl>
                                        <p:attrNameLst>
                                          <p:attrName>style.visibility</p:attrName>
                                        </p:attrNameLst>
                                      </p:cBhvr>
                                      <p:to>
                                        <p:strVal val="visible"/>
                                      </p:to>
                                    </p:set>
                                    <p:anim calcmode="lin" valueType="num">
                                      <p:cBhvr additive="base">
                                        <p:cTn dur="500" fill="hold" id="25"/>
                                        <p:tgtEl>
                                          <p:spTgt spid="1048958"/>
                                        </p:tgtEl>
                                        <p:attrNameLst>
                                          <p:attrName>ppt_x</p:attrName>
                                        </p:attrNameLst>
                                      </p:cBhvr>
                                      <p:tavLst>
                                        <p:tav tm="0">
                                          <p:val>
                                            <p:strVal val="1+#ppt_w/2"/>
                                          </p:val>
                                        </p:tav>
                                        <p:tav tm="100000">
                                          <p:val>
                                            <p:strVal val="#ppt_x"/>
                                          </p:val>
                                        </p:tav>
                                      </p:tavLst>
                                    </p:anim>
                                    <p:anim calcmode="lin" valueType="num">
                                      <p:cBhvr additive="base">
                                        <p:cTn dur="500" fill="hold" id="26"/>
                                        <p:tgtEl>
                                          <p:spTgt spid="1048958"/>
                                        </p:tgtEl>
                                        <p:attrNameLst>
                                          <p:attrName>ppt_y</p:attrName>
                                        </p:attrNameLst>
                                      </p:cBhvr>
                                      <p:tavLst>
                                        <p:tav tm="0">
                                          <p:val>
                                            <p:strVal val="#ppt_y"/>
                                          </p:val>
                                        </p:tav>
                                        <p:tav tm="100000">
                                          <p:val>
                                            <p:strVal val="#ppt_y"/>
                                          </p:val>
                                        </p:tav>
                                      </p:tavLst>
                                    </p:anim>
                                  </p:childTnLst>
                                </p:cTn>
                              </p:par>
                            </p:childTnLst>
                          </p:cTn>
                        </p:par>
                      </p:childTnLst>
                    </p:cTn>
                  </p:par>
                  <p:par>
                    <p:cTn fill="hold" id="27" nodeType="clickPar">
                      <p:stCondLst>
                        <p:cond delay="indefinite"/>
                      </p:stCondLst>
                      <p:childTnLst>
                        <p:par>
                          <p:cTn fill="hold" id="28" nodeType="withGroup">
                            <p:stCondLst>
                              <p:cond delay="0"/>
                            </p:stCondLst>
                            <p:childTnLst>
                              <p:par>
                                <p:cTn fill="hold" grpId="0" id="29" nodeType="clickEffect" presetClass="entr" presetID="2" presetSubtype="2">
                                  <p:stCondLst>
                                    <p:cond delay="0"/>
                                  </p:stCondLst>
                                  <p:childTnLst>
                                    <p:set>
                                      <p:cBhvr>
                                        <p:cTn dur="1" fill="hold" id="30">
                                          <p:stCondLst>
                                            <p:cond delay="0"/>
                                          </p:stCondLst>
                                        </p:cTn>
                                        <p:tgtEl>
                                          <p:spTgt spid="1048959"/>
                                        </p:tgtEl>
                                        <p:attrNameLst>
                                          <p:attrName>style.visibility</p:attrName>
                                        </p:attrNameLst>
                                      </p:cBhvr>
                                      <p:to>
                                        <p:strVal val="visible"/>
                                      </p:to>
                                    </p:set>
                                    <p:anim calcmode="lin" valueType="num">
                                      <p:cBhvr additive="base">
                                        <p:cTn dur="500" fill="hold" id="31"/>
                                        <p:tgtEl>
                                          <p:spTgt spid="1048959"/>
                                        </p:tgtEl>
                                        <p:attrNameLst>
                                          <p:attrName>ppt_x</p:attrName>
                                        </p:attrNameLst>
                                      </p:cBhvr>
                                      <p:tavLst>
                                        <p:tav tm="0">
                                          <p:val>
                                            <p:strVal val="1+#ppt_w/2"/>
                                          </p:val>
                                        </p:tav>
                                        <p:tav tm="100000">
                                          <p:val>
                                            <p:strVal val="#ppt_x"/>
                                          </p:val>
                                        </p:tav>
                                      </p:tavLst>
                                    </p:anim>
                                    <p:anim calcmode="lin" valueType="num">
                                      <p:cBhvr additive="base">
                                        <p:cTn dur="500" fill="hold" id="32"/>
                                        <p:tgtEl>
                                          <p:spTgt spid="10489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55" grpId="0" uiExpand="0" build="whole"/>
      <p:bldP spid="1048956" grpId="0" uiExpand="0" build="whole"/>
      <p:bldP spid="1048957" grpId="0" uiExpand="0" build="whole"/>
      <p:bldP spid="1048958" grpId="0" uiExpand="0" build="whole"/>
      <p:bldP spid="1048959" grpId="0" uiExpand="0" build="whole"/>
    </p:bldLst>
  </p:timing>
</p:sld>
</file>

<file path=ppt/slides/slide29.xml><?xml version="1.0" encoding="utf-8"?>
<p:sld xmlns:a="http://schemas.openxmlformats.org/drawingml/2006/main" xmlns:r="http://schemas.openxmlformats.org/officeDocument/2006/relationships" xmlns:p="http://schemas.openxmlformats.org/presentationml/2006/main" showMasterSp="1">
  <p:cSld>
    <p:spTree>
      <p:nvGrpSpPr>
        <p:cNvPr id="146" name=""/>
        <p:cNvGrpSpPr/>
        <p:nvPr/>
      </p:nvGrpSpPr>
      <p:grpSpPr>
        <a:xfrm rot="0">
          <a:off x="0" y="0"/>
          <a:ext cx="0" cy="0"/>
          <a:chOff x="0" y="0"/>
          <a:chExt cx="0" cy="0"/>
        </a:xfrm>
      </p:grpSpPr>
      <p:pic>
        <p:nvPicPr>
          <p:cNvPr id="2097243" name="Picture 2" descr="SH2507-crop"/>
          <p:cNvPicPr>
            <a:picLocks/>
          </p:cNvPicPr>
          <p:nvPr/>
        </p:nvPicPr>
        <p:blipFill>
          <a:blip xmlns:r="http://schemas.openxmlformats.org/officeDocument/2006/relationships" r:embed="rId1"/>
          <a:srcRect l="0" t="0" r="0" b="0"/>
          <a:stretch>
            <a:fillRect/>
          </a:stretch>
        </p:blipFill>
        <p:spPr>
          <a:xfrm rot="0">
            <a:off x="2438400" y="228600"/>
            <a:ext cx="3962400" cy="685800"/>
          </a:xfrm>
          <a:prstGeom prst="rect"/>
          <a:noFill/>
          <a:ln w="19050" cap="flat" cmpd="sng">
            <a:solidFill>
              <a:schemeClr val="accent2">
                <a:alpha val="100000"/>
              </a:schemeClr>
            </a:solidFill>
            <a:prstDash val="solid"/>
            <a:round/>
          </a:ln>
        </p:spPr>
      </p:pic>
      <p:sp>
        <p:nvSpPr>
          <p:cNvPr id="1048963" name="Text Box 3"/>
          <p:cNvSpPr txBox="1"/>
          <p:nvPr/>
        </p:nvSpPr>
        <p:spPr>
          <a:xfrm rot="0">
            <a:off x="2438400" y="228600"/>
            <a:ext cx="3962400" cy="6413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Selected Key Terms</a:t>
            </a:r>
          </a:p>
        </p:txBody>
      </p:sp>
      <p:sp>
        <p:nvSpPr>
          <p:cNvPr id="1048964" name="Rectangle 4"/>
          <p:cNvSpPr/>
          <p:nvPr/>
        </p:nvSpPr>
        <p:spPr>
          <a:xfrm rot="0">
            <a:off x="20637" y="0"/>
            <a:ext cx="9155112" cy="6889750"/>
          </a:xfrm>
          <a:prstGeom prst="rect"/>
          <a:noFill/>
          <a:ln w="76200" cap="flat" cmpd="sng">
            <a:solidFill>
              <a:schemeClr val="lt2">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8965" name="Text Box 5"/>
          <p:cNvSpPr txBox="1"/>
          <p:nvPr/>
        </p:nvSpPr>
        <p:spPr>
          <a:xfrm rot="0">
            <a:off x="1447800" y="1479550"/>
            <a:ext cx="6553200" cy="5191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2800" lang="en-US">
                <a:latin typeface="Times" pitchFamily="18" charset="0"/>
                <a:ea typeface="Times New Roman" pitchFamily="18" charset="0"/>
              </a:rPr>
              <a:t> </a:t>
            </a:r>
          </a:p>
        </p:txBody>
      </p:sp>
      <p:sp>
        <p:nvSpPr>
          <p:cNvPr id="1048966" name="Text Box 6"/>
          <p:cNvSpPr txBox="1"/>
          <p:nvPr/>
        </p:nvSpPr>
        <p:spPr>
          <a:xfrm rot="0">
            <a:off x="152400" y="1546225"/>
            <a:ext cx="2209800" cy="46561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algn="r" eaLnBrk="1" hangingPunct="1" latinLnBrk="1" lvl="0"/>
            <a:r>
              <a:rPr altLang="en-US" b="1" i="1" lang="en-US">
                <a:solidFill>
                  <a:schemeClr val="lt2"/>
                </a:solidFill>
                <a:latin typeface="Times" pitchFamily="18" charset="0"/>
                <a:ea typeface="Times New Roman" pitchFamily="18" charset="0"/>
              </a:rPr>
              <a:t>OR gate</a:t>
            </a:r>
          </a:p>
          <a:p>
            <a:pPr algn="r" eaLnBrk="1" hangingPunct="1" latinLnBrk="1" lvl="0"/>
            <a:endParaRPr altLang="en-US" b="1" i="1" lang="en-US">
              <a:solidFill>
                <a:schemeClr val="lt2"/>
              </a:solidFill>
              <a:latin typeface="Times" pitchFamily="18" charset="0"/>
              <a:ea typeface="Times New Roman" pitchFamily="18" charset="0"/>
            </a:endParaRPr>
          </a:p>
          <a:p>
            <a:pPr algn="r" eaLnBrk="1" hangingPunct="1" latinLnBrk="1" lvl="0"/>
            <a:endParaRPr altLang="en-US" b="1" sz="1200" i="1" lang="en-US">
              <a:solidFill>
                <a:schemeClr val="lt2"/>
              </a:solidFill>
              <a:latin typeface="Times" pitchFamily="18" charset="0"/>
              <a:ea typeface="Times New Roman" pitchFamily="18" charset="0"/>
            </a:endParaRPr>
          </a:p>
          <a:p>
            <a:pPr algn="r" eaLnBrk="1" hangingPunct="1" latinLnBrk="1" lvl="0"/>
            <a:r>
              <a:rPr altLang="en-US" b="1" i="1" lang="en-US">
                <a:solidFill>
                  <a:schemeClr val="lt2"/>
                </a:solidFill>
                <a:latin typeface="Times" pitchFamily="18" charset="0"/>
                <a:ea typeface="Times New Roman" pitchFamily="18" charset="0"/>
              </a:rPr>
              <a:t>NAND gate</a:t>
            </a:r>
          </a:p>
          <a:p>
            <a:pPr algn="r" eaLnBrk="1" hangingPunct="1" latinLnBrk="1" lvl="0"/>
            <a:endParaRPr altLang="en-US" b="1" i="1" lang="en-US">
              <a:solidFill>
                <a:schemeClr val="lt2"/>
              </a:solidFill>
              <a:latin typeface="Wingdings" pitchFamily="2" charset="2"/>
              <a:ea typeface="Times New Roman" pitchFamily="18" charset="0"/>
            </a:endParaRPr>
          </a:p>
          <a:p>
            <a:pPr algn="r" eaLnBrk="1" hangingPunct="1" latinLnBrk="1" lvl="0"/>
            <a:endParaRPr altLang="en-US" b="1" sz="1200" i="1" lang="en-US">
              <a:solidFill>
                <a:schemeClr val="lt2"/>
              </a:solidFill>
              <a:latin typeface="Times" pitchFamily="18" charset="0"/>
              <a:ea typeface="Times New Roman" pitchFamily="18" charset="0"/>
            </a:endParaRPr>
          </a:p>
          <a:p>
            <a:pPr algn="r" eaLnBrk="1" hangingPunct="1" latinLnBrk="1" lvl="0"/>
            <a:r>
              <a:rPr altLang="en-US" b="1" i="1" lang="en-US">
                <a:solidFill>
                  <a:schemeClr val="lt2"/>
                </a:solidFill>
                <a:latin typeface="Times" pitchFamily="18" charset="0"/>
                <a:ea typeface="Times New Roman" pitchFamily="18" charset="0"/>
              </a:rPr>
              <a:t>NOR gate</a:t>
            </a:r>
          </a:p>
          <a:p>
            <a:pPr algn="r" eaLnBrk="1" hangingPunct="1" latinLnBrk="1" lvl="0"/>
            <a:endParaRPr altLang="en-US" b="1" i="1" lang="en-US">
              <a:solidFill>
                <a:schemeClr val="lt2"/>
              </a:solidFill>
              <a:latin typeface="Times" pitchFamily="18" charset="0"/>
              <a:ea typeface="Times New Roman" pitchFamily="18" charset="0"/>
            </a:endParaRPr>
          </a:p>
          <a:p>
            <a:pPr algn="r" eaLnBrk="1" hangingPunct="1" latinLnBrk="1" lvl="0"/>
            <a:endParaRPr altLang="en-US" b="1" i="1" lang="en-US">
              <a:solidFill>
                <a:schemeClr val="lt2"/>
              </a:solidFill>
              <a:latin typeface="Times" pitchFamily="18" charset="0"/>
              <a:ea typeface="Times New Roman" pitchFamily="18" charset="0"/>
            </a:endParaRPr>
          </a:p>
          <a:p>
            <a:pPr algn="r" eaLnBrk="1" hangingPunct="1" latinLnBrk="1" lvl="0"/>
            <a:r>
              <a:rPr altLang="en-US" b="1" i="1" lang="en-US">
                <a:solidFill>
                  <a:schemeClr val="lt2"/>
                </a:solidFill>
                <a:latin typeface="Times" pitchFamily="18" charset="0"/>
                <a:ea typeface="Times New Roman" pitchFamily="18" charset="0"/>
              </a:rPr>
              <a:t>Exclusive-OR gate</a:t>
            </a:r>
          </a:p>
          <a:p>
            <a:pPr algn="r" eaLnBrk="1" hangingPunct="1" latinLnBrk="1" lvl="0"/>
            <a:endParaRPr altLang="en-US" b="1" sz="1200" i="1" lang="en-US">
              <a:solidFill>
                <a:schemeClr val="lt2"/>
              </a:solidFill>
              <a:latin typeface="Times" pitchFamily="18" charset="0"/>
              <a:ea typeface="Times New Roman" pitchFamily="18" charset="0"/>
            </a:endParaRPr>
          </a:p>
          <a:p>
            <a:pPr algn="r" eaLnBrk="1" hangingPunct="1" latinLnBrk="1" lvl="0"/>
            <a:r>
              <a:rPr altLang="en-US" b="1" i="1" lang="en-US">
                <a:solidFill>
                  <a:schemeClr val="lt2"/>
                </a:solidFill>
                <a:latin typeface="Times" pitchFamily="18" charset="0"/>
                <a:ea typeface="Times New Roman" pitchFamily="18" charset="0"/>
              </a:rPr>
              <a:t>Exclusive-NOR gate</a:t>
            </a:r>
          </a:p>
        </p:txBody>
      </p:sp>
      <p:sp>
        <p:nvSpPr>
          <p:cNvPr id="1048967" name="Text Box 7"/>
          <p:cNvSpPr txBox="1"/>
          <p:nvPr/>
        </p:nvSpPr>
        <p:spPr>
          <a:xfrm rot="0">
            <a:off x="2444750" y="1543050"/>
            <a:ext cx="6470650" cy="82232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lang="en-US"/>
              <a:t>A logic gate that produces a HIGH output when one or more inputs are HIGH.</a:t>
            </a:r>
          </a:p>
        </p:txBody>
      </p:sp>
      <p:sp>
        <p:nvSpPr>
          <p:cNvPr id="1048968" name="Text Box 8"/>
          <p:cNvSpPr txBox="1"/>
          <p:nvPr/>
        </p:nvSpPr>
        <p:spPr>
          <a:xfrm rot="0">
            <a:off x="2438400" y="2454275"/>
            <a:ext cx="6477000" cy="82232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lang="en-US"/>
              <a:t>A logic gate that produces a LOW output only when all of its inputs are HIGH.</a:t>
            </a:r>
          </a:p>
        </p:txBody>
      </p:sp>
      <p:sp>
        <p:nvSpPr>
          <p:cNvPr id="1048969" name="Text Box 9"/>
          <p:cNvSpPr txBox="1"/>
          <p:nvPr/>
        </p:nvSpPr>
        <p:spPr>
          <a:xfrm rot="0">
            <a:off x="2438400" y="3384550"/>
            <a:ext cx="6477000" cy="82232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lang="en-US"/>
              <a:t>A logic gate that produces a LOW output when one or more inputs are HIGH.</a:t>
            </a:r>
          </a:p>
        </p:txBody>
      </p:sp>
      <p:sp>
        <p:nvSpPr>
          <p:cNvPr id="1048970" name="Text Box 10"/>
          <p:cNvSpPr txBox="1"/>
          <p:nvPr/>
        </p:nvSpPr>
        <p:spPr>
          <a:xfrm rot="0">
            <a:off x="2438400" y="4495800"/>
            <a:ext cx="6477000" cy="82232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lang="en-US"/>
              <a:t>A logic gate that produces a HIGH output only when its two inputs are at opposite levels.</a:t>
            </a:r>
          </a:p>
        </p:txBody>
      </p:sp>
      <p:sp>
        <p:nvSpPr>
          <p:cNvPr id="1048971" name="Text Box 11"/>
          <p:cNvSpPr txBox="1"/>
          <p:nvPr/>
        </p:nvSpPr>
        <p:spPr>
          <a:xfrm rot="0">
            <a:off x="2438400" y="5410200"/>
            <a:ext cx="6477000" cy="82232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lang="en-US"/>
              <a:t>A logic gate that produces a LOW output only when its two inputs are at opposite levels.</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grpId="0" id="5" nodeType="clickEffect" presetClass="entr" presetID="2" presetSubtype="2">
                                  <p:stCondLst>
                                    <p:cond delay="0"/>
                                  </p:stCondLst>
                                  <p:childTnLst>
                                    <p:set>
                                      <p:cBhvr>
                                        <p:cTn dur="1" fill="hold" id="6">
                                          <p:stCondLst>
                                            <p:cond delay="0"/>
                                          </p:stCondLst>
                                        </p:cTn>
                                        <p:tgtEl>
                                          <p:spTgt spid="1048967"/>
                                        </p:tgtEl>
                                        <p:attrNameLst>
                                          <p:attrName>style.visibility</p:attrName>
                                        </p:attrNameLst>
                                      </p:cBhvr>
                                      <p:to>
                                        <p:strVal val="visible"/>
                                      </p:to>
                                    </p:set>
                                    <p:anim calcmode="lin" valueType="num">
                                      <p:cBhvr additive="base">
                                        <p:cTn dur="500" fill="hold" id="7"/>
                                        <p:tgtEl>
                                          <p:spTgt spid="1048967"/>
                                        </p:tgtEl>
                                        <p:attrNameLst>
                                          <p:attrName>ppt_x</p:attrName>
                                        </p:attrNameLst>
                                      </p:cBhvr>
                                      <p:tavLst>
                                        <p:tav tm="0">
                                          <p:val>
                                            <p:strVal val="1+#ppt_w/2"/>
                                          </p:val>
                                        </p:tav>
                                        <p:tav tm="100000">
                                          <p:val>
                                            <p:strVal val="#ppt_x"/>
                                          </p:val>
                                        </p:tav>
                                      </p:tavLst>
                                    </p:anim>
                                    <p:anim calcmode="lin" valueType="num">
                                      <p:cBhvr additive="base">
                                        <p:cTn dur="500" fill="hold" id="8"/>
                                        <p:tgtEl>
                                          <p:spTgt spid="1048967"/>
                                        </p:tgtEl>
                                        <p:attrNameLst>
                                          <p:attrName>ppt_y</p:attrName>
                                        </p:attrNameLst>
                                      </p:cBhvr>
                                      <p:tavLst>
                                        <p:tav tm="0">
                                          <p:val>
                                            <p:strVal val="#ppt_y"/>
                                          </p:val>
                                        </p:tav>
                                        <p:tav tm="100000">
                                          <p:val>
                                            <p:strVal val="#ppt_y"/>
                                          </p:val>
                                        </p:tav>
                                      </p:tavLst>
                                    </p:anim>
                                  </p:childTnLst>
                                </p:cTn>
                              </p:par>
                            </p:childTnLst>
                          </p:cTn>
                        </p:par>
                      </p:childTnLst>
                    </p:cTn>
                  </p:par>
                  <p:par>
                    <p:cTn fill="hold" id="9" nodeType="clickPar">
                      <p:stCondLst>
                        <p:cond delay="indefinite"/>
                      </p:stCondLst>
                      <p:childTnLst>
                        <p:par>
                          <p:cTn fill="hold" id="10" nodeType="withGroup">
                            <p:stCondLst>
                              <p:cond delay="0"/>
                            </p:stCondLst>
                            <p:childTnLst>
                              <p:par>
                                <p:cTn fill="hold" grpId="0" id="11" nodeType="clickEffect" presetClass="entr" presetID="2" presetSubtype="2">
                                  <p:stCondLst>
                                    <p:cond delay="0"/>
                                  </p:stCondLst>
                                  <p:childTnLst>
                                    <p:set>
                                      <p:cBhvr>
                                        <p:cTn dur="1" fill="hold" id="12">
                                          <p:stCondLst>
                                            <p:cond delay="0"/>
                                          </p:stCondLst>
                                        </p:cTn>
                                        <p:tgtEl>
                                          <p:spTgt spid="1048968"/>
                                        </p:tgtEl>
                                        <p:attrNameLst>
                                          <p:attrName>style.visibility</p:attrName>
                                        </p:attrNameLst>
                                      </p:cBhvr>
                                      <p:to>
                                        <p:strVal val="visible"/>
                                      </p:to>
                                    </p:set>
                                    <p:anim calcmode="lin" valueType="num">
                                      <p:cBhvr additive="base">
                                        <p:cTn dur="500" fill="hold" id="13"/>
                                        <p:tgtEl>
                                          <p:spTgt spid="1048968"/>
                                        </p:tgtEl>
                                        <p:attrNameLst>
                                          <p:attrName>ppt_x</p:attrName>
                                        </p:attrNameLst>
                                      </p:cBhvr>
                                      <p:tavLst>
                                        <p:tav tm="0">
                                          <p:val>
                                            <p:strVal val="1+#ppt_w/2"/>
                                          </p:val>
                                        </p:tav>
                                        <p:tav tm="100000">
                                          <p:val>
                                            <p:strVal val="#ppt_x"/>
                                          </p:val>
                                        </p:tav>
                                      </p:tavLst>
                                    </p:anim>
                                    <p:anim calcmode="lin" valueType="num">
                                      <p:cBhvr additive="base">
                                        <p:cTn dur="500" fill="hold" id="14"/>
                                        <p:tgtEl>
                                          <p:spTgt spid="1048968"/>
                                        </p:tgtEl>
                                        <p:attrNameLst>
                                          <p:attrName>ppt_y</p:attrName>
                                        </p:attrNameLst>
                                      </p:cBhvr>
                                      <p:tavLst>
                                        <p:tav tm="0">
                                          <p:val>
                                            <p:strVal val="#ppt_y"/>
                                          </p:val>
                                        </p:tav>
                                        <p:tav tm="100000">
                                          <p:val>
                                            <p:strVal val="#ppt_y"/>
                                          </p:val>
                                        </p:tav>
                                      </p:tavLst>
                                    </p:anim>
                                  </p:childTnLst>
                                </p:cTn>
                              </p:par>
                            </p:childTnLst>
                          </p:cTn>
                        </p:par>
                      </p:childTnLst>
                    </p:cTn>
                  </p:par>
                  <p:par>
                    <p:cTn fill="hold" id="15" nodeType="clickPar">
                      <p:stCondLst>
                        <p:cond delay="indefinite"/>
                      </p:stCondLst>
                      <p:childTnLst>
                        <p:par>
                          <p:cTn fill="hold" id="16" nodeType="withGroup">
                            <p:stCondLst>
                              <p:cond delay="0"/>
                            </p:stCondLst>
                            <p:childTnLst>
                              <p:par>
                                <p:cTn fill="hold" grpId="0" id="17" nodeType="clickEffect" presetClass="entr" presetID="2" presetSubtype="2">
                                  <p:stCondLst>
                                    <p:cond delay="0"/>
                                  </p:stCondLst>
                                  <p:childTnLst>
                                    <p:set>
                                      <p:cBhvr>
                                        <p:cTn dur="1" fill="hold" id="18">
                                          <p:stCondLst>
                                            <p:cond delay="0"/>
                                          </p:stCondLst>
                                        </p:cTn>
                                        <p:tgtEl>
                                          <p:spTgt spid="1048969"/>
                                        </p:tgtEl>
                                        <p:attrNameLst>
                                          <p:attrName>style.visibility</p:attrName>
                                        </p:attrNameLst>
                                      </p:cBhvr>
                                      <p:to>
                                        <p:strVal val="visible"/>
                                      </p:to>
                                    </p:set>
                                    <p:anim calcmode="lin" valueType="num">
                                      <p:cBhvr additive="base">
                                        <p:cTn dur="500" fill="hold" id="19"/>
                                        <p:tgtEl>
                                          <p:spTgt spid="1048969"/>
                                        </p:tgtEl>
                                        <p:attrNameLst>
                                          <p:attrName>ppt_x</p:attrName>
                                        </p:attrNameLst>
                                      </p:cBhvr>
                                      <p:tavLst>
                                        <p:tav tm="0">
                                          <p:val>
                                            <p:strVal val="1+#ppt_w/2"/>
                                          </p:val>
                                        </p:tav>
                                        <p:tav tm="100000">
                                          <p:val>
                                            <p:strVal val="#ppt_x"/>
                                          </p:val>
                                        </p:tav>
                                      </p:tavLst>
                                    </p:anim>
                                    <p:anim calcmode="lin" valueType="num">
                                      <p:cBhvr additive="base">
                                        <p:cTn dur="500" fill="hold" id="20"/>
                                        <p:tgtEl>
                                          <p:spTgt spid="1048969"/>
                                        </p:tgtEl>
                                        <p:attrNameLst>
                                          <p:attrName>ppt_y</p:attrName>
                                        </p:attrNameLst>
                                      </p:cBhvr>
                                      <p:tavLst>
                                        <p:tav tm="0">
                                          <p:val>
                                            <p:strVal val="#ppt_y"/>
                                          </p:val>
                                        </p:tav>
                                        <p:tav tm="100000">
                                          <p:val>
                                            <p:strVal val="#ppt_y"/>
                                          </p:val>
                                        </p:tav>
                                      </p:tavLst>
                                    </p:anim>
                                  </p:childTnLst>
                                </p:cTn>
                              </p:par>
                            </p:childTnLst>
                          </p:cTn>
                        </p:par>
                      </p:childTnLst>
                    </p:cTn>
                  </p:par>
                  <p:par>
                    <p:cTn fill="hold" id="21" nodeType="clickPar">
                      <p:stCondLst>
                        <p:cond delay="indefinite"/>
                      </p:stCondLst>
                      <p:childTnLst>
                        <p:par>
                          <p:cTn fill="hold" id="22" nodeType="withGroup">
                            <p:stCondLst>
                              <p:cond delay="0"/>
                            </p:stCondLst>
                            <p:childTnLst>
                              <p:par>
                                <p:cTn fill="hold" grpId="0" id="23" nodeType="clickEffect" presetClass="entr" presetID="2" presetSubtype="2">
                                  <p:stCondLst>
                                    <p:cond delay="0"/>
                                  </p:stCondLst>
                                  <p:childTnLst>
                                    <p:set>
                                      <p:cBhvr>
                                        <p:cTn dur="1" fill="hold" id="24">
                                          <p:stCondLst>
                                            <p:cond delay="0"/>
                                          </p:stCondLst>
                                        </p:cTn>
                                        <p:tgtEl>
                                          <p:spTgt spid="1048970"/>
                                        </p:tgtEl>
                                        <p:attrNameLst>
                                          <p:attrName>style.visibility</p:attrName>
                                        </p:attrNameLst>
                                      </p:cBhvr>
                                      <p:to>
                                        <p:strVal val="visible"/>
                                      </p:to>
                                    </p:set>
                                    <p:anim calcmode="lin" valueType="num">
                                      <p:cBhvr additive="base">
                                        <p:cTn dur="500" fill="hold" id="25"/>
                                        <p:tgtEl>
                                          <p:spTgt spid="1048970"/>
                                        </p:tgtEl>
                                        <p:attrNameLst>
                                          <p:attrName>ppt_x</p:attrName>
                                        </p:attrNameLst>
                                      </p:cBhvr>
                                      <p:tavLst>
                                        <p:tav tm="0">
                                          <p:val>
                                            <p:strVal val="1+#ppt_w/2"/>
                                          </p:val>
                                        </p:tav>
                                        <p:tav tm="100000">
                                          <p:val>
                                            <p:strVal val="#ppt_x"/>
                                          </p:val>
                                        </p:tav>
                                      </p:tavLst>
                                    </p:anim>
                                    <p:anim calcmode="lin" valueType="num">
                                      <p:cBhvr additive="base">
                                        <p:cTn dur="500" fill="hold" id="26"/>
                                        <p:tgtEl>
                                          <p:spTgt spid="1048970"/>
                                        </p:tgtEl>
                                        <p:attrNameLst>
                                          <p:attrName>ppt_y</p:attrName>
                                        </p:attrNameLst>
                                      </p:cBhvr>
                                      <p:tavLst>
                                        <p:tav tm="0">
                                          <p:val>
                                            <p:strVal val="#ppt_y"/>
                                          </p:val>
                                        </p:tav>
                                        <p:tav tm="100000">
                                          <p:val>
                                            <p:strVal val="#ppt_y"/>
                                          </p:val>
                                        </p:tav>
                                      </p:tavLst>
                                    </p:anim>
                                  </p:childTnLst>
                                </p:cTn>
                              </p:par>
                            </p:childTnLst>
                          </p:cTn>
                        </p:par>
                      </p:childTnLst>
                    </p:cTn>
                  </p:par>
                  <p:par>
                    <p:cTn fill="hold" id="27" nodeType="clickPar">
                      <p:stCondLst>
                        <p:cond delay="indefinite"/>
                      </p:stCondLst>
                      <p:childTnLst>
                        <p:par>
                          <p:cTn fill="hold" id="28" nodeType="withGroup">
                            <p:stCondLst>
                              <p:cond delay="0"/>
                            </p:stCondLst>
                            <p:childTnLst>
                              <p:par>
                                <p:cTn fill="hold" grpId="0" id="29" nodeType="clickEffect" presetClass="entr" presetID="2" presetSubtype="2">
                                  <p:stCondLst>
                                    <p:cond delay="0"/>
                                  </p:stCondLst>
                                  <p:childTnLst>
                                    <p:set>
                                      <p:cBhvr>
                                        <p:cTn dur="1" fill="hold" id="30">
                                          <p:stCondLst>
                                            <p:cond delay="0"/>
                                          </p:stCondLst>
                                        </p:cTn>
                                        <p:tgtEl>
                                          <p:spTgt spid="1048971"/>
                                        </p:tgtEl>
                                        <p:attrNameLst>
                                          <p:attrName>style.visibility</p:attrName>
                                        </p:attrNameLst>
                                      </p:cBhvr>
                                      <p:to>
                                        <p:strVal val="visible"/>
                                      </p:to>
                                    </p:set>
                                    <p:anim calcmode="lin" valueType="num">
                                      <p:cBhvr additive="base">
                                        <p:cTn dur="500" fill="hold" id="31"/>
                                        <p:tgtEl>
                                          <p:spTgt spid="1048971"/>
                                        </p:tgtEl>
                                        <p:attrNameLst>
                                          <p:attrName>ppt_x</p:attrName>
                                        </p:attrNameLst>
                                      </p:cBhvr>
                                      <p:tavLst>
                                        <p:tav tm="0">
                                          <p:val>
                                            <p:strVal val="1+#ppt_w/2"/>
                                          </p:val>
                                        </p:tav>
                                        <p:tav tm="100000">
                                          <p:val>
                                            <p:strVal val="#ppt_x"/>
                                          </p:val>
                                        </p:tav>
                                      </p:tavLst>
                                    </p:anim>
                                    <p:anim calcmode="lin" valueType="num">
                                      <p:cBhvr additive="base">
                                        <p:cTn dur="500" fill="hold" id="32"/>
                                        <p:tgtEl>
                                          <p:spTgt spid="104897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67" grpId="0" uiExpand="0" build="whole"/>
      <p:bldP spid="1048968" grpId="0" uiExpand="0" build="whole"/>
      <p:bldP spid="1048969" grpId="0" uiExpand="0" build="whole"/>
      <p:bldP spid="1048970" grpId="0" uiExpand="0" build="whole"/>
      <p:bldP spid="1048971" grpId="0" uiExpand="0" build="whole"/>
    </p:bldLst>
  </p:timing>
</p:sld>
</file>

<file path=ppt/slides/slide3.xml><?xml version="1.0" encoding="utf-8"?>
<p:sld xmlns:a="http://schemas.openxmlformats.org/drawingml/2006/main" xmlns:r="http://schemas.openxmlformats.org/officeDocument/2006/relationships" xmlns:p="http://schemas.openxmlformats.org/presentationml/2006/main" showMasterSp="1">
  <p:cSld>
    <p:spTree>
      <p:nvGrpSpPr>
        <p:cNvPr id="63" name=""/>
        <p:cNvGrpSpPr/>
        <p:nvPr/>
      </p:nvGrpSpPr>
      <p:grpSpPr>
        <a:xfrm rot="0">
          <a:off x="0" y="0"/>
          <a:ext cx="0" cy="0"/>
          <a:chOff x="0" y="0"/>
          <a:chExt cx="0" cy="0"/>
        </a:xfrm>
      </p:grpSpPr>
      <p:pic>
        <p:nvPicPr>
          <p:cNvPr id="2097156" name="Picture 3" descr="SH2507-crop"/>
          <p:cNvPicPr>
            <a:picLocks/>
          </p:cNvPicPr>
          <p:nvPr/>
        </p:nvPicPr>
        <p:blipFill>
          <a:blip xmlns:r="http://schemas.openxmlformats.org/officeDocument/2006/relationships" r:embed="rId1"/>
          <a:srcRect l="0" t="0" r="0" b="0"/>
          <a:stretch>
            <a:fillRect/>
          </a:stretch>
        </p:blipFill>
        <p:spPr>
          <a:xfrm rot="0">
            <a:off x="3429000" y="228600"/>
            <a:ext cx="2209800" cy="685800"/>
          </a:xfrm>
          <a:prstGeom prst="rect"/>
          <a:noFill/>
          <a:ln w="19050" cap="flat" cmpd="sng">
            <a:solidFill>
              <a:schemeClr val="accent2">
                <a:alpha val="100000"/>
              </a:schemeClr>
            </a:solidFill>
            <a:prstDash val="solid"/>
            <a:round/>
          </a:ln>
        </p:spPr>
      </p:pic>
      <p:sp>
        <p:nvSpPr>
          <p:cNvPr id="1048603" name="Text Box 4"/>
          <p:cNvSpPr txBox="1"/>
          <p:nvPr/>
        </p:nvSpPr>
        <p:spPr>
          <a:xfrm rot="0">
            <a:off x="3581400" y="228600"/>
            <a:ext cx="1981200" cy="115824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Summary</a:t>
            </a:r>
          </a:p>
        </p:txBody>
      </p:sp>
      <p:sp>
        <p:nvSpPr>
          <p:cNvPr id="1048604" name="Rectangle 5"/>
          <p:cNvSpPr/>
          <p:nvPr/>
        </p:nvSpPr>
        <p:spPr>
          <a:xfrm rot="0">
            <a:off x="914400" y="1143000"/>
            <a:ext cx="1821180" cy="447040"/>
          </a:xfrm>
          <a:prstGeom prst="rect"/>
          <a:solidFill>
            <a:srgbClr val="996633"/>
          </a:solidFill>
          <a:ln w="9525" cap="flat" cmpd="sng">
            <a:solidFill>
              <a:srgbClr val="000000">
                <a:alpha val="100000"/>
              </a:srgbClr>
            </a:solidFill>
            <a:prstDash val="solid"/>
            <a:round/>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solidFill>
                  <a:srgbClr val="FFFF99"/>
                </a:solidFill>
              </a:rPr>
              <a:t>The Inverter</a:t>
            </a:r>
          </a:p>
        </p:txBody>
      </p:sp>
      <p:graphicFrame>
        <p:nvGraphicFramePr>
          <p:cNvPr id="4194306" name=""/>
          <p:cNvGraphicFramePr>
            <a:graphicFrameLocks/>
          </p:cNvGraphicFramePr>
          <p:nvPr/>
        </p:nvGraphicFramePr>
        <p:xfrm rot="0">
          <a:off x="1371600" y="2376487"/>
          <a:ext cx="5410200" cy="352425"/>
        </p:xfrm>
        <a:graphic>
          <a:graphicData uri="http://schemas.openxmlformats.org/presentationml/2006/ole">
            <mc:AlternateContent xmlns:mc="http://schemas.openxmlformats.org/markup-compatibility/2006">
              <mc:Choice xmlns:v="urn:schemas-microsoft-com:vml" Requires="v">
                <p:oleObj name="CorelDRAW" r:id="rId2" spid="" imgH="352425" imgW="5410200" showAsIcon="0" progId="CorelDRAW.Graphic.12">
                  <p:embed followColorScheme="full"/>
                  <p:pic>
                    <p:nvPicPr>
                      <p:cNvPr id="2097157" name="Object 6"/>
                      <p:cNvPicPr>
                        <a:picLocks/>
                      </p:cNvPicPr>
                      <p:nvPr/>
                    </p:nvPicPr>
                    <p:blipFill>
                      <a:blip xmlns:r="http://schemas.openxmlformats.org/officeDocument/2006/relationships" r:embed="rId3"/>
                      <a:srcRect l="0" t="0" r="0" b="0"/>
                      <a:stretch>
                        <a:fillRect/>
                      </a:stretch>
                    </p:blipFill>
                    <p:spPr>
                      <a:xfrm rot="0">
                        <a:off x="1371600" y="2376487"/>
                        <a:ext cx="5410200" cy="352425"/>
                      </a:xfrm>
                      <a:prstGeom prst="rect"/>
                      <a:noFill/>
                      <a:ln>
                        <a:noFill/>
                      </a:ln>
                    </p:spPr>
                  </p:pic>
                </p:oleObj>
              </mc:Choice>
              <mc:Fallback>
                <p:oleObj name="CorelDRAW" r:id="rId2" spid="" imgH="352425" imgW="5410200" showAsIcon="0" progId="CorelDRAW.Graphic.12">
                  <p:embed followColorScheme="full"/>
                  <p:pic>
                    <p:nvPicPr>
                      <p:cNvPr id="2097157" name="Object 6"/>
                      <p:cNvPicPr>
                        <a:picLocks/>
                      </p:cNvPicPr>
                      <p:nvPr/>
                    </p:nvPicPr>
                    <p:blipFill>
                      <a:blip xmlns:r="http://schemas.openxmlformats.org/officeDocument/2006/relationships" r:embed="rId3"/>
                      <a:srcRect l="0" t="0" r="0" b="0"/>
                      <a:stretch>
                        <a:fillRect/>
                      </a:stretch>
                    </p:blipFill>
                    <p:spPr>
                      <a:xfrm rot="0">
                        <a:off x="1371600" y="2376487"/>
                        <a:ext cx="5410200" cy="352425"/>
                      </a:xfrm>
                      <a:prstGeom prst="rect"/>
                      <a:noFill/>
                      <a:ln>
                        <a:noFill/>
                      </a:ln>
                    </p:spPr>
                  </p:pic>
                </p:oleObj>
              </mc:Fallback>
            </mc:AlternateContent>
          </a:graphicData>
        </a:graphic>
      </p:graphicFrame>
      <p:graphicFrame>
        <p:nvGraphicFramePr>
          <p:cNvPr id="4194307" name=""/>
          <p:cNvGraphicFramePr>
            <a:graphicFrameLocks/>
          </p:cNvGraphicFramePr>
          <p:nvPr/>
        </p:nvGraphicFramePr>
        <p:xfrm rot="0">
          <a:off x="1371600" y="2835275"/>
          <a:ext cx="5410200" cy="352425"/>
        </p:xfrm>
        <a:graphic>
          <a:graphicData uri="http://schemas.openxmlformats.org/presentationml/2006/ole">
            <mc:AlternateContent xmlns:mc="http://schemas.openxmlformats.org/markup-compatibility/2006">
              <mc:Choice xmlns:v="urn:schemas-microsoft-com:vml" Requires="v">
                <p:oleObj name="CorelDRAW" r:id="rId4" spid="" imgH="352425" imgW="5410200" showAsIcon="0" progId="CorelDRAW.Graphic.12">
                  <p:embed followColorScheme="full"/>
                  <p:pic>
                    <p:nvPicPr>
                      <p:cNvPr id="2097158" name="Object 7"/>
                      <p:cNvPicPr>
                        <a:picLocks/>
                      </p:cNvPicPr>
                      <p:nvPr/>
                    </p:nvPicPr>
                    <p:blipFill>
                      <a:blip xmlns:r="http://schemas.openxmlformats.org/officeDocument/2006/relationships" r:embed="rId5"/>
                      <a:srcRect l="0" t="0" r="0" b="0"/>
                      <a:stretch>
                        <a:fillRect/>
                      </a:stretch>
                    </p:blipFill>
                    <p:spPr>
                      <a:xfrm rot="0">
                        <a:off x="1371600" y="2835275"/>
                        <a:ext cx="5410200" cy="352425"/>
                      </a:xfrm>
                      <a:prstGeom prst="rect"/>
                      <a:noFill/>
                      <a:ln>
                        <a:noFill/>
                      </a:ln>
                    </p:spPr>
                  </p:pic>
                </p:oleObj>
              </mc:Choice>
              <mc:Fallback>
                <p:oleObj name="CorelDRAW" r:id="rId4" spid="" imgH="352425" imgW="5410200" showAsIcon="0" progId="CorelDRAW.Graphic.12">
                  <p:embed followColorScheme="full"/>
                  <p:pic>
                    <p:nvPicPr>
                      <p:cNvPr id="2097158" name="Object 7"/>
                      <p:cNvPicPr>
                        <a:picLocks/>
                      </p:cNvPicPr>
                      <p:nvPr/>
                    </p:nvPicPr>
                    <p:blipFill>
                      <a:blip xmlns:r="http://schemas.openxmlformats.org/officeDocument/2006/relationships" r:embed="rId5"/>
                      <a:srcRect l="0" t="0" r="0" b="0"/>
                      <a:stretch>
                        <a:fillRect/>
                      </a:stretch>
                    </p:blipFill>
                    <p:spPr>
                      <a:xfrm rot="0">
                        <a:off x="1371600" y="2835275"/>
                        <a:ext cx="5410200" cy="352425"/>
                      </a:xfrm>
                      <a:prstGeom prst="rect"/>
                      <a:noFill/>
                      <a:ln>
                        <a:noFill/>
                      </a:ln>
                    </p:spPr>
                  </p:pic>
                </p:oleObj>
              </mc:Fallback>
            </mc:AlternateContent>
          </a:graphicData>
        </a:graphic>
      </p:graphicFrame>
      <p:sp>
        <p:nvSpPr>
          <p:cNvPr id="1048605" name="Text Box 8"/>
          <p:cNvSpPr txBox="1"/>
          <p:nvPr/>
        </p:nvSpPr>
        <p:spPr>
          <a:xfrm rot="0">
            <a:off x="990600" y="1752600"/>
            <a:ext cx="3200400" cy="4572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lang="en-US"/>
              <a:t>Example waveforms:</a:t>
            </a:r>
          </a:p>
        </p:txBody>
      </p:sp>
      <p:sp>
        <p:nvSpPr>
          <p:cNvPr id="1048606" name="Text Box 9"/>
          <p:cNvSpPr txBox="1"/>
          <p:nvPr/>
        </p:nvSpPr>
        <p:spPr>
          <a:xfrm rot="0">
            <a:off x="1066800" y="2286000"/>
            <a:ext cx="457200" cy="4572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i="1" lang="en-US"/>
              <a:t>A</a:t>
            </a:r>
          </a:p>
        </p:txBody>
      </p:sp>
      <p:sp>
        <p:nvSpPr>
          <p:cNvPr id="1048607" name="Text Box 10"/>
          <p:cNvSpPr txBox="1"/>
          <p:nvPr/>
        </p:nvSpPr>
        <p:spPr>
          <a:xfrm rot="0">
            <a:off x="1066800" y="2819400"/>
            <a:ext cx="457200" cy="4572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i="1" lang="en-US"/>
              <a:t>X</a:t>
            </a:r>
          </a:p>
        </p:txBody>
      </p:sp>
      <p:graphicFrame>
        <p:nvGraphicFramePr>
          <p:cNvPr id="4194308" name=""/>
          <p:cNvGraphicFramePr>
            <a:graphicFrameLocks/>
          </p:cNvGraphicFramePr>
          <p:nvPr/>
        </p:nvGraphicFramePr>
        <p:xfrm rot="0">
          <a:off x="3124200" y="1143000"/>
          <a:ext cx="1524000" cy="636587"/>
        </p:xfrm>
        <a:graphic>
          <a:graphicData uri="http://schemas.openxmlformats.org/presentationml/2006/ole">
            <mc:AlternateContent xmlns:mc="http://schemas.openxmlformats.org/markup-compatibility/2006">
              <mc:Choice xmlns:v="urn:schemas-microsoft-com:vml" Requires="v">
                <p:oleObj name="CorelDRAW" r:id="rId6" spid="" imgH="636587" imgW="1524000" showAsIcon="0" progId="CorelDRAW.Graphic.12">
                  <p:embed followColorScheme="full"/>
                  <p:pic>
                    <p:nvPicPr>
                      <p:cNvPr id="2097159" name="Object 11"/>
                      <p:cNvPicPr>
                        <a:picLocks/>
                      </p:cNvPicPr>
                      <p:nvPr/>
                    </p:nvPicPr>
                    <p:blipFill>
                      <a:blip xmlns:r="http://schemas.openxmlformats.org/officeDocument/2006/relationships" r:embed="rId7"/>
                      <a:srcRect l="0" t="0" r="0" b="0"/>
                      <a:stretch>
                        <a:fillRect/>
                      </a:stretch>
                    </p:blipFill>
                    <p:spPr>
                      <a:xfrm rot="0">
                        <a:off x="3124200" y="1143000"/>
                        <a:ext cx="1524000" cy="636587"/>
                      </a:xfrm>
                      <a:prstGeom prst="rect"/>
                      <a:noFill/>
                      <a:ln>
                        <a:noFill/>
                      </a:ln>
                    </p:spPr>
                  </p:pic>
                </p:oleObj>
              </mc:Choice>
              <mc:Fallback>
                <p:oleObj name="CorelDRAW" r:id="rId6" spid="" imgH="636587" imgW="1524000" showAsIcon="0" progId="CorelDRAW.Graphic.12">
                  <p:embed followColorScheme="full"/>
                  <p:pic>
                    <p:nvPicPr>
                      <p:cNvPr id="2097159" name="Object 11"/>
                      <p:cNvPicPr>
                        <a:picLocks/>
                      </p:cNvPicPr>
                      <p:nvPr/>
                    </p:nvPicPr>
                    <p:blipFill>
                      <a:blip xmlns:r="http://schemas.openxmlformats.org/officeDocument/2006/relationships" r:embed="rId7"/>
                      <a:srcRect l="0" t="0" r="0" b="0"/>
                      <a:stretch>
                        <a:fillRect/>
                      </a:stretch>
                    </p:blipFill>
                    <p:spPr>
                      <a:xfrm rot="0">
                        <a:off x="3124200" y="1143000"/>
                        <a:ext cx="1524000" cy="636587"/>
                      </a:xfrm>
                      <a:prstGeom prst="rect"/>
                      <a:noFill/>
                      <a:ln>
                        <a:noFill/>
                      </a:ln>
                    </p:spPr>
                  </p:pic>
                </p:oleObj>
              </mc:Fallback>
            </mc:AlternateContent>
          </a:graphicData>
        </a:graphic>
      </p:graphicFrame>
      <p:sp>
        <p:nvSpPr>
          <p:cNvPr id="1048608" name="Text Box 12"/>
          <p:cNvSpPr txBox="1"/>
          <p:nvPr/>
        </p:nvSpPr>
        <p:spPr>
          <a:xfrm rot="0">
            <a:off x="3124200" y="990600"/>
            <a:ext cx="457200" cy="4572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i="1" lang="en-US"/>
              <a:t>A</a:t>
            </a:r>
          </a:p>
        </p:txBody>
      </p:sp>
      <p:sp>
        <p:nvSpPr>
          <p:cNvPr id="1048609" name="Text Box 13"/>
          <p:cNvSpPr txBox="1"/>
          <p:nvPr/>
        </p:nvSpPr>
        <p:spPr>
          <a:xfrm rot="0">
            <a:off x="4267200" y="990600"/>
            <a:ext cx="457200" cy="4572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i="1" lang="en-US"/>
              <a:t>X</a:t>
            </a:r>
          </a:p>
        </p:txBody>
      </p:sp>
      <p:sp>
        <p:nvSpPr>
          <p:cNvPr id="1048610" name="Text Box 17"/>
          <p:cNvSpPr txBox="1"/>
          <p:nvPr/>
        </p:nvSpPr>
        <p:spPr>
          <a:xfrm rot="0">
            <a:off x="685800" y="3352800"/>
            <a:ext cx="7620000" cy="82232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lang="en-US"/>
              <a:t>A group of inverters can be used to form the 1’s complement of a binary number:</a:t>
            </a:r>
          </a:p>
        </p:txBody>
      </p:sp>
      <p:graphicFrame>
        <p:nvGraphicFramePr>
          <p:cNvPr id="4194309" name=""/>
          <p:cNvGraphicFramePr>
            <a:graphicFrameLocks/>
          </p:cNvGraphicFramePr>
          <p:nvPr/>
        </p:nvGraphicFramePr>
        <p:xfrm rot="0">
          <a:off x="3276600" y="4375150"/>
          <a:ext cx="4564062" cy="1266825"/>
        </p:xfrm>
        <a:graphic>
          <a:graphicData uri="http://schemas.openxmlformats.org/presentationml/2006/ole">
            <mc:AlternateContent xmlns:mc="http://schemas.openxmlformats.org/markup-compatibility/2006">
              <mc:Choice xmlns:v="urn:schemas-microsoft-com:vml" Requires="v">
                <p:oleObj name="CorelDRAW" r:id="rId8" spid="" imgH="1266825" imgW="4564062" showAsIcon="0" progId="CorelDRAW.Graphic.13">
                  <p:embed followColorScheme="full"/>
                  <p:pic>
                    <p:nvPicPr>
                      <p:cNvPr id="2097160" name="Object 18"/>
                      <p:cNvPicPr>
                        <a:picLocks/>
                      </p:cNvPicPr>
                      <p:nvPr/>
                    </p:nvPicPr>
                    <p:blipFill>
                      <a:blip xmlns:r="http://schemas.openxmlformats.org/officeDocument/2006/relationships" r:embed="rId9"/>
                      <a:srcRect l="0" t="0" r="0" b="0"/>
                      <a:stretch>
                        <a:fillRect/>
                      </a:stretch>
                    </p:blipFill>
                    <p:spPr>
                      <a:xfrm rot="0">
                        <a:off x="3276600" y="4375150"/>
                        <a:ext cx="4564062" cy="1266825"/>
                      </a:xfrm>
                      <a:prstGeom prst="rect"/>
                      <a:noFill/>
                      <a:ln>
                        <a:noFill/>
                      </a:ln>
                    </p:spPr>
                  </p:pic>
                </p:oleObj>
              </mc:Choice>
              <mc:Fallback>
                <p:oleObj name="CorelDRAW" r:id="rId8" spid="" imgH="1266825" imgW="4564062" showAsIcon="0" progId="CorelDRAW.Graphic.13">
                  <p:embed followColorScheme="full"/>
                  <p:pic>
                    <p:nvPicPr>
                      <p:cNvPr id="2097160" name="Object 18"/>
                      <p:cNvPicPr>
                        <a:picLocks/>
                      </p:cNvPicPr>
                      <p:nvPr/>
                    </p:nvPicPr>
                    <p:blipFill>
                      <a:blip xmlns:r="http://schemas.openxmlformats.org/officeDocument/2006/relationships" r:embed="rId9"/>
                      <a:srcRect l="0" t="0" r="0" b="0"/>
                      <a:stretch>
                        <a:fillRect/>
                      </a:stretch>
                    </p:blipFill>
                    <p:spPr>
                      <a:xfrm rot="0">
                        <a:off x="3276600" y="4375150"/>
                        <a:ext cx="4564062" cy="1266825"/>
                      </a:xfrm>
                      <a:prstGeom prst="rect"/>
                      <a:noFill/>
                      <a:ln>
                        <a:noFill/>
                      </a:ln>
                    </p:spPr>
                  </p:pic>
                </p:oleObj>
              </mc:Fallback>
            </mc:AlternateContent>
          </a:graphicData>
        </a:graphic>
      </p:graphicFrame>
      <p:sp>
        <p:nvSpPr>
          <p:cNvPr id="1048611" name="Text Box 19"/>
          <p:cNvSpPr txBox="1"/>
          <p:nvPr/>
        </p:nvSpPr>
        <p:spPr>
          <a:xfrm rot="0">
            <a:off x="4852987" y="3810000"/>
            <a:ext cx="2759075" cy="3667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800" lang="en-US"/>
              <a:t>Binary number</a:t>
            </a:r>
          </a:p>
        </p:txBody>
      </p:sp>
      <p:sp>
        <p:nvSpPr>
          <p:cNvPr id="1048612" name="Text Box 20"/>
          <p:cNvSpPr txBox="1"/>
          <p:nvPr/>
        </p:nvSpPr>
        <p:spPr>
          <a:xfrm rot="0">
            <a:off x="4868862" y="5822950"/>
            <a:ext cx="2759075" cy="3667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800" lang="en-US"/>
              <a:t>1’s complement</a:t>
            </a:r>
          </a:p>
        </p:txBody>
      </p:sp>
      <p:sp>
        <p:nvSpPr>
          <p:cNvPr id="1048613" name="Text Box 21"/>
          <p:cNvSpPr txBox="1"/>
          <p:nvPr/>
        </p:nvSpPr>
        <p:spPr>
          <a:xfrm rot="0">
            <a:off x="3533775" y="4048125"/>
            <a:ext cx="4306887" cy="3667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800" lang="en-US"/>
              <a:t>1       0        0       0       1       1        0       1</a:t>
            </a:r>
          </a:p>
        </p:txBody>
      </p:sp>
      <p:sp>
        <p:nvSpPr>
          <p:cNvPr id="1048614" name="Text Box 22"/>
          <p:cNvSpPr txBox="1"/>
          <p:nvPr/>
        </p:nvSpPr>
        <p:spPr>
          <a:xfrm rot="0">
            <a:off x="3533775" y="5532437"/>
            <a:ext cx="4306887" cy="3667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800" lang="en-US">
                <a:solidFill>
                  <a:srgbClr val="FF0000"/>
                </a:solidFill>
              </a:rPr>
              <a:t>0       1        1       1       0       0        1       0</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cond evt="onBegin" delay="0">
                          <p:tn val="2"/>
                        </p:cond>
                      </p:stCondLst>
                      <p:childTnLst>
                        <p:par>
                          <p:cTn fill="hold" id="4" nodeType="withGroup">
                            <p:stCondLst>
                              <p:cond delay="0"/>
                            </p:stCondLst>
                            <p:childTnLst>
                              <p:par>
                                <p:cTn fill="hold" grpId="0" id="5" nodeType="withEffect" presetClass="entr" presetID="22" presetSubtype="8">
                                  <p:stCondLst>
                                    <p:cond delay="0"/>
                                  </p:stCondLst>
                                  <p:childTnLst>
                                    <p:set>
                                      <p:cBhvr>
                                        <p:cTn dur="1" fill="hold" id="6">
                                          <p:stCondLst>
                                            <p:cond delay="0"/>
                                          </p:stCondLst>
                                        </p:cTn>
                                        <p:tgtEl>
                                          <p:spTgt spid="1048606"/>
                                        </p:tgtEl>
                                        <p:attrNameLst>
                                          <p:attrName>style.visibility</p:attrName>
                                        </p:attrNameLst>
                                      </p:cBhvr>
                                      <p:to>
                                        <p:strVal val="visible"/>
                                      </p:to>
                                    </p:set>
                                    <p:animEffect transition="in" filter="wipe(left)">
                                      <p:cBhvr>
                                        <p:cTn dur="1000" id="7"/>
                                        <p:tgtEl>
                                          <p:spTgt spid="1048606"/>
                                        </p:tgtEl>
                                      </p:cBhvr>
                                    </p:animEffect>
                                  </p:childTnLst>
                                </p:cTn>
                              </p:par>
                              <p:par>
                                <p:cTn fill="hold" id="8" nodeType="withEffect" presetClass="entr" presetID="22" presetSubtype="8">
                                  <p:stCondLst>
                                    <p:cond delay="0"/>
                                  </p:stCondLst>
                                  <p:childTnLst>
                                    <p:set>
                                      <p:cBhvr>
                                        <p:cTn dur="1" fill="hold" id="9">
                                          <p:stCondLst>
                                            <p:cond delay="0"/>
                                          </p:stCondLst>
                                        </p:cTn>
                                        <p:tgtEl>
                                          <p:spTgt spid="4194306"/>
                                        </p:tgtEl>
                                        <p:attrNameLst>
                                          <p:attrName>style.visibility</p:attrName>
                                        </p:attrNameLst>
                                      </p:cBhvr>
                                      <p:to>
                                        <p:strVal val="visible"/>
                                      </p:to>
                                    </p:set>
                                    <p:animEffect transition="in" filter="wipe(left)">
                                      <p:cBhvr>
                                        <p:cTn dur="1000" id="10"/>
                                        <p:tgtEl>
                                          <p:spTgt spid="4194306"/>
                                        </p:tgtEl>
                                      </p:cBhvr>
                                    </p:animEffect>
                                  </p:childTnLst>
                                </p:cTn>
                              </p:par>
                            </p:childTnLst>
                          </p:cTn>
                        </p:par>
                      </p:childTnLst>
                    </p:cTn>
                  </p:par>
                  <p:par>
                    <p:cTn fill="hold" id="11" nodeType="clickPar">
                      <p:stCondLst>
                        <p:cond delay="indefinite"/>
                      </p:stCondLst>
                      <p:childTnLst>
                        <p:par>
                          <p:cTn fill="hold" id="12" nodeType="withGroup">
                            <p:stCondLst>
                              <p:cond delay="0"/>
                            </p:stCondLst>
                            <p:childTnLst>
                              <p:par>
                                <p:cTn fill="hold" grpId="0" id="13" nodeType="clickEffect" presetClass="entr" presetID="22" presetSubtype="8">
                                  <p:stCondLst>
                                    <p:cond delay="0"/>
                                  </p:stCondLst>
                                  <p:childTnLst>
                                    <p:set>
                                      <p:cBhvr>
                                        <p:cTn dur="1" fill="hold" id="14">
                                          <p:stCondLst>
                                            <p:cond delay="0"/>
                                          </p:stCondLst>
                                        </p:cTn>
                                        <p:tgtEl>
                                          <p:spTgt spid="1048607"/>
                                        </p:tgtEl>
                                        <p:attrNameLst>
                                          <p:attrName>style.visibility</p:attrName>
                                        </p:attrNameLst>
                                      </p:cBhvr>
                                      <p:to>
                                        <p:strVal val="visible"/>
                                      </p:to>
                                    </p:set>
                                    <p:animEffect transition="in" filter="wipe(left)">
                                      <p:cBhvr>
                                        <p:cTn dur="1000" id="15"/>
                                        <p:tgtEl>
                                          <p:spTgt spid="1048607"/>
                                        </p:tgtEl>
                                      </p:cBhvr>
                                    </p:animEffect>
                                  </p:childTnLst>
                                </p:cTn>
                              </p:par>
                              <p:par>
                                <p:cTn fill="hold" id="16" nodeType="withEffect" presetClass="entr" presetID="22" presetSubtype="8">
                                  <p:stCondLst>
                                    <p:cond delay="0"/>
                                  </p:stCondLst>
                                  <p:childTnLst>
                                    <p:set>
                                      <p:cBhvr>
                                        <p:cTn dur="1" fill="hold" id="17">
                                          <p:stCondLst>
                                            <p:cond delay="0"/>
                                          </p:stCondLst>
                                        </p:cTn>
                                        <p:tgtEl>
                                          <p:spTgt spid="4194307"/>
                                        </p:tgtEl>
                                        <p:attrNameLst>
                                          <p:attrName>style.visibility</p:attrName>
                                        </p:attrNameLst>
                                      </p:cBhvr>
                                      <p:to>
                                        <p:strVal val="visible"/>
                                      </p:to>
                                    </p:set>
                                    <p:animEffect transition="in" filter="wipe(left)">
                                      <p:cBhvr>
                                        <p:cTn dur="1000" id="18"/>
                                        <p:tgtEl>
                                          <p:spTgt spid="4194307"/>
                                        </p:tgtEl>
                                      </p:cBhvr>
                                    </p:animEffect>
                                  </p:childTnLst>
                                </p:cTn>
                              </p:par>
                            </p:childTnLst>
                          </p:cTn>
                        </p:par>
                      </p:childTnLst>
                    </p:cTn>
                  </p:par>
                  <p:par>
                    <p:cTn fill="hold" id="19" nodeType="clickPar">
                      <p:stCondLst>
                        <p:cond delay="indefinite"/>
                      </p:stCondLst>
                      <p:childTnLst>
                        <p:par>
                          <p:cTn fill="hold" id="20" nodeType="withGroup">
                            <p:stCondLst>
                              <p:cond delay="0"/>
                            </p:stCondLst>
                            <p:childTnLst>
                              <p:par>
                                <p:cTn fill="hold" grpId="0" id="21" nodeType="clickEffect" presetClass="entr" presetID="37" presetSubtype="0">
                                  <p:stCondLst>
                                    <p:cond delay="0"/>
                                  </p:stCondLst>
                                  <p:childTnLst>
                                    <p:set>
                                      <p:cBhvr>
                                        <p:cTn dur="1" fill="hold" id="22">
                                          <p:stCondLst>
                                            <p:cond delay="0"/>
                                          </p:stCondLst>
                                        </p:cTn>
                                        <p:tgtEl>
                                          <p:spTgt spid="1048610"/>
                                        </p:tgtEl>
                                        <p:attrNameLst>
                                          <p:attrName>style.visibility</p:attrName>
                                        </p:attrNameLst>
                                      </p:cBhvr>
                                      <p:to>
                                        <p:strVal val="visible"/>
                                      </p:to>
                                    </p:set>
                                    <p:animEffect transition="in" filter="fade">
                                      <p:cBhvr>
                                        <p:cTn dur="1000" id="23"/>
                                        <p:tgtEl>
                                          <p:spTgt spid="1048610"/>
                                        </p:tgtEl>
                                      </p:cBhvr>
                                    </p:animEffect>
                                    <p:anim calcmode="lin" valueType="num">
                                      <p:cBhvr>
                                        <p:cTn dur="1000" fill="hold" id="24"/>
                                        <p:tgtEl>
                                          <p:spTgt spid="1048610"/>
                                        </p:tgtEl>
                                        <p:attrNameLst>
                                          <p:attrName>ppt_x</p:attrName>
                                        </p:attrNameLst>
                                      </p:cBhvr>
                                      <p:tavLst>
                                        <p:tav tm="0">
                                          <p:val>
                                            <p:strVal val="#ppt_x"/>
                                          </p:val>
                                        </p:tav>
                                        <p:tav tm="100000">
                                          <p:val>
                                            <p:strVal val="#ppt_x"/>
                                          </p:val>
                                        </p:tav>
                                      </p:tavLst>
                                    </p:anim>
                                    <p:anim calcmode="lin" valueType="num">
                                      <p:cBhvr>
                                        <p:cTn decel="100000" dur="900" fill="hold" id="25"/>
                                        <p:tgtEl>
                                          <p:spTgt spid="1048610"/>
                                        </p:tgtEl>
                                        <p:attrNameLst>
                                          <p:attrName>ppt_y</p:attrName>
                                        </p:attrNameLst>
                                      </p:cBhvr>
                                      <p:tavLst>
                                        <p:tav tm="0">
                                          <p:val>
                                            <p:strVal val="#ppt_y+1"/>
                                          </p:val>
                                        </p:tav>
                                        <p:tav tm="100000">
                                          <p:val>
                                            <p:strVal val="#ppt_y-.03"/>
                                          </p:val>
                                        </p:tav>
                                      </p:tavLst>
                                    </p:anim>
                                    <p:anim calcmode="lin" valueType="num">
                                      <p:cBhvr>
                                        <p:cTn accel="100000" dur="100" fill="hold" id="26">
                                          <p:stCondLst>
                                            <p:cond delay="900"/>
                                          </p:stCondLst>
                                        </p:cTn>
                                        <p:tgtEl>
                                          <p:spTgt spid="1048610"/>
                                        </p:tgtEl>
                                        <p:attrNameLst>
                                          <p:attrName>ppt_y</p:attrName>
                                        </p:attrNameLst>
                                      </p:cBhvr>
                                      <p:tavLst>
                                        <p:tav tm="0">
                                          <p:val>
                                            <p:strVal val="#ppt_y-.03"/>
                                          </p:val>
                                        </p:tav>
                                        <p:tav tm="100000">
                                          <p:val>
                                            <p:strVal val="#ppt_y"/>
                                          </p:val>
                                        </p:tav>
                                      </p:tavLst>
                                    </p:anim>
                                  </p:childTnLst>
                                </p:cTn>
                              </p:par>
                              <p:par>
                                <p:cTn fill="hold" id="27" nodeType="withEffect" presetClass="entr" presetID="9" presetSubtype="0">
                                  <p:stCondLst>
                                    <p:cond delay="0"/>
                                  </p:stCondLst>
                                  <p:childTnLst>
                                    <p:set>
                                      <p:cBhvr>
                                        <p:cTn dur="1" fill="hold" id="28">
                                          <p:stCondLst>
                                            <p:cond delay="0"/>
                                          </p:stCondLst>
                                        </p:cTn>
                                        <p:tgtEl>
                                          <p:spTgt spid="4194309"/>
                                        </p:tgtEl>
                                        <p:attrNameLst>
                                          <p:attrName>style.visibility</p:attrName>
                                        </p:attrNameLst>
                                      </p:cBhvr>
                                      <p:to>
                                        <p:strVal val="visible"/>
                                      </p:to>
                                    </p:set>
                                    <p:animEffect transition="in" filter="dissolve">
                                      <p:cBhvr>
                                        <p:cTn dur="500" id="29"/>
                                        <p:tgtEl>
                                          <p:spTgt spid="4194309"/>
                                        </p:tgtEl>
                                      </p:cBhvr>
                                    </p:animEffect>
                                  </p:childTnLst>
                                </p:cTn>
                              </p:par>
                            </p:childTnLst>
                          </p:cTn>
                        </p:par>
                        <p:par>
                          <p:cTn fill="hold" id="30" nodeType="afterGroup">
                            <p:stCondLst>
                              <p:cond delay="1000"/>
                            </p:stCondLst>
                            <p:childTnLst>
                              <p:par>
                                <p:cTn fill="hold" grpId="0" id="31" nodeType="afterEffect" presetClass="entr" presetID="2" presetSubtype="2">
                                  <p:stCondLst>
                                    <p:cond delay="0"/>
                                  </p:stCondLst>
                                  <p:childTnLst>
                                    <p:set>
                                      <p:cBhvr>
                                        <p:cTn dur="1" fill="hold" id="32">
                                          <p:stCondLst>
                                            <p:cond delay="0"/>
                                          </p:stCondLst>
                                        </p:cTn>
                                        <p:tgtEl>
                                          <p:spTgt spid="1048611"/>
                                        </p:tgtEl>
                                        <p:attrNameLst>
                                          <p:attrName>style.visibility</p:attrName>
                                        </p:attrNameLst>
                                      </p:cBhvr>
                                      <p:to>
                                        <p:strVal val="visible"/>
                                      </p:to>
                                    </p:set>
                                    <p:anim calcmode="lin" valueType="num">
                                      <p:cBhvr additive="base">
                                        <p:cTn dur="500" fill="hold" id="33"/>
                                        <p:tgtEl>
                                          <p:spTgt spid="1048611"/>
                                        </p:tgtEl>
                                        <p:attrNameLst>
                                          <p:attrName>ppt_x</p:attrName>
                                        </p:attrNameLst>
                                      </p:cBhvr>
                                      <p:tavLst>
                                        <p:tav tm="0">
                                          <p:val>
                                            <p:strVal val="1+#ppt_w/2"/>
                                          </p:val>
                                        </p:tav>
                                        <p:tav tm="100000">
                                          <p:val>
                                            <p:strVal val="#ppt_x"/>
                                          </p:val>
                                        </p:tav>
                                      </p:tavLst>
                                    </p:anim>
                                    <p:anim calcmode="lin" valueType="num">
                                      <p:cBhvr additive="base">
                                        <p:cTn dur="500" fill="hold" id="34"/>
                                        <p:tgtEl>
                                          <p:spTgt spid="1048611"/>
                                        </p:tgtEl>
                                        <p:attrNameLst>
                                          <p:attrName>ppt_y</p:attrName>
                                        </p:attrNameLst>
                                      </p:cBhvr>
                                      <p:tavLst>
                                        <p:tav tm="0">
                                          <p:val>
                                            <p:strVal val="#ppt_y"/>
                                          </p:val>
                                        </p:tav>
                                        <p:tav tm="100000">
                                          <p:val>
                                            <p:strVal val="#ppt_y"/>
                                          </p:val>
                                        </p:tav>
                                      </p:tavLst>
                                    </p:anim>
                                  </p:childTnLst>
                                </p:cTn>
                              </p:par>
                              <p:par>
                                <p:cTn fill="hold" grpId="0" id="35" nodeType="withEffect" presetClass="entr" presetID="22" presetSubtype="8">
                                  <p:stCondLst>
                                    <p:cond delay="0"/>
                                  </p:stCondLst>
                                  <p:childTnLst>
                                    <p:set>
                                      <p:cBhvr>
                                        <p:cTn dur="1" fill="hold" id="36">
                                          <p:stCondLst>
                                            <p:cond delay="0"/>
                                          </p:stCondLst>
                                        </p:cTn>
                                        <p:tgtEl>
                                          <p:spTgt spid="1048613"/>
                                        </p:tgtEl>
                                        <p:attrNameLst>
                                          <p:attrName>style.visibility</p:attrName>
                                        </p:attrNameLst>
                                      </p:cBhvr>
                                      <p:to>
                                        <p:strVal val="visible"/>
                                      </p:to>
                                    </p:set>
                                    <p:animEffect transition="in" filter="wipe(left)">
                                      <p:cBhvr>
                                        <p:cTn dur="1000" id="37"/>
                                        <p:tgtEl>
                                          <p:spTgt spid="1048613"/>
                                        </p:tgtEl>
                                      </p:cBhvr>
                                    </p:animEffect>
                                  </p:childTnLst>
                                </p:cTn>
                              </p:par>
                            </p:childTnLst>
                          </p:cTn>
                        </p:par>
                      </p:childTnLst>
                    </p:cTn>
                  </p:par>
                  <p:par>
                    <p:cTn fill="hold" id="38" nodeType="clickPar">
                      <p:stCondLst>
                        <p:cond delay="indefinite"/>
                      </p:stCondLst>
                      <p:childTnLst>
                        <p:par>
                          <p:cTn fill="hold" id="39" nodeType="withGroup">
                            <p:stCondLst>
                              <p:cond delay="0"/>
                            </p:stCondLst>
                            <p:childTnLst>
                              <p:par>
                                <p:cTn fill="hold" grpId="0" id="40" nodeType="clickEffect" presetClass="entr" presetID="22" presetSubtype="8">
                                  <p:stCondLst>
                                    <p:cond delay="0"/>
                                  </p:stCondLst>
                                  <p:childTnLst>
                                    <p:set>
                                      <p:cBhvr>
                                        <p:cTn dur="1" fill="hold" id="41">
                                          <p:stCondLst>
                                            <p:cond delay="0"/>
                                          </p:stCondLst>
                                        </p:cTn>
                                        <p:tgtEl>
                                          <p:spTgt spid="1048614"/>
                                        </p:tgtEl>
                                        <p:attrNameLst>
                                          <p:attrName>style.visibility</p:attrName>
                                        </p:attrNameLst>
                                      </p:cBhvr>
                                      <p:to>
                                        <p:strVal val="visible"/>
                                      </p:to>
                                    </p:set>
                                    <p:animEffect transition="in" filter="wipe(left)">
                                      <p:cBhvr>
                                        <p:cTn dur="2000" id="42"/>
                                        <p:tgtEl>
                                          <p:spTgt spid="1048614"/>
                                        </p:tgtEl>
                                      </p:cBhvr>
                                    </p:animEffect>
                                  </p:childTnLst>
                                </p:cTn>
                              </p:par>
                            </p:childTnLst>
                          </p:cTn>
                        </p:par>
                        <p:par>
                          <p:cTn fill="hold" id="43" nodeType="afterGroup">
                            <p:stCondLst>
                              <p:cond delay="2000"/>
                            </p:stCondLst>
                            <p:childTnLst>
                              <p:par>
                                <p:cTn fill="hold" grpId="0" id="44" nodeType="afterEffect" presetClass="entr" presetID="2" presetSubtype="2">
                                  <p:stCondLst>
                                    <p:cond delay="0"/>
                                  </p:stCondLst>
                                  <p:childTnLst>
                                    <p:set>
                                      <p:cBhvr>
                                        <p:cTn dur="1" fill="hold" id="45">
                                          <p:stCondLst>
                                            <p:cond delay="0"/>
                                          </p:stCondLst>
                                        </p:cTn>
                                        <p:tgtEl>
                                          <p:spTgt spid="1048612"/>
                                        </p:tgtEl>
                                        <p:attrNameLst>
                                          <p:attrName>style.visibility</p:attrName>
                                        </p:attrNameLst>
                                      </p:cBhvr>
                                      <p:to>
                                        <p:strVal val="visible"/>
                                      </p:to>
                                    </p:set>
                                    <p:anim calcmode="lin" valueType="num">
                                      <p:cBhvr additive="base">
                                        <p:cTn dur="500" fill="hold" id="46"/>
                                        <p:tgtEl>
                                          <p:spTgt spid="1048612"/>
                                        </p:tgtEl>
                                        <p:attrNameLst>
                                          <p:attrName>ppt_x</p:attrName>
                                        </p:attrNameLst>
                                      </p:cBhvr>
                                      <p:tavLst>
                                        <p:tav tm="0">
                                          <p:val>
                                            <p:strVal val="1+#ppt_w/2"/>
                                          </p:val>
                                        </p:tav>
                                        <p:tav tm="100000">
                                          <p:val>
                                            <p:strVal val="#ppt_x"/>
                                          </p:val>
                                        </p:tav>
                                      </p:tavLst>
                                    </p:anim>
                                    <p:anim calcmode="lin" valueType="num">
                                      <p:cBhvr additive="base">
                                        <p:cTn dur="500" fill="hold" id="47"/>
                                        <p:tgtEl>
                                          <p:spTgt spid="10486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06" grpId="0" uiExpand="0" build="whole"/>
      <p:bldP spid="1048607" grpId="0" uiExpand="0" build="whole"/>
      <p:bldP spid="1048610" grpId="0" uiExpand="0" build="whole"/>
      <p:bldP spid="1048611" grpId="0" uiExpand="0" build="whole"/>
      <p:bldP spid="1048612" grpId="0" uiExpand="0" build="whole"/>
      <p:bldP spid="1048613" grpId="0" uiExpand="0" build="whole"/>
      <p:bldP spid="1048614" grpId="0" uiExpand="0" build="whole"/>
    </p:bldLst>
  </p:timing>
</p:sld>
</file>

<file path=ppt/slides/slide30.xml><?xml version="1.0" encoding="utf-8"?>
<p:sld xmlns:a="http://schemas.openxmlformats.org/drawingml/2006/main" xmlns:r="http://schemas.openxmlformats.org/officeDocument/2006/relationships" xmlns:p="http://schemas.openxmlformats.org/presentationml/2006/main" show="1" showMasterSp="1">
  <p:cSld>
    <p:spTree>
      <p:nvGrpSpPr>
        <p:cNvPr id="149" name=""/>
        <p:cNvGrpSpPr/>
        <p:nvPr/>
      </p:nvGrpSpPr>
      <p:grpSpPr>
        <a:xfrm rot="0">
          <a:off x="0" y="0"/>
          <a:ext cx="0" cy="0"/>
          <a:chOff x="0" y="0"/>
          <a:chExt cx="0" cy="0"/>
        </a:xfrm>
      </p:grpSpPr>
      <p:sp>
        <p:nvSpPr>
          <p:cNvPr id="1048975" name="Rectangle 4"/>
          <p:cNvSpPr/>
          <p:nvPr/>
        </p:nvSpPr>
        <p:spPr>
          <a:xfrm rot="0">
            <a:off x="0" y="0"/>
            <a:ext cx="9144000" cy="6858000"/>
          </a:xfrm>
          <a:prstGeom prst="rect"/>
          <a:solidFill>
            <a:srgbClr val="FFFF99"/>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8976" name="Text Box 5"/>
          <p:cNvSpPr txBox="1"/>
          <p:nvPr/>
        </p:nvSpPr>
        <p:spPr>
          <a:xfrm rot="0">
            <a:off x="914400" y="1524000"/>
            <a:ext cx="7467600" cy="4572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indent="-342900" latinLnBrk="1" lvl="0" marL="342900">
              <a:spcBef>
                <a:spcPct val="50000"/>
              </a:spcBef>
              <a:buFontTx/>
              <a:buAutoNum type="arabicPeriod" startAt="1"/>
            </a:pPr>
            <a:r>
              <a:rPr altLang="en-US" lang="en-US">
                <a:solidFill>
                  <a:schemeClr val="lt2"/>
                </a:solidFill>
              </a:rPr>
              <a:t>The truth table for a 2-input AND gate is </a:t>
            </a:r>
          </a:p>
        </p:txBody>
      </p:sp>
      <p:sp>
        <p:nvSpPr>
          <p:cNvPr id="1048977" name="Text Box 6"/>
          <p:cNvSpPr txBox="1"/>
          <p:nvPr/>
        </p:nvSpPr>
        <p:spPr>
          <a:xfrm rot="0">
            <a:off x="7239000" y="6507162"/>
            <a:ext cx="24384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1200" lang="en-US">
                <a:solidFill>
                  <a:srgbClr val="996633"/>
                </a:solidFill>
              </a:rPr>
              <a:t>© 2008 Pearson Education</a:t>
            </a:r>
          </a:p>
        </p:txBody>
      </p:sp>
      <p:sp>
        <p:nvSpPr>
          <p:cNvPr id="1048978" name="WordArt 10" descr="White marble"/>
          <p:cNvSpPr/>
          <p:nvPr/>
        </p:nvSpPr>
        <p:spPr>
          <a:xfrm rot="0">
            <a:off x="3886200" y="381000"/>
            <a:ext cx="1371600" cy="457200"/>
          </a:xfrm>
          <a:prstGeom prst="rect"/>
        </p:spPr>
        <p:txBody>
          <a:bodyPr anchor="t" bIns="45720" fromWordArt="1" lIns="91440" rIns="91440" tIns="45720" vert="horz" wrap="none">
            <a:prstTxWarp prst="textPlain">
              <a:avLst>
                <a:gd fmla="val 50000" name="adj"/>
              </a:avLst>
            </a:prstTxWarp>
            <a:scene3d>
              <a:camera prst="legacyObliqueRight">
                <a:rot lat="0" lon="0" rev="0"/>
              </a:camera>
              <a:lightRig dir="t" rig="legacyHarsh3"/>
            </a:scene3d>
            <a:sp3d extrusionH="100000" prstMaterial="legacyMatte">
              <a:bevelT w="13500" h="13500" prst="angle"/>
              <a:bevelB w="13500" h="13500" prst="angle"/>
              <a:extrusionClr>
                <a:srgbClr val="663300"/>
              </a:extrusionClr>
            </a:sp3d>
          </a:bodyPr>
          <a:p>
            <a:pPr algn="ctr"/>
            <a:r>
              <a:rPr b="0" sz="3600" i="0" kern="10" normalizeH="0" spc="0">
                <a:ln w="9525" cap="flat" cmpd="sng">
                  <a:noFill/>
                  <a:prstDash val="solid"/>
                  <a:round/>
                </a:ln>
                <a:blipFill rotWithShape="0">
                  <a:blip xmlns:r="http://schemas.openxmlformats.org/officeDocument/2006/relationships" r:embed="rId1">
                    <a:alphaModFix amt="100000"/>
                  </a:blip>
                  <a:srcRect/>
                  <a:tile algn="tl" flip="none" sx="100000" sy="100000" tx="0" ty="0"/>
                </a:blipFill>
                <a:latin typeface="Times New Roman"/>
                <a:ea typeface="Times New Roman"/>
              </a:rPr>
              <a:t>Quiz</a:t>
            </a:r>
          </a:p>
        </p:txBody>
      </p:sp>
      <p:sp>
        <p:nvSpPr>
          <p:cNvPr id="1048979" name="Text Box 12"/>
          <p:cNvSpPr txBox="1"/>
          <p:nvPr/>
        </p:nvSpPr>
        <p:spPr>
          <a:xfrm rot="0">
            <a:off x="1981200" y="2743200"/>
            <a:ext cx="838200" cy="13112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indent="-342900" lvl="0" marL="342900"/>
            <a:r>
              <a:rPr altLang="en-US" sz="2000" lang="en-US"/>
              <a:t>0    0</a:t>
            </a:r>
          </a:p>
          <a:p>
            <a:pPr indent="-342900" lvl="0" marL="342900"/>
            <a:r>
              <a:rPr altLang="en-US" sz="2000" lang="en-US"/>
              <a:t>0    1</a:t>
            </a:r>
          </a:p>
          <a:p>
            <a:pPr indent="-342900" lvl="0" marL="342900"/>
            <a:r>
              <a:rPr altLang="en-US" sz="2000" lang="en-US"/>
              <a:t>1    0</a:t>
            </a:r>
          </a:p>
          <a:p>
            <a:pPr indent="-342900" lvl="0" marL="342900"/>
            <a:r>
              <a:rPr altLang="en-US" sz="2000" lang="en-US"/>
              <a:t>1    1</a:t>
            </a:r>
          </a:p>
        </p:txBody>
      </p:sp>
      <p:graphicFrame>
        <p:nvGraphicFramePr>
          <p:cNvPr id="4194359" name=""/>
          <p:cNvGraphicFramePr>
            <a:graphicFrameLocks/>
          </p:cNvGraphicFramePr>
          <p:nvPr/>
        </p:nvGraphicFramePr>
        <p:xfrm rot="0">
          <a:off x="5105400" y="2057400"/>
          <a:ext cx="2009775" cy="2057400"/>
        </p:xfrm>
        <a:graphic>
          <a:graphicData uri="http://schemas.openxmlformats.org/presentationml/2006/ole">
            <mc:AlternateContent xmlns:mc="http://schemas.openxmlformats.org/markup-compatibility/2006">
              <mc:Choice xmlns:v="urn:schemas-microsoft-com:vml" Requires="v">
                <p:oleObj name="CorelDRAW" r:id="rId2" spid="" imgH="2057400" imgW="2009775" showAsIcon="0" progId="CorelDRAW.Graphic.13">
                  <p:embed followColorScheme="full"/>
                  <p:pic>
                    <p:nvPicPr>
                      <p:cNvPr id="2097244" name="Object 14"/>
                      <p:cNvPicPr>
                        <a:picLocks/>
                      </p:cNvPicPr>
                      <p:nvPr/>
                    </p:nvPicPr>
                    <p:blipFill>
                      <a:blip xmlns:r="http://schemas.openxmlformats.org/officeDocument/2006/relationships" r:embed="rId3"/>
                      <a:srcRect l="0" t="0" r="0" b="0"/>
                      <a:stretch>
                        <a:fillRect/>
                      </a:stretch>
                    </p:blipFill>
                    <p:spPr>
                      <a:xfrm rot="0">
                        <a:off x="5105400" y="2057400"/>
                        <a:ext cx="2009775" cy="2057400"/>
                      </a:xfrm>
                      <a:prstGeom prst="rect"/>
                      <a:noFill/>
                      <a:ln>
                        <a:noFill/>
                      </a:ln>
                    </p:spPr>
                  </p:pic>
                </p:oleObj>
              </mc:Choice>
              <mc:Fallback>
                <p:oleObj name="CorelDRAW" r:id="rId2" spid="" imgH="2057400" imgW="2009775" showAsIcon="0" progId="CorelDRAW.Graphic.13">
                  <p:embed followColorScheme="full"/>
                  <p:pic>
                    <p:nvPicPr>
                      <p:cNvPr id="2097244" name="Object 14"/>
                      <p:cNvPicPr>
                        <a:picLocks/>
                      </p:cNvPicPr>
                      <p:nvPr/>
                    </p:nvPicPr>
                    <p:blipFill>
                      <a:blip xmlns:r="http://schemas.openxmlformats.org/officeDocument/2006/relationships" r:embed="rId3"/>
                      <a:srcRect l="0" t="0" r="0" b="0"/>
                      <a:stretch>
                        <a:fillRect/>
                      </a:stretch>
                    </p:blipFill>
                    <p:spPr>
                      <a:xfrm rot="0">
                        <a:off x="5105400" y="2057400"/>
                        <a:ext cx="2009775" cy="2057400"/>
                      </a:xfrm>
                      <a:prstGeom prst="rect"/>
                      <a:noFill/>
                      <a:ln>
                        <a:noFill/>
                      </a:ln>
                    </p:spPr>
                  </p:pic>
                </p:oleObj>
              </mc:Fallback>
            </mc:AlternateContent>
          </a:graphicData>
        </a:graphic>
      </p:graphicFrame>
      <p:sp>
        <p:nvSpPr>
          <p:cNvPr id="1048980" name="Text Box 15"/>
          <p:cNvSpPr txBox="1"/>
          <p:nvPr/>
        </p:nvSpPr>
        <p:spPr>
          <a:xfrm rot="0">
            <a:off x="5334000" y="2743200"/>
            <a:ext cx="838200" cy="13112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indent="-342900" lvl="0" marL="342900"/>
            <a:r>
              <a:rPr altLang="en-US" sz="2000" lang="en-US"/>
              <a:t>0    0</a:t>
            </a:r>
          </a:p>
          <a:p>
            <a:pPr indent="-342900" lvl="0" marL="342900"/>
            <a:r>
              <a:rPr altLang="en-US" sz="2000" lang="en-US"/>
              <a:t>0    1</a:t>
            </a:r>
          </a:p>
          <a:p>
            <a:pPr indent="-342900" lvl="0" marL="342900"/>
            <a:r>
              <a:rPr altLang="en-US" sz="2000" lang="en-US"/>
              <a:t>1    0</a:t>
            </a:r>
          </a:p>
          <a:p>
            <a:pPr indent="-342900" lvl="0" marL="342900"/>
            <a:r>
              <a:rPr altLang="en-US" sz="2000" lang="en-US"/>
              <a:t>1    1</a:t>
            </a:r>
          </a:p>
        </p:txBody>
      </p:sp>
      <p:sp>
        <p:nvSpPr>
          <p:cNvPr id="1048981" name="Text Box 16"/>
          <p:cNvSpPr txBox="1"/>
          <p:nvPr/>
        </p:nvSpPr>
        <p:spPr>
          <a:xfrm rot="0">
            <a:off x="6477000" y="2743200"/>
            <a:ext cx="838200" cy="13112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indent="-342900" lvl="0" marL="342900"/>
            <a:r>
              <a:rPr altLang="en-US" sz="2000" lang="en-US">
                <a:solidFill>
                  <a:srgbClr val="FF0000"/>
                </a:solidFill>
              </a:rPr>
              <a:t>1</a:t>
            </a:r>
          </a:p>
          <a:p>
            <a:pPr indent="-342900" lvl="0" marL="342900"/>
            <a:r>
              <a:rPr altLang="en-US" sz="2000" lang="en-US">
                <a:solidFill>
                  <a:srgbClr val="FF0000"/>
                </a:solidFill>
              </a:rPr>
              <a:t>0 </a:t>
            </a:r>
          </a:p>
          <a:p>
            <a:pPr indent="-342900" lvl="0" marL="342900"/>
            <a:r>
              <a:rPr altLang="en-US" sz="2000" lang="en-US">
                <a:solidFill>
                  <a:srgbClr val="FF0000"/>
                </a:solidFill>
              </a:rPr>
              <a:t>0</a:t>
            </a:r>
          </a:p>
          <a:p>
            <a:pPr indent="-342900" lvl="0" marL="342900"/>
            <a:r>
              <a:rPr altLang="en-US" sz="2000" lang="en-US">
                <a:solidFill>
                  <a:srgbClr val="FF0000"/>
                </a:solidFill>
              </a:rPr>
              <a:t>0</a:t>
            </a:r>
          </a:p>
        </p:txBody>
      </p:sp>
      <p:graphicFrame>
        <p:nvGraphicFramePr>
          <p:cNvPr id="4194360" name=""/>
          <p:cNvGraphicFramePr>
            <a:graphicFrameLocks/>
          </p:cNvGraphicFramePr>
          <p:nvPr/>
        </p:nvGraphicFramePr>
        <p:xfrm rot="0">
          <a:off x="1752600" y="4343400"/>
          <a:ext cx="2009775" cy="2057400"/>
        </p:xfrm>
        <a:graphic>
          <a:graphicData uri="http://schemas.openxmlformats.org/presentationml/2006/ole">
            <mc:AlternateContent xmlns:mc="http://schemas.openxmlformats.org/markup-compatibility/2006">
              <mc:Choice xmlns:v="urn:schemas-microsoft-com:vml" Requires="v">
                <p:oleObj name="CorelDRAW" r:id="rId4" spid="" imgH="2057400" imgW="2009775" showAsIcon="0" progId="CorelDRAW.Graphic.13">
                  <p:embed followColorScheme="full"/>
                  <p:pic>
                    <p:nvPicPr>
                      <p:cNvPr id="2097245" name="Object 17"/>
                      <p:cNvPicPr>
                        <a:picLocks/>
                      </p:cNvPicPr>
                      <p:nvPr/>
                    </p:nvPicPr>
                    <p:blipFill>
                      <a:blip xmlns:r="http://schemas.openxmlformats.org/officeDocument/2006/relationships" r:embed="rId3"/>
                      <a:srcRect l="0" t="0" r="0" b="0"/>
                      <a:stretch>
                        <a:fillRect/>
                      </a:stretch>
                    </p:blipFill>
                    <p:spPr>
                      <a:xfrm rot="0">
                        <a:off x="1752600" y="4343400"/>
                        <a:ext cx="2009775" cy="2057400"/>
                      </a:xfrm>
                      <a:prstGeom prst="rect"/>
                      <a:noFill/>
                      <a:ln>
                        <a:noFill/>
                      </a:ln>
                    </p:spPr>
                  </p:pic>
                </p:oleObj>
              </mc:Choice>
              <mc:Fallback>
                <p:oleObj name="CorelDRAW" r:id="rId4" spid="" imgH="2057400" imgW="2009775" showAsIcon="0" progId="CorelDRAW.Graphic.13">
                  <p:embed followColorScheme="full"/>
                  <p:pic>
                    <p:nvPicPr>
                      <p:cNvPr id="2097245" name="Object 17"/>
                      <p:cNvPicPr>
                        <a:picLocks/>
                      </p:cNvPicPr>
                      <p:nvPr/>
                    </p:nvPicPr>
                    <p:blipFill>
                      <a:blip xmlns:r="http://schemas.openxmlformats.org/officeDocument/2006/relationships" r:embed="rId3"/>
                      <a:srcRect l="0" t="0" r="0" b="0"/>
                      <a:stretch>
                        <a:fillRect/>
                      </a:stretch>
                    </p:blipFill>
                    <p:spPr>
                      <a:xfrm rot="0">
                        <a:off x="1752600" y="4343400"/>
                        <a:ext cx="2009775" cy="2057400"/>
                      </a:xfrm>
                      <a:prstGeom prst="rect"/>
                      <a:noFill/>
                      <a:ln>
                        <a:noFill/>
                      </a:ln>
                    </p:spPr>
                  </p:pic>
                </p:oleObj>
              </mc:Fallback>
            </mc:AlternateContent>
          </a:graphicData>
        </a:graphic>
      </p:graphicFrame>
      <p:sp>
        <p:nvSpPr>
          <p:cNvPr id="1048982" name="Text Box 18"/>
          <p:cNvSpPr txBox="1"/>
          <p:nvPr/>
        </p:nvSpPr>
        <p:spPr>
          <a:xfrm rot="0">
            <a:off x="1981200" y="5029200"/>
            <a:ext cx="838200" cy="13112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indent="-342900" lvl="0" marL="342900"/>
            <a:r>
              <a:rPr altLang="en-US" sz="2000" lang="en-US"/>
              <a:t>0    0</a:t>
            </a:r>
          </a:p>
          <a:p>
            <a:pPr indent="-342900" lvl="0" marL="342900"/>
            <a:r>
              <a:rPr altLang="en-US" sz="2000" lang="en-US"/>
              <a:t>0    1</a:t>
            </a:r>
          </a:p>
          <a:p>
            <a:pPr indent="-342900" lvl="0" marL="342900"/>
            <a:r>
              <a:rPr altLang="en-US" sz="2000" lang="en-US"/>
              <a:t>1    0</a:t>
            </a:r>
          </a:p>
          <a:p>
            <a:pPr indent="-342900" lvl="0" marL="342900"/>
            <a:r>
              <a:rPr altLang="en-US" sz="2000" lang="en-US"/>
              <a:t>1    1</a:t>
            </a:r>
          </a:p>
        </p:txBody>
      </p:sp>
      <p:graphicFrame>
        <p:nvGraphicFramePr>
          <p:cNvPr id="4194361" name=""/>
          <p:cNvGraphicFramePr>
            <a:graphicFrameLocks/>
          </p:cNvGraphicFramePr>
          <p:nvPr/>
        </p:nvGraphicFramePr>
        <p:xfrm rot="0">
          <a:off x="1828800" y="2057400"/>
          <a:ext cx="2009775" cy="2057400"/>
        </p:xfrm>
        <a:graphic>
          <a:graphicData uri="http://schemas.openxmlformats.org/presentationml/2006/ole">
            <mc:AlternateContent xmlns:mc="http://schemas.openxmlformats.org/markup-compatibility/2006">
              <mc:Choice xmlns:v="urn:schemas-microsoft-com:vml" Requires="v">
                <p:oleObj name="CorelDRAW" r:id="rId5" spid="" imgH="2057400" imgW="2009775" showAsIcon="0" progId="CorelDRAW.Graphic.13">
                  <p:embed followColorScheme="full"/>
                  <p:pic>
                    <p:nvPicPr>
                      <p:cNvPr id="2097246" name="Object 20"/>
                      <p:cNvPicPr>
                        <a:picLocks/>
                      </p:cNvPicPr>
                      <p:nvPr/>
                    </p:nvPicPr>
                    <p:blipFill>
                      <a:blip xmlns:r="http://schemas.openxmlformats.org/officeDocument/2006/relationships" r:embed="rId3"/>
                      <a:srcRect l="0" t="0" r="0" b="0"/>
                      <a:stretch>
                        <a:fillRect/>
                      </a:stretch>
                    </p:blipFill>
                    <p:spPr>
                      <a:xfrm rot="0">
                        <a:off x="1828800" y="2057400"/>
                        <a:ext cx="2009775" cy="2057400"/>
                      </a:xfrm>
                      <a:prstGeom prst="rect"/>
                      <a:noFill/>
                      <a:ln>
                        <a:noFill/>
                      </a:ln>
                    </p:spPr>
                  </p:pic>
                </p:oleObj>
              </mc:Choice>
              <mc:Fallback>
                <p:oleObj name="CorelDRAW" r:id="rId5" spid="" imgH="2057400" imgW="2009775" showAsIcon="0" progId="CorelDRAW.Graphic.13">
                  <p:embed followColorScheme="full"/>
                  <p:pic>
                    <p:nvPicPr>
                      <p:cNvPr id="2097246" name="Object 20"/>
                      <p:cNvPicPr>
                        <a:picLocks/>
                      </p:cNvPicPr>
                      <p:nvPr/>
                    </p:nvPicPr>
                    <p:blipFill>
                      <a:blip xmlns:r="http://schemas.openxmlformats.org/officeDocument/2006/relationships" r:embed="rId3"/>
                      <a:srcRect l="0" t="0" r="0" b="0"/>
                      <a:stretch>
                        <a:fillRect/>
                      </a:stretch>
                    </p:blipFill>
                    <p:spPr>
                      <a:xfrm rot="0">
                        <a:off x="1828800" y="2057400"/>
                        <a:ext cx="2009775" cy="2057400"/>
                      </a:xfrm>
                      <a:prstGeom prst="rect"/>
                      <a:noFill/>
                      <a:ln>
                        <a:noFill/>
                      </a:ln>
                    </p:spPr>
                  </p:pic>
                </p:oleObj>
              </mc:Fallback>
            </mc:AlternateContent>
          </a:graphicData>
        </a:graphic>
      </p:graphicFrame>
      <p:graphicFrame>
        <p:nvGraphicFramePr>
          <p:cNvPr id="4194362" name=""/>
          <p:cNvGraphicFramePr>
            <a:graphicFrameLocks/>
          </p:cNvGraphicFramePr>
          <p:nvPr/>
        </p:nvGraphicFramePr>
        <p:xfrm rot="0">
          <a:off x="5105400" y="4343400"/>
          <a:ext cx="2009775" cy="2057400"/>
        </p:xfrm>
        <a:graphic>
          <a:graphicData uri="http://schemas.openxmlformats.org/presentationml/2006/ole">
            <mc:AlternateContent xmlns:mc="http://schemas.openxmlformats.org/markup-compatibility/2006">
              <mc:Choice xmlns:v="urn:schemas-microsoft-com:vml" Requires="v">
                <p:oleObj name="CorelDRAW" r:id="rId6" spid="" imgH="2057400" imgW="2009775" showAsIcon="0" progId="CorelDRAW.Graphic.13">
                  <p:embed followColorScheme="full"/>
                  <p:pic>
                    <p:nvPicPr>
                      <p:cNvPr id="2097247" name="Object 21"/>
                      <p:cNvPicPr>
                        <a:picLocks/>
                      </p:cNvPicPr>
                      <p:nvPr/>
                    </p:nvPicPr>
                    <p:blipFill>
                      <a:blip xmlns:r="http://schemas.openxmlformats.org/officeDocument/2006/relationships" r:embed="rId3"/>
                      <a:srcRect l="0" t="0" r="0" b="0"/>
                      <a:stretch>
                        <a:fillRect/>
                      </a:stretch>
                    </p:blipFill>
                    <p:spPr>
                      <a:xfrm rot="0">
                        <a:off x="5105400" y="4343400"/>
                        <a:ext cx="2009775" cy="2057400"/>
                      </a:xfrm>
                      <a:prstGeom prst="rect"/>
                      <a:noFill/>
                      <a:ln>
                        <a:noFill/>
                      </a:ln>
                    </p:spPr>
                  </p:pic>
                </p:oleObj>
              </mc:Choice>
              <mc:Fallback>
                <p:oleObj name="CorelDRAW" r:id="rId6" spid="" imgH="2057400" imgW="2009775" showAsIcon="0" progId="CorelDRAW.Graphic.13">
                  <p:embed followColorScheme="full"/>
                  <p:pic>
                    <p:nvPicPr>
                      <p:cNvPr id="2097247" name="Object 21"/>
                      <p:cNvPicPr>
                        <a:picLocks/>
                      </p:cNvPicPr>
                      <p:nvPr/>
                    </p:nvPicPr>
                    <p:blipFill>
                      <a:blip xmlns:r="http://schemas.openxmlformats.org/officeDocument/2006/relationships" r:embed="rId3"/>
                      <a:srcRect l="0" t="0" r="0" b="0"/>
                      <a:stretch>
                        <a:fillRect/>
                      </a:stretch>
                    </p:blipFill>
                    <p:spPr>
                      <a:xfrm rot="0">
                        <a:off x="5105400" y="4343400"/>
                        <a:ext cx="2009775" cy="2057400"/>
                      </a:xfrm>
                      <a:prstGeom prst="rect"/>
                      <a:noFill/>
                      <a:ln>
                        <a:noFill/>
                      </a:ln>
                    </p:spPr>
                  </p:pic>
                </p:oleObj>
              </mc:Fallback>
            </mc:AlternateContent>
          </a:graphicData>
        </a:graphic>
      </p:graphicFrame>
      <p:sp>
        <p:nvSpPr>
          <p:cNvPr id="1048983" name="Text Box 22"/>
          <p:cNvSpPr txBox="1"/>
          <p:nvPr/>
        </p:nvSpPr>
        <p:spPr>
          <a:xfrm rot="0">
            <a:off x="5334000" y="5029200"/>
            <a:ext cx="838200" cy="13112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indent="-342900" lvl="0" marL="342900"/>
            <a:r>
              <a:rPr altLang="en-US" sz="2000" lang="en-US"/>
              <a:t>0    0</a:t>
            </a:r>
          </a:p>
          <a:p>
            <a:pPr indent="-342900" lvl="0" marL="342900"/>
            <a:r>
              <a:rPr altLang="en-US" sz="2000" lang="en-US"/>
              <a:t>0    1</a:t>
            </a:r>
          </a:p>
          <a:p>
            <a:pPr indent="-342900" lvl="0" marL="342900"/>
            <a:r>
              <a:rPr altLang="en-US" sz="2000" lang="en-US"/>
              <a:t>1    0</a:t>
            </a:r>
          </a:p>
          <a:p>
            <a:pPr indent="-342900" lvl="0" marL="342900"/>
            <a:r>
              <a:rPr altLang="en-US" sz="2000" lang="en-US"/>
              <a:t>1    1</a:t>
            </a:r>
          </a:p>
        </p:txBody>
      </p:sp>
      <p:sp>
        <p:nvSpPr>
          <p:cNvPr id="1048984" name="Text Box 23"/>
          <p:cNvSpPr txBox="1"/>
          <p:nvPr/>
        </p:nvSpPr>
        <p:spPr>
          <a:xfrm rot="0">
            <a:off x="6477000" y="5029200"/>
            <a:ext cx="838200" cy="13112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indent="-342900" lvl="0" marL="342900"/>
            <a:r>
              <a:rPr altLang="en-US" sz="2000" lang="en-US">
                <a:solidFill>
                  <a:srgbClr val="FF0000"/>
                </a:solidFill>
              </a:rPr>
              <a:t>0</a:t>
            </a:r>
          </a:p>
          <a:p>
            <a:pPr indent="-342900" lvl="0" marL="342900"/>
            <a:r>
              <a:rPr altLang="en-US" sz="2000" lang="en-US">
                <a:solidFill>
                  <a:srgbClr val="FF0000"/>
                </a:solidFill>
              </a:rPr>
              <a:t>1 </a:t>
            </a:r>
          </a:p>
          <a:p>
            <a:pPr indent="-342900" lvl="0" marL="342900"/>
            <a:r>
              <a:rPr altLang="en-US" sz="2000" lang="en-US">
                <a:solidFill>
                  <a:srgbClr val="FF0000"/>
                </a:solidFill>
              </a:rPr>
              <a:t>1</a:t>
            </a:r>
          </a:p>
          <a:p>
            <a:pPr indent="-342900" lvl="0" marL="342900"/>
            <a:r>
              <a:rPr altLang="en-US" sz="2000" lang="en-US">
                <a:solidFill>
                  <a:srgbClr val="FF0000"/>
                </a:solidFill>
              </a:rPr>
              <a:t>1</a:t>
            </a:r>
          </a:p>
        </p:txBody>
      </p:sp>
      <p:sp>
        <p:nvSpPr>
          <p:cNvPr id="1048985" name="Text Box 24"/>
          <p:cNvSpPr txBox="1"/>
          <p:nvPr/>
        </p:nvSpPr>
        <p:spPr>
          <a:xfrm rot="0">
            <a:off x="1447800" y="2819400"/>
            <a:ext cx="533400" cy="4572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lang="en-US">
                <a:solidFill>
                  <a:schemeClr val="lt2"/>
                </a:solidFill>
              </a:rPr>
              <a:t>a.</a:t>
            </a:r>
          </a:p>
        </p:txBody>
      </p:sp>
      <p:sp>
        <p:nvSpPr>
          <p:cNvPr id="1048986" name="Text Box 25"/>
          <p:cNvSpPr txBox="1"/>
          <p:nvPr/>
        </p:nvSpPr>
        <p:spPr>
          <a:xfrm rot="0">
            <a:off x="4572000" y="2819400"/>
            <a:ext cx="533400" cy="4572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lang="en-US">
                <a:solidFill>
                  <a:schemeClr val="lt2"/>
                </a:solidFill>
              </a:rPr>
              <a:t>b.</a:t>
            </a:r>
          </a:p>
        </p:txBody>
      </p:sp>
      <p:sp>
        <p:nvSpPr>
          <p:cNvPr id="1048987" name="Text Box 26"/>
          <p:cNvSpPr txBox="1"/>
          <p:nvPr/>
        </p:nvSpPr>
        <p:spPr>
          <a:xfrm rot="0">
            <a:off x="1219200" y="5257800"/>
            <a:ext cx="533400" cy="4572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lang="en-US">
                <a:solidFill>
                  <a:schemeClr val="lt2"/>
                </a:solidFill>
              </a:rPr>
              <a:t>c.</a:t>
            </a:r>
          </a:p>
        </p:txBody>
      </p:sp>
      <p:sp>
        <p:nvSpPr>
          <p:cNvPr id="1048988" name="Text Box 27"/>
          <p:cNvSpPr txBox="1"/>
          <p:nvPr/>
        </p:nvSpPr>
        <p:spPr>
          <a:xfrm rot="0">
            <a:off x="4495800" y="5257800"/>
            <a:ext cx="533400" cy="4572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lang="en-US">
                <a:solidFill>
                  <a:schemeClr val="lt2"/>
                </a:solidFill>
              </a:rPr>
              <a:t>d.</a:t>
            </a:r>
          </a:p>
        </p:txBody>
      </p:sp>
      <p:sp>
        <p:nvSpPr>
          <p:cNvPr id="1048989" name="Text Box 13"/>
          <p:cNvSpPr txBox="1"/>
          <p:nvPr/>
        </p:nvSpPr>
        <p:spPr>
          <a:xfrm rot="0">
            <a:off x="3124200" y="2743200"/>
            <a:ext cx="838200" cy="13112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indent="-342900" lvl="0" marL="342900"/>
            <a:r>
              <a:rPr altLang="en-US" sz="2000" lang="en-US">
                <a:solidFill>
                  <a:srgbClr val="FF0000"/>
                </a:solidFill>
              </a:rPr>
              <a:t>0</a:t>
            </a:r>
          </a:p>
          <a:p>
            <a:pPr indent="-342900" lvl="0" marL="342900"/>
            <a:r>
              <a:rPr altLang="en-US" sz="2000" lang="en-US">
                <a:solidFill>
                  <a:srgbClr val="FF0000"/>
                </a:solidFill>
              </a:rPr>
              <a:t>1</a:t>
            </a:r>
          </a:p>
          <a:p>
            <a:pPr indent="-342900" lvl="0" marL="342900"/>
            <a:r>
              <a:rPr altLang="en-US" sz="2000" lang="en-US">
                <a:solidFill>
                  <a:srgbClr val="FF0000"/>
                </a:solidFill>
              </a:rPr>
              <a:t>1</a:t>
            </a:r>
          </a:p>
          <a:p>
            <a:pPr indent="-342900" lvl="0" marL="342900"/>
            <a:r>
              <a:rPr altLang="en-US" sz="2000" lang="en-US">
                <a:solidFill>
                  <a:srgbClr val="FF0000"/>
                </a:solidFill>
              </a:rPr>
              <a:t>0</a:t>
            </a:r>
          </a:p>
        </p:txBody>
      </p:sp>
      <p:sp>
        <p:nvSpPr>
          <p:cNvPr id="1048990" name="Text Box 19"/>
          <p:cNvSpPr txBox="1"/>
          <p:nvPr/>
        </p:nvSpPr>
        <p:spPr>
          <a:xfrm rot="0">
            <a:off x="3124200" y="5029200"/>
            <a:ext cx="838200" cy="13112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indent="-342900" lvl="0" marL="342900"/>
            <a:r>
              <a:rPr altLang="en-US" sz="2000" lang="en-US">
                <a:solidFill>
                  <a:srgbClr val="FF0000"/>
                </a:solidFill>
              </a:rPr>
              <a:t>0</a:t>
            </a:r>
          </a:p>
          <a:p>
            <a:pPr indent="-342900" lvl="0" marL="342900"/>
            <a:r>
              <a:rPr altLang="en-US" sz="2000" lang="en-US">
                <a:solidFill>
                  <a:srgbClr val="FF0000"/>
                </a:solidFill>
              </a:rPr>
              <a:t>0 </a:t>
            </a:r>
          </a:p>
          <a:p>
            <a:pPr indent="-342900" lvl="0" marL="342900"/>
            <a:r>
              <a:rPr altLang="en-US" sz="2000" lang="en-US">
                <a:solidFill>
                  <a:srgbClr val="FF0000"/>
                </a:solidFill>
              </a:rPr>
              <a:t>0</a:t>
            </a:r>
          </a:p>
          <a:p>
            <a:pPr indent="-342900" lvl="0" marL="342900"/>
            <a:r>
              <a:rPr altLang="en-US" sz="2000" lang="en-US">
                <a:solidFill>
                  <a:srgbClr val="FF0000"/>
                </a:solidFill>
              </a:rPr>
              <a:t>1</a:t>
            </a:r>
          </a:p>
        </p:txBody>
      </p:sp>
    </p:spTree>
  </p:cSld>
  <p:clrMapOvr>
    <a:masterClrMapping/>
  </p:clrMapOvr>
  <p:transition spd="fast" advClick="1">
    <p:push dir="l"/>
  </p:transition>
  <p:timing/>
</p:sld>
</file>

<file path=ppt/slides/slide31.xml><?xml version="1.0" encoding="utf-8"?>
<p:sld xmlns:a="http://schemas.openxmlformats.org/drawingml/2006/main" xmlns:r="http://schemas.openxmlformats.org/officeDocument/2006/relationships" xmlns:p="http://schemas.openxmlformats.org/presentationml/2006/main" showMasterSp="1">
  <p:cSld>
    <p:spTree>
      <p:nvGrpSpPr>
        <p:cNvPr id="152" name=""/>
        <p:cNvGrpSpPr/>
        <p:nvPr/>
      </p:nvGrpSpPr>
      <p:grpSpPr>
        <a:xfrm rot="0">
          <a:off x="0" y="0"/>
          <a:ext cx="0" cy="0"/>
          <a:chOff x="0" y="0"/>
          <a:chExt cx="0" cy="0"/>
        </a:xfrm>
      </p:grpSpPr>
      <p:sp>
        <p:nvSpPr>
          <p:cNvPr id="1048994" name="Rectangle 2"/>
          <p:cNvSpPr/>
          <p:nvPr/>
        </p:nvSpPr>
        <p:spPr>
          <a:xfrm rot="0">
            <a:off x="0" y="0"/>
            <a:ext cx="9144000" cy="6858000"/>
          </a:xfrm>
          <a:prstGeom prst="rect"/>
          <a:solidFill>
            <a:srgbClr val="FFFF99"/>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8995" name="Text Box 3"/>
          <p:cNvSpPr txBox="1"/>
          <p:nvPr/>
        </p:nvSpPr>
        <p:spPr>
          <a:xfrm rot="0">
            <a:off x="914400" y="1524000"/>
            <a:ext cx="7467600" cy="4572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indent="-342900" latinLnBrk="1" lvl="0" marL="342900">
              <a:spcBef>
                <a:spcPct val="50000"/>
              </a:spcBef>
              <a:buFontTx/>
              <a:buAutoNum type="arabicPeriod" startAt="2"/>
            </a:pPr>
            <a:r>
              <a:rPr altLang="en-US" lang="en-US">
                <a:solidFill>
                  <a:schemeClr val="lt2"/>
                </a:solidFill>
              </a:rPr>
              <a:t>The truth table for a 2-input NOR gate is </a:t>
            </a:r>
          </a:p>
        </p:txBody>
      </p:sp>
      <p:sp>
        <p:nvSpPr>
          <p:cNvPr id="1048996" name="Text Box 4"/>
          <p:cNvSpPr txBox="1"/>
          <p:nvPr/>
        </p:nvSpPr>
        <p:spPr>
          <a:xfrm rot="0">
            <a:off x="7239000" y="6507162"/>
            <a:ext cx="24384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1200" lang="en-US">
                <a:solidFill>
                  <a:srgbClr val="996633"/>
                </a:solidFill>
              </a:rPr>
              <a:t>© 2008 Pearson Education</a:t>
            </a:r>
          </a:p>
        </p:txBody>
      </p:sp>
      <p:sp>
        <p:nvSpPr>
          <p:cNvPr id="1048997" name="WordArt 5" descr="White marble"/>
          <p:cNvSpPr/>
          <p:nvPr/>
        </p:nvSpPr>
        <p:spPr>
          <a:xfrm rot="0">
            <a:off x="3886200" y="381000"/>
            <a:ext cx="1371600" cy="457200"/>
          </a:xfrm>
          <a:prstGeom prst="rect"/>
        </p:spPr>
        <p:txBody>
          <a:bodyPr anchor="t" bIns="45720" fromWordArt="1" lIns="91440" rIns="91440" tIns="45720" vert="horz" wrap="none">
            <a:prstTxWarp prst="textPlain">
              <a:avLst>
                <a:gd fmla="val 50000" name="adj"/>
              </a:avLst>
            </a:prstTxWarp>
            <a:scene3d>
              <a:camera prst="legacyObliqueRight">
                <a:rot lat="0" lon="0" rev="0"/>
              </a:camera>
              <a:lightRig dir="t" rig="legacyHarsh3"/>
            </a:scene3d>
            <a:sp3d extrusionH="100000" prstMaterial="legacyMatte">
              <a:bevelT w="13500" h="13500" prst="angle"/>
              <a:bevelB w="13500" h="13500" prst="angle"/>
              <a:extrusionClr>
                <a:srgbClr val="663300"/>
              </a:extrusionClr>
            </a:sp3d>
          </a:bodyPr>
          <a:p>
            <a:pPr algn="ctr"/>
            <a:r>
              <a:rPr b="0" sz="3600" i="0" kern="10" normalizeH="0" spc="0">
                <a:ln w="9525" cap="flat" cmpd="sng">
                  <a:noFill/>
                  <a:prstDash val="solid"/>
                  <a:round/>
                </a:ln>
                <a:blipFill rotWithShape="0">
                  <a:blip xmlns:r="http://schemas.openxmlformats.org/officeDocument/2006/relationships" r:embed="rId1">
                    <a:alphaModFix amt="100000"/>
                  </a:blip>
                  <a:srcRect/>
                  <a:tile algn="tl" flip="none" sx="100000" sy="100000" tx="0" ty="0"/>
                </a:blipFill>
                <a:latin typeface="Times New Roman"/>
                <a:ea typeface="Times New Roman"/>
              </a:rPr>
              <a:t>Quiz</a:t>
            </a:r>
          </a:p>
        </p:txBody>
      </p:sp>
      <p:sp>
        <p:nvSpPr>
          <p:cNvPr id="1048998" name="Text Box 6"/>
          <p:cNvSpPr txBox="1"/>
          <p:nvPr/>
        </p:nvSpPr>
        <p:spPr>
          <a:xfrm rot="0">
            <a:off x="1981200" y="2743200"/>
            <a:ext cx="838200" cy="13112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indent="-342900" lvl="0" marL="342900"/>
            <a:r>
              <a:rPr altLang="en-US" sz="2000" lang="en-US"/>
              <a:t>0    0</a:t>
            </a:r>
          </a:p>
          <a:p>
            <a:pPr indent="-342900" lvl="0" marL="342900"/>
            <a:r>
              <a:rPr altLang="en-US" sz="2000" lang="en-US"/>
              <a:t>0    1</a:t>
            </a:r>
          </a:p>
          <a:p>
            <a:pPr indent="-342900" lvl="0" marL="342900"/>
            <a:r>
              <a:rPr altLang="en-US" sz="2000" lang="en-US"/>
              <a:t>1    0</a:t>
            </a:r>
          </a:p>
          <a:p>
            <a:pPr indent="-342900" lvl="0" marL="342900"/>
            <a:r>
              <a:rPr altLang="en-US" sz="2000" lang="en-US"/>
              <a:t>1    1</a:t>
            </a:r>
          </a:p>
        </p:txBody>
      </p:sp>
      <p:graphicFrame>
        <p:nvGraphicFramePr>
          <p:cNvPr id="4194363" name=""/>
          <p:cNvGraphicFramePr>
            <a:graphicFrameLocks/>
          </p:cNvGraphicFramePr>
          <p:nvPr/>
        </p:nvGraphicFramePr>
        <p:xfrm rot="0">
          <a:off x="5105400" y="2057400"/>
          <a:ext cx="2009775" cy="2057400"/>
        </p:xfrm>
        <a:graphic>
          <a:graphicData uri="http://schemas.openxmlformats.org/presentationml/2006/ole">
            <mc:AlternateContent xmlns:mc="http://schemas.openxmlformats.org/markup-compatibility/2006">
              <mc:Choice xmlns:v="urn:schemas-microsoft-com:vml" Requires="v">
                <p:oleObj name="CorelDRAW" r:id="rId2" spid="" imgH="2057400" imgW="2009775" showAsIcon="0" progId="CorelDRAW.Graphic.13">
                  <p:embed followColorScheme="full"/>
                  <p:pic>
                    <p:nvPicPr>
                      <p:cNvPr id="2097248" name="Object 8"/>
                      <p:cNvPicPr>
                        <a:picLocks/>
                      </p:cNvPicPr>
                      <p:nvPr/>
                    </p:nvPicPr>
                    <p:blipFill>
                      <a:blip xmlns:r="http://schemas.openxmlformats.org/officeDocument/2006/relationships" r:embed="rId3"/>
                      <a:srcRect l="0" t="0" r="0" b="0"/>
                      <a:stretch>
                        <a:fillRect/>
                      </a:stretch>
                    </p:blipFill>
                    <p:spPr>
                      <a:xfrm rot="0">
                        <a:off x="5105400" y="2057400"/>
                        <a:ext cx="2009775" cy="2057400"/>
                      </a:xfrm>
                      <a:prstGeom prst="rect"/>
                      <a:noFill/>
                      <a:ln>
                        <a:noFill/>
                      </a:ln>
                    </p:spPr>
                  </p:pic>
                </p:oleObj>
              </mc:Choice>
              <mc:Fallback>
                <p:oleObj name="CorelDRAW" r:id="rId2" spid="" imgH="2057400" imgW="2009775" showAsIcon="0" progId="CorelDRAW.Graphic.13">
                  <p:embed followColorScheme="full"/>
                  <p:pic>
                    <p:nvPicPr>
                      <p:cNvPr id="2097248" name="Object 8"/>
                      <p:cNvPicPr>
                        <a:picLocks/>
                      </p:cNvPicPr>
                      <p:nvPr/>
                    </p:nvPicPr>
                    <p:blipFill>
                      <a:blip xmlns:r="http://schemas.openxmlformats.org/officeDocument/2006/relationships" r:embed="rId3"/>
                      <a:srcRect l="0" t="0" r="0" b="0"/>
                      <a:stretch>
                        <a:fillRect/>
                      </a:stretch>
                    </p:blipFill>
                    <p:spPr>
                      <a:xfrm rot="0">
                        <a:off x="5105400" y="2057400"/>
                        <a:ext cx="2009775" cy="2057400"/>
                      </a:xfrm>
                      <a:prstGeom prst="rect"/>
                      <a:noFill/>
                      <a:ln>
                        <a:noFill/>
                      </a:ln>
                    </p:spPr>
                  </p:pic>
                </p:oleObj>
              </mc:Fallback>
            </mc:AlternateContent>
          </a:graphicData>
        </a:graphic>
      </p:graphicFrame>
      <p:sp>
        <p:nvSpPr>
          <p:cNvPr id="1048999" name="Text Box 9"/>
          <p:cNvSpPr txBox="1"/>
          <p:nvPr/>
        </p:nvSpPr>
        <p:spPr>
          <a:xfrm rot="0">
            <a:off x="5334000" y="2743200"/>
            <a:ext cx="838200" cy="13112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indent="-342900" lvl="0" marL="342900"/>
            <a:r>
              <a:rPr altLang="en-US" sz="2000" lang="en-US"/>
              <a:t>0    0</a:t>
            </a:r>
          </a:p>
          <a:p>
            <a:pPr indent="-342900" lvl="0" marL="342900"/>
            <a:r>
              <a:rPr altLang="en-US" sz="2000" lang="en-US"/>
              <a:t>0    1</a:t>
            </a:r>
          </a:p>
          <a:p>
            <a:pPr indent="-342900" lvl="0" marL="342900"/>
            <a:r>
              <a:rPr altLang="en-US" sz="2000" lang="en-US"/>
              <a:t>1    0</a:t>
            </a:r>
          </a:p>
          <a:p>
            <a:pPr indent="-342900" lvl="0" marL="342900"/>
            <a:r>
              <a:rPr altLang="en-US" sz="2000" lang="en-US"/>
              <a:t>1    1</a:t>
            </a:r>
          </a:p>
        </p:txBody>
      </p:sp>
      <p:graphicFrame>
        <p:nvGraphicFramePr>
          <p:cNvPr id="4194364" name=""/>
          <p:cNvGraphicFramePr>
            <a:graphicFrameLocks/>
          </p:cNvGraphicFramePr>
          <p:nvPr/>
        </p:nvGraphicFramePr>
        <p:xfrm rot="0">
          <a:off x="1752600" y="4343400"/>
          <a:ext cx="2009775" cy="2057400"/>
        </p:xfrm>
        <a:graphic>
          <a:graphicData uri="http://schemas.openxmlformats.org/presentationml/2006/ole">
            <mc:AlternateContent xmlns:mc="http://schemas.openxmlformats.org/markup-compatibility/2006">
              <mc:Choice xmlns:v="urn:schemas-microsoft-com:vml" Requires="v">
                <p:oleObj name="CorelDRAW" r:id="rId4" spid="" imgH="2057400" imgW="2009775" showAsIcon="0" progId="CorelDRAW.Graphic.13">
                  <p:embed followColorScheme="full"/>
                  <p:pic>
                    <p:nvPicPr>
                      <p:cNvPr id="2097249" name="Object 11"/>
                      <p:cNvPicPr>
                        <a:picLocks/>
                      </p:cNvPicPr>
                      <p:nvPr/>
                    </p:nvPicPr>
                    <p:blipFill>
                      <a:blip xmlns:r="http://schemas.openxmlformats.org/officeDocument/2006/relationships" r:embed="rId3"/>
                      <a:srcRect l="0" t="0" r="0" b="0"/>
                      <a:stretch>
                        <a:fillRect/>
                      </a:stretch>
                    </p:blipFill>
                    <p:spPr>
                      <a:xfrm rot="0">
                        <a:off x="1752600" y="4343400"/>
                        <a:ext cx="2009775" cy="2057400"/>
                      </a:xfrm>
                      <a:prstGeom prst="rect"/>
                      <a:noFill/>
                      <a:ln>
                        <a:noFill/>
                      </a:ln>
                    </p:spPr>
                  </p:pic>
                </p:oleObj>
              </mc:Choice>
              <mc:Fallback>
                <p:oleObj name="CorelDRAW" r:id="rId4" spid="" imgH="2057400" imgW="2009775" showAsIcon="0" progId="CorelDRAW.Graphic.13">
                  <p:embed followColorScheme="full"/>
                  <p:pic>
                    <p:nvPicPr>
                      <p:cNvPr id="2097249" name="Object 11"/>
                      <p:cNvPicPr>
                        <a:picLocks/>
                      </p:cNvPicPr>
                      <p:nvPr/>
                    </p:nvPicPr>
                    <p:blipFill>
                      <a:blip xmlns:r="http://schemas.openxmlformats.org/officeDocument/2006/relationships" r:embed="rId3"/>
                      <a:srcRect l="0" t="0" r="0" b="0"/>
                      <a:stretch>
                        <a:fillRect/>
                      </a:stretch>
                    </p:blipFill>
                    <p:spPr>
                      <a:xfrm rot="0">
                        <a:off x="1752600" y="4343400"/>
                        <a:ext cx="2009775" cy="2057400"/>
                      </a:xfrm>
                      <a:prstGeom prst="rect"/>
                      <a:noFill/>
                      <a:ln>
                        <a:noFill/>
                      </a:ln>
                    </p:spPr>
                  </p:pic>
                </p:oleObj>
              </mc:Fallback>
            </mc:AlternateContent>
          </a:graphicData>
        </a:graphic>
      </p:graphicFrame>
      <p:sp>
        <p:nvSpPr>
          <p:cNvPr id="1049000" name="Text Box 12"/>
          <p:cNvSpPr txBox="1"/>
          <p:nvPr/>
        </p:nvSpPr>
        <p:spPr>
          <a:xfrm rot="0">
            <a:off x="1981200" y="5029200"/>
            <a:ext cx="838200" cy="13112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indent="-342900" lvl="0" marL="342900"/>
            <a:r>
              <a:rPr altLang="en-US" sz="2000" lang="en-US"/>
              <a:t>0    0</a:t>
            </a:r>
          </a:p>
          <a:p>
            <a:pPr indent="-342900" lvl="0" marL="342900"/>
            <a:r>
              <a:rPr altLang="en-US" sz="2000" lang="en-US"/>
              <a:t>0    1</a:t>
            </a:r>
          </a:p>
          <a:p>
            <a:pPr indent="-342900" lvl="0" marL="342900"/>
            <a:r>
              <a:rPr altLang="en-US" sz="2000" lang="en-US"/>
              <a:t>1    0</a:t>
            </a:r>
          </a:p>
          <a:p>
            <a:pPr indent="-342900" lvl="0" marL="342900"/>
            <a:r>
              <a:rPr altLang="en-US" sz="2000" lang="en-US"/>
              <a:t>1    1</a:t>
            </a:r>
          </a:p>
        </p:txBody>
      </p:sp>
      <p:graphicFrame>
        <p:nvGraphicFramePr>
          <p:cNvPr id="4194365" name=""/>
          <p:cNvGraphicFramePr>
            <a:graphicFrameLocks/>
          </p:cNvGraphicFramePr>
          <p:nvPr/>
        </p:nvGraphicFramePr>
        <p:xfrm rot="0">
          <a:off x="1828800" y="2057400"/>
          <a:ext cx="2009775" cy="2057400"/>
        </p:xfrm>
        <a:graphic>
          <a:graphicData uri="http://schemas.openxmlformats.org/presentationml/2006/ole">
            <mc:AlternateContent xmlns:mc="http://schemas.openxmlformats.org/markup-compatibility/2006">
              <mc:Choice xmlns:v="urn:schemas-microsoft-com:vml" Requires="v">
                <p:oleObj name="CorelDRAW" r:id="rId5" spid="" imgH="2057400" imgW="2009775" showAsIcon="0" progId="CorelDRAW.Graphic.13">
                  <p:embed followColorScheme="full"/>
                  <p:pic>
                    <p:nvPicPr>
                      <p:cNvPr id="2097250" name="Object 14"/>
                      <p:cNvPicPr>
                        <a:picLocks/>
                      </p:cNvPicPr>
                      <p:nvPr/>
                    </p:nvPicPr>
                    <p:blipFill>
                      <a:blip xmlns:r="http://schemas.openxmlformats.org/officeDocument/2006/relationships" r:embed="rId3"/>
                      <a:srcRect l="0" t="0" r="0" b="0"/>
                      <a:stretch>
                        <a:fillRect/>
                      </a:stretch>
                    </p:blipFill>
                    <p:spPr>
                      <a:xfrm rot="0">
                        <a:off x="1828800" y="2057400"/>
                        <a:ext cx="2009775" cy="2057400"/>
                      </a:xfrm>
                      <a:prstGeom prst="rect"/>
                      <a:noFill/>
                      <a:ln>
                        <a:noFill/>
                      </a:ln>
                    </p:spPr>
                  </p:pic>
                </p:oleObj>
              </mc:Choice>
              <mc:Fallback>
                <p:oleObj name="CorelDRAW" r:id="rId5" spid="" imgH="2057400" imgW="2009775" showAsIcon="0" progId="CorelDRAW.Graphic.13">
                  <p:embed followColorScheme="full"/>
                  <p:pic>
                    <p:nvPicPr>
                      <p:cNvPr id="2097250" name="Object 14"/>
                      <p:cNvPicPr>
                        <a:picLocks/>
                      </p:cNvPicPr>
                      <p:nvPr/>
                    </p:nvPicPr>
                    <p:blipFill>
                      <a:blip xmlns:r="http://schemas.openxmlformats.org/officeDocument/2006/relationships" r:embed="rId3"/>
                      <a:srcRect l="0" t="0" r="0" b="0"/>
                      <a:stretch>
                        <a:fillRect/>
                      </a:stretch>
                    </p:blipFill>
                    <p:spPr>
                      <a:xfrm rot="0">
                        <a:off x="1828800" y="2057400"/>
                        <a:ext cx="2009775" cy="2057400"/>
                      </a:xfrm>
                      <a:prstGeom prst="rect"/>
                      <a:noFill/>
                      <a:ln>
                        <a:noFill/>
                      </a:ln>
                    </p:spPr>
                  </p:pic>
                </p:oleObj>
              </mc:Fallback>
            </mc:AlternateContent>
          </a:graphicData>
        </a:graphic>
      </p:graphicFrame>
      <p:graphicFrame>
        <p:nvGraphicFramePr>
          <p:cNvPr id="4194366" name=""/>
          <p:cNvGraphicFramePr>
            <a:graphicFrameLocks/>
          </p:cNvGraphicFramePr>
          <p:nvPr/>
        </p:nvGraphicFramePr>
        <p:xfrm rot="0">
          <a:off x="5105400" y="4343400"/>
          <a:ext cx="2009775" cy="2057400"/>
        </p:xfrm>
        <a:graphic>
          <a:graphicData uri="http://schemas.openxmlformats.org/presentationml/2006/ole">
            <mc:AlternateContent xmlns:mc="http://schemas.openxmlformats.org/markup-compatibility/2006">
              <mc:Choice xmlns:v="urn:schemas-microsoft-com:vml" Requires="v">
                <p:oleObj name="CorelDRAW" r:id="rId6" spid="" imgH="2057400" imgW="2009775" showAsIcon="0" progId="CorelDRAW.Graphic.13">
                  <p:embed followColorScheme="full"/>
                  <p:pic>
                    <p:nvPicPr>
                      <p:cNvPr id="2097251" name="Object 15"/>
                      <p:cNvPicPr>
                        <a:picLocks/>
                      </p:cNvPicPr>
                      <p:nvPr/>
                    </p:nvPicPr>
                    <p:blipFill>
                      <a:blip xmlns:r="http://schemas.openxmlformats.org/officeDocument/2006/relationships" r:embed="rId3"/>
                      <a:srcRect l="0" t="0" r="0" b="0"/>
                      <a:stretch>
                        <a:fillRect/>
                      </a:stretch>
                    </p:blipFill>
                    <p:spPr>
                      <a:xfrm rot="0">
                        <a:off x="5105400" y="4343400"/>
                        <a:ext cx="2009775" cy="2057400"/>
                      </a:xfrm>
                      <a:prstGeom prst="rect"/>
                      <a:noFill/>
                      <a:ln>
                        <a:noFill/>
                      </a:ln>
                    </p:spPr>
                  </p:pic>
                </p:oleObj>
              </mc:Choice>
              <mc:Fallback>
                <p:oleObj name="CorelDRAW" r:id="rId6" spid="" imgH="2057400" imgW="2009775" showAsIcon="0" progId="CorelDRAW.Graphic.13">
                  <p:embed followColorScheme="full"/>
                  <p:pic>
                    <p:nvPicPr>
                      <p:cNvPr id="2097251" name="Object 15"/>
                      <p:cNvPicPr>
                        <a:picLocks/>
                      </p:cNvPicPr>
                      <p:nvPr/>
                    </p:nvPicPr>
                    <p:blipFill>
                      <a:blip xmlns:r="http://schemas.openxmlformats.org/officeDocument/2006/relationships" r:embed="rId3"/>
                      <a:srcRect l="0" t="0" r="0" b="0"/>
                      <a:stretch>
                        <a:fillRect/>
                      </a:stretch>
                    </p:blipFill>
                    <p:spPr>
                      <a:xfrm rot="0">
                        <a:off x="5105400" y="4343400"/>
                        <a:ext cx="2009775" cy="2057400"/>
                      </a:xfrm>
                      <a:prstGeom prst="rect"/>
                      <a:noFill/>
                      <a:ln>
                        <a:noFill/>
                      </a:ln>
                    </p:spPr>
                  </p:pic>
                </p:oleObj>
              </mc:Fallback>
            </mc:AlternateContent>
          </a:graphicData>
        </a:graphic>
      </p:graphicFrame>
      <p:sp>
        <p:nvSpPr>
          <p:cNvPr id="1049001" name="Text Box 16"/>
          <p:cNvSpPr txBox="1"/>
          <p:nvPr/>
        </p:nvSpPr>
        <p:spPr>
          <a:xfrm rot="0">
            <a:off x="5334000" y="5029200"/>
            <a:ext cx="838200" cy="13112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indent="-342900" lvl="0" marL="342900"/>
            <a:r>
              <a:rPr altLang="en-US" sz="2000" lang="en-US"/>
              <a:t>0    0</a:t>
            </a:r>
          </a:p>
          <a:p>
            <a:pPr indent="-342900" lvl="0" marL="342900"/>
            <a:r>
              <a:rPr altLang="en-US" sz="2000" lang="en-US"/>
              <a:t>0    1</a:t>
            </a:r>
          </a:p>
          <a:p>
            <a:pPr indent="-342900" lvl="0" marL="342900"/>
            <a:r>
              <a:rPr altLang="en-US" sz="2000" lang="en-US"/>
              <a:t>1    0</a:t>
            </a:r>
          </a:p>
          <a:p>
            <a:pPr indent="-342900" lvl="0" marL="342900"/>
            <a:r>
              <a:rPr altLang="en-US" sz="2000" lang="en-US"/>
              <a:t>1    1</a:t>
            </a:r>
          </a:p>
        </p:txBody>
      </p:sp>
      <p:sp>
        <p:nvSpPr>
          <p:cNvPr id="1049002" name="Text Box 18"/>
          <p:cNvSpPr txBox="1"/>
          <p:nvPr/>
        </p:nvSpPr>
        <p:spPr>
          <a:xfrm rot="0">
            <a:off x="1295400" y="2819400"/>
            <a:ext cx="533400" cy="4572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lang="en-US">
                <a:solidFill>
                  <a:schemeClr val="lt2"/>
                </a:solidFill>
              </a:rPr>
              <a:t>a.</a:t>
            </a:r>
          </a:p>
        </p:txBody>
      </p:sp>
      <p:sp>
        <p:nvSpPr>
          <p:cNvPr id="1049003" name="Text Box 19"/>
          <p:cNvSpPr txBox="1"/>
          <p:nvPr/>
        </p:nvSpPr>
        <p:spPr>
          <a:xfrm rot="0">
            <a:off x="4572000" y="2819400"/>
            <a:ext cx="533400" cy="4572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lang="en-US">
                <a:solidFill>
                  <a:schemeClr val="lt2"/>
                </a:solidFill>
              </a:rPr>
              <a:t>b.</a:t>
            </a:r>
          </a:p>
        </p:txBody>
      </p:sp>
      <p:sp>
        <p:nvSpPr>
          <p:cNvPr id="1049004" name="Text Box 20"/>
          <p:cNvSpPr txBox="1"/>
          <p:nvPr/>
        </p:nvSpPr>
        <p:spPr>
          <a:xfrm rot="0">
            <a:off x="1219200" y="5257800"/>
            <a:ext cx="533400" cy="4572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lang="en-US">
                <a:solidFill>
                  <a:schemeClr val="lt2"/>
                </a:solidFill>
              </a:rPr>
              <a:t>c.</a:t>
            </a:r>
          </a:p>
        </p:txBody>
      </p:sp>
      <p:sp>
        <p:nvSpPr>
          <p:cNvPr id="1049005" name="Text Box 21"/>
          <p:cNvSpPr txBox="1"/>
          <p:nvPr/>
        </p:nvSpPr>
        <p:spPr>
          <a:xfrm rot="0">
            <a:off x="4495800" y="5257800"/>
            <a:ext cx="533400" cy="4572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lang="en-US">
                <a:solidFill>
                  <a:schemeClr val="lt2"/>
                </a:solidFill>
              </a:rPr>
              <a:t>d.</a:t>
            </a:r>
          </a:p>
        </p:txBody>
      </p:sp>
      <p:sp>
        <p:nvSpPr>
          <p:cNvPr id="1049006" name="Text Box 7"/>
          <p:cNvSpPr txBox="1"/>
          <p:nvPr/>
        </p:nvSpPr>
        <p:spPr>
          <a:xfrm rot="0">
            <a:off x="3124200" y="2743200"/>
            <a:ext cx="838200" cy="13112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indent="-342900" lvl="0" marL="342900"/>
            <a:r>
              <a:rPr altLang="en-US" sz="2000" lang="en-US">
                <a:solidFill>
                  <a:srgbClr val="FF0000"/>
                </a:solidFill>
              </a:rPr>
              <a:t>0</a:t>
            </a:r>
          </a:p>
          <a:p>
            <a:pPr indent="-342900" lvl="0" marL="342900"/>
            <a:r>
              <a:rPr altLang="en-US" sz="2000" lang="en-US">
                <a:solidFill>
                  <a:srgbClr val="FF0000"/>
                </a:solidFill>
              </a:rPr>
              <a:t>1</a:t>
            </a:r>
          </a:p>
          <a:p>
            <a:pPr indent="-342900" lvl="0" marL="342900"/>
            <a:r>
              <a:rPr altLang="en-US" sz="2000" lang="en-US">
                <a:solidFill>
                  <a:srgbClr val="FF0000"/>
                </a:solidFill>
              </a:rPr>
              <a:t>1</a:t>
            </a:r>
          </a:p>
          <a:p>
            <a:pPr indent="-342900" lvl="0" marL="342900"/>
            <a:r>
              <a:rPr altLang="en-US" sz="2000" lang="en-US">
                <a:solidFill>
                  <a:srgbClr val="FF0000"/>
                </a:solidFill>
              </a:rPr>
              <a:t>0</a:t>
            </a:r>
          </a:p>
        </p:txBody>
      </p:sp>
      <p:sp>
        <p:nvSpPr>
          <p:cNvPr id="1049007" name="Text Box 13"/>
          <p:cNvSpPr txBox="1"/>
          <p:nvPr/>
        </p:nvSpPr>
        <p:spPr>
          <a:xfrm rot="0">
            <a:off x="3124200" y="5029200"/>
            <a:ext cx="838200" cy="13112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indent="-342900" lvl="0" marL="342900"/>
            <a:r>
              <a:rPr altLang="en-US" sz="2000" lang="en-US">
                <a:solidFill>
                  <a:srgbClr val="FF0000"/>
                </a:solidFill>
              </a:rPr>
              <a:t>0</a:t>
            </a:r>
          </a:p>
          <a:p>
            <a:pPr indent="-342900" lvl="0" marL="342900"/>
            <a:r>
              <a:rPr altLang="en-US" sz="2000" lang="en-US">
                <a:solidFill>
                  <a:srgbClr val="FF0000"/>
                </a:solidFill>
              </a:rPr>
              <a:t>0 </a:t>
            </a:r>
          </a:p>
          <a:p>
            <a:pPr indent="-342900" lvl="0" marL="342900"/>
            <a:r>
              <a:rPr altLang="en-US" sz="2000" lang="en-US">
                <a:solidFill>
                  <a:srgbClr val="FF0000"/>
                </a:solidFill>
              </a:rPr>
              <a:t>0</a:t>
            </a:r>
          </a:p>
          <a:p>
            <a:pPr indent="-342900" lvl="0" marL="342900"/>
            <a:r>
              <a:rPr altLang="en-US" sz="2000" lang="en-US">
                <a:solidFill>
                  <a:srgbClr val="FF0000"/>
                </a:solidFill>
              </a:rPr>
              <a:t>1</a:t>
            </a:r>
          </a:p>
        </p:txBody>
      </p:sp>
      <p:sp>
        <p:nvSpPr>
          <p:cNvPr id="1049008" name="Text Box 10"/>
          <p:cNvSpPr txBox="1"/>
          <p:nvPr/>
        </p:nvSpPr>
        <p:spPr>
          <a:xfrm rot="0">
            <a:off x="6477000" y="2743200"/>
            <a:ext cx="838200" cy="13112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indent="-342900" lvl="0" marL="342900"/>
            <a:r>
              <a:rPr altLang="en-US" sz="2000" lang="en-US">
                <a:solidFill>
                  <a:srgbClr val="FF0000"/>
                </a:solidFill>
              </a:rPr>
              <a:t>1</a:t>
            </a:r>
          </a:p>
          <a:p>
            <a:pPr indent="-342900" lvl="0" marL="342900"/>
            <a:r>
              <a:rPr altLang="en-US" sz="2000" lang="en-US">
                <a:solidFill>
                  <a:srgbClr val="FF0000"/>
                </a:solidFill>
              </a:rPr>
              <a:t>0 </a:t>
            </a:r>
          </a:p>
          <a:p>
            <a:pPr indent="-342900" lvl="0" marL="342900"/>
            <a:r>
              <a:rPr altLang="en-US" sz="2000" lang="en-US">
                <a:solidFill>
                  <a:srgbClr val="FF0000"/>
                </a:solidFill>
              </a:rPr>
              <a:t>0</a:t>
            </a:r>
          </a:p>
          <a:p>
            <a:pPr indent="-342900" lvl="0" marL="342900"/>
            <a:r>
              <a:rPr altLang="en-US" sz="2000" lang="en-US">
                <a:solidFill>
                  <a:srgbClr val="FF0000"/>
                </a:solidFill>
              </a:rPr>
              <a:t>0</a:t>
            </a:r>
          </a:p>
        </p:txBody>
      </p:sp>
      <p:sp>
        <p:nvSpPr>
          <p:cNvPr id="1049009" name="Text Box 17"/>
          <p:cNvSpPr txBox="1"/>
          <p:nvPr/>
        </p:nvSpPr>
        <p:spPr>
          <a:xfrm rot="0">
            <a:off x="6477000" y="5029200"/>
            <a:ext cx="838200" cy="13112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indent="-342900" lvl="0" marL="342900"/>
            <a:r>
              <a:rPr altLang="en-US" sz="2000" lang="en-US">
                <a:solidFill>
                  <a:srgbClr val="FF0000"/>
                </a:solidFill>
              </a:rPr>
              <a:t>0</a:t>
            </a:r>
          </a:p>
          <a:p>
            <a:pPr indent="-342900" lvl="0" marL="342900"/>
            <a:r>
              <a:rPr altLang="en-US" sz="2000" lang="en-US">
                <a:solidFill>
                  <a:srgbClr val="FF0000"/>
                </a:solidFill>
              </a:rPr>
              <a:t>1 </a:t>
            </a:r>
          </a:p>
          <a:p>
            <a:pPr indent="-342900" lvl="0" marL="342900"/>
            <a:r>
              <a:rPr altLang="en-US" sz="2000" lang="en-US">
                <a:solidFill>
                  <a:srgbClr val="FF0000"/>
                </a:solidFill>
              </a:rPr>
              <a:t>1</a:t>
            </a:r>
          </a:p>
          <a:p>
            <a:pPr indent="-342900" lvl="0" marL="342900"/>
            <a:r>
              <a:rPr altLang="en-US" sz="2000" lang="en-US">
                <a:solidFill>
                  <a:srgbClr val="FF0000"/>
                </a:solidFill>
              </a:rPr>
              <a:t>1</a:t>
            </a:r>
          </a:p>
        </p:txBody>
      </p:sp>
    </p:spTree>
  </p:cSld>
  <p:clrMapOvr>
    <a:masterClrMapping/>
  </p:clrMapOvr>
  <p:timing/>
</p:sld>
</file>

<file path=ppt/slides/slide32.xml><?xml version="1.0" encoding="utf-8"?>
<p:sld xmlns:a="http://schemas.openxmlformats.org/drawingml/2006/main" xmlns:r="http://schemas.openxmlformats.org/officeDocument/2006/relationships" xmlns:p="http://schemas.openxmlformats.org/presentationml/2006/main" showMasterSp="1">
  <p:cSld>
    <p:spTree>
      <p:nvGrpSpPr>
        <p:cNvPr id="155" name=""/>
        <p:cNvGrpSpPr/>
        <p:nvPr/>
      </p:nvGrpSpPr>
      <p:grpSpPr>
        <a:xfrm rot="0">
          <a:off x="0" y="0"/>
          <a:ext cx="0" cy="0"/>
          <a:chOff x="0" y="0"/>
          <a:chExt cx="0" cy="0"/>
        </a:xfrm>
      </p:grpSpPr>
      <p:sp>
        <p:nvSpPr>
          <p:cNvPr id="1049013" name="Rectangle 2"/>
          <p:cNvSpPr/>
          <p:nvPr/>
        </p:nvSpPr>
        <p:spPr>
          <a:xfrm rot="0">
            <a:off x="0" y="0"/>
            <a:ext cx="9144000" cy="6858000"/>
          </a:xfrm>
          <a:prstGeom prst="rect"/>
          <a:solidFill>
            <a:srgbClr val="FFFF99"/>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014" name="Text Box 3"/>
          <p:cNvSpPr txBox="1"/>
          <p:nvPr/>
        </p:nvSpPr>
        <p:spPr>
          <a:xfrm rot="0">
            <a:off x="914400" y="1524000"/>
            <a:ext cx="7467600" cy="4572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indent="-342900" latinLnBrk="1" lvl="0" marL="342900">
              <a:spcBef>
                <a:spcPct val="50000"/>
              </a:spcBef>
              <a:buFontTx/>
              <a:buAutoNum type="arabicPeriod" startAt="3"/>
            </a:pPr>
            <a:r>
              <a:rPr altLang="en-US" lang="en-US">
                <a:solidFill>
                  <a:schemeClr val="lt2"/>
                </a:solidFill>
              </a:rPr>
              <a:t>The truth table for a 2-input XOR gate is </a:t>
            </a:r>
          </a:p>
        </p:txBody>
      </p:sp>
      <p:sp>
        <p:nvSpPr>
          <p:cNvPr id="1049015" name="Text Box 4"/>
          <p:cNvSpPr txBox="1"/>
          <p:nvPr/>
        </p:nvSpPr>
        <p:spPr>
          <a:xfrm rot="0">
            <a:off x="7239000" y="6507162"/>
            <a:ext cx="24384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1200" lang="en-US">
                <a:solidFill>
                  <a:srgbClr val="996633"/>
                </a:solidFill>
              </a:rPr>
              <a:t>© 2008 Pearson Education</a:t>
            </a:r>
          </a:p>
        </p:txBody>
      </p:sp>
      <p:sp>
        <p:nvSpPr>
          <p:cNvPr id="1049016" name="WordArt 5" descr="White marble"/>
          <p:cNvSpPr/>
          <p:nvPr/>
        </p:nvSpPr>
        <p:spPr>
          <a:xfrm rot="0">
            <a:off x="3886200" y="381000"/>
            <a:ext cx="1371600" cy="457200"/>
          </a:xfrm>
          <a:prstGeom prst="rect"/>
        </p:spPr>
        <p:txBody>
          <a:bodyPr anchor="t" bIns="45720" fromWordArt="1" lIns="91440" rIns="91440" tIns="45720" vert="horz" wrap="none">
            <a:prstTxWarp prst="textPlain">
              <a:avLst>
                <a:gd fmla="val 50000" name="adj"/>
              </a:avLst>
            </a:prstTxWarp>
            <a:scene3d>
              <a:camera prst="legacyObliqueRight">
                <a:rot lat="0" lon="0" rev="0"/>
              </a:camera>
              <a:lightRig dir="t" rig="legacyHarsh3"/>
            </a:scene3d>
            <a:sp3d extrusionH="100000" prstMaterial="legacyMatte">
              <a:bevelT w="13500" h="13500" prst="angle"/>
              <a:bevelB w="13500" h="13500" prst="angle"/>
              <a:extrusionClr>
                <a:srgbClr val="663300"/>
              </a:extrusionClr>
            </a:sp3d>
          </a:bodyPr>
          <a:p>
            <a:pPr algn="ctr"/>
            <a:r>
              <a:rPr b="0" sz="3600" i="0" kern="10" normalizeH="0" spc="0">
                <a:ln w="9525" cap="flat" cmpd="sng">
                  <a:noFill/>
                  <a:prstDash val="solid"/>
                  <a:round/>
                </a:ln>
                <a:blipFill rotWithShape="0">
                  <a:blip xmlns:r="http://schemas.openxmlformats.org/officeDocument/2006/relationships" r:embed="rId1">
                    <a:alphaModFix amt="100000"/>
                  </a:blip>
                  <a:srcRect/>
                  <a:tile algn="tl" flip="none" sx="100000" sy="100000" tx="0" ty="0"/>
                </a:blipFill>
                <a:latin typeface="Times New Roman"/>
                <a:ea typeface="Times New Roman"/>
              </a:rPr>
              <a:t>Quiz</a:t>
            </a:r>
          </a:p>
        </p:txBody>
      </p:sp>
      <p:sp>
        <p:nvSpPr>
          <p:cNvPr id="1049017" name="Text Box 6"/>
          <p:cNvSpPr txBox="1"/>
          <p:nvPr/>
        </p:nvSpPr>
        <p:spPr>
          <a:xfrm rot="0">
            <a:off x="1981200" y="2743200"/>
            <a:ext cx="838200" cy="13112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indent="-342900" lvl="0" marL="342900"/>
            <a:r>
              <a:rPr altLang="en-US" sz="2000" lang="en-US"/>
              <a:t>0    0</a:t>
            </a:r>
          </a:p>
          <a:p>
            <a:pPr indent="-342900" lvl="0" marL="342900"/>
            <a:r>
              <a:rPr altLang="en-US" sz="2000" lang="en-US"/>
              <a:t>0    1</a:t>
            </a:r>
          </a:p>
          <a:p>
            <a:pPr indent="-342900" lvl="0" marL="342900"/>
            <a:r>
              <a:rPr altLang="en-US" sz="2000" lang="en-US"/>
              <a:t>1    0</a:t>
            </a:r>
          </a:p>
          <a:p>
            <a:pPr indent="-342900" lvl="0" marL="342900"/>
            <a:r>
              <a:rPr altLang="en-US" sz="2000" lang="en-US"/>
              <a:t>1    1</a:t>
            </a:r>
          </a:p>
        </p:txBody>
      </p:sp>
      <p:graphicFrame>
        <p:nvGraphicFramePr>
          <p:cNvPr id="4194367" name=""/>
          <p:cNvGraphicFramePr>
            <a:graphicFrameLocks/>
          </p:cNvGraphicFramePr>
          <p:nvPr/>
        </p:nvGraphicFramePr>
        <p:xfrm rot="0">
          <a:off x="5105400" y="2057400"/>
          <a:ext cx="2009775" cy="2057400"/>
        </p:xfrm>
        <a:graphic>
          <a:graphicData uri="http://schemas.openxmlformats.org/presentationml/2006/ole">
            <mc:AlternateContent xmlns:mc="http://schemas.openxmlformats.org/markup-compatibility/2006">
              <mc:Choice xmlns:v="urn:schemas-microsoft-com:vml" Requires="v">
                <p:oleObj name="CorelDRAW" r:id="rId2" spid="" imgH="2057400" imgW="2009775" showAsIcon="0" progId="CorelDRAW.Graphic.13">
                  <p:embed followColorScheme="full"/>
                  <p:pic>
                    <p:nvPicPr>
                      <p:cNvPr id="2097252" name="Object 8"/>
                      <p:cNvPicPr>
                        <a:picLocks/>
                      </p:cNvPicPr>
                      <p:nvPr/>
                    </p:nvPicPr>
                    <p:blipFill>
                      <a:blip xmlns:r="http://schemas.openxmlformats.org/officeDocument/2006/relationships" r:embed="rId3"/>
                      <a:srcRect l="0" t="0" r="0" b="0"/>
                      <a:stretch>
                        <a:fillRect/>
                      </a:stretch>
                    </p:blipFill>
                    <p:spPr>
                      <a:xfrm rot="0">
                        <a:off x="5105400" y="2057400"/>
                        <a:ext cx="2009775" cy="2057400"/>
                      </a:xfrm>
                      <a:prstGeom prst="rect"/>
                      <a:noFill/>
                      <a:ln>
                        <a:noFill/>
                      </a:ln>
                    </p:spPr>
                  </p:pic>
                </p:oleObj>
              </mc:Choice>
              <mc:Fallback>
                <p:oleObj name="CorelDRAW" r:id="rId2" spid="" imgH="2057400" imgW="2009775" showAsIcon="0" progId="CorelDRAW.Graphic.13">
                  <p:embed followColorScheme="full"/>
                  <p:pic>
                    <p:nvPicPr>
                      <p:cNvPr id="2097252" name="Object 8"/>
                      <p:cNvPicPr>
                        <a:picLocks/>
                      </p:cNvPicPr>
                      <p:nvPr/>
                    </p:nvPicPr>
                    <p:blipFill>
                      <a:blip xmlns:r="http://schemas.openxmlformats.org/officeDocument/2006/relationships" r:embed="rId3"/>
                      <a:srcRect l="0" t="0" r="0" b="0"/>
                      <a:stretch>
                        <a:fillRect/>
                      </a:stretch>
                    </p:blipFill>
                    <p:spPr>
                      <a:xfrm rot="0">
                        <a:off x="5105400" y="2057400"/>
                        <a:ext cx="2009775" cy="2057400"/>
                      </a:xfrm>
                      <a:prstGeom prst="rect"/>
                      <a:noFill/>
                      <a:ln>
                        <a:noFill/>
                      </a:ln>
                    </p:spPr>
                  </p:pic>
                </p:oleObj>
              </mc:Fallback>
            </mc:AlternateContent>
          </a:graphicData>
        </a:graphic>
      </p:graphicFrame>
      <p:sp>
        <p:nvSpPr>
          <p:cNvPr id="1049018" name="Text Box 9"/>
          <p:cNvSpPr txBox="1"/>
          <p:nvPr/>
        </p:nvSpPr>
        <p:spPr>
          <a:xfrm rot="0">
            <a:off x="5334000" y="2743200"/>
            <a:ext cx="838200" cy="13112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indent="-342900" lvl="0" marL="342900"/>
            <a:r>
              <a:rPr altLang="en-US" sz="2000" lang="en-US"/>
              <a:t>0    0</a:t>
            </a:r>
          </a:p>
          <a:p>
            <a:pPr indent="-342900" lvl="0" marL="342900"/>
            <a:r>
              <a:rPr altLang="en-US" sz="2000" lang="en-US"/>
              <a:t>0    1</a:t>
            </a:r>
          </a:p>
          <a:p>
            <a:pPr indent="-342900" lvl="0" marL="342900"/>
            <a:r>
              <a:rPr altLang="en-US" sz="2000" lang="en-US"/>
              <a:t>1    0</a:t>
            </a:r>
          </a:p>
          <a:p>
            <a:pPr indent="-342900" lvl="0" marL="342900"/>
            <a:r>
              <a:rPr altLang="en-US" sz="2000" lang="en-US"/>
              <a:t>1    1</a:t>
            </a:r>
          </a:p>
        </p:txBody>
      </p:sp>
      <p:graphicFrame>
        <p:nvGraphicFramePr>
          <p:cNvPr id="4194368" name=""/>
          <p:cNvGraphicFramePr>
            <a:graphicFrameLocks/>
          </p:cNvGraphicFramePr>
          <p:nvPr/>
        </p:nvGraphicFramePr>
        <p:xfrm rot="0">
          <a:off x="1752600" y="4343400"/>
          <a:ext cx="2009775" cy="2057400"/>
        </p:xfrm>
        <a:graphic>
          <a:graphicData uri="http://schemas.openxmlformats.org/presentationml/2006/ole">
            <mc:AlternateContent xmlns:mc="http://schemas.openxmlformats.org/markup-compatibility/2006">
              <mc:Choice xmlns:v="urn:schemas-microsoft-com:vml" Requires="v">
                <p:oleObj name="CorelDRAW" r:id="rId4" spid="" imgH="2057400" imgW="2009775" showAsIcon="0" progId="CorelDRAW.Graphic.13">
                  <p:embed followColorScheme="full"/>
                  <p:pic>
                    <p:nvPicPr>
                      <p:cNvPr id="2097253" name="Object 11"/>
                      <p:cNvPicPr>
                        <a:picLocks/>
                      </p:cNvPicPr>
                      <p:nvPr/>
                    </p:nvPicPr>
                    <p:blipFill>
                      <a:blip xmlns:r="http://schemas.openxmlformats.org/officeDocument/2006/relationships" r:embed="rId3"/>
                      <a:srcRect l="0" t="0" r="0" b="0"/>
                      <a:stretch>
                        <a:fillRect/>
                      </a:stretch>
                    </p:blipFill>
                    <p:spPr>
                      <a:xfrm rot="0">
                        <a:off x="1752600" y="4343400"/>
                        <a:ext cx="2009775" cy="2057400"/>
                      </a:xfrm>
                      <a:prstGeom prst="rect"/>
                      <a:noFill/>
                      <a:ln>
                        <a:noFill/>
                      </a:ln>
                    </p:spPr>
                  </p:pic>
                </p:oleObj>
              </mc:Choice>
              <mc:Fallback>
                <p:oleObj name="CorelDRAW" r:id="rId4" spid="" imgH="2057400" imgW="2009775" showAsIcon="0" progId="CorelDRAW.Graphic.13">
                  <p:embed followColorScheme="full"/>
                  <p:pic>
                    <p:nvPicPr>
                      <p:cNvPr id="2097253" name="Object 11"/>
                      <p:cNvPicPr>
                        <a:picLocks/>
                      </p:cNvPicPr>
                      <p:nvPr/>
                    </p:nvPicPr>
                    <p:blipFill>
                      <a:blip xmlns:r="http://schemas.openxmlformats.org/officeDocument/2006/relationships" r:embed="rId3"/>
                      <a:srcRect l="0" t="0" r="0" b="0"/>
                      <a:stretch>
                        <a:fillRect/>
                      </a:stretch>
                    </p:blipFill>
                    <p:spPr>
                      <a:xfrm rot="0">
                        <a:off x="1752600" y="4343400"/>
                        <a:ext cx="2009775" cy="2057400"/>
                      </a:xfrm>
                      <a:prstGeom prst="rect"/>
                      <a:noFill/>
                      <a:ln>
                        <a:noFill/>
                      </a:ln>
                    </p:spPr>
                  </p:pic>
                </p:oleObj>
              </mc:Fallback>
            </mc:AlternateContent>
          </a:graphicData>
        </a:graphic>
      </p:graphicFrame>
      <p:sp>
        <p:nvSpPr>
          <p:cNvPr id="1049019" name="Text Box 12"/>
          <p:cNvSpPr txBox="1"/>
          <p:nvPr/>
        </p:nvSpPr>
        <p:spPr>
          <a:xfrm rot="0">
            <a:off x="1981200" y="5029200"/>
            <a:ext cx="838200" cy="13112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indent="-342900" lvl="0" marL="342900"/>
            <a:r>
              <a:rPr altLang="en-US" sz="2000" lang="en-US"/>
              <a:t>0    0</a:t>
            </a:r>
          </a:p>
          <a:p>
            <a:pPr indent="-342900" lvl="0" marL="342900"/>
            <a:r>
              <a:rPr altLang="en-US" sz="2000" lang="en-US"/>
              <a:t>0    1</a:t>
            </a:r>
          </a:p>
          <a:p>
            <a:pPr indent="-342900" lvl="0" marL="342900"/>
            <a:r>
              <a:rPr altLang="en-US" sz="2000" lang="en-US"/>
              <a:t>1    0</a:t>
            </a:r>
          </a:p>
          <a:p>
            <a:pPr indent="-342900" lvl="0" marL="342900"/>
            <a:r>
              <a:rPr altLang="en-US" sz="2000" lang="en-US"/>
              <a:t>1    1</a:t>
            </a:r>
          </a:p>
        </p:txBody>
      </p:sp>
      <p:graphicFrame>
        <p:nvGraphicFramePr>
          <p:cNvPr id="4194369" name=""/>
          <p:cNvGraphicFramePr>
            <a:graphicFrameLocks/>
          </p:cNvGraphicFramePr>
          <p:nvPr/>
        </p:nvGraphicFramePr>
        <p:xfrm rot="0">
          <a:off x="1828800" y="2057400"/>
          <a:ext cx="2009775" cy="2057400"/>
        </p:xfrm>
        <a:graphic>
          <a:graphicData uri="http://schemas.openxmlformats.org/presentationml/2006/ole">
            <mc:AlternateContent xmlns:mc="http://schemas.openxmlformats.org/markup-compatibility/2006">
              <mc:Choice xmlns:v="urn:schemas-microsoft-com:vml" Requires="v">
                <p:oleObj name="CorelDRAW" r:id="rId5" spid="" imgH="2057400" imgW="2009775" showAsIcon="0" progId="CorelDRAW.Graphic.13">
                  <p:embed followColorScheme="full"/>
                  <p:pic>
                    <p:nvPicPr>
                      <p:cNvPr id="2097254" name="Object 14"/>
                      <p:cNvPicPr>
                        <a:picLocks/>
                      </p:cNvPicPr>
                      <p:nvPr/>
                    </p:nvPicPr>
                    <p:blipFill>
                      <a:blip xmlns:r="http://schemas.openxmlformats.org/officeDocument/2006/relationships" r:embed="rId3"/>
                      <a:srcRect l="0" t="0" r="0" b="0"/>
                      <a:stretch>
                        <a:fillRect/>
                      </a:stretch>
                    </p:blipFill>
                    <p:spPr>
                      <a:xfrm rot="0">
                        <a:off x="1828800" y="2057400"/>
                        <a:ext cx="2009775" cy="2057400"/>
                      </a:xfrm>
                      <a:prstGeom prst="rect"/>
                      <a:noFill/>
                      <a:ln>
                        <a:noFill/>
                      </a:ln>
                    </p:spPr>
                  </p:pic>
                </p:oleObj>
              </mc:Choice>
              <mc:Fallback>
                <p:oleObj name="CorelDRAW" r:id="rId5" spid="" imgH="2057400" imgW="2009775" showAsIcon="0" progId="CorelDRAW.Graphic.13">
                  <p:embed followColorScheme="full"/>
                  <p:pic>
                    <p:nvPicPr>
                      <p:cNvPr id="2097254" name="Object 14"/>
                      <p:cNvPicPr>
                        <a:picLocks/>
                      </p:cNvPicPr>
                      <p:nvPr/>
                    </p:nvPicPr>
                    <p:blipFill>
                      <a:blip xmlns:r="http://schemas.openxmlformats.org/officeDocument/2006/relationships" r:embed="rId3"/>
                      <a:srcRect l="0" t="0" r="0" b="0"/>
                      <a:stretch>
                        <a:fillRect/>
                      </a:stretch>
                    </p:blipFill>
                    <p:spPr>
                      <a:xfrm rot="0">
                        <a:off x="1828800" y="2057400"/>
                        <a:ext cx="2009775" cy="2057400"/>
                      </a:xfrm>
                      <a:prstGeom prst="rect"/>
                      <a:noFill/>
                      <a:ln>
                        <a:noFill/>
                      </a:ln>
                    </p:spPr>
                  </p:pic>
                </p:oleObj>
              </mc:Fallback>
            </mc:AlternateContent>
          </a:graphicData>
        </a:graphic>
      </p:graphicFrame>
      <p:graphicFrame>
        <p:nvGraphicFramePr>
          <p:cNvPr id="4194370" name=""/>
          <p:cNvGraphicFramePr>
            <a:graphicFrameLocks/>
          </p:cNvGraphicFramePr>
          <p:nvPr/>
        </p:nvGraphicFramePr>
        <p:xfrm rot="0">
          <a:off x="5105400" y="4343400"/>
          <a:ext cx="2009775" cy="2057400"/>
        </p:xfrm>
        <a:graphic>
          <a:graphicData uri="http://schemas.openxmlformats.org/presentationml/2006/ole">
            <mc:AlternateContent xmlns:mc="http://schemas.openxmlformats.org/markup-compatibility/2006">
              <mc:Choice xmlns:v="urn:schemas-microsoft-com:vml" Requires="v">
                <p:oleObj name="CorelDRAW" r:id="rId6" spid="" imgH="2057400" imgW="2009775" showAsIcon="0" progId="CorelDRAW.Graphic.13">
                  <p:embed followColorScheme="full"/>
                  <p:pic>
                    <p:nvPicPr>
                      <p:cNvPr id="2097255" name="Object 15"/>
                      <p:cNvPicPr>
                        <a:picLocks/>
                      </p:cNvPicPr>
                      <p:nvPr/>
                    </p:nvPicPr>
                    <p:blipFill>
                      <a:blip xmlns:r="http://schemas.openxmlformats.org/officeDocument/2006/relationships" r:embed="rId3"/>
                      <a:srcRect l="0" t="0" r="0" b="0"/>
                      <a:stretch>
                        <a:fillRect/>
                      </a:stretch>
                    </p:blipFill>
                    <p:spPr>
                      <a:xfrm rot="0">
                        <a:off x="5105400" y="4343400"/>
                        <a:ext cx="2009775" cy="2057400"/>
                      </a:xfrm>
                      <a:prstGeom prst="rect"/>
                      <a:noFill/>
                      <a:ln>
                        <a:noFill/>
                      </a:ln>
                    </p:spPr>
                  </p:pic>
                </p:oleObj>
              </mc:Choice>
              <mc:Fallback>
                <p:oleObj name="CorelDRAW" r:id="rId6" spid="" imgH="2057400" imgW="2009775" showAsIcon="0" progId="CorelDRAW.Graphic.13">
                  <p:embed followColorScheme="full"/>
                  <p:pic>
                    <p:nvPicPr>
                      <p:cNvPr id="2097255" name="Object 15"/>
                      <p:cNvPicPr>
                        <a:picLocks/>
                      </p:cNvPicPr>
                      <p:nvPr/>
                    </p:nvPicPr>
                    <p:blipFill>
                      <a:blip xmlns:r="http://schemas.openxmlformats.org/officeDocument/2006/relationships" r:embed="rId3"/>
                      <a:srcRect l="0" t="0" r="0" b="0"/>
                      <a:stretch>
                        <a:fillRect/>
                      </a:stretch>
                    </p:blipFill>
                    <p:spPr>
                      <a:xfrm rot="0">
                        <a:off x="5105400" y="4343400"/>
                        <a:ext cx="2009775" cy="2057400"/>
                      </a:xfrm>
                      <a:prstGeom prst="rect"/>
                      <a:noFill/>
                      <a:ln>
                        <a:noFill/>
                      </a:ln>
                    </p:spPr>
                  </p:pic>
                </p:oleObj>
              </mc:Fallback>
            </mc:AlternateContent>
          </a:graphicData>
        </a:graphic>
      </p:graphicFrame>
      <p:sp>
        <p:nvSpPr>
          <p:cNvPr id="1049020" name="Text Box 16"/>
          <p:cNvSpPr txBox="1"/>
          <p:nvPr/>
        </p:nvSpPr>
        <p:spPr>
          <a:xfrm rot="0">
            <a:off x="5334000" y="5029200"/>
            <a:ext cx="838200" cy="13112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indent="-342900" lvl="0" marL="342900"/>
            <a:r>
              <a:rPr altLang="en-US" sz="2000" lang="en-US"/>
              <a:t>0    0</a:t>
            </a:r>
          </a:p>
          <a:p>
            <a:pPr indent="-342900" lvl="0" marL="342900"/>
            <a:r>
              <a:rPr altLang="en-US" sz="2000" lang="en-US"/>
              <a:t>0    1</a:t>
            </a:r>
          </a:p>
          <a:p>
            <a:pPr indent="-342900" lvl="0" marL="342900"/>
            <a:r>
              <a:rPr altLang="en-US" sz="2000" lang="en-US"/>
              <a:t>1    0</a:t>
            </a:r>
          </a:p>
          <a:p>
            <a:pPr indent="-342900" lvl="0" marL="342900"/>
            <a:r>
              <a:rPr altLang="en-US" sz="2000" lang="en-US"/>
              <a:t>1    1</a:t>
            </a:r>
          </a:p>
        </p:txBody>
      </p:sp>
      <p:sp>
        <p:nvSpPr>
          <p:cNvPr id="1049021" name="Text Box 18"/>
          <p:cNvSpPr txBox="1"/>
          <p:nvPr/>
        </p:nvSpPr>
        <p:spPr>
          <a:xfrm rot="0">
            <a:off x="1295400" y="2819400"/>
            <a:ext cx="533400" cy="4572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lang="en-US">
                <a:solidFill>
                  <a:schemeClr val="lt2"/>
                </a:solidFill>
              </a:rPr>
              <a:t>a.</a:t>
            </a:r>
          </a:p>
        </p:txBody>
      </p:sp>
      <p:sp>
        <p:nvSpPr>
          <p:cNvPr id="1049022" name="Text Box 19"/>
          <p:cNvSpPr txBox="1"/>
          <p:nvPr/>
        </p:nvSpPr>
        <p:spPr>
          <a:xfrm rot="0">
            <a:off x="4572000" y="2819400"/>
            <a:ext cx="533400" cy="4572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lang="en-US">
                <a:solidFill>
                  <a:schemeClr val="lt2"/>
                </a:solidFill>
              </a:rPr>
              <a:t>b.</a:t>
            </a:r>
          </a:p>
        </p:txBody>
      </p:sp>
      <p:sp>
        <p:nvSpPr>
          <p:cNvPr id="1049023" name="Text Box 20"/>
          <p:cNvSpPr txBox="1"/>
          <p:nvPr/>
        </p:nvSpPr>
        <p:spPr>
          <a:xfrm rot="0">
            <a:off x="1219200" y="5257800"/>
            <a:ext cx="533400" cy="4572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lang="en-US">
                <a:solidFill>
                  <a:schemeClr val="lt2"/>
                </a:solidFill>
              </a:rPr>
              <a:t>c.</a:t>
            </a:r>
          </a:p>
        </p:txBody>
      </p:sp>
      <p:sp>
        <p:nvSpPr>
          <p:cNvPr id="1049024" name="Text Box 21"/>
          <p:cNvSpPr txBox="1"/>
          <p:nvPr/>
        </p:nvSpPr>
        <p:spPr>
          <a:xfrm rot="0">
            <a:off x="4495800" y="5257800"/>
            <a:ext cx="533400" cy="4572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lang="en-US">
                <a:solidFill>
                  <a:schemeClr val="lt2"/>
                </a:solidFill>
              </a:rPr>
              <a:t>d.</a:t>
            </a:r>
          </a:p>
        </p:txBody>
      </p:sp>
      <p:sp>
        <p:nvSpPr>
          <p:cNvPr id="1049025" name="Text Box 7"/>
          <p:cNvSpPr txBox="1"/>
          <p:nvPr/>
        </p:nvSpPr>
        <p:spPr>
          <a:xfrm rot="0">
            <a:off x="3124200" y="2743200"/>
            <a:ext cx="838200" cy="13112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indent="-342900" lvl="0" marL="342900"/>
            <a:r>
              <a:rPr altLang="en-US" sz="2000" lang="en-US">
                <a:solidFill>
                  <a:srgbClr val="FF0000"/>
                </a:solidFill>
              </a:rPr>
              <a:t>0</a:t>
            </a:r>
          </a:p>
          <a:p>
            <a:pPr indent="-342900" lvl="0" marL="342900"/>
            <a:r>
              <a:rPr altLang="en-US" sz="2000" lang="en-US">
                <a:solidFill>
                  <a:srgbClr val="FF0000"/>
                </a:solidFill>
              </a:rPr>
              <a:t>1</a:t>
            </a:r>
          </a:p>
          <a:p>
            <a:pPr indent="-342900" lvl="0" marL="342900"/>
            <a:r>
              <a:rPr altLang="en-US" sz="2000" lang="en-US">
                <a:solidFill>
                  <a:srgbClr val="FF0000"/>
                </a:solidFill>
              </a:rPr>
              <a:t>1</a:t>
            </a:r>
          </a:p>
          <a:p>
            <a:pPr indent="-342900" lvl="0" marL="342900"/>
            <a:r>
              <a:rPr altLang="en-US" sz="2000" lang="en-US">
                <a:solidFill>
                  <a:srgbClr val="FF0000"/>
                </a:solidFill>
              </a:rPr>
              <a:t>0</a:t>
            </a:r>
          </a:p>
        </p:txBody>
      </p:sp>
      <p:sp>
        <p:nvSpPr>
          <p:cNvPr id="1049026" name="Text Box 13"/>
          <p:cNvSpPr txBox="1"/>
          <p:nvPr/>
        </p:nvSpPr>
        <p:spPr>
          <a:xfrm rot="0">
            <a:off x="3124200" y="5029200"/>
            <a:ext cx="838200" cy="13112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indent="-342900" lvl="0" marL="342900"/>
            <a:r>
              <a:rPr altLang="en-US" sz="2000" lang="en-US">
                <a:solidFill>
                  <a:srgbClr val="FF0000"/>
                </a:solidFill>
              </a:rPr>
              <a:t>0</a:t>
            </a:r>
          </a:p>
          <a:p>
            <a:pPr indent="-342900" lvl="0" marL="342900"/>
            <a:r>
              <a:rPr altLang="en-US" sz="2000" lang="en-US">
                <a:solidFill>
                  <a:srgbClr val="FF0000"/>
                </a:solidFill>
              </a:rPr>
              <a:t>0 </a:t>
            </a:r>
          </a:p>
          <a:p>
            <a:pPr indent="-342900" lvl="0" marL="342900"/>
            <a:r>
              <a:rPr altLang="en-US" sz="2000" lang="en-US">
                <a:solidFill>
                  <a:srgbClr val="FF0000"/>
                </a:solidFill>
              </a:rPr>
              <a:t>0</a:t>
            </a:r>
          </a:p>
          <a:p>
            <a:pPr indent="-342900" lvl="0" marL="342900"/>
            <a:r>
              <a:rPr altLang="en-US" sz="2000" lang="en-US">
                <a:solidFill>
                  <a:srgbClr val="FF0000"/>
                </a:solidFill>
              </a:rPr>
              <a:t>1</a:t>
            </a:r>
          </a:p>
        </p:txBody>
      </p:sp>
      <p:sp>
        <p:nvSpPr>
          <p:cNvPr id="1049027" name="Text Box 10"/>
          <p:cNvSpPr txBox="1"/>
          <p:nvPr/>
        </p:nvSpPr>
        <p:spPr>
          <a:xfrm rot="0">
            <a:off x="6477000" y="2743200"/>
            <a:ext cx="838200" cy="13112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indent="-342900" lvl="0" marL="342900"/>
            <a:r>
              <a:rPr altLang="en-US" sz="2000" lang="en-US">
                <a:solidFill>
                  <a:srgbClr val="FF0000"/>
                </a:solidFill>
              </a:rPr>
              <a:t>1</a:t>
            </a:r>
          </a:p>
          <a:p>
            <a:pPr indent="-342900" lvl="0" marL="342900"/>
            <a:r>
              <a:rPr altLang="en-US" sz="2000" lang="en-US">
                <a:solidFill>
                  <a:srgbClr val="FF0000"/>
                </a:solidFill>
              </a:rPr>
              <a:t>0 </a:t>
            </a:r>
          </a:p>
          <a:p>
            <a:pPr indent="-342900" lvl="0" marL="342900"/>
            <a:r>
              <a:rPr altLang="en-US" sz="2000" lang="en-US">
                <a:solidFill>
                  <a:srgbClr val="FF0000"/>
                </a:solidFill>
              </a:rPr>
              <a:t>0</a:t>
            </a:r>
          </a:p>
          <a:p>
            <a:pPr indent="-342900" lvl="0" marL="342900"/>
            <a:r>
              <a:rPr altLang="en-US" sz="2000" lang="en-US">
                <a:solidFill>
                  <a:srgbClr val="FF0000"/>
                </a:solidFill>
              </a:rPr>
              <a:t>0</a:t>
            </a:r>
          </a:p>
        </p:txBody>
      </p:sp>
      <p:sp>
        <p:nvSpPr>
          <p:cNvPr id="1049028" name="Text Box 17"/>
          <p:cNvSpPr txBox="1"/>
          <p:nvPr/>
        </p:nvSpPr>
        <p:spPr>
          <a:xfrm rot="0">
            <a:off x="6477000" y="5029200"/>
            <a:ext cx="838200" cy="13112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indent="-342900" lvl="0" marL="342900"/>
            <a:r>
              <a:rPr altLang="en-US" sz="2000" lang="en-US">
                <a:solidFill>
                  <a:srgbClr val="FF0000"/>
                </a:solidFill>
              </a:rPr>
              <a:t>0</a:t>
            </a:r>
          </a:p>
          <a:p>
            <a:pPr indent="-342900" lvl="0" marL="342900"/>
            <a:r>
              <a:rPr altLang="en-US" sz="2000" lang="en-US">
                <a:solidFill>
                  <a:srgbClr val="FF0000"/>
                </a:solidFill>
              </a:rPr>
              <a:t>1 </a:t>
            </a:r>
          </a:p>
          <a:p>
            <a:pPr indent="-342900" lvl="0" marL="342900"/>
            <a:r>
              <a:rPr altLang="en-US" sz="2000" lang="en-US">
                <a:solidFill>
                  <a:srgbClr val="FF0000"/>
                </a:solidFill>
              </a:rPr>
              <a:t>1</a:t>
            </a:r>
          </a:p>
          <a:p>
            <a:pPr indent="-342900" lvl="0" marL="342900"/>
            <a:r>
              <a:rPr altLang="en-US" sz="2000" lang="en-US">
                <a:solidFill>
                  <a:srgbClr val="FF0000"/>
                </a:solidFill>
              </a:rPr>
              <a:t>1</a:t>
            </a:r>
          </a:p>
        </p:txBody>
      </p:sp>
    </p:spTree>
  </p:cSld>
  <p:clrMapOvr>
    <a:masterClrMapping/>
  </p:clrMapOvr>
  <p:timing/>
</p:sld>
</file>

<file path=ppt/slides/slide33.xml><?xml version="1.0" encoding="utf-8"?>
<p:sld xmlns:a="http://schemas.openxmlformats.org/drawingml/2006/main" xmlns:r="http://schemas.openxmlformats.org/officeDocument/2006/relationships" xmlns:p="http://schemas.openxmlformats.org/presentationml/2006/main" showMasterSp="1">
  <p:cSld>
    <p:spTree>
      <p:nvGrpSpPr>
        <p:cNvPr id="158" name=""/>
        <p:cNvGrpSpPr/>
        <p:nvPr/>
      </p:nvGrpSpPr>
      <p:grpSpPr>
        <a:xfrm rot="0">
          <a:off x="0" y="0"/>
          <a:ext cx="0" cy="0"/>
          <a:chOff x="0" y="0"/>
          <a:chExt cx="0" cy="0"/>
        </a:xfrm>
      </p:grpSpPr>
      <p:sp>
        <p:nvSpPr>
          <p:cNvPr id="1049032" name="Rectangle 2"/>
          <p:cNvSpPr/>
          <p:nvPr/>
        </p:nvSpPr>
        <p:spPr>
          <a:xfrm rot="0">
            <a:off x="0" y="0"/>
            <a:ext cx="9144000" cy="6858000"/>
          </a:xfrm>
          <a:prstGeom prst="rect"/>
          <a:solidFill>
            <a:srgbClr val="FFFF99"/>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033" name="Text Box 4"/>
          <p:cNvSpPr txBox="1"/>
          <p:nvPr/>
        </p:nvSpPr>
        <p:spPr>
          <a:xfrm rot="0">
            <a:off x="7239000" y="6507162"/>
            <a:ext cx="24384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1200" lang="en-US">
                <a:solidFill>
                  <a:srgbClr val="996633"/>
                </a:solidFill>
              </a:rPr>
              <a:t>© 2008 Pearson Education</a:t>
            </a:r>
          </a:p>
        </p:txBody>
      </p:sp>
      <p:sp>
        <p:nvSpPr>
          <p:cNvPr id="1049034" name="WordArt 5" descr="White marble"/>
          <p:cNvSpPr/>
          <p:nvPr/>
        </p:nvSpPr>
        <p:spPr>
          <a:xfrm rot="0">
            <a:off x="3886200" y="381000"/>
            <a:ext cx="1371600" cy="457200"/>
          </a:xfrm>
          <a:prstGeom prst="rect"/>
        </p:spPr>
        <p:txBody>
          <a:bodyPr anchor="t" bIns="45720" fromWordArt="1" lIns="91440" rIns="91440" tIns="45720" vert="horz" wrap="none">
            <a:prstTxWarp prst="textPlain">
              <a:avLst>
                <a:gd fmla="val 50000" name="adj"/>
              </a:avLst>
            </a:prstTxWarp>
            <a:scene3d>
              <a:camera prst="legacyObliqueRight">
                <a:rot lat="0" lon="0" rev="0"/>
              </a:camera>
              <a:lightRig dir="t" rig="legacyHarsh3"/>
            </a:scene3d>
            <a:sp3d extrusionH="100000" prstMaterial="legacyMatte">
              <a:bevelT w="13500" h="13500" prst="angle"/>
              <a:bevelB w="13500" h="13500" prst="angle"/>
              <a:extrusionClr>
                <a:srgbClr val="663300"/>
              </a:extrusionClr>
            </a:sp3d>
          </a:bodyPr>
          <a:p>
            <a:pPr algn="ctr"/>
            <a:r>
              <a:rPr b="0" sz="3600" i="0" kern="10" normalizeH="0" spc="0">
                <a:ln w="9525" cap="flat" cmpd="sng">
                  <a:noFill/>
                  <a:prstDash val="solid"/>
                  <a:round/>
                </a:ln>
                <a:blipFill rotWithShape="0">
                  <a:blip xmlns:r="http://schemas.openxmlformats.org/officeDocument/2006/relationships" r:embed="rId1">
                    <a:alphaModFix amt="100000"/>
                  </a:blip>
                  <a:srcRect/>
                  <a:tile algn="tl" flip="none" sx="100000" sy="100000" tx="0" ty="0"/>
                </a:blipFill>
                <a:latin typeface="Times New Roman"/>
                <a:ea typeface="Times New Roman"/>
              </a:rPr>
              <a:t>Quiz</a:t>
            </a:r>
          </a:p>
        </p:txBody>
      </p:sp>
      <p:sp>
        <p:nvSpPr>
          <p:cNvPr id="1049035" name="Text Box 24"/>
          <p:cNvSpPr txBox="1"/>
          <p:nvPr/>
        </p:nvSpPr>
        <p:spPr>
          <a:xfrm rot="0">
            <a:off x="1066800" y="1981200"/>
            <a:ext cx="7239000" cy="4572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lang="en-US">
                <a:solidFill>
                  <a:schemeClr val="lt2"/>
                </a:solidFill>
              </a:rPr>
              <a:t>4. The symbol                           is for a(n)</a:t>
            </a:r>
          </a:p>
        </p:txBody>
      </p:sp>
      <p:sp>
        <p:nvSpPr>
          <p:cNvPr id="1049036" name="Text Box 29"/>
          <p:cNvSpPr txBox="1"/>
          <p:nvPr/>
        </p:nvSpPr>
        <p:spPr>
          <a:xfrm rot="0">
            <a:off x="1905000" y="2624137"/>
            <a:ext cx="3810000" cy="210026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indent="-342900" lvl="0" marL="342900">
              <a:spcBef>
                <a:spcPct val="50000"/>
              </a:spcBef>
            </a:pPr>
            <a:r>
              <a:rPr altLang="en-US" lang="en-US">
                <a:solidFill>
                  <a:schemeClr val="lt2"/>
                </a:solidFill>
              </a:rPr>
              <a:t>a.</a:t>
            </a:r>
            <a:r>
              <a:rPr altLang="en-US" i="1" lang="en-US">
                <a:solidFill>
                  <a:schemeClr val="lt2"/>
                </a:solidFill>
              </a:rPr>
              <a:t> </a:t>
            </a:r>
            <a:r>
              <a:rPr altLang="en-US" lang="en-US">
                <a:solidFill>
                  <a:schemeClr val="lt2"/>
                </a:solidFill>
              </a:rPr>
              <a:t>OR gate</a:t>
            </a:r>
          </a:p>
          <a:p>
            <a:pPr indent="-342900" lvl="0" marL="342900">
              <a:spcBef>
                <a:spcPct val="50000"/>
              </a:spcBef>
            </a:pPr>
            <a:r>
              <a:rPr altLang="en-US" lang="en-US">
                <a:solidFill>
                  <a:schemeClr val="lt2"/>
                </a:solidFill>
              </a:rPr>
              <a:t>b. AND gate</a:t>
            </a:r>
          </a:p>
          <a:p>
            <a:pPr indent="-342900" lvl="0" marL="342900">
              <a:spcBef>
                <a:spcPct val="50000"/>
              </a:spcBef>
            </a:pPr>
            <a:r>
              <a:rPr altLang="en-US" lang="en-US">
                <a:solidFill>
                  <a:schemeClr val="lt2"/>
                </a:solidFill>
              </a:rPr>
              <a:t>c. NOR gate</a:t>
            </a:r>
          </a:p>
          <a:p>
            <a:pPr indent="-342900" lvl="0" marL="342900">
              <a:spcBef>
                <a:spcPct val="50000"/>
              </a:spcBef>
            </a:pPr>
            <a:r>
              <a:rPr altLang="en-US" lang="en-US">
                <a:solidFill>
                  <a:schemeClr val="lt2"/>
                </a:solidFill>
              </a:rPr>
              <a:t>d. XOR gate</a:t>
            </a:r>
          </a:p>
        </p:txBody>
      </p:sp>
      <p:sp>
        <p:nvSpPr>
          <p:cNvPr id="1049037" name="Text Box 30"/>
          <p:cNvSpPr txBox="1"/>
          <p:nvPr/>
        </p:nvSpPr>
        <p:spPr>
          <a:xfrm rot="0">
            <a:off x="3048000" y="1828800"/>
            <a:ext cx="762000" cy="3667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800" i="1" lang="en-US"/>
              <a:t>A</a:t>
            </a:r>
          </a:p>
        </p:txBody>
      </p:sp>
      <p:sp>
        <p:nvSpPr>
          <p:cNvPr id="1049038" name="Text Box 31"/>
          <p:cNvSpPr txBox="1"/>
          <p:nvPr/>
        </p:nvSpPr>
        <p:spPr>
          <a:xfrm rot="0">
            <a:off x="3048000" y="2133600"/>
            <a:ext cx="762000" cy="3667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800" i="1" lang="en-US"/>
              <a:t>B</a:t>
            </a:r>
          </a:p>
        </p:txBody>
      </p:sp>
      <p:sp>
        <p:nvSpPr>
          <p:cNvPr id="1049039" name="Text Box 32"/>
          <p:cNvSpPr txBox="1"/>
          <p:nvPr/>
        </p:nvSpPr>
        <p:spPr>
          <a:xfrm rot="0">
            <a:off x="4419600" y="1828800"/>
            <a:ext cx="762000" cy="3667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800" i="1" lang="en-US"/>
              <a:t>X</a:t>
            </a:r>
          </a:p>
        </p:txBody>
      </p:sp>
      <p:graphicFrame>
        <p:nvGraphicFramePr>
          <p:cNvPr id="4194371" name=""/>
          <p:cNvGraphicFramePr>
            <a:graphicFrameLocks/>
          </p:cNvGraphicFramePr>
          <p:nvPr/>
        </p:nvGraphicFramePr>
        <p:xfrm rot="0">
          <a:off x="3352800" y="1905000"/>
          <a:ext cx="1371600" cy="547687"/>
        </p:xfrm>
        <a:graphic>
          <a:graphicData uri="http://schemas.openxmlformats.org/presentationml/2006/ole">
            <mc:AlternateContent xmlns:mc="http://schemas.openxmlformats.org/markup-compatibility/2006">
              <mc:Choice xmlns:v="urn:schemas-microsoft-com:vml" Requires="v">
                <p:oleObj name="CorelDRAW" r:id="rId2" spid="" imgH="547687" imgW="1371600" showAsIcon="0" progId="CorelDRAW.Graphic.13">
                  <p:embed followColorScheme="full"/>
                  <p:pic>
                    <p:nvPicPr>
                      <p:cNvPr id="2097256" name="Object 33"/>
                      <p:cNvPicPr>
                        <a:picLocks/>
                      </p:cNvPicPr>
                      <p:nvPr/>
                    </p:nvPicPr>
                    <p:blipFill>
                      <a:blip xmlns:r="http://schemas.openxmlformats.org/officeDocument/2006/relationships" r:embed="rId3"/>
                      <a:srcRect l="0" t="0" r="0" b="0"/>
                      <a:stretch>
                        <a:fillRect/>
                      </a:stretch>
                    </p:blipFill>
                    <p:spPr>
                      <a:xfrm rot="0">
                        <a:off x="3352800" y="1905000"/>
                        <a:ext cx="1371600" cy="547687"/>
                      </a:xfrm>
                      <a:prstGeom prst="rect"/>
                      <a:noFill/>
                      <a:ln>
                        <a:noFill/>
                      </a:ln>
                    </p:spPr>
                  </p:pic>
                </p:oleObj>
              </mc:Choice>
              <mc:Fallback>
                <p:oleObj name="CorelDRAW" r:id="rId2" spid="" imgH="547687" imgW="1371600" showAsIcon="0" progId="CorelDRAW.Graphic.13">
                  <p:embed followColorScheme="full"/>
                  <p:pic>
                    <p:nvPicPr>
                      <p:cNvPr id="2097256" name="Object 33"/>
                      <p:cNvPicPr>
                        <a:picLocks/>
                      </p:cNvPicPr>
                      <p:nvPr/>
                    </p:nvPicPr>
                    <p:blipFill>
                      <a:blip xmlns:r="http://schemas.openxmlformats.org/officeDocument/2006/relationships" r:embed="rId3"/>
                      <a:srcRect l="0" t="0" r="0" b="0"/>
                      <a:stretch>
                        <a:fillRect/>
                      </a:stretch>
                    </p:blipFill>
                    <p:spPr>
                      <a:xfrm rot="0">
                        <a:off x="3352800" y="1905000"/>
                        <a:ext cx="1371600" cy="547687"/>
                      </a:xfrm>
                      <a:prstGeom prst="rect"/>
                      <a:noFill/>
                      <a:ln>
                        <a:noFill/>
                      </a:ln>
                    </p:spPr>
                  </p:pic>
                </p:oleObj>
              </mc:Fallback>
            </mc:AlternateContent>
          </a:graphicData>
        </a:graphic>
      </p:graphicFrame>
    </p:spTree>
  </p:cSld>
  <p:clrMapOvr>
    <a:masterClrMapping/>
  </p:clrMapOvr>
  <p:timing/>
</p:sld>
</file>

<file path=ppt/slides/slide34.xml><?xml version="1.0" encoding="utf-8"?>
<p:sld xmlns:a="http://schemas.openxmlformats.org/drawingml/2006/main" xmlns:r="http://schemas.openxmlformats.org/officeDocument/2006/relationships" xmlns:p="http://schemas.openxmlformats.org/presentationml/2006/main" showMasterSp="1">
  <p:cSld>
    <p:spTree>
      <p:nvGrpSpPr>
        <p:cNvPr id="161" name=""/>
        <p:cNvGrpSpPr/>
        <p:nvPr/>
      </p:nvGrpSpPr>
      <p:grpSpPr>
        <a:xfrm rot="0">
          <a:off x="0" y="0"/>
          <a:ext cx="0" cy="0"/>
          <a:chOff x="0" y="0"/>
          <a:chExt cx="0" cy="0"/>
        </a:xfrm>
      </p:grpSpPr>
      <p:sp>
        <p:nvSpPr>
          <p:cNvPr id="1049043" name="Rectangle 2"/>
          <p:cNvSpPr/>
          <p:nvPr/>
        </p:nvSpPr>
        <p:spPr>
          <a:xfrm rot="0">
            <a:off x="0" y="0"/>
            <a:ext cx="9144000" cy="6858000"/>
          </a:xfrm>
          <a:prstGeom prst="rect"/>
          <a:solidFill>
            <a:srgbClr val="FFFF99"/>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044" name="Text Box 3"/>
          <p:cNvSpPr txBox="1"/>
          <p:nvPr/>
        </p:nvSpPr>
        <p:spPr>
          <a:xfrm rot="0">
            <a:off x="7239000" y="6507162"/>
            <a:ext cx="24384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1200" lang="en-US">
                <a:solidFill>
                  <a:srgbClr val="996633"/>
                </a:solidFill>
              </a:rPr>
              <a:t>© 2008 Pearson Education</a:t>
            </a:r>
          </a:p>
        </p:txBody>
      </p:sp>
      <p:sp>
        <p:nvSpPr>
          <p:cNvPr id="1049045" name="WordArt 4" descr="White marble"/>
          <p:cNvSpPr/>
          <p:nvPr/>
        </p:nvSpPr>
        <p:spPr>
          <a:xfrm rot="0">
            <a:off x="3886200" y="381000"/>
            <a:ext cx="1371600" cy="457200"/>
          </a:xfrm>
          <a:prstGeom prst="rect"/>
        </p:spPr>
        <p:txBody>
          <a:bodyPr anchor="t" bIns="45720" fromWordArt="1" lIns="91440" rIns="91440" tIns="45720" vert="horz" wrap="none">
            <a:prstTxWarp prst="textPlain">
              <a:avLst>
                <a:gd fmla="val 50000" name="adj"/>
              </a:avLst>
            </a:prstTxWarp>
            <a:scene3d>
              <a:camera prst="legacyObliqueRight">
                <a:rot lat="0" lon="0" rev="0"/>
              </a:camera>
              <a:lightRig dir="t" rig="legacyHarsh3"/>
            </a:scene3d>
            <a:sp3d extrusionH="100000" prstMaterial="legacyMatte">
              <a:bevelT w="13500" h="13500" prst="angle"/>
              <a:bevelB w="13500" h="13500" prst="angle"/>
              <a:extrusionClr>
                <a:srgbClr val="663300"/>
              </a:extrusionClr>
            </a:sp3d>
          </a:bodyPr>
          <a:p>
            <a:pPr algn="ctr"/>
            <a:r>
              <a:rPr b="0" sz="3600" i="0" kern="10" normalizeH="0" spc="0">
                <a:ln w="9525" cap="flat" cmpd="sng">
                  <a:noFill/>
                  <a:prstDash val="solid"/>
                  <a:round/>
                </a:ln>
                <a:blipFill rotWithShape="0">
                  <a:blip xmlns:r="http://schemas.openxmlformats.org/officeDocument/2006/relationships" r:embed="rId1">
                    <a:alphaModFix amt="100000"/>
                  </a:blip>
                  <a:srcRect/>
                  <a:tile algn="tl" flip="none" sx="100000" sy="100000" tx="0" ty="0"/>
                </a:blipFill>
                <a:latin typeface="Times New Roman"/>
                <a:ea typeface="Times New Roman"/>
              </a:rPr>
              <a:t>Quiz</a:t>
            </a:r>
          </a:p>
        </p:txBody>
      </p:sp>
      <p:sp>
        <p:nvSpPr>
          <p:cNvPr id="1049046" name="Text Box 5"/>
          <p:cNvSpPr txBox="1"/>
          <p:nvPr/>
        </p:nvSpPr>
        <p:spPr>
          <a:xfrm rot="0">
            <a:off x="1066800" y="1981200"/>
            <a:ext cx="7239000" cy="4572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lang="en-US">
                <a:solidFill>
                  <a:schemeClr val="lt2"/>
                </a:solidFill>
              </a:rPr>
              <a:t>5. The symbol                            is for a(n)</a:t>
            </a:r>
          </a:p>
        </p:txBody>
      </p:sp>
      <p:sp>
        <p:nvSpPr>
          <p:cNvPr id="1049047" name="Text Box 6"/>
          <p:cNvSpPr txBox="1"/>
          <p:nvPr/>
        </p:nvSpPr>
        <p:spPr>
          <a:xfrm rot="0">
            <a:off x="1905000" y="2624137"/>
            <a:ext cx="3810000" cy="210026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indent="-342900" lvl="0" marL="342900">
              <a:spcBef>
                <a:spcPct val="50000"/>
              </a:spcBef>
            </a:pPr>
            <a:r>
              <a:rPr altLang="en-US" lang="en-US">
                <a:solidFill>
                  <a:schemeClr val="lt2"/>
                </a:solidFill>
              </a:rPr>
              <a:t>a.</a:t>
            </a:r>
            <a:r>
              <a:rPr altLang="en-US" i="1" lang="en-US">
                <a:solidFill>
                  <a:schemeClr val="lt2"/>
                </a:solidFill>
              </a:rPr>
              <a:t> </a:t>
            </a:r>
            <a:r>
              <a:rPr altLang="en-US" lang="en-US">
                <a:solidFill>
                  <a:schemeClr val="lt2"/>
                </a:solidFill>
              </a:rPr>
              <a:t>OR gate</a:t>
            </a:r>
          </a:p>
          <a:p>
            <a:pPr indent="-342900" lvl="0" marL="342900">
              <a:spcBef>
                <a:spcPct val="50000"/>
              </a:spcBef>
            </a:pPr>
            <a:r>
              <a:rPr altLang="en-US" lang="en-US">
                <a:solidFill>
                  <a:schemeClr val="lt2"/>
                </a:solidFill>
              </a:rPr>
              <a:t>b. AND gate</a:t>
            </a:r>
          </a:p>
          <a:p>
            <a:pPr indent="-342900" lvl="0" marL="342900">
              <a:spcBef>
                <a:spcPct val="50000"/>
              </a:spcBef>
            </a:pPr>
            <a:r>
              <a:rPr altLang="en-US" lang="en-US">
                <a:solidFill>
                  <a:schemeClr val="lt2"/>
                </a:solidFill>
              </a:rPr>
              <a:t>c. NOR gate</a:t>
            </a:r>
          </a:p>
          <a:p>
            <a:pPr indent="-342900" lvl="0" marL="342900">
              <a:spcBef>
                <a:spcPct val="50000"/>
              </a:spcBef>
            </a:pPr>
            <a:r>
              <a:rPr altLang="en-US" lang="en-US">
                <a:solidFill>
                  <a:schemeClr val="lt2"/>
                </a:solidFill>
              </a:rPr>
              <a:t>d. XOR gate</a:t>
            </a:r>
          </a:p>
        </p:txBody>
      </p:sp>
      <p:sp>
        <p:nvSpPr>
          <p:cNvPr id="1049048" name="Text Box 7"/>
          <p:cNvSpPr txBox="1"/>
          <p:nvPr/>
        </p:nvSpPr>
        <p:spPr>
          <a:xfrm rot="0">
            <a:off x="3048000" y="1828800"/>
            <a:ext cx="762000" cy="3667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800" i="1" lang="en-US"/>
              <a:t>A</a:t>
            </a:r>
          </a:p>
        </p:txBody>
      </p:sp>
      <p:sp>
        <p:nvSpPr>
          <p:cNvPr id="1049049" name="Text Box 8"/>
          <p:cNvSpPr txBox="1"/>
          <p:nvPr/>
        </p:nvSpPr>
        <p:spPr>
          <a:xfrm rot="0">
            <a:off x="3048000" y="2133600"/>
            <a:ext cx="762000" cy="3667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800" i="1" lang="en-US"/>
              <a:t>B</a:t>
            </a:r>
          </a:p>
        </p:txBody>
      </p:sp>
      <p:sp>
        <p:nvSpPr>
          <p:cNvPr id="1049050" name="Text Box 9"/>
          <p:cNvSpPr txBox="1"/>
          <p:nvPr/>
        </p:nvSpPr>
        <p:spPr>
          <a:xfrm rot="0">
            <a:off x="4419600" y="1828800"/>
            <a:ext cx="762000" cy="3667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800" i="1" lang="en-US"/>
              <a:t>X</a:t>
            </a:r>
          </a:p>
        </p:txBody>
      </p:sp>
      <p:graphicFrame>
        <p:nvGraphicFramePr>
          <p:cNvPr id="4194372" name=""/>
          <p:cNvGraphicFramePr>
            <a:graphicFrameLocks/>
          </p:cNvGraphicFramePr>
          <p:nvPr/>
        </p:nvGraphicFramePr>
        <p:xfrm rot="0">
          <a:off x="3352800" y="1981200"/>
          <a:ext cx="1524000" cy="488950"/>
        </p:xfrm>
        <a:graphic>
          <a:graphicData uri="http://schemas.openxmlformats.org/presentationml/2006/ole">
            <mc:AlternateContent xmlns:mc="http://schemas.openxmlformats.org/markup-compatibility/2006">
              <mc:Choice xmlns:v="urn:schemas-microsoft-com:vml" Requires="v">
                <p:oleObj name="CorelDRAW" r:id="rId2" spid="" imgH="488950" imgW="1524000" showAsIcon="0" progId="CorelDRAW.Graphic.13">
                  <p:embed followColorScheme="full"/>
                  <p:pic>
                    <p:nvPicPr>
                      <p:cNvPr id="2097257" name="Object 15"/>
                      <p:cNvPicPr>
                        <a:picLocks/>
                      </p:cNvPicPr>
                      <p:nvPr/>
                    </p:nvPicPr>
                    <p:blipFill>
                      <a:blip xmlns:r="http://schemas.openxmlformats.org/officeDocument/2006/relationships" r:embed="rId3"/>
                      <a:srcRect l="0" t="0" r="0" b="0"/>
                      <a:stretch>
                        <a:fillRect/>
                      </a:stretch>
                    </p:blipFill>
                    <p:spPr>
                      <a:xfrm rot="0">
                        <a:off x="3352800" y="1981200"/>
                        <a:ext cx="1524000" cy="488950"/>
                      </a:xfrm>
                      <a:prstGeom prst="rect"/>
                      <a:noFill/>
                      <a:ln>
                        <a:noFill/>
                      </a:ln>
                    </p:spPr>
                  </p:pic>
                </p:oleObj>
              </mc:Choice>
              <mc:Fallback>
                <p:oleObj name="CorelDRAW" r:id="rId2" spid="" imgH="488950" imgW="1524000" showAsIcon="0" progId="CorelDRAW.Graphic.13">
                  <p:embed followColorScheme="full"/>
                  <p:pic>
                    <p:nvPicPr>
                      <p:cNvPr id="2097257" name="Object 15"/>
                      <p:cNvPicPr>
                        <a:picLocks/>
                      </p:cNvPicPr>
                      <p:nvPr/>
                    </p:nvPicPr>
                    <p:blipFill>
                      <a:blip xmlns:r="http://schemas.openxmlformats.org/officeDocument/2006/relationships" r:embed="rId3"/>
                      <a:srcRect l="0" t="0" r="0" b="0"/>
                      <a:stretch>
                        <a:fillRect/>
                      </a:stretch>
                    </p:blipFill>
                    <p:spPr>
                      <a:xfrm rot="0">
                        <a:off x="3352800" y="1981200"/>
                        <a:ext cx="1524000" cy="488950"/>
                      </a:xfrm>
                      <a:prstGeom prst="rect"/>
                      <a:noFill/>
                      <a:ln>
                        <a:noFill/>
                      </a:ln>
                    </p:spPr>
                  </p:pic>
                </p:oleObj>
              </mc:Fallback>
            </mc:AlternateContent>
          </a:graphicData>
        </a:graphic>
      </p:graphicFrame>
    </p:spTree>
  </p:cSld>
  <p:clrMapOvr>
    <a:masterClrMapping/>
  </p:clrMapOvr>
  <p:timing/>
</p:sld>
</file>

<file path=ppt/slides/slide35.xml><?xml version="1.0" encoding="utf-8"?>
<p:sld xmlns:a="http://schemas.openxmlformats.org/drawingml/2006/main" xmlns:r="http://schemas.openxmlformats.org/officeDocument/2006/relationships" xmlns:p="http://schemas.openxmlformats.org/presentationml/2006/main" showMasterSp="1">
  <p:cSld>
    <p:spTree>
      <p:nvGrpSpPr>
        <p:cNvPr id="164" name=""/>
        <p:cNvGrpSpPr/>
        <p:nvPr/>
      </p:nvGrpSpPr>
      <p:grpSpPr>
        <a:xfrm rot="0">
          <a:off x="0" y="0"/>
          <a:ext cx="0" cy="0"/>
          <a:chOff x="0" y="0"/>
          <a:chExt cx="0" cy="0"/>
        </a:xfrm>
      </p:grpSpPr>
      <p:sp>
        <p:nvSpPr>
          <p:cNvPr id="1049054" name="Rectangle 2"/>
          <p:cNvSpPr/>
          <p:nvPr/>
        </p:nvSpPr>
        <p:spPr>
          <a:xfrm rot="0">
            <a:off x="0" y="0"/>
            <a:ext cx="9144000" cy="6858000"/>
          </a:xfrm>
          <a:prstGeom prst="rect"/>
          <a:solidFill>
            <a:srgbClr val="FFFF99"/>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055" name="Text Box 3"/>
          <p:cNvSpPr txBox="1"/>
          <p:nvPr/>
        </p:nvSpPr>
        <p:spPr>
          <a:xfrm rot="0">
            <a:off x="7239000" y="6507162"/>
            <a:ext cx="24384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1200" lang="en-US">
                <a:solidFill>
                  <a:srgbClr val="996633"/>
                </a:solidFill>
              </a:rPr>
              <a:t>© 2008 Pearson Education</a:t>
            </a:r>
          </a:p>
        </p:txBody>
      </p:sp>
      <p:sp>
        <p:nvSpPr>
          <p:cNvPr id="1049056" name="WordArt 4" descr="White marble"/>
          <p:cNvSpPr/>
          <p:nvPr/>
        </p:nvSpPr>
        <p:spPr>
          <a:xfrm rot="0">
            <a:off x="3886200" y="381000"/>
            <a:ext cx="1371600" cy="457200"/>
          </a:xfrm>
          <a:prstGeom prst="rect"/>
        </p:spPr>
        <p:txBody>
          <a:bodyPr anchor="t" bIns="45720" fromWordArt="1" lIns="91440" rIns="91440" tIns="45720" vert="horz" wrap="none">
            <a:prstTxWarp prst="textPlain">
              <a:avLst>
                <a:gd fmla="val 50000" name="adj"/>
              </a:avLst>
            </a:prstTxWarp>
            <a:scene3d>
              <a:camera prst="legacyObliqueRight">
                <a:rot lat="0" lon="0" rev="0"/>
              </a:camera>
              <a:lightRig dir="t" rig="legacyHarsh3"/>
            </a:scene3d>
            <a:sp3d extrusionH="100000" prstMaterial="legacyMatte">
              <a:bevelT w="13500" h="13500" prst="angle"/>
              <a:bevelB w="13500" h="13500" prst="angle"/>
              <a:extrusionClr>
                <a:srgbClr val="663300"/>
              </a:extrusionClr>
            </a:sp3d>
          </a:bodyPr>
          <a:p>
            <a:pPr algn="ctr"/>
            <a:r>
              <a:rPr b="0" sz="3600" i="0" kern="10" normalizeH="0" spc="0">
                <a:ln w="9525" cap="flat" cmpd="sng">
                  <a:noFill/>
                  <a:prstDash val="solid"/>
                  <a:round/>
                </a:ln>
                <a:blipFill rotWithShape="0">
                  <a:blip xmlns:r="http://schemas.openxmlformats.org/officeDocument/2006/relationships" r:embed="rId1">
                    <a:alphaModFix amt="100000"/>
                  </a:blip>
                  <a:srcRect/>
                  <a:tile algn="tl" flip="none" sx="100000" sy="100000" tx="0" ty="0"/>
                </a:blipFill>
                <a:latin typeface="Times New Roman"/>
                <a:ea typeface="Times New Roman"/>
              </a:rPr>
              <a:t>Quiz</a:t>
            </a:r>
          </a:p>
        </p:txBody>
      </p:sp>
      <p:sp>
        <p:nvSpPr>
          <p:cNvPr id="1049057" name="Text Box 6"/>
          <p:cNvSpPr txBox="1"/>
          <p:nvPr/>
        </p:nvSpPr>
        <p:spPr>
          <a:xfrm rot="0">
            <a:off x="1066800" y="1981200"/>
            <a:ext cx="7239000" cy="13700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lang="en-US">
                <a:solidFill>
                  <a:schemeClr val="lt2"/>
                </a:solidFill>
              </a:rPr>
              <a:t>6. A logic gate that produces a HIGH output only when all of its inputs are HIGH is a(n)</a:t>
            </a:r>
          </a:p>
          <a:p>
            <a:pPr eaLnBrk="1" hangingPunct="1" latinLnBrk="1" lvl="0">
              <a:spcBef>
                <a:spcPct val="50000"/>
              </a:spcBef>
            </a:pPr>
            <a:endParaRPr altLang="en-US" lang="en-US">
              <a:solidFill>
                <a:schemeClr val="lt2"/>
              </a:solidFill>
            </a:endParaRPr>
          </a:p>
        </p:txBody>
      </p:sp>
      <p:sp>
        <p:nvSpPr>
          <p:cNvPr id="1049058" name="Text Box 10"/>
          <p:cNvSpPr txBox="1"/>
          <p:nvPr/>
        </p:nvSpPr>
        <p:spPr>
          <a:xfrm rot="0">
            <a:off x="1905000" y="2852737"/>
            <a:ext cx="3810000" cy="210026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indent="-342900" lvl="0" marL="342900">
              <a:spcBef>
                <a:spcPct val="50000"/>
              </a:spcBef>
            </a:pPr>
            <a:r>
              <a:rPr altLang="en-US" lang="en-US">
                <a:solidFill>
                  <a:schemeClr val="lt2"/>
                </a:solidFill>
              </a:rPr>
              <a:t>a.</a:t>
            </a:r>
            <a:r>
              <a:rPr altLang="en-US" i="1" lang="en-US">
                <a:solidFill>
                  <a:schemeClr val="lt2"/>
                </a:solidFill>
              </a:rPr>
              <a:t> </a:t>
            </a:r>
            <a:r>
              <a:rPr altLang="en-US" lang="en-US">
                <a:solidFill>
                  <a:schemeClr val="lt2"/>
                </a:solidFill>
              </a:rPr>
              <a:t>OR gate</a:t>
            </a:r>
          </a:p>
          <a:p>
            <a:pPr indent="-342900" lvl="0" marL="342900">
              <a:spcBef>
                <a:spcPct val="50000"/>
              </a:spcBef>
            </a:pPr>
            <a:r>
              <a:rPr altLang="en-US" lang="en-US">
                <a:solidFill>
                  <a:schemeClr val="lt2"/>
                </a:solidFill>
              </a:rPr>
              <a:t>b. AND gate</a:t>
            </a:r>
          </a:p>
          <a:p>
            <a:pPr indent="-342900" lvl="0" marL="342900">
              <a:spcBef>
                <a:spcPct val="50000"/>
              </a:spcBef>
            </a:pPr>
            <a:r>
              <a:rPr altLang="en-US" lang="en-US">
                <a:solidFill>
                  <a:schemeClr val="lt2"/>
                </a:solidFill>
              </a:rPr>
              <a:t>c. NOR gate</a:t>
            </a:r>
          </a:p>
          <a:p>
            <a:pPr indent="-342900" lvl="0" marL="342900">
              <a:spcBef>
                <a:spcPct val="50000"/>
              </a:spcBef>
            </a:pPr>
            <a:r>
              <a:rPr altLang="en-US" lang="en-US">
                <a:solidFill>
                  <a:schemeClr val="lt2"/>
                </a:solidFill>
              </a:rPr>
              <a:t>d. NAND gate</a:t>
            </a:r>
          </a:p>
        </p:txBody>
      </p:sp>
    </p:spTree>
  </p:cSld>
  <p:clrMapOvr>
    <a:masterClrMapping/>
  </p:clrMapOvr>
  <p:timing/>
</p:sld>
</file>

<file path=ppt/slides/slide36.xml><?xml version="1.0" encoding="utf-8"?>
<p:sld xmlns:a="http://schemas.openxmlformats.org/drawingml/2006/main" xmlns:r="http://schemas.openxmlformats.org/officeDocument/2006/relationships" xmlns:p="http://schemas.openxmlformats.org/presentationml/2006/main" showMasterSp="1">
  <p:cSld>
    <p:spTree>
      <p:nvGrpSpPr>
        <p:cNvPr id="167" name=""/>
        <p:cNvGrpSpPr/>
        <p:nvPr/>
      </p:nvGrpSpPr>
      <p:grpSpPr>
        <a:xfrm rot="0">
          <a:off x="0" y="0"/>
          <a:ext cx="0" cy="0"/>
          <a:chOff x="0" y="0"/>
          <a:chExt cx="0" cy="0"/>
        </a:xfrm>
      </p:grpSpPr>
      <p:sp>
        <p:nvSpPr>
          <p:cNvPr id="1049062" name="Rectangle 2"/>
          <p:cNvSpPr/>
          <p:nvPr/>
        </p:nvSpPr>
        <p:spPr>
          <a:xfrm rot="0">
            <a:off x="0" y="0"/>
            <a:ext cx="9144000" cy="6858000"/>
          </a:xfrm>
          <a:prstGeom prst="rect"/>
          <a:solidFill>
            <a:srgbClr val="FFFF99"/>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063" name="Text Box 3"/>
          <p:cNvSpPr txBox="1"/>
          <p:nvPr/>
        </p:nvSpPr>
        <p:spPr>
          <a:xfrm rot="0">
            <a:off x="7239000" y="6507162"/>
            <a:ext cx="24384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1200" lang="en-US">
                <a:solidFill>
                  <a:srgbClr val="996633"/>
                </a:solidFill>
              </a:rPr>
              <a:t>© 2008 Pearson Education</a:t>
            </a:r>
          </a:p>
        </p:txBody>
      </p:sp>
      <p:sp>
        <p:nvSpPr>
          <p:cNvPr id="1049064" name="WordArt 4" descr="White marble"/>
          <p:cNvSpPr/>
          <p:nvPr/>
        </p:nvSpPr>
        <p:spPr>
          <a:xfrm rot="0">
            <a:off x="3886200" y="381000"/>
            <a:ext cx="1371600" cy="457200"/>
          </a:xfrm>
          <a:prstGeom prst="rect"/>
        </p:spPr>
        <p:txBody>
          <a:bodyPr anchor="t" bIns="45720" fromWordArt="1" lIns="91440" rIns="91440" tIns="45720" vert="horz" wrap="none">
            <a:prstTxWarp prst="textPlain">
              <a:avLst>
                <a:gd fmla="val 50000" name="adj"/>
              </a:avLst>
            </a:prstTxWarp>
            <a:scene3d>
              <a:camera prst="legacyObliqueRight">
                <a:rot lat="0" lon="0" rev="0"/>
              </a:camera>
              <a:lightRig dir="t" rig="legacyHarsh3"/>
            </a:scene3d>
            <a:sp3d extrusionH="100000" prstMaterial="legacyMatte">
              <a:bevelT w="13500" h="13500" prst="angle"/>
              <a:bevelB w="13500" h="13500" prst="angle"/>
              <a:extrusionClr>
                <a:srgbClr val="663300"/>
              </a:extrusionClr>
            </a:sp3d>
          </a:bodyPr>
          <a:p>
            <a:pPr algn="ctr"/>
            <a:r>
              <a:rPr b="0" sz="3600" i="0" kern="10" normalizeH="0" spc="0">
                <a:ln w="9525" cap="flat" cmpd="sng">
                  <a:noFill/>
                  <a:prstDash val="solid"/>
                  <a:round/>
                </a:ln>
                <a:blipFill rotWithShape="0">
                  <a:blip xmlns:r="http://schemas.openxmlformats.org/officeDocument/2006/relationships" r:embed="rId1">
                    <a:alphaModFix amt="100000"/>
                  </a:blip>
                  <a:srcRect/>
                  <a:tile algn="tl" flip="none" sx="100000" sy="100000" tx="0" ty="0"/>
                </a:blipFill>
                <a:latin typeface="Times New Roman"/>
                <a:ea typeface="Times New Roman"/>
              </a:rPr>
              <a:t>Quiz</a:t>
            </a:r>
          </a:p>
        </p:txBody>
      </p:sp>
      <p:sp>
        <p:nvSpPr>
          <p:cNvPr id="1049065" name="Text Box 5"/>
          <p:cNvSpPr txBox="1"/>
          <p:nvPr/>
        </p:nvSpPr>
        <p:spPr>
          <a:xfrm rot="0">
            <a:off x="1066800" y="1981200"/>
            <a:ext cx="7239000" cy="4572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lang="en-US">
                <a:solidFill>
                  <a:schemeClr val="lt2"/>
                </a:solidFill>
              </a:rPr>
              <a:t>7. The expression </a:t>
            </a:r>
            <a:r>
              <a:rPr altLang="en-US" i="1" lang="en-US">
                <a:solidFill>
                  <a:schemeClr val="lt2"/>
                </a:solidFill>
              </a:rPr>
              <a:t>X = A + B </a:t>
            </a:r>
            <a:r>
              <a:rPr altLang="en-US" lang="en-US">
                <a:solidFill>
                  <a:schemeClr val="lt2"/>
                </a:solidFill>
              </a:rPr>
              <a:t>means</a:t>
            </a:r>
          </a:p>
        </p:txBody>
      </p:sp>
      <p:sp>
        <p:nvSpPr>
          <p:cNvPr id="1049066" name="Text Box 6"/>
          <p:cNvSpPr txBox="1"/>
          <p:nvPr/>
        </p:nvSpPr>
        <p:spPr>
          <a:xfrm rot="0">
            <a:off x="1905000" y="2438400"/>
            <a:ext cx="3810000" cy="210026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indent="-342900" lvl="0" marL="342900">
              <a:spcBef>
                <a:spcPct val="50000"/>
              </a:spcBef>
            </a:pPr>
            <a:r>
              <a:rPr altLang="en-US" lang="en-US">
                <a:solidFill>
                  <a:schemeClr val="lt2"/>
                </a:solidFill>
              </a:rPr>
              <a:t>a.</a:t>
            </a:r>
            <a:r>
              <a:rPr altLang="en-US" i="1" lang="en-US">
                <a:solidFill>
                  <a:schemeClr val="lt2"/>
                </a:solidFill>
              </a:rPr>
              <a:t> A</a:t>
            </a:r>
            <a:r>
              <a:rPr altLang="en-US" lang="en-US">
                <a:solidFill>
                  <a:schemeClr val="lt2"/>
                </a:solidFill>
              </a:rPr>
              <a:t> OR </a:t>
            </a:r>
            <a:r>
              <a:rPr altLang="en-US" i="1" lang="en-US">
                <a:solidFill>
                  <a:schemeClr val="lt2"/>
                </a:solidFill>
              </a:rPr>
              <a:t>B</a:t>
            </a:r>
          </a:p>
          <a:p>
            <a:pPr indent="-342900" lvl="0" marL="342900">
              <a:spcBef>
                <a:spcPct val="50000"/>
              </a:spcBef>
            </a:pPr>
            <a:r>
              <a:rPr altLang="en-US" lang="en-US">
                <a:solidFill>
                  <a:schemeClr val="lt2"/>
                </a:solidFill>
              </a:rPr>
              <a:t>b. </a:t>
            </a:r>
            <a:r>
              <a:rPr altLang="en-US" i="1" lang="en-US">
                <a:solidFill>
                  <a:schemeClr val="lt2"/>
                </a:solidFill>
              </a:rPr>
              <a:t>A</a:t>
            </a:r>
            <a:r>
              <a:rPr altLang="en-US" lang="en-US">
                <a:solidFill>
                  <a:schemeClr val="lt2"/>
                </a:solidFill>
              </a:rPr>
              <a:t> AND </a:t>
            </a:r>
            <a:r>
              <a:rPr altLang="en-US" i="1" lang="en-US">
                <a:solidFill>
                  <a:schemeClr val="lt2"/>
                </a:solidFill>
              </a:rPr>
              <a:t>B</a:t>
            </a:r>
          </a:p>
          <a:p>
            <a:pPr indent="-342900" lvl="0" marL="342900">
              <a:spcBef>
                <a:spcPct val="50000"/>
              </a:spcBef>
            </a:pPr>
            <a:r>
              <a:rPr altLang="en-US" lang="en-US">
                <a:solidFill>
                  <a:schemeClr val="lt2"/>
                </a:solidFill>
              </a:rPr>
              <a:t>c. </a:t>
            </a:r>
            <a:r>
              <a:rPr altLang="en-US" i="1" lang="en-US">
                <a:solidFill>
                  <a:schemeClr val="lt2"/>
                </a:solidFill>
              </a:rPr>
              <a:t>A</a:t>
            </a:r>
            <a:r>
              <a:rPr altLang="en-US" lang="en-US">
                <a:solidFill>
                  <a:schemeClr val="lt2"/>
                </a:solidFill>
              </a:rPr>
              <a:t> XOR </a:t>
            </a:r>
            <a:r>
              <a:rPr altLang="en-US" i="1" lang="en-US">
                <a:solidFill>
                  <a:schemeClr val="lt2"/>
                </a:solidFill>
              </a:rPr>
              <a:t>B</a:t>
            </a:r>
          </a:p>
          <a:p>
            <a:pPr indent="-342900" lvl="0" marL="342900">
              <a:spcBef>
                <a:spcPct val="50000"/>
              </a:spcBef>
            </a:pPr>
            <a:r>
              <a:rPr altLang="en-US" lang="en-US">
                <a:solidFill>
                  <a:schemeClr val="lt2"/>
                </a:solidFill>
              </a:rPr>
              <a:t>d. </a:t>
            </a:r>
            <a:r>
              <a:rPr altLang="en-US" i="1" lang="en-US">
                <a:solidFill>
                  <a:schemeClr val="lt2"/>
                </a:solidFill>
              </a:rPr>
              <a:t>A</a:t>
            </a:r>
            <a:r>
              <a:rPr altLang="en-US" lang="en-US">
                <a:solidFill>
                  <a:schemeClr val="lt2"/>
                </a:solidFill>
              </a:rPr>
              <a:t> XNOR </a:t>
            </a:r>
            <a:r>
              <a:rPr altLang="en-US" i="1" lang="en-US">
                <a:solidFill>
                  <a:schemeClr val="lt2"/>
                </a:solidFill>
              </a:rPr>
              <a:t>B</a:t>
            </a:r>
          </a:p>
        </p:txBody>
      </p:sp>
      <p:sp>
        <p:nvSpPr>
          <p:cNvPr id="1049067" name="Oval 7"/>
          <p:cNvSpPr/>
          <p:nvPr/>
        </p:nvSpPr>
        <p:spPr>
          <a:xfrm rot="0">
            <a:off x="4171950" y="2085975"/>
            <a:ext cx="266700" cy="266700"/>
          </a:xfrm>
          <a:prstGeom prst="ellipse"/>
          <a:noFill/>
          <a:ln w="19050" cap="flat" cmpd="sng">
            <a:solidFill>
              <a:schemeClr val="lt2">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Tree>
  </p:cSld>
  <p:clrMapOvr>
    <a:masterClrMapping/>
  </p:clrMapOvr>
  <p:timing/>
</p:sld>
</file>

<file path=ppt/slides/slide37.xml><?xml version="1.0" encoding="utf-8"?>
<p:sld xmlns:a="http://schemas.openxmlformats.org/drawingml/2006/main" xmlns:r="http://schemas.openxmlformats.org/officeDocument/2006/relationships" xmlns:p="http://schemas.openxmlformats.org/presentationml/2006/main" showMasterSp="1">
  <p:cSld>
    <p:spTree>
      <p:nvGrpSpPr>
        <p:cNvPr id="170" name=""/>
        <p:cNvGrpSpPr/>
        <p:nvPr/>
      </p:nvGrpSpPr>
      <p:grpSpPr>
        <a:xfrm rot="0">
          <a:off x="0" y="0"/>
          <a:ext cx="0" cy="0"/>
          <a:chOff x="0" y="0"/>
          <a:chExt cx="0" cy="0"/>
        </a:xfrm>
      </p:grpSpPr>
      <p:sp>
        <p:nvSpPr>
          <p:cNvPr id="1049071" name="Rectangle 2"/>
          <p:cNvSpPr/>
          <p:nvPr/>
        </p:nvSpPr>
        <p:spPr>
          <a:xfrm rot="0">
            <a:off x="0" y="0"/>
            <a:ext cx="9144000" cy="6858000"/>
          </a:xfrm>
          <a:prstGeom prst="rect"/>
          <a:solidFill>
            <a:srgbClr val="FFFF99"/>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072" name="Text Box 3"/>
          <p:cNvSpPr txBox="1"/>
          <p:nvPr/>
        </p:nvSpPr>
        <p:spPr>
          <a:xfrm rot="0">
            <a:off x="7239000" y="6507162"/>
            <a:ext cx="24384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1200" lang="en-US">
                <a:solidFill>
                  <a:srgbClr val="996633"/>
                </a:solidFill>
              </a:rPr>
              <a:t>© 2008 Pearson Education</a:t>
            </a:r>
          </a:p>
        </p:txBody>
      </p:sp>
      <p:sp>
        <p:nvSpPr>
          <p:cNvPr id="1049073" name="WordArt 4" descr="White marble"/>
          <p:cNvSpPr/>
          <p:nvPr/>
        </p:nvSpPr>
        <p:spPr>
          <a:xfrm rot="0">
            <a:off x="3886200" y="381000"/>
            <a:ext cx="1371600" cy="457200"/>
          </a:xfrm>
          <a:prstGeom prst="rect"/>
        </p:spPr>
        <p:txBody>
          <a:bodyPr anchor="t" bIns="45720" fromWordArt="1" lIns="91440" rIns="91440" tIns="45720" vert="horz" wrap="none">
            <a:prstTxWarp prst="textPlain">
              <a:avLst>
                <a:gd fmla="val 50000" name="adj"/>
              </a:avLst>
            </a:prstTxWarp>
            <a:scene3d>
              <a:camera prst="legacyObliqueRight">
                <a:rot lat="0" lon="0" rev="0"/>
              </a:camera>
              <a:lightRig dir="t" rig="legacyHarsh3"/>
            </a:scene3d>
            <a:sp3d extrusionH="100000" prstMaterial="legacyMatte">
              <a:bevelT w="13500" h="13500" prst="angle"/>
              <a:bevelB w="13500" h="13500" prst="angle"/>
              <a:extrusionClr>
                <a:srgbClr val="663300"/>
              </a:extrusionClr>
            </a:sp3d>
          </a:bodyPr>
          <a:p>
            <a:pPr algn="ctr"/>
            <a:r>
              <a:rPr b="0" sz="3600" i="0" kern="10" normalizeH="0" spc="0">
                <a:ln w="9525" cap="flat" cmpd="sng">
                  <a:noFill/>
                  <a:prstDash val="solid"/>
                  <a:round/>
                </a:ln>
                <a:blipFill rotWithShape="0">
                  <a:blip xmlns:r="http://schemas.openxmlformats.org/officeDocument/2006/relationships" r:embed="rId1">
                    <a:alphaModFix amt="100000"/>
                  </a:blip>
                  <a:srcRect/>
                  <a:tile algn="tl" flip="none" sx="100000" sy="100000" tx="0" ty="0"/>
                </a:blipFill>
                <a:latin typeface="Times New Roman"/>
                <a:ea typeface="Times New Roman"/>
              </a:rPr>
              <a:t>Quiz</a:t>
            </a:r>
          </a:p>
        </p:txBody>
      </p:sp>
      <p:sp>
        <p:nvSpPr>
          <p:cNvPr id="1049074" name="Text Box 5"/>
          <p:cNvSpPr txBox="1"/>
          <p:nvPr/>
        </p:nvSpPr>
        <p:spPr>
          <a:xfrm rot="0">
            <a:off x="1066800" y="1676400"/>
            <a:ext cx="7543800" cy="82232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lang="en-US">
                <a:solidFill>
                  <a:schemeClr val="lt2"/>
                </a:solidFill>
              </a:rPr>
              <a:t>8. A 2-input gate produces the output shown. (</a:t>
            </a:r>
            <a:r>
              <a:rPr altLang="en-US" i="1" lang="en-US">
                <a:solidFill>
                  <a:schemeClr val="lt2"/>
                </a:solidFill>
              </a:rPr>
              <a:t>X</a:t>
            </a:r>
            <a:r>
              <a:rPr altLang="en-US" lang="en-US">
                <a:solidFill>
                  <a:schemeClr val="lt2"/>
                </a:solidFill>
              </a:rPr>
              <a:t> represents the output.) This is a(n) </a:t>
            </a:r>
          </a:p>
        </p:txBody>
      </p:sp>
      <p:sp>
        <p:nvSpPr>
          <p:cNvPr id="1049075" name="Text Box 7"/>
          <p:cNvSpPr txBox="1"/>
          <p:nvPr/>
        </p:nvSpPr>
        <p:spPr>
          <a:xfrm rot="0">
            <a:off x="1905000" y="2514600"/>
            <a:ext cx="3810000" cy="210026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indent="-342900" lvl="0" marL="342900">
              <a:spcBef>
                <a:spcPct val="50000"/>
              </a:spcBef>
            </a:pPr>
            <a:r>
              <a:rPr altLang="en-US" lang="en-US">
                <a:solidFill>
                  <a:schemeClr val="lt2"/>
                </a:solidFill>
              </a:rPr>
              <a:t>a.</a:t>
            </a:r>
            <a:r>
              <a:rPr altLang="en-US" i="1" lang="en-US">
                <a:solidFill>
                  <a:schemeClr val="lt2"/>
                </a:solidFill>
              </a:rPr>
              <a:t> </a:t>
            </a:r>
            <a:r>
              <a:rPr altLang="en-US" lang="en-US">
                <a:solidFill>
                  <a:schemeClr val="lt2"/>
                </a:solidFill>
              </a:rPr>
              <a:t>OR gate</a:t>
            </a:r>
          </a:p>
          <a:p>
            <a:pPr indent="-342900" lvl="0" marL="342900">
              <a:spcBef>
                <a:spcPct val="50000"/>
              </a:spcBef>
            </a:pPr>
            <a:r>
              <a:rPr altLang="en-US" lang="en-US">
                <a:solidFill>
                  <a:schemeClr val="lt2"/>
                </a:solidFill>
              </a:rPr>
              <a:t>b. AND gate</a:t>
            </a:r>
          </a:p>
          <a:p>
            <a:pPr indent="-342900" lvl="0" marL="342900">
              <a:spcBef>
                <a:spcPct val="50000"/>
              </a:spcBef>
            </a:pPr>
            <a:r>
              <a:rPr altLang="en-US" lang="en-US">
                <a:solidFill>
                  <a:schemeClr val="lt2"/>
                </a:solidFill>
              </a:rPr>
              <a:t>c. NOR gate</a:t>
            </a:r>
          </a:p>
          <a:p>
            <a:pPr indent="-342900" lvl="0" marL="342900">
              <a:spcBef>
                <a:spcPct val="50000"/>
              </a:spcBef>
            </a:pPr>
            <a:r>
              <a:rPr altLang="en-US" lang="en-US">
                <a:solidFill>
                  <a:schemeClr val="lt2"/>
                </a:solidFill>
              </a:rPr>
              <a:t>d. NAND gate</a:t>
            </a:r>
          </a:p>
        </p:txBody>
      </p:sp>
      <p:sp>
        <p:nvSpPr>
          <p:cNvPr id="1049076" name="Rectangle 8"/>
          <p:cNvSpPr/>
          <p:nvPr/>
        </p:nvSpPr>
        <p:spPr>
          <a:xfrm rot="0">
            <a:off x="3260725" y="4849812"/>
            <a:ext cx="749300" cy="1339850"/>
          </a:xfrm>
          <a:prstGeom prst="rect"/>
          <a:solidFill>
            <a:srgbClr val="FFFF99"/>
          </a:solid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077" name="Rectangle 9"/>
          <p:cNvSpPr/>
          <p:nvPr/>
        </p:nvSpPr>
        <p:spPr>
          <a:xfrm rot="0">
            <a:off x="5256212" y="4849812"/>
            <a:ext cx="671512" cy="1339850"/>
          </a:xfrm>
          <a:prstGeom prst="rect"/>
          <a:solidFill>
            <a:srgbClr val="FFFF99"/>
          </a:solid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078" name="Rectangle 10"/>
          <p:cNvSpPr/>
          <p:nvPr/>
        </p:nvSpPr>
        <p:spPr>
          <a:xfrm rot="0">
            <a:off x="7251700" y="4849812"/>
            <a:ext cx="430212" cy="1339850"/>
          </a:xfrm>
          <a:prstGeom prst="rect"/>
          <a:solidFill>
            <a:srgbClr val="FFFF99"/>
          </a:solid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079" name="Text Box 11"/>
          <p:cNvSpPr txBox="1"/>
          <p:nvPr/>
        </p:nvSpPr>
        <p:spPr>
          <a:xfrm rot="0">
            <a:off x="2346325" y="4724400"/>
            <a:ext cx="457200" cy="4572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i="1" lang="en-US"/>
              <a:t>A</a:t>
            </a:r>
          </a:p>
        </p:txBody>
      </p:sp>
      <p:sp>
        <p:nvSpPr>
          <p:cNvPr id="1049080" name="Text Box 12"/>
          <p:cNvSpPr txBox="1"/>
          <p:nvPr/>
        </p:nvSpPr>
        <p:spPr>
          <a:xfrm rot="0">
            <a:off x="2346325" y="5867400"/>
            <a:ext cx="457200" cy="4572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i="1" lang="en-US"/>
              <a:t>X</a:t>
            </a:r>
          </a:p>
        </p:txBody>
      </p:sp>
      <p:sp>
        <p:nvSpPr>
          <p:cNvPr id="1049081" name="Text Box 13"/>
          <p:cNvSpPr txBox="1"/>
          <p:nvPr/>
        </p:nvSpPr>
        <p:spPr>
          <a:xfrm rot="0">
            <a:off x="2346325" y="5257800"/>
            <a:ext cx="457200" cy="4572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i="1" lang="en-US"/>
              <a:t>B</a:t>
            </a:r>
          </a:p>
        </p:txBody>
      </p:sp>
      <p:graphicFrame>
        <p:nvGraphicFramePr>
          <p:cNvPr id="4194373" name=""/>
          <p:cNvGraphicFramePr>
            <a:graphicFrameLocks/>
          </p:cNvGraphicFramePr>
          <p:nvPr/>
        </p:nvGraphicFramePr>
        <p:xfrm rot="0">
          <a:off x="2727325" y="4800600"/>
          <a:ext cx="5578475" cy="836612"/>
        </p:xfrm>
        <a:graphic>
          <a:graphicData uri="http://schemas.openxmlformats.org/presentationml/2006/ole">
            <mc:AlternateContent xmlns:mc="http://schemas.openxmlformats.org/markup-compatibility/2006">
              <mc:Choice xmlns:v="urn:schemas-microsoft-com:vml" Requires="v">
                <p:oleObj name="CorelDRAW" r:id="rId2" spid="" imgH="836612" imgW="5578475" showAsIcon="0" progId="CorelDRAW.Graphic.13">
                  <p:embed followColorScheme="full"/>
                  <p:pic>
                    <p:nvPicPr>
                      <p:cNvPr id="2097258" name="Object 14"/>
                      <p:cNvPicPr>
                        <a:picLocks/>
                      </p:cNvPicPr>
                      <p:nvPr/>
                    </p:nvPicPr>
                    <p:blipFill>
                      <a:blip xmlns:r="http://schemas.openxmlformats.org/officeDocument/2006/relationships" r:embed="rId3"/>
                      <a:srcRect l="0" t="0" r="0" b="0"/>
                      <a:stretch>
                        <a:fillRect/>
                      </a:stretch>
                    </p:blipFill>
                    <p:spPr>
                      <a:xfrm rot="0">
                        <a:off x="2727325" y="4800600"/>
                        <a:ext cx="5578475" cy="836612"/>
                      </a:xfrm>
                      <a:prstGeom prst="rect"/>
                      <a:noFill/>
                      <a:ln>
                        <a:noFill/>
                      </a:ln>
                    </p:spPr>
                  </p:pic>
                </p:oleObj>
              </mc:Choice>
              <mc:Fallback>
                <p:oleObj name="CorelDRAW" r:id="rId2" spid="" imgH="836612" imgW="5578475" showAsIcon="0" progId="CorelDRAW.Graphic.13">
                  <p:embed followColorScheme="full"/>
                  <p:pic>
                    <p:nvPicPr>
                      <p:cNvPr id="2097258" name="Object 14"/>
                      <p:cNvPicPr>
                        <a:picLocks/>
                      </p:cNvPicPr>
                      <p:nvPr/>
                    </p:nvPicPr>
                    <p:blipFill>
                      <a:blip xmlns:r="http://schemas.openxmlformats.org/officeDocument/2006/relationships" r:embed="rId3"/>
                      <a:srcRect l="0" t="0" r="0" b="0"/>
                      <a:stretch>
                        <a:fillRect/>
                      </a:stretch>
                    </p:blipFill>
                    <p:spPr>
                      <a:xfrm rot="0">
                        <a:off x="2727325" y="4800600"/>
                        <a:ext cx="5578475" cy="836612"/>
                      </a:xfrm>
                      <a:prstGeom prst="rect"/>
                      <a:noFill/>
                      <a:ln>
                        <a:noFill/>
                      </a:ln>
                    </p:spPr>
                  </p:pic>
                </p:oleObj>
              </mc:Fallback>
            </mc:AlternateContent>
          </a:graphicData>
        </a:graphic>
      </p:graphicFrame>
      <p:graphicFrame>
        <p:nvGraphicFramePr>
          <p:cNvPr id="4194374" name=""/>
          <p:cNvGraphicFramePr>
            <a:graphicFrameLocks/>
          </p:cNvGraphicFramePr>
          <p:nvPr/>
        </p:nvGraphicFramePr>
        <p:xfrm rot="0">
          <a:off x="2755900" y="5865812"/>
          <a:ext cx="5514975" cy="360362"/>
        </p:xfrm>
        <a:graphic>
          <a:graphicData uri="http://schemas.openxmlformats.org/presentationml/2006/ole">
            <mc:AlternateContent xmlns:mc="http://schemas.openxmlformats.org/markup-compatibility/2006">
              <mc:Choice xmlns:v="urn:schemas-microsoft-com:vml" Requires="v">
                <p:oleObj name="CorelDRAW" r:id="rId4" spid="" imgH="360362" imgW="5514975" showAsIcon="0" progId="CorelDRAW.Graphic.13">
                  <p:embed followColorScheme="full"/>
                  <p:pic>
                    <p:nvPicPr>
                      <p:cNvPr id="2097259" name="Object 15"/>
                      <p:cNvPicPr>
                        <a:picLocks/>
                      </p:cNvPicPr>
                      <p:nvPr/>
                    </p:nvPicPr>
                    <p:blipFill>
                      <a:blip xmlns:r="http://schemas.openxmlformats.org/officeDocument/2006/relationships" r:embed="rId5"/>
                      <a:srcRect l="0" t="0" r="0" b="0"/>
                      <a:stretch>
                        <a:fillRect/>
                      </a:stretch>
                    </p:blipFill>
                    <p:spPr>
                      <a:xfrm rot="0">
                        <a:off x="2755900" y="5865812"/>
                        <a:ext cx="5514975" cy="360362"/>
                      </a:xfrm>
                      <a:prstGeom prst="rect"/>
                      <a:noFill/>
                      <a:ln>
                        <a:noFill/>
                      </a:ln>
                    </p:spPr>
                  </p:pic>
                </p:oleObj>
              </mc:Choice>
              <mc:Fallback>
                <p:oleObj name="CorelDRAW" r:id="rId4" spid="" imgH="360362" imgW="5514975" showAsIcon="0" progId="CorelDRAW.Graphic.13">
                  <p:embed followColorScheme="full"/>
                  <p:pic>
                    <p:nvPicPr>
                      <p:cNvPr id="2097259" name="Object 15"/>
                      <p:cNvPicPr>
                        <a:picLocks/>
                      </p:cNvPicPr>
                      <p:nvPr/>
                    </p:nvPicPr>
                    <p:blipFill>
                      <a:blip xmlns:r="http://schemas.openxmlformats.org/officeDocument/2006/relationships" r:embed="rId5"/>
                      <a:srcRect l="0" t="0" r="0" b="0"/>
                      <a:stretch>
                        <a:fillRect/>
                      </a:stretch>
                    </p:blipFill>
                    <p:spPr>
                      <a:xfrm rot="0">
                        <a:off x="2755900" y="5865812"/>
                        <a:ext cx="5514975" cy="360362"/>
                      </a:xfrm>
                      <a:prstGeom prst="rect"/>
                      <a:noFill/>
                      <a:ln>
                        <a:noFill/>
                      </a:ln>
                    </p:spPr>
                  </p:pic>
                </p:oleObj>
              </mc:Fallback>
            </mc:AlternateContent>
          </a:graphicData>
        </a:graphic>
      </p:graphicFrame>
    </p:spTree>
  </p:cSld>
  <p:clrMapOvr>
    <a:masterClrMapping/>
  </p:clrMapOvr>
  <p:timing/>
</p:sld>
</file>

<file path=ppt/slides/slide38.xml><?xml version="1.0" encoding="utf-8"?>
<p:sld xmlns:a="http://schemas.openxmlformats.org/drawingml/2006/main" xmlns:r="http://schemas.openxmlformats.org/officeDocument/2006/relationships" xmlns:p="http://schemas.openxmlformats.org/presentationml/2006/main" showMasterSp="1">
  <p:cSld>
    <p:spTree>
      <p:nvGrpSpPr>
        <p:cNvPr id="173" name=""/>
        <p:cNvGrpSpPr/>
        <p:nvPr/>
      </p:nvGrpSpPr>
      <p:grpSpPr>
        <a:xfrm rot="0">
          <a:off x="0" y="0"/>
          <a:ext cx="0" cy="0"/>
          <a:chOff x="0" y="0"/>
          <a:chExt cx="0" cy="0"/>
        </a:xfrm>
      </p:grpSpPr>
      <p:sp>
        <p:nvSpPr>
          <p:cNvPr id="1049085" name="Rectangle 2"/>
          <p:cNvSpPr/>
          <p:nvPr/>
        </p:nvSpPr>
        <p:spPr>
          <a:xfrm rot="0">
            <a:off x="0" y="0"/>
            <a:ext cx="9144000" cy="6858000"/>
          </a:xfrm>
          <a:prstGeom prst="rect"/>
          <a:solidFill>
            <a:srgbClr val="FFFF99"/>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086" name="Text Box 3"/>
          <p:cNvSpPr txBox="1"/>
          <p:nvPr/>
        </p:nvSpPr>
        <p:spPr>
          <a:xfrm rot="0">
            <a:off x="7239000" y="6507162"/>
            <a:ext cx="24384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1200" lang="en-US">
                <a:solidFill>
                  <a:srgbClr val="996633"/>
                </a:solidFill>
              </a:rPr>
              <a:t>© 2008 Pearson Education</a:t>
            </a:r>
          </a:p>
        </p:txBody>
      </p:sp>
      <p:sp>
        <p:nvSpPr>
          <p:cNvPr id="1049087" name="WordArt 4" descr="White marble"/>
          <p:cNvSpPr/>
          <p:nvPr/>
        </p:nvSpPr>
        <p:spPr>
          <a:xfrm rot="0">
            <a:off x="3886200" y="381000"/>
            <a:ext cx="1371600" cy="457200"/>
          </a:xfrm>
          <a:prstGeom prst="rect"/>
        </p:spPr>
        <p:txBody>
          <a:bodyPr anchor="t" bIns="45720" fromWordArt="1" lIns="91440" rIns="91440" tIns="45720" vert="horz" wrap="none">
            <a:prstTxWarp prst="textPlain">
              <a:avLst>
                <a:gd fmla="val 50000" name="adj"/>
              </a:avLst>
            </a:prstTxWarp>
            <a:scene3d>
              <a:camera prst="legacyObliqueRight">
                <a:rot lat="0" lon="0" rev="0"/>
              </a:camera>
              <a:lightRig dir="t" rig="legacyHarsh3"/>
            </a:scene3d>
            <a:sp3d extrusionH="100000" prstMaterial="legacyMatte">
              <a:bevelT w="13500" h="13500" prst="angle"/>
              <a:bevelB w="13500" h="13500" prst="angle"/>
              <a:extrusionClr>
                <a:srgbClr val="663300"/>
              </a:extrusionClr>
            </a:sp3d>
          </a:bodyPr>
          <a:p>
            <a:pPr algn="ctr"/>
            <a:r>
              <a:rPr b="0" sz="3600" i="0" kern="10" normalizeH="0" spc="0">
                <a:ln w="9525" cap="flat" cmpd="sng">
                  <a:noFill/>
                  <a:prstDash val="solid"/>
                  <a:round/>
                </a:ln>
                <a:blipFill rotWithShape="0">
                  <a:blip xmlns:r="http://schemas.openxmlformats.org/officeDocument/2006/relationships" r:embed="rId1">
                    <a:alphaModFix amt="100000"/>
                  </a:blip>
                  <a:srcRect/>
                  <a:tile algn="tl" flip="none" sx="100000" sy="100000" tx="0" ty="0"/>
                </a:blipFill>
                <a:latin typeface="Times New Roman"/>
                <a:ea typeface="Times New Roman"/>
              </a:rPr>
              <a:t>Quiz</a:t>
            </a:r>
          </a:p>
        </p:txBody>
      </p:sp>
      <p:sp>
        <p:nvSpPr>
          <p:cNvPr id="1049088" name="Text Box 5"/>
          <p:cNvSpPr txBox="1"/>
          <p:nvPr/>
        </p:nvSpPr>
        <p:spPr>
          <a:xfrm rot="0">
            <a:off x="1066800" y="1676400"/>
            <a:ext cx="7543800" cy="82232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lang="en-US">
                <a:solidFill>
                  <a:schemeClr val="lt2"/>
                </a:solidFill>
              </a:rPr>
              <a:t>9. A 2-input gate produces a HIGH output only when the inputs agree. This type of gate is a(n)</a:t>
            </a:r>
          </a:p>
        </p:txBody>
      </p:sp>
      <p:sp>
        <p:nvSpPr>
          <p:cNvPr id="1049089" name="Text Box 6"/>
          <p:cNvSpPr txBox="1"/>
          <p:nvPr/>
        </p:nvSpPr>
        <p:spPr>
          <a:xfrm rot="0">
            <a:off x="1905000" y="2514600"/>
            <a:ext cx="3810000" cy="210026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indent="-342900" lvl="0" marL="342900">
              <a:spcBef>
                <a:spcPct val="50000"/>
              </a:spcBef>
            </a:pPr>
            <a:r>
              <a:rPr altLang="en-US" lang="en-US">
                <a:solidFill>
                  <a:schemeClr val="lt2"/>
                </a:solidFill>
              </a:rPr>
              <a:t>a.</a:t>
            </a:r>
            <a:r>
              <a:rPr altLang="en-US" i="1" lang="en-US">
                <a:solidFill>
                  <a:schemeClr val="lt2"/>
                </a:solidFill>
              </a:rPr>
              <a:t> </a:t>
            </a:r>
            <a:r>
              <a:rPr altLang="en-US" lang="en-US">
                <a:solidFill>
                  <a:schemeClr val="lt2"/>
                </a:solidFill>
              </a:rPr>
              <a:t>OR gate</a:t>
            </a:r>
          </a:p>
          <a:p>
            <a:pPr indent="-342900" lvl="0" marL="342900">
              <a:spcBef>
                <a:spcPct val="50000"/>
              </a:spcBef>
            </a:pPr>
            <a:r>
              <a:rPr altLang="en-US" lang="en-US">
                <a:solidFill>
                  <a:schemeClr val="lt2"/>
                </a:solidFill>
              </a:rPr>
              <a:t>b. AND gate</a:t>
            </a:r>
          </a:p>
          <a:p>
            <a:pPr indent="-342900" lvl="0" marL="342900">
              <a:spcBef>
                <a:spcPct val="50000"/>
              </a:spcBef>
            </a:pPr>
            <a:r>
              <a:rPr altLang="en-US" lang="en-US">
                <a:solidFill>
                  <a:schemeClr val="lt2"/>
                </a:solidFill>
              </a:rPr>
              <a:t>c. NOR gate</a:t>
            </a:r>
          </a:p>
          <a:p>
            <a:pPr indent="-342900" lvl="0" marL="342900">
              <a:spcBef>
                <a:spcPct val="50000"/>
              </a:spcBef>
            </a:pPr>
            <a:r>
              <a:rPr altLang="en-US" lang="en-US">
                <a:solidFill>
                  <a:schemeClr val="lt2"/>
                </a:solidFill>
              </a:rPr>
              <a:t>d. XNOR gate</a:t>
            </a:r>
          </a:p>
        </p:txBody>
      </p:sp>
    </p:spTree>
  </p:cSld>
  <p:clrMapOvr>
    <a:masterClrMapping/>
  </p:clrMapOvr>
  <p:timing/>
</p:sld>
</file>

<file path=ppt/slides/slide39.xml><?xml version="1.0" encoding="utf-8"?>
<p:sld xmlns:a="http://schemas.openxmlformats.org/drawingml/2006/main" xmlns:r="http://schemas.openxmlformats.org/officeDocument/2006/relationships" xmlns:p="http://schemas.openxmlformats.org/presentationml/2006/main" showMasterSp="1">
  <p:cSld>
    <p:spTree>
      <p:nvGrpSpPr>
        <p:cNvPr id="176" name=""/>
        <p:cNvGrpSpPr/>
        <p:nvPr/>
      </p:nvGrpSpPr>
      <p:grpSpPr>
        <a:xfrm rot="0">
          <a:off x="0" y="0"/>
          <a:ext cx="0" cy="0"/>
          <a:chOff x="0" y="0"/>
          <a:chExt cx="0" cy="0"/>
        </a:xfrm>
      </p:grpSpPr>
      <p:sp>
        <p:nvSpPr>
          <p:cNvPr id="1049093" name="Rectangle 2"/>
          <p:cNvSpPr/>
          <p:nvPr/>
        </p:nvSpPr>
        <p:spPr>
          <a:xfrm rot="0">
            <a:off x="0" y="0"/>
            <a:ext cx="9144000" cy="6858000"/>
          </a:xfrm>
          <a:prstGeom prst="rect"/>
          <a:solidFill>
            <a:srgbClr val="FFFF99"/>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094" name="Text Box 3"/>
          <p:cNvSpPr txBox="1"/>
          <p:nvPr/>
        </p:nvSpPr>
        <p:spPr>
          <a:xfrm rot="0">
            <a:off x="7239000" y="6507162"/>
            <a:ext cx="24384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1200" lang="en-US">
                <a:solidFill>
                  <a:srgbClr val="996633"/>
                </a:solidFill>
              </a:rPr>
              <a:t>© 2008 Pearson Education</a:t>
            </a:r>
          </a:p>
        </p:txBody>
      </p:sp>
      <p:sp>
        <p:nvSpPr>
          <p:cNvPr id="1049095" name="WordArt 4" descr="White marble"/>
          <p:cNvSpPr/>
          <p:nvPr/>
        </p:nvSpPr>
        <p:spPr>
          <a:xfrm rot="0">
            <a:off x="3886200" y="381000"/>
            <a:ext cx="1371600" cy="457200"/>
          </a:xfrm>
          <a:prstGeom prst="rect"/>
        </p:spPr>
        <p:txBody>
          <a:bodyPr anchor="t" bIns="45720" fromWordArt="1" lIns="91440" rIns="91440" tIns="45720" vert="horz" wrap="none">
            <a:prstTxWarp prst="textPlain">
              <a:avLst>
                <a:gd fmla="val 50000" name="adj"/>
              </a:avLst>
            </a:prstTxWarp>
            <a:scene3d>
              <a:camera prst="legacyObliqueRight">
                <a:rot lat="0" lon="0" rev="0"/>
              </a:camera>
              <a:lightRig dir="t" rig="legacyHarsh3"/>
            </a:scene3d>
            <a:sp3d extrusionH="100000" prstMaterial="legacyMatte">
              <a:bevelT w="13500" h="13500" prst="angle"/>
              <a:bevelB w="13500" h="13500" prst="angle"/>
              <a:extrusionClr>
                <a:srgbClr val="663300"/>
              </a:extrusionClr>
            </a:sp3d>
          </a:bodyPr>
          <a:p>
            <a:pPr algn="ctr"/>
            <a:r>
              <a:rPr b="0" sz="3600" i="0" kern="10" normalizeH="0" spc="0">
                <a:ln w="9525" cap="flat" cmpd="sng">
                  <a:noFill/>
                  <a:prstDash val="solid"/>
                  <a:round/>
                </a:ln>
                <a:blipFill rotWithShape="0">
                  <a:blip xmlns:r="http://schemas.openxmlformats.org/officeDocument/2006/relationships" r:embed="rId1">
                    <a:alphaModFix amt="100000"/>
                  </a:blip>
                  <a:srcRect/>
                  <a:tile algn="tl" flip="none" sx="100000" sy="100000" tx="0" ty="0"/>
                </a:blipFill>
                <a:latin typeface="Times New Roman"/>
                <a:ea typeface="Times New Roman"/>
              </a:rPr>
              <a:t>Quiz</a:t>
            </a:r>
          </a:p>
        </p:txBody>
      </p:sp>
      <p:sp>
        <p:nvSpPr>
          <p:cNvPr id="1049096" name="Text Box 5"/>
          <p:cNvSpPr txBox="1"/>
          <p:nvPr/>
        </p:nvSpPr>
        <p:spPr>
          <a:xfrm rot="0">
            <a:off x="1066800" y="1676400"/>
            <a:ext cx="7543800" cy="82232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lang="en-US">
                <a:solidFill>
                  <a:schemeClr val="lt2"/>
                </a:solidFill>
              </a:rPr>
              <a:t>10. The required logic for a PLD can be specified in an Hardware Description Language by </a:t>
            </a:r>
          </a:p>
        </p:txBody>
      </p:sp>
      <p:sp>
        <p:nvSpPr>
          <p:cNvPr id="1049097" name="Text Box 6"/>
          <p:cNvSpPr txBox="1"/>
          <p:nvPr/>
        </p:nvSpPr>
        <p:spPr>
          <a:xfrm rot="0">
            <a:off x="1905000" y="2514600"/>
            <a:ext cx="5715000" cy="210026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indent="-342900" lvl="0" marL="342900">
              <a:spcBef>
                <a:spcPct val="50000"/>
              </a:spcBef>
            </a:pPr>
            <a:r>
              <a:rPr altLang="en-US" lang="en-US">
                <a:solidFill>
                  <a:schemeClr val="lt2"/>
                </a:solidFill>
              </a:rPr>
              <a:t>a. text entry</a:t>
            </a:r>
          </a:p>
          <a:p>
            <a:pPr indent="-342900" lvl="0" marL="342900">
              <a:spcBef>
                <a:spcPct val="50000"/>
              </a:spcBef>
            </a:pPr>
            <a:r>
              <a:rPr altLang="en-US" lang="en-US">
                <a:solidFill>
                  <a:schemeClr val="lt2"/>
                </a:solidFill>
              </a:rPr>
              <a:t>b. schematic entry</a:t>
            </a:r>
          </a:p>
          <a:p>
            <a:pPr indent="-342900" lvl="0" marL="342900">
              <a:spcBef>
                <a:spcPct val="50000"/>
              </a:spcBef>
            </a:pPr>
            <a:r>
              <a:rPr altLang="en-US" lang="en-US">
                <a:solidFill>
                  <a:schemeClr val="lt2"/>
                </a:solidFill>
              </a:rPr>
              <a:t>c. state diagrams</a:t>
            </a:r>
          </a:p>
          <a:p>
            <a:pPr indent="-342900" lvl="0" marL="342900">
              <a:spcBef>
                <a:spcPct val="50000"/>
              </a:spcBef>
            </a:pPr>
            <a:r>
              <a:rPr altLang="en-US" lang="en-US">
                <a:solidFill>
                  <a:schemeClr val="lt2"/>
                </a:solidFill>
              </a:rPr>
              <a:t>d. all of the above</a:t>
            </a:r>
          </a:p>
        </p:txBody>
      </p:sp>
    </p:spTree>
  </p:cSld>
  <p:clrMapOvr>
    <a:masterClrMapping/>
  </p:clrMapOvr>
  <p:timing/>
</p:sld>
</file>

<file path=ppt/slides/slide4.xml><?xml version="1.0" encoding="utf-8"?>
<p:sld xmlns:a="http://schemas.openxmlformats.org/drawingml/2006/main" xmlns:r="http://schemas.openxmlformats.org/officeDocument/2006/relationships" xmlns:p="http://schemas.openxmlformats.org/presentationml/2006/main" showMasterSp="1">
  <p:cSld>
    <p:spTree>
      <p:nvGrpSpPr>
        <p:cNvPr id="66" name=""/>
        <p:cNvGrpSpPr/>
        <p:nvPr/>
      </p:nvGrpSpPr>
      <p:grpSpPr>
        <a:xfrm rot="0">
          <a:off x="0" y="0"/>
          <a:ext cx="0" cy="0"/>
          <a:chOff x="0" y="0"/>
          <a:chExt cx="0" cy="0"/>
        </a:xfrm>
      </p:grpSpPr>
      <p:sp>
        <p:nvSpPr>
          <p:cNvPr id="1048618" name="Text Box 2"/>
          <p:cNvSpPr txBox="1"/>
          <p:nvPr/>
        </p:nvSpPr>
        <p:spPr>
          <a:xfrm rot="0">
            <a:off x="838200" y="1752600"/>
            <a:ext cx="7543800" cy="115824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lang="en-US"/>
              <a:t>The </a:t>
            </a:r>
            <a:r>
              <a:rPr altLang="en-US" b="1" lang="en-US"/>
              <a:t>AND gate</a:t>
            </a:r>
            <a:r>
              <a:rPr altLang="en-US" lang="en-US"/>
              <a:t> produces a HIGH output when all inputs are HIGH; otherwise, the output is LOW.  For a 2-input gate, the truth table is</a:t>
            </a:r>
          </a:p>
        </p:txBody>
      </p:sp>
      <p:pic>
        <p:nvPicPr>
          <p:cNvPr id="2097161" name="Picture 3" descr="SH2507-crop"/>
          <p:cNvPicPr>
            <a:picLocks/>
          </p:cNvPicPr>
          <p:nvPr/>
        </p:nvPicPr>
        <p:blipFill>
          <a:blip xmlns:r="http://schemas.openxmlformats.org/officeDocument/2006/relationships" r:embed="rId1"/>
          <a:srcRect l="0" t="0" r="0" b="0"/>
          <a:stretch>
            <a:fillRect/>
          </a:stretch>
        </p:blipFill>
        <p:spPr>
          <a:xfrm rot="0">
            <a:off x="3429000" y="228600"/>
            <a:ext cx="2209800" cy="685800"/>
          </a:xfrm>
          <a:prstGeom prst="rect"/>
          <a:noFill/>
          <a:ln w="19050" cap="flat" cmpd="sng">
            <a:solidFill>
              <a:schemeClr val="accent2">
                <a:alpha val="100000"/>
              </a:schemeClr>
            </a:solidFill>
            <a:prstDash val="solid"/>
            <a:round/>
          </a:ln>
        </p:spPr>
      </p:pic>
      <p:sp>
        <p:nvSpPr>
          <p:cNvPr id="1048619" name="Text Box 4"/>
          <p:cNvSpPr txBox="1"/>
          <p:nvPr/>
        </p:nvSpPr>
        <p:spPr>
          <a:xfrm rot="0">
            <a:off x="3581400" y="228600"/>
            <a:ext cx="1981200" cy="115824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Summary</a:t>
            </a:r>
          </a:p>
        </p:txBody>
      </p:sp>
      <p:sp>
        <p:nvSpPr>
          <p:cNvPr id="1048620" name="Rectangle 5"/>
          <p:cNvSpPr/>
          <p:nvPr/>
        </p:nvSpPr>
        <p:spPr>
          <a:xfrm rot="0">
            <a:off x="914400" y="1143000"/>
            <a:ext cx="2100580" cy="447040"/>
          </a:xfrm>
          <a:prstGeom prst="rect"/>
          <a:solidFill>
            <a:srgbClr val="996633"/>
          </a:solidFill>
          <a:ln w="9525" cap="flat" cmpd="sng">
            <a:solidFill>
              <a:srgbClr val="000000">
                <a:alpha val="100000"/>
              </a:srgbClr>
            </a:solidFill>
            <a:prstDash val="solid"/>
            <a:round/>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solidFill>
                  <a:srgbClr val="FFFF99"/>
                </a:solidFill>
              </a:rPr>
              <a:t>The AND Gate</a:t>
            </a:r>
          </a:p>
        </p:txBody>
      </p:sp>
      <p:sp>
        <p:nvSpPr>
          <p:cNvPr id="1048621" name="Text Box 13"/>
          <p:cNvSpPr txBox="1"/>
          <p:nvPr/>
        </p:nvSpPr>
        <p:spPr>
          <a:xfrm rot="0">
            <a:off x="762000" y="4800600"/>
            <a:ext cx="7620000" cy="156464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lang="en-US"/>
              <a:t>The </a:t>
            </a:r>
            <a:r>
              <a:rPr altLang="en-US" b="1" lang="en-US"/>
              <a:t>AND </a:t>
            </a:r>
            <a:r>
              <a:rPr altLang="en-US" lang="en-US"/>
              <a:t>operation is usually shown with a dot between the variables but it may be implied (no dot). Thus, the AND operation is written as </a:t>
            </a:r>
            <a:r>
              <a:rPr altLang="en-US" i="1" lang="en-US"/>
              <a:t>X</a:t>
            </a:r>
            <a:r>
              <a:rPr altLang="en-US" lang="en-US"/>
              <a:t> = </a:t>
            </a:r>
            <a:r>
              <a:rPr altLang="en-US" i="1" lang="en-US"/>
              <a:t>A </a:t>
            </a:r>
            <a:r>
              <a:rPr altLang="en-US" baseline="30000" b="1" i="1" lang="en-US"/>
              <a:t>.</a:t>
            </a:r>
            <a:r>
              <a:rPr altLang="en-US" i="1" lang="en-US"/>
              <a:t>B </a:t>
            </a:r>
            <a:r>
              <a:rPr altLang="en-US" lang="en-US"/>
              <a:t>or </a:t>
            </a:r>
            <a:r>
              <a:rPr altLang="en-US" i="1" lang="en-US"/>
              <a:t>X = AB.</a:t>
            </a:r>
          </a:p>
        </p:txBody>
      </p:sp>
      <p:graphicFrame>
        <p:nvGraphicFramePr>
          <p:cNvPr id="4194310" name=""/>
          <p:cNvGraphicFramePr>
            <a:graphicFrameLocks/>
          </p:cNvGraphicFramePr>
          <p:nvPr/>
        </p:nvGraphicFramePr>
        <p:xfrm rot="0">
          <a:off x="3352800" y="2667000"/>
          <a:ext cx="2009775" cy="2057400"/>
        </p:xfrm>
        <a:graphic>
          <a:graphicData uri="http://schemas.openxmlformats.org/presentationml/2006/ole">
            <mc:AlternateContent xmlns:mc="http://schemas.openxmlformats.org/markup-compatibility/2006">
              <mc:Choice xmlns:v="urn:schemas-microsoft-com:vml" Requires="v">
                <p:oleObj name="CorelDRAW" r:id="rId2" spid="" imgH="2057400" imgW="2009775" showAsIcon="0" progId="CorelDRAW.Graphic.13">
                  <p:embed followColorScheme="full"/>
                  <p:pic>
                    <p:nvPicPr>
                      <p:cNvPr id="2097162" name="Object 15"/>
                      <p:cNvPicPr>
                        <a:picLocks/>
                      </p:cNvPicPr>
                      <p:nvPr/>
                    </p:nvPicPr>
                    <p:blipFill>
                      <a:blip xmlns:r="http://schemas.openxmlformats.org/officeDocument/2006/relationships" r:embed="rId3"/>
                      <a:srcRect l="0" t="0" r="0" b="0"/>
                      <a:stretch>
                        <a:fillRect/>
                      </a:stretch>
                    </p:blipFill>
                    <p:spPr>
                      <a:xfrm rot="0">
                        <a:off x="3352800" y="2667000"/>
                        <a:ext cx="2009775" cy="2057400"/>
                      </a:xfrm>
                      <a:prstGeom prst="rect"/>
                      <a:noFill/>
                      <a:ln>
                        <a:noFill/>
                      </a:ln>
                    </p:spPr>
                  </p:pic>
                </p:oleObj>
              </mc:Choice>
              <mc:Fallback>
                <p:oleObj name="CorelDRAW" r:id="rId2" spid="" imgH="2057400" imgW="2009775" showAsIcon="0" progId="CorelDRAW.Graphic.13">
                  <p:embed followColorScheme="full"/>
                  <p:pic>
                    <p:nvPicPr>
                      <p:cNvPr id="2097162" name="Object 15"/>
                      <p:cNvPicPr>
                        <a:picLocks/>
                      </p:cNvPicPr>
                      <p:nvPr/>
                    </p:nvPicPr>
                    <p:blipFill>
                      <a:blip xmlns:r="http://schemas.openxmlformats.org/officeDocument/2006/relationships" r:embed="rId3"/>
                      <a:srcRect l="0" t="0" r="0" b="0"/>
                      <a:stretch>
                        <a:fillRect/>
                      </a:stretch>
                    </p:blipFill>
                    <p:spPr>
                      <a:xfrm rot="0">
                        <a:off x="3352800" y="2667000"/>
                        <a:ext cx="2009775" cy="2057400"/>
                      </a:xfrm>
                      <a:prstGeom prst="rect"/>
                      <a:noFill/>
                      <a:ln>
                        <a:noFill/>
                      </a:ln>
                    </p:spPr>
                  </p:pic>
                </p:oleObj>
              </mc:Fallback>
            </mc:AlternateContent>
          </a:graphicData>
        </a:graphic>
      </p:graphicFrame>
      <p:sp>
        <p:nvSpPr>
          <p:cNvPr id="1048622" name="Text Box 16"/>
          <p:cNvSpPr txBox="1"/>
          <p:nvPr/>
        </p:nvSpPr>
        <p:spPr>
          <a:xfrm rot="0">
            <a:off x="3581400" y="3352800"/>
            <a:ext cx="838200" cy="13112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indent="-342900" lvl="0" marL="342900"/>
            <a:r>
              <a:rPr altLang="en-US" sz="2000" lang="en-US"/>
              <a:t>0    0</a:t>
            </a:r>
          </a:p>
          <a:p>
            <a:pPr indent="-342900" lvl="0" marL="342900"/>
            <a:r>
              <a:rPr altLang="en-US" sz="2000" lang="en-US"/>
              <a:t>0    1</a:t>
            </a:r>
          </a:p>
          <a:p>
            <a:pPr indent="-342900" lvl="0" marL="342900"/>
            <a:r>
              <a:rPr altLang="en-US" sz="2000" lang="en-US"/>
              <a:t>1    0</a:t>
            </a:r>
          </a:p>
          <a:p>
            <a:pPr indent="-342900" lvl="0" marL="342900"/>
            <a:r>
              <a:rPr altLang="en-US" sz="2000" lang="en-US"/>
              <a:t>1    1</a:t>
            </a:r>
          </a:p>
        </p:txBody>
      </p:sp>
      <p:sp>
        <p:nvSpPr>
          <p:cNvPr id="1048623" name="Text Box 17"/>
          <p:cNvSpPr txBox="1"/>
          <p:nvPr/>
        </p:nvSpPr>
        <p:spPr>
          <a:xfrm rot="0">
            <a:off x="4724400" y="3352800"/>
            <a:ext cx="838200" cy="13112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indent="-342900" lvl="0" marL="342900"/>
            <a:r>
              <a:rPr altLang="en-US" sz="2000" lang="en-US">
                <a:solidFill>
                  <a:srgbClr val="FF0000"/>
                </a:solidFill>
              </a:rPr>
              <a:t>0</a:t>
            </a:r>
          </a:p>
          <a:p>
            <a:pPr indent="-342900" lvl="0" marL="342900"/>
            <a:r>
              <a:rPr altLang="en-US" sz="2000" lang="en-US">
                <a:solidFill>
                  <a:srgbClr val="FF0000"/>
                </a:solidFill>
              </a:rPr>
              <a:t>0 </a:t>
            </a:r>
          </a:p>
          <a:p>
            <a:pPr indent="-342900" lvl="0" marL="342900"/>
            <a:r>
              <a:rPr altLang="en-US" sz="2000" lang="en-US">
                <a:solidFill>
                  <a:srgbClr val="FF0000"/>
                </a:solidFill>
              </a:rPr>
              <a:t>0</a:t>
            </a:r>
          </a:p>
          <a:p>
            <a:pPr indent="-342900" lvl="0" marL="342900"/>
            <a:r>
              <a:rPr altLang="en-US" sz="2000" lang="en-US">
                <a:solidFill>
                  <a:srgbClr val="FF0000"/>
                </a:solidFill>
              </a:rPr>
              <a:t>1</a:t>
            </a:r>
          </a:p>
        </p:txBody>
      </p:sp>
      <p:graphicFrame>
        <p:nvGraphicFramePr>
          <p:cNvPr id="4194311" name=""/>
          <p:cNvGraphicFramePr>
            <a:graphicFrameLocks/>
          </p:cNvGraphicFramePr>
          <p:nvPr/>
        </p:nvGraphicFramePr>
        <p:xfrm rot="0">
          <a:off x="3505200" y="1143000"/>
          <a:ext cx="1524000" cy="519112"/>
        </p:xfrm>
        <a:graphic>
          <a:graphicData uri="http://schemas.openxmlformats.org/presentationml/2006/ole">
            <mc:AlternateContent xmlns:mc="http://schemas.openxmlformats.org/markup-compatibility/2006">
              <mc:Choice xmlns:v="urn:schemas-microsoft-com:vml" Requires="v">
                <p:oleObj name="CorelDRAW" r:id="rId4" spid="" imgH="519112" imgW="1524000" showAsIcon="0" progId="CorelDRAW.Graphic.13">
                  <p:embed followColorScheme="full"/>
                  <p:pic>
                    <p:nvPicPr>
                      <p:cNvPr id="2097163" name="Object 18"/>
                      <p:cNvPicPr>
                        <a:picLocks/>
                      </p:cNvPicPr>
                      <p:nvPr/>
                    </p:nvPicPr>
                    <p:blipFill>
                      <a:blip xmlns:r="http://schemas.openxmlformats.org/officeDocument/2006/relationships" r:embed="rId5"/>
                      <a:srcRect l="0" t="0" r="0" b="0"/>
                      <a:stretch>
                        <a:fillRect/>
                      </a:stretch>
                    </p:blipFill>
                    <p:spPr>
                      <a:xfrm rot="0">
                        <a:off x="3505200" y="1143000"/>
                        <a:ext cx="1524000" cy="519112"/>
                      </a:xfrm>
                      <a:prstGeom prst="rect"/>
                      <a:noFill/>
                      <a:ln>
                        <a:noFill/>
                      </a:ln>
                    </p:spPr>
                  </p:pic>
                </p:oleObj>
              </mc:Choice>
              <mc:Fallback>
                <p:oleObj name="CorelDRAW" r:id="rId4" spid="" imgH="519112" imgW="1524000" showAsIcon="0" progId="CorelDRAW.Graphic.13">
                  <p:embed followColorScheme="full"/>
                  <p:pic>
                    <p:nvPicPr>
                      <p:cNvPr id="2097163" name="Object 18"/>
                      <p:cNvPicPr>
                        <a:picLocks/>
                      </p:cNvPicPr>
                      <p:nvPr/>
                    </p:nvPicPr>
                    <p:blipFill>
                      <a:blip xmlns:r="http://schemas.openxmlformats.org/officeDocument/2006/relationships" r:embed="rId5"/>
                      <a:srcRect l="0" t="0" r="0" b="0"/>
                      <a:stretch>
                        <a:fillRect/>
                      </a:stretch>
                    </p:blipFill>
                    <p:spPr>
                      <a:xfrm rot="0">
                        <a:off x="3505200" y="1143000"/>
                        <a:ext cx="1524000" cy="519112"/>
                      </a:xfrm>
                      <a:prstGeom prst="rect"/>
                      <a:noFill/>
                      <a:ln>
                        <a:noFill/>
                      </a:ln>
                    </p:spPr>
                  </p:pic>
                </p:oleObj>
              </mc:Fallback>
            </mc:AlternateContent>
          </a:graphicData>
        </a:graphic>
      </p:graphicFrame>
      <p:sp>
        <p:nvSpPr>
          <p:cNvPr id="1048624" name="Text Box 19"/>
          <p:cNvSpPr txBox="1"/>
          <p:nvPr/>
        </p:nvSpPr>
        <p:spPr>
          <a:xfrm rot="0">
            <a:off x="3200400" y="1004887"/>
            <a:ext cx="762000" cy="3667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800" i="1" lang="en-US"/>
              <a:t>A</a:t>
            </a:r>
          </a:p>
        </p:txBody>
      </p:sp>
      <p:sp>
        <p:nvSpPr>
          <p:cNvPr id="1048625" name="Text Box 20"/>
          <p:cNvSpPr txBox="1"/>
          <p:nvPr/>
        </p:nvSpPr>
        <p:spPr>
          <a:xfrm rot="0">
            <a:off x="3200400" y="1385887"/>
            <a:ext cx="762000" cy="3667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800" i="1" lang="en-US"/>
              <a:t>B</a:t>
            </a:r>
          </a:p>
        </p:txBody>
      </p:sp>
      <p:sp>
        <p:nvSpPr>
          <p:cNvPr id="1048626" name="Text Box 21"/>
          <p:cNvSpPr txBox="1"/>
          <p:nvPr/>
        </p:nvSpPr>
        <p:spPr>
          <a:xfrm rot="0">
            <a:off x="4724400" y="1066800"/>
            <a:ext cx="762000" cy="3667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800" i="1" lang="en-US"/>
              <a:t>X</a:t>
            </a:r>
          </a:p>
        </p:txBody>
      </p:sp>
      <p:graphicFrame>
        <p:nvGraphicFramePr>
          <p:cNvPr id="4194312" name=""/>
          <p:cNvGraphicFramePr>
            <a:graphicFrameLocks/>
          </p:cNvGraphicFramePr>
          <p:nvPr/>
        </p:nvGraphicFramePr>
        <p:xfrm rot="0">
          <a:off x="5715000" y="1143000"/>
          <a:ext cx="1447800" cy="592137"/>
        </p:xfrm>
        <a:graphic>
          <a:graphicData uri="http://schemas.openxmlformats.org/presentationml/2006/ole">
            <mc:AlternateContent xmlns:mc="http://schemas.openxmlformats.org/markup-compatibility/2006">
              <mc:Choice xmlns:v="urn:schemas-microsoft-com:vml" Requires="v">
                <p:oleObj name="CorelDRAW" r:id="rId6" spid="" imgH="592137" imgW="1447800" showAsIcon="0" progId="CorelDRAW.Graphic.13">
                  <p:embed followColorScheme="full"/>
                  <p:pic>
                    <p:nvPicPr>
                      <p:cNvPr id="2097164" name="Object 22"/>
                      <p:cNvPicPr>
                        <a:picLocks/>
                      </p:cNvPicPr>
                      <p:nvPr/>
                    </p:nvPicPr>
                    <p:blipFill>
                      <a:blip xmlns:r="http://schemas.openxmlformats.org/officeDocument/2006/relationships" r:embed="rId7"/>
                      <a:srcRect l="0" t="0" r="0" b="0"/>
                      <a:stretch>
                        <a:fillRect/>
                      </a:stretch>
                    </p:blipFill>
                    <p:spPr>
                      <a:xfrm rot="0">
                        <a:off x="5715000" y="1143000"/>
                        <a:ext cx="1447800" cy="592137"/>
                      </a:xfrm>
                      <a:prstGeom prst="rect"/>
                      <a:noFill/>
                      <a:ln>
                        <a:noFill/>
                      </a:ln>
                    </p:spPr>
                  </p:pic>
                </p:oleObj>
              </mc:Choice>
              <mc:Fallback>
                <p:oleObj name="CorelDRAW" r:id="rId6" spid="" imgH="592137" imgW="1447800" showAsIcon="0" progId="CorelDRAW.Graphic.13">
                  <p:embed followColorScheme="full"/>
                  <p:pic>
                    <p:nvPicPr>
                      <p:cNvPr id="2097164" name="Object 22"/>
                      <p:cNvPicPr>
                        <a:picLocks/>
                      </p:cNvPicPr>
                      <p:nvPr/>
                    </p:nvPicPr>
                    <p:blipFill>
                      <a:blip xmlns:r="http://schemas.openxmlformats.org/officeDocument/2006/relationships" r:embed="rId7"/>
                      <a:srcRect l="0" t="0" r="0" b="0"/>
                      <a:stretch>
                        <a:fillRect/>
                      </a:stretch>
                    </p:blipFill>
                    <p:spPr>
                      <a:xfrm rot="0">
                        <a:off x="5715000" y="1143000"/>
                        <a:ext cx="1447800" cy="592137"/>
                      </a:xfrm>
                      <a:prstGeom prst="rect"/>
                      <a:noFill/>
                      <a:ln>
                        <a:noFill/>
                      </a:ln>
                    </p:spPr>
                  </p:pic>
                </p:oleObj>
              </mc:Fallback>
            </mc:AlternateContent>
          </a:graphicData>
        </a:graphic>
      </p:graphicFrame>
      <p:sp>
        <p:nvSpPr>
          <p:cNvPr id="1048627" name="Text Box 23"/>
          <p:cNvSpPr txBox="1"/>
          <p:nvPr/>
        </p:nvSpPr>
        <p:spPr>
          <a:xfrm rot="0">
            <a:off x="5715000" y="914400"/>
            <a:ext cx="762000" cy="3667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800" i="1" lang="en-US"/>
              <a:t>A</a:t>
            </a:r>
          </a:p>
        </p:txBody>
      </p:sp>
      <p:sp>
        <p:nvSpPr>
          <p:cNvPr id="1048628" name="Text Box 24"/>
          <p:cNvSpPr txBox="1"/>
          <p:nvPr/>
        </p:nvSpPr>
        <p:spPr>
          <a:xfrm rot="0">
            <a:off x="5715000" y="1295400"/>
            <a:ext cx="762000" cy="3667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800" i="1" lang="en-US"/>
              <a:t>B</a:t>
            </a:r>
          </a:p>
        </p:txBody>
      </p:sp>
      <p:sp>
        <p:nvSpPr>
          <p:cNvPr id="1048629" name="Text Box 25"/>
          <p:cNvSpPr txBox="1"/>
          <p:nvPr/>
        </p:nvSpPr>
        <p:spPr>
          <a:xfrm rot="0">
            <a:off x="6819900" y="1104900"/>
            <a:ext cx="762000" cy="3667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800" i="1" lang="en-US"/>
              <a:t>X</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grpId="0" id="5" nodeType="clickEffect" presetClass="entr" presetID="22" presetSubtype="1">
                                  <p:stCondLst>
                                    <p:cond delay="0"/>
                                  </p:stCondLst>
                                  <p:iterate type="wd">
                                    <p:tmPct val="10000"/>
                                  </p:iterate>
                                  <p:childTnLst>
                                    <p:set>
                                      <p:cBhvr>
                                        <p:cTn dur="1" fill="hold" id="6">
                                          <p:stCondLst>
                                            <p:cond delay="0"/>
                                          </p:stCondLst>
                                        </p:cTn>
                                        <p:tgtEl>
                                          <p:spTgt spid="1048623">
                                            <p:txEl>
                                              <p:charRg st="0" end="2"/>
                                            </p:txEl>
                                          </p:spTgt>
                                        </p:tgtEl>
                                        <p:attrNameLst>
                                          <p:attrName>style.visibility</p:attrName>
                                        </p:attrNameLst>
                                      </p:cBhvr>
                                      <p:to>
                                        <p:strVal val="visible"/>
                                      </p:to>
                                    </p:set>
                                    <p:animEffect transition="in" filter="wipe(up)">
                                      <p:cBhvr>
                                        <p:cTn dur="1000" id="7"/>
                                        <p:tgtEl>
                                          <p:spTgt spid="1048623">
                                            <p:txEl>
                                              <p:charRg st="0" end="2"/>
                                            </p:txEl>
                                          </p:spTgt>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grpId="0" id="10" nodeType="clickEffect" presetClass="entr" presetID="22" presetSubtype="1">
                                  <p:stCondLst>
                                    <p:cond delay="0"/>
                                  </p:stCondLst>
                                  <p:iterate type="wd">
                                    <p:tmPct val="10000"/>
                                  </p:iterate>
                                  <p:childTnLst>
                                    <p:set>
                                      <p:cBhvr>
                                        <p:cTn dur="1" fill="hold" id="11">
                                          <p:stCondLst>
                                            <p:cond delay="0"/>
                                          </p:stCondLst>
                                        </p:cTn>
                                        <p:tgtEl>
                                          <p:spTgt spid="1048623">
                                            <p:txEl>
                                              <p:charRg st="2" end="5"/>
                                            </p:txEl>
                                          </p:spTgt>
                                        </p:tgtEl>
                                        <p:attrNameLst>
                                          <p:attrName>style.visibility</p:attrName>
                                        </p:attrNameLst>
                                      </p:cBhvr>
                                      <p:to>
                                        <p:strVal val="visible"/>
                                      </p:to>
                                    </p:set>
                                    <p:animEffect transition="in" filter="wipe(up)">
                                      <p:cBhvr>
                                        <p:cTn dur="1000" id="12"/>
                                        <p:tgtEl>
                                          <p:spTgt spid="1048623">
                                            <p:txEl>
                                              <p:charRg st="2" end="5"/>
                                            </p:txEl>
                                          </p:spTgt>
                                        </p:tgtEl>
                                      </p:cBhvr>
                                    </p:animEffect>
                                  </p:childTnLst>
                                </p:cTn>
                              </p:par>
                            </p:childTnLst>
                          </p:cTn>
                        </p:par>
                      </p:childTnLst>
                    </p:cTn>
                  </p:par>
                  <p:par>
                    <p:cTn fill="hold" id="13" nodeType="clickPar">
                      <p:stCondLst>
                        <p:cond delay="indefinite"/>
                      </p:stCondLst>
                      <p:childTnLst>
                        <p:par>
                          <p:cTn fill="hold" id="14" nodeType="withGroup">
                            <p:stCondLst>
                              <p:cond delay="0"/>
                            </p:stCondLst>
                            <p:childTnLst>
                              <p:par>
                                <p:cTn fill="hold" grpId="0" id="15" nodeType="clickEffect" presetClass="entr" presetID="22" presetSubtype="1">
                                  <p:stCondLst>
                                    <p:cond delay="0"/>
                                  </p:stCondLst>
                                  <p:iterate type="wd">
                                    <p:tmPct val="10000"/>
                                  </p:iterate>
                                  <p:childTnLst>
                                    <p:set>
                                      <p:cBhvr>
                                        <p:cTn dur="1" fill="hold" id="16">
                                          <p:stCondLst>
                                            <p:cond delay="0"/>
                                          </p:stCondLst>
                                        </p:cTn>
                                        <p:tgtEl>
                                          <p:spTgt spid="1048623">
                                            <p:txEl>
                                              <p:charRg st="5" end="7"/>
                                            </p:txEl>
                                          </p:spTgt>
                                        </p:tgtEl>
                                        <p:attrNameLst>
                                          <p:attrName>style.visibility</p:attrName>
                                        </p:attrNameLst>
                                      </p:cBhvr>
                                      <p:to>
                                        <p:strVal val="visible"/>
                                      </p:to>
                                    </p:set>
                                    <p:animEffect transition="in" filter="wipe(up)">
                                      <p:cBhvr>
                                        <p:cTn dur="1000" id="17"/>
                                        <p:tgtEl>
                                          <p:spTgt spid="1048623">
                                            <p:txEl>
                                              <p:charRg st="5" end="7"/>
                                            </p:txEl>
                                          </p:spTgt>
                                        </p:tgtEl>
                                      </p:cBhvr>
                                    </p:animEffect>
                                  </p:childTnLst>
                                </p:cTn>
                              </p:par>
                            </p:childTnLst>
                          </p:cTn>
                        </p:par>
                      </p:childTnLst>
                    </p:cTn>
                  </p:par>
                  <p:par>
                    <p:cTn fill="hold" id="18" nodeType="clickPar">
                      <p:stCondLst>
                        <p:cond delay="indefinite"/>
                      </p:stCondLst>
                      <p:childTnLst>
                        <p:par>
                          <p:cTn fill="hold" id="19" nodeType="withGroup">
                            <p:stCondLst>
                              <p:cond delay="0"/>
                            </p:stCondLst>
                            <p:childTnLst>
                              <p:par>
                                <p:cTn fill="hold" grpId="0" id="20" nodeType="clickEffect" presetClass="entr" presetID="22" presetSubtype="1">
                                  <p:stCondLst>
                                    <p:cond delay="0"/>
                                  </p:stCondLst>
                                  <p:iterate type="wd">
                                    <p:tmPct val="10000"/>
                                  </p:iterate>
                                  <p:childTnLst>
                                    <p:set>
                                      <p:cBhvr>
                                        <p:cTn dur="1" fill="hold" id="21">
                                          <p:stCondLst>
                                            <p:cond delay="0"/>
                                          </p:stCondLst>
                                        </p:cTn>
                                        <p:tgtEl>
                                          <p:spTgt spid="1048623">
                                            <p:txEl>
                                              <p:charRg st="7" end="9"/>
                                            </p:txEl>
                                          </p:spTgt>
                                        </p:tgtEl>
                                        <p:attrNameLst>
                                          <p:attrName>style.visibility</p:attrName>
                                        </p:attrNameLst>
                                      </p:cBhvr>
                                      <p:to>
                                        <p:strVal val="visible"/>
                                      </p:to>
                                    </p:set>
                                    <p:animEffect transition="in" filter="wipe(up)">
                                      <p:cBhvr>
                                        <p:cTn dur="1000" id="22"/>
                                        <p:tgtEl>
                                          <p:spTgt spid="1048623">
                                            <p:txEl>
                                              <p:charRg st="7" end="9"/>
                                            </p:txEl>
                                          </p:spTgt>
                                        </p:tgtEl>
                                      </p:cBhvr>
                                    </p:animEffect>
                                  </p:childTnLst>
                                </p:cTn>
                              </p:par>
                            </p:childTnLst>
                          </p:cTn>
                        </p:par>
                      </p:childTnLst>
                    </p:cTn>
                  </p:par>
                  <p:par>
                    <p:cTn fill="hold" id="23" nodeType="clickPar">
                      <p:stCondLst>
                        <p:cond delay="indefinite"/>
                      </p:stCondLst>
                      <p:childTnLst>
                        <p:par>
                          <p:cTn fill="hold" id="24" nodeType="withGroup">
                            <p:stCondLst>
                              <p:cond delay="0"/>
                            </p:stCondLst>
                            <p:childTnLst>
                              <p:par>
                                <p:cTn fill="hold" grpId="0" id="25" nodeType="clickEffect" presetClass="entr" presetID="37" presetSubtype="0">
                                  <p:stCondLst>
                                    <p:cond delay="0"/>
                                  </p:stCondLst>
                                  <p:childTnLst>
                                    <p:set>
                                      <p:cBhvr>
                                        <p:cTn dur="1" fill="hold" id="26">
                                          <p:stCondLst>
                                            <p:cond delay="0"/>
                                          </p:stCondLst>
                                        </p:cTn>
                                        <p:tgtEl>
                                          <p:spTgt spid="1048621"/>
                                        </p:tgtEl>
                                        <p:attrNameLst>
                                          <p:attrName>style.visibility</p:attrName>
                                        </p:attrNameLst>
                                      </p:cBhvr>
                                      <p:to>
                                        <p:strVal val="visible"/>
                                      </p:to>
                                    </p:set>
                                    <p:animEffect transition="in" filter="fade">
                                      <p:cBhvr>
                                        <p:cTn dur="1000" id="27"/>
                                        <p:tgtEl>
                                          <p:spTgt spid="1048621"/>
                                        </p:tgtEl>
                                      </p:cBhvr>
                                    </p:animEffect>
                                    <p:anim calcmode="lin" valueType="num">
                                      <p:cBhvr>
                                        <p:cTn dur="1000" fill="hold" id="28"/>
                                        <p:tgtEl>
                                          <p:spTgt spid="1048621"/>
                                        </p:tgtEl>
                                        <p:attrNameLst>
                                          <p:attrName>ppt_x</p:attrName>
                                        </p:attrNameLst>
                                      </p:cBhvr>
                                      <p:tavLst>
                                        <p:tav tm="0">
                                          <p:val>
                                            <p:strVal val="#ppt_x"/>
                                          </p:val>
                                        </p:tav>
                                        <p:tav tm="100000">
                                          <p:val>
                                            <p:strVal val="#ppt_x"/>
                                          </p:val>
                                        </p:tav>
                                      </p:tavLst>
                                    </p:anim>
                                    <p:anim calcmode="lin" valueType="num">
                                      <p:cBhvr>
                                        <p:cTn decel="100000" dur="900" fill="hold" id="29"/>
                                        <p:tgtEl>
                                          <p:spTgt spid="1048621"/>
                                        </p:tgtEl>
                                        <p:attrNameLst>
                                          <p:attrName>ppt_y</p:attrName>
                                        </p:attrNameLst>
                                      </p:cBhvr>
                                      <p:tavLst>
                                        <p:tav tm="0">
                                          <p:val>
                                            <p:strVal val="#ppt_y+1"/>
                                          </p:val>
                                        </p:tav>
                                        <p:tav tm="100000">
                                          <p:val>
                                            <p:strVal val="#ppt_y-.03"/>
                                          </p:val>
                                        </p:tav>
                                      </p:tavLst>
                                    </p:anim>
                                    <p:anim calcmode="lin" valueType="num">
                                      <p:cBhvr>
                                        <p:cTn accel="100000" dur="100" fill="hold" id="30">
                                          <p:stCondLst>
                                            <p:cond delay="900"/>
                                          </p:stCondLst>
                                        </p:cTn>
                                        <p:tgtEl>
                                          <p:spTgt spid="1048621"/>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21" grpId="0" uiExpand="0" build="whole"/>
      <p:bldP spid="1048623" grpId="0" uiExpand="0" build="p" bldLvl="1"/>
    </p:bldLst>
  </p:timing>
</p:sld>
</file>

<file path=ppt/slides/slide40.xml><?xml version="1.0" encoding="utf-8"?>
<p:sld xmlns:a="http://schemas.openxmlformats.org/drawingml/2006/main" xmlns:r="http://schemas.openxmlformats.org/officeDocument/2006/relationships" xmlns:p="http://schemas.openxmlformats.org/presentationml/2006/main" show="1" showMasterSp="1">
  <p:cSld>
    <p:spTree>
      <p:nvGrpSpPr>
        <p:cNvPr id="179" name=""/>
        <p:cNvGrpSpPr/>
        <p:nvPr/>
      </p:nvGrpSpPr>
      <p:grpSpPr>
        <a:xfrm rot="0">
          <a:off x="0" y="0"/>
          <a:ext cx="0" cy="0"/>
          <a:chOff x="0" y="0"/>
          <a:chExt cx="0" cy="0"/>
        </a:xfrm>
      </p:grpSpPr>
      <p:sp>
        <p:nvSpPr>
          <p:cNvPr id="1049101" name="Rectangle 7"/>
          <p:cNvSpPr/>
          <p:nvPr/>
        </p:nvSpPr>
        <p:spPr>
          <a:xfrm rot="0">
            <a:off x="3200400" y="1981200"/>
            <a:ext cx="2819400" cy="3429000"/>
          </a:xfrm>
          <a:prstGeom prst="rect"/>
          <a:solidFill>
            <a:schemeClr val="accent1"/>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102" name="Text Box 8"/>
          <p:cNvSpPr txBox="1"/>
          <p:nvPr/>
        </p:nvSpPr>
        <p:spPr>
          <a:xfrm rot="0">
            <a:off x="3657600" y="2057400"/>
            <a:ext cx="1828800" cy="3195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lang="en-US"/>
              <a:t>Answers:</a:t>
            </a:r>
          </a:p>
          <a:p>
            <a:pPr eaLnBrk="1" hangingPunct="1" latinLnBrk="1" lvl="0">
              <a:spcBef>
                <a:spcPct val="50000"/>
              </a:spcBef>
            </a:pPr>
            <a:r>
              <a:rPr altLang="en-US" lang="en-US"/>
              <a:t>1.  c</a:t>
            </a:r>
          </a:p>
          <a:p>
            <a:pPr eaLnBrk="1" hangingPunct="1" latinLnBrk="1" lvl="0">
              <a:spcBef>
                <a:spcPct val="50000"/>
              </a:spcBef>
            </a:pPr>
            <a:r>
              <a:rPr altLang="en-US" lang="en-US"/>
              <a:t>2.  b</a:t>
            </a:r>
          </a:p>
          <a:p>
            <a:pPr eaLnBrk="1" hangingPunct="1" latinLnBrk="1" lvl="0">
              <a:spcBef>
                <a:spcPct val="50000"/>
              </a:spcBef>
            </a:pPr>
            <a:r>
              <a:rPr altLang="en-US" lang="en-US"/>
              <a:t>3.  a</a:t>
            </a:r>
          </a:p>
          <a:p>
            <a:pPr eaLnBrk="1" hangingPunct="1" latinLnBrk="1" lvl="0">
              <a:spcBef>
                <a:spcPct val="50000"/>
              </a:spcBef>
            </a:pPr>
            <a:r>
              <a:rPr altLang="en-US" lang="en-US"/>
              <a:t>4.  a</a:t>
            </a:r>
          </a:p>
          <a:p>
            <a:pPr eaLnBrk="1" hangingPunct="1" latinLnBrk="1" lvl="0">
              <a:spcBef>
                <a:spcPct val="50000"/>
              </a:spcBef>
            </a:pPr>
            <a:r>
              <a:rPr altLang="en-US" lang="en-US"/>
              <a:t>5.  d</a:t>
            </a:r>
          </a:p>
        </p:txBody>
      </p:sp>
      <p:sp>
        <p:nvSpPr>
          <p:cNvPr id="1049103" name="Text Box 9"/>
          <p:cNvSpPr txBox="1"/>
          <p:nvPr/>
        </p:nvSpPr>
        <p:spPr>
          <a:xfrm rot="0">
            <a:off x="4800600" y="2590800"/>
            <a:ext cx="1752600" cy="3195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lang="en-US"/>
              <a:t>6.  b</a:t>
            </a:r>
          </a:p>
          <a:p>
            <a:pPr eaLnBrk="1" hangingPunct="1" latinLnBrk="1" lvl="0">
              <a:spcBef>
                <a:spcPct val="50000"/>
              </a:spcBef>
            </a:pPr>
            <a:r>
              <a:rPr altLang="en-US" lang="en-US"/>
              <a:t>7.  c</a:t>
            </a:r>
          </a:p>
          <a:p>
            <a:pPr eaLnBrk="1" hangingPunct="1" latinLnBrk="1" lvl="0">
              <a:spcBef>
                <a:spcPct val="50000"/>
              </a:spcBef>
            </a:pPr>
            <a:r>
              <a:rPr altLang="en-US" lang="en-US"/>
              <a:t>8.  d</a:t>
            </a:r>
          </a:p>
          <a:p>
            <a:pPr eaLnBrk="1" hangingPunct="1" latinLnBrk="1" lvl="0">
              <a:spcBef>
                <a:spcPct val="50000"/>
              </a:spcBef>
            </a:pPr>
            <a:r>
              <a:rPr altLang="en-US" lang="en-US"/>
              <a:t>9.  d</a:t>
            </a:r>
          </a:p>
          <a:p>
            <a:pPr eaLnBrk="1" hangingPunct="1" latinLnBrk="1" lvl="0">
              <a:spcBef>
                <a:spcPct val="50000"/>
              </a:spcBef>
            </a:pPr>
            <a:r>
              <a:rPr altLang="en-US" lang="en-US"/>
              <a:t>10. d</a:t>
            </a:r>
          </a:p>
          <a:p>
            <a:pPr eaLnBrk="1" hangingPunct="1" latinLnBrk="1" lvl="0">
              <a:spcBef>
                <a:spcPct val="50000"/>
              </a:spcBef>
            </a:pPr>
            <a:endParaRPr altLang="en-US" lang="en-US"/>
          </a:p>
        </p:txBody>
      </p:sp>
      <p:sp>
        <p:nvSpPr>
          <p:cNvPr id="1049104" name="WordArt 10" descr="White marble"/>
          <p:cNvSpPr/>
          <p:nvPr/>
        </p:nvSpPr>
        <p:spPr>
          <a:xfrm rot="0">
            <a:off x="3886200" y="381000"/>
            <a:ext cx="1371600" cy="457200"/>
          </a:xfrm>
          <a:prstGeom prst="rect"/>
        </p:spPr>
        <p:txBody>
          <a:bodyPr anchor="t" bIns="45720" fromWordArt="1" lIns="91440" rIns="91440" tIns="45720" vert="horz" wrap="none">
            <a:prstTxWarp prst="textPlain">
              <a:avLst>
                <a:gd fmla="val 50000" name="adj"/>
              </a:avLst>
            </a:prstTxWarp>
            <a:scene3d>
              <a:camera prst="legacyObliqueRight">
                <a:rot lat="0" lon="0" rev="0"/>
              </a:camera>
              <a:lightRig dir="t" rig="legacyHarsh3"/>
            </a:scene3d>
            <a:sp3d extrusionH="100000" prstMaterial="legacyMatte">
              <a:bevelT w="13500" h="13500" prst="angle"/>
              <a:bevelB w="13500" h="13500" prst="angle"/>
              <a:extrusionClr>
                <a:srgbClr val="663300"/>
              </a:extrusionClr>
            </a:sp3d>
          </a:bodyPr>
          <a:p>
            <a:pPr algn="ctr"/>
            <a:r>
              <a:rPr b="0" sz="3600" i="0" kern="10" normalizeH="0" spc="0">
                <a:ln w="9525" cap="flat" cmpd="sng">
                  <a:noFill/>
                  <a:prstDash val="solid"/>
                  <a:round/>
                </a:ln>
                <a:blipFill rotWithShape="0">
                  <a:blip xmlns:r="http://schemas.openxmlformats.org/officeDocument/2006/relationships" r:embed="rId1">
                    <a:alphaModFix amt="100000"/>
                  </a:blip>
                  <a:srcRect/>
                  <a:tile algn="tl" flip="none" sx="100000" sy="100000" tx="0" ty="0"/>
                </a:blipFill>
                <a:latin typeface="Times New Roman"/>
                <a:ea typeface="Times New Roman"/>
              </a:rPr>
              <a:t>Quiz</a:t>
            </a:r>
          </a:p>
        </p:txBody>
      </p:sp>
    </p:spTree>
  </p:cSld>
  <p:clrMapOvr>
    <a:masterClrMapping/>
  </p:clrMapOvr>
  <p:transition spd="fast" advClick="1">
    <p:comb dir="vert"/>
  </p:transition>
  <p:timing/>
</p:sld>
</file>

<file path=ppt/slides/slide5.xml><?xml version="1.0" encoding="utf-8"?>
<p:sld xmlns:a="http://schemas.openxmlformats.org/drawingml/2006/main" xmlns:r="http://schemas.openxmlformats.org/officeDocument/2006/relationships" xmlns:p="http://schemas.openxmlformats.org/presentationml/2006/main" showMasterSp="1">
  <p:cSld>
    <p:spTree>
      <p:nvGrpSpPr>
        <p:cNvPr id="69" name=""/>
        <p:cNvGrpSpPr/>
        <p:nvPr/>
      </p:nvGrpSpPr>
      <p:grpSpPr>
        <a:xfrm rot="0">
          <a:off x="0" y="0"/>
          <a:ext cx="0" cy="0"/>
          <a:chOff x="0" y="0"/>
          <a:chExt cx="0" cy="0"/>
        </a:xfrm>
      </p:grpSpPr>
      <p:sp>
        <p:nvSpPr>
          <p:cNvPr id="1048633" name="Rectangle 28"/>
          <p:cNvSpPr/>
          <p:nvPr/>
        </p:nvSpPr>
        <p:spPr>
          <a:xfrm rot="0">
            <a:off x="1981200" y="2411412"/>
            <a:ext cx="749300" cy="1339850"/>
          </a:xfrm>
          <a:prstGeom prst="rect"/>
          <a:solidFill>
            <a:srgbClr val="FFFF99"/>
          </a:solid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8634" name="Rectangle 29"/>
          <p:cNvSpPr/>
          <p:nvPr/>
        </p:nvSpPr>
        <p:spPr>
          <a:xfrm rot="0">
            <a:off x="3976687" y="2411412"/>
            <a:ext cx="671512" cy="1339850"/>
          </a:xfrm>
          <a:prstGeom prst="rect"/>
          <a:solidFill>
            <a:srgbClr val="FFFF99"/>
          </a:solid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8635" name="Rectangle 30"/>
          <p:cNvSpPr/>
          <p:nvPr/>
        </p:nvSpPr>
        <p:spPr>
          <a:xfrm rot="0">
            <a:off x="5972175" y="2411412"/>
            <a:ext cx="430212" cy="1339850"/>
          </a:xfrm>
          <a:prstGeom prst="rect"/>
          <a:solidFill>
            <a:srgbClr val="FFFF99"/>
          </a:solid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pic>
        <p:nvPicPr>
          <p:cNvPr id="2097165" name="Picture 2" descr="SH2507-crop"/>
          <p:cNvPicPr>
            <a:picLocks/>
          </p:cNvPicPr>
          <p:nvPr/>
        </p:nvPicPr>
        <p:blipFill>
          <a:blip xmlns:r="http://schemas.openxmlformats.org/officeDocument/2006/relationships" r:embed="rId1"/>
          <a:srcRect l="0" t="0" r="0" b="0"/>
          <a:stretch>
            <a:fillRect/>
          </a:stretch>
        </p:blipFill>
        <p:spPr>
          <a:xfrm rot="0">
            <a:off x="3429000" y="228600"/>
            <a:ext cx="2209800" cy="685800"/>
          </a:xfrm>
          <a:prstGeom prst="rect"/>
          <a:noFill/>
          <a:ln w="19050" cap="flat" cmpd="sng">
            <a:solidFill>
              <a:schemeClr val="accent2">
                <a:alpha val="100000"/>
              </a:schemeClr>
            </a:solidFill>
            <a:prstDash val="solid"/>
            <a:round/>
          </a:ln>
        </p:spPr>
      </p:pic>
      <p:sp>
        <p:nvSpPr>
          <p:cNvPr id="1048636" name="Text Box 3"/>
          <p:cNvSpPr txBox="1"/>
          <p:nvPr/>
        </p:nvSpPr>
        <p:spPr>
          <a:xfrm rot="0">
            <a:off x="3581400" y="228600"/>
            <a:ext cx="1981200" cy="6413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Summary</a:t>
            </a:r>
          </a:p>
        </p:txBody>
      </p:sp>
      <p:sp>
        <p:nvSpPr>
          <p:cNvPr id="1048637" name="Text Box 7"/>
          <p:cNvSpPr txBox="1"/>
          <p:nvPr/>
        </p:nvSpPr>
        <p:spPr>
          <a:xfrm rot="0">
            <a:off x="990600" y="1752600"/>
            <a:ext cx="3200400" cy="4572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lang="en-US"/>
              <a:t>Example waveforms:</a:t>
            </a:r>
          </a:p>
        </p:txBody>
      </p:sp>
      <p:sp>
        <p:nvSpPr>
          <p:cNvPr id="1048638" name="Text Box 8"/>
          <p:cNvSpPr txBox="1"/>
          <p:nvPr/>
        </p:nvSpPr>
        <p:spPr>
          <a:xfrm rot="0">
            <a:off x="1066800" y="2286000"/>
            <a:ext cx="457200" cy="4572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i="1" lang="en-US"/>
              <a:t>A</a:t>
            </a:r>
          </a:p>
        </p:txBody>
      </p:sp>
      <p:sp>
        <p:nvSpPr>
          <p:cNvPr id="1048639" name="Text Box 9"/>
          <p:cNvSpPr txBox="1"/>
          <p:nvPr/>
        </p:nvSpPr>
        <p:spPr>
          <a:xfrm rot="0">
            <a:off x="1066800" y="3429000"/>
            <a:ext cx="457200" cy="4572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i="1" lang="en-US"/>
              <a:t>X</a:t>
            </a:r>
          </a:p>
        </p:txBody>
      </p:sp>
      <p:sp>
        <p:nvSpPr>
          <p:cNvPr id="1048640" name="Text Box 13"/>
          <p:cNvSpPr txBox="1"/>
          <p:nvPr/>
        </p:nvSpPr>
        <p:spPr>
          <a:xfrm rot="0">
            <a:off x="762000" y="3886200"/>
            <a:ext cx="7772400" cy="15525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lang="en-US"/>
              <a:t>The AND operation is used in computer programming as a selective mask. If you want to retain certain bits of a binary number but reset the other bits to 0, you could set a mask with 1’s in the position of the retained bits. </a:t>
            </a:r>
          </a:p>
        </p:txBody>
      </p:sp>
      <p:sp>
        <p:nvSpPr>
          <p:cNvPr id="1048641" name="Rectangle 19"/>
          <p:cNvSpPr/>
          <p:nvPr/>
        </p:nvSpPr>
        <p:spPr>
          <a:xfrm rot="0">
            <a:off x="914400" y="1143000"/>
            <a:ext cx="2055812" cy="466725"/>
          </a:xfrm>
          <a:prstGeom prst="rect"/>
          <a:solidFill>
            <a:srgbClr val="996633"/>
          </a:solidFill>
          <a:ln w="9525" cap="flat" cmpd="sng">
            <a:solidFill>
              <a:srgbClr val="000000">
                <a:alpha val="100000"/>
              </a:srgbClr>
            </a:solidFill>
            <a:prstDash val="solid"/>
            <a:round/>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solidFill>
                  <a:srgbClr val="FFFF99"/>
                </a:solidFill>
              </a:rPr>
              <a:t>The AND Gate</a:t>
            </a:r>
          </a:p>
        </p:txBody>
      </p:sp>
      <p:graphicFrame>
        <p:nvGraphicFramePr>
          <p:cNvPr id="4194313" name=""/>
          <p:cNvGraphicFramePr>
            <a:graphicFrameLocks/>
          </p:cNvGraphicFramePr>
          <p:nvPr/>
        </p:nvGraphicFramePr>
        <p:xfrm rot="0">
          <a:off x="3505200" y="1143000"/>
          <a:ext cx="1524000" cy="519112"/>
        </p:xfrm>
        <a:graphic>
          <a:graphicData uri="http://schemas.openxmlformats.org/presentationml/2006/ole">
            <mc:AlternateContent xmlns:mc="http://schemas.openxmlformats.org/markup-compatibility/2006">
              <mc:Choice xmlns:v="urn:schemas-microsoft-com:vml" Requires="v">
                <p:oleObj name="CorelDRAW" r:id="rId2" spid="" imgH="519112" imgW="1524000" showAsIcon="0" progId="CorelDRAW.Graphic.13">
                  <p:embed followColorScheme="full"/>
                  <p:pic>
                    <p:nvPicPr>
                      <p:cNvPr id="2097166" name="Object 20"/>
                      <p:cNvPicPr>
                        <a:picLocks/>
                      </p:cNvPicPr>
                      <p:nvPr/>
                    </p:nvPicPr>
                    <p:blipFill>
                      <a:blip xmlns:r="http://schemas.openxmlformats.org/officeDocument/2006/relationships" r:embed="rId3"/>
                      <a:srcRect l="0" t="0" r="0" b="0"/>
                      <a:stretch>
                        <a:fillRect/>
                      </a:stretch>
                    </p:blipFill>
                    <p:spPr>
                      <a:xfrm rot="0">
                        <a:off x="3505200" y="1143000"/>
                        <a:ext cx="1524000" cy="519112"/>
                      </a:xfrm>
                      <a:prstGeom prst="rect"/>
                      <a:noFill/>
                      <a:ln>
                        <a:noFill/>
                      </a:ln>
                    </p:spPr>
                  </p:pic>
                </p:oleObj>
              </mc:Choice>
              <mc:Fallback>
                <p:oleObj name="CorelDRAW" r:id="rId2" spid="" imgH="519112" imgW="1524000" showAsIcon="0" progId="CorelDRAW.Graphic.13">
                  <p:embed followColorScheme="full"/>
                  <p:pic>
                    <p:nvPicPr>
                      <p:cNvPr id="2097166" name="Object 20"/>
                      <p:cNvPicPr>
                        <a:picLocks/>
                      </p:cNvPicPr>
                      <p:nvPr/>
                    </p:nvPicPr>
                    <p:blipFill>
                      <a:blip xmlns:r="http://schemas.openxmlformats.org/officeDocument/2006/relationships" r:embed="rId3"/>
                      <a:srcRect l="0" t="0" r="0" b="0"/>
                      <a:stretch>
                        <a:fillRect/>
                      </a:stretch>
                    </p:blipFill>
                    <p:spPr>
                      <a:xfrm rot="0">
                        <a:off x="3505200" y="1143000"/>
                        <a:ext cx="1524000" cy="519112"/>
                      </a:xfrm>
                      <a:prstGeom prst="rect"/>
                      <a:noFill/>
                      <a:ln>
                        <a:noFill/>
                      </a:ln>
                    </p:spPr>
                  </p:pic>
                </p:oleObj>
              </mc:Fallback>
            </mc:AlternateContent>
          </a:graphicData>
        </a:graphic>
      </p:graphicFrame>
      <p:sp>
        <p:nvSpPr>
          <p:cNvPr id="1048642" name="Text Box 21"/>
          <p:cNvSpPr txBox="1"/>
          <p:nvPr/>
        </p:nvSpPr>
        <p:spPr>
          <a:xfrm rot="0">
            <a:off x="3200400" y="1004887"/>
            <a:ext cx="762000" cy="3667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800" i="1" lang="en-US"/>
              <a:t>A</a:t>
            </a:r>
          </a:p>
        </p:txBody>
      </p:sp>
      <p:sp>
        <p:nvSpPr>
          <p:cNvPr id="1048643" name="Text Box 22"/>
          <p:cNvSpPr txBox="1"/>
          <p:nvPr/>
        </p:nvSpPr>
        <p:spPr>
          <a:xfrm rot="0">
            <a:off x="3200400" y="1385887"/>
            <a:ext cx="762000" cy="3667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800" i="1" lang="en-US"/>
              <a:t>B</a:t>
            </a:r>
          </a:p>
        </p:txBody>
      </p:sp>
      <p:sp>
        <p:nvSpPr>
          <p:cNvPr id="1048644" name="Text Box 23"/>
          <p:cNvSpPr txBox="1"/>
          <p:nvPr/>
        </p:nvSpPr>
        <p:spPr>
          <a:xfrm rot="0">
            <a:off x="4724400" y="1066800"/>
            <a:ext cx="762000" cy="3667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800" i="1" lang="en-US"/>
              <a:t>X</a:t>
            </a:r>
          </a:p>
        </p:txBody>
      </p:sp>
      <p:sp>
        <p:nvSpPr>
          <p:cNvPr id="1048645" name="Text Box 25"/>
          <p:cNvSpPr txBox="1"/>
          <p:nvPr/>
        </p:nvSpPr>
        <p:spPr>
          <a:xfrm rot="0">
            <a:off x="1066800" y="2819400"/>
            <a:ext cx="457200" cy="4572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i="1" lang="en-US"/>
              <a:t>B</a:t>
            </a:r>
          </a:p>
        </p:txBody>
      </p:sp>
      <p:graphicFrame>
        <p:nvGraphicFramePr>
          <p:cNvPr id="4194314" name=""/>
          <p:cNvGraphicFramePr>
            <a:graphicFrameLocks/>
          </p:cNvGraphicFramePr>
          <p:nvPr/>
        </p:nvGraphicFramePr>
        <p:xfrm rot="0">
          <a:off x="1447800" y="2362200"/>
          <a:ext cx="5578475" cy="836612"/>
        </p:xfrm>
        <a:graphic>
          <a:graphicData uri="http://schemas.openxmlformats.org/presentationml/2006/ole">
            <mc:AlternateContent xmlns:mc="http://schemas.openxmlformats.org/markup-compatibility/2006">
              <mc:Choice xmlns:v="urn:schemas-microsoft-com:vml" Requires="v">
                <p:oleObj name="CorelDRAW" r:id="rId4" spid="" imgH="836612" imgW="5578475" showAsIcon="0" progId="CorelDRAW.Graphic.13">
                  <p:embed followColorScheme="full"/>
                  <p:pic>
                    <p:nvPicPr>
                      <p:cNvPr id="2097167" name="Object 26"/>
                      <p:cNvPicPr>
                        <a:picLocks/>
                      </p:cNvPicPr>
                      <p:nvPr/>
                    </p:nvPicPr>
                    <p:blipFill>
                      <a:blip xmlns:r="http://schemas.openxmlformats.org/officeDocument/2006/relationships" r:embed="rId5"/>
                      <a:srcRect l="0" t="0" r="0" b="0"/>
                      <a:stretch>
                        <a:fillRect/>
                      </a:stretch>
                    </p:blipFill>
                    <p:spPr>
                      <a:xfrm rot="0">
                        <a:off x="1447800" y="2362200"/>
                        <a:ext cx="5578475" cy="836612"/>
                      </a:xfrm>
                      <a:prstGeom prst="rect"/>
                      <a:noFill/>
                      <a:ln>
                        <a:noFill/>
                      </a:ln>
                    </p:spPr>
                  </p:pic>
                </p:oleObj>
              </mc:Choice>
              <mc:Fallback>
                <p:oleObj name="CorelDRAW" r:id="rId4" spid="" imgH="836612" imgW="5578475" showAsIcon="0" progId="CorelDRAW.Graphic.13">
                  <p:embed followColorScheme="full"/>
                  <p:pic>
                    <p:nvPicPr>
                      <p:cNvPr id="2097167" name="Object 26"/>
                      <p:cNvPicPr>
                        <a:picLocks/>
                      </p:cNvPicPr>
                      <p:nvPr/>
                    </p:nvPicPr>
                    <p:blipFill>
                      <a:blip xmlns:r="http://schemas.openxmlformats.org/officeDocument/2006/relationships" r:embed="rId5"/>
                      <a:srcRect l="0" t="0" r="0" b="0"/>
                      <a:stretch>
                        <a:fillRect/>
                      </a:stretch>
                    </p:blipFill>
                    <p:spPr>
                      <a:xfrm rot="0">
                        <a:off x="1447800" y="2362200"/>
                        <a:ext cx="5578475" cy="836612"/>
                      </a:xfrm>
                      <a:prstGeom prst="rect"/>
                      <a:noFill/>
                      <a:ln>
                        <a:noFill/>
                      </a:ln>
                    </p:spPr>
                  </p:pic>
                </p:oleObj>
              </mc:Fallback>
            </mc:AlternateContent>
          </a:graphicData>
        </a:graphic>
      </p:graphicFrame>
      <p:graphicFrame>
        <p:nvGraphicFramePr>
          <p:cNvPr id="4194315" name=""/>
          <p:cNvGraphicFramePr>
            <a:graphicFrameLocks/>
          </p:cNvGraphicFramePr>
          <p:nvPr/>
        </p:nvGraphicFramePr>
        <p:xfrm rot="0">
          <a:off x="1447800" y="3446462"/>
          <a:ext cx="5562600" cy="363537"/>
        </p:xfrm>
        <a:graphic>
          <a:graphicData uri="http://schemas.openxmlformats.org/presentationml/2006/ole">
            <mc:AlternateContent xmlns:mc="http://schemas.openxmlformats.org/markup-compatibility/2006">
              <mc:Choice xmlns:v="urn:schemas-microsoft-com:vml" Requires="v">
                <p:oleObj name="CorelDRAW" r:id="rId6" spid="" imgH="363537" imgW="5562600" showAsIcon="0" progId="CorelDRAW.Graphic.13">
                  <p:embed followColorScheme="full"/>
                  <p:pic>
                    <p:nvPicPr>
                      <p:cNvPr id="2097168" name="Object 27"/>
                      <p:cNvPicPr>
                        <a:picLocks/>
                      </p:cNvPicPr>
                      <p:nvPr/>
                    </p:nvPicPr>
                    <p:blipFill>
                      <a:blip xmlns:r="http://schemas.openxmlformats.org/officeDocument/2006/relationships" r:embed="rId7"/>
                      <a:srcRect l="0" t="0" r="0" b="0"/>
                      <a:stretch>
                        <a:fillRect/>
                      </a:stretch>
                    </p:blipFill>
                    <p:spPr>
                      <a:xfrm rot="0">
                        <a:off x="1447800" y="3446462"/>
                        <a:ext cx="5562600" cy="363537"/>
                      </a:xfrm>
                      <a:prstGeom prst="rect"/>
                      <a:noFill/>
                      <a:ln>
                        <a:noFill/>
                      </a:ln>
                    </p:spPr>
                  </p:pic>
                </p:oleObj>
              </mc:Choice>
              <mc:Fallback>
                <p:oleObj name="CorelDRAW" r:id="rId6" spid="" imgH="363537" imgW="5562600" showAsIcon="0" progId="CorelDRAW.Graphic.13">
                  <p:embed followColorScheme="full"/>
                  <p:pic>
                    <p:nvPicPr>
                      <p:cNvPr id="2097168" name="Object 27"/>
                      <p:cNvPicPr>
                        <a:picLocks/>
                      </p:cNvPicPr>
                      <p:nvPr/>
                    </p:nvPicPr>
                    <p:blipFill>
                      <a:blip xmlns:r="http://schemas.openxmlformats.org/officeDocument/2006/relationships" r:embed="rId7"/>
                      <a:srcRect l="0" t="0" r="0" b="0"/>
                      <a:stretch>
                        <a:fillRect/>
                      </a:stretch>
                    </p:blipFill>
                    <p:spPr>
                      <a:xfrm rot="0">
                        <a:off x="1447800" y="3446462"/>
                        <a:ext cx="5562600" cy="363537"/>
                      </a:xfrm>
                      <a:prstGeom prst="rect"/>
                      <a:noFill/>
                      <a:ln>
                        <a:noFill/>
                      </a:ln>
                    </p:spPr>
                  </p:pic>
                </p:oleObj>
              </mc:Fallback>
            </mc:AlternateContent>
          </a:graphicData>
        </a:graphic>
      </p:graphicFrame>
      <p:sp>
        <p:nvSpPr>
          <p:cNvPr id="1048646" name="Text Box 32"/>
          <p:cNvSpPr txBox="1"/>
          <p:nvPr/>
        </p:nvSpPr>
        <p:spPr>
          <a:xfrm rot="0">
            <a:off x="6934200" y="5791200"/>
            <a:ext cx="1981200" cy="4572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lang="en-US">
                <a:solidFill>
                  <a:srgbClr val="FF0000"/>
                </a:solidFill>
              </a:rPr>
              <a:t>00000011</a:t>
            </a:r>
          </a:p>
        </p:txBody>
      </p:sp>
      <p:sp>
        <p:nvSpPr>
          <p:cNvPr id="1048647" name="WordArt 33"/>
          <p:cNvSpPr/>
          <p:nvPr/>
        </p:nvSpPr>
        <p:spPr>
          <a:xfrm rot="0">
            <a:off x="685800" y="5486400"/>
            <a:ext cx="1219200" cy="449262"/>
          </a:xfrm>
          <a:prstGeom prst="rect"/>
        </p:spPr>
        <p:txBody>
          <a:bodyPr anchor="t" bIns="45720" fromWordArt="1" lIns="91440" rIns="91440" tIns="45720" vert="horz" wrap="none">
            <a:prstTxWarp prst="textPlain">
              <a:avLst>
                <a:gd fmla="val 50000" name="adj"/>
              </a:avLst>
            </a:prstTxWarp>
          </a:bodyPr>
          <a:p>
            <a:pPr algn="ctr"/>
            <a:r>
              <a:rPr b="0" sz="2800" i="0" kern="10" normalizeH="0" spc="0">
                <a:ln>
                  <a:noFill/>
                </a:ln>
                <a:gradFill rotWithShape="0">
                  <a:gsLst>
                    <a:gs pos="0">
                      <a:srgbClr val="FFFF00">
                        <a:alpha val="100000"/>
                      </a:srgbClr>
                    </a:gs>
                    <a:gs pos="100000">
                      <a:srgbClr val="FF9933">
                        <a:alpha val="100000"/>
                      </a:srgbClr>
                    </a:gs>
                  </a:gsLst>
                  <a:path path="rect">
                    <a:fillToRect l="50000" t="50000" r="50000" b="50000"/>
                  </a:path>
                </a:gradFill>
                <a:effectLst>
                  <a:outerShdw algn="ctr" dir="2699999" dist="35921" kx="0" sx="100000" sy="100000">
                    <a:srgbClr val="C0C0C0">
                      <a:alpha val="79999"/>
                    </a:srgbClr>
                  </a:outerShdw>
                </a:effectLst>
                <a:latin typeface="Impact"/>
                <a:ea typeface="Impact"/>
              </a:rPr>
              <a:t>Example</a:t>
            </a:r>
          </a:p>
        </p:txBody>
      </p:sp>
      <p:sp>
        <p:nvSpPr>
          <p:cNvPr id="1048648" name="Text Box 34"/>
          <p:cNvSpPr txBox="1"/>
          <p:nvPr/>
        </p:nvSpPr>
        <p:spPr>
          <a:xfrm rot="0">
            <a:off x="2057400" y="5410200"/>
            <a:ext cx="6096000" cy="82232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lang="en-US"/>
              <a:t>If the binary number 10100011 is ANDed with the mask 00001111, what is the result?</a:t>
            </a:r>
          </a:p>
        </p:txBody>
      </p:sp>
      <p:graphicFrame>
        <p:nvGraphicFramePr>
          <p:cNvPr id="4194316" name=""/>
          <p:cNvGraphicFramePr>
            <a:graphicFrameLocks/>
          </p:cNvGraphicFramePr>
          <p:nvPr/>
        </p:nvGraphicFramePr>
        <p:xfrm rot="0">
          <a:off x="5715000" y="1143000"/>
          <a:ext cx="1447800" cy="592137"/>
        </p:xfrm>
        <a:graphic>
          <a:graphicData uri="http://schemas.openxmlformats.org/presentationml/2006/ole">
            <mc:AlternateContent xmlns:mc="http://schemas.openxmlformats.org/markup-compatibility/2006">
              <mc:Choice xmlns:v="urn:schemas-microsoft-com:vml" Requires="v">
                <p:oleObj name="CorelDRAW" r:id="rId8" spid="" imgH="592137" imgW="1447800" showAsIcon="0" progId="CorelDRAW.Graphic.13">
                  <p:embed followColorScheme="full"/>
                  <p:pic>
                    <p:nvPicPr>
                      <p:cNvPr id="2097169" name="Object 42"/>
                      <p:cNvPicPr>
                        <a:picLocks/>
                      </p:cNvPicPr>
                      <p:nvPr/>
                    </p:nvPicPr>
                    <p:blipFill>
                      <a:blip xmlns:r="http://schemas.openxmlformats.org/officeDocument/2006/relationships" r:embed="rId9"/>
                      <a:srcRect l="0" t="0" r="0" b="0"/>
                      <a:stretch>
                        <a:fillRect/>
                      </a:stretch>
                    </p:blipFill>
                    <p:spPr>
                      <a:xfrm rot="0">
                        <a:off x="5715000" y="1143000"/>
                        <a:ext cx="1447800" cy="592137"/>
                      </a:xfrm>
                      <a:prstGeom prst="rect"/>
                      <a:noFill/>
                      <a:ln>
                        <a:noFill/>
                      </a:ln>
                    </p:spPr>
                  </p:pic>
                </p:oleObj>
              </mc:Choice>
              <mc:Fallback>
                <p:oleObj name="CorelDRAW" r:id="rId8" spid="" imgH="592137" imgW="1447800" showAsIcon="0" progId="CorelDRAW.Graphic.13">
                  <p:embed followColorScheme="full"/>
                  <p:pic>
                    <p:nvPicPr>
                      <p:cNvPr id="2097169" name="Object 42"/>
                      <p:cNvPicPr>
                        <a:picLocks/>
                      </p:cNvPicPr>
                      <p:nvPr/>
                    </p:nvPicPr>
                    <p:blipFill>
                      <a:blip xmlns:r="http://schemas.openxmlformats.org/officeDocument/2006/relationships" r:embed="rId9"/>
                      <a:srcRect l="0" t="0" r="0" b="0"/>
                      <a:stretch>
                        <a:fillRect/>
                      </a:stretch>
                    </p:blipFill>
                    <p:spPr>
                      <a:xfrm rot="0">
                        <a:off x="5715000" y="1143000"/>
                        <a:ext cx="1447800" cy="592137"/>
                      </a:xfrm>
                      <a:prstGeom prst="rect"/>
                      <a:noFill/>
                      <a:ln>
                        <a:noFill/>
                      </a:ln>
                    </p:spPr>
                  </p:pic>
                </p:oleObj>
              </mc:Fallback>
            </mc:AlternateContent>
          </a:graphicData>
        </a:graphic>
      </p:graphicFrame>
      <p:sp>
        <p:nvSpPr>
          <p:cNvPr id="1048649" name="Text Box 43"/>
          <p:cNvSpPr txBox="1"/>
          <p:nvPr/>
        </p:nvSpPr>
        <p:spPr>
          <a:xfrm rot="0">
            <a:off x="5715000" y="914400"/>
            <a:ext cx="762000" cy="3667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800" i="1" lang="en-US"/>
              <a:t>A</a:t>
            </a:r>
          </a:p>
        </p:txBody>
      </p:sp>
      <p:sp>
        <p:nvSpPr>
          <p:cNvPr id="1048650" name="Text Box 44"/>
          <p:cNvSpPr txBox="1"/>
          <p:nvPr/>
        </p:nvSpPr>
        <p:spPr>
          <a:xfrm rot="0">
            <a:off x="5715000" y="1295400"/>
            <a:ext cx="762000" cy="3667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800" i="1" lang="en-US"/>
              <a:t>B</a:t>
            </a:r>
          </a:p>
        </p:txBody>
      </p:sp>
      <p:sp>
        <p:nvSpPr>
          <p:cNvPr id="1048651" name="Text Box 45"/>
          <p:cNvSpPr txBox="1"/>
          <p:nvPr/>
        </p:nvSpPr>
        <p:spPr>
          <a:xfrm rot="0">
            <a:off x="6819900" y="1104900"/>
            <a:ext cx="762000" cy="3667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800" i="1" lang="en-US"/>
              <a:t>X</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grpId="0" id="5" nodeType="clickEffect" presetClass="entr" presetID="22" presetSubtype="8">
                                  <p:stCondLst>
                                    <p:cond delay="0"/>
                                  </p:stCondLst>
                                  <p:childTnLst>
                                    <p:set>
                                      <p:cBhvr>
                                        <p:cTn dur="1" fill="hold" id="6">
                                          <p:stCondLst>
                                            <p:cond delay="0"/>
                                          </p:stCondLst>
                                        </p:cTn>
                                        <p:tgtEl>
                                          <p:spTgt spid="1048633"/>
                                        </p:tgtEl>
                                        <p:attrNameLst>
                                          <p:attrName>style.visibility</p:attrName>
                                        </p:attrNameLst>
                                      </p:cBhvr>
                                      <p:to>
                                        <p:strVal val="visible"/>
                                      </p:to>
                                    </p:set>
                                    <p:animEffect transition="in" filter="wipe(left)">
                                      <p:cBhvr>
                                        <p:cTn dur="1000" id="7"/>
                                        <p:tgtEl>
                                          <p:spTgt spid="1048633"/>
                                        </p:tgtEl>
                                      </p:cBhvr>
                                    </p:animEffect>
                                  </p:childTnLst>
                                </p:cTn>
                              </p:par>
                            </p:childTnLst>
                          </p:cTn>
                        </p:par>
                        <p:par>
                          <p:cTn fill="hold" id="8" nodeType="afterGroup">
                            <p:stCondLst>
                              <p:cond delay="1000"/>
                            </p:stCondLst>
                            <p:childTnLst>
                              <p:par>
                                <p:cTn fill="hold" grpId="0" id="9" nodeType="afterEffect" presetClass="entr" presetID="22" presetSubtype="8">
                                  <p:stCondLst>
                                    <p:cond delay="0"/>
                                  </p:stCondLst>
                                  <p:childTnLst>
                                    <p:set>
                                      <p:cBhvr>
                                        <p:cTn dur="1" fill="hold" id="10">
                                          <p:stCondLst>
                                            <p:cond delay="0"/>
                                          </p:stCondLst>
                                        </p:cTn>
                                        <p:tgtEl>
                                          <p:spTgt spid="1048634"/>
                                        </p:tgtEl>
                                        <p:attrNameLst>
                                          <p:attrName>style.visibility</p:attrName>
                                        </p:attrNameLst>
                                      </p:cBhvr>
                                      <p:to>
                                        <p:strVal val="visible"/>
                                      </p:to>
                                    </p:set>
                                    <p:animEffect transition="in" filter="wipe(left)">
                                      <p:cBhvr>
                                        <p:cTn dur="1000" id="11"/>
                                        <p:tgtEl>
                                          <p:spTgt spid="1048634"/>
                                        </p:tgtEl>
                                      </p:cBhvr>
                                    </p:animEffect>
                                  </p:childTnLst>
                                </p:cTn>
                              </p:par>
                            </p:childTnLst>
                          </p:cTn>
                        </p:par>
                        <p:par>
                          <p:cTn fill="hold" id="12" nodeType="afterGroup">
                            <p:stCondLst>
                              <p:cond delay="2000"/>
                            </p:stCondLst>
                            <p:childTnLst>
                              <p:par>
                                <p:cTn fill="hold" grpId="0" id="13" nodeType="afterEffect" presetClass="entr" presetID="22" presetSubtype="8">
                                  <p:stCondLst>
                                    <p:cond delay="0"/>
                                  </p:stCondLst>
                                  <p:childTnLst>
                                    <p:set>
                                      <p:cBhvr>
                                        <p:cTn dur="1" fill="hold" id="14">
                                          <p:stCondLst>
                                            <p:cond delay="0"/>
                                          </p:stCondLst>
                                        </p:cTn>
                                        <p:tgtEl>
                                          <p:spTgt spid="1048635"/>
                                        </p:tgtEl>
                                        <p:attrNameLst>
                                          <p:attrName>style.visibility</p:attrName>
                                        </p:attrNameLst>
                                      </p:cBhvr>
                                      <p:to>
                                        <p:strVal val="visible"/>
                                      </p:to>
                                    </p:set>
                                    <p:animEffect transition="in" filter="wipe(left)">
                                      <p:cBhvr>
                                        <p:cTn dur="1000" id="15"/>
                                        <p:tgtEl>
                                          <p:spTgt spid="1048635"/>
                                        </p:tgtEl>
                                      </p:cBhvr>
                                    </p:animEffect>
                                  </p:childTnLst>
                                </p:cTn>
                              </p:par>
                            </p:childTnLst>
                          </p:cTn>
                        </p:par>
                      </p:childTnLst>
                    </p:cTn>
                  </p:par>
                  <p:par>
                    <p:cTn fill="hold" id="16" nodeType="clickPar">
                      <p:stCondLst>
                        <p:cond delay="indefinite"/>
                      </p:stCondLst>
                      <p:childTnLst>
                        <p:par>
                          <p:cTn fill="hold" id="17" nodeType="withGroup">
                            <p:stCondLst>
                              <p:cond delay="0"/>
                            </p:stCondLst>
                            <p:childTnLst>
                              <p:par>
                                <p:cTn fill="hold" id="18" nodeType="clickEffect" presetClass="entr" presetID="22" presetSubtype="8">
                                  <p:stCondLst>
                                    <p:cond delay="0"/>
                                  </p:stCondLst>
                                  <p:childTnLst>
                                    <p:set>
                                      <p:cBhvr>
                                        <p:cTn dur="1" fill="hold" id="19">
                                          <p:stCondLst>
                                            <p:cond delay="0"/>
                                          </p:stCondLst>
                                        </p:cTn>
                                        <p:tgtEl>
                                          <p:spTgt spid="4194315"/>
                                        </p:tgtEl>
                                        <p:attrNameLst>
                                          <p:attrName>style.visibility</p:attrName>
                                        </p:attrNameLst>
                                      </p:cBhvr>
                                      <p:to>
                                        <p:strVal val="visible"/>
                                      </p:to>
                                    </p:set>
                                    <p:animEffect transition="in" filter="wipe(left)">
                                      <p:cBhvr>
                                        <p:cTn dur="2000" id="20"/>
                                        <p:tgtEl>
                                          <p:spTgt spid="4194315"/>
                                        </p:tgtEl>
                                      </p:cBhvr>
                                    </p:animEffect>
                                  </p:childTnLst>
                                </p:cTn>
                              </p:par>
                            </p:childTnLst>
                          </p:cTn>
                        </p:par>
                      </p:childTnLst>
                    </p:cTn>
                  </p:par>
                  <p:par>
                    <p:cTn fill="hold" id="21" nodeType="clickPar">
                      <p:stCondLst>
                        <p:cond delay="indefinite"/>
                      </p:stCondLst>
                      <p:childTnLst>
                        <p:par>
                          <p:cTn fill="hold" id="22" nodeType="withGroup">
                            <p:stCondLst>
                              <p:cond delay="0"/>
                            </p:stCondLst>
                            <p:childTnLst>
                              <p:par>
                                <p:cTn fill="hold" grpId="0" id="23" nodeType="clickEffect" presetClass="entr" presetID="37" presetSubtype="0">
                                  <p:stCondLst>
                                    <p:cond delay="0"/>
                                  </p:stCondLst>
                                  <p:childTnLst>
                                    <p:set>
                                      <p:cBhvr>
                                        <p:cTn dur="1" fill="hold" id="24">
                                          <p:stCondLst>
                                            <p:cond delay="0"/>
                                          </p:stCondLst>
                                        </p:cTn>
                                        <p:tgtEl>
                                          <p:spTgt spid="1048640"/>
                                        </p:tgtEl>
                                        <p:attrNameLst>
                                          <p:attrName>style.visibility</p:attrName>
                                        </p:attrNameLst>
                                      </p:cBhvr>
                                      <p:to>
                                        <p:strVal val="visible"/>
                                      </p:to>
                                    </p:set>
                                    <p:animEffect transition="in" filter="fade">
                                      <p:cBhvr>
                                        <p:cTn dur="1000" id="25"/>
                                        <p:tgtEl>
                                          <p:spTgt spid="1048640"/>
                                        </p:tgtEl>
                                      </p:cBhvr>
                                    </p:animEffect>
                                    <p:anim calcmode="lin" valueType="num">
                                      <p:cBhvr>
                                        <p:cTn dur="1000" fill="hold" id="26"/>
                                        <p:tgtEl>
                                          <p:spTgt spid="1048640"/>
                                        </p:tgtEl>
                                        <p:attrNameLst>
                                          <p:attrName>ppt_x</p:attrName>
                                        </p:attrNameLst>
                                      </p:cBhvr>
                                      <p:tavLst>
                                        <p:tav tm="0">
                                          <p:val>
                                            <p:strVal val="#ppt_x"/>
                                          </p:val>
                                        </p:tav>
                                        <p:tav tm="100000">
                                          <p:val>
                                            <p:strVal val="#ppt_x"/>
                                          </p:val>
                                        </p:tav>
                                      </p:tavLst>
                                    </p:anim>
                                    <p:anim calcmode="lin" valueType="num">
                                      <p:cBhvr>
                                        <p:cTn decel="100000" dur="900" fill="hold" id="27"/>
                                        <p:tgtEl>
                                          <p:spTgt spid="1048640"/>
                                        </p:tgtEl>
                                        <p:attrNameLst>
                                          <p:attrName>ppt_y</p:attrName>
                                        </p:attrNameLst>
                                      </p:cBhvr>
                                      <p:tavLst>
                                        <p:tav tm="0">
                                          <p:val>
                                            <p:strVal val="#ppt_y+1"/>
                                          </p:val>
                                        </p:tav>
                                        <p:tav tm="100000">
                                          <p:val>
                                            <p:strVal val="#ppt_y-.03"/>
                                          </p:val>
                                        </p:tav>
                                      </p:tavLst>
                                    </p:anim>
                                    <p:anim calcmode="lin" valueType="num">
                                      <p:cBhvr>
                                        <p:cTn accel="100000" dur="100" fill="hold" id="28">
                                          <p:stCondLst>
                                            <p:cond delay="900"/>
                                          </p:stCondLst>
                                        </p:cTn>
                                        <p:tgtEl>
                                          <p:spTgt spid="1048640"/>
                                        </p:tgtEl>
                                        <p:attrNameLst>
                                          <p:attrName>ppt_y</p:attrName>
                                        </p:attrNameLst>
                                      </p:cBhvr>
                                      <p:tavLst>
                                        <p:tav tm="0">
                                          <p:val>
                                            <p:strVal val="#ppt_y-.03"/>
                                          </p:val>
                                        </p:tav>
                                        <p:tav tm="100000">
                                          <p:val>
                                            <p:strVal val="#ppt_y"/>
                                          </p:val>
                                        </p:tav>
                                      </p:tavLst>
                                    </p:anim>
                                  </p:childTnLst>
                                </p:cTn>
                              </p:par>
                            </p:childTnLst>
                          </p:cTn>
                        </p:par>
                      </p:childTnLst>
                    </p:cTn>
                  </p:par>
                  <p:par>
                    <p:cTn fill="hold" id="29" nodeType="clickPar">
                      <p:stCondLst>
                        <p:cond delay="indefinite"/>
                      </p:stCondLst>
                      <p:childTnLst>
                        <p:par>
                          <p:cTn fill="hold" id="30" nodeType="withGroup">
                            <p:stCondLst>
                              <p:cond delay="0"/>
                            </p:stCondLst>
                            <p:childTnLst>
                              <p:par>
                                <p:cTn fill="hold" id="31" nodeType="clickEffect" presetClass="entr" presetID="9" presetSubtype="0">
                                  <p:stCondLst>
                                    <p:cond delay="0"/>
                                  </p:stCondLst>
                                  <p:childTnLst>
                                    <p:set>
                                      <p:cBhvr>
                                        <p:cTn dur="1" fill="hold" id="32">
                                          <p:stCondLst>
                                            <p:cond delay="0"/>
                                          </p:stCondLst>
                                        </p:cTn>
                                        <p:tgtEl>
                                          <p:spTgt spid="1048647"/>
                                        </p:tgtEl>
                                        <p:attrNameLst>
                                          <p:attrName>style.visibility</p:attrName>
                                        </p:attrNameLst>
                                      </p:cBhvr>
                                      <p:to>
                                        <p:strVal val="visible"/>
                                      </p:to>
                                    </p:set>
                                    <p:animEffect transition="in" filter="dissolve">
                                      <p:cBhvr>
                                        <p:cTn dur="500" id="33"/>
                                        <p:tgtEl>
                                          <p:spTgt spid="1048647"/>
                                        </p:tgtEl>
                                      </p:cBhvr>
                                    </p:animEffect>
                                  </p:childTnLst>
                                </p:cTn>
                              </p:par>
                              <p:par>
                                <p:cTn fill="hold" grpId="0" id="34" nodeType="withEffect" presetClass="entr" presetID="2" presetSubtype="2">
                                  <p:stCondLst>
                                    <p:cond delay="0"/>
                                  </p:stCondLst>
                                  <p:childTnLst>
                                    <p:set>
                                      <p:cBhvr>
                                        <p:cTn dur="1" fill="hold" id="35">
                                          <p:stCondLst>
                                            <p:cond delay="0"/>
                                          </p:stCondLst>
                                        </p:cTn>
                                        <p:tgtEl>
                                          <p:spTgt spid="1048648"/>
                                        </p:tgtEl>
                                        <p:attrNameLst>
                                          <p:attrName>style.visibility</p:attrName>
                                        </p:attrNameLst>
                                      </p:cBhvr>
                                      <p:to>
                                        <p:strVal val="visible"/>
                                      </p:to>
                                    </p:set>
                                    <p:anim calcmode="lin" valueType="num">
                                      <p:cBhvr additive="base">
                                        <p:cTn dur="500" fill="hold" id="36"/>
                                        <p:tgtEl>
                                          <p:spTgt spid="1048648"/>
                                        </p:tgtEl>
                                        <p:attrNameLst>
                                          <p:attrName>ppt_x</p:attrName>
                                        </p:attrNameLst>
                                      </p:cBhvr>
                                      <p:tavLst>
                                        <p:tav tm="0">
                                          <p:val>
                                            <p:strVal val="1+#ppt_w/2"/>
                                          </p:val>
                                        </p:tav>
                                        <p:tav tm="100000">
                                          <p:val>
                                            <p:strVal val="#ppt_x"/>
                                          </p:val>
                                        </p:tav>
                                      </p:tavLst>
                                    </p:anim>
                                    <p:anim calcmode="lin" valueType="num">
                                      <p:cBhvr additive="base">
                                        <p:cTn dur="500" fill="hold" id="37"/>
                                        <p:tgtEl>
                                          <p:spTgt spid="1048648"/>
                                        </p:tgtEl>
                                        <p:attrNameLst>
                                          <p:attrName>ppt_y</p:attrName>
                                        </p:attrNameLst>
                                      </p:cBhvr>
                                      <p:tavLst>
                                        <p:tav tm="0">
                                          <p:val>
                                            <p:strVal val="#ppt_y"/>
                                          </p:val>
                                        </p:tav>
                                        <p:tav tm="100000">
                                          <p:val>
                                            <p:strVal val="#ppt_y"/>
                                          </p:val>
                                        </p:tav>
                                      </p:tavLst>
                                    </p:anim>
                                  </p:childTnLst>
                                </p:cTn>
                              </p:par>
                            </p:childTnLst>
                          </p:cTn>
                        </p:par>
                      </p:childTnLst>
                    </p:cTn>
                  </p:par>
                  <p:par>
                    <p:cTn fill="hold" id="38" nodeType="clickPar">
                      <p:stCondLst>
                        <p:cond delay="indefinite"/>
                      </p:stCondLst>
                      <p:childTnLst>
                        <p:par>
                          <p:cTn fill="hold" id="39" nodeType="withGroup">
                            <p:stCondLst>
                              <p:cond delay="0"/>
                            </p:stCondLst>
                            <p:childTnLst>
                              <p:par>
                                <p:cTn fill="hold" grpId="0" id="40" nodeType="clickEffect" presetClass="entr" presetID="2" presetSubtype="2">
                                  <p:stCondLst>
                                    <p:cond delay="0"/>
                                  </p:stCondLst>
                                  <p:childTnLst>
                                    <p:set>
                                      <p:cBhvr>
                                        <p:cTn dur="1" fill="hold" id="41">
                                          <p:stCondLst>
                                            <p:cond delay="0"/>
                                          </p:stCondLst>
                                        </p:cTn>
                                        <p:tgtEl>
                                          <p:spTgt spid="1048646"/>
                                        </p:tgtEl>
                                        <p:attrNameLst>
                                          <p:attrName>style.visibility</p:attrName>
                                        </p:attrNameLst>
                                      </p:cBhvr>
                                      <p:to>
                                        <p:strVal val="visible"/>
                                      </p:to>
                                    </p:set>
                                    <p:anim calcmode="lin" valueType="num">
                                      <p:cBhvr additive="base">
                                        <p:cTn dur="500" fill="hold" id="42"/>
                                        <p:tgtEl>
                                          <p:spTgt spid="1048646"/>
                                        </p:tgtEl>
                                        <p:attrNameLst>
                                          <p:attrName>ppt_x</p:attrName>
                                        </p:attrNameLst>
                                      </p:cBhvr>
                                      <p:tavLst>
                                        <p:tav tm="0">
                                          <p:val>
                                            <p:strVal val="1+#ppt_w/2"/>
                                          </p:val>
                                        </p:tav>
                                        <p:tav tm="100000">
                                          <p:val>
                                            <p:strVal val="#ppt_x"/>
                                          </p:val>
                                        </p:tav>
                                      </p:tavLst>
                                    </p:anim>
                                    <p:anim calcmode="lin" valueType="num">
                                      <p:cBhvr additive="base">
                                        <p:cTn dur="500" fill="hold" id="43"/>
                                        <p:tgtEl>
                                          <p:spTgt spid="10486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33" grpId="0" uiExpand="0" build="whole" animBg="1"/>
      <p:bldP spid="1048634" grpId="0" uiExpand="0" build="whole" animBg="1"/>
      <p:bldP spid="1048635" grpId="0" uiExpand="0" build="whole" animBg="1"/>
      <p:bldP spid="1048640" grpId="0" uiExpand="0" build="whole"/>
      <p:bldP spid="1048646" grpId="0" uiExpand="0" build="whole"/>
      <p:bldP spid="1048648" grpId="0" uiExpand="0" build="whole"/>
    </p:bldLst>
  </p:timing>
</p:sld>
</file>

<file path=ppt/slides/slide6.xml><?xml version="1.0" encoding="utf-8"?>
<p:sld xmlns:a="http://schemas.openxmlformats.org/drawingml/2006/main" xmlns:r="http://schemas.openxmlformats.org/officeDocument/2006/relationships" xmlns:p="http://schemas.openxmlformats.org/presentationml/2006/main" show="0" showMasterSp="1">
  <p:cSld>
    <p:spTree>
      <p:nvGrpSpPr>
        <p:cNvPr id="72" name=""/>
        <p:cNvGrpSpPr/>
        <p:nvPr/>
      </p:nvGrpSpPr>
      <p:grpSpPr>
        <a:xfrm rot="0">
          <a:off x="0" y="0"/>
          <a:ext cx="0" cy="0"/>
          <a:chOff x="0" y="0"/>
          <a:chExt cx="0" cy="0"/>
        </a:xfrm>
      </p:grpSpPr>
      <p:pic>
        <p:nvPicPr>
          <p:cNvPr id="2097170" name="Picture 5" descr="SH2507-crop"/>
          <p:cNvPicPr>
            <a:picLocks/>
          </p:cNvPicPr>
          <p:nvPr/>
        </p:nvPicPr>
        <p:blipFill>
          <a:blip xmlns:r="http://schemas.openxmlformats.org/officeDocument/2006/relationships" r:embed="rId1"/>
          <a:srcRect l="0" t="0" r="0" b="0"/>
          <a:stretch>
            <a:fillRect/>
          </a:stretch>
        </p:blipFill>
        <p:spPr>
          <a:xfrm rot="0">
            <a:off x="3429000" y="228600"/>
            <a:ext cx="2209800" cy="685800"/>
          </a:xfrm>
          <a:prstGeom prst="rect"/>
          <a:noFill/>
          <a:ln w="19050" cap="flat" cmpd="sng">
            <a:solidFill>
              <a:schemeClr val="accent2">
                <a:alpha val="100000"/>
              </a:schemeClr>
            </a:solidFill>
            <a:prstDash val="solid"/>
            <a:round/>
          </a:ln>
        </p:spPr>
      </p:pic>
      <p:sp>
        <p:nvSpPr>
          <p:cNvPr id="1048655" name="Text Box 6"/>
          <p:cNvSpPr txBox="1"/>
          <p:nvPr/>
        </p:nvSpPr>
        <p:spPr>
          <a:xfrm rot="0">
            <a:off x="3581400" y="228600"/>
            <a:ext cx="1981200" cy="6413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Summary</a:t>
            </a:r>
          </a:p>
        </p:txBody>
      </p:sp>
      <p:sp>
        <p:nvSpPr>
          <p:cNvPr id="1048656" name="Rectangle 11"/>
          <p:cNvSpPr/>
          <p:nvPr/>
        </p:nvSpPr>
        <p:spPr>
          <a:xfrm rot="0">
            <a:off x="914400" y="1143000"/>
            <a:ext cx="2055812" cy="466725"/>
          </a:xfrm>
          <a:prstGeom prst="rect"/>
          <a:solidFill>
            <a:srgbClr val="996633"/>
          </a:solidFill>
          <a:ln w="9525" cap="flat" cmpd="sng">
            <a:solidFill>
              <a:srgbClr val="000000">
                <a:alpha val="100000"/>
              </a:srgbClr>
            </a:solidFill>
            <a:prstDash val="solid"/>
            <a:round/>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solidFill>
                  <a:srgbClr val="FFFF99"/>
                </a:solidFill>
              </a:rPr>
              <a:t>The AND Gate</a:t>
            </a:r>
          </a:p>
        </p:txBody>
      </p:sp>
      <p:sp>
        <p:nvSpPr>
          <p:cNvPr id="1048657" name="Text Box 24"/>
          <p:cNvSpPr txBox="1"/>
          <p:nvPr/>
        </p:nvSpPr>
        <p:spPr>
          <a:xfrm rot="0">
            <a:off x="1905000" y="1676400"/>
            <a:ext cx="6629400" cy="13112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2000" lang="en-US"/>
              <a:t>A Multisim circuit is shown. XWG1 is a word generator set in the count down mode. XLA1 is a logic analyzer with the output of the AND gate connected to first (upper) line of the analyzer. What signal do you expect to on this line?</a:t>
            </a:r>
          </a:p>
        </p:txBody>
      </p:sp>
      <p:sp>
        <p:nvSpPr>
          <p:cNvPr id="1048658" name="WordArt 26"/>
          <p:cNvSpPr/>
          <p:nvPr/>
        </p:nvSpPr>
        <p:spPr>
          <a:xfrm rot="0">
            <a:off x="609600" y="1676400"/>
            <a:ext cx="1219200" cy="449262"/>
          </a:xfrm>
          <a:prstGeom prst="rect"/>
        </p:spPr>
        <p:txBody>
          <a:bodyPr anchor="t" bIns="45720" fromWordArt="1" lIns="91440" rIns="91440" tIns="45720" vert="horz" wrap="none">
            <a:prstTxWarp prst="textPlain">
              <a:avLst>
                <a:gd fmla="val 50000" name="adj"/>
              </a:avLst>
            </a:prstTxWarp>
          </a:bodyPr>
          <a:p>
            <a:pPr algn="ctr"/>
            <a:r>
              <a:rPr b="0" sz="2800" i="0" kern="10" normalizeH="0" spc="0">
                <a:ln>
                  <a:noFill/>
                </a:ln>
                <a:gradFill rotWithShape="0">
                  <a:gsLst>
                    <a:gs pos="0">
                      <a:srgbClr val="FFFF00">
                        <a:alpha val="100000"/>
                      </a:srgbClr>
                    </a:gs>
                    <a:gs pos="100000">
                      <a:srgbClr val="FF9933">
                        <a:alpha val="100000"/>
                      </a:srgbClr>
                    </a:gs>
                  </a:gsLst>
                  <a:path path="rect">
                    <a:fillToRect l="50000" t="50000" r="50000" b="50000"/>
                  </a:path>
                </a:gradFill>
                <a:effectLst>
                  <a:outerShdw algn="ctr" dir="2699999" dist="35921" kx="0" sx="100000" sy="100000">
                    <a:srgbClr val="C0C0C0">
                      <a:alpha val="79999"/>
                    </a:srgbClr>
                  </a:outerShdw>
                </a:effectLst>
                <a:latin typeface="Impact"/>
                <a:ea typeface="Impact"/>
              </a:rPr>
              <a:t>Example</a:t>
            </a:r>
          </a:p>
        </p:txBody>
      </p:sp>
      <p:pic>
        <p:nvPicPr>
          <p:cNvPr id="2097171" name="Picture 31"/>
          <p:cNvPicPr>
            <a:picLocks/>
          </p:cNvPicPr>
          <p:nvPr/>
        </p:nvPicPr>
        <p:blipFill>
          <a:blip xmlns:r="http://schemas.openxmlformats.org/officeDocument/2006/relationships" r:embed="rId2"/>
          <a:srcRect l="0" t="0" r="0" b="0"/>
          <a:stretch>
            <a:fillRect/>
          </a:stretch>
        </p:blipFill>
        <p:spPr>
          <a:xfrm rot="0">
            <a:off x="762000" y="3048000"/>
            <a:ext cx="4238625" cy="3571875"/>
          </a:xfrm>
          <a:prstGeom prst="rect"/>
          <a:noFill/>
          <a:ln w="12700" cap="flat" cmpd="sng">
            <a:solidFill>
              <a:schemeClr val="dk1">
                <a:alpha val="100000"/>
              </a:schemeClr>
            </a:solidFill>
            <a:prstDash val="solid"/>
            <a:round/>
          </a:ln>
        </p:spPr>
      </p:pic>
      <p:sp>
        <p:nvSpPr>
          <p:cNvPr id="1048659" name="Line 34"/>
          <p:cNvSpPr/>
          <p:nvPr/>
        </p:nvSpPr>
        <p:spPr>
          <a:xfrm rot="0" flipH="1" flipV="1">
            <a:off x="4343400" y="4343400"/>
            <a:ext cx="457200" cy="304800"/>
          </a:xfrm>
          <a:prstGeom prst="line"/>
          <a:noFill/>
          <a:ln w="9525" cap="flat" cmpd="sng">
            <a:solidFill>
              <a:schemeClr val="dk1">
                <a:alpha val="100000"/>
              </a:schemeClr>
            </a:solidFill>
            <a:prstDash val="solid"/>
            <a:round/>
            <a:tailEnd type="triangle" w="med" len="med"/>
          </a:ln>
        </p:spPr>
      </p:sp>
      <p:sp>
        <p:nvSpPr>
          <p:cNvPr id="1048660" name="WordArt 36"/>
          <p:cNvSpPr/>
          <p:nvPr/>
        </p:nvSpPr>
        <p:spPr>
          <a:xfrm rot="0">
            <a:off x="5105400" y="3048000"/>
            <a:ext cx="1219200" cy="449262"/>
          </a:xfrm>
          <a:prstGeom prst="rect"/>
        </p:spPr>
        <p:txBody>
          <a:bodyPr anchor="t" bIns="45720" fromWordArt="1" lIns="91440" rIns="91440" tIns="45720" vert="horz" wrap="none">
            <a:prstTxWarp prst="textPlain">
              <a:avLst>
                <a:gd fmla="val 50000" name="adj"/>
              </a:avLst>
            </a:prstTxWarp>
          </a:bodyPr>
          <a:p>
            <a:pPr algn="ctr"/>
            <a:r>
              <a:rPr b="0" sz="2800" i="0" kern="10" normalizeH="0" spc="0">
                <a:ln>
                  <a:noFill/>
                </a:ln>
                <a:gradFill rotWithShape="0">
                  <a:gsLst>
                    <a:gs pos="0">
                      <a:srgbClr val="FFFF00">
                        <a:alpha val="100000"/>
                      </a:srgbClr>
                    </a:gs>
                    <a:gs pos="100000">
                      <a:srgbClr val="FF9933">
                        <a:alpha val="100000"/>
                      </a:srgbClr>
                    </a:gs>
                  </a:gsLst>
                  <a:path path="rect">
                    <a:fillToRect l="50000" t="50000" r="50000" b="50000"/>
                  </a:path>
                </a:gradFill>
                <a:effectLst>
                  <a:outerShdw algn="ctr" dir="2699999" dist="35921" kx="0" sx="100000" sy="100000">
                    <a:srgbClr val="C0C0C0">
                      <a:alpha val="79999"/>
                    </a:srgbClr>
                  </a:outerShdw>
                </a:effectLst>
                <a:latin typeface="Impact"/>
                <a:ea typeface="Impact"/>
              </a:rPr>
              <a:t>Solution</a:t>
            </a:r>
          </a:p>
        </p:txBody>
      </p:sp>
      <p:sp>
        <p:nvSpPr>
          <p:cNvPr id="1048661" name="Text Box 37"/>
          <p:cNvSpPr txBox="1"/>
          <p:nvPr/>
        </p:nvSpPr>
        <p:spPr>
          <a:xfrm rot="0">
            <a:off x="5105400" y="3505200"/>
            <a:ext cx="3505200" cy="10064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2000" lang="en-US"/>
              <a:t>The output (line 1) will be HIGH only when all of the inputs are HIGH.</a:t>
            </a:r>
          </a:p>
        </p:txBody>
      </p:sp>
      <p:pic>
        <p:nvPicPr>
          <p:cNvPr id="2097172" name="Picture 38"/>
          <p:cNvPicPr>
            <a:picLocks/>
          </p:cNvPicPr>
          <p:nvPr/>
        </p:nvPicPr>
        <p:blipFill>
          <a:blip xmlns:r="http://schemas.openxmlformats.org/officeDocument/2006/relationships" r:embed="rId3"/>
          <a:srcRect l="0" t="0" r="0" b="0"/>
          <a:stretch>
            <a:fillRect/>
          </a:stretch>
        </p:blipFill>
        <p:spPr>
          <a:xfrm rot="0">
            <a:off x="4724400" y="4572000"/>
            <a:ext cx="4267200" cy="1789112"/>
          </a:xfrm>
          <a:prstGeom prst="rect"/>
          <a:noFill/>
          <a:ln w="19050" cap="flat" cmpd="sng">
            <a:solidFill>
              <a:schemeClr val="dk1">
                <a:alpha val="100000"/>
              </a:schemeClr>
            </a:solidFill>
            <a:prstDash val="solid"/>
            <a:round/>
          </a:ln>
        </p:spPr>
      </p:pic>
      <p:sp>
        <p:nvSpPr>
          <p:cNvPr id="1048662" name="Rectangle 35"/>
          <p:cNvSpPr/>
          <p:nvPr/>
        </p:nvSpPr>
        <p:spPr>
          <a:xfrm rot="0">
            <a:off x="5638800" y="5486400"/>
            <a:ext cx="3352800" cy="187325"/>
          </a:xfrm>
          <a:prstGeom prst="rect"/>
          <a:solidFill>
            <a:srgbClr val="FFFFFF"/>
          </a:solid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Tree>
  </p:cSld>
  <p:clrMapOvr>
    <a:masterClrMapping/>
  </p:clrMapOvr>
  <p:transition spd="fast" advClick="1"/>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9" presetSubtype="0">
                                  <p:stCondLst>
                                    <p:cond delay="0"/>
                                  </p:stCondLst>
                                  <p:childTnLst>
                                    <p:set>
                                      <p:cBhvr>
                                        <p:cTn dur="1" fill="hold" id="6">
                                          <p:stCondLst>
                                            <p:cond delay="0"/>
                                          </p:stCondLst>
                                        </p:cTn>
                                        <p:tgtEl>
                                          <p:spTgt spid="1048660"/>
                                        </p:tgtEl>
                                        <p:attrNameLst>
                                          <p:attrName>style.visibility</p:attrName>
                                        </p:attrNameLst>
                                      </p:cBhvr>
                                      <p:to>
                                        <p:strVal val="visible"/>
                                      </p:to>
                                    </p:set>
                                    <p:animEffect transition="in" filter="dissolve">
                                      <p:cBhvr>
                                        <p:cTn dur="500" id="7"/>
                                        <p:tgtEl>
                                          <p:spTgt spid="1048660"/>
                                        </p:tgtEl>
                                      </p:cBhvr>
                                    </p:animEffect>
                                  </p:childTnLst>
                                </p:cTn>
                              </p:par>
                              <p:par>
                                <p:cTn fill="hold" grpId="0" id="8" nodeType="withEffect" presetClass="entr" presetID="2" presetSubtype="2">
                                  <p:stCondLst>
                                    <p:cond delay="0"/>
                                  </p:stCondLst>
                                  <p:childTnLst>
                                    <p:set>
                                      <p:cBhvr>
                                        <p:cTn dur="1" fill="hold" id="9">
                                          <p:stCondLst>
                                            <p:cond delay="0"/>
                                          </p:stCondLst>
                                        </p:cTn>
                                        <p:tgtEl>
                                          <p:spTgt spid="1048661"/>
                                        </p:tgtEl>
                                        <p:attrNameLst>
                                          <p:attrName>style.visibility</p:attrName>
                                        </p:attrNameLst>
                                      </p:cBhvr>
                                      <p:to>
                                        <p:strVal val="visible"/>
                                      </p:to>
                                    </p:set>
                                    <p:anim calcmode="lin" valueType="num">
                                      <p:cBhvr additive="base">
                                        <p:cTn dur="500" fill="hold" id="10"/>
                                        <p:tgtEl>
                                          <p:spTgt spid="1048661"/>
                                        </p:tgtEl>
                                        <p:attrNameLst>
                                          <p:attrName>ppt_x</p:attrName>
                                        </p:attrNameLst>
                                      </p:cBhvr>
                                      <p:tavLst>
                                        <p:tav tm="0">
                                          <p:val>
                                            <p:strVal val="1+#ppt_w/2"/>
                                          </p:val>
                                        </p:tav>
                                        <p:tav tm="100000">
                                          <p:val>
                                            <p:strVal val="#ppt_x"/>
                                          </p:val>
                                        </p:tav>
                                      </p:tavLst>
                                    </p:anim>
                                    <p:anim calcmode="lin" valueType="num">
                                      <p:cBhvr additive="base">
                                        <p:cTn dur="500" fill="hold" id="11"/>
                                        <p:tgtEl>
                                          <p:spTgt spid="1048661"/>
                                        </p:tgtEl>
                                        <p:attrNameLst>
                                          <p:attrName>ppt_y</p:attrName>
                                        </p:attrNameLst>
                                      </p:cBhvr>
                                      <p:tavLst>
                                        <p:tav tm="0">
                                          <p:val>
                                            <p:strVal val="#ppt_y"/>
                                          </p:val>
                                        </p:tav>
                                        <p:tav tm="100000">
                                          <p:val>
                                            <p:strVal val="#ppt_y"/>
                                          </p:val>
                                        </p:tav>
                                      </p:tavLst>
                                    </p:anim>
                                  </p:childTnLst>
                                </p:cTn>
                              </p:par>
                            </p:childTnLst>
                          </p:cTn>
                        </p:par>
                      </p:childTnLst>
                    </p:cTn>
                  </p:par>
                  <p:par>
                    <p:cTn fill="hold" id="12" nodeType="clickPar">
                      <p:stCondLst>
                        <p:cond delay="indefinite"/>
                      </p:stCondLst>
                      <p:childTnLst>
                        <p:par>
                          <p:cTn fill="hold" id="13" nodeType="withGroup">
                            <p:stCondLst>
                              <p:cond delay="0"/>
                            </p:stCondLst>
                            <p:childTnLst>
                              <p:par>
                                <p:cTn fill="hold" grpId="0" id="14" nodeType="clickEffect" presetClass="exit" presetID="22" presetSubtype="8">
                                  <p:stCondLst>
                                    <p:cond delay="0"/>
                                  </p:stCondLst>
                                  <p:childTnLst>
                                    <p:animEffect transition="out" filter="wipe(left)">
                                      <p:cBhvr>
                                        <p:cTn dur="2000" id="15"/>
                                        <p:tgtEl>
                                          <p:spTgt spid="1048662"/>
                                        </p:tgtEl>
                                      </p:cBhvr>
                                    </p:animEffect>
                                    <p:set>
                                      <p:cBhvr>
                                        <p:cTn dur="1" fill="hold" id="16">
                                          <p:stCondLst>
                                            <p:cond delay="1999"/>
                                          </p:stCondLst>
                                        </p:cTn>
                                        <p:tgtEl>
                                          <p:spTgt spid="104866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61" grpId="0" uiExpand="0" build="whole"/>
      <p:bldP spid="1048662" grpId="0" uiExpand="0" build="whole" animBg="1"/>
    </p:bldLst>
  </p:timing>
</p:sld>
</file>

<file path=ppt/slides/slide7.xml><?xml version="1.0" encoding="utf-8"?>
<p:sld xmlns:a="http://schemas.openxmlformats.org/drawingml/2006/main" xmlns:r="http://schemas.openxmlformats.org/officeDocument/2006/relationships" xmlns:p="http://schemas.openxmlformats.org/presentationml/2006/main" showMasterSp="1">
  <p:cSld>
    <p:spTree>
      <p:nvGrpSpPr>
        <p:cNvPr id="75" name=""/>
        <p:cNvGrpSpPr/>
        <p:nvPr/>
      </p:nvGrpSpPr>
      <p:grpSpPr>
        <a:xfrm rot="0">
          <a:off x="0" y="0"/>
          <a:ext cx="0" cy="0"/>
          <a:chOff x="0" y="0"/>
          <a:chExt cx="0" cy="0"/>
        </a:xfrm>
      </p:grpSpPr>
      <p:sp>
        <p:nvSpPr>
          <p:cNvPr id="1048666" name="Text Box 2"/>
          <p:cNvSpPr txBox="1"/>
          <p:nvPr/>
        </p:nvSpPr>
        <p:spPr>
          <a:xfrm rot="0">
            <a:off x="838200" y="1752600"/>
            <a:ext cx="7696200" cy="11874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lang="en-US"/>
              <a:t>The </a:t>
            </a:r>
            <a:r>
              <a:rPr altLang="en-US" b="1" lang="en-US"/>
              <a:t>OR gate</a:t>
            </a:r>
            <a:r>
              <a:rPr altLang="en-US" lang="en-US"/>
              <a:t> produces a HIGH output if any input is HIGH; if all inputs are LOW, the output is LOW.  For a 2-input gate, the truth table is</a:t>
            </a:r>
          </a:p>
        </p:txBody>
      </p:sp>
      <p:pic>
        <p:nvPicPr>
          <p:cNvPr id="2097173" name="Picture 3" descr="SH2507-crop"/>
          <p:cNvPicPr>
            <a:picLocks/>
          </p:cNvPicPr>
          <p:nvPr/>
        </p:nvPicPr>
        <p:blipFill>
          <a:blip xmlns:r="http://schemas.openxmlformats.org/officeDocument/2006/relationships" r:embed="rId1"/>
          <a:srcRect l="0" t="0" r="0" b="0"/>
          <a:stretch>
            <a:fillRect/>
          </a:stretch>
        </p:blipFill>
        <p:spPr>
          <a:xfrm rot="0">
            <a:off x="3429000" y="228600"/>
            <a:ext cx="2209800" cy="685800"/>
          </a:xfrm>
          <a:prstGeom prst="rect"/>
          <a:noFill/>
          <a:ln w="19050" cap="flat" cmpd="sng">
            <a:solidFill>
              <a:schemeClr val="accent2">
                <a:alpha val="100000"/>
              </a:schemeClr>
            </a:solidFill>
            <a:prstDash val="solid"/>
            <a:round/>
          </a:ln>
        </p:spPr>
      </p:pic>
      <p:sp>
        <p:nvSpPr>
          <p:cNvPr id="1048667" name="Text Box 4"/>
          <p:cNvSpPr txBox="1"/>
          <p:nvPr/>
        </p:nvSpPr>
        <p:spPr>
          <a:xfrm rot="0">
            <a:off x="3581400" y="228600"/>
            <a:ext cx="1981200" cy="6413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Summary</a:t>
            </a:r>
          </a:p>
        </p:txBody>
      </p:sp>
      <p:sp>
        <p:nvSpPr>
          <p:cNvPr id="1048668" name="Rectangle 5"/>
          <p:cNvSpPr/>
          <p:nvPr/>
        </p:nvSpPr>
        <p:spPr>
          <a:xfrm rot="0">
            <a:off x="914400" y="1143000"/>
            <a:ext cx="1817687" cy="466725"/>
          </a:xfrm>
          <a:prstGeom prst="rect"/>
          <a:solidFill>
            <a:srgbClr val="996633"/>
          </a:solidFill>
          <a:ln w="9525" cap="flat" cmpd="sng">
            <a:solidFill>
              <a:srgbClr val="000000">
                <a:alpha val="100000"/>
              </a:srgbClr>
            </a:solidFill>
            <a:prstDash val="solid"/>
            <a:round/>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solidFill>
                  <a:srgbClr val="FFFF99"/>
                </a:solidFill>
              </a:rPr>
              <a:t>The OR Gate</a:t>
            </a:r>
          </a:p>
        </p:txBody>
      </p:sp>
      <p:sp>
        <p:nvSpPr>
          <p:cNvPr id="1048669" name="Text Box 6"/>
          <p:cNvSpPr txBox="1"/>
          <p:nvPr/>
        </p:nvSpPr>
        <p:spPr>
          <a:xfrm rot="0">
            <a:off x="762000" y="4968875"/>
            <a:ext cx="7620000" cy="82232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lang="en-US"/>
              <a:t>The </a:t>
            </a:r>
            <a:r>
              <a:rPr altLang="en-US" b="1" lang="en-US"/>
              <a:t>OR </a:t>
            </a:r>
            <a:r>
              <a:rPr altLang="en-US" lang="en-US"/>
              <a:t>operation is shown with a plus sign (+) between the variables. Thus, the OR operation is written as </a:t>
            </a:r>
            <a:r>
              <a:rPr altLang="en-US" i="1" lang="en-US"/>
              <a:t>X</a:t>
            </a:r>
            <a:r>
              <a:rPr altLang="en-US" lang="en-US"/>
              <a:t> = </a:t>
            </a:r>
            <a:r>
              <a:rPr altLang="en-US" i="1" lang="en-US"/>
              <a:t>A </a:t>
            </a:r>
            <a:r>
              <a:rPr altLang="en-US" b="1" i="1" lang="en-US"/>
              <a:t>+ </a:t>
            </a:r>
            <a:r>
              <a:rPr altLang="en-US" i="1" lang="en-US"/>
              <a:t>B.</a:t>
            </a:r>
          </a:p>
        </p:txBody>
      </p:sp>
      <p:graphicFrame>
        <p:nvGraphicFramePr>
          <p:cNvPr id="4194317" name=""/>
          <p:cNvGraphicFramePr>
            <a:graphicFrameLocks/>
          </p:cNvGraphicFramePr>
          <p:nvPr/>
        </p:nvGraphicFramePr>
        <p:xfrm rot="0">
          <a:off x="3352800" y="2667000"/>
          <a:ext cx="2009775" cy="2057400"/>
        </p:xfrm>
        <a:graphic>
          <a:graphicData uri="http://schemas.openxmlformats.org/presentationml/2006/ole">
            <mc:AlternateContent xmlns:mc="http://schemas.openxmlformats.org/markup-compatibility/2006">
              <mc:Choice xmlns:v="urn:schemas-microsoft-com:vml" Requires="v">
                <p:oleObj name="CorelDRAW" r:id="rId2" spid="" imgH="2057400" imgW="2009775" showAsIcon="0" progId="CorelDRAW.Graphic.13">
                  <p:embed followColorScheme="full"/>
                  <p:pic>
                    <p:nvPicPr>
                      <p:cNvPr id="2097174" name="Object 7"/>
                      <p:cNvPicPr>
                        <a:picLocks/>
                      </p:cNvPicPr>
                      <p:nvPr/>
                    </p:nvPicPr>
                    <p:blipFill>
                      <a:blip xmlns:r="http://schemas.openxmlformats.org/officeDocument/2006/relationships" r:embed="rId3"/>
                      <a:srcRect l="0" t="0" r="0" b="0"/>
                      <a:stretch>
                        <a:fillRect/>
                      </a:stretch>
                    </p:blipFill>
                    <p:spPr>
                      <a:xfrm rot="0">
                        <a:off x="3352800" y="2667000"/>
                        <a:ext cx="2009775" cy="2057400"/>
                      </a:xfrm>
                      <a:prstGeom prst="rect"/>
                      <a:noFill/>
                      <a:ln>
                        <a:noFill/>
                      </a:ln>
                    </p:spPr>
                  </p:pic>
                </p:oleObj>
              </mc:Choice>
              <mc:Fallback>
                <p:oleObj name="CorelDRAW" r:id="rId2" spid="" imgH="2057400" imgW="2009775" showAsIcon="0" progId="CorelDRAW.Graphic.13">
                  <p:embed followColorScheme="full"/>
                  <p:pic>
                    <p:nvPicPr>
                      <p:cNvPr id="2097174" name="Object 7"/>
                      <p:cNvPicPr>
                        <a:picLocks/>
                      </p:cNvPicPr>
                      <p:nvPr/>
                    </p:nvPicPr>
                    <p:blipFill>
                      <a:blip xmlns:r="http://schemas.openxmlformats.org/officeDocument/2006/relationships" r:embed="rId3"/>
                      <a:srcRect l="0" t="0" r="0" b="0"/>
                      <a:stretch>
                        <a:fillRect/>
                      </a:stretch>
                    </p:blipFill>
                    <p:spPr>
                      <a:xfrm rot="0">
                        <a:off x="3352800" y="2667000"/>
                        <a:ext cx="2009775" cy="2057400"/>
                      </a:xfrm>
                      <a:prstGeom prst="rect"/>
                      <a:noFill/>
                      <a:ln>
                        <a:noFill/>
                      </a:ln>
                    </p:spPr>
                  </p:pic>
                </p:oleObj>
              </mc:Fallback>
            </mc:AlternateContent>
          </a:graphicData>
        </a:graphic>
      </p:graphicFrame>
      <p:sp>
        <p:nvSpPr>
          <p:cNvPr id="1048670" name="Text Box 8"/>
          <p:cNvSpPr txBox="1"/>
          <p:nvPr/>
        </p:nvSpPr>
        <p:spPr>
          <a:xfrm rot="0">
            <a:off x="3581400" y="3352800"/>
            <a:ext cx="838200" cy="13112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indent="-342900" lvl="0" marL="342900"/>
            <a:r>
              <a:rPr altLang="en-US" sz="2000" lang="en-US"/>
              <a:t>0    0</a:t>
            </a:r>
          </a:p>
          <a:p>
            <a:pPr indent="-342900" lvl="0" marL="342900"/>
            <a:r>
              <a:rPr altLang="en-US" sz="2000" lang="en-US"/>
              <a:t>0    1</a:t>
            </a:r>
          </a:p>
          <a:p>
            <a:pPr indent="-342900" lvl="0" marL="342900"/>
            <a:r>
              <a:rPr altLang="en-US" sz="2000" lang="en-US"/>
              <a:t>1    0</a:t>
            </a:r>
          </a:p>
          <a:p>
            <a:pPr indent="-342900" lvl="0" marL="342900"/>
            <a:r>
              <a:rPr altLang="en-US" sz="2000" lang="en-US"/>
              <a:t>1    1</a:t>
            </a:r>
          </a:p>
        </p:txBody>
      </p:sp>
      <p:sp>
        <p:nvSpPr>
          <p:cNvPr id="1048671" name="Text Box 9"/>
          <p:cNvSpPr txBox="1"/>
          <p:nvPr/>
        </p:nvSpPr>
        <p:spPr>
          <a:xfrm rot="0">
            <a:off x="4724400" y="3352800"/>
            <a:ext cx="838200" cy="13112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indent="-342900" lvl="0" marL="342900"/>
            <a:r>
              <a:rPr altLang="en-US" sz="2000" lang="en-US">
                <a:solidFill>
                  <a:srgbClr val="FF0000"/>
                </a:solidFill>
              </a:rPr>
              <a:t>0</a:t>
            </a:r>
          </a:p>
          <a:p>
            <a:pPr indent="-342900" lvl="0" marL="342900"/>
            <a:r>
              <a:rPr altLang="en-US" sz="2000" lang="en-US">
                <a:solidFill>
                  <a:srgbClr val="FF0000"/>
                </a:solidFill>
              </a:rPr>
              <a:t>1 </a:t>
            </a:r>
          </a:p>
          <a:p>
            <a:pPr indent="-342900" lvl="0" marL="342900"/>
            <a:r>
              <a:rPr altLang="en-US" sz="2000" lang="en-US">
                <a:solidFill>
                  <a:srgbClr val="FF0000"/>
                </a:solidFill>
              </a:rPr>
              <a:t>1</a:t>
            </a:r>
          </a:p>
          <a:p>
            <a:pPr indent="-342900" lvl="0" marL="342900"/>
            <a:r>
              <a:rPr altLang="en-US" sz="2000" lang="en-US">
                <a:solidFill>
                  <a:srgbClr val="FF0000"/>
                </a:solidFill>
              </a:rPr>
              <a:t>1</a:t>
            </a:r>
          </a:p>
        </p:txBody>
      </p:sp>
      <p:sp>
        <p:nvSpPr>
          <p:cNvPr id="1048672" name="Text Box 11"/>
          <p:cNvSpPr txBox="1"/>
          <p:nvPr/>
        </p:nvSpPr>
        <p:spPr>
          <a:xfrm rot="0">
            <a:off x="3200400" y="1066800"/>
            <a:ext cx="762000" cy="3667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800" i="1" lang="en-US"/>
              <a:t>A</a:t>
            </a:r>
          </a:p>
        </p:txBody>
      </p:sp>
      <p:sp>
        <p:nvSpPr>
          <p:cNvPr id="1048673" name="Text Box 12"/>
          <p:cNvSpPr txBox="1"/>
          <p:nvPr/>
        </p:nvSpPr>
        <p:spPr>
          <a:xfrm rot="0">
            <a:off x="3200400" y="1385887"/>
            <a:ext cx="762000" cy="3667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800" i="1" lang="en-US"/>
              <a:t>B</a:t>
            </a:r>
          </a:p>
        </p:txBody>
      </p:sp>
      <p:sp>
        <p:nvSpPr>
          <p:cNvPr id="1048674" name="Text Box 13"/>
          <p:cNvSpPr txBox="1"/>
          <p:nvPr/>
        </p:nvSpPr>
        <p:spPr>
          <a:xfrm rot="0">
            <a:off x="4572000" y="1066800"/>
            <a:ext cx="762000" cy="3667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800" i="1" lang="en-US"/>
              <a:t>X</a:t>
            </a:r>
          </a:p>
        </p:txBody>
      </p:sp>
      <p:graphicFrame>
        <p:nvGraphicFramePr>
          <p:cNvPr id="4194318" name=""/>
          <p:cNvGraphicFramePr>
            <a:graphicFrameLocks/>
          </p:cNvGraphicFramePr>
          <p:nvPr/>
        </p:nvGraphicFramePr>
        <p:xfrm rot="0">
          <a:off x="3476625" y="1181100"/>
          <a:ext cx="1447800" cy="495300"/>
        </p:xfrm>
        <a:graphic>
          <a:graphicData uri="http://schemas.openxmlformats.org/presentationml/2006/ole">
            <mc:AlternateContent xmlns:mc="http://schemas.openxmlformats.org/markup-compatibility/2006">
              <mc:Choice xmlns:v="urn:schemas-microsoft-com:vml" Requires="v">
                <p:oleObj name="CorelDRAW" r:id="rId4" spid="" imgH="495300" imgW="1447800" showAsIcon="0" progId="CorelDRAW.Graphic.13">
                  <p:embed followColorScheme="full"/>
                  <p:pic>
                    <p:nvPicPr>
                      <p:cNvPr id="2097175" name="Object 14"/>
                      <p:cNvPicPr>
                        <a:picLocks/>
                      </p:cNvPicPr>
                      <p:nvPr/>
                    </p:nvPicPr>
                    <p:blipFill>
                      <a:blip xmlns:r="http://schemas.openxmlformats.org/officeDocument/2006/relationships" r:embed="rId5"/>
                      <a:srcRect l="0" t="0" r="0" b="0"/>
                      <a:stretch>
                        <a:fillRect/>
                      </a:stretch>
                    </p:blipFill>
                    <p:spPr>
                      <a:xfrm rot="0">
                        <a:off x="3476625" y="1181100"/>
                        <a:ext cx="1447800" cy="495300"/>
                      </a:xfrm>
                      <a:prstGeom prst="rect"/>
                      <a:noFill/>
                      <a:ln>
                        <a:noFill/>
                      </a:ln>
                    </p:spPr>
                  </p:pic>
                </p:oleObj>
              </mc:Choice>
              <mc:Fallback>
                <p:oleObj name="CorelDRAW" r:id="rId4" spid="" imgH="495300" imgW="1447800" showAsIcon="0" progId="CorelDRAW.Graphic.13">
                  <p:embed followColorScheme="full"/>
                  <p:pic>
                    <p:nvPicPr>
                      <p:cNvPr id="2097175" name="Object 14"/>
                      <p:cNvPicPr>
                        <a:picLocks/>
                      </p:cNvPicPr>
                      <p:nvPr/>
                    </p:nvPicPr>
                    <p:blipFill>
                      <a:blip xmlns:r="http://schemas.openxmlformats.org/officeDocument/2006/relationships" r:embed="rId5"/>
                      <a:srcRect l="0" t="0" r="0" b="0"/>
                      <a:stretch>
                        <a:fillRect/>
                      </a:stretch>
                    </p:blipFill>
                    <p:spPr>
                      <a:xfrm rot="0">
                        <a:off x="3476625" y="1181100"/>
                        <a:ext cx="1447800" cy="495300"/>
                      </a:xfrm>
                      <a:prstGeom prst="rect"/>
                      <a:noFill/>
                      <a:ln>
                        <a:noFill/>
                      </a:ln>
                    </p:spPr>
                  </p:pic>
                </p:oleObj>
              </mc:Fallback>
            </mc:AlternateContent>
          </a:graphicData>
        </a:graphic>
      </p:graphicFrame>
      <p:sp>
        <p:nvSpPr>
          <p:cNvPr id="1048675" name="Text Box 15"/>
          <p:cNvSpPr txBox="1"/>
          <p:nvPr/>
        </p:nvSpPr>
        <p:spPr>
          <a:xfrm rot="0">
            <a:off x="5638800" y="1066800"/>
            <a:ext cx="762000" cy="3667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800" i="1" lang="en-US"/>
              <a:t>A</a:t>
            </a:r>
          </a:p>
        </p:txBody>
      </p:sp>
      <p:sp>
        <p:nvSpPr>
          <p:cNvPr id="1048676" name="Text Box 16"/>
          <p:cNvSpPr txBox="1"/>
          <p:nvPr/>
        </p:nvSpPr>
        <p:spPr>
          <a:xfrm rot="0">
            <a:off x="5638800" y="1371600"/>
            <a:ext cx="762000" cy="3667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800" i="1" lang="en-US"/>
              <a:t>B</a:t>
            </a:r>
          </a:p>
        </p:txBody>
      </p:sp>
      <p:sp>
        <p:nvSpPr>
          <p:cNvPr id="1048677" name="Text Box 17"/>
          <p:cNvSpPr txBox="1"/>
          <p:nvPr/>
        </p:nvSpPr>
        <p:spPr>
          <a:xfrm rot="0">
            <a:off x="7010400" y="1066800"/>
            <a:ext cx="762000" cy="3667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800" i="1" lang="en-US"/>
              <a:t>X</a:t>
            </a:r>
          </a:p>
        </p:txBody>
      </p:sp>
      <p:graphicFrame>
        <p:nvGraphicFramePr>
          <p:cNvPr id="4194319" name=""/>
          <p:cNvGraphicFramePr>
            <a:graphicFrameLocks/>
          </p:cNvGraphicFramePr>
          <p:nvPr/>
        </p:nvGraphicFramePr>
        <p:xfrm rot="0">
          <a:off x="5943600" y="1143000"/>
          <a:ext cx="1371600" cy="547687"/>
        </p:xfrm>
        <a:graphic>
          <a:graphicData uri="http://schemas.openxmlformats.org/presentationml/2006/ole">
            <mc:AlternateContent xmlns:mc="http://schemas.openxmlformats.org/markup-compatibility/2006">
              <mc:Choice xmlns:v="urn:schemas-microsoft-com:vml" Requires="v">
                <p:oleObj name="CorelDRAW" r:id="rId6" spid="" imgH="547687" imgW="1371600" showAsIcon="0" progId="CorelDRAW.Graphic.13">
                  <p:embed followColorScheme="full"/>
                  <p:pic>
                    <p:nvPicPr>
                      <p:cNvPr id="2097176" name="Object 18"/>
                      <p:cNvPicPr>
                        <a:picLocks/>
                      </p:cNvPicPr>
                      <p:nvPr/>
                    </p:nvPicPr>
                    <p:blipFill>
                      <a:blip xmlns:r="http://schemas.openxmlformats.org/officeDocument/2006/relationships" r:embed="rId7"/>
                      <a:srcRect l="0" t="0" r="0" b="0"/>
                      <a:stretch>
                        <a:fillRect/>
                      </a:stretch>
                    </p:blipFill>
                    <p:spPr>
                      <a:xfrm rot="0">
                        <a:off x="5943600" y="1143000"/>
                        <a:ext cx="1371600" cy="547687"/>
                      </a:xfrm>
                      <a:prstGeom prst="rect"/>
                      <a:noFill/>
                      <a:ln>
                        <a:noFill/>
                      </a:ln>
                    </p:spPr>
                  </p:pic>
                </p:oleObj>
              </mc:Choice>
              <mc:Fallback>
                <p:oleObj name="CorelDRAW" r:id="rId6" spid="" imgH="547687" imgW="1371600" showAsIcon="0" progId="CorelDRAW.Graphic.13">
                  <p:embed followColorScheme="full"/>
                  <p:pic>
                    <p:nvPicPr>
                      <p:cNvPr id="2097176" name="Object 18"/>
                      <p:cNvPicPr>
                        <a:picLocks/>
                      </p:cNvPicPr>
                      <p:nvPr/>
                    </p:nvPicPr>
                    <p:blipFill>
                      <a:blip xmlns:r="http://schemas.openxmlformats.org/officeDocument/2006/relationships" r:embed="rId7"/>
                      <a:srcRect l="0" t="0" r="0" b="0"/>
                      <a:stretch>
                        <a:fillRect/>
                      </a:stretch>
                    </p:blipFill>
                    <p:spPr>
                      <a:xfrm rot="0">
                        <a:off x="5943600" y="1143000"/>
                        <a:ext cx="1371600" cy="547687"/>
                      </a:xfrm>
                      <a:prstGeom prst="rect"/>
                      <a:noFill/>
                      <a:ln>
                        <a:noFill/>
                      </a:ln>
                    </p:spPr>
                  </p:pic>
                </p:oleObj>
              </mc:Fallback>
            </mc:AlternateContent>
          </a:graphicData>
        </a:graphic>
      </p:graphicFrame>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grpId="0" id="5" nodeType="clickEffect" presetClass="entr" presetID="22" presetSubtype="1">
                                  <p:stCondLst>
                                    <p:cond delay="0"/>
                                  </p:stCondLst>
                                  <p:iterate type="wd">
                                    <p:tmPct val="10000"/>
                                  </p:iterate>
                                  <p:childTnLst>
                                    <p:set>
                                      <p:cBhvr>
                                        <p:cTn dur="1" fill="hold" id="6">
                                          <p:stCondLst>
                                            <p:cond delay="0"/>
                                          </p:stCondLst>
                                        </p:cTn>
                                        <p:tgtEl>
                                          <p:spTgt spid="1048671">
                                            <p:txEl>
                                              <p:charRg st="0" end="2"/>
                                            </p:txEl>
                                          </p:spTgt>
                                        </p:tgtEl>
                                        <p:attrNameLst>
                                          <p:attrName>style.visibility</p:attrName>
                                        </p:attrNameLst>
                                      </p:cBhvr>
                                      <p:to>
                                        <p:strVal val="visible"/>
                                      </p:to>
                                    </p:set>
                                    <p:animEffect transition="in" filter="wipe(up)">
                                      <p:cBhvr>
                                        <p:cTn dur="1000" id="7"/>
                                        <p:tgtEl>
                                          <p:spTgt spid="1048671">
                                            <p:txEl>
                                              <p:charRg st="0" end="2"/>
                                            </p:txEl>
                                          </p:spTgt>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grpId="0" id="10" nodeType="clickEffect" presetClass="entr" presetID="22" presetSubtype="1">
                                  <p:stCondLst>
                                    <p:cond delay="0"/>
                                  </p:stCondLst>
                                  <p:iterate type="wd">
                                    <p:tmPct val="10000"/>
                                  </p:iterate>
                                  <p:childTnLst>
                                    <p:set>
                                      <p:cBhvr>
                                        <p:cTn dur="1" fill="hold" id="11">
                                          <p:stCondLst>
                                            <p:cond delay="0"/>
                                          </p:stCondLst>
                                        </p:cTn>
                                        <p:tgtEl>
                                          <p:spTgt spid="1048671">
                                            <p:txEl>
                                              <p:charRg st="2" end="5"/>
                                            </p:txEl>
                                          </p:spTgt>
                                        </p:tgtEl>
                                        <p:attrNameLst>
                                          <p:attrName>style.visibility</p:attrName>
                                        </p:attrNameLst>
                                      </p:cBhvr>
                                      <p:to>
                                        <p:strVal val="visible"/>
                                      </p:to>
                                    </p:set>
                                    <p:animEffect transition="in" filter="wipe(up)">
                                      <p:cBhvr>
                                        <p:cTn dur="1000" id="12"/>
                                        <p:tgtEl>
                                          <p:spTgt spid="1048671">
                                            <p:txEl>
                                              <p:charRg st="2" end="5"/>
                                            </p:txEl>
                                          </p:spTgt>
                                        </p:tgtEl>
                                      </p:cBhvr>
                                    </p:animEffect>
                                  </p:childTnLst>
                                </p:cTn>
                              </p:par>
                            </p:childTnLst>
                          </p:cTn>
                        </p:par>
                      </p:childTnLst>
                    </p:cTn>
                  </p:par>
                  <p:par>
                    <p:cTn fill="hold" id="13" nodeType="clickPar">
                      <p:stCondLst>
                        <p:cond delay="indefinite"/>
                      </p:stCondLst>
                      <p:childTnLst>
                        <p:par>
                          <p:cTn fill="hold" id="14" nodeType="withGroup">
                            <p:stCondLst>
                              <p:cond delay="0"/>
                            </p:stCondLst>
                            <p:childTnLst>
                              <p:par>
                                <p:cTn fill="hold" grpId="0" id="15" nodeType="clickEffect" presetClass="entr" presetID="22" presetSubtype="1">
                                  <p:stCondLst>
                                    <p:cond delay="0"/>
                                  </p:stCondLst>
                                  <p:iterate type="wd">
                                    <p:tmPct val="10000"/>
                                  </p:iterate>
                                  <p:childTnLst>
                                    <p:set>
                                      <p:cBhvr>
                                        <p:cTn dur="1" fill="hold" id="16">
                                          <p:stCondLst>
                                            <p:cond delay="0"/>
                                          </p:stCondLst>
                                        </p:cTn>
                                        <p:tgtEl>
                                          <p:spTgt spid="1048671">
                                            <p:txEl>
                                              <p:charRg st="5" end="7"/>
                                            </p:txEl>
                                          </p:spTgt>
                                        </p:tgtEl>
                                        <p:attrNameLst>
                                          <p:attrName>style.visibility</p:attrName>
                                        </p:attrNameLst>
                                      </p:cBhvr>
                                      <p:to>
                                        <p:strVal val="visible"/>
                                      </p:to>
                                    </p:set>
                                    <p:animEffect transition="in" filter="wipe(up)">
                                      <p:cBhvr>
                                        <p:cTn dur="1000" id="17"/>
                                        <p:tgtEl>
                                          <p:spTgt spid="1048671">
                                            <p:txEl>
                                              <p:charRg st="5" end="7"/>
                                            </p:txEl>
                                          </p:spTgt>
                                        </p:tgtEl>
                                      </p:cBhvr>
                                    </p:animEffect>
                                  </p:childTnLst>
                                </p:cTn>
                              </p:par>
                            </p:childTnLst>
                          </p:cTn>
                        </p:par>
                      </p:childTnLst>
                    </p:cTn>
                  </p:par>
                  <p:par>
                    <p:cTn fill="hold" id="18" nodeType="clickPar">
                      <p:stCondLst>
                        <p:cond delay="indefinite"/>
                      </p:stCondLst>
                      <p:childTnLst>
                        <p:par>
                          <p:cTn fill="hold" id="19" nodeType="withGroup">
                            <p:stCondLst>
                              <p:cond delay="0"/>
                            </p:stCondLst>
                            <p:childTnLst>
                              <p:par>
                                <p:cTn fill="hold" grpId="0" id="20" nodeType="clickEffect" presetClass="entr" presetID="22" presetSubtype="1">
                                  <p:stCondLst>
                                    <p:cond delay="0"/>
                                  </p:stCondLst>
                                  <p:iterate type="wd">
                                    <p:tmPct val="10000"/>
                                  </p:iterate>
                                  <p:childTnLst>
                                    <p:set>
                                      <p:cBhvr>
                                        <p:cTn dur="1" fill="hold" id="21">
                                          <p:stCondLst>
                                            <p:cond delay="0"/>
                                          </p:stCondLst>
                                        </p:cTn>
                                        <p:tgtEl>
                                          <p:spTgt spid="1048671">
                                            <p:txEl>
                                              <p:charRg st="7" end="9"/>
                                            </p:txEl>
                                          </p:spTgt>
                                        </p:tgtEl>
                                        <p:attrNameLst>
                                          <p:attrName>style.visibility</p:attrName>
                                        </p:attrNameLst>
                                      </p:cBhvr>
                                      <p:to>
                                        <p:strVal val="visible"/>
                                      </p:to>
                                    </p:set>
                                    <p:animEffect transition="in" filter="wipe(up)">
                                      <p:cBhvr>
                                        <p:cTn dur="1000" id="22"/>
                                        <p:tgtEl>
                                          <p:spTgt spid="1048671">
                                            <p:txEl>
                                              <p:charRg st="7" end="9"/>
                                            </p:txEl>
                                          </p:spTgt>
                                        </p:tgtEl>
                                      </p:cBhvr>
                                    </p:animEffect>
                                  </p:childTnLst>
                                </p:cTn>
                              </p:par>
                            </p:childTnLst>
                          </p:cTn>
                        </p:par>
                      </p:childTnLst>
                    </p:cTn>
                  </p:par>
                  <p:par>
                    <p:cTn fill="hold" id="23" nodeType="clickPar">
                      <p:stCondLst>
                        <p:cond delay="indefinite"/>
                      </p:stCondLst>
                      <p:childTnLst>
                        <p:par>
                          <p:cTn fill="hold" id="24" nodeType="withGroup">
                            <p:stCondLst>
                              <p:cond delay="0"/>
                            </p:stCondLst>
                            <p:childTnLst>
                              <p:par>
                                <p:cTn fill="hold" grpId="0" id="25" nodeType="clickEffect" presetClass="entr" presetID="37" presetSubtype="0">
                                  <p:stCondLst>
                                    <p:cond delay="0"/>
                                  </p:stCondLst>
                                  <p:childTnLst>
                                    <p:set>
                                      <p:cBhvr>
                                        <p:cTn dur="1" fill="hold" id="26">
                                          <p:stCondLst>
                                            <p:cond delay="0"/>
                                          </p:stCondLst>
                                        </p:cTn>
                                        <p:tgtEl>
                                          <p:spTgt spid="1048669"/>
                                        </p:tgtEl>
                                        <p:attrNameLst>
                                          <p:attrName>style.visibility</p:attrName>
                                        </p:attrNameLst>
                                      </p:cBhvr>
                                      <p:to>
                                        <p:strVal val="visible"/>
                                      </p:to>
                                    </p:set>
                                    <p:animEffect transition="in" filter="fade">
                                      <p:cBhvr>
                                        <p:cTn dur="1000" id="27"/>
                                        <p:tgtEl>
                                          <p:spTgt spid="1048669"/>
                                        </p:tgtEl>
                                      </p:cBhvr>
                                    </p:animEffect>
                                    <p:anim calcmode="lin" valueType="num">
                                      <p:cBhvr>
                                        <p:cTn dur="1000" fill="hold" id="28"/>
                                        <p:tgtEl>
                                          <p:spTgt spid="1048669"/>
                                        </p:tgtEl>
                                        <p:attrNameLst>
                                          <p:attrName>ppt_x</p:attrName>
                                        </p:attrNameLst>
                                      </p:cBhvr>
                                      <p:tavLst>
                                        <p:tav tm="0">
                                          <p:val>
                                            <p:strVal val="#ppt_x"/>
                                          </p:val>
                                        </p:tav>
                                        <p:tav tm="100000">
                                          <p:val>
                                            <p:strVal val="#ppt_x"/>
                                          </p:val>
                                        </p:tav>
                                      </p:tavLst>
                                    </p:anim>
                                    <p:anim calcmode="lin" valueType="num">
                                      <p:cBhvr>
                                        <p:cTn decel="100000" dur="900" fill="hold" id="29"/>
                                        <p:tgtEl>
                                          <p:spTgt spid="1048669"/>
                                        </p:tgtEl>
                                        <p:attrNameLst>
                                          <p:attrName>ppt_y</p:attrName>
                                        </p:attrNameLst>
                                      </p:cBhvr>
                                      <p:tavLst>
                                        <p:tav tm="0">
                                          <p:val>
                                            <p:strVal val="#ppt_y+1"/>
                                          </p:val>
                                        </p:tav>
                                        <p:tav tm="100000">
                                          <p:val>
                                            <p:strVal val="#ppt_y-.03"/>
                                          </p:val>
                                        </p:tav>
                                      </p:tavLst>
                                    </p:anim>
                                    <p:anim calcmode="lin" valueType="num">
                                      <p:cBhvr>
                                        <p:cTn accel="100000" dur="100" fill="hold" id="30">
                                          <p:stCondLst>
                                            <p:cond delay="900"/>
                                          </p:stCondLst>
                                        </p:cTn>
                                        <p:tgtEl>
                                          <p:spTgt spid="104866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69" grpId="0" uiExpand="0" build="whole"/>
      <p:bldP spid="1048671" grpId="0" uiExpand="0" build="p" bldLvl="1"/>
    </p:bldLst>
  </p:timing>
</p:sld>
</file>

<file path=ppt/slides/slide8.xml><?xml version="1.0" encoding="utf-8"?>
<p:sld xmlns:a="http://schemas.openxmlformats.org/drawingml/2006/main" xmlns:r="http://schemas.openxmlformats.org/officeDocument/2006/relationships" xmlns:p="http://schemas.openxmlformats.org/presentationml/2006/main" showMasterSp="1">
  <p:cSld>
    <p:spTree>
      <p:nvGrpSpPr>
        <p:cNvPr id="78" name=""/>
        <p:cNvGrpSpPr/>
        <p:nvPr/>
      </p:nvGrpSpPr>
      <p:grpSpPr>
        <a:xfrm rot="0">
          <a:off x="0" y="0"/>
          <a:ext cx="0" cy="0"/>
          <a:chOff x="0" y="0"/>
          <a:chExt cx="0" cy="0"/>
        </a:xfrm>
      </p:grpSpPr>
      <p:sp>
        <p:nvSpPr>
          <p:cNvPr id="1048681" name="Rectangle 2"/>
          <p:cNvSpPr/>
          <p:nvPr/>
        </p:nvSpPr>
        <p:spPr>
          <a:xfrm rot="0">
            <a:off x="1600200" y="2411412"/>
            <a:ext cx="1482725" cy="1339850"/>
          </a:xfrm>
          <a:prstGeom prst="rect"/>
          <a:solidFill>
            <a:srgbClr val="FFFF99"/>
          </a:solid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8682" name="Rectangle 3"/>
          <p:cNvSpPr/>
          <p:nvPr/>
        </p:nvSpPr>
        <p:spPr>
          <a:xfrm rot="0">
            <a:off x="3443287" y="2411412"/>
            <a:ext cx="1490662" cy="1339850"/>
          </a:xfrm>
          <a:prstGeom prst="rect"/>
          <a:solidFill>
            <a:srgbClr val="FFFF99"/>
          </a:solid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8683" name="Rectangle 4"/>
          <p:cNvSpPr/>
          <p:nvPr/>
        </p:nvSpPr>
        <p:spPr>
          <a:xfrm rot="0">
            <a:off x="5305425" y="2411412"/>
            <a:ext cx="1354137" cy="1339850"/>
          </a:xfrm>
          <a:prstGeom prst="rect"/>
          <a:solidFill>
            <a:srgbClr val="FFFF99"/>
          </a:solid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pic>
        <p:nvPicPr>
          <p:cNvPr id="2097177" name="Picture 5" descr="SH2507-crop"/>
          <p:cNvPicPr>
            <a:picLocks/>
          </p:cNvPicPr>
          <p:nvPr/>
        </p:nvPicPr>
        <p:blipFill>
          <a:blip xmlns:r="http://schemas.openxmlformats.org/officeDocument/2006/relationships" r:embed="rId1"/>
          <a:srcRect l="0" t="0" r="0" b="0"/>
          <a:stretch>
            <a:fillRect/>
          </a:stretch>
        </p:blipFill>
        <p:spPr>
          <a:xfrm rot="0">
            <a:off x="3429000" y="228600"/>
            <a:ext cx="2209800" cy="685800"/>
          </a:xfrm>
          <a:prstGeom prst="rect"/>
          <a:noFill/>
          <a:ln w="19050" cap="flat" cmpd="sng">
            <a:solidFill>
              <a:schemeClr val="accent2">
                <a:alpha val="100000"/>
              </a:schemeClr>
            </a:solidFill>
            <a:prstDash val="solid"/>
            <a:round/>
          </a:ln>
        </p:spPr>
      </p:pic>
      <p:sp>
        <p:nvSpPr>
          <p:cNvPr id="1048684" name="Text Box 6"/>
          <p:cNvSpPr txBox="1"/>
          <p:nvPr/>
        </p:nvSpPr>
        <p:spPr>
          <a:xfrm rot="0">
            <a:off x="3581400" y="228600"/>
            <a:ext cx="1981200" cy="6413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Summary</a:t>
            </a:r>
          </a:p>
        </p:txBody>
      </p:sp>
      <p:sp>
        <p:nvSpPr>
          <p:cNvPr id="1048685" name="Text Box 7"/>
          <p:cNvSpPr txBox="1"/>
          <p:nvPr/>
        </p:nvSpPr>
        <p:spPr>
          <a:xfrm rot="0">
            <a:off x="990600" y="1752600"/>
            <a:ext cx="3200400" cy="4572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lang="en-US"/>
              <a:t>Example waveforms:</a:t>
            </a:r>
          </a:p>
        </p:txBody>
      </p:sp>
      <p:sp>
        <p:nvSpPr>
          <p:cNvPr id="1048686" name="Text Box 8"/>
          <p:cNvSpPr txBox="1"/>
          <p:nvPr/>
        </p:nvSpPr>
        <p:spPr>
          <a:xfrm rot="0">
            <a:off x="1066800" y="2286000"/>
            <a:ext cx="457200" cy="4572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i="1" lang="en-US"/>
              <a:t>A</a:t>
            </a:r>
          </a:p>
        </p:txBody>
      </p:sp>
      <p:sp>
        <p:nvSpPr>
          <p:cNvPr id="1048687" name="Text Box 9"/>
          <p:cNvSpPr txBox="1"/>
          <p:nvPr/>
        </p:nvSpPr>
        <p:spPr>
          <a:xfrm rot="0">
            <a:off x="1066800" y="3429000"/>
            <a:ext cx="457200" cy="4572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i="1" lang="en-US"/>
              <a:t>X</a:t>
            </a:r>
          </a:p>
        </p:txBody>
      </p:sp>
      <p:sp>
        <p:nvSpPr>
          <p:cNvPr id="1048688" name="Text Box 10"/>
          <p:cNvSpPr txBox="1"/>
          <p:nvPr/>
        </p:nvSpPr>
        <p:spPr>
          <a:xfrm rot="0">
            <a:off x="762000" y="3886200"/>
            <a:ext cx="7772400" cy="7016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2000" lang="en-US"/>
              <a:t>The OR operation can be used in computer programming to set certain bits of a binary number to 1. </a:t>
            </a:r>
          </a:p>
        </p:txBody>
      </p:sp>
      <p:sp>
        <p:nvSpPr>
          <p:cNvPr id="1048689" name="Rectangle 11"/>
          <p:cNvSpPr/>
          <p:nvPr/>
        </p:nvSpPr>
        <p:spPr>
          <a:xfrm rot="0">
            <a:off x="914400" y="1143000"/>
            <a:ext cx="1817687" cy="466725"/>
          </a:xfrm>
          <a:prstGeom prst="rect"/>
          <a:solidFill>
            <a:srgbClr val="996633"/>
          </a:solidFill>
          <a:ln w="9525" cap="flat" cmpd="sng">
            <a:solidFill>
              <a:srgbClr val="000000">
                <a:alpha val="100000"/>
              </a:srgbClr>
            </a:solidFill>
            <a:prstDash val="solid"/>
            <a:round/>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solidFill>
                  <a:srgbClr val="FFFF99"/>
                </a:solidFill>
              </a:rPr>
              <a:t>The OR Gate</a:t>
            </a:r>
          </a:p>
        </p:txBody>
      </p:sp>
      <p:sp>
        <p:nvSpPr>
          <p:cNvPr id="1048690" name="Text Box 16"/>
          <p:cNvSpPr txBox="1"/>
          <p:nvPr/>
        </p:nvSpPr>
        <p:spPr>
          <a:xfrm rot="0">
            <a:off x="1066800" y="2819400"/>
            <a:ext cx="457200" cy="4572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i="1" lang="en-US"/>
              <a:t>B</a:t>
            </a:r>
          </a:p>
        </p:txBody>
      </p:sp>
      <p:graphicFrame>
        <p:nvGraphicFramePr>
          <p:cNvPr id="4194320" name=""/>
          <p:cNvGraphicFramePr>
            <a:graphicFrameLocks/>
          </p:cNvGraphicFramePr>
          <p:nvPr/>
        </p:nvGraphicFramePr>
        <p:xfrm rot="0">
          <a:off x="1447800" y="2362200"/>
          <a:ext cx="5578475" cy="836612"/>
        </p:xfrm>
        <a:graphic>
          <a:graphicData uri="http://schemas.openxmlformats.org/presentationml/2006/ole">
            <mc:AlternateContent xmlns:mc="http://schemas.openxmlformats.org/markup-compatibility/2006">
              <mc:Choice xmlns:v="urn:schemas-microsoft-com:vml" Requires="v">
                <p:oleObj name="CorelDRAW" r:id="rId2" spid="" imgH="836612" imgW="5578475" showAsIcon="0" progId="CorelDRAW.Graphic.13">
                  <p:embed followColorScheme="full"/>
                  <p:pic>
                    <p:nvPicPr>
                      <p:cNvPr id="2097178" name="Object 17"/>
                      <p:cNvPicPr>
                        <a:picLocks/>
                      </p:cNvPicPr>
                      <p:nvPr/>
                    </p:nvPicPr>
                    <p:blipFill>
                      <a:blip xmlns:r="http://schemas.openxmlformats.org/officeDocument/2006/relationships" r:embed="rId3"/>
                      <a:srcRect l="0" t="0" r="0" b="0"/>
                      <a:stretch>
                        <a:fillRect/>
                      </a:stretch>
                    </p:blipFill>
                    <p:spPr>
                      <a:xfrm rot="0">
                        <a:off x="1447800" y="2362200"/>
                        <a:ext cx="5578475" cy="836612"/>
                      </a:xfrm>
                      <a:prstGeom prst="rect"/>
                      <a:noFill/>
                      <a:ln>
                        <a:noFill/>
                      </a:ln>
                    </p:spPr>
                  </p:pic>
                </p:oleObj>
              </mc:Choice>
              <mc:Fallback>
                <p:oleObj name="CorelDRAW" r:id="rId2" spid="" imgH="836612" imgW="5578475" showAsIcon="0" progId="CorelDRAW.Graphic.13">
                  <p:embed followColorScheme="full"/>
                  <p:pic>
                    <p:nvPicPr>
                      <p:cNvPr id="2097178" name="Object 17"/>
                      <p:cNvPicPr>
                        <a:picLocks/>
                      </p:cNvPicPr>
                      <p:nvPr/>
                    </p:nvPicPr>
                    <p:blipFill>
                      <a:blip xmlns:r="http://schemas.openxmlformats.org/officeDocument/2006/relationships" r:embed="rId3"/>
                      <a:srcRect l="0" t="0" r="0" b="0"/>
                      <a:stretch>
                        <a:fillRect/>
                      </a:stretch>
                    </p:blipFill>
                    <p:spPr>
                      <a:xfrm rot="0">
                        <a:off x="1447800" y="2362200"/>
                        <a:ext cx="5578475" cy="836612"/>
                      </a:xfrm>
                      <a:prstGeom prst="rect"/>
                      <a:noFill/>
                      <a:ln>
                        <a:noFill/>
                      </a:ln>
                    </p:spPr>
                  </p:pic>
                </p:oleObj>
              </mc:Fallback>
            </mc:AlternateContent>
          </a:graphicData>
        </a:graphic>
      </p:graphicFrame>
      <p:sp>
        <p:nvSpPr>
          <p:cNvPr id="1048691" name="WordArt 20"/>
          <p:cNvSpPr/>
          <p:nvPr/>
        </p:nvSpPr>
        <p:spPr>
          <a:xfrm rot="0">
            <a:off x="609600" y="4572000"/>
            <a:ext cx="1219200" cy="449262"/>
          </a:xfrm>
          <a:prstGeom prst="rect"/>
        </p:spPr>
        <p:txBody>
          <a:bodyPr anchor="t" bIns="45720" fromWordArt="1" lIns="91440" rIns="91440" tIns="45720" vert="horz" wrap="none">
            <a:prstTxWarp prst="textPlain">
              <a:avLst>
                <a:gd fmla="val 50000" name="adj"/>
              </a:avLst>
            </a:prstTxWarp>
          </a:bodyPr>
          <a:p>
            <a:pPr algn="ctr"/>
            <a:r>
              <a:rPr b="0" sz="2800" i="0" kern="10" normalizeH="0" spc="0">
                <a:ln>
                  <a:noFill/>
                </a:ln>
                <a:gradFill rotWithShape="0">
                  <a:gsLst>
                    <a:gs pos="0">
                      <a:srgbClr val="FFFF00">
                        <a:alpha val="100000"/>
                      </a:srgbClr>
                    </a:gs>
                    <a:gs pos="100000">
                      <a:srgbClr val="FF9933">
                        <a:alpha val="100000"/>
                      </a:srgbClr>
                    </a:gs>
                  </a:gsLst>
                  <a:path path="rect">
                    <a:fillToRect l="50000" t="50000" r="50000" b="50000"/>
                  </a:path>
                </a:gradFill>
                <a:effectLst>
                  <a:outerShdw algn="ctr" dir="2699999" dist="35921" kx="0" sx="100000" sy="100000">
                    <a:srgbClr val="C0C0C0">
                      <a:alpha val="79999"/>
                    </a:srgbClr>
                  </a:outerShdw>
                </a:effectLst>
                <a:latin typeface="Impact"/>
                <a:ea typeface="Impact"/>
              </a:rPr>
              <a:t>Example</a:t>
            </a:r>
          </a:p>
        </p:txBody>
      </p:sp>
      <p:sp>
        <p:nvSpPr>
          <p:cNvPr id="1048692" name="Text Box 22"/>
          <p:cNvSpPr txBox="1"/>
          <p:nvPr/>
        </p:nvSpPr>
        <p:spPr>
          <a:xfrm rot="0">
            <a:off x="3200400" y="1066800"/>
            <a:ext cx="762000" cy="3667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800" i="1" lang="en-US"/>
              <a:t>A</a:t>
            </a:r>
          </a:p>
        </p:txBody>
      </p:sp>
      <p:sp>
        <p:nvSpPr>
          <p:cNvPr id="1048693" name="Text Box 23"/>
          <p:cNvSpPr txBox="1"/>
          <p:nvPr/>
        </p:nvSpPr>
        <p:spPr>
          <a:xfrm rot="0">
            <a:off x="3200400" y="1385887"/>
            <a:ext cx="762000" cy="3667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800" i="1" lang="en-US"/>
              <a:t>B</a:t>
            </a:r>
          </a:p>
        </p:txBody>
      </p:sp>
      <p:sp>
        <p:nvSpPr>
          <p:cNvPr id="1048694" name="Text Box 24"/>
          <p:cNvSpPr txBox="1"/>
          <p:nvPr/>
        </p:nvSpPr>
        <p:spPr>
          <a:xfrm rot="0">
            <a:off x="4572000" y="1066800"/>
            <a:ext cx="762000" cy="3667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800" i="1" lang="en-US"/>
              <a:t>X</a:t>
            </a:r>
          </a:p>
        </p:txBody>
      </p:sp>
      <p:graphicFrame>
        <p:nvGraphicFramePr>
          <p:cNvPr id="4194321" name=""/>
          <p:cNvGraphicFramePr>
            <a:graphicFrameLocks/>
          </p:cNvGraphicFramePr>
          <p:nvPr/>
        </p:nvGraphicFramePr>
        <p:xfrm rot="0">
          <a:off x="3476625" y="1181100"/>
          <a:ext cx="1447800" cy="495300"/>
        </p:xfrm>
        <a:graphic>
          <a:graphicData uri="http://schemas.openxmlformats.org/presentationml/2006/ole">
            <mc:AlternateContent xmlns:mc="http://schemas.openxmlformats.org/markup-compatibility/2006">
              <mc:Choice xmlns:v="urn:schemas-microsoft-com:vml" Requires="v">
                <p:oleObj name="CorelDRAW" r:id="rId4" spid="" imgH="495300" imgW="1447800" showAsIcon="0" progId="CorelDRAW.Graphic.13">
                  <p:embed followColorScheme="full"/>
                  <p:pic>
                    <p:nvPicPr>
                      <p:cNvPr id="2097179" name="Object 25"/>
                      <p:cNvPicPr>
                        <a:picLocks/>
                      </p:cNvPicPr>
                      <p:nvPr/>
                    </p:nvPicPr>
                    <p:blipFill>
                      <a:blip xmlns:r="http://schemas.openxmlformats.org/officeDocument/2006/relationships" r:embed="rId5"/>
                      <a:srcRect l="0" t="0" r="0" b="0"/>
                      <a:stretch>
                        <a:fillRect/>
                      </a:stretch>
                    </p:blipFill>
                    <p:spPr>
                      <a:xfrm rot="0">
                        <a:off x="3476625" y="1181100"/>
                        <a:ext cx="1447800" cy="495300"/>
                      </a:xfrm>
                      <a:prstGeom prst="rect"/>
                      <a:noFill/>
                      <a:ln>
                        <a:noFill/>
                      </a:ln>
                    </p:spPr>
                  </p:pic>
                </p:oleObj>
              </mc:Choice>
              <mc:Fallback>
                <p:oleObj name="CorelDRAW" r:id="rId4" spid="" imgH="495300" imgW="1447800" showAsIcon="0" progId="CorelDRAW.Graphic.13">
                  <p:embed followColorScheme="full"/>
                  <p:pic>
                    <p:nvPicPr>
                      <p:cNvPr id="2097179" name="Object 25"/>
                      <p:cNvPicPr>
                        <a:picLocks/>
                      </p:cNvPicPr>
                      <p:nvPr/>
                    </p:nvPicPr>
                    <p:blipFill>
                      <a:blip xmlns:r="http://schemas.openxmlformats.org/officeDocument/2006/relationships" r:embed="rId5"/>
                      <a:srcRect l="0" t="0" r="0" b="0"/>
                      <a:stretch>
                        <a:fillRect/>
                      </a:stretch>
                    </p:blipFill>
                    <p:spPr>
                      <a:xfrm rot="0">
                        <a:off x="3476625" y="1181100"/>
                        <a:ext cx="1447800" cy="495300"/>
                      </a:xfrm>
                      <a:prstGeom prst="rect"/>
                      <a:noFill/>
                      <a:ln>
                        <a:noFill/>
                      </a:ln>
                    </p:spPr>
                  </p:pic>
                </p:oleObj>
              </mc:Fallback>
            </mc:AlternateContent>
          </a:graphicData>
        </a:graphic>
      </p:graphicFrame>
      <p:sp>
        <p:nvSpPr>
          <p:cNvPr id="1048695" name="Text Box 26"/>
          <p:cNvSpPr txBox="1"/>
          <p:nvPr/>
        </p:nvSpPr>
        <p:spPr>
          <a:xfrm rot="0">
            <a:off x="5638800" y="1066800"/>
            <a:ext cx="762000" cy="3667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800" i="1" lang="en-US"/>
              <a:t>A</a:t>
            </a:r>
          </a:p>
        </p:txBody>
      </p:sp>
      <p:sp>
        <p:nvSpPr>
          <p:cNvPr id="1048696" name="Text Box 27"/>
          <p:cNvSpPr txBox="1"/>
          <p:nvPr/>
        </p:nvSpPr>
        <p:spPr>
          <a:xfrm rot="0">
            <a:off x="5638800" y="1371600"/>
            <a:ext cx="762000" cy="3667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800" i="1" lang="en-US"/>
              <a:t>B</a:t>
            </a:r>
          </a:p>
        </p:txBody>
      </p:sp>
      <p:sp>
        <p:nvSpPr>
          <p:cNvPr id="1048697" name="Text Box 28"/>
          <p:cNvSpPr txBox="1"/>
          <p:nvPr/>
        </p:nvSpPr>
        <p:spPr>
          <a:xfrm rot="0">
            <a:off x="7010400" y="1066800"/>
            <a:ext cx="762000" cy="3667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800" i="1" lang="en-US"/>
              <a:t>X</a:t>
            </a:r>
          </a:p>
        </p:txBody>
      </p:sp>
      <p:graphicFrame>
        <p:nvGraphicFramePr>
          <p:cNvPr id="4194322" name=""/>
          <p:cNvGraphicFramePr>
            <a:graphicFrameLocks/>
          </p:cNvGraphicFramePr>
          <p:nvPr/>
        </p:nvGraphicFramePr>
        <p:xfrm rot="0">
          <a:off x="5943600" y="1143000"/>
          <a:ext cx="1371600" cy="547687"/>
        </p:xfrm>
        <a:graphic>
          <a:graphicData uri="http://schemas.openxmlformats.org/presentationml/2006/ole">
            <mc:AlternateContent xmlns:mc="http://schemas.openxmlformats.org/markup-compatibility/2006">
              <mc:Choice xmlns:v="urn:schemas-microsoft-com:vml" Requires="v">
                <p:oleObj name="CorelDRAW" r:id="rId6" spid="" imgH="547687" imgW="1371600" showAsIcon="0" progId="CorelDRAW.Graphic.13">
                  <p:embed followColorScheme="full"/>
                  <p:pic>
                    <p:nvPicPr>
                      <p:cNvPr id="2097180" name="Object 29"/>
                      <p:cNvPicPr>
                        <a:picLocks/>
                      </p:cNvPicPr>
                      <p:nvPr/>
                    </p:nvPicPr>
                    <p:blipFill>
                      <a:blip xmlns:r="http://schemas.openxmlformats.org/officeDocument/2006/relationships" r:embed="rId7"/>
                      <a:srcRect l="0" t="0" r="0" b="0"/>
                      <a:stretch>
                        <a:fillRect/>
                      </a:stretch>
                    </p:blipFill>
                    <p:spPr>
                      <a:xfrm rot="0">
                        <a:off x="5943600" y="1143000"/>
                        <a:ext cx="1371600" cy="547687"/>
                      </a:xfrm>
                      <a:prstGeom prst="rect"/>
                      <a:noFill/>
                      <a:ln>
                        <a:noFill/>
                      </a:ln>
                    </p:spPr>
                  </p:pic>
                </p:oleObj>
              </mc:Choice>
              <mc:Fallback>
                <p:oleObj name="CorelDRAW" r:id="rId6" spid="" imgH="547687" imgW="1371600" showAsIcon="0" progId="CorelDRAW.Graphic.13">
                  <p:embed followColorScheme="full"/>
                  <p:pic>
                    <p:nvPicPr>
                      <p:cNvPr id="2097180" name="Object 29"/>
                      <p:cNvPicPr>
                        <a:picLocks/>
                      </p:cNvPicPr>
                      <p:nvPr/>
                    </p:nvPicPr>
                    <p:blipFill>
                      <a:blip xmlns:r="http://schemas.openxmlformats.org/officeDocument/2006/relationships" r:embed="rId7"/>
                      <a:srcRect l="0" t="0" r="0" b="0"/>
                      <a:stretch>
                        <a:fillRect/>
                      </a:stretch>
                    </p:blipFill>
                    <p:spPr>
                      <a:xfrm rot="0">
                        <a:off x="5943600" y="1143000"/>
                        <a:ext cx="1371600" cy="547687"/>
                      </a:xfrm>
                      <a:prstGeom prst="rect"/>
                      <a:noFill/>
                      <a:ln>
                        <a:noFill/>
                      </a:ln>
                    </p:spPr>
                  </p:pic>
                </p:oleObj>
              </mc:Fallback>
            </mc:AlternateContent>
          </a:graphicData>
        </a:graphic>
      </p:graphicFrame>
      <p:graphicFrame>
        <p:nvGraphicFramePr>
          <p:cNvPr id="4194323" name=""/>
          <p:cNvGraphicFramePr>
            <a:graphicFrameLocks/>
          </p:cNvGraphicFramePr>
          <p:nvPr/>
        </p:nvGraphicFramePr>
        <p:xfrm rot="0">
          <a:off x="1447800" y="3429000"/>
          <a:ext cx="5567362" cy="334962"/>
        </p:xfrm>
        <a:graphic>
          <a:graphicData uri="http://schemas.openxmlformats.org/presentationml/2006/ole">
            <mc:AlternateContent xmlns:mc="http://schemas.openxmlformats.org/markup-compatibility/2006">
              <mc:Choice xmlns:v="urn:schemas-microsoft-com:vml" Requires="v">
                <p:oleObj name="CorelDRAW" r:id="rId8" spid="" imgH="334962" imgW="5567362" showAsIcon="0" progId="CorelDRAW.Graphic.13">
                  <p:embed followColorScheme="full"/>
                  <p:pic>
                    <p:nvPicPr>
                      <p:cNvPr id="2097181" name="Object 31"/>
                      <p:cNvPicPr>
                        <a:picLocks/>
                      </p:cNvPicPr>
                      <p:nvPr/>
                    </p:nvPicPr>
                    <p:blipFill>
                      <a:blip xmlns:r="http://schemas.openxmlformats.org/officeDocument/2006/relationships" r:embed="rId9"/>
                      <a:srcRect l="0" t="0" r="0" b="0"/>
                      <a:stretch>
                        <a:fillRect/>
                      </a:stretch>
                    </p:blipFill>
                    <p:spPr>
                      <a:xfrm rot="0">
                        <a:off x="1447800" y="3429000"/>
                        <a:ext cx="5567362" cy="334962"/>
                      </a:xfrm>
                      <a:prstGeom prst="rect"/>
                      <a:noFill/>
                      <a:ln>
                        <a:noFill/>
                      </a:ln>
                    </p:spPr>
                  </p:pic>
                </p:oleObj>
              </mc:Choice>
              <mc:Fallback>
                <p:oleObj name="CorelDRAW" r:id="rId8" spid="" imgH="334962" imgW="5567362" showAsIcon="0" progId="CorelDRAW.Graphic.13">
                  <p:embed followColorScheme="full"/>
                  <p:pic>
                    <p:nvPicPr>
                      <p:cNvPr id="2097181" name="Object 31"/>
                      <p:cNvPicPr>
                        <a:picLocks/>
                      </p:cNvPicPr>
                      <p:nvPr/>
                    </p:nvPicPr>
                    <p:blipFill>
                      <a:blip xmlns:r="http://schemas.openxmlformats.org/officeDocument/2006/relationships" r:embed="rId9"/>
                      <a:srcRect l="0" t="0" r="0" b="0"/>
                      <a:stretch>
                        <a:fillRect/>
                      </a:stretch>
                    </p:blipFill>
                    <p:spPr>
                      <a:xfrm rot="0">
                        <a:off x="1447800" y="3429000"/>
                        <a:ext cx="5567362" cy="334962"/>
                      </a:xfrm>
                      <a:prstGeom prst="rect"/>
                      <a:noFill/>
                      <a:ln>
                        <a:noFill/>
                      </a:ln>
                    </p:spPr>
                  </p:pic>
                </p:oleObj>
              </mc:Fallback>
            </mc:AlternateContent>
          </a:graphicData>
        </a:graphic>
      </p:graphicFrame>
      <p:sp>
        <p:nvSpPr>
          <p:cNvPr id="1048698" name="Text Box 32"/>
          <p:cNvSpPr txBox="1"/>
          <p:nvPr/>
        </p:nvSpPr>
        <p:spPr>
          <a:xfrm rot="0">
            <a:off x="1905000" y="4495800"/>
            <a:ext cx="6781800" cy="13112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2000" lang="en-US"/>
              <a:t>ASCII letters have a 1 in the bit 5 position for lower case letters and a 0 in this position for capitals. (Bit positions are numbered from right to left starting with 0.) What will be the result if you OR an ASCII letter with the 8-bit mask 00100000?</a:t>
            </a:r>
          </a:p>
        </p:txBody>
      </p:sp>
      <p:sp>
        <p:nvSpPr>
          <p:cNvPr id="1048699" name="WordArt 33"/>
          <p:cNvSpPr/>
          <p:nvPr/>
        </p:nvSpPr>
        <p:spPr>
          <a:xfrm rot="0">
            <a:off x="609600" y="5722937"/>
            <a:ext cx="1219200" cy="449262"/>
          </a:xfrm>
          <a:prstGeom prst="rect"/>
        </p:spPr>
        <p:txBody>
          <a:bodyPr anchor="t" bIns="45720" fromWordArt="1" lIns="91440" rIns="91440" tIns="45720" vert="horz" wrap="none">
            <a:prstTxWarp prst="textPlain">
              <a:avLst>
                <a:gd fmla="val 50000" name="adj"/>
              </a:avLst>
            </a:prstTxWarp>
          </a:bodyPr>
          <a:p>
            <a:pPr algn="ctr"/>
            <a:r>
              <a:rPr b="0" sz="2800" i="0" kern="10" normalizeH="0" spc="0">
                <a:ln>
                  <a:noFill/>
                </a:ln>
                <a:gradFill rotWithShape="0">
                  <a:gsLst>
                    <a:gs pos="0">
                      <a:srgbClr val="FFFF00">
                        <a:alpha val="100000"/>
                      </a:srgbClr>
                    </a:gs>
                    <a:gs pos="100000">
                      <a:srgbClr val="FF9933">
                        <a:alpha val="100000"/>
                      </a:srgbClr>
                    </a:gs>
                  </a:gsLst>
                  <a:path path="rect">
                    <a:fillToRect l="50000" t="50000" r="50000" b="50000"/>
                  </a:path>
                </a:gradFill>
                <a:effectLst>
                  <a:outerShdw algn="ctr" dir="2699999" dist="35921" kx="0" sx="100000" sy="100000">
                    <a:srgbClr val="C0C0C0">
                      <a:alpha val="79999"/>
                    </a:srgbClr>
                  </a:outerShdw>
                </a:effectLst>
                <a:latin typeface="Impact"/>
                <a:ea typeface="Impact"/>
              </a:rPr>
              <a:t>Solution</a:t>
            </a:r>
          </a:p>
        </p:txBody>
      </p:sp>
      <p:sp>
        <p:nvSpPr>
          <p:cNvPr id="1048700" name="Text Box 34"/>
          <p:cNvSpPr txBox="1"/>
          <p:nvPr/>
        </p:nvSpPr>
        <p:spPr>
          <a:xfrm rot="0">
            <a:off x="1905000" y="5791200"/>
            <a:ext cx="6553200" cy="3968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2000" lang="en-US">
                <a:solidFill>
                  <a:srgbClr val="FF0000"/>
                </a:solidFill>
              </a:rPr>
              <a:t>The resulting letter will be lower case.</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grpId="0" id="5" nodeType="clickEffect" presetClass="entr" presetID="22" presetSubtype="8">
                                  <p:stCondLst>
                                    <p:cond delay="0"/>
                                  </p:stCondLst>
                                  <p:childTnLst>
                                    <p:set>
                                      <p:cBhvr>
                                        <p:cTn dur="1" fill="hold" id="6">
                                          <p:stCondLst>
                                            <p:cond delay="0"/>
                                          </p:stCondLst>
                                        </p:cTn>
                                        <p:tgtEl>
                                          <p:spTgt spid="1048681"/>
                                        </p:tgtEl>
                                        <p:attrNameLst>
                                          <p:attrName>style.visibility</p:attrName>
                                        </p:attrNameLst>
                                      </p:cBhvr>
                                      <p:to>
                                        <p:strVal val="visible"/>
                                      </p:to>
                                    </p:set>
                                    <p:animEffect transition="in" filter="wipe(left)">
                                      <p:cBhvr>
                                        <p:cTn dur="1000" id="7"/>
                                        <p:tgtEl>
                                          <p:spTgt spid="1048681"/>
                                        </p:tgtEl>
                                      </p:cBhvr>
                                    </p:animEffect>
                                  </p:childTnLst>
                                </p:cTn>
                              </p:par>
                            </p:childTnLst>
                          </p:cTn>
                        </p:par>
                        <p:par>
                          <p:cTn fill="hold" id="8" nodeType="afterGroup">
                            <p:stCondLst>
                              <p:cond delay="1000"/>
                            </p:stCondLst>
                            <p:childTnLst>
                              <p:par>
                                <p:cTn fill="hold" grpId="0" id="9" nodeType="afterEffect" presetClass="entr" presetID="22" presetSubtype="8">
                                  <p:stCondLst>
                                    <p:cond delay="0"/>
                                  </p:stCondLst>
                                  <p:childTnLst>
                                    <p:set>
                                      <p:cBhvr>
                                        <p:cTn dur="1" fill="hold" id="10">
                                          <p:stCondLst>
                                            <p:cond delay="0"/>
                                          </p:stCondLst>
                                        </p:cTn>
                                        <p:tgtEl>
                                          <p:spTgt spid="1048682"/>
                                        </p:tgtEl>
                                        <p:attrNameLst>
                                          <p:attrName>style.visibility</p:attrName>
                                        </p:attrNameLst>
                                      </p:cBhvr>
                                      <p:to>
                                        <p:strVal val="visible"/>
                                      </p:to>
                                    </p:set>
                                    <p:animEffect transition="in" filter="wipe(left)">
                                      <p:cBhvr>
                                        <p:cTn dur="1000" id="11"/>
                                        <p:tgtEl>
                                          <p:spTgt spid="1048682"/>
                                        </p:tgtEl>
                                      </p:cBhvr>
                                    </p:animEffect>
                                  </p:childTnLst>
                                </p:cTn>
                              </p:par>
                            </p:childTnLst>
                          </p:cTn>
                        </p:par>
                        <p:par>
                          <p:cTn fill="hold" id="12" nodeType="afterGroup">
                            <p:stCondLst>
                              <p:cond delay="2000"/>
                            </p:stCondLst>
                            <p:childTnLst>
                              <p:par>
                                <p:cTn fill="hold" grpId="0" id="13" nodeType="afterEffect" presetClass="entr" presetID="22" presetSubtype="8">
                                  <p:stCondLst>
                                    <p:cond delay="0"/>
                                  </p:stCondLst>
                                  <p:childTnLst>
                                    <p:set>
                                      <p:cBhvr>
                                        <p:cTn dur="1" fill="hold" id="14">
                                          <p:stCondLst>
                                            <p:cond delay="0"/>
                                          </p:stCondLst>
                                        </p:cTn>
                                        <p:tgtEl>
                                          <p:spTgt spid="1048683"/>
                                        </p:tgtEl>
                                        <p:attrNameLst>
                                          <p:attrName>style.visibility</p:attrName>
                                        </p:attrNameLst>
                                      </p:cBhvr>
                                      <p:to>
                                        <p:strVal val="visible"/>
                                      </p:to>
                                    </p:set>
                                    <p:animEffect transition="in" filter="wipe(left)">
                                      <p:cBhvr>
                                        <p:cTn dur="1000" id="15"/>
                                        <p:tgtEl>
                                          <p:spTgt spid="1048683"/>
                                        </p:tgtEl>
                                      </p:cBhvr>
                                    </p:animEffect>
                                  </p:childTnLst>
                                </p:cTn>
                              </p:par>
                            </p:childTnLst>
                          </p:cTn>
                        </p:par>
                        <p:par>
                          <p:cTn fill="hold" id="16" nodeType="afterGroup">
                            <p:stCondLst>
                              <p:cond delay="3000"/>
                            </p:stCondLst>
                            <p:childTnLst>
                              <p:par>
                                <p:cTn fill="hold" id="17" nodeType="afterEffect" presetClass="entr" presetID="22" presetSubtype="8">
                                  <p:stCondLst>
                                    <p:cond delay="0"/>
                                  </p:stCondLst>
                                  <p:childTnLst>
                                    <p:set>
                                      <p:cBhvr>
                                        <p:cTn dur="1" fill="hold" id="18">
                                          <p:stCondLst>
                                            <p:cond delay="0"/>
                                          </p:stCondLst>
                                        </p:cTn>
                                        <p:tgtEl>
                                          <p:spTgt spid="4194323"/>
                                        </p:tgtEl>
                                        <p:attrNameLst>
                                          <p:attrName>style.visibility</p:attrName>
                                        </p:attrNameLst>
                                      </p:cBhvr>
                                      <p:to>
                                        <p:strVal val="visible"/>
                                      </p:to>
                                    </p:set>
                                    <p:animEffect transition="in" filter="wipe(left)">
                                      <p:cBhvr>
                                        <p:cTn dur="500" id="19"/>
                                        <p:tgtEl>
                                          <p:spTgt spid="4194323"/>
                                        </p:tgtEl>
                                      </p:cBhvr>
                                    </p:animEffect>
                                  </p:childTnLst>
                                </p:cTn>
                              </p:par>
                            </p:childTnLst>
                          </p:cTn>
                        </p:par>
                      </p:childTnLst>
                    </p:cTn>
                  </p:par>
                  <p:par>
                    <p:cTn fill="hold" id="20" nodeType="clickPar">
                      <p:stCondLst>
                        <p:cond delay="indefinite"/>
                      </p:stCondLst>
                      <p:childTnLst>
                        <p:par>
                          <p:cTn fill="hold" id="21" nodeType="withGroup">
                            <p:stCondLst>
                              <p:cond delay="0"/>
                            </p:stCondLst>
                            <p:childTnLst>
                              <p:par>
                                <p:cTn fill="hold" grpId="0" id="22" nodeType="clickEffect" presetClass="entr" presetID="37" presetSubtype="0">
                                  <p:stCondLst>
                                    <p:cond delay="0"/>
                                  </p:stCondLst>
                                  <p:childTnLst>
                                    <p:set>
                                      <p:cBhvr>
                                        <p:cTn dur="1" fill="hold" id="23">
                                          <p:stCondLst>
                                            <p:cond delay="0"/>
                                          </p:stCondLst>
                                        </p:cTn>
                                        <p:tgtEl>
                                          <p:spTgt spid="1048688"/>
                                        </p:tgtEl>
                                        <p:attrNameLst>
                                          <p:attrName>style.visibility</p:attrName>
                                        </p:attrNameLst>
                                      </p:cBhvr>
                                      <p:to>
                                        <p:strVal val="visible"/>
                                      </p:to>
                                    </p:set>
                                    <p:animEffect transition="in" filter="fade">
                                      <p:cBhvr>
                                        <p:cTn dur="1000" id="24"/>
                                        <p:tgtEl>
                                          <p:spTgt spid="1048688"/>
                                        </p:tgtEl>
                                      </p:cBhvr>
                                    </p:animEffect>
                                    <p:anim calcmode="lin" valueType="num">
                                      <p:cBhvr>
                                        <p:cTn dur="1000" fill="hold" id="25"/>
                                        <p:tgtEl>
                                          <p:spTgt spid="1048688"/>
                                        </p:tgtEl>
                                        <p:attrNameLst>
                                          <p:attrName>ppt_x</p:attrName>
                                        </p:attrNameLst>
                                      </p:cBhvr>
                                      <p:tavLst>
                                        <p:tav tm="0">
                                          <p:val>
                                            <p:strVal val="#ppt_x"/>
                                          </p:val>
                                        </p:tav>
                                        <p:tav tm="100000">
                                          <p:val>
                                            <p:strVal val="#ppt_x"/>
                                          </p:val>
                                        </p:tav>
                                      </p:tavLst>
                                    </p:anim>
                                    <p:anim calcmode="lin" valueType="num">
                                      <p:cBhvr>
                                        <p:cTn decel="100000" dur="900" fill="hold" id="26"/>
                                        <p:tgtEl>
                                          <p:spTgt spid="1048688"/>
                                        </p:tgtEl>
                                        <p:attrNameLst>
                                          <p:attrName>ppt_y</p:attrName>
                                        </p:attrNameLst>
                                      </p:cBhvr>
                                      <p:tavLst>
                                        <p:tav tm="0">
                                          <p:val>
                                            <p:strVal val="#ppt_y+1"/>
                                          </p:val>
                                        </p:tav>
                                        <p:tav tm="100000">
                                          <p:val>
                                            <p:strVal val="#ppt_y-.03"/>
                                          </p:val>
                                        </p:tav>
                                      </p:tavLst>
                                    </p:anim>
                                    <p:anim calcmode="lin" valueType="num">
                                      <p:cBhvr>
                                        <p:cTn accel="100000" dur="100" fill="hold" id="27">
                                          <p:stCondLst>
                                            <p:cond delay="900"/>
                                          </p:stCondLst>
                                        </p:cTn>
                                        <p:tgtEl>
                                          <p:spTgt spid="1048688"/>
                                        </p:tgtEl>
                                        <p:attrNameLst>
                                          <p:attrName>ppt_y</p:attrName>
                                        </p:attrNameLst>
                                      </p:cBhvr>
                                      <p:tavLst>
                                        <p:tav tm="0">
                                          <p:val>
                                            <p:strVal val="#ppt_y-.03"/>
                                          </p:val>
                                        </p:tav>
                                        <p:tav tm="100000">
                                          <p:val>
                                            <p:strVal val="#ppt_y"/>
                                          </p:val>
                                        </p:tav>
                                      </p:tavLst>
                                    </p:anim>
                                  </p:childTnLst>
                                </p:cTn>
                              </p:par>
                            </p:childTnLst>
                          </p:cTn>
                        </p:par>
                      </p:childTnLst>
                    </p:cTn>
                  </p:par>
                  <p:par>
                    <p:cTn fill="hold" id="28" nodeType="clickPar">
                      <p:stCondLst>
                        <p:cond delay="indefinite"/>
                      </p:stCondLst>
                      <p:childTnLst>
                        <p:par>
                          <p:cTn fill="hold" id="29" nodeType="withGroup">
                            <p:stCondLst>
                              <p:cond delay="0"/>
                            </p:stCondLst>
                            <p:childTnLst>
                              <p:par>
                                <p:cTn fill="hold" id="30" nodeType="clickEffect" presetClass="entr" presetID="9" presetSubtype="0">
                                  <p:stCondLst>
                                    <p:cond delay="0"/>
                                  </p:stCondLst>
                                  <p:childTnLst>
                                    <p:set>
                                      <p:cBhvr>
                                        <p:cTn dur="1" fill="hold" id="31">
                                          <p:stCondLst>
                                            <p:cond delay="0"/>
                                          </p:stCondLst>
                                        </p:cTn>
                                        <p:tgtEl>
                                          <p:spTgt spid="1048691"/>
                                        </p:tgtEl>
                                        <p:attrNameLst>
                                          <p:attrName>style.visibility</p:attrName>
                                        </p:attrNameLst>
                                      </p:cBhvr>
                                      <p:to>
                                        <p:strVal val="visible"/>
                                      </p:to>
                                    </p:set>
                                    <p:animEffect transition="in" filter="dissolve">
                                      <p:cBhvr>
                                        <p:cTn dur="500" id="32"/>
                                        <p:tgtEl>
                                          <p:spTgt spid="1048691"/>
                                        </p:tgtEl>
                                      </p:cBhvr>
                                    </p:animEffect>
                                  </p:childTnLst>
                                </p:cTn>
                              </p:par>
                              <p:par>
                                <p:cTn fill="hold" grpId="0" id="33" nodeType="withEffect" presetClass="entr" presetID="37" presetSubtype="0">
                                  <p:stCondLst>
                                    <p:cond delay="0"/>
                                  </p:stCondLst>
                                  <p:childTnLst>
                                    <p:set>
                                      <p:cBhvr>
                                        <p:cTn dur="1" fill="hold" id="34">
                                          <p:stCondLst>
                                            <p:cond delay="0"/>
                                          </p:stCondLst>
                                        </p:cTn>
                                        <p:tgtEl>
                                          <p:spTgt spid="1048698"/>
                                        </p:tgtEl>
                                        <p:attrNameLst>
                                          <p:attrName>style.visibility</p:attrName>
                                        </p:attrNameLst>
                                      </p:cBhvr>
                                      <p:to>
                                        <p:strVal val="visible"/>
                                      </p:to>
                                    </p:set>
                                    <p:animEffect transition="in" filter="fade">
                                      <p:cBhvr>
                                        <p:cTn dur="1000" id="35"/>
                                        <p:tgtEl>
                                          <p:spTgt spid="1048698"/>
                                        </p:tgtEl>
                                      </p:cBhvr>
                                    </p:animEffect>
                                    <p:anim calcmode="lin" valueType="num">
                                      <p:cBhvr>
                                        <p:cTn dur="1000" fill="hold" id="36"/>
                                        <p:tgtEl>
                                          <p:spTgt spid="1048698"/>
                                        </p:tgtEl>
                                        <p:attrNameLst>
                                          <p:attrName>ppt_x</p:attrName>
                                        </p:attrNameLst>
                                      </p:cBhvr>
                                      <p:tavLst>
                                        <p:tav tm="0">
                                          <p:val>
                                            <p:strVal val="#ppt_x"/>
                                          </p:val>
                                        </p:tav>
                                        <p:tav tm="100000">
                                          <p:val>
                                            <p:strVal val="#ppt_x"/>
                                          </p:val>
                                        </p:tav>
                                      </p:tavLst>
                                    </p:anim>
                                    <p:anim calcmode="lin" valueType="num">
                                      <p:cBhvr>
                                        <p:cTn decel="100000" dur="900" fill="hold" id="37"/>
                                        <p:tgtEl>
                                          <p:spTgt spid="1048698"/>
                                        </p:tgtEl>
                                        <p:attrNameLst>
                                          <p:attrName>ppt_y</p:attrName>
                                        </p:attrNameLst>
                                      </p:cBhvr>
                                      <p:tavLst>
                                        <p:tav tm="0">
                                          <p:val>
                                            <p:strVal val="#ppt_y+1"/>
                                          </p:val>
                                        </p:tav>
                                        <p:tav tm="100000">
                                          <p:val>
                                            <p:strVal val="#ppt_y-.03"/>
                                          </p:val>
                                        </p:tav>
                                      </p:tavLst>
                                    </p:anim>
                                    <p:anim calcmode="lin" valueType="num">
                                      <p:cBhvr>
                                        <p:cTn accel="100000" dur="100" fill="hold" id="38">
                                          <p:stCondLst>
                                            <p:cond delay="900"/>
                                          </p:stCondLst>
                                        </p:cTn>
                                        <p:tgtEl>
                                          <p:spTgt spid="1048698"/>
                                        </p:tgtEl>
                                        <p:attrNameLst>
                                          <p:attrName>ppt_y</p:attrName>
                                        </p:attrNameLst>
                                      </p:cBhvr>
                                      <p:tavLst>
                                        <p:tav tm="0">
                                          <p:val>
                                            <p:strVal val="#ppt_y-.03"/>
                                          </p:val>
                                        </p:tav>
                                        <p:tav tm="100000">
                                          <p:val>
                                            <p:strVal val="#ppt_y"/>
                                          </p:val>
                                        </p:tav>
                                      </p:tavLst>
                                    </p:anim>
                                  </p:childTnLst>
                                </p:cTn>
                              </p:par>
                            </p:childTnLst>
                          </p:cTn>
                        </p:par>
                      </p:childTnLst>
                    </p:cTn>
                  </p:par>
                  <p:par>
                    <p:cTn fill="hold" id="39" nodeType="clickPar">
                      <p:stCondLst>
                        <p:cond delay="indefinite"/>
                      </p:stCondLst>
                      <p:childTnLst>
                        <p:par>
                          <p:cTn fill="hold" id="40" nodeType="withGroup">
                            <p:stCondLst>
                              <p:cond delay="0"/>
                            </p:stCondLst>
                            <p:childTnLst>
                              <p:par>
                                <p:cTn fill="hold" id="41" nodeType="clickEffect" presetClass="entr" presetID="9" presetSubtype="0">
                                  <p:stCondLst>
                                    <p:cond delay="0"/>
                                  </p:stCondLst>
                                  <p:childTnLst>
                                    <p:set>
                                      <p:cBhvr>
                                        <p:cTn dur="1" fill="hold" id="42">
                                          <p:stCondLst>
                                            <p:cond delay="0"/>
                                          </p:stCondLst>
                                        </p:cTn>
                                        <p:tgtEl>
                                          <p:spTgt spid="1048699"/>
                                        </p:tgtEl>
                                        <p:attrNameLst>
                                          <p:attrName>style.visibility</p:attrName>
                                        </p:attrNameLst>
                                      </p:cBhvr>
                                      <p:to>
                                        <p:strVal val="visible"/>
                                      </p:to>
                                    </p:set>
                                    <p:animEffect transition="in" filter="dissolve">
                                      <p:cBhvr>
                                        <p:cTn dur="500" id="43"/>
                                        <p:tgtEl>
                                          <p:spTgt spid="1048699"/>
                                        </p:tgtEl>
                                      </p:cBhvr>
                                    </p:animEffect>
                                  </p:childTnLst>
                                </p:cTn>
                              </p:par>
                              <p:par>
                                <p:cTn fill="hold" grpId="0" id="44" nodeType="withEffect" presetClass="entr" presetID="17" presetSubtype="10">
                                  <p:stCondLst>
                                    <p:cond delay="0"/>
                                  </p:stCondLst>
                                  <p:childTnLst>
                                    <p:set>
                                      <p:cBhvr>
                                        <p:cTn dur="1" fill="hold" id="45">
                                          <p:stCondLst>
                                            <p:cond delay="0"/>
                                          </p:stCondLst>
                                        </p:cTn>
                                        <p:tgtEl>
                                          <p:spTgt spid="1048700"/>
                                        </p:tgtEl>
                                        <p:attrNameLst>
                                          <p:attrName>style.visibility</p:attrName>
                                        </p:attrNameLst>
                                      </p:cBhvr>
                                      <p:to>
                                        <p:strVal val="visible"/>
                                      </p:to>
                                    </p:set>
                                    <p:anim calcmode="lin" valueType="num">
                                      <p:cBhvr>
                                        <p:cTn dur="500" fill="hold" id="46"/>
                                        <p:tgtEl>
                                          <p:spTgt spid="1048700"/>
                                        </p:tgtEl>
                                        <p:attrNameLst>
                                          <p:attrName>ppt_w</p:attrName>
                                        </p:attrNameLst>
                                      </p:cBhvr>
                                      <p:tavLst>
                                        <p:tav tm="0">
                                          <p:val>
                                            <p:fltVal val="0.0"/>
                                          </p:val>
                                        </p:tav>
                                        <p:tav tm="100000">
                                          <p:val>
                                            <p:strVal val="#ppt_w"/>
                                          </p:val>
                                        </p:tav>
                                      </p:tavLst>
                                    </p:anim>
                                    <p:anim calcmode="lin" valueType="num">
                                      <p:cBhvr>
                                        <p:cTn dur="500" fill="hold" id="47"/>
                                        <p:tgtEl>
                                          <p:spTgt spid="104870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81" grpId="0" uiExpand="0" build="whole" animBg="1"/>
      <p:bldP spid="1048682" grpId="0" uiExpand="0" build="whole" animBg="1"/>
      <p:bldP spid="1048683" grpId="0" uiExpand="0" build="whole" animBg="1"/>
      <p:bldP spid="1048688" grpId="0" uiExpand="0" build="whole"/>
      <p:bldP spid="1048698" grpId="0" uiExpand="0" build="whole"/>
      <p:bldP spid="1048700" grpId="0" uiExpand="0" build="whole"/>
    </p:bldLst>
  </p:timing>
</p:sld>
</file>

<file path=ppt/slides/slide9.xml><?xml version="1.0" encoding="utf-8"?>
<p:sld xmlns:a="http://schemas.openxmlformats.org/drawingml/2006/main" xmlns:r="http://schemas.openxmlformats.org/officeDocument/2006/relationships" xmlns:p="http://schemas.openxmlformats.org/presentationml/2006/main" show="0" showMasterSp="1">
  <p:cSld>
    <p:spTree>
      <p:nvGrpSpPr>
        <p:cNvPr id="81" name=""/>
        <p:cNvGrpSpPr/>
        <p:nvPr/>
      </p:nvGrpSpPr>
      <p:grpSpPr>
        <a:xfrm rot="0">
          <a:off x="0" y="0"/>
          <a:ext cx="0" cy="0"/>
          <a:chOff x="0" y="0"/>
          <a:chExt cx="0" cy="0"/>
        </a:xfrm>
      </p:grpSpPr>
      <p:pic>
        <p:nvPicPr>
          <p:cNvPr id="2097182" name="Picture 2" descr="SH2507-crop"/>
          <p:cNvPicPr>
            <a:picLocks/>
          </p:cNvPicPr>
          <p:nvPr/>
        </p:nvPicPr>
        <p:blipFill>
          <a:blip xmlns:r="http://schemas.openxmlformats.org/officeDocument/2006/relationships" r:embed="rId1"/>
          <a:srcRect l="0" t="0" r="0" b="0"/>
          <a:stretch>
            <a:fillRect/>
          </a:stretch>
        </p:blipFill>
        <p:spPr>
          <a:xfrm rot="0">
            <a:off x="3429000" y="228600"/>
            <a:ext cx="2209800" cy="685800"/>
          </a:xfrm>
          <a:prstGeom prst="rect"/>
          <a:noFill/>
          <a:ln w="19050" cap="flat" cmpd="sng">
            <a:solidFill>
              <a:schemeClr val="accent2">
                <a:alpha val="100000"/>
              </a:schemeClr>
            </a:solidFill>
            <a:prstDash val="solid"/>
            <a:round/>
          </a:ln>
        </p:spPr>
      </p:pic>
      <p:sp>
        <p:nvSpPr>
          <p:cNvPr id="1048704" name="Text Box 3"/>
          <p:cNvSpPr txBox="1"/>
          <p:nvPr/>
        </p:nvSpPr>
        <p:spPr>
          <a:xfrm rot="0">
            <a:off x="3581400" y="228600"/>
            <a:ext cx="1981200" cy="6413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Summary</a:t>
            </a:r>
          </a:p>
        </p:txBody>
      </p:sp>
      <p:sp>
        <p:nvSpPr>
          <p:cNvPr id="1048705" name="Rectangle 4"/>
          <p:cNvSpPr/>
          <p:nvPr/>
        </p:nvSpPr>
        <p:spPr>
          <a:xfrm rot="0">
            <a:off x="914400" y="1143000"/>
            <a:ext cx="1817687" cy="466725"/>
          </a:xfrm>
          <a:prstGeom prst="rect"/>
          <a:solidFill>
            <a:srgbClr val="996633"/>
          </a:solidFill>
          <a:ln w="9525" cap="flat" cmpd="sng">
            <a:solidFill>
              <a:srgbClr val="000000">
                <a:alpha val="100000"/>
              </a:srgbClr>
            </a:solidFill>
            <a:prstDash val="solid"/>
            <a:round/>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solidFill>
                  <a:srgbClr val="FFFF99"/>
                </a:solidFill>
              </a:rPr>
              <a:t>The OR Gate</a:t>
            </a:r>
          </a:p>
        </p:txBody>
      </p:sp>
      <p:sp>
        <p:nvSpPr>
          <p:cNvPr id="1048706" name="Text Box 5"/>
          <p:cNvSpPr txBox="1"/>
          <p:nvPr/>
        </p:nvSpPr>
        <p:spPr>
          <a:xfrm rot="0">
            <a:off x="1905000" y="1676400"/>
            <a:ext cx="6400800" cy="7016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2000" lang="en-US"/>
              <a:t>A Multisim circuit is shown. XWG1 is a word generator set to count down. XLA1 is a logic analyzer with the output</a:t>
            </a:r>
          </a:p>
        </p:txBody>
      </p:sp>
      <p:sp>
        <p:nvSpPr>
          <p:cNvPr id="1048707" name="WordArt 6"/>
          <p:cNvSpPr/>
          <p:nvPr/>
        </p:nvSpPr>
        <p:spPr>
          <a:xfrm rot="0">
            <a:off x="609600" y="1828800"/>
            <a:ext cx="1219200" cy="449262"/>
          </a:xfrm>
          <a:prstGeom prst="rect"/>
        </p:spPr>
        <p:txBody>
          <a:bodyPr anchor="t" bIns="45720" fromWordArt="1" lIns="91440" rIns="91440" tIns="45720" vert="horz" wrap="none">
            <a:prstTxWarp prst="textPlain">
              <a:avLst>
                <a:gd fmla="val 50000" name="adj"/>
              </a:avLst>
            </a:prstTxWarp>
          </a:bodyPr>
          <a:p>
            <a:pPr algn="ctr"/>
            <a:r>
              <a:rPr b="0" sz="2800" i="0" kern="10" normalizeH="0" spc="0">
                <a:ln>
                  <a:noFill/>
                </a:ln>
                <a:gradFill rotWithShape="0">
                  <a:gsLst>
                    <a:gs pos="0">
                      <a:srgbClr val="FFFF00">
                        <a:alpha val="100000"/>
                      </a:srgbClr>
                    </a:gs>
                    <a:gs pos="100000">
                      <a:srgbClr val="FF9933">
                        <a:alpha val="100000"/>
                      </a:srgbClr>
                    </a:gs>
                  </a:gsLst>
                  <a:path path="rect">
                    <a:fillToRect l="50000" t="50000" r="50000" b="50000"/>
                  </a:path>
                </a:gradFill>
                <a:effectLst>
                  <a:outerShdw algn="ctr" dir="2699999" dist="35921" kx="0" sx="100000" sy="100000">
                    <a:srgbClr val="C0C0C0">
                      <a:alpha val="79999"/>
                    </a:srgbClr>
                  </a:outerShdw>
                </a:effectLst>
                <a:latin typeface="Impact"/>
                <a:ea typeface="Impact"/>
              </a:rPr>
              <a:t>Example</a:t>
            </a:r>
          </a:p>
        </p:txBody>
      </p:sp>
      <p:sp>
        <p:nvSpPr>
          <p:cNvPr id="1048708" name="WordArt 10"/>
          <p:cNvSpPr/>
          <p:nvPr/>
        </p:nvSpPr>
        <p:spPr>
          <a:xfrm rot="0">
            <a:off x="4114800" y="3124200"/>
            <a:ext cx="1219200" cy="449262"/>
          </a:xfrm>
          <a:prstGeom prst="rect"/>
        </p:spPr>
        <p:txBody>
          <a:bodyPr anchor="t" bIns="45720" fromWordArt="1" lIns="91440" rIns="91440" tIns="45720" vert="horz" wrap="none">
            <a:prstTxWarp prst="textPlain">
              <a:avLst>
                <a:gd fmla="val 50000" name="adj"/>
              </a:avLst>
            </a:prstTxWarp>
          </a:bodyPr>
          <a:p>
            <a:pPr algn="ctr"/>
            <a:r>
              <a:rPr b="0" sz="2800" i="0" kern="10" normalizeH="0" spc="0">
                <a:ln>
                  <a:noFill/>
                </a:ln>
                <a:gradFill rotWithShape="0">
                  <a:gsLst>
                    <a:gs pos="0">
                      <a:srgbClr val="FFFF00">
                        <a:alpha val="100000"/>
                      </a:srgbClr>
                    </a:gs>
                    <a:gs pos="100000">
                      <a:srgbClr val="FF9933">
                        <a:alpha val="100000"/>
                      </a:srgbClr>
                    </a:gs>
                  </a:gsLst>
                  <a:path path="rect">
                    <a:fillToRect l="50000" t="50000" r="50000" b="50000"/>
                  </a:path>
                </a:gradFill>
                <a:effectLst>
                  <a:outerShdw algn="ctr" dir="2699999" dist="35921" kx="0" sx="100000" sy="100000">
                    <a:srgbClr val="C0C0C0">
                      <a:alpha val="79999"/>
                    </a:srgbClr>
                  </a:outerShdw>
                </a:effectLst>
                <a:latin typeface="Impact"/>
                <a:ea typeface="Impact"/>
              </a:rPr>
              <a:t>Solution</a:t>
            </a:r>
          </a:p>
        </p:txBody>
      </p:sp>
      <p:sp>
        <p:nvSpPr>
          <p:cNvPr id="1048709" name="Text Box 11"/>
          <p:cNvSpPr txBox="1"/>
          <p:nvPr/>
        </p:nvSpPr>
        <p:spPr>
          <a:xfrm rot="0">
            <a:off x="5334000" y="3048000"/>
            <a:ext cx="3200400" cy="10064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2000" lang="en-US"/>
              <a:t>The output (line 1) will be HIGH if any input is HIGH; otherwise it will be LOW.</a:t>
            </a:r>
          </a:p>
        </p:txBody>
      </p:sp>
      <p:sp>
        <p:nvSpPr>
          <p:cNvPr id="1048710" name="Text Box 14"/>
          <p:cNvSpPr txBox="1"/>
          <p:nvPr/>
        </p:nvSpPr>
        <p:spPr>
          <a:xfrm rot="0">
            <a:off x="685800" y="2286000"/>
            <a:ext cx="7848600" cy="7016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2000" lang="en-US"/>
              <a:t>connected to first (top) line of the analyzer. The three 2-input OR gates act as a single 4-input gate. What signal do you expect on the output line?</a:t>
            </a:r>
          </a:p>
        </p:txBody>
      </p:sp>
      <p:pic>
        <p:nvPicPr>
          <p:cNvPr id="2097183" name="Picture 15"/>
          <p:cNvPicPr>
            <a:picLocks/>
          </p:cNvPicPr>
          <p:nvPr/>
        </p:nvPicPr>
        <p:blipFill>
          <a:blip xmlns:r="http://schemas.openxmlformats.org/officeDocument/2006/relationships" r:embed="rId2"/>
          <a:srcRect l="0" t="0" r="0" b="0"/>
          <a:stretch>
            <a:fillRect/>
          </a:stretch>
        </p:blipFill>
        <p:spPr>
          <a:xfrm rot="0">
            <a:off x="838200" y="3048000"/>
            <a:ext cx="3162300" cy="3648075"/>
          </a:xfrm>
          <a:prstGeom prst="rect"/>
          <a:noFill/>
          <a:ln w="19050" cap="flat" cmpd="sng">
            <a:solidFill>
              <a:schemeClr val="dk1">
                <a:alpha val="100000"/>
              </a:schemeClr>
            </a:solidFill>
            <a:prstDash val="solid"/>
            <a:round/>
          </a:ln>
        </p:spPr>
      </p:pic>
      <p:sp>
        <p:nvSpPr>
          <p:cNvPr id="1048711" name="Line 9"/>
          <p:cNvSpPr/>
          <p:nvPr/>
        </p:nvSpPr>
        <p:spPr>
          <a:xfrm rot="0" flipH="1" flipV="1">
            <a:off x="3733800" y="4343400"/>
            <a:ext cx="457200" cy="304800"/>
          </a:xfrm>
          <a:prstGeom prst="line"/>
          <a:noFill/>
          <a:ln w="9525" cap="flat" cmpd="sng">
            <a:solidFill>
              <a:schemeClr val="dk1">
                <a:alpha val="100000"/>
              </a:schemeClr>
            </a:solidFill>
            <a:prstDash val="solid"/>
            <a:round/>
            <a:tailEnd type="triangle" w="med" len="med"/>
          </a:ln>
        </p:spPr>
      </p:sp>
      <p:pic>
        <p:nvPicPr>
          <p:cNvPr id="2097184" name="Picture 16"/>
          <p:cNvPicPr>
            <a:picLocks/>
          </p:cNvPicPr>
          <p:nvPr/>
        </p:nvPicPr>
        <p:blipFill>
          <a:blip xmlns:r="http://schemas.openxmlformats.org/officeDocument/2006/relationships" r:embed="rId3"/>
          <a:srcRect l="0" t="0" r="0" b="0"/>
          <a:stretch>
            <a:fillRect/>
          </a:stretch>
        </p:blipFill>
        <p:spPr>
          <a:xfrm rot="0">
            <a:off x="4191000" y="4191000"/>
            <a:ext cx="4495800" cy="1909762"/>
          </a:xfrm>
          <a:prstGeom prst="rect"/>
          <a:noFill/>
          <a:ln w="19050" cap="flat" cmpd="sng">
            <a:solidFill>
              <a:schemeClr val="dk1">
                <a:alpha val="100000"/>
              </a:schemeClr>
            </a:solidFill>
            <a:prstDash val="solid"/>
            <a:round/>
          </a:ln>
        </p:spPr>
      </p:pic>
      <p:sp>
        <p:nvSpPr>
          <p:cNvPr id="1048712" name="Rectangle 13"/>
          <p:cNvSpPr/>
          <p:nvPr/>
        </p:nvSpPr>
        <p:spPr>
          <a:xfrm rot="0">
            <a:off x="5153025" y="5162550"/>
            <a:ext cx="3533775" cy="171450"/>
          </a:xfrm>
          <a:prstGeom prst="rect"/>
          <a:solidFill>
            <a:srgbClr val="FFFFFF"/>
          </a:solid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Tree>
  </p:cSld>
  <p:clrMapOvr>
    <a:masterClrMapping/>
  </p:clrMapOvr>
  <p:transition spd="fast" advClick="1"/>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9" presetSubtype="0">
                                  <p:stCondLst>
                                    <p:cond delay="0"/>
                                  </p:stCondLst>
                                  <p:childTnLst>
                                    <p:set>
                                      <p:cBhvr>
                                        <p:cTn dur="1" fill="hold" id="6">
                                          <p:stCondLst>
                                            <p:cond delay="0"/>
                                          </p:stCondLst>
                                        </p:cTn>
                                        <p:tgtEl>
                                          <p:spTgt spid="1048708"/>
                                        </p:tgtEl>
                                        <p:attrNameLst>
                                          <p:attrName>style.visibility</p:attrName>
                                        </p:attrNameLst>
                                      </p:cBhvr>
                                      <p:to>
                                        <p:strVal val="visible"/>
                                      </p:to>
                                    </p:set>
                                    <p:animEffect transition="in" filter="dissolve">
                                      <p:cBhvr>
                                        <p:cTn dur="500" id="7"/>
                                        <p:tgtEl>
                                          <p:spTgt spid="1048708"/>
                                        </p:tgtEl>
                                      </p:cBhvr>
                                    </p:animEffect>
                                  </p:childTnLst>
                                </p:cTn>
                              </p:par>
                              <p:par>
                                <p:cTn fill="hold" grpId="0" id="8" nodeType="withEffect" presetClass="entr" presetID="2" presetSubtype="2">
                                  <p:stCondLst>
                                    <p:cond delay="0"/>
                                  </p:stCondLst>
                                  <p:childTnLst>
                                    <p:set>
                                      <p:cBhvr>
                                        <p:cTn dur="1" fill="hold" id="9">
                                          <p:stCondLst>
                                            <p:cond delay="0"/>
                                          </p:stCondLst>
                                        </p:cTn>
                                        <p:tgtEl>
                                          <p:spTgt spid="1048709"/>
                                        </p:tgtEl>
                                        <p:attrNameLst>
                                          <p:attrName>style.visibility</p:attrName>
                                        </p:attrNameLst>
                                      </p:cBhvr>
                                      <p:to>
                                        <p:strVal val="visible"/>
                                      </p:to>
                                    </p:set>
                                    <p:anim calcmode="lin" valueType="num">
                                      <p:cBhvr additive="base">
                                        <p:cTn dur="500" fill="hold" id="10"/>
                                        <p:tgtEl>
                                          <p:spTgt spid="1048709"/>
                                        </p:tgtEl>
                                        <p:attrNameLst>
                                          <p:attrName>ppt_x</p:attrName>
                                        </p:attrNameLst>
                                      </p:cBhvr>
                                      <p:tavLst>
                                        <p:tav tm="0">
                                          <p:val>
                                            <p:strVal val="1+#ppt_w/2"/>
                                          </p:val>
                                        </p:tav>
                                        <p:tav tm="100000">
                                          <p:val>
                                            <p:strVal val="#ppt_x"/>
                                          </p:val>
                                        </p:tav>
                                      </p:tavLst>
                                    </p:anim>
                                    <p:anim calcmode="lin" valueType="num">
                                      <p:cBhvr additive="base">
                                        <p:cTn dur="500" fill="hold" id="11"/>
                                        <p:tgtEl>
                                          <p:spTgt spid="1048709"/>
                                        </p:tgtEl>
                                        <p:attrNameLst>
                                          <p:attrName>ppt_y</p:attrName>
                                        </p:attrNameLst>
                                      </p:cBhvr>
                                      <p:tavLst>
                                        <p:tav tm="0">
                                          <p:val>
                                            <p:strVal val="#ppt_y"/>
                                          </p:val>
                                        </p:tav>
                                        <p:tav tm="100000">
                                          <p:val>
                                            <p:strVal val="#ppt_y"/>
                                          </p:val>
                                        </p:tav>
                                      </p:tavLst>
                                    </p:anim>
                                  </p:childTnLst>
                                </p:cTn>
                              </p:par>
                            </p:childTnLst>
                          </p:cTn>
                        </p:par>
                      </p:childTnLst>
                    </p:cTn>
                  </p:par>
                  <p:par>
                    <p:cTn fill="hold" id="12" nodeType="clickPar">
                      <p:stCondLst>
                        <p:cond delay="indefinite"/>
                      </p:stCondLst>
                      <p:childTnLst>
                        <p:par>
                          <p:cTn fill="hold" id="13" nodeType="withGroup">
                            <p:stCondLst>
                              <p:cond delay="0"/>
                            </p:stCondLst>
                            <p:childTnLst>
                              <p:par>
                                <p:cTn fill="hold" grpId="0" id="14" nodeType="clickEffect" presetClass="exit" presetID="22" presetSubtype="8">
                                  <p:stCondLst>
                                    <p:cond delay="0"/>
                                  </p:stCondLst>
                                  <p:childTnLst>
                                    <p:animEffect transition="out" filter="wipe(left)">
                                      <p:cBhvr>
                                        <p:cTn dur="2000" id="15"/>
                                        <p:tgtEl>
                                          <p:spTgt spid="1048712"/>
                                        </p:tgtEl>
                                      </p:cBhvr>
                                    </p:animEffect>
                                    <p:set>
                                      <p:cBhvr>
                                        <p:cTn dur="1" fill="hold" id="16">
                                          <p:stCondLst>
                                            <p:cond delay="1999"/>
                                          </p:stCondLst>
                                        </p:cTn>
                                        <p:tgtEl>
                                          <p:spTgt spid="10487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09" grpId="0" uiExpand="0" build="whole"/>
      <p:bldP spid="1048712" grpId="0" uiExpand="0" build="whole" animBg="1"/>
    </p:bldLst>
  </p:timing>
</p:sld>
</file>

<file path=ppt/theme/theme1.xml><?xml version="1.0" encoding="utf-8"?>
<a:theme xmlns:a="http://schemas.openxmlformats.org/drawingml/2006/main" name="Office 主题">
  <a:themeElements>
    <a:clrScheme name="Default Color Scheme">
      <a:dk1>
        <a:srgbClr val="000000"/>
      </a:dk1>
      <a:lt1>
        <a:srgbClr val="B2B2B2"/>
      </a:lt1>
      <a:dk2>
        <a:srgbClr val="B2B2B2"/>
      </a:dk2>
      <a:lt2>
        <a:srgbClr val="663300"/>
      </a:lt2>
      <a:accent1>
        <a:srgbClr val="FFCC00"/>
      </a:accent1>
      <a:accent2>
        <a:srgbClr val="CC6600"/>
      </a:accent2>
      <a:accent3>
        <a:srgbClr val="D5D5D5"/>
      </a:accent3>
      <a:accent4>
        <a:srgbClr val="000000"/>
      </a:accent4>
      <a:accent5>
        <a:srgbClr val="FFE2AA"/>
      </a:accent5>
      <a:accent6>
        <a:srgbClr val="B75B00"/>
      </a:accent6>
      <a:hlink>
        <a:srgbClr val="FF9900"/>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000000"/>
        </a:dk1>
        <a:lt1>
          <a:srgbClr val="FFFFFF"/>
        </a:lt1>
        <a:dk2>
          <a:srgbClr val="808080"/>
        </a:dk2>
        <a:lt2>
          <a:srgbClr val="00000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extraClrScheme>
    <a:extraClrScheme>
      <a:clrScheme name="Default Color Scheme 2">
        <a:dk1>
          <a:srgbClr val="FFFFFF"/>
        </a:dk1>
        <a:lt1>
          <a:srgbClr val="0000FF"/>
        </a:lt1>
        <a:dk2>
          <a:srgbClr val="000000"/>
        </a:dk2>
        <a:lt2>
          <a:srgbClr val="FFFF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extraClrScheme>
    <a:extraClrScheme>
      <a:clrScheme name="Default Color Scheme 3">
        <a:dk1>
          <a:srgbClr val="000000"/>
        </a:dk1>
        <a:lt1>
          <a:srgbClr val="FFFFCC"/>
        </a:lt1>
        <a:dk2>
          <a:srgbClr val="666633"/>
        </a:dk2>
        <a:lt2>
          <a:srgbClr val="808000"/>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extraClrScheme>
    <a:extraClrScheme>
      <a:clrScheme name="Default Color Scheme 4">
        <a:dk1>
          <a:srgbClr val="000000"/>
        </a:dk1>
        <a:lt1>
          <a:srgbClr val="FFFFFF"/>
        </a:lt1>
        <a:dk2>
          <a:srgbClr val="333333"/>
        </a:dk2>
        <a:lt2>
          <a:srgbClr val="000000"/>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extraClrScheme>
    <a:extraClrScheme>
      <a:clrScheme name="Default Color Scheme 5">
        <a:dk1>
          <a:srgbClr val="000000"/>
        </a:dk1>
        <a:lt1>
          <a:srgbClr val="FFFFFF"/>
        </a:lt1>
        <a:dk2>
          <a:srgbClr val="808080"/>
        </a:dk2>
        <a:lt2>
          <a:srgbClr val="00000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extraClrScheme>
    <a:extraClrScheme>
      <a:clrScheme name="Default Color Scheme 6">
        <a:dk1>
          <a:srgbClr val="000000"/>
        </a:dk1>
        <a:lt1>
          <a:srgbClr val="FFFFFF"/>
        </a:lt1>
        <a:dk2>
          <a:srgbClr val="808080"/>
        </a:dk2>
        <a:lt2>
          <a:srgbClr val="00000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extraClrScheme>
    <a:extraClrScheme>
      <a:clrScheme name="Default Color Scheme 7">
        <a:dk1>
          <a:srgbClr val="000000"/>
        </a:dk1>
        <a:lt1>
          <a:srgbClr val="FFFFFF"/>
        </a:lt1>
        <a:dk2>
          <a:srgbClr val="808080"/>
        </a:dk2>
        <a:lt2>
          <a:srgbClr val="00000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extraClrScheme>
  </a:extraClrSchemeLst>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3.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Slide 1</dc:title>
  <dc:creator>David Buchla</dc:creator>
  <cp:lastModifiedBy>Usra Sami</cp:lastModifiedBy>
  <dcterms:created xsi:type="dcterms:W3CDTF">2006-09-20T16:54:22Z</dcterms:created>
  <dcterms:modified xsi:type="dcterms:W3CDTF">2022-11-30T19:12:54Z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1e262418d1ea4c01a71365aa1df7f9d8</vt:lpwstr>
  </property>
</Properties>
</file>