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baseline="0">
        <a:solidFill>
          <a:schemeClr val="dk1"/>
        </a:solidFill>
        <a:latin typeface="Times New Roman" pitchFamily="18" charset="0"/>
        <a:sym typeface="Times New Roman" pitchFamily="18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>
      <p:cViewPr varScale="1">
        <p:scale>
          <a:sx n="87" d="100"/>
          <a:sy n="87" d="100"/>
        </p:scale>
        <p:origin x="2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 sz="1200">
              <a:latin typeface="Arial" charset="0"/>
            </a:endParaRPr>
          </a:p>
        </p:txBody>
      </p:sp>
      <p:sp>
        <p:nvSpPr>
          <p:cNvPr id="1049191" name="Rectangle 3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endParaRPr lang="en-US" altLang="en-US" sz="1200">
              <a:latin typeface="Arial" charset="0"/>
            </a:endParaRPr>
          </a:p>
        </p:txBody>
      </p:sp>
      <p:sp>
        <p:nvSpPr>
          <p:cNvPr id="104919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9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919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US" altLang="en-US" sz="1200">
              <a:latin typeface="Arial" charset="0"/>
            </a:endParaRPr>
          </a:p>
        </p:txBody>
      </p:sp>
      <p:sp>
        <p:nvSpPr>
          <p:cNvPr id="104919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‹#›</a:t>
            </a:fld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09061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Times New Roman" pitchFamily="18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Times New Roman" pitchFamily="18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Times New Roman" pitchFamily="18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Times New Roman" pitchFamily="18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Arial" charset="0"/>
        <a:sym typeface="Times New Roman" pitchFamily="18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589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59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240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17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1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48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2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247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33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3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40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5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69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6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6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2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7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432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78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8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63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11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1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875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21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2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28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19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29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3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26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59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5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0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49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5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00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7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7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256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83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8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37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89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89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29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917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1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49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92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2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509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93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64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95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126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29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983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8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911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99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9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55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1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1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180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2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2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649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37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3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875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51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5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733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6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6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30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75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7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595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5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8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18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2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093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09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0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0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009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6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39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07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271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1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1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03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2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2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859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21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2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444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2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2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376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4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35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3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9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4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4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41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53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5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7731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9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60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6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9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47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9167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16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36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33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3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46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4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4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6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5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0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85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8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313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Arial" charset="0"/>
              </a:rPr>
              <a:pPr lvl="0" algn="r" eaLnBrk="1" latinLnBrk="1" hangingPunct="1"/>
              <a:t>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8695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9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15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10"/>
          <p:cNvSpPr/>
          <p:nvPr/>
        </p:nvSpPr>
        <p:spPr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>
                  <a:alpha val="100000"/>
                </a:srgbClr>
              </a:gs>
              <a:gs pos="50000">
                <a:schemeClr val="hlink">
                  <a:alpha val="100000"/>
                </a:schemeClr>
              </a:gs>
              <a:gs pos="100000">
                <a:srgbClr val="3399FF">
                  <a:alpha val="100000"/>
                </a:srgbClr>
              </a:gs>
            </a:gsLst>
            <a:lin ang="2700000" scaled="1"/>
          </a:gradFill>
          <a:ln w="1905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579" name="Rectangle 14"/>
          <p:cNvSpPr/>
          <p:nvPr/>
        </p:nvSpPr>
        <p:spPr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580" name="Text Box 15"/>
          <p:cNvSpPr txBox="1"/>
          <p:nvPr/>
        </p:nvSpPr>
        <p:spPr>
          <a:xfrm>
            <a:off x="3886200" y="6400800"/>
            <a:ext cx="5105400" cy="4470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1048581" name="Text Box 16"/>
          <p:cNvSpPr txBox="1"/>
          <p:nvPr/>
        </p:nvSpPr>
        <p:spPr>
          <a:xfrm>
            <a:off x="152400" y="6400800"/>
            <a:ext cx="2819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8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7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17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7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17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8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8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8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8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Box 10"/>
          <p:cNvSpPr txBox="1"/>
          <p:nvPr/>
        </p:nvSpPr>
        <p:spPr>
          <a:xfrm>
            <a:off x="3886200" y="6400800"/>
            <a:ext cx="5105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1048577" name="Text Box 11"/>
          <p:cNvSpPr txBox="1"/>
          <p:nvPr/>
        </p:nvSpPr>
        <p:spPr>
          <a:xfrm>
            <a:off x="152400" y="6400800"/>
            <a:ext cx="2819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</a:rPr>
              <a:t>th</a:t>
            </a:r>
            <a:r>
              <a:rPr lang="en-US" altLang="en-US" sz="1200">
                <a:solidFill>
                  <a:srgbClr val="996633"/>
                </a:solidFill>
              </a:rPr>
              <a:t> 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e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jpe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5.e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jpe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99FF">
                  <a:alpha val="100000"/>
                </a:srgbClr>
              </a:gs>
              <a:gs pos="50000">
                <a:schemeClr val="hlink">
                  <a:alpha val="100000"/>
                </a:schemeClr>
              </a:gs>
              <a:gs pos="100000">
                <a:srgbClr val="3399FF">
                  <a:alpha val="100000"/>
                </a:srgbClr>
              </a:gs>
            </a:gsLst>
            <a:lin ang="2700000" scaled="1"/>
          </a:gra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583" name="Rectangle 15"/>
          <p:cNvSpPr/>
          <p:nvPr/>
        </p:nvSpPr>
        <p:spPr>
          <a:xfrm>
            <a:off x="1447800" y="0"/>
            <a:ext cx="6324600" cy="68580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584" name="Rectangle 10"/>
          <p:cNvSpPr/>
          <p:nvPr/>
        </p:nvSpPr>
        <p:spPr>
          <a:xfrm>
            <a:off x="1905000" y="228600"/>
            <a:ext cx="5410200" cy="647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585" name="Text Box 12"/>
          <p:cNvSpPr txBox="1"/>
          <p:nvPr/>
        </p:nvSpPr>
        <p:spPr>
          <a:xfrm>
            <a:off x="2133600" y="457200"/>
            <a:ext cx="4876800" cy="2575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algn="ctr" eaLnBrk="1" latin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lt1"/>
                </a:solidFill>
              </a:rPr>
              <a:t>Digital Fundamentals</a:t>
            </a:r>
          </a:p>
          <a:p>
            <a:pPr lvl="0" algn="ctr" eaLnBrk="1" latin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lt1"/>
                </a:solidFill>
              </a:rPr>
              <a:t>Tenth Edition</a:t>
            </a:r>
          </a:p>
          <a:p>
            <a:pPr lvl="0" algn="ctr" eaLnBrk="1" latin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lt1"/>
                </a:solidFill>
                <a:latin typeface="Arial" charset="0"/>
              </a:rPr>
              <a:t>Floyd</a:t>
            </a:r>
          </a:p>
        </p:txBody>
      </p:sp>
      <p:pic>
        <p:nvPicPr>
          <p:cNvPr id="2097152" name="Picture 20" descr="Cover image for DF10-small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6000" y="3230562"/>
            <a:ext cx="4572000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Text Box 13"/>
          <p:cNvSpPr txBox="1"/>
          <p:nvPr/>
        </p:nvSpPr>
        <p:spPr>
          <a:xfrm>
            <a:off x="3749675" y="4648200"/>
            <a:ext cx="1736725" cy="51054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8000"/>
                </a:solidFill>
              </a:rPr>
              <a:t>Chapter 4</a:t>
            </a:r>
          </a:p>
        </p:txBody>
      </p:sp>
      <p:sp>
        <p:nvSpPr>
          <p:cNvPr id="1048587" name="Text Box 19"/>
          <p:cNvSpPr txBox="1"/>
          <p:nvPr/>
        </p:nvSpPr>
        <p:spPr>
          <a:xfrm>
            <a:off x="5486400" y="6324600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3500437" y="4438650"/>
            <a:ext cx="2671762" cy="1733550"/>
            <a:chOff x="432" y="2796"/>
            <a:chExt cx="1683" cy="1092"/>
          </a:xfrm>
        </p:grpSpPr>
        <p:sp>
          <p:nvSpPr>
            <p:cNvPr id="1048697" name="AutoShape 35"/>
            <p:cNvSpPr/>
            <p:nvPr/>
          </p:nvSpPr>
          <p:spPr>
            <a:xfrm>
              <a:off x="432" y="2796"/>
              <a:ext cx="1683" cy="1092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48698" name="Rectangle 37"/>
            <p:cNvSpPr/>
            <p:nvPr/>
          </p:nvSpPr>
          <p:spPr>
            <a:xfrm>
              <a:off x="444" y="2808"/>
              <a:ext cx="1656" cy="106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txBody>
            <a:bodyPr vert="horz" lIns="91440" tIns="45720" rIns="91440" bIns="45720" anchor="t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8699" name="Rectangle 38"/>
            <p:cNvSpPr/>
            <p:nvPr/>
          </p:nvSpPr>
          <p:spPr>
            <a:xfrm>
              <a:off x="444" y="2808"/>
              <a:ext cx="1656" cy="1068"/>
            </a:xfrm>
            <a:prstGeom prst="rect">
              <a:avLst/>
            </a:pr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8700" name="Oval 39"/>
            <p:cNvSpPr/>
            <p:nvPr/>
          </p:nvSpPr>
          <p:spPr>
            <a:xfrm>
              <a:off x="666" y="2964"/>
              <a:ext cx="750" cy="756"/>
            </a:xfrm>
            <a:prstGeom prst="ellipse">
              <a:avLst/>
            </a:prstGeom>
            <a:solidFill>
              <a:srgbClr val="E5E5E5"/>
            </a:solidFill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8701" name="Rectangle 40"/>
            <p:cNvSpPr/>
            <p:nvPr/>
          </p:nvSpPr>
          <p:spPr>
            <a:xfrm>
              <a:off x="584" y="2832"/>
              <a:ext cx="112" cy="22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/>
              <a:r>
                <a:rPr lang="en-US" altLang="en-US" sz="23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48702" name="Line 41"/>
            <p:cNvSpPr/>
            <p:nvPr/>
          </p:nvSpPr>
          <p:spPr>
            <a:xfrm>
              <a:off x="594" y="2846"/>
              <a:ext cx="126" cy="0"/>
            </a:xfrm>
            <a:prstGeom prst="line">
              <a:avLst/>
            </a:prstGeom>
            <a:noFill/>
            <a:ln w="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</p:sp>
      </p:grpSp>
      <p:pic>
        <p:nvPicPr>
          <p:cNvPr id="2097167" name="Picture 2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03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04" name="Rectangle 4"/>
          <p:cNvSpPr/>
          <p:nvPr/>
        </p:nvSpPr>
        <p:spPr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4495800" y="1676400"/>
            <a:ext cx="2362200" cy="457200"/>
            <a:chOff x="2304" y="1152"/>
            <a:chExt cx="1488" cy="288"/>
          </a:xfrm>
        </p:grpSpPr>
        <p:sp>
          <p:nvSpPr>
            <p:cNvPr id="1048705" name="Text Box 17"/>
            <p:cNvSpPr txBox="1"/>
            <p:nvPr/>
          </p:nvSpPr>
          <p:spPr>
            <a:xfrm>
              <a:off x="2304" y="1152"/>
              <a:ext cx="1488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</a:rPr>
                <a:t>A</a:t>
              </a:r>
              <a:r>
                <a:rPr lang="en-US" altLang="en-US">
                  <a:solidFill>
                    <a:srgbClr val="FF0000"/>
                  </a:solidFill>
                </a:rPr>
                <a:t> + </a:t>
              </a:r>
              <a:r>
                <a:rPr lang="en-US" altLang="en-US" i="1">
                  <a:solidFill>
                    <a:srgbClr val="FF0000"/>
                  </a:solidFill>
                </a:rPr>
                <a:t>AB</a:t>
              </a:r>
              <a:r>
                <a:rPr lang="en-US" altLang="en-US">
                  <a:solidFill>
                    <a:srgbClr val="FF0000"/>
                  </a:solidFill>
                </a:rPr>
                <a:t> = </a:t>
              </a:r>
              <a:r>
                <a:rPr lang="en-US" altLang="en-US" i="1">
                  <a:solidFill>
                    <a:srgbClr val="FF0000"/>
                  </a:solidFill>
                </a:rPr>
                <a:t>A + B</a:t>
              </a:r>
            </a:p>
          </p:txBody>
        </p:sp>
        <p:sp>
          <p:nvSpPr>
            <p:cNvPr id="1048706" name="Line 18"/>
            <p:cNvSpPr/>
            <p:nvPr/>
          </p:nvSpPr>
          <p:spPr>
            <a:xfrm>
              <a:off x="2704" y="1208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99" name="Group 98"/>
          <p:cNvGrpSpPr/>
          <p:nvPr/>
        </p:nvGrpSpPr>
        <p:grpSpPr>
          <a:xfrm>
            <a:off x="1295400" y="2914650"/>
            <a:ext cx="6477000" cy="1196975"/>
            <a:chOff x="816" y="1728"/>
            <a:chExt cx="4080" cy="814"/>
          </a:xfrm>
        </p:grpSpPr>
        <p:sp>
          <p:nvSpPr>
            <p:cNvPr id="1048707" name="Text Box 20"/>
            <p:cNvSpPr txBox="1"/>
            <p:nvPr/>
          </p:nvSpPr>
          <p:spPr>
            <a:xfrm>
              <a:off x="816" y="1728"/>
              <a:ext cx="4080" cy="814"/>
            </a:xfrm>
            <a:prstGeom prst="rect">
              <a:avLst/>
            </a:prstGeom>
            <a:gradFill rotWithShape="1">
              <a:gsLst>
                <a:gs pos="0">
                  <a:srgbClr val="969696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  <a:effectLst>
              <a:outerShdw dist="107763" dir="2699999" algn="ctr">
                <a:schemeClr val="dk2">
                  <a:alpha val="50000"/>
                </a:schemeClr>
              </a:outerShdw>
            </a:effectLst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/>
              <a:r>
                <a:rPr lang="en-US" altLang="en-US"/>
                <a:t>This time, </a:t>
              </a:r>
              <a:r>
                <a:rPr lang="en-US" altLang="en-US" i="1">
                  <a:solidFill>
                    <a:srgbClr val="0066FF"/>
                  </a:solidFill>
                </a:rPr>
                <a:t>A</a:t>
              </a:r>
              <a:r>
                <a:rPr lang="en-US" altLang="en-US"/>
                <a:t> is represented by the blue area and </a:t>
              </a:r>
              <a:r>
                <a:rPr lang="en-US" altLang="en-US" i="1">
                  <a:solidFill>
                    <a:srgbClr val="FF0000"/>
                  </a:solidFill>
                </a:rPr>
                <a:t>B</a:t>
              </a:r>
              <a:r>
                <a:rPr lang="en-US" altLang="en-US"/>
                <a:t> again by the red circle.</a:t>
              </a:r>
            </a:p>
            <a:p>
              <a:pPr lvl="0" eaLnBrk="1" latinLnBrk="1" hangingPunct="1"/>
              <a:r>
                <a:rPr lang="en-US" altLang="en-US"/>
                <a:t> </a:t>
              </a:r>
            </a:p>
          </p:txBody>
        </p:sp>
        <p:sp>
          <p:nvSpPr>
            <p:cNvPr id="1048708" name="Line 21"/>
            <p:cNvSpPr/>
            <p:nvPr/>
          </p:nvSpPr>
          <p:spPr>
            <a:xfrm>
              <a:off x="1680" y="1776"/>
              <a:ext cx="144" cy="0"/>
            </a:xfrm>
            <a:prstGeom prst="line">
              <a:avLst/>
            </a:pr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</a:ln>
          </p:spPr>
        </p:sp>
      </p:grpSp>
      <p:graphicFrame>
        <p:nvGraphicFramePr>
          <p:cNvPr id="4194310" name="Object 4194309"/>
          <p:cNvGraphicFramePr>
            <a:graphicFrameLocks/>
          </p:cNvGraphicFramePr>
          <p:nvPr/>
        </p:nvGraphicFramePr>
        <p:xfrm>
          <a:off x="4519612" y="4667250"/>
          <a:ext cx="127158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orelDRAW" r:id="rId5" imgW="1271587" imgH="1271587" progId="CorelDRAW.Graphic.12">
                  <p:embed followColorScheme="full"/>
                </p:oleObj>
              </mc:Choice>
              <mc:Fallback>
                <p:oleObj name="CorelDRAW" r:id="rId5" imgW="1271587" imgH="1271587" progId="CorelDRAW.Graphic.12">
                  <p:embed followColorScheme="full"/>
                  <p:pic>
                    <p:nvPicPr>
                      <p:cNvPr id="2097168" name="Object 23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519612" y="4667250"/>
                        <a:ext cx="1271587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1295400" y="3276600"/>
            <a:ext cx="6629400" cy="822325"/>
            <a:chOff x="816" y="1956"/>
            <a:chExt cx="4176" cy="518"/>
          </a:xfrm>
        </p:grpSpPr>
        <p:sp>
          <p:nvSpPr>
            <p:cNvPr id="1048709" name="Text Box 25"/>
            <p:cNvSpPr txBox="1"/>
            <p:nvPr/>
          </p:nvSpPr>
          <p:spPr>
            <a:xfrm>
              <a:off x="816" y="1956"/>
              <a:ext cx="4176" cy="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/>
                <a:t>                                      The intersection represents </a:t>
              </a:r>
              <a:r>
                <a:rPr lang="en-US" altLang="en-US" i="1">
                  <a:solidFill>
                    <a:srgbClr val="6600FF"/>
                  </a:solidFill>
                </a:rPr>
                <a:t>AB</a:t>
              </a:r>
              <a:r>
                <a:rPr lang="en-US" altLang="en-US"/>
                <a:t>.</a:t>
              </a:r>
            </a:p>
          </p:txBody>
        </p:sp>
        <p:sp>
          <p:nvSpPr>
            <p:cNvPr id="1048710" name="Line 26"/>
            <p:cNvSpPr/>
            <p:nvPr/>
          </p:nvSpPr>
          <p:spPr>
            <a:xfrm>
              <a:off x="912" y="2226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6600FF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101" name="Group 100"/>
          <p:cNvGrpSpPr/>
          <p:nvPr/>
        </p:nvGrpSpPr>
        <p:grpSpPr>
          <a:xfrm>
            <a:off x="1905000" y="3630612"/>
            <a:ext cx="3733800" cy="457200"/>
            <a:chOff x="1200" y="2179"/>
            <a:chExt cx="2352" cy="288"/>
          </a:xfrm>
        </p:grpSpPr>
        <p:sp>
          <p:nvSpPr>
            <p:cNvPr id="1048711" name="Text Box 28"/>
            <p:cNvSpPr txBox="1"/>
            <p:nvPr/>
          </p:nvSpPr>
          <p:spPr>
            <a:xfrm>
              <a:off x="1200" y="2179"/>
              <a:ext cx="2352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/>
                <a:t>Notice that </a:t>
              </a:r>
              <a:r>
                <a:rPr lang="en-US" altLang="en-US" i="1">
                  <a:solidFill>
                    <a:srgbClr val="FF0000"/>
                  </a:solidFill>
                </a:rPr>
                <a:t>A</a:t>
              </a:r>
              <a:r>
                <a:rPr lang="en-US" altLang="en-US">
                  <a:solidFill>
                    <a:srgbClr val="FF0000"/>
                  </a:solidFill>
                </a:rPr>
                <a:t> + </a:t>
              </a:r>
              <a:r>
                <a:rPr lang="en-US" altLang="en-US" i="1">
                  <a:solidFill>
                    <a:srgbClr val="FF0000"/>
                  </a:solidFill>
                </a:rPr>
                <a:t>AB</a:t>
              </a:r>
              <a:r>
                <a:rPr lang="en-US" altLang="en-US">
                  <a:solidFill>
                    <a:srgbClr val="FF0000"/>
                  </a:solidFill>
                </a:rPr>
                <a:t> = </a:t>
              </a:r>
              <a:r>
                <a:rPr lang="en-US" altLang="en-US" i="1">
                  <a:solidFill>
                    <a:srgbClr val="FF0000"/>
                  </a:solidFill>
                </a:rPr>
                <a:t>A + B</a:t>
              </a:r>
            </a:p>
          </p:txBody>
        </p:sp>
        <p:sp>
          <p:nvSpPr>
            <p:cNvPr id="1048712" name="Line 29"/>
            <p:cNvSpPr/>
            <p:nvPr/>
          </p:nvSpPr>
          <p:spPr>
            <a:xfrm>
              <a:off x="2496" y="2227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</p:grpSp>
      <p:graphicFrame>
        <p:nvGraphicFramePr>
          <p:cNvPr id="4194311" name="Object 4194310"/>
          <p:cNvGraphicFramePr>
            <a:graphicFrameLocks/>
          </p:cNvGraphicFramePr>
          <p:nvPr/>
        </p:nvGraphicFramePr>
        <p:xfrm>
          <a:off x="3505200" y="443865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orelDRAW" r:id="rId7" imgW="2671762" imgH="1733550" progId="CorelDRAW.Graphic.12">
                  <p:embed followColorScheme="full"/>
                </p:oleObj>
              </mc:Choice>
              <mc:Fallback>
                <p:oleObj name="CorelDRAW" r:id="rId7" imgW="2671762" imgH="1733550" progId="CorelDRAW.Graphic.12">
                  <p:embed followColorScheme="full"/>
                  <p:pic>
                    <p:nvPicPr>
                      <p:cNvPr id="2097169" name="Object 30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3505200" y="443865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Object 4194311"/>
          <p:cNvGraphicFramePr>
            <a:graphicFrameLocks/>
          </p:cNvGraphicFramePr>
          <p:nvPr/>
        </p:nvGraphicFramePr>
        <p:xfrm>
          <a:off x="3852862" y="4681537"/>
          <a:ext cx="125253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orelDRAW" r:id="rId9" imgW="1252537" imgH="1252537" progId="CorelDRAW.Graphic.12">
                  <p:embed followColorScheme="full"/>
                </p:oleObj>
              </mc:Choice>
              <mc:Fallback>
                <p:oleObj name="CorelDRAW" r:id="rId9" imgW="1252537" imgH="1252537" progId="CorelDRAW.Graphic.12">
                  <p:embed followColorScheme="full"/>
                  <p:pic>
                    <p:nvPicPr>
                      <p:cNvPr id="2097170" name="Object 31"/>
                      <p:cNvPicPr>
                        <a:picLocks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852862" y="4681537"/>
                        <a:ext cx="125253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13" name="WordArt 32"/>
          <p:cNvSpPr/>
          <p:nvPr/>
        </p:nvSpPr>
        <p:spPr>
          <a:xfrm>
            <a:off x="990600" y="17526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714" name="WordArt 33"/>
          <p:cNvSpPr/>
          <p:nvPr/>
        </p:nvSpPr>
        <p:spPr>
          <a:xfrm>
            <a:off x="990600" y="23622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8715" name="Text Box 34"/>
          <p:cNvSpPr txBox="1"/>
          <p:nvPr/>
        </p:nvSpPr>
        <p:spPr>
          <a:xfrm>
            <a:off x="2286000" y="1676400"/>
            <a:ext cx="60198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lang="en-US" altLang="en-US"/>
              <a:t>Illustrate the rule                            with a Venn diagram.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1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19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20" name="Rectangle 4"/>
          <p:cNvSpPr/>
          <p:nvPr/>
        </p:nvSpPr>
        <p:spPr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sp>
        <p:nvSpPr>
          <p:cNvPr id="1048721" name="Text Box 24"/>
          <p:cNvSpPr txBox="1"/>
          <p:nvPr/>
        </p:nvSpPr>
        <p:spPr>
          <a:xfrm>
            <a:off x="762000" y="1747837"/>
            <a:ext cx="7467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Rule 11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/>
              <a:t>can be proven by applying earlier rules as follows:</a:t>
            </a: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2230437" y="2625725"/>
            <a:ext cx="152400" cy="0"/>
          </a:xfrm>
          <a:prstGeom prst="line">
            <a:avLst/>
          </a:prstGeom>
          <a:noFill/>
          <a:ln w="25400" cap="flat" cmpd="sng">
            <a:solidFill>
              <a:srgbClr val="B95C00">
                <a:alpha val="100000"/>
              </a:srgbClr>
            </a:solidFill>
            <a:prstDash val="solid"/>
            <a:round/>
          </a:ln>
          <a:effectLst>
            <a:outerShdw dist="20000" dir="5400000">
              <a:srgbClr val="000000">
                <a:alpha val="37999"/>
              </a:srgbClr>
            </a:outerShdw>
          </a:effectLst>
        </p:spPr>
      </p:cxn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4545012" y="2605087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0" name="Straight Connector 9"/>
          <p:cNvCxnSpPr>
            <a:cxnSpLocks/>
          </p:cNvCxnSpPr>
          <p:nvPr/>
        </p:nvCxnSpPr>
        <p:spPr>
          <a:xfrm>
            <a:off x="4891087" y="2986087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1" name="Straight Connector 10"/>
          <p:cNvCxnSpPr>
            <a:cxnSpLocks/>
          </p:cNvCxnSpPr>
          <p:nvPr/>
        </p:nvCxnSpPr>
        <p:spPr>
          <a:xfrm>
            <a:off x="5424487" y="3352800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2" name="Straight Connector 11"/>
          <p:cNvCxnSpPr>
            <a:cxnSpLocks/>
          </p:cNvCxnSpPr>
          <p:nvPr/>
        </p:nvCxnSpPr>
        <p:spPr>
          <a:xfrm>
            <a:off x="4926012" y="3352800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3" name="Straight Connector 12"/>
          <p:cNvCxnSpPr>
            <a:cxnSpLocks/>
          </p:cNvCxnSpPr>
          <p:nvPr/>
        </p:nvCxnSpPr>
        <p:spPr>
          <a:xfrm>
            <a:off x="3810000" y="3727450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4" name="Straight Connector 13"/>
          <p:cNvCxnSpPr>
            <a:cxnSpLocks/>
          </p:cNvCxnSpPr>
          <p:nvPr/>
        </p:nvCxnSpPr>
        <p:spPr>
          <a:xfrm>
            <a:off x="7391400" y="3408362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7543800" y="4114800"/>
            <a:ext cx="152400" cy="0"/>
          </a:xfrm>
          <a:prstGeom prst="line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sp>
        <p:nvSpPr>
          <p:cNvPr id="1048722" name="Text Box 27"/>
          <p:cNvSpPr txBox="1"/>
          <p:nvPr/>
        </p:nvSpPr>
        <p:spPr>
          <a:xfrm>
            <a:off x="1524000" y="2549525"/>
            <a:ext cx="7010400" cy="2678112"/>
          </a:xfrm>
          <a:prstGeom prst="rect">
            <a:avLst/>
          </a:prstGeom>
          <a:noFill/>
          <a:ln w="9525" cap="flat" cmpd="sng">
            <a:solidFill>
              <a:srgbClr val="0000CC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A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  </a:t>
            </a:r>
            <a:r>
              <a:rPr lang="en-US" altLang="en-US"/>
              <a:t>=  (A+AB) + AB   		</a:t>
            </a:r>
            <a:r>
              <a:rPr lang="en-US" altLang="en-US" sz="2000"/>
              <a:t>Rule 10:  A=A+AB</a:t>
            </a:r>
          </a:p>
          <a:p>
            <a:pPr lvl="0" eaLnBrk="1" latinLnBrk="1" hangingPunct="1"/>
            <a:r>
              <a:rPr lang="en-US" altLang="en-US"/>
              <a:t>	    =  </a:t>
            </a:r>
            <a:r>
              <a:rPr lang="en-US" altLang="en-US" sz="1400"/>
              <a:t> </a:t>
            </a:r>
            <a:r>
              <a:rPr lang="en-US" altLang="en-US"/>
              <a:t>(AA + AB) + AB     	</a:t>
            </a:r>
            <a:r>
              <a:rPr lang="en-US" altLang="en-US" sz="2000"/>
              <a:t>Rule 7:    A =AA</a:t>
            </a:r>
          </a:p>
          <a:p>
            <a:pPr lvl="0" eaLnBrk="1" latinLnBrk="1" hangingPunct="1"/>
            <a:r>
              <a:rPr lang="en-US" altLang="en-US"/>
              <a:t>	    =   AA + AB + </a:t>
            </a:r>
            <a:r>
              <a:rPr lang="en-US" altLang="en-US">
                <a:solidFill>
                  <a:srgbClr val="0000CC"/>
                </a:solidFill>
              </a:rPr>
              <a:t>AA</a:t>
            </a:r>
            <a:r>
              <a:rPr lang="en-US" altLang="en-US"/>
              <a:t> + AB     </a:t>
            </a:r>
            <a:r>
              <a:rPr lang="en-US" altLang="en-US" sz="2000"/>
              <a:t>Rule 8:    </a:t>
            </a:r>
            <a:r>
              <a:rPr lang="en-US" altLang="en-US" sz="2000">
                <a:solidFill>
                  <a:srgbClr val="0000CC"/>
                </a:solidFill>
              </a:rPr>
              <a:t>AA=0</a:t>
            </a:r>
          </a:p>
          <a:p>
            <a:pPr lvl="0" eaLnBrk="1" latinLnBrk="1" hangingPunct="1"/>
            <a:r>
              <a:rPr lang="en-US" altLang="en-US"/>
              <a:t>	    =  (A + A) (A + B)		</a:t>
            </a:r>
            <a:r>
              <a:rPr lang="en-US" altLang="en-US" sz="2000"/>
              <a:t>Factoring</a:t>
            </a:r>
          </a:p>
          <a:p>
            <a:pPr lvl="0" eaLnBrk="1" latinLnBrk="1" hangingPunct="1"/>
            <a:r>
              <a:rPr lang="en-US" altLang="en-US"/>
              <a:t>		    =  1 .(A + B)		</a:t>
            </a:r>
            <a:r>
              <a:rPr lang="en-US" altLang="en-US" sz="2000"/>
              <a:t>Rule 6:     A+A=1</a:t>
            </a:r>
          </a:p>
          <a:p>
            <a:pPr lvl="0" eaLnBrk="1" latinLnBrk="1" hangingPunct="1"/>
            <a:r>
              <a:rPr lang="en-US" altLang="en-US" sz="2000"/>
              <a:t>		     </a:t>
            </a:r>
            <a:r>
              <a:rPr lang="en-US" altLang="en-US"/>
              <a:t>=  A + B			</a:t>
            </a:r>
            <a:r>
              <a:rPr lang="en-US" altLang="en-US" sz="2000"/>
              <a:t>Rule 4:     drop 1</a:t>
            </a:r>
          </a:p>
          <a:p>
            <a:pPr lvl="0" eaLnBrk="1" latinLnBrk="1" hangingPunct="1"/>
            <a:endParaRPr lang="en-US" altLang="en-US"/>
          </a:p>
        </p:txBody>
      </p:sp>
      <p:sp>
        <p:nvSpPr>
          <p:cNvPr id="1048723" name="U-Turn Arrow 16"/>
          <p:cNvSpPr/>
          <p:nvPr/>
        </p:nvSpPr>
        <p:spPr bwMode="auto">
          <a:xfrm>
            <a:off x="1828800" y="2362200"/>
            <a:ext cx="1905000" cy="228600"/>
          </a:xfrm>
          <a:custGeom>
            <a:avLst/>
            <a:gdLst/>
            <a:ahLst/>
            <a:cxnLst/>
            <a:rect l="0" t="0" r="r" b="b"/>
            <a:pathLst>
              <a:path w="1905000" h="228600">
                <a:moveTo>
                  <a:pt x="0" y="228600"/>
                </a:moveTo>
                <a:lnTo>
                  <a:pt x="0" y="100013"/>
                </a:lnTo>
                <a:cubicBezTo>
                  <a:pt x="0" y="44777"/>
                  <a:pt x="44777" y="0"/>
                  <a:pt x="100013" y="0"/>
                </a:cubicBezTo>
                <a:lnTo>
                  <a:pt x="1776413" y="0"/>
                </a:lnTo>
                <a:cubicBezTo>
                  <a:pt x="1831649" y="0"/>
                  <a:pt x="1876426" y="44777"/>
                  <a:pt x="1876426" y="100013"/>
                </a:cubicBezTo>
                <a:cubicBezTo>
                  <a:pt x="1876426" y="104775"/>
                  <a:pt x="1876425" y="109538"/>
                  <a:pt x="1876425" y="114300"/>
                </a:cubicBezTo>
                <a:lnTo>
                  <a:pt x="1905000" y="114300"/>
                </a:lnTo>
                <a:lnTo>
                  <a:pt x="1847850" y="171450"/>
                </a:lnTo>
                <a:lnTo>
                  <a:pt x="1790700" y="114300"/>
                </a:lnTo>
                <a:lnTo>
                  <a:pt x="1819275" y="114300"/>
                </a:lnTo>
                <a:lnTo>
                  <a:pt x="1819275" y="100013"/>
                </a:lnTo>
                <a:cubicBezTo>
                  <a:pt x="1819275" y="76340"/>
                  <a:pt x="1800085" y="57150"/>
                  <a:pt x="1776412" y="57150"/>
                </a:cubicBezTo>
                <a:lnTo>
                  <a:pt x="100013" y="57150"/>
                </a:lnTo>
                <a:cubicBezTo>
                  <a:pt x="76340" y="57150"/>
                  <a:pt x="57150" y="76340"/>
                  <a:pt x="57150" y="100013"/>
                </a:cubicBezTo>
                <a:lnTo>
                  <a:pt x="57150" y="228600"/>
                </a:lnTo>
                <a:lnTo>
                  <a:pt x="0" y="228600"/>
                </a:lnTo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4" name="U-Turn Arrow 17"/>
          <p:cNvSpPr/>
          <p:nvPr/>
        </p:nvSpPr>
        <p:spPr bwMode="auto">
          <a:xfrm>
            <a:off x="2362200" y="2209800"/>
            <a:ext cx="2362200" cy="304800"/>
          </a:xfrm>
          <a:custGeom>
            <a:avLst/>
            <a:gdLst/>
            <a:ahLst/>
            <a:cxnLst/>
            <a:rect l="0" t="0" r="r" b="b"/>
            <a:pathLst>
              <a:path w="2362200" h="304800">
                <a:moveTo>
                  <a:pt x="0" y="304800"/>
                </a:moveTo>
                <a:lnTo>
                  <a:pt x="0" y="133350"/>
                </a:lnTo>
                <a:cubicBezTo>
                  <a:pt x="0" y="59703"/>
                  <a:pt x="59703" y="0"/>
                  <a:pt x="133350" y="0"/>
                </a:cubicBezTo>
                <a:lnTo>
                  <a:pt x="2190750" y="0"/>
                </a:lnTo>
                <a:cubicBezTo>
                  <a:pt x="2264397" y="0"/>
                  <a:pt x="2324100" y="59703"/>
                  <a:pt x="2324100" y="133350"/>
                </a:cubicBezTo>
                <a:lnTo>
                  <a:pt x="2324100" y="152400"/>
                </a:lnTo>
                <a:lnTo>
                  <a:pt x="2362200" y="152400"/>
                </a:lnTo>
                <a:lnTo>
                  <a:pt x="2286000" y="228600"/>
                </a:lnTo>
                <a:lnTo>
                  <a:pt x="2209800" y="152400"/>
                </a:lnTo>
                <a:lnTo>
                  <a:pt x="2247900" y="152400"/>
                </a:lnTo>
                <a:lnTo>
                  <a:pt x="2247900" y="133350"/>
                </a:lnTo>
                <a:cubicBezTo>
                  <a:pt x="2247900" y="101787"/>
                  <a:pt x="2222313" y="76200"/>
                  <a:pt x="2190750" y="76200"/>
                </a:cubicBezTo>
                <a:lnTo>
                  <a:pt x="133350" y="76200"/>
                </a:lnTo>
                <a:cubicBezTo>
                  <a:pt x="101787" y="76200"/>
                  <a:pt x="76200" y="101787"/>
                  <a:pt x="76200" y="133350"/>
                </a:cubicBezTo>
                <a:lnTo>
                  <a:pt x="76200" y="304800"/>
                </a:lnTo>
                <a:lnTo>
                  <a:pt x="0" y="304800"/>
                </a:lnTo>
              </a:path>
            </a:pathLst>
          </a:custGeom>
          <a:solidFill>
            <a:srgbClr val="0000CC">
              <a:alpha val="100000"/>
            </a:srgbClr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28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29" name="Rectangle 4"/>
          <p:cNvSpPr/>
          <p:nvPr/>
        </p:nvSpPr>
        <p:spPr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sp>
        <p:nvSpPr>
          <p:cNvPr id="1048730" name="Text Box 24"/>
          <p:cNvSpPr txBox="1"/>
          <p:nvPr/>
        </p:nvSpPr>
        <p:spPr>
          <a:xfrm>
            <a:off x="1066800" y="1676400"/>
            <a:ext cx="71628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Rule 12, which states that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)(</a:t>
            </a:r>
            <a:r>
              <a:rPr lang="en-US" altLang="en-US" i="1">
                <a:solidFill>
                  <a:srgbClr val="FF0000"/>
                </a:solidFill>
              </a:rPr>
              <a:t>A + C</a:t>
            </a:r>
            <a:r>
              <a:rPr lang="en-US" altLang="en-US">
                <a:solidFill>
                  <a:srgbClr val="FF0000"/>
                </a:solidFill>
              </a:rPr>
              <a:t>) = </a:t>
            </a:r>
            <a:r>
              <a:rPr lang="en-US" altLang="en-US" i="1">
                <a:solidFill>
                  <a:srgbClr val="FF0000"/>
                </a:solidFill>
              </a:rPr>
              <a:t>A + BC</a:t>
            </a:r>
            <a:r>
              <a:rPr lang="en-US" altLang="en-US"/>
              <a:t>,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/>
              <a:t>can be proven by applying earlier rules as follows:</a:t>
            </a:r>
          </a:p>
        </p:txBody>
      </p:sp>
      <p:sp>
        <p:nvSpPr>
          <p:cNvPr id="1048731" name="Text Box 27"/>
          <p:cNvSpPr txBox="1"/>
          <p:nvPr/>
        </p:nvSpPr>
        <p:spPr>
          <a:xfrm>
            <a:off x="1524000" y="2549525"/>
            <a:ext cx="7010400" cy="2308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)(</a:t>
            </a:r>
            <a:r>
              <a:rPr lang="en-US" altLang="en-US" i="1">
                <a:solidFill>
                  <a:srgbClr val="FF0000"/>
                </a:solidFill>
              </a:rPr>
              <a:t>A + C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/>
              <a:t>= </a:t>
            </a:r>
            <a:r>
              <a:rPr lang="en-US" altLang="en-US" i="1"/>
              <a:t>AA + AC + AB + BC</a:t>
            </a:r>
          </a:p>
          <a:p>
            <a:pPr lvl="0" eaLnBrk="1" latinLnBrk="1" hangingPunct="1"/>
            <a:r>
              <a:rPr lang="en-US" altLang="en-US" i="1"/>
              <a:t>		 = A + AC + AB + BC</a:t>
            </a:r>
          </a:p>
          <a:p>
            <a:pPr lvl="0" eaLnBrk="1" latinLnBrk="1" hangingPunct="1"/>
            <a:r>
              <a:rPr lang="en-US" altLang="en-US" i="1"/>
              <a:t>		 = A</a:t>
            </a:r>
            <a:r>
              <a:rPr lang="en-US" altLang="en-US"/>
              <a:t>(1</a:t>
            </a:r>
            <a:r>
              <a:rPr lang="en-US" altLang="en-US" i="1"/>
              <a:t> + C + B</a:t>
            </a:r>
            <a:r>
              <a:rPr lang="en-US" altLang="en-US"/>
              <a:t>)</a:t>
            </a:r>
            <a:r>
              <a:rPr lang="en-US" altLang="en-US" i="1"/>
              <a:t> + BC</a:t>
            </a:r>
          </a:p>
          <a:p>
            <a:pPr lvl="0" eaLnBrk="1" latinLnBrk="1" hangingPunct="1"/>
            <a:r>
              <a:rPr lang="en-US" altLang="en-US" i="1"/>
              <a:t>		 = A </a:t>
            </a:r>
            <a:r>
              <a:rPr lang="en-US" altLang="en-US" i="1" baseline="30000"/>
              <a:t>.</a:t>
            </a:r>
            <a:r>
              <a:rPr lang="en-US" altLang="en-US" i="1"/>
              <a:t> </a:t>
            </a:r>
            <a:r>
              <a:rPr lang="en-US" altLang="en-US"/>
              <a:t>1 </a:t>
            </a:r>
            <a:r>
              <a:rPr lang="en-US" altLang="en-US" i="1"/>
              <a:t>+ BC</a:t>
            </a:r>
          </a:p>
          <a:p>
            <a:pPr lvl="0" eaLnBrk="1" latinLnBrk="1" hangingPunct="1"/>
            <a:r>
              <a:rPr lang="en-US" altLang="en-US" i="1"/>
              <a:t>		 </a:t>
            </a:r>
            <a:r>
              <a:rPr lang="en-US" altLang="en-US" i="1">
                <a:solidFill>
                  <a:srgbClr val="FF3300"/>
                </a:solidFill>
              </a:rPr>
              <a:t>= A + BC</a:t>
            </a:r>
          </a:p>
          <a:p>
            <a:pPr lvl="0" eaLnBrk="1" latin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48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2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35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graphicFrame>
        <p:nvGraphicFramePr>
          <p:cNvPr id="4194313" name="Object 4194312"/>
          <p:cNvGraphicFramePr>
            <a:graphicFrameLocks/>
          </p:cNvGraphicFramePr>
          <p:nvPr/>
        </p:nvGraphicFramePr>
        <p:xfrm>
          <a:off x="11430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orelDRAW" r:id="rId5" imgW="2671762" imgH="1960562" progId="CorelDRAW.Graphic.12">
                  <p:embed followColorScheme="full"/>
                </p:oleObj>
              </mc:Choice>
              <mc:Fallback>
                <p:oleObj name="CorelDRAW" r:id="rId5" imgW="2671762" imgH="1960562" progId="CorelDRAW.Graphic.12">
                  <p:embed followColorScheme="full"/>
                  <p:pic>
                    <p:nvPicPr>
                      <p:cNvPr id="2097174" name="Object 7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4" name="Object 4194313"/>
          <p:cNvGraphicFramePr>
            <a:graphicFrameLocks/>
          </p:cNvGraphicFramePr>
          <p:nvPr/>
        </p:nvGraphicFramePr>
        <p:xfrm>
          <a:off x="11430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orelDRAW" r:id="rId7" imgW="2671762" imgH="1960562" progId="CorelDRAW.Graphic.12">
                  <p:embed followColorScheme="full"/>
                </p:oleObj>
              </mc:Choice>
              <mc:Fallback>
                <p:oleObj name="CorelDRAW" r:id="rId7" imgW="2671762" imgH="1960562" progId="CorelDRAW.Graphic.12">
                  <p:embed followColorScheme="full"/>
                  <p:pic>
                    <p:nvPicPr>
                      <p:cNvPr id="2097175" name="Object 9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36" name="Text Box 10"/>
          <p:cNvSpPr txBox="1"/>
          <p:nvPr/>
        </p:nvSpPr>
        <p:spPr>
          <a:xfrm>
            <a:off x="1143000" y="15240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area representing </a:t>
            </a:r>
            <a:r>
              <a:rPr lang="en-US" altLang="en-US" i="1">
                <a:solidFill>
                  <a:srgbClr val="FFFF00"/>
                </a:solidFill>
              </a:rPr>
              <a:t>A + B</a:t>
            </a:r>
            <a:r>
              <a:rPr lang="en-US" altLang="en-US"/>
              <a:t> is shown in </a:t>
            </a:r>
            <a:r>
              <a:rPr lang="en-US" altLang="en-US">
                <a:solidFill>
                  <a:srgbClr val="FFFF00"/>
                </a:solidFill>
              </a:rPr>
              <a:t>yellow</a:t>
            </a:r>
            <a:r>
              <a:rPr lang="en-US" altLang="en-US"/>
              <a:t>.</a:t>
            </a:r>
          </a:p>
        </p:txBody>
      </p:sp>
      <p:sp>
        <p:nvSpPr>
          <p:cNvPr id="1048737" name="Text Box 11"/>
          <p:cNvSpPr txBox="1"/>
          <p:nvPr/>
        </p:nvSpPr>
        <p:spPr>
          <a:xfrm>
            <a:off x="1143000" y="19812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area representing </a:t>
            </a: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 + </a:t>
            </a:r>
            <a:r>
              <a:rPr lang="en-US" altLang="en-US" i="1">
                <a:solidFill>
                  <a:srgbClr val="FF3300"/>
                </a:solidFill>
              </a:rPr>
              <a:t>C</a:t>
            </a:r>
            <a:r>
              <a:rPr lang="en-US" altLang="en-US"/>
              <a:t> is shown in </a:t>
            </a:r>
            <a:r>
              <a:rPr lang="en-US" altLang="en-US">
                <a:solidFill>
                  <a:srgbClr val="FF3300"/>
                </a:solidFill>
              </a:rPr>
              <a:t>red</a:t>
            </a:r>
            <a:r>
              <a:rPr lang="en-US" altLang="en-US"/>
              <a:t>.</a:t>
            </a:r>
          </a:p>
        </p:txBody>
      </p:sp>
      <p:sp>
        <p:nvSpPr>
          <p:cNvPr id="1048738" name="Text Box 12"/>
          <p:cNvSpPr txBox="1"/>
          <p:nvPr/>
        </p:nvSpPr>
        <p:spPr>
          <a:xfrm>
            <a:off x="1143000" y="10668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Three areas represent the variables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.</a:t>
            </a:r>
          </a:p>
        </p:txBody>
      </p:sp>
      <p:graphicFrame>
        <p:nvGraphicFramePr>
          <p:cNvPr id="4194315" name="Object 4194314"/>
          <p:cNvGraphicFramePr>
            <a:graphicFrameLocks/>
          </p:cNvGraphicFramePr>
          <p:nvPr/>
        </p:nvGraphicFramePr>
        <p:xfrm>
          <a:off x="11430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orelDRAW" r:id="rId9" imgW="2671762" imgH="1960562" progId="CorelDRAW.Graphic.12">
                  <p:embed followColorScheme="full"/>
                </p:oleObj>
              </mc:Choice>
              <mc:Fallback>
                <p:oleObj name="CorelDRAW" r:id="rId9" imgW="2671762" imgH="1960562" progId="CorelDRAW.Graphic.12">
                  <p:embed followColorScheme="full"/>
                  <p:pic>
                    <p:nvPicPr>
                      <p:cNvPr id="2097176" name="Object 13"/>
                      <p:cNvPicPr>
                        <a:picLocks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39" name="Text Box 14"/>
          <p:cNvSpPr txBox="1"/>
          <p:nvPr/>
        </p:nvSpPr>
        <p:spPr>
          <a:xfrm>
            <a:off x="1143000" y="24384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overlap of </a:t>
            </a:r>
            <a:r>
              <a:rPr lang="en-US" altLang="en-US">
                <a:solidFill>
                  <a:srgbClr val="FF3300"/>
                </a:solidFill>
              </a:rPr>
              <a:t>red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FF66"/>
                </a:solidFill>
              </a:rPr>
              <a:t>yellow</a:t>
            </a:r>
            <a:r>
              <a:rPr lang="en-US" altLang="en-US"/>
              <a:t> is shown in </a:t>
            </a:r>
            <a:r>
              <a:rPr lang="en-US" altLang="en-US">
                <a:solidFill>
                  <a:srgbClr val="FF9900"/>
                </a:solidFill>
              </a:rPr>
              <a:t>orange</a:t>
            </a:r>
            <a:r>
              <a:rPr lang="en-US" altLang="en-US"/>
              <a:t>.</a:t>
            </a:r>
          </a:p>
        </p:txBody>
      </p:sp>
      <p:graphicFrame>
        <p:nvGraphicFramePr>
          <p:cNvPr id="4194316" name="Object 4194315"/>
          <p:cNvGraphicFramePr>
            <a:graphicFrameLocks/>
          </p:cNvGraphicFramePr>
          <p:nvPr/>
        </p:nvGraphicFramePr>
        <p:xfrm>
          <a:off x="50292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orelDRAW" r:id="rId11" imgW="2671762" imgH="1960562" progId="CorelDRAW.Graphic.12">
                  <p:embed followColorScheme="full"/>
                </p:oleObj>
              </mc:Choice>
              <mc:Fallback>
                <p:oleObj name="CorelDRAW" r:id="rId11" imgW="2671762" imgH="1960562" progId="CorelDRAW.Graphic.12">
                  <p:embed followColorScheme="full"/>
                  <p:pic>
                    <p:nvPicPr>
                      <p:cNvPr id="2097177" name="Object 15"/>
                      <p:cNvPicPr>
                        <a:picLocks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7" name="Object 4194316"/>
          <p:cNvGraphicFramePr>
            <a:graphicFrameLocks/>
          </p:cNvGraphicFramePr>
          <p:nvPr/>
        </p:nvGraphicFramePr>
        <p:xfrm>
          <a:off x="50292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CorelDRAW" r:id="rId13" imgW="2671762" imgH="1960562" progId="CorelDRAW.Graphic.12">
                  <p:embed followColorScheme="full"/>
                </p:oleObj>
              </mc:Choice>
              <mc:Fallback>
                <p:oleObj name="CorelDRAW" r:id="rId13" imgW="2671762" imgH="1960562" progId="CorelDRAW.Graphic.12">
                  <p:embed followColorScheme="full"/>
                  <p:pic>
                    <p:nvPicPr>
                      <p:cNvPr id="2097178" name="Object 16"/>
                      <p:cNvPicPr>
                        <a:picLocks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40" name="Rectangle 17"/>
          <p:cNvSpPr/>
          <p:nvPr/>
        </p:nvSpPr>
        <p:spPr>
          <a:xfrm>
            <a:off x="1066800" y="990600"/>
            <a:ext cx="7010400" cy="1981200"/>
          </a:xfrm>
          <a:prstGeom prst="rect">
            <a:avLst/>
          </a:prstGeom>
          <a:noFill/>
          <a:ln w="57150" cap="flat" cmpd="thinThick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741" name="Text Box 18"/>
          <p:cNvSpPr txBox="1"/>
          <p:nvPr/>
        </p:nvSpPr>
        <p:spPr>
          <a:xfrm>
            <a:off x="1143000" y="36576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ORing with </a:t>
            </a:r>
            <a:r>
              <a:rPr lang="en-US" altLang="en-US" i="1">
                <a:solidFill>
                  <a:srgbClr val="FFFF66"/>
                </a:solidFill>
              </a:rPr>
              <a:t>A</a:t>
            </a:r>
            <a:r>
              <a:rPr lang="en-US" altLang="en-US"/>
              <a:t> gives the same area as before.</a:t>
            </a:r>
          </a:p>
        </p:txBody>
      </p:sp>
      <p:sp>
        <p:nvSpPr>
          <p:cNvPr id="1048742" name="Rectangle 19"/>
          <p:cNvSpPr/>
          <p:nvPr/>
        </p:nvSpPr>
        <p:spPr>
          <a:xfrm>
            <a:off x="1066800" y="3124200"/>
            <a:ext cx="7010400" cy="1066800"/>
          </a:xfrm>
          <a:prstGeom prst="rect">
            <a:avLst/>
          </a:prstGeom>
          <a:noFill/>
          <a:ln w="57150" cap="flat" cmpd="thinThick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graphicFrame>
        <p:nvGraphicFramePr>
          <p:cNvPr id="4194318" name="Object 4194317"/>
          <p:cNvGraphicFramePr>
            <a:graphicFrameLocks/>
          </p:cNvGraphicFramePr>
          <p:nvPr/>
        </p:nvGraphicFramePr>
        <p:xfrm>
          <a:off x="50292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orelDRAW" r:id="rId15" imgW="2671762" imgH="1960562" progId="CorelDRAW.Graphic.12">
                  <p:embed followColorScheme="full"/>
                </p:oleObj>
              </mc:Choice>
              <mc:Fallback>
                <p:oleObj name="CorelDRAW" r:id="rId15" imgW="2671762" imgH="1960562" progId="CorelDRAW.Graphic.12">
                  <p:embed followColorScheme="full"/>
                  <p:pic>
                    <p:nvPicPr>
                      <p:cNvPr id="2097179" name="Object 20"/>
                      <p:cNvPicPr>
                        <a:picLocks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43" name="Text Box 21"/>
          <p:cNvSpPr txBox="1"/>
          <p:nvPr/>
        </p:nvSpPr>
        <p:spPr>
          <a:xfrm>
            <a:off x="4267200" y="5029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=</a:t>
            </a:r>
          </a:p>
        </p:txBody>
      </p:sp>
      <p:graphicFrame>
        <p:nvGraphicFramePr>
          <p:cNvPr id="4194319" name="Object 4194318"/>
          <p:cNvGraphicFramePr>
            <a:graphicFrameLocks/>
          </p:cNvGraphicFramePr>
          <p:nvPr/>
        </p:nvGraphicFramePr>
        <p:xfrm>
          <a:off x="1143000" y="4267200"/>
          <a:ext cx="26717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orelDRAW" r:id="rId17" imgW="2671762" imgH="1960562" progId="CorelDRAW.Graphic.12">
                  <p:embed followColorScheme="full"/>
                </p:oleObj>
              </mc:Choice>
              <mc:Fallback>
                <p:oleObj name="CorelDRAW" r:id="rId17" imgW="2671762" imgH="1960562" progId="CorelDRAW.Graphic.12">
                  <p:embed followColorScheme="full"/>
                  <p:pic>
                    <p:nvPicPr>
                      <p:cNvPr id="2097180" name="Object 22"/>
                      <p:cNvPicPr>
                        <a:picLocks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26717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110"/>
          <p:cNvGrpSpPr/>
          <p:nvPr/>
        </p:nvGrpSpPr>
        <p:grpSpPr>
          <a:xfrm>
            <a:off x="685800" y="5029200"/>
            <a:ext cx="2057400" cy="1228725"/>
            <a:chOff x="432" y="3168"/>
            <a:chExt cx="1296" cy="774"/>
          </a:xfrm>
        </p:grpSpPr>
        <p:sp>
          <p:nvSpPr>
            <p:cNvPr id="1048744" name="Text Box 24"/>
            <p:cNvSpPr txBox="1"/>
            <p:nvPr/>
          </p:nvSpPr>
          <p:spPr>
            <a:xfrm>
              <a:off x="432" y="3648"/>
              <a:ext cx="1296" cy="294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3300"/>
                  </a:solidFill>
                </a:rPr>
                <a:t>(</a:t>
              </a:r>
              <a:r>
                <a:rPr lang="en-US" altLang="en-US" i="1">
                  <a:solidFill>
                    <a:srgbClr val="FF3300"/>
                  </a:solidFill>
                </a:rPr>
                <a:t>A</a:t>
              </a:r>
              <a:r>
                <a:rPr lang="en-US" altLang="en-US">
                  <a:solidFill>
                    <a:srgbClr val="FF3300"/>
                  </a:solidFill>
                </a:rPr>
                <a:t> + </a:t>
              </a:r>
              <a:r>
                <a:rPr lang="en-US" altLang="en-US" i="1">
                  <a:solidFill>
                    <a:srgbClr val="FF3300"/>
                  </a:solidFill>
                </a:rPr>
                <a:t>B</a:t>
              </a:r>
              <a:r>
                <a:rPr lang="en-US" altLang="en-US">
                  <a:solidFill>
                    <a:srgbClr val="FF3300"/>
                  </a:solidFill>
                </a:rPr>
                <a:t>)(</a:t>
              </a:r>
              <a:r>
                <a:rPr lang="en-US" altLang="en-US" i="1">
                  <a:solidFill>
                    <a:srgbClr val="FF3300"/>
                  </a:solidFill>
                </a:rPr>
                <a:t>A + C</a:t>
              </a:r>
              <a:r>
                <a:rPr lang="en-US" altLang="en-US">
                  <a:solidFill>
                    <a:srgbClr val="FF3300"/>
                  </a:solidFill>
                </a:rPr>
                <a:t>)</a:t>
              </a:r>
              <a:r>
                <a:rPr lang="en-US" altLang="en-US"/>
                <a:t> </a:t>
              </a:r>
            </a:p>
          </p:txBody>
        </p:sp>
        <p:sp>
          <p:nvSpPr>
            <p:cNvPr id="1048745" name="Line 25"/>
            <p:cNvSpPr/>
            <p:nvPr/>
          </p:nvSpPr>
          <p:spPr>
            <a:xfrm flipV="1">
              <a:off x="912" y="3168"/>
              <a:ext cx="288" cy="528"/>
            </a:xfrm>
            <a:prstGeom prst="line">
              <a:avLst/>
            </a:prstGeom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112" name="Group 111"/>
          <p:cNvGrpSpPr/>
          <p:nvPr/>
        </p:nvGrpSpPr>
        <p:grpSpPr>
          <a:xfrm>
            <a:off x="4648200" y="5029200"/>
            <a:ext cx="1143000" cy="1228725"/>
            <a:chOff x="2928" y="3168"/>
            <a:chExt cx="720" cy="774"/>
          </a:xfrm>
        </p:grpSpPr>
        <p:sp>
          <p:nvSpPr>
            <p:cNvPr id="1048746" name="Text Box 27"/>
            <p:cNvSpPr txBox="1"/>
            <p:nvPr/>
          </p:nvSpPr>
          <p:spPr>
            <a:xfrm>
              <a:off x="2928" y="3648"/>
              <a:ext cx="720" cy="294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3300"/>
                  </a:solidFill>
                </a:rPr>
                <a:t>A + BC</a:t>
              </a:r>
            </a:p>
          </p:txBody>
        </p:sp>
        <p:sp>
          <p:nvSpPr>
            <p:cNvPr id="1048747" name="Line 28"/>
            <p:cNvSpPr/>
            <p:nvPr/>
          </p:nvSpPr>
          <p:spPr>
            <a:xfrm flipV="1">
              <a:off x="3360" y="3168"/>
              <a:ext cx="240" cy="528"/>
            </a:xfrm>
            <a:prstGeom prst="line">
              <a:avLst/>
            </a:prstGeom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748" name="Text Box 29"/>
          <p:cNvSpPr txBox="1"/>
          <p:nvPr/>
        </p:nvSpPr>
        <p:spPr>
          <a:xfrm>
            <a:off x="1143000" y="32004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overlapping area between </a:t>
            </a:r>
            <a:r>
              <a:rPr lang="en-US" altLang="en-US" i="1"/>
              <a:t>B</a:t>
            </a:r>
            <a:r>
              <a:rPr lang="en-US" altLang="en-US"/>
              <a:t> and C represents </a:t>
            </a:r>
            <a:r>
              <a:rPr lang="en-US" altLang="en-US" i="1">
                <a:solidFill>
                  <a:srgbClr val="996633"/>
                </a:solidFill>
              </a:rPr>
              <a:t>BC</a:t>
            </a:r>
            <a:r>
              <a:rPr lang="en-US" altLang="en-US" i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9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4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4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94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94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9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94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94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9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19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9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9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9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6" grpId="0" animBg="1"/>
      <p:bldP spid="1048737" grpId="0" animBg="1"/>
      <p:bldP spid="1048738" grpId="0" animBg="1"/>
      <p:bldP spid="1048739" grpId="0" animBg="1"/>
      <p:bldP spid="1048741" grpId="0" animBg="1"/>
      <p:bldP spid="1048743" grpId="0"/>
      <p:bldP spid="10487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52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53" name="Rectangle 4"/>
          <p:cNvSpPr/>
          <p:nvPr/>
        </p:nvSpPr>
        <p:spPr>
          <a:xfrm>
            <a:off x="914400" y="1143000"/>
            <a:ext cx="2909887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DeMorgan’s Theorem</a:t>
            </a:r>
          </a:p>
        </p:txBody>
      </p:sp>
      <p:sp>
        <p:nvSpPr>
          <p:cNvPr id="1048754" name="Text Box 5"/>
          <p:cNvSpPr txBox="1"/>
          <p:nvPr/>
        </p:nvSpPr>
        <p:spPr>
          <a:xfrm>
            <a:off x="1600200" y="2209800"/>
            <a:ext cx="66294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b="1"/>
              <a:t>The complement of a product of variables is equal to the sum of the complemented variables.</a:t>
            </a:r>
          </a:p>
        </p:txBody>
      </p:sp>
      <p:sp>
        <p:nvSpPr>
          <p:cNvPr id="1048755" name="Text Box 6"/>
          <p:cNvSpPr txBox="1"/>
          <p:nvPr/>
        </p:nvSpPr>
        <p:spPr>
          <a:xfrm>
            <a:off x="1295400" y="17526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u="sng"/>
              <a:t>DeMorgan’s 1</a:t>
            </a:r>
            <a:r>
              <a:rPr lang="en-US" altLang="en-US" u="sng" baseline="30000"/>
              <a:t>st</a:t>
            </a:r>
            <a:r>
              <a:rPr lang="en-US" altLang="en-US" u="sng"/>
              <a:t> Theorem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352800" y="3048000"/>
            <a:ext cx="1905000" cy="457200"/>
            <a:chOff x="2256" y="2352"/>
            <a:chExt cx="1200" cy="288"/>
          </a:xfrm>
        </p:grpSpPr>
        <p:sp>
          <p:nvSpPr>
            <p:cNvPr id="1048756" name="Text Box 8"/>
            <p:cNvSpPr txBox="1"/>
            <p:nvPr/>
          </p:nvSpPr>
          <p:spPr>
            <a:xfrm>
              <a:off x="2256" y="2352"/>
              <a:ext cx="1200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3300"/>
                  </a:solidFill>
                </a:rPr>
                <a:t>AB = A + B</a:t>
              </a:r>
            </a:p>
          </p:txBody>
        </p:sp>
        <p:sp>
          <p:nvSpPr>
            <p:cNvPr id="1048757" name="Line 9"/>
            <p:cNvSpPr/>
            <p:nvPr/>
          </p:nvSpPr>
          <p:spPr>
            <a:xfrm>
              <a:off x="2352" y="2400"/>
              <a:ext cx="192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58" name="Line 10"/>
            <p:cNvSpPr/>
            <p:nvPr/>
          </p:nvSpPr>
          <p:spPr>
            <a:xfrm>
              <a:off x="2784" y="2400"/>
              <a:ext cx="144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59" name="Line 11"/>
            <p:cNvSpPr/>
            <p:nvPr/>
          </p:nvSpPr>
          <p:spPr>
            <a:xfrm>
              <a:off x="3120" y="2400"/>
              <a:ext cx="144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760" name="Text Box 12"/>
          <p:cNvSpPr txBox="1"/>
          <p:nvPr/>
        </p:nvSpPr>
        <p:spPr>
          <a:xfrm>
            <a:off x="1676400" y="3505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Applying DeMorgan’s first theorem to gates:</a:t>
            </a:r>
          </a:p>
        </p:txBody>
      </p:sp>
      <p:graphicFrame>
        <p:nvGraphicFramePr>
          <p:cNvPr id="4194320" name="Object 4194319"/>
          <p:cNvGraphicFramePr>
            <a:graphicFrameLocks/>
          </p:cNvGraphicFramePr>
          <p:nvPr/>
        </p:nvGraphicFramePr>
        <p:xfrm>
          <a:off x="6096000" y="4114800"/>
          <a:ext cx="2362200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orelDRAW" r:id="rId5" imgW="2362200" imgH="2084387" progId="CorelDRAW.Graphic.13">
                  <p:embed followColorScheme="full"/>
                </p:oleObj>
              </mc:Choice>
              <mc:Fallback>
                <p:oleObj name="CorelDRAW" r:id="rId5" imgW="2362200" imgH="2084387" progId="CorelDRAW.Graphic.13">
                  <p:embed followColorScheme="full"/>
                  <p:pic>
                    <p:nvPicPr>
                      <p:cNvPr id="2097182" name="Object 16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0" y="4114800"/>
                        <a:ext cx="2362200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Object 4194320"/>
          <p:cNvGraphicFramePr>
            <a:graphicFrameLocks/>
          </p:cNvGraphicFramePr>
          <p:nvPr/>
        </p:nvGraphicFramePr>
        <p:xfrm>
          <a:off x="1524000" y="4114800"/>
          <a:ext cx="44196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orelDRAW" r:id="rId7" imgW="4419600" imgH="1055687" progId="CorelDRAW.Graphic.13">
                  <p:embed followColorScheme="full"/>
                </p:oleObj>
              </mc:Choice>
              <mc:Fallback>
                <p:oleObj name="CorelDRAW" r:id="rId7" imgW="4419600" imgH="1055687" progId="CorelDRAW.Graphic.13">
                  <p:embed followColorScheme="full"/>
                  <p:pic>
                    <p:nvPicPr>
                      <p:cNvPr id="2097183" name="Object 17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524000" y="4114800"/>
                        <a:ext cx="44196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2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64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65" name="Rectangle 4"/>
          <p:cNvSpPr/>
          <p:nvPr/>
        </p:nvSpPr>
        <p:spPr>
          <a:xfrm>
            <a:off x="914400" y="1143000"/>
            <a:ext cx="2909887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DeMorgan’s Theorem</a:t>
            </a:r>
          </a:p>
        </p:txBody>
      </p:sp>
      <p:sp>
        <p:nvSpPr>
          <p:cNvPr id="1048766" name="Text Box 6"/>
          <p:cNvSpPr txBox="1"/>
          <p:nvPr/>
        </p:nvSpPr>
        <p:spPr>
          <a:xfrm>
            <a:off x="1295400" y="17526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u="sng"/>
              <a:t>DeMorgan’s 2</a:t>
            </a:r>
            <a:r>
              <a:rPr lang="en-US" altLang="en-US" u="sng" baseline="30000"/>
              <a:t>nd</a:t>
            </a:r>
            <a:r>
              <a:rPr lang="en-US" altLang="en-US" u="sng"/>
              <a:t>  Theorem</a:t>
            </a:r>
          </a:p>
        </p:txBody>
      </p:sp>
      <p:sp>
        <p:nvSpPr>
          <p:cNvPr id="1048767" name="Text Box 16"/>
          <p:cNvSpPr txBox="1"/>
          <p:nvPr/>
        </p:nvSpPr>
        <p:spPr>
          <a:xfrm>
            <a:off x="1600200" y="2209800"/>
            <a:ext cx="65532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b="1"/>
              <a:t>The complement of a sum of variables is equal to the product of the complemented variables.</a:t>
            </a:r>
          </a:p>
        </p:txBody>
      </p:sp>
      <p:sp>
        <p:nvSpPr>
          <p:cNvPr id="1048768" name="Text Box 18"/>
          <p:cNvSpPr txBox="1"/>
          <p:nvPr/>
        </p:nvSpPr>
        <p:spPr>
          <a:xfrm>
            <a:off x="3276600" y="3048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B = A </a:t>
            </a:r>
            <a:r>
              <a:rPr lang="en-US" altLang="en-US" i="1" baseline="30000">
                <a:solidFill>
                  <a:srgbClr val="FF3300"/>
                </a:solidFill>
              </a:rPr>
              <a:t>.</a:t>
            </a:r>
            <a:r>
              <a:rPr lang="en-US" altLang="en-US" i="1">
                <a:solidFill>
                  <a:srgbClr val="FF3300"/>
                </a:solidFill>
              </a:rPr>
              <a:t> B</a:t>
            </a:r>
          </a:p>
        </p:txBody>
      </p:sp>
      <p:sp>
        <p:nvSpPr>
          <p:cNvPr id="1048769" name="Line 19"/>
          <p:cNvSpPr/>
          <p:nvPr/>
        </p:nvSpPr>
        <p:spPr>
          <a:xfrm>
            <a:off x="3429000" y="3124200"/>
            <a:ext cx="609600" cy="0"/>
          </a:xfrm>
          <a:prstGeom prst="line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770" name="Line 20"/>
          <p:cNvSpPr/>
          <p:nvPr/>
        </p:nvSpPr>
        <p:spPr>
          <a:xfrm>
            <a:off x="4419600" y="3124200"/>
            <a:ext cx="228600" cy="0"/>
          </a:xfrm>
          <a:prstGeom prst="line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771" name="Line 21"/>
          <p:cNvSpPr/>
          <p:nvPr/>
        </p:nvSpPr>
        <p:spPr>
          <a:xfrm>
            <a:off x="4800600" y="3124200"/>
            <a:ext cx="228600" cy="0"/>
          </a:xfrm>
          <a:prstGeom prst="line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sp>
      <p:sp>
        <p:nvSpPr>
          <p:cNvPr id="1048772" name="Text Box 22"/>
          <p:cNvSpPr txBox="1"/>
          <p:nvPr/>
        </p:nvSpPr>
        <p:spPr>
          <a:xfrm>
            <a:off x="1752600" y="35814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Applying DeMorgan’s second theorem to gates:</a:t>
            </a:r>
          </a:p>
        </p:txBody>
      </p:sp>
      <p:graphicFrame>
        <p:nvGraphicFramePr>
          <p:cNvPr id="4194322" name="Object 4194321"/>
          <p:cNvGraphicFramePr>
            <a:graphicFrameLocks/>
          </p:cNvGraphicFramePr>
          <p:nvPr/>
        </p:nvGraphicFramePr>
        <p:xfrm>
          <a:off x="6019800" y="4114800"/>
          <a:ext cx="2438400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orelDRAW" r:id="rId5" imgW="2438400" imgH="2116137" progId="CorelDRAW.Graphic.13">
                  <p:embed followColorScheme="full"/>
                </p:oleObj>
              </mc:Choice>
              <mc:Fallback>
                <p:oleObj name="CorelDRAW" r:id="rId5" imgW="2438400" imgH="2116137" progId="CorelDRAW.Graphic.13">
                  <p:embed followColorScheme="full"/>
                  <p:pic>
                    <p:nvPicPr>
                      <p:cNvPr id="2097185" name="Object 29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6019800" y="4114800"/>
                        <a:ext cx="2438400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3" name="Object 4194322"/>
          <p:cNvGraphicFramePr>
            <a:graphicFrameLocks/>
          </p:cNvGraphicFramePr>
          <p:nvPr/>
        </p:nvGraphicFramePr>
        <p:xfrm>
          <a:off x="1219200" y="4114800"/>
          <a:ext cx="4648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orelDRAW" r:id="rId7" imgW="4648200" imgH="1109662" progId="CorelDRAW.Graphic.13">
                  <p:embed followColorScheme="full"/>
                </p:oleObj>
              </mc:Choice>
              <mc:Fallback>
                <p:oleObj name="CorelDRAW" r:id="rId7" imgW="4648200" imgH="1109662" progId="CorelDRAW.Graphic.13">
                  <p:embed followColorScheme="full"/>
                  <p:pic>
                    <p:nvPicPr>
                      <p:cNvPr id="2097186" name="Object 31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4648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76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77" name="Text Box 6"/>
          <p:cNvSpPr txBox="1"/>
          <p:nvPr/>
        </p:nvSpPr>
        <p:spPr>
          <a:xfrm>
            <a:off x="2209800" y="2057400"/>
            <a:ext cx="6324600" cy="12430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/>
              <a:t>Apply DeMorgan’s theorem to remove the overbar covering both terms from the </a:t>
            </a:r>
          </a:p>
          <a:p>
            <a:pPr lvl="0" eaLnBrk="1" latinLnBrk="1" hangingPunct="1">
              <a:spcBef>
                <a:spcPct val="15000"/>
              </a:spcBef>
            </a:pPr>
            <a:r>
              <a:rPr lang="en-US" altLang="en-US"/>
              <a:t>expression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C</a:t>
            </a:r>
            <a:r>
              <a:rPr lang="en-US" altLang="en-US"/>
              <a:t> + </a:t>
            </a:r>
            <a:r>
              <a:rPr lang="en-US" altLang="en-US" i="1"/>
              <a:t>D</a:t>
            </a:r>
            <a:r>
              <a:rPr lang="en-US" altLang="en-US"/>
              <a:t>.</a:t>
            </a:r>
          </a:p>
        </p:txBody>
      </p:sp>
      <p:sp>
        <p:nvSpPr>
          <p:cNvPr id="1048778" name="Rectangle 16"/>
          <p:cNvSpPr/>
          <p:nvPr/>
        </p:nvSpPr>
        <p:spPr>
          <a:xfrm>
            <a:off x="914400" y="1143000"/>
            <a:ext cx="2909887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DeMorgan’s Theorem</a:t>
            </a:r>
          </a:p>
        </p:txBody>
      </p:sp>
      <p:sp>
        <p:nvSpPr>
          <p:cNvPr id="1048779" name="WordArt 17"/>
          <p:cNvSpPr/>
          <p:nvPr/>
        </p:nvSpPr>
        <p:spPr>
          <a:xfrm>
            <a:off x="838200" y="2057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780" name="WordArt 18"/>
          <p:cNvSpPr/>
          <p:nvPr/>
        </p:nvSpPr>
        <p:spPr>
          <a:xfrm>
            <a:off x="838200" y="36576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8781" name="Line 19"/>
          <p:cNvSpPr/>
          <p:nvPr/>
        </p:nvSpPr>
        <p:spPr>
          <a:xfrm>
            <a:off x="4160837" y="2867025"/>
            <a:ext cx="7620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82" name="Line 20"/>
          <p:cNvSpPr/>
          <p:nvPr/>
        </p:nvSpPr>
        <p:spPr>
          <a:xfrm>
            <a:off x="4183062" y="2925762"/>
            <a:ext cx="2286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123" name="Group 122"/>
          <p:cNvGrpSpPr/>
          <p:nvPr/>
        </p:nvGrpSpPr>
        <p:grpSpPr>
          <a:xfrm>
            <a:off x="2133600" y="3657600"/>
            <a:ext cx="6400800" cy="1608137"/>
            <a:chOff x="1344" y="2304"/>
            <a:chExt cx="4032" cy="1013"/>
          </a:xfrm>
        </p:grpSpPr>
        <p:sp>
          <p:nvSpPr>
            <p:cNvPr id="1048783" name="Text Box 9"/>
            <p:cNvSpPr txBox="1"/>
            <p:nvPr/>
          </p:nvSpPr>
          <p:spPr>
            <a:xfrm>
              <a:off x="1344" y="2304"/>
              <a:ext cx="4032" cy="10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/>
                <a:t>To apply DeMorgan’s theorem to the expression, you can break the overbar covering both terms and change the sign between the terms. This results in</a:t>
              </a:r>
            </a:p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i="1"/>
                <a:t>X</a:t>
              </a:r>
              <a:r>
                <a:rPr lang="en-US" altLang="en-US"/>
                <a:t> = </a:t>
              </a:r>
              <a:r>
                <a:rPr lang="en-US" altLang="en-US" i="1"/>
                <a:t>C</a:t>
              </a:r>
              <a:r>
                <a:rPr lang="en-US" altLang="en-US"/>
                <a:t> </a:t>
              </a:r>
              <a:r>
                <a:rPr lang="en-US" altLang="en-US" baseline="30000"/>
                <a:t>.</a:t>
              </a:r>
              <a:r>
                <a:rPr lang="en-US" altLang="en-US"/>
                <a:t> </a:t>
              </a:r>
              <a:r>
                <a:rPr lang="en-US" altLang="en-US" i="1"/>
                <a:t>D</a:t>
              </a:r>
              <a:r>
                <a:rPr lang="en-US" altLang="en-US"/>
                <a:t>. Deleting the double bar gives</a:t>
              </a:r>
              <a:r>
                <a:rPr lang="en-US" altLang="en-US">
                  <a:solidFill>
                    <a:srgbClr val="FF3300"/>
                  </a:solidFill>
                </a:rPr>
                <a:t> </a:t>
              </a:r>
              <a:r>
                <a:rPr lang="en-US" altLang="en-US" i="1">
                  <a:solidFill>
                    <a:srgbClr val="FF3300"/>
                  </a:solidFill>
                </a:rPr>
                <a:t>X</a:t>
              </a:r>
              <a:r>
                <a:rPr lang="en-US" altLang="en-US">
                  <a:solidFill>
                    <a:srgbClr val="FF3300"/>
                  </a:solidFill>
                </a:rPr>
                <a:t> = </a:t>
              </a:r>
              <a:r>
                <a:rPr lang="en-US" altLang="en-US" i="1">
                  <a:solidFill>
                    <a:srgbClr val="FF3300"/>
                  </a:solidFill>
                </a:rPr>
                <a:t>C</a:t>
              </a:r>
              <a:r>
                <a:rPr lang="en-US" altLang="en-US">
                  <a:solidFill>
                    <a:srgbClr val="FF3300"/>
                  </a:solidFill>
                </a:rPr>
                <a:t> </a:t>
              </a:r>
              <a:r>
                <a:rPr lang="en-US" altLang="en-US" baseline="30000">
                  <a:solidFill>
                    <a:srgbClr val="FF3300"/>
                  </a:solidFill>
                </a:rPr>
                <a:t>.</a:t>
              </a:r>
              <a:r>
                <a:rPr lang="en-US" altLang="en-US">
                  <a:solidFill>
                    <a:srgbClr val="FF3300"/>
                  </a:solidFill>
                </a:rPr>
                <a:t> </a:t>
              </a:r>
              <a:r>
                <a:rPr lang="en-US" altLang="en-US" i="1">
                  <a:solidFill>
                    <a:srgbClr val="FF3300"/>
                  </a:solidFill>
                </a:rPr>
                <a:t>D</a:t>
              </a:r>
              <a:r>
                <a:rPr lang="en-US" altLang="en-US">
                  <a:solidFill>
                    <a:srgbClr val="FF3300"/>
                  </a:solidFill>
                </a:rPr>
                <a:t>.</a:t>
              </a:r>
              <a:r>
                <a:rPr lang="en-US" altLang="en-US"/>
                <a:t> </a:t>
              </a:r>
            </a:p>
          </p:txBody>
        </p:sp>
        <p:sp>
          <p:nvSpPr>
            <p:cNvPr id="1048784" name="Line 13"/>
            <p:cNvSpPr/>
            <p:nvPr/>
          </p:nvSpPr>
          <p:spPr>
            <a:xfrm>
              <a:off x="2016" y="3072"/>
              <a:ext cx="144" cy="0"/>
            </a:xfrm>
            <a:prstGeom prst="line">
              <a:avLst/>
            </a:prstGeom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85" name="Text Box 21"/>
            <p:cNvSpPr txBox="1"/>
            <p:nvPr/>
          </p:nvSpPr>
          <p:spPr>
            <a:xfrm>
              <a:off x="1721" y="2893"/>
              <a:ext cx="432" cy="3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2800"/>
                <a:t>=</a:t>
              </a:r>
            </a:p>
          </p:txBody>
        </p:sp>
        <p:sp>
          <p:nvSpPr>
            <p:cNvPr id="1048786" name="Line 22"/>
            <p:cNvSpPr/>
            <p:nvPr/>
          </p:nvSpPr>
          <p:spPr>
            <a:xfrm>
              <a:off x="5088" y="3072"/>
              <a:ext cx="144" cy="0"/>
            </a:xfrm>
            <a:prstGeom prst="line">
              <a:avLst/>
            </a:prstGeom>
            <a:noFill/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4" name="Object 4194323"/>
          <p:cNvGraphicFramePr>
            <a:graphicFrameLocks/>
          </p:cNvGraphicFramePr>
          <p:nvPr/>
        </p:nvGraphicFramePr>
        <p:xfrm>
          <a:off x="2286000" y="4191000"/>
          <a:ext cx="5334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CorelDRAW" r:id="rId4" imgW="5334000" imgH="1087437" progId="CorelDRAW.Graphic.13">
                  <p:embed followColorScheme="full"/>
                </p:oleObj>
              </mc:Choice>
              <mc:Fallback>
                <p:oleObj name="CorelDRAW" r:id="rId4" imgW="5334000" imgH="1087437" progId="CorelDRAW.Graphic.13">
                  <p:embed followColorScheme="full"/>
                  <p:pic>
                    <p:nvPicPr>
                      <p:cNvPr id="2097188" name="Object 39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2286000" y="4191000"/>
                        <a:ext cx="53340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89" name="Picture 2" descr="SH2507-crop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790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791" name="Rectangle 5"/>
          <p:cNvSpPr/>
          <p:nvPr/>
        </p:nvSpPr>
        <p:spPr>
          <a:xfrm>
            <a:off x="914400" y="1143000"/>
            <a:ext cx="450691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Boolean Analysis of Logic Circuits</a:t>
            </a:r>
          </a:p>
        </p:txBody>
      </p:sp>
      <p:sp>
        <p:nvSpPr>
          <p:cNvPr id="1048792" name="Text Box 15"/>
          <p:cNvSpPr txBox="1"/>
          <p:nvPr/>
        </p:nvSpPr>
        <p:spPr>
          <a:xfrm>
            <a:off x="1219200" y="1828800"/>
            <a:ext cx="73152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Combinational logic circuits can be analyzed by writing the expression for each gate and combining the expressions according to the rules for Boolean algebra.</a:t>
            </a:r>
          </a:p>
        </p:txBody>
      </p:sp>
      <p:sp>
        <p:nvSpPr>
          <p:cNvPr id="1048793" name="Text Box 16"/>
          <p:cNvSpPr txBox="1"/>
          <p:nvPr/>
        </p:nvSpPr>
        <p:spPr>
          <a:xfrm>
            <a:off x="1981200" y="3048000"/>
            <a:ext cx="65532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Apply Boolean algebra to derive the expression for </a:t>
            </a:r>
            <a:r>
              <a:rPr lang="en-US" altLang="en-US" sz="2000" i="1"/>
              <a:t>X</a:t>
            </a:r>
            <a:r>
              <a:rPr lang="en-US" altLang="en-US" sz="2000"/>
              <a:t>.</a:t>
            </a:r>
          </a:p>
        </p:txBody>
      </p:sp>
      <p:sp>
        <p:nvSpPr>
          <p:cNvPr id="1048794" name="WordArt 17"/>
          <p:cNvSpPr/>
          <p:nvPr/>
        </p:nvSpPr>
        <p:spPr>
          <a:xfrm>
            <a:off x="685800" y="3100387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795" name="WordArt 21"/>
          <p:cNvSpPr/>
          <p:nvPr/>
        </p:nvSpPr>
        <p:spPr>
          <a:xfrm>
            <a:off x="685800" y="3581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8796" name="Text Box 27"/>
          <p:cNvSpPr txBox="1"/>
          <p:nvPr/>
        </p:nvSpPr>
        <p:spPr>
          <a:xfrm>
            <a:off x="1981200" y="3581400"/>
            <a:ext cx="63246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Write the expression for each gate:</a:t>
            </a:r>
          </a:p>
        </p:txBody>
      </p:sp>
      <p:sp>
        <p:nvSpPr>
          <p:cNvPr id="1048797" name="Text Box 48"/>
          <p:cNvSpPr txBox="1"/>
          <p:nvPr/>
        </p:nvSpPr>
        <p:spPr>
          <a:xfrm>
            <a:off x="1066800" y="5334000"/>
            <a:ext cx="68580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Applying DeMorgan’s theorem and the distribution law: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4724400" y="4191000"/>
            <a:ext cx="1295400" cy="396875"/>
            <a:chOff x="2976" y="2640"/>
            <a:chExt cx="816" cy="250"/>
          </a:xfrm>
        </p:grpSpPr>
        <p:sp>
          <p:nvSpPr>
            <p:cNvPr id="1048798" name="Line 45"/>
            <p:cNvSpPr/>
            <p:nvPr/>
          </p:nvSpPr>
          <p:spPr>
            <a:xfrm>
              <a:off x="3216" y="2688"/>
              <a:ext cx="336" cy="0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799" name="Text Box 50"/>
            <p:cNvSpPr txBox="1"/>
            <p:nvPr/>
          </p:nvSpPr>
          <p:spPr>
            <a:xfrm>
              <a:off x="2976" y="2640"/>
              <a:ext cx="816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3399"/>
                  </a:solidFill>
                  <a:latin typeface="Arial" charset="0"/>
                </a:rPr>
                <a:t>C </a:t>
              </a:r>
              <a:r>
                <a:rPr lang="en-US" altLang="en-US" sz="2000">
                  <a:solidFill>
                    <a:srgbClr val="FF3399"/>
                  </a:solidFill>
                  <a:latin typeface="Arial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charset="0"/>
                </a:rPr>
                <a:t>)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019800" y="4648200"/>
            <a:ext cx="2209800" cy="396875"/>
            <a:chOff x="3792" y="2928"/>
            <a:chExt cx="1392" cy="250"/>
          </a:xfrm>
        </p:grpSpPr>
        <p:sp>
          <p:nvSpPr>
            <p:cNvPr id="1048800" name="Text Box 47"/>
            <p:cNvSpPr txBox="1"/>
            <p:nvPr/>
          </p:nvSpPr>
          <p:spPr>
            <a:xfrm>
              <a:off x="3792" y="2928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3399"/>
                  </a:solidFill>
                  <a:latin typeface="Arial" charset="0"/>
                </a:rPr>
                <a:t>   = C </a:t>
              </a:r>
              <a:r>
                <a:rPr lang="en-US" altLang="en-US" sz="2000">
                  <a:solidFill>
                    <a:srgbClr val="FF3399"/>
                  </a:solidFill>
                  <a:latin typeface="Arial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charset="0"/>
                </a:rPr>
                <a:t>)</a:t>
              </a:r>
              <a:r>
                <a:rPr lang="en-US" altLang="en-US" sz="1600" i="1">
                  <a:solidFill>
                    <a:srgbClr val="FF3399"/>
                  </a:solidFill>
                  <a:latin typeface="Arial" charset="0"/>
                </a:rPr>
                <a:t>+ D</a:t>
              </a:r>
            </a:p>
          </p:txBody>
        </p:sp>
        <p:sp>
          <p:nvSpPr>
            <p:cNvPr id="1048801" name="Line 51"/>
            <p:cNvSpPr/>
            <p:nvPr/>
          </p:nvSpPr>
          <p:spPr>
            <a:xfrm>
              <a:off x="4251" y="2963"/>
              <a:ext cx="336" cy="0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129" name="Group 128"/>
          <p:cNvGrpSpPr/>
          <p:nvPr/>
        </p:nvGrpSpPr>
        <p:grpSpPr>
          <a:xfrm>
            <a:off x="3319462" y="3973512"/>
            <a:ext cx="1295400" cy="396875"/>
            <a:chOff x="2091" y="2503"/>
            <a:chExt cx="816" cy="250"/>
          </a:xfrm>
        </p:grpSpPr>
        <p:sp>
          <p:nvSpPr>
            <p:cNvPr id="1048802" name="Line 52"/>
            <p:cNvSpPr/>
            <p:nvPr/>
          </p:nvSpPr>
          <p:spPr>
            <a:xfrm>
              <a:off x="2208" y="2544"/>
              <a:ext cx="336" cy="0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03" name="Text Box 53"/>
            <p:cNvSpPr txBox="1"/>
            <p:nvPr/>
          </p:nvSpPr>
          <p:spPr>
            <a:xfrm>
              <a:off x="2091" y="2503"/>
              <a:ext cx="816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2000">
                  <a:solidFill>
                    <a:srgbClr val="FF3399"/>
                  </a:solidFill>
                  <a:latin typeface="Arial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charset="0"/>
                </a:rPr>
                <a:t>)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09800" y="5791200"/>
            <a:ext cx="3657600" cy="396875"/>
            <a:chOff x="1392" y="3648"/>
            <a:chExt cx="2304" cy="250"/>
          </a:xfrm>
        </p:grpSpPr>
        <p:sp>
          <p:nvSpPr>
            <p:cNvPr id="1048804" name="Text Box 49"/>
            <p:cNvSpPr txBox="1"/>
            <p:nvPr/>
          </p:nvSpPr>
          <p:spPr>
            <a:xfrm>
              <a:off x="1392" y="3648"/>
              <a:ext cx="2304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2000" i="1">
                  <a:solidFill>
                    <a:srgbClr val="FF3399"/>
                  </a:solidFill>
                  <a:latin typeface="Arial" charset="0"/>
                </a:rPr>
                <a:t>X = C (A  B) + D = A B C + D</a:t>
              </a:r>
            </a:p>
          </p:txBody>
        </p:sp>
        <p:sp>
          <p:nvSpPr>
            <p:cNvPr id="1048805" name="Line 54"/>
            <p:cNvSpPr/>
            <p:nvPr/>
          </p:nvSpPr>
          <p:spPr>
            <a:xfrm flipV="1">
              <a:off x="1937" y="3669"/>
              <a:ext cx="125" cy="2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06" name="Line 55"/>
            <p:cNvSpPr/>
            <p:nvPr/>
          </p:nvSpPr>
          <p:spPr>
            <a:xfrm flipV="1">
              <a:off x="2131" y="3669"/>
              <a:ext cx="125" cy="2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07" name="Line 56"/>
            <p:cNvSpPr/>
            <p:nvPr/>
          </p:nvSpPr>
          <p:spPr>
            <a:xfrm flipV="1">
              <a:off x="2746" y="3669"/>
              <a:ext cx="125" cy="2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08" name="Line 57"/>
            <p:cNvSpPr/>
            <p:nvPr/>
          </p:nvSpPr>
          <p:spPr>
            <a:xfrm flipV="1">
              <a:off x="2940" y="3669"/>
              <a:ext cx="125" cy="2"/>
            </a:xfrm>
            <a:prstGeom prst="line">
              <a:avLst/>
            </a:prstGeom>
            <a:noFill/>
            <a:ln w="12700" cap="flat" cmpd="sng">
              <a:solidFill>
                <a:srgbClr val="FF3399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809" name="Text Box 62"/>
          <p:cNvSpPr txBox="1"/>
          <p:nvPr/>
        </p:nvSpPr>
        <p:spPr>
          <a:xfrm>
            <a:off x="5972175" y="4706937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1600" i="1">
                <a:solidFill>
                  <a:srgbClr val="FF3399"/>
                </a:solidFill>
                <a:latin typeface="Arial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 pathEditMode="relative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 pathEditMode="relative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 pathEditMode="relative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3" grpId="0"/>
      <p:bldP spid="1048796" grpId="0"/>
      <p:bldP spid="1048797" grpId="0"/>
      <p:bldP spid="10488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3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13" name="Text Box 4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14" name="Rectangle 5"/>
          <p:cNvSpPr/>
          <p:nvPr/>
        </p:nvSpPr>
        <p:spPr>
          <a:xfrm>
            <a:off x="914400" y="1143000"/>
            <a:ext cx="450691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Boolean Analysis of Logic Circuits</a:t>
            </a:r>
          </a:p>
        </p:txBody>
      </p:sp>
      <p:sp>
        <p:nvSpPr>
          <p:cNvPr id="1048815" name="Text Box 7"/>
          <p:cNvSpPr txBox="1"/>
          <p:nvPr/>
        </p:nvSpPr>
        <p:spPr>
          <a:xfrm>
            <a:off x="1981200" y="16764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Use Multisim to generate the truth table for the circuit in the previous example.</a:t>
            </a:r>
          </a:p>
        </p:txBody>
      </p:sp>
      <p:sp>
        <p:nvSpPr>
          <p:cNvPr id="1048816" name="WordArt 8"/>
          <p:cNvSpPr/>
          <p:nvPr/>
        </p:nvSpPr>
        <p:spPr>
          <a:xfrm>
            <a:off x="685800" y="1728787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817" name="WordArt 9"/>
          <p:cNvSpPr/>
          <p:nvPr/>
        </p:nvSpPr>
        <p:spPr>
          <a:xfrm>
            <a:off x="685800" y="23622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pic>
        <p:nvPicPr>
          <p:cNvPr id="2097191" name="Picture 29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4400" y="3114675"/>
            <a:ext cx="4486275" cy="2828925"/>
          </a:xfrm>
          <a:prstGeom prst="rect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pic>
      <p:sp>
        <p:nvSpPr>
          <p:cNvPr id="1048818" name="Text Box 30"/>
          <p:cNvSpPr txBox="1"/>
          <p:nvPr/>
        </p:nvSpPr>
        <p:spPr>
          <a:xfrm>
            <a:off x="1981200" y="22860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Set up the circuit using the Logic Converter as shown. (Note that the logic converter has no “real-world” counterpart.)</a:t>
            </a:r>
          </a:p>
        </p:txBody>
      </p:sp>
      <p:sp>
        <p:nvSpPr>
          <p:cNvPr id="1048819" name="Text Box 32"/>
          <p:cNvSpPr txBox="1"/>
          <p:nvPr/>
        </p:nvSpPr>
        <p:spPr>
          <a:xfrm>
            <a:off x="5638800" y="2971800"/>
            <a:ext cx="2667000" cy="2225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Double-click the Logic Converter top open it. Then click on the conversion bar on the right side to see the truth table for the circuit (see next slide).</a:t>
            </a:r>
          </a:p>
        </p:txBody>
      </p:sp>
      <p:pic>
        <p:nvPicPr>
          <p:cNvPr id="2097192" name="Picture 3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15000" y="5257800"/>
            <a:ext cx="2286000" cy="41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8" grpId="0"/>
      <p:bldP spid="10488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23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24" name="Rectangle 4"/>
          <p:cNvSpPr/>
          <p:nvPr/>
        </p:nvSpPr>
        <p:spPr>
          <a:xfrm>
            <a:off x="914400" y="1143000"/>
            <a:ext cx="450691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Boolean Analysis of Logic Circuits</a:t>
            </a:r>
          </a:p>
        </p:txBody>
      </p:sp>
      <p:pic>
        <p:nvPicPr>
          <p:cNvPr id="2097194" name="Picture 1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400" y="2209800"/>
            <a:ext cx="62484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25" name="Text Box 11"/>
          <p:cNvSpPr txBox="1"/>
          <p:nvPr/>
        </p:nvSpPr>
        <p:spPr>
          <a:xfrm>
            <a:off x="914400" y="1752600"/>
            <a:ext cx="65532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The simplified logic expression can be viewed by clicking</a:t>
            </a:r>
          </a:p>
        </p:txBody>
      </p:sp>
      <p:pic>
        <p:nvPicPr>
          <p:cNvPr id="2097195" name="Picture 12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10400" y="1828800"/>
            <a:ext cx="1676400" cy="27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roup 136"/>
          <p:cNvGrpSpPr/>
          <p:nvPr/>
        </p:nvGrpSpPr>
        <p:grpSpPr>
          <a:xfrm>
            <a:off x="838200" y="5257800"/>
            <a:ext cx="1676400" cy="581025"/>
            <a:chOff x="528" y="3312"/>
            <a:chExt cx="1056" cy="366"/>
          </a:xfrm>
        </p:grpSpPr>
        <p:sp>
          <p:nvSpPr>
            <p:cNvPr id="1048826" name="Text Box 13"/>
            <p:cNvSpPr txBox="1"/>
            <p:nvPr/>
          </p:nvSpPr>
          <p:spPr>
            <a:xfrm>
              <a:off x="528" y="3312"/>
              <a:ext cx="1056" cy="3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600"/>
                <a:t>Simplified expression</a:t>
              </a:r>
            </a:p>
          </p:txBody>
        </p:sp>
        <p:sp>
          <p:nvSpPr>
            <p:cNvPr id="1048827" name="Line 14"/>
            <p:cNvSpPr/>
            <p:nvPr/>
          </p:nvSpPr>
          <p:spPr>
            <a:xfrm>
              <a:off x="1152" y="3600"/>
              <a:ext cx="240" cy="48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Box 16"/>
          <p:cNvSpPr txBox="1"/>
          <p:nvPr/>
        </p:nvSpPr>
        <p:spPr>
          <a:xfrm>
            <a:off x="838200" y="2133600"/>
            <a:ext cx="7696200" cy="1158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In Boolean algebra, a </a:t>
            </a:r>
            <a:r>
              <a:rPr lang="en-US" altLang="en-US" b="1"/>
              <a:t>variable</a:t>
            </a:r>
            <a:r>
              <a:rPr lang="en-US" altLang="en-US"/>
              <a:t> is a symbol used to represent an action, a condition, or data. A single variable can only have a value of 1 or 0.  </a:t>
            </a:r>
          </a:p>
        </p:txBody>
      </p:sp>
      <p:pic>
        <p:nvPicPr>
          <p:cNvPr id="2097153" name="Picture 24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592" name="Text Box 12"/>
          <p:cNvSpPr txBox="1"/>
          <p:nvPr/>
        </p:nvSpPr>
        <p:spPr>
          <a:xfrm>
            <a:off x="3581400" y="228600"/>
            <a:ext cx="1981200" cy="1158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593" name="Rectangle 29"/>
          <p:cNvSpPr/>
          <p:nvPr/>
        </p:nvSpPr>
        <p:spPr>
          <a:xfrm>
            <a:off x="914400" y="1143000"/>
            <a:ext cx="2303780" cy="447040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Basic Concepts</a:t>
            </a:r>
          </a:p>
        </p:txBody>
      </p:sp>
      <p:sp>
        <p:nvSpPr>
          <p:cNvPr id="1048594" name="Text Box 28"/>
          <p:cNvSpPr txBox="1"/>
          <p:nvPr/>
        </p:nvSpPr>
        <p:spPr>
          <a:xfrm>
            <a:off x="838200" y="3641725"/>
            <a:ext cx="7696200" cy="11582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complement</a:t>
            </a:r>
            <a:r>
              <a:rPr lang="en-US" altLang="en-US"/>
              <a:t> represents the inverse of a variable and is indicated with an overbar. Thus, the complement of </a:t>
            </a:r>
            <a:r>
              <a:rPr lang="en-US" altLang="en-US" i="1"/>
              <a:t>A</a:t>
            </a:r>
            <a:r>
              <a:rPr lang="en-US" altLang="en-US"/>
              <a:t> is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</p:txBody>
      </p:sp>
      <p:sp>
        <p:nvSpPr>
          <p:cNvPr id="1048595" name="Line 30"/>
          <p:cNvSpPr/>
          <p:nvPr/>
        </p:nvSpPr>
        <p:spPr>
          <a:xfrm>
            <a:off x="7848600" y="4114800"/>
            <a:ext cx="1524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96" name="Text Box 32"/>
          <p:cNvSpPr txBox="1"/>
          <p:nvPr/>
        </p:nvSpPr>
        <p:spPr>
          <a:xfrm>
            <a:off x="838200" y="4872037"/>
            <a:ext cx="72390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b="1"/>
              <a:t>literal</a:t>
            </a:r>
            <a:r>
              <a:rPr lang="en-US" altLang="en-US"/>
              <a:t> is a variable or its complement.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31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32" name="Rectangle 4"/>
          <p:cNvSpPr/>
          <p:nvPr/>
        </p:nvSpPr>
        <p:spPr>
          <a:xfrm>
            <a:off x="914400" y="1143000"/>
            <a:ext cx="2693987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SOP and POS forms</a:t>
            </a:r>
          </a:p>
        </p:txBody>
      </p:sp>
      <p:sp>
        <p:nvSpPr>
          <p:cNvPr id="1048833" name="Text Box 6"/>
          <p:cNvSpPr txBox="1"/>
          <p:nvPr/>
        </p:nvSpPr>
        <p:spPr>
          <a:xfrm>
            <a:off x="914400" y="1752600"/>
            <a:ext cx="7543800" cy="24653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Boolean expressions can be written in the </a:t>
            </a:r>
            <a:r>
              <a:rPr lang="en-US" altLang="en-US" b="1"/>
              <a:t>sum-of-products</a:t>
            </a:r>
            <a:r>
              <a:rPr lang="en-US" altLang="en-US"/>
              <a:t> form (</a:t>
            </a:r>
            <a:r>
              <a:rPr lang="en-US" altLang="en-US" b="1"/>
              <a:t>SOP</a:t>
            </a:r>
            <a:r>
              <a:rPr lang="en-US" altLang="en-US"/>
              <a:t>) or in the </a:t>
            </a:r>
            <a:r>
              <a:rPr lang="en-US" altLang="en-US" b="1"/>
              <a:t>product-of-sums</a:t>
            </a:r>
            <a:r>
              <a:rPr lang="en-US" altLang="en-US"/>
              <a:t> form (</a:t>
            </a:r>
            <a:r>
              <a:rPr lang="en-US" altLang="en-US" b="1"/>
              <a:t>POS</a:t>
            </a:r>
            <a:r>
              <a:rPr lang="en-US" altLang="en-US"/>
              <a:t>). These forms can simplify the implementation of combinational logic, particularly with PLDs. In both forms, an overbar cannot extend over more than one variable.</a:t>
            </a:r>
          </a:p>
          <a:p>
            <a:pPr lvl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48834" name="Text Box 11"/>
          <p:cNvSpPr txBox="1"/>
          <p:nvPr/>
        </p:nvSpPr>
        <p:spPr>
          <a:xfrm>
            <a:off x="914400" y="3657600"/>
            <a:ext cx="75438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An expression is in SOP form when two or more product terms are summed as in the following examples:</a:t>
            </a:r>
          </a:p>
        </p:txBody>
      </p:sp>
      <p:sp>
        <p:nvSpPr>
          <p:cNvPr id="1048835" name="Text Box 15"/>
          <p:cNvSpPr txBox="1"/>
          <p:nvPr/>
        </p:nvSpPr>
        <p:spPr>
          <a:xfrm>
            <a:off x="914400" y="4784725"/>
            <a:ext cx="75438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An expression is in POS form when two or more sum terms are multiplied as in the following examples: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066800" y="4343400"/>
            <a:ext cx="7696200" cy="396875"/>
            <a:chOff x="672" y="2736"/>
            <a:chExt cx="4848" cy="250"/>
          </a:xfrm>
        </p:grpSpPr>
        <p:sp>
          <p:nvSpPr>
            <p:cNvPr id="1048836" name="Text Box 13"/>
            <p:cNvSpPr txBox="1"/>
            <p:nvPr/>
          </p:nvSpPr>
          <p:spPr>
            <a:xfrm>
              <a:off x="672" y="2736"/>
              <a:ext cx="4848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2000" i="1"/>
                <a:t>A B C + A B           	A B C + C D		C D + E</a:t>
              </a:r>
            </a:p>
          </p:txBody>
        </p:sp>
        <p:sp>
          <p:nvSpPr>
            <p:cNvPr id="1048837" name="Line 18"/>
            <p:cNvSpPr/>
            <p:nvPr/>
          </p:nvSpPr>
          <p:spPr>
            <a:xfrm>
              <a:off x="743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38" name="Line 19"/>
            <p:cNvSpPr/>
            <p:nvPr/>
          </p:nvSpPr>
          <p:spPr>
            <a:xfrm>
              <a:off x="880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39" name="Line 20"/>
            <p:cNvSpPr/>
            <p:nvPr/>
          </p:nvSpPr>
          <p:spPr>
            <a:xfrm>
              <a:off x="1017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0" name="Line 21"/>
            <p:cNvSpPr/>
            <p:nvPr/>
          </p:nvSpPr>
          <p:spPr>
            <a:xfrm>
              <a:off x="3079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1" name="Line 22"/>
            <p:cNvSpPr/>
            <p:nvPr/>
          </p:nvSpPr>
          <p:spPr>
            <a:xfrm>
              <a:off x="3216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2" name="Line 23"/>
            <p:cNvSpPr/>
            <p:nvPr/>
          </p:nvSpPr>
          <p:spPr>
            <a:xfrm>
              <a:off x="2771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3" name="Line 24"/>
            <p:cNvSpPr/>
            <p:nvPr/>
          </p:nvSpPr>
          <p:spPr>
            <a:xfrm>
              <a:off x="4656" y="276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42" name="Group 141"/>
          <p:cNvGrpSpPr/>
          <p:nvPr/>
        </p:nvGrpSpPr>
        <p:grpSpPr>
          <a:xfrm>
            <a:off x="990600" y="5486400"/>
            <a:ext cx="7696200" cy="396875"/>
            <a:chOff x="624" y="3456"/>
            <a:chExt cx="4848" cy="250"/>
          </a:xfrm>
        </p:grpSpPr>
        <p:sp>
          <p:nvSpPr>
            <p:cNvPr id="1048844" name="Text Box 16"/>
            <p:cNvSpPr txBox="1"/>
            <p:nvPr/>
          </p:nvSpPr>
          <p:spPr>
            <a:xfrm>
              <a:off x="624" y="3456"/>
              <a:ext cx="4848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2000"/>
                <a:t>(</a:t>
              </a:r>
              <a:r>
                <a:rPr lang="en-US" altLang="en-US" sz="2000" i="1"/>
                <a:t>A + B</a:t>
              </a:r>
              <a:r>
                <a:rPr lang="en-US" altLang="en-US" sz="2000"/>
                <a:t>)(</a:t>
              </a:r>
              <a:r>
                <a:rPr lang="en-US" altLang="en-US" sz="2000" i="1"/>
                <a:t>A + C</a:t>
              </a:r>
              <a:r>
                <a:rPr lang="en-US" altLang="en-US" sz="2000"/>
                <a:t>)</a:t>
              </a:r>
              <a:r>
                <a:rPr lang="en-US" altLang="en-US" sz="2000" i="1"/>
                <a:t>          	 </a:t>
              </a:r>
              <a:r>
                <a:rPr lang="en-US" altLang="en-US" sz="2000"/>
                <a:t>(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)(</a:t>
              </a:r>
              <a:r>
                <a:rPr lang="en-US" altLang="en-US" sz="2000" i="1"/>
                <a:t>B </a:t>
              </a:r>
              <a:r>
                <a:rPr lang="en-US" altLang="en-US" sz="2000"/>
                <a:t>+ </a:t>
              </a:r>
              <a:r>
                <a:rPr lang="en-US" altLang="en-US" sz="2000" i="1"/>
                <a:t>D</a:t>
              </a:r>
              <a:r>
                <a:rPr lang="en-US" altLang="en-US" sz="2000"/>
                <a:t>) </a:t>
              </a:r>
              <a:r>
                <a:rPr lang="en-US" altLang="en-US" sz="2000" i="1"/>
                <a:t>	 </a:t>
              </a:r>
              <a:r>
                <a:rPr lang="en-US" altLang="en-US" sz="2000"/>
                <a:t>(</a:t>
              </a:r>
              <a:r>
                <a:rPr lang="en-US" altLang="en-US" sz="2000" i="1"/>
                <a:t>A + B</a:t>
              </a:r>
              <a:r>
                <a:rPr lang="en-US" altLang="en-US" sz="2000"/>
                <a:t>)</a:t>
              </a:r>
              <a:r>
                <a:rPr lang="en-US" altLang="en-US" sz="2000" i="1"/>
                <a:t>C</a:t>
              </a:r>
            </a:p>
          </p:txBody>
        </p:sp>
        <p:sp>
          <p:nvSpPr>
            <p:cNvPr id="1048845" name="Line 25"/>
            <p:cNvSpPr/>
            <p:nvPr/>
          </p:nvSpPr>
          <p:spPr>
            <a:xfrm>
              <a:off x="3072" y="348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6" name="Line 26"/>
            <p:cNvSpPr/>
            <p:nvPr/>
          </p:nvSpPr>
          <p:spPr>
            <a:xfrm>
              <a:off x="4258" y="348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7" name="Line 27"/>
            <p:cNvSpPr/>
            <p:nvPr/>
          </p:nvSpPr>
          <p:spPr>
            <a:xfrm>
              <a:off x="1248" y="348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4" grpId="0"/>
      <p:bldP spid="10488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51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52" name="Rectangle 4"/>
          <p:cNvSpPr/>
          <p:nvPr/>
        </p:nvSpPr>
        <p:spPr>
          <a:xfrm>
            <a:off x="914400" y="1143000"/>
            <a:ext cx="2581275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SOP Standard form</a:t>
            </a:r>
          </a:p>
        </p:txBody>
      </p:sp>
      <p:sp>
        <p:nvSpPr>
          <p:cNvPr id="1048853" name="Text Box 5"/>
          <p:cNvSpPr txBox="1"/>
          <p:nvPr/>
        </p:nvSpPr>
        <p:spPr>
          <a:xfrm>
            <a:off x="914400" y="1752600"/>
            <a:ext cx="7543800" cy="12001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In </a:t>
            </a:r>
            <a:r>
              <a:rPr lang="en-US" altLang="en-US" b="1"/>
              <a:t>SOP</a:t>
            </a:r>
            <a:r>
              <a:rPr lang="en-US" altLang="en-US"/>
              <a:t> </a:t>
            </a:r>
            <a:r>
              <a:rPr lang="en-US" altLang="en-US" b="1"/>
              <a:t>standard form</a:t>
            </a:r>
            <a:r>
              <a:rPr lang="en-US" altLang="en-US"/>
              <a:t>, every variable in the domain must appear in each term. This form is useful for constructing truth tables and in K-Map simplifications.</a:t>
            </a:r>
          </a:p>
        </p:txBody>
      </p:sp>
      <p:sp>
        <p:nvSpPr>
          <p:cNvPr id="1048854" name="Text Box 22"/>
          <p:cNvSpPr txBox="1"/>
          <p:nvPr/>
        </p:nvSpPr>
        <p:spPr>
          <a:xfrm>
            <a:off x="914400" y="2895600"/>
            <a:ext cx="7543800" cy="1006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You can expand a nonstandard term to standard form by multiplying the term by a term consisting of the sum of the missing variable and its complement.</a:t>
            </a:r>
          </a:p>
        </p:txBody>
      </p:sp>
      <p:sp>
        <p:nvSpPr>
          <p:cNvPr id="1048855" name="WordArt 24"/>
          <p:cNvSpPr/>
          <p:nvPr/>
        </p:nvSpPr>
        <p:spPr>
          <a:xfrm>
            <a:off x="685800" y="4090987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856" name="WordArt 25"/>
          <p:cNvSpPr/>
          <p:nvPr/>
        </p:nvSpPr>
        <p:spPr>
          <a:xfrm>
            <a:off x="685800" y="45720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981200" y="4114800"/>
            <a:ext cx="6553200" cy="396875"/>
            <a:chOff x="1248" y="2592"/>
            <a:chExt cx="4128" cy="250"/>
          </a:xfrm>
        </p:grpSpPr>
        <p:sp>
          <p:nvSpPr>
            <p:cNvPr id="1048857" name="Text Box 23"/>
            <p:cNvSpPr txBox="1"/>
            <p:nvPr/>
          </p:nvSpPr>
          <p:spPr>
            <a:xfrm>
              <a:off x="1248" y="2592"/>
              <a:ext cx="4128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/>
                <a:t>Convert </a:t>
              </a:r>
              <a:r>
                <a:rPr lang="en-US" altLang="en-US" sz="2000" i="1"/>
                <a:t>X = A B + A B C</a:t>
              </a:r>
              <a:r>
                <a:rPr lang="en-US" altLang="en-US" sz="2000"/>
                <a:t> to standard form. </a:t>
              </a:r>
            </a:p>
          </p:txBody>
        </p:sp>
        <p:sp>
          <p:nvSpPr>
            <p:cNvPr id="1048858" name="Line 30"/>
            <p:cNvSpPr/>
            <p:nvPr/>
          </p:nvSpPr>
          <p:spPr>
            <a:xfrm>
              <a:off x="2304" y="2640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59" name="Line 31"/>
            <p:cNvSpPr/>
            <p:nvPr/>
          </p:nvSpPr>
          <p:spPr>
            <a:xfrm>
              <a:off x="2160" y="2640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47" name="Group 146"/>
          <p:cNvGrpSpPr/>
          <p:nvPr/>
        </p:nvGrpSpPr>
        <p:grpSpPr>
          <a:xfrm>
            <a:off x="1981200" y="4572000"/>
            <a:ext cx="6324600" cy="701675"/>
            <a:chOff x="1248" y="2880"/>
            <a:chExt cx="3984" cy="442"/>
          </a:xfrm>
        </p:grpSpPr>
        <p:sp>
          <p:nvSpPr>
            <p:cNvPr id="1048860" name="Text Box 26"/>
            <p:cNvSpPr txBox="1"/>
            <p:nvPr/>
          </p:nvSpPr>
          <p:spPr>
            <a:xfrm>
              <a:off x="1248" y="2880"/>
              <a:ext cx="3984" cy="44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/>
                <a:t>The first term does not include the variable </a:t>
              </a:r>
              <a:r>
                <a:rPr lang="en-US" altLang="en-US" sz="2000" i="1"/>
                <a:t>C</a:t>
              </a:r>
              <a:r>
                <a:rPr lang="en-US" altLang="en-US" sz="2000"/>
                <a:t>. Therefore, multiply it by the (</a:t>
              </a:r>
              <a:r>
                <a:rPr lang="en-US" altLang="en-US" sz="2000" i="1"/>
                <a:t>C + C</a:t>
              </a:r>
              <a:r>
                <a:rPr lang="en-US" altLang="en-US" sz="2000"/>
                <a:t>), which = 1:</a:t>
              </a:r>
            </a:p>
          </p:txBody>
        </p:sp>
        <p:sp>
          <p:nvSpPr>
            <p:cNvPr id="1048861" name="Line 34"/>
            <p:cNvSpPr/>
            <p:nvPr/>
          </p:nvSpPr>
          <p:spPr>
            <a:xfrm>
              <a:off x="2832" y="3120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48" name="Group 147"/>
          <p:cNvGrpSpPr/>
          <p:nvPr/>
        </p:nvGrpSpPr>
        <p:grpSpPr>
          <a:xfrm>
            <a:off x="1981200" y="5272087"/>
            <a:ext cx="6553200" cy="747712"/>
            <a:chOff x="1248" y="3321"/>
            <a:chExt cx="4128" cy="471"/>
          </a:xfrm>
        </p:grpSpPr>
        <p:sp>
          <p:nvSpPr>
            <p:cNvPr id="1048862" name="Text Box 32"/>
            <p:cNvSpPr txBox="1"/>
            <p:nvPr/>
          </p:nvSpPr>
          <p:spPr>
            <a:xfrm>
              <a:off x="1248" y="3321"/>
              <a:ext cx="4128" cy="47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 i="1"/>
                <a:t>X = A B </a:t>
              </a:r>
              <a:r>
                <a:rPr lang="en-US" altLang="en-US" sz="2000"/>
                <a:t>(</a:t>
              </a:r>
              <a:r>
                <a:rPr lang="en-US" altLang="en-US" sz="2000" i="1"/>
                <a:t>C + C</a:t>
              </a:r>
              <a:r>
                <a:rPr lang="en-US" altLang="en-US" sz="2000"/>
                <a:t>)</a:t>
              </a:r>
              <a:r>
                <a:rPr lang="en-US" altLang="en-US" sz="2000" i="1"/>
                <a:t> + A B C</a:t>
              </a:r>
              <a:r>
                <a:rPr lang="en-US" altLang="en-US" sz="2000"/>
                <a:t> </a:t>
              </a:r>
            </a:p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/>
                <a:t>    </a:t>
              </a:r>
              <a:r>
                <a:rPr lang="en-US" altLang="en-US" sz="2000" i="1"/>
                <a:t>= </a:t>
              </a:r>
              <a:r>
                <a:rPr lang="en-US" altLang="en-US" sz="2000" i="1">
                  <a:solidFill>
                    <a:srgbClr val="FF0000"/>
                  </a:solidFill>
                </a:rPr>
                <a:t>A B C + A B C + A B C</a:t>
              </a:r>
            </a:p>
          </p:txBody>
        </p:sp>
        <p:sp>
          <p:nvSpPr>
            <p:cNvPr id="1048863" name="Line 33"/>
            <p:cNvSpPr/>
            <p:nvPr/>
          </p:nvSpPr>
          <p:spPr>
            <a:xfrm>
              <a:off x="2256" y="3365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64" name="Line 35"/>
            <p:cNvSpPr/>
            <p:nvPr/>
          </p:nvSpPr>
          <p:spPr>
            <a:xfrm>
              <a:off x="1762" y="3365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65" name="Line 36"/>
            <p:cNvSpPr/>
            <p:nvPr/>
          </p:nvSpPr>
          <p:spPr>
            <a:xfrm>
              <a:off x="1618" y="3365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66" name="Line 37"/>
            <p:cNvSpPr/>
            <p:nvPr/>
          </p:nvSpPr>
          <p:spPr>
            <a:xfrm>
              <a:off x="1768" y="3585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67" name="Line 38"/>
            <p:cNvSpPr/>
            <p:nvPr/>
          </p:nvSpPr>
          <p:spPr>
            <a:xfrm>
              <a:off x="1624" y="3585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68" name="Line 39"/>
            <p:cNvSpPr/>
            <p:nvPr/>
          </p:nvSpPr>
          <p:spPr>
            <a:xfrm>
              <a:off x="2343" y="3585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69" name="Line 40"/>
            <p:cNvSpPr/>
            <p:nvPr/>
          </p:nvSpPr>
          <p:spPr>
            <a:xfrm>
              <a:off x="2199" y="3585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870" name="Line 41"/>
            <p:cNvSpPr/>
            <p:nvPr/>
          </p:nvSpPr>
          <p:spPr>
            <a:xfrm>
              <a:off x="2487" y="3585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74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75" name="Rectangle 4"/>
          <p:cNvSpPr/>
          <p:nvPr/>
        </p:nvSpPr>
        <p:spPr>
          <a:xfrm>
            <a:off x="914400" y="1143000"/>
            <a:ext cx="2581275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SOP Standard form</a:t>
            </a:r>
          </a:p>
        </p:txBody>
      </p:sp>
      <p:sp>
        <p:nvSpPr>
          <p:cNvPr id="1048876" name="Text Box 5"/>
          <p:cNvSpPr txBox="1"/>
          <p:nvPr/>
        </p:nvSpPr>
        <p:spPr>
          <a:xfrm>
            <a:off x="838200" y="1676400"/>
            <a:ext cx="75438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The Logic Converter in Multisim can convert a circuit into standard SOP form. </a:t>
            </a:r>
          </a:p>
        </p:txBody>
      </p:sp>
      <p:sp>
        <p:nvSpPr>
          <p:cNvPr id="1048877" name="WordArt 7"/>
          <p:cNvSpPr/>
          <p:nvPr/>
        </p:nvSpPr>
        <p:spPr>
          <a:xfrm>
            <a:off x="762000" y="25146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878" name="WordArt 8"/>
          <p:cNvSpPr/>
          <p:nvPr/>
        </p:nvSpPr>
        <p:spPr>
          <a:xfrm>
            <a:off x="5257800" y="33528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8879" name="Text Box 14"/>
          <p:cNvSpPr txBox="1"/>
          <p:nvPr/>
        </p:nvSpPr>
        <p:spPr>
          <a:xfrm>
            <a:off x="5181600" y="3810000"/>
            <a:ext cx="33528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Click the truth table to logic button on the Logic Converter.</a:t>
            </a:r>
          </a:p>
        </p:txBody>
      </p:sp>
      <p:sp>
        <p:nvSpPr>
          <p:cNvPr id="1048880" name="Text Box 27"/>
          <p:cNvSpPr txBox="1"/>
          <p:nvPr/>
        </p:nvSpPr>
        <p:spPr>
          <a:xfrm>
            <a:off x="2057400" y="2438400"/>
            <a:ext cx="57150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Use Multisim to view the logic for the circuit in standard SOP form.</a:t>
            </a:r>
          </a:p>
        </p:txBody>
      </p:sp>
      <p:pic>
        <p:nvPicPr>
          <p:cNvPr id="2097199" name="Picture 28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9600" y="3276600"/>
            <a:ext cx="4486275" cy="2828925"/>
          </a:xfrm>
          <a:prstGeom prst="rect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pic>
      <p:pic>
        <p:nvPicPr>
          <p:cNvPr id="2097200" name="Picture 29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67400" y="4572000"/>
            <a:ext cx="2057400" cy="34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1" name="Text Box 30"/>
          <p:cNvSpPr txBox="1"/>
          <p:nvPr/>
        </p:nvSpPr>
        <p:spPr>
          <a:xfrm>
            <a:off x="5334000" y="5029200"/>
            <a:ext cx="29718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See next slide…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9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9" grpId="0"/>
      <p:bldP spid="1048880" grpId="0"/>
      <p:bldP spid="10488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85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86" name="Rectangle 4"/>
          <p:cNvSpPr/>
          <p:nvPr/>
        </p:nvSpPr>
        <p:spPr>
          <a:xfrm>
            <a:off x="914400" y="1143000"/>
            <a:ext cx="2581275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SOP Standard form</a:t>
            </a:r>
          </a:p>
        </p:txBody>
      </p:sp>
      <p:pic>
        <p:nvPicPr>
          <p:cNvPr id="2097202" name="Picture 2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400" y="1905000"/>
            <a:ext cx="6324600" cy="398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roup 154"/>
          <p:cNvGrpSpPr/>
          <p:nvPr/>
        </p:nvGrpSpPr>
        <p:grpSpPr>
          <a:xfrm>
            <a:off x="914400" y="4876800"/>
            <a:ext cx="1219200" cy="825500"/>
            <a:chOff x="576" y="3072"/>
            <a:chExt cx="768" cy="520"/>
          </a:xfrm>
        </p:grpSpPr>
        <p:sp>
          <p:nvSpPr>
            <p:cNvPr id="1048887" name="Text Box 24"/>
            <p:cNvSpPr txBox="1"/>
            <p:nvPr/>
          </p:nvSpPr>
          <p:spPr>
            <a:xfrm>
              <a:off x="576" y="3072"/>
              <a:ext cx="768" cy="5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600"/>
                <a:t>SOP Standard form</a:t>
              </a:r>
            </a:p>
          </p:txBody>
        </p:sp>
        <p:sp>
          <p:nvSpPr>
            <p:cNvPr id="1048888" name="Line 25"/>
            <p:cNvSpPr/>
            <p:nvPr/>
          </p:nvSpPr>
          <p:spPr>
            <a:xfrm flipV="1">
              <a:off x="960" y="3504"/>
              <a:ext cx="33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889" name="Oval 26"/>
          <p:cNvSpPr/>
          <p:nvPr/>
        </p:nvSpPr>
        <p:spPr>
          <a:xfrm>
            <a:off x="6400800" y="3352800"/>
            <a:ext cx="1752600" cy="304800"/>
          </a:xfrm>
          <a:prstGeom prst="ellipse">
            <a:avLst/>
          </a:pr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890" name="Rectangle 28"/>
          <p:cNvSpPr/>
          <p:nvPr/>
        </p:nvSpPr>
        <p:spPr>
          <a:xfrm>
            <a:off x="2209800" y="5464175"/>
            <a:ext cx="4413250" cy="174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048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9" grpId="0" animBg="1"/>
      <p:bldP spid="10488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894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895" name="Rectangle 4"/>
          <p:cNvSpPr/>
          <p:nvPr/>
        </p:nvSpPr>
        <p:spPr>
          <a:xfrm>
            <a:off x="914400" y="1143000"/>
            <a:ext cx="2581275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POS Standard form</a:t>
            </a:r>
          </a:p>
        </p:txBody>
      </p:sp>
      <p:sp>
        <p:nvSpPr>
          <p:cNvPr id="1048896" name="Text Box 11"/>
          <p:cNvSpPr txBox="1"/>
          <p:nvPr/>
        </p:nvSpPr>
        <p:spPr>
          <a:xfrm>
            <a:off x="914400" y="1752600"/>
            <a:ext cx="75438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In </a:t>
            </a:r>
            <a:r>
              <a:rPr lang="en-US" altLang="en-US" b="1"/>
              <a:t>POS</a:t>
            </a:r>
            <a:r>
              <a:rPr lang="en-US" altLang="en-US"/>
              <a:t> </a:t>
            </a:r>
            <a:r>
              <a:rPr lang="en-US" altLang="en-US" b="1"/>
              <a:t>standard form</a:t>
            </a:r>
            <a:r>
              <a:rPr lang="en-US" altLang="en-US"/>
              <a:t>, every variable in the domain must appear in each sum term of the expression. </a:t>
            </a:r>
          </a:p>
        </p:txBody>
      </p:sp>
      <p:sp>
        <p:nvSpPr>
          <p:cNvPr id="1048897" name="Text Box 12"/>
          <p:cNvSpPr txBox="1"/>
          <p:nvPr/>
        </p:nvSpPr>
        <p:spPr>
          <a:xfrm>
            <a:off x="914400" y="2514600"/>
            <a:ext cx="7543800" cy="1006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You can expand a nonstandard POS expression to standard form by adding the product of the missing variable and its complement and applying rule 12, which states that </a:t>
            </a:r>
            <a:r>
              <a:rPr lang="en-US" altLang="en-US" sz="2000" i="1"/>
              <a:t>A + BC  = </a:t>
            </a:r>
            <a:r>
              <a:rPr lang="en-US" altLang="en-US" sz="2000"/>
              <a:t>(</a:t>
            </a:r>
            <a:r>
              <a:rPr lang="en-US" altLang="en-US" sz="2000" i="1"/>
              <a:t>A + B</a:t>
            </a:r>
            <a:r>
              <a:rPr lang="en-US" altLang="en-US" sz="2000"/>
              <a:t>)(</a:t>
            </a:r>
            <a:r>
              <a:rPr lang="en-US" altLang="en-US" sz="2000" i="1"/>
              <a:t>A + C</a:t>
            </a:r>
            <a:r>
              <a:rPr lang="en-US" altLang="en-US" sz="2000"/>
              <a:t>)</a:t>
            </a:r>
            <a:r>
              <a:rPr lang="en-US" altLang="en-US" sz="2000" i="1"/>
              <a:t>.</a:t>
            </a:r>
          </a:p>
        </p:txBody>
      </p:sp>
      <p:sp>
        <p:nvSpPr>
          <p:cNvPr id="1048898" name="WordArt 13"/>
          <p:cNvSpPr/>
          <p:nvPr/>
        </p:nvSpPr>
        <p:spPr>
          <a:xfrm>
            <a:off x="685800" y="37338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899" name="WordArt 14"/>
          <p:cNvSpPr/>
          <p:nvPr/>
        </p:nvSpPr>
        <p:spPr>
          <a:xfrm>
            <a:off x="685800" y="44958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981200" y="3794125"/>
            <a:ext cx="6553200" cy="396875"/>
            <a:chOff x="1248" y="2256"/>
            <a:chExt cx="4128" cy="250"/>
          </a:xfrm>
        </p:grpSpPr>
        <p:sp>
          <p:nvSpPr>
            <p:cNvPr id="1048900" name="Text Box 16"/>
            <p:cNvSpPr txBox="1"/>
            <p:nvPr/>
          </p:nvSpPr>
          <p:spPr>
            <a:xfrm>
              <a:off x="1248" y="2256"/>
              <a:ext cx="4128" cy="2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/>
                <a:t>Convert </a:t>
              </a:r>
              <a:r>
                <a:rPr lang="en-US" altLang="en-US" sz="2000" i="1"/>
                <a:t>X = </a:t>
              </a:r>
              <a:r>
                <a:rPr lang="en-US" altLang="en-US" sz="2000"/>
                <a:t>(</a:t>
              </a:r>
              <a:r>
                <a:rPr lang="en-US" altLang="en-US" sz="2000" i="1"/>
                <a:t>A + B</a:t>
              </a:r>
              <a:r>
                <a:rPr lang="en-US" altLang="en-US" sz="2000"/>
                <a:t>)(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) to standard form. </a:t>
              </a:r>
            </a:p>
          </p:txBody>
        </p:sp>
        <p:sp>
          <p:nvSpPr>
            <p:cNvPr id="1048901" name="Line 17"/>
            <p:cNvSpPr/>
            <p:nvPr/>
          </p:nvSpPr>
          <p:spPr>
            <a:xfrm>
              <a:off x="2496" y="230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02" name="Line 18"/>
            <p:cNvSpPr/>
            <p:nvPr/>
          </p:nvSpPr>
          <p:spPr>
            <a:xfrm>
              <a:off x="2208" y="230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60" name="Group 159"/>
          <p:cNvGrpSpPr/>
          <p:nvPr/>
        </p:nvGrpSpPr>
        <p:grpSpPr>
          <a:xfrm>
            <a:off x="1981200" y="4495800"/>
            <a:ext cx="6324600" cy="701675"/>
            <a:chOff x="1248" y="2880"/>
            <a:chExt cx="3984" cy="442"/>
          </a:xfrm>
        </p:grpSpPr>
        <p:sp>
          <p:nvSpPr>
            <p:cNvPr id="1048903" name="Text Box 20"/>
            <p:cNvSpPr txBox="1"/>
            <p:nvPr/>
          </p:nvSpPr>
          <p:spPr>
            <a:xfrm>
              <a:off x="1248" y="2880"/>
              <a:ext cx="3984" cy="44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/>
                <a:t>The first sum term does not include the variable </a:t>
              </a:r>
              <a:r>
                <a:rPr lang="en-US" altLang="en-US" sz="2000" i="1"/>
                <a:t>C</a:t>
              </a:r>
              <a:r>
                <a:rPr lang="en-US" altLang="en-US" sz="2000"/>
                <a:t>. Therefore, add </a:t>
              </a:r>
              <a:r>
                <a:rPr lang="en-US" altLang="en-US" sz="2000" i="1"/>
                <a:t>C C</a:t>
              </a:r>
              <a:r>
                <a:rPr lang="en-US" altLang="en-US" sz="2000"/>
                <a:t> and expand the result by rule 12.</a:t>
              </a:r>
            </a:p>
          </p:txBody>
        </p:sp>
        <p:sp>
          <p:nvSpPr>
            <p:cNvPr id="1048904" name="Line 21"/>
            <p:cNvSpPr/>
            <p:nvPr/>
          </p:nvSpPr>
          <p:spPr>
            <a:xfrm>
              <a:off x="2448" y="3120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61" name="Group 160"/>
          <p:cNvGrpSpPr/>
          <p:nvPr/>
        </p:nvGrpSpPr>
        <p:grpSpPr>
          <a:xfrm>
            <a:off x="1981200" y="5181600"/>
            <a:ext cx="6553200" cy="747712"/>
            <a:chOff x="1248" y="3312"/>
            <a:chExt cx="4128" cy="471"/>
          </a:xfrm>
        </p:grpSpPr>
        <p:sp>
          <p:nvSpPr>
            <p:cNvPr id="1048905" name="Text Box 32"/>
            <p:cNvSpPr txBox="1"/>
            <p:nvPr/>
          </p:nvSpPr>
          <p:spPr>
            <a:xfrm>
              <a:off x="1248" y="3312"/>
              <a:ext cx="4128" cy="47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 i="1"/>
                <a:t>X = </a:t>
              </a:r>
              <a:r>
                <a:rPr lang="en-US" altLang="en-US" sz="2000"/>
                <a:t>(</a:t>
              </a:r>
              <a:r>
                <a:rPr lang="en-US" altLang="en-US" sz="2000" i="1"/>
                <a:t>A + B + C C</a:t>
              </a:r>
              <a:r>
                <a:rPr lang="en-US" altLang="en-US" sz="2000"/>
                <a:t>)(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)</a:t>
              </a:r>
            </a:p>
            <a:p>
              <a:pPr lvl="0" eaLnBrk="1" latinLnBrk="1" hangingPunct="1">
                <a:spcBef>
                  <a:spcPct val="15000"/>
                </a:spcBef>
              </a:pPr>
              <a:r>
                <a:rPr lang="en-US" altLang="en-US" sz="2000"/>
                <a:t>    = </a:t>
              </a:r>
              <a:r>
                <a:rPr lang="en-US" altLang="en-US" sz="2000">
                  <a:solidFill>
                    <a:srgbClr val="FF0000"/>
                  </a:solidFill>
                </a:rPr>
                <a:t>(</a:t>
              </a:r>
              <a:r>
                <a:rPr lang="en-US" altLang="en-US" sz="2000" i="1">
                  <a:solidFill>
                    <a:srgbClr val="FF0000"/>
                  </a:solidFill>
                </a:rPr>
                <a:t>A +B + C</a:t>
              </a:r>
              <a:r>
                <a:rPr lang="en-US" altLang="en-US" sz="2000">
                  <a:solidFill>
                    <a:srgbClr val="FF0000"/>
                  </a:solidFill>
                </a:rPr>
                <a:t> )(</a:t>
              </a:r>
              <a:r>
                <a:rPr lang="en-US" altLang="en-US" sz="2000" i="1">
                  <a:solidFill>
                    <a:srgbClr val="FF0000"/>
                  </a:solidFill>
                </a:rPr>
                <a:t>A + B + C</a:t>
              </a:r>
              <a:r>
                <a:rPr lang="en-US" altLang="en-US" sz="2000">
                  <a:solidFill>
                    <a:srgbClr val="FF0000"/>
                  </a:solidFill>
                </a:rPr>
                <a:t>)(</a:t>
              </a:r>
              <a:r>
                <a:rPr lang="en-US" altLang="en-US" sz="2000" i="1">
                  <a:solidFill>
                    <a:srgbClr val="FF0000"/>
                  </a:solidFill>
                </a:rPr>
                <a:t>A + B + C</a:t>
              </a:r>
              <a:r>
                <a:rPr lang="en-US" altLang="en-US" sz="2000">
                  <a:solidFill>
                    <a:srgbClr val="FF0000"/>
                  </a:solidFill>
                </a:rPr>
                <a:t>)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673" y="3360"/>
              <a:ext cx="1447" cy="213"/>
              <a:chOff x="1673" y="3360"/>
              <a:chExt cx="1447" cy="213"/>
            </a:xfrm>
          </p:grpSpPr>
          <p:sp>
            <p:nvSpPr>
              <p:cNvPr id="1048906" name="Line 33"/>
              <p:cNvSpPr/>
              <p:nvPr/>
            </p:nvSpPr>
            <p:spPr>
              <a:xfrm>
                <a:off x="1680" y="3360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07" name="Line 34"/>
              <p:cNvSpPr/>
              <p:nvPr/>
            </p:nvSpPr>
            <p:spPr>
              <a:xfrm>
                <a:off x="1968" y="3360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08" name="Line 35"/>
              <p:cNvSpPr/>
              <p:nvPr/>
            </p:nvSpPr>
            <p:spPr>
              <a:xfrm>
                <a:off x="2400" y="3360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09" name="Line 36"/>
              <p:cNvSpPr/>
              <p:nvPr/>
            </p:nvSpPr>
            <p:spPr>
              <a:xfrm>
                <a:off x="1673" y="3573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910" name="Line 37"/>
              <p:cNvSpPr/>
              <p:nvPr/>
            </p:nvSpPr>
            <p:spPr>
              <a:xfrm>
                <a:off x="1920" y="3573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911" name="Line 38"/>
              <p:cNvSpPr/>
              <p:nvPr/>
            </p:nvSpPr>
            <p:spPr>
              <a:xfrm>
                <a:off x="2448" y="3573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912" name="Line 39"/>
              <p:cNvSpPr/>
              <p:nvPr/>
            </p:nvSpPr>
            <p:spPr>
              <a:xfrm>
                <a:off x="2736" y="3573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913" name="Line 40"/>
              <p:cNvSpPr/>
              <p:nvPr/>
            </p:nvSpPr>
            <p:spPr>
              <a:xfrm>
                <a:off x="3024" y="3573"/>
                <a:ext cx="96" cy="0"/>
              </a:xfrm>
              <a:prstGeom prst="line">
                <a:avLst/>
              </a:prstGeom>
              <a:noFill/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</a:ln>
            </p:spPr>
          </p:sp>
        </p:grpSp>
      </p:grpSp>
      <p:sp>
        <p:nvSpPr>
          <p:cNvPr id="1048914" name="Oval 26"/>
          <p:cNvSpPr/>
          <p:nvPr/>
        </p:nvSpPr>
        <p:spPr>
          <a:xfrm>
            <a:off x="2438400" y="5105400"/>
            <a:ext cx="887412" cy="463550"/>
          </a:xfrm>
          <a:prstGeom prst="ellipse">
            <a:avLst/>
          </a:prstGeom>
          <a:noFill/>
          <a:ln w="12700" cap="flat" cmpd="sng">
            <a:solidFill>
              <a:srgbClr val="0000CC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915" name="Oval 27"/>
          <p:cNvSpPr/>
          <p:nvPr/>
        </p:nvSpPr>
        <p:spPr>
          <a:xfrm>
            <a:off x="3429000" y="5119687"/>
            <a:ext cx="609600" cy="463550"/>
          </a:xfrm>
          <a:prstGeom prst="ellipse">
            <a:avLst/>
          </a:prstGeom>
          <a:noFill/>
          <a:ln w="12700" cap="flat" cmpd="sng">
            <a:solidFill>
              <a:srgbClr val="0000CC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cxnSp>
        <p:nvCxnSpPr>
          <p:cNvPr id="3145736" name="Straight Arrow Connector 29"/>
          <p:cNvCxnSpPr>
            <a:cxnSpLocks/>
          </p:cNvCxnSpPr>
          <p:nvPr/>
        </p:nvCxnSpPr>
        <p:spPr>
          <a:xfrm flipV="1">
            <a:off x="2895600" y="3429000"/>
            <a:ext cx="1676400" cy="1676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arrow" w="med" len="med"/>
          </a:ln>
        </p:spPr>
      </p:cxnSp>
      <p:cxnSp>
        <p:nvCxnSpPr>
          <p:cNvPr id="3145737" name="Straight Arrow Connector 30"/>
          <p:cNvCxnSpPr>
            <a:cxnSpLocks/>
          </p:cNvCxnSpPr>
          <p:nvPr/>
        </p:nvCxnSpPr>
        <p:spPr>
          <a:xfrm flipV="1">
            <a:off x="3810000" y="3505200"/>
            <a:ext cx="1371600" cy="16002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7" grpId="0"/>
      <p:bldP spid="1048914" grpId="0" animBg="1"/>
      <p:bldP spid="10489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 b="1" i="0" u="none" baseline="0">
                <a:solidFill>
                  <a:schemeClr val="lt2"/>
                </a:solidFill>
                <a:latin typeface="Arial" charset="0"/>
                <a:sym typeface="Times New Roman" pitchFamily="18" charset="0"/>
              </a:defRPr>
            </a:lvl1pPr>
          </a:lstStyle>
          <a:p>
            <a:r>
              <a:rPr lang="en-US" altLang="en-US"/>
              <a:t>Maurice Karnaugh  (1924-  )</a:t>
            </a:r>
          </a:p>
        </p:txBody>
      </p:sp>
      <p:sp>
        <p:nvSpPr>
          <p:cNvPr id="104892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pic>
        <p:nvPicPr>
          <p:cNvPr id="2097204" name="Picture 2" descr="http://www.fcet.staffs.ac.uk/jdw1/sucfm/19249999karnaughmauric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00325" y="1752600"/>
            <a:ext cx="28860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Text Box 7"/>
          <p:cNvSpPr txBox="1"/>
          <p:nvPr/>
        </p:nvSpPr>
        <p:spPr>
          <a:xfrm>
            <a:off x="1143000" y="1600200"/>
            <a:ext cx="73152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Karnaugh map (K-map) is a tool for simplifying combinational logic with 3 or 4 variables. For 3 variables, 8 cells are required (2</a:t>
            </a:r>
            <a:r>
              <a:rPr lang="en-US" altLang="en-US" baseline="30000"/>
              <a:t>3</a:t>
            </a:r>
            <a:r>
              <a:rPr lang="en-US" altLang="en-US"/>
              <a:t>). </a:t>
            </a:r>
          </a:p>
        </p:txBody>
      </p:sp>
      <p:sp>
        <p:nvSpPr>
          <p:cNvPr id="1048924" name="Text Box 8"/>
          <p:cNvSpPr txBox="1"/>
          <p:nvPr/>
        </p:nvSpPr>
        <p:spPr>
          <a:xfrm>
            <a:off x="1143000" y="2895600"/>
            <a:ext cx="4724400" cy="2392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30000"/>
              </a:spcBef>
            </a:pPr>
            <a:r>
              <a:rPr lang="en-US" altLang="en-US"/>
              <a:t>The map shown is for three variables labeled </a:t>
            </a:r>
            <a:r>
              <a:rPr lang="en-US" altLang="en-US" i="1"/>
              <a:t>A, B,</a:t>
            </a:r>
            <a:r>
              <a:rPr lang="en-US" altLang="en-US"/>
              <a:t> and </a:t>
            </a:r>
            <a:r>
              <a:rPr lang="en-US" altLang="en-US" i="1"/>
              <a:t>C</a:t>
            </a:r>
            <a:r>
              <a:rPr lang="en-US" altLang="en-US"/>
              <a:t>. Each cell represents one possible product term.</a:t>
            </a:r>
          </a:p>
          <a:p>
            <a:pPr lvl="0" eaLnBrk="1" latinLnBrk="1" hangingPunct="1">
              <a:spcBef>
                <a:spcPct val="30000"/>
              </a:spcBef>
            </a:pPr>
            <a:r>
              <a:rPr lang="en-US" altLang="en-US"/>
              <a:t>Each cell differs from an adjacent cell by only one variable. </a:t>
            </a:r>
          </a:p>
        </p:txBody>
      </p:sp>
      <p:graphicFrame>
        <p:nvGraphicFramePr>
          <p:cNvPr id="4194325" name="Object 4194324"/>
          <p:cNvGraphicFramePr>
            <a:graphicFrameLocks/>
          </p:cNvGraphicFramePr>
          <p:nvPr/>
        </p:nvGraphicFramePr>
        <p:xfrm>
          <a:off x="5943600" y="28194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orelDRAW" r:id="rId4" imgW="2362200" imgH="3276600" progId="CorelDRAW.Graphic.12">
                  <p:embed followColorScheme="full"/>
                </p:oleObj>
              </mc:Choice>
              <mc:Fallback>
                <p:oleObj name="CorelDRAW" r:id="rId4" imgW="2362200" imgH="3276600" progId="CorelDRAW.Graphic.12">
                  <p:embed followColorScheme="full"/>
                  <p:pic>
                    <p:nvPicPr>
                      <p:cNvPr id="2097205" name="Object 9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943600" y="2819400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206" name="Picture 10" descr="SH2507-crop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925" name="Text Box 11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926" name="Rectangle 24"/>
          <p:cNvSpPr/>
          <p:nvPr/>
        </p:nvSpPr>
        <p:spPr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26" name="Object 4194325"/>
          <p:cNvGraphicFramePr>
            <a:graphicFrameLocks/>
          </p:cNvGraphicFramePr>
          <p:nvPr/>
        </p:nvGraphicFramePr>
        <p:xfrm>
          <a:off x="1219200" y="2667000"/>
          <a:ext cx="238601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orelDRAW" r:id="rId4" imgW="2386012" imgH="3352800" progId="CorelDRAW.Graphic.13">
                  <p:embed followColorScheme="full"/>
                </p:oleObj>
              </mc:Choice>
              <mc:Fallback>
                <p:oleObj name="CorelDRAW" r:id="rId4" imgW="2386012" imgH="3352800" progId="CorelDRAW.Graphic.13">
                  <p:embed followColorScheme="full"/>
                  <p:pic>
                    <p:nvPicPr>
                      <p:cNvPr id="2097207" name="Object 23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2667000"/>
                        <a:ext cx="2386012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30" name="Text Box 7"/>
          <p:cNvSpPr txBox="1"/>
          <p:nvPr/>
        </p:nvSpPr>
        <p:spPr>
          <a:xfrm>
            <a:off x="1143000" y="1752600"/>
            <a:ext cx="73152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Cells are usually labeled using 0’s and 1’s to represent the variable and its complement.  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533400" y="3200400"/>
            <a:ext cx="1447800" cy="2590800"/>
            <a:chOff x="336" y="2016"/>
            <a:chExt cx="912" cy="1632"/>
          </a:xfrm>
        </p:grpSpPr>
        <p:sp>
          <p:nvSpPr>
            <p:cNvPr id="1048931" name="Oval 11"/>
            <p:cNvSpPr/>
            <p:nvPr/>
          </p:nvSpPr>
          <p:spPr>
            <a:xfrm>
              <a:off x="912" y="2016"/>
              <a:ext cx="336" cy="1632"/>
            </a:xfrm>
            <a:prstGeom prst="ellipse">
              <a:avLst/>
            </a:prstGeom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8932" name="Text Box 12"/>
            <p:cNvSpPr txBox="1"/>
            <p:nvPr/>
          </p:nvSpPr>
          <p:spPr>
            <a:xfrm>
              <a:off x="336" y="2496"/>
              <a:ext cx="576" cy="518"/>
            </a:xfrm>
            <a:prstGeom prst="rect">
              <a:avLst/>
            </a:prstGeom>
            <a:gradFill rotWithShape="1">
              <a:gsLst>
                <a:gs pos="0">
                  <a:srgbClr val="777777">
                    <a:alpha val="100000"/>
                  </a:srgbClr>
                </a:gs>
                <a:gs pos="100000">
                  <a:srgbClr val="DDDDD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lt2"/>
                  </a:solidFill>
                </a:rPr>
                <a:t>Gray code</a:t>
              </a:r>
            </a:p>
          </p:txBody>
        </p:sp>
      </p:grpSp>
      <p:pic>
        <p:nvPicPr>
          <p:cNvPr id="2097208" name="Picture 13" descr="SH2507-crop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933" name="Text Box 14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934" name="Rectangle 15"/>
          <p:cNvSpPr/>
          <p:nvPr/>
        </p:nvSpPr>
        <p:spPr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sp>
        <p:nvSpPr>
          <p:cNvPr id="1048935" name="Text Box 8"/>
          <p:cNvSpPr txBox="1"/>
          <p:nvPr/>
        </p:nvSpPr>
        <p:spPr>
          <a:xfrm>
            <a:off x="3962400" y="3841750"/>
            <a:ext cx="43434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20000"/>
              </a:spcBef>
            </a:pPr>
            <a:r>
              <a:rPr lang="en-US" altLang="en-US"/>
              <a:t>Ones are read as the true variable and zeros are read as the complemented variable. </a:t>
            </a:r>
          </a:p>
        </p:txBody>
      </p:sp>
      <p:sp>
        <p:nvSpPr>
          <p:cNvPr id="1048936" name="Text Box 22"/>
          <p:cNvSpPr txBox="1"/>
          <p:nvPr/>
        </p:nvSpPr>
        <p:spPr>
          <a:xfrm>
            <a:off x="3962400" y="2590800"/>
            <a:ext cx="43434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The numbers are entered in gray code, to force adjacent cells to be different by only one variable.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Picture 5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940" name="Text Box 6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graphicFrame>
        <p:nvGraphicFramePr>
          <p:cNvPr id="4194327" name="Object 4194326"/>
          <p:cNvGraphicFramePr>
            <a:graphicFrameLocks/>
          </p:cNvGraphicFramePr>
          <p:nvPr/>
        </p:nvGraphicFramePr>
        <p:xfrm>
          <a:off x="5562600" y="27432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orelDRAW" r:id="rId5" imgW="2362200" imgH="3276600" progId="CorelDRAW.Graphic.12">
                  <p:embed followColorScheme="full"/>
                </p:oleObj>
              </mc:Choice>
              <mc:Fallback>
                <p:oleObj name="CorelDRAW" r:id="rId5" imgW="2362200" imgH="3276600" progId="CorelDRAW.Graphic.12">
                  <p:embed followColorScheme="full"/>
                  <p:pic>
                    <p:nvPicPr>
                      <p:cNvPr id="2097210" name="Object 7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41" name="Text Box 8"/>
          <p:cNvSpPr txBox="1"/>
          <p:nvPr/>
        </p:nvSpPr>
        <p:spPr>
          <a:xfrm>
            <a:off x="5562600" y="3319462"/>
            <a:ext cx="685800" cy="21224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1600" i="1"/>
              <a:t>AB</a:t>
            </a:r>
          </a:p>
          <a:p>
            <a:pPr lvl="0">
              <a:spcBef>
                <a:spcPct val="50000"/>
              </a:spcBef>
            </a:pPr>
            <a:endParaRPr lang="en-US" altLang="en-US" sz="1000" i="1"/>
          </a:p>
          <a:p>
            <a:pPr lvl="0">
              <a:spcBef>
                <a:spcPct val="50000"/>
              </a:spcBef>
            </a:pPr>
            <a:r>
              <a:rPr lang="en-US" altLang="en-US" sz="1600" i="1"/>
              <a:t>AB</a:t>
            </a:r>
          </a:p>
          <a:p>
            <a:pPr lvl="0">
              <a:spcBef>
                <a:spcPct val="50000"/>
              </a:spcBef>
            </a:pPr>
            <a:endParaRPr lang="en-US" altLang="en-US" sz="1000" i="1"/>
          </a:p>
          <a:p>
            <a:pPr lvl="0">
              <a:spcBef>
                <a:spcPct val="50000"/>
              </a:spcBef>
            </a:pPr>
            <a:r>
              <a:rPr lang="en-US" altLang="en-US" sz="1600" i="1"/>
              <a:t>AB</a:t>
            </a:r>
          </a:p>
          <a:p>
            <a:pPr lvl="0">
              <a:spcBef>
                <a:spcPct val="50000"/>
              </a:spcBef>
            </a:pPr>
            <a:endParaRPr lang="en-US" altLang="en-US" sz="1000" i="1"/>
          </a:p>
          <a:p>
            <a:pPr lvl="0">
              <a:spcBef>
                <a:spcPct val="50000"/>
              </a:spcBef>
            </a:pPr>
            <a:r>
              <a:rPr lang="en-US" altLang="en-US" sz="1600" i="1"/>
              <a:t>AB</a:t>
            </a:r>
          </a:p>
        </p:txBody>
      </p:sp>
      <p:sp>
        <p:nvSpPr>
          <p:cNvPr id="1048942" name="Line 9"/>
          <p:cNvSpPr/>
          <p:nvPr/>
        </p:nvSpPr>
        <p:spPr>
          <a:xfrm>
            <a:off x="5681662" y="3371850"/>
            <a:ext cx="762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43" name="Line 10"/>
          <p:cNvSpPr/>
          <p:nvPr/>
        </p:nvSpPr>
        <p:spPr>
          <a:xfrm>
            <a:off x="5815012" y="3371850"/>
            <a:ext cx="762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44" name="Line 11"/>
          <p:cNvSpPr/>
          <p:nvPr/>
        </p:nvSpPr>
        <p:spPr>
          <a:xfrm>
            <a:off x="5686425" y="3976687"/>
            <a:ext cx="762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45" name="Line 12"/>
          <p:cNvSpPr/>
          <p:nvPr/>
        </p:nvSpPr>
        <p:spPr>
          <a:xfrm>
            <a:off x="5829300" y="5186362"/>
            <a:ext cx="76200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46" name="Text Box 13"/>
          <p:cNvSpPr txBox="1"/>
          <p:nvPr/>
        </p:nvSpPr>
        <p:spPr>
          <a:xfrm>
            <a:off x="6172200" y="2895600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1600" i="1"/>
              <a:t>C           C</a:t>
            </a:r>
          </a:p>
        </p:txBody>
      </p:sp>
      <p:sp>
        <p:nvSpPr>
          <p:cNvPr id="1048947" name="Line 14"/>
          <p:cNvSpPr/>
          <p:nvPr/>
        </p:nvSpPr>
        <p:spPr>
          <a:xfrm>
            <a:off x="6272212" y="2971800"/>
            <a:ext cx="128587" cy="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48" name="Text Box 15"/>
          <p:cNvSpPr txBox="1"/>
          <p:nvPr/>
        </p:nvSpPr>
        <p:spPr>
          <a:xfrm>
            <a:off x="1143000" y="1752600"/>
            <a:ext cx="73152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Alternatively, cells can be labeled with the variable letters.  This makes it simple to read, but it takes more time preparing the map.</a:t>
            </a:r>
          </a:p>
        </p:txBody>
      </p:sp>
      <p:sp>
        <p:nvSpPr>
          <p:cNvPr id="1048949" name="Rectangle 16"/>
          <p:cNvSpPr/>
          <p:nvPr/>
        </p:nvSpPr>
        <p:spPr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graphicFrame>
        <p:nvGraphicFramePr>
          <p:cNvPr id="4194328" name="Object 4194327"/>
          <p:cNvGraphicFramePr>
            <a:graphicFrameLocks/>
          </p:cNvGraphicFramePr>
          <p:nvPr/>
        </p:nvGraphicFramePr>
        <p:xfrm>
          <a:off x="5562600" y="2743200"/>
          <a:ext cx="23606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CorelDRAW" r:id="rId7" imgW="2360612" imgH="3276600" progId="CorelDRAW.Graphic.12">
                  <p:embed followColorScheme="full"/>
                </p:oleObj>
              </mc:Choice>
              <mc:Fallback>
                <p:oleObj name="CorelDRAW" r:id="rId7" imgW="2360612" imgH="3276600" progId="CorelDRAW.Graphic.12">
                  <p:embed followColorScheme="full"/>
                  <p:pic>
                    <p:nvPicPr>
                      <p:cNvPr id="2097211" name="Object 19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562600" y="2743200"/>
                        <a:ext cx="23606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9" name="Object 4194328"/>
          <p:cNvGraphicFramePr>
            <a:graphicFrameLocks/>
          </p:cNvGraphicFramePr>
          <p:nvPr/>
        </p:nvGraphicFramePr>
        <p:xfrm>
          <a:off x="5564187" y="2743200"/>
          <a:ext cx="23606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CorelDRAW" r:id="rId9" imgW="2360612" imgH="3276600" progId="CorelDRAW.Graphic.12">
                  <p:embed followColorScheme="full"/>
                </p:oleObj>
              </mc:Choice>
              <mc:Fallback>
                <p:oleObj name="CorelDRAW" r:id="rId9" imgW="2360612" imgH="3276600" progId="CorelDRAW.Graphic.12">
                  <p:embed followColorScheme="full"/>
                  <p:pic>
                    <p:nvPicPr>
                      <p:cNvPr id="2097212" name="Object 20"/>
                      <p:cNvPicPr>
                        <a:picLocks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5564187" y="2743200"/>
                        <a:ext cx="23606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50" name="Rectangle 21"/>
          <p:cNvSpPr/>
          <p:nvPr/>
        </p:nvSpPr>
        <p:spPr>
          <a:xfrm>
            <a:off x="2286000" y="3124200"/>
            <a:ext cx="31242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Read the terms for the yellow cells.</a:t>
            </a:r>
          </a:p>
        </p:txBody>
      </p:sp>
      <p:sp>
        <p:nvSpPr>
          <p:cNvPr id="1048951" name="WordArt 22"/>
          <p:cNvSpPr/>
          <p:nvPr/>
        </p:nvSpPr>
        <p:spPr>
          <a:xfrm>
            <a:off x="990600" y="31242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952" name="WordArt 23"/>
          <p:cNvSpPr/>
          <p:nvPr/>
        </p:nvSpPr>
        <p:spPr>
          <a:xfrm>
            <a:off x="1066800" y="3962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1524000" y="4495800"/>
            <a:ext cx="3657600" cy="457200"/>
            <a:chOff x="2688" y="1728"/>
            <a:chExt cx="2304" cy="288"/>
          </a:xfrm>
        </p:grpSpPr>
        <p:sp>
          <p:nvSpPr>
            <p:cNvPr id="1048953" name="Text Box 25"/>
            <p:cNvSpPr txBox="1"/>
            <p:nvPr/>
          </p:nvSpPr>
          <p:spPr>
            <a:xfrm>
              <a:off x="2688" y="1728"/>
              <a:ext cx="2304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/>
                <a:t>The cells are </a:t>
              </a:r>
              <a:r>
                <a:rPr lang="en-US" altLang="en-US" i="1">
                  <a:solidFill>
                    <a:srgbClr val="FF3300"/>
                  </a:solidFill>
                </a:rPr>
                <a:t>ABC</a:t>
              </a:r>
              <a:r>
                <a:rPr lang="en-US" altLang="en-US"/>
                <a:t> and </a:t>
              </a:r>
              <a:r>
                <a:rPr lang="en-US" altLang="en-US" i="1">
                  <a:solidFill>
                    <a:srgbClr val="FF3300"/>
                  </a:solidFill>
                </a:rPr>
                <a:t>ABC</a:t>
              </a:r>
              <a:r>
                <a:rPr lang="en-US" altLang="en-US"/>
                <a:t>. </a:t>
              </a:r>
            </a:p>
          </p:txBody>
        </p:sp>
        <p:sp>
          <p:nvSpPr>
            <p:cNvPr id="1048954" name="Line 26"/>
            <p:cNvSpPr/>
            <p:nvPr/>
          </p:nvSpPr>
          <p:spPr>
            <a:xfrm>
              <a:off x="3792" y="1776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55" name="Line 27"/>
            <p:cNvSpPr/>
            <p:nvPr/>
          </p:nvSpPr>
          <p:spPr>
            <a:xfrm>
              <a:off x="4608" y="1776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56" name="Line 28"/>
            <p:cNvSpPr/>
            <p:nvPr/>
          </p:nvSpPr>
          <p:spPr>
            <a:xfrm>
              <a:off x="4032" y="1776"/>
              <a:ext cx="96" cy="0"/>
            </a:xfrm>
            <a:prstGeom prst="line">
              <a:avLst/>
            </a:pr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ext Box 8"/>
          <p:cNvSpPr txBox="1"/>
          <p:nvPr/>
        </p:nvSpPr>
        <p:spPr>
          <a:xfrm>
            <a:off x="3886200" y="3276600"/>
            <a:ext cx="4572000" cy="17367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20000"/>
              </a:spcBef>
            </a:pPr>
            <a:r>
              <a:rPr lang="en-US" altLang="en-US" sz="2000"/>
              <a:t>1.</a:t>
            </a:r>
            <a:r>
              <a:rPr lang="en-US" altLang="en-US"/>
              <a:t>  </a:t>
            </a:r>
            <a:r>
              <a:rPr lang="en-US" altLang="en-US" sz="2000"/>
              <a:t>Group the 1’s into two overlapping groups as indicated.</a:t>
            </a:r>
          </a:p>
          <a:p>
            <a:pPr marL="342900" lvl="0" indent="-342900" eaLnBrk="1" latin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2000"/>
              <a:t>Read each group by eliminating any variable that changes across a boundary. 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3886200" y="4876800"/>
            <a:ext cx="4572000" cy="457200"/>
            <a:chOff x="2448" y="3216"/>
            <a:chExt cx="2880" cy="288"/>
          </a:xfrm>
        </p:grpSpPr>
        <p:sp>
          <p:nvSpPr>
            <p:cNvPr id="1048961" name="Line 16"/>
            <p:cNvSpPr/>
            <p:nvPr/>
          </p:nvSpPr>
          <p:spPr>
            <a:xfrm>
              <a:off x="4416" y="326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2" name="Line 17"/>
            <p:cNvSpPr/>
            <p:nvPr/>
          </p:nvSpPr>
          <p:spPr>
            <a:xfrm>
              <a:off x="4560" y="3264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63" name="Text Box 18"/>
            <p:cNvSpPr txBox="1"/>
            <p:nvPr/>
          </p:nvSpPr>
          <p:spPr>
            <a:xfrm>
              <a:off x="2448" y="3216"/>
              <a:ext cx="2880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marL="342900" lvl="0" indent="-342900" eaLnBrk="1" latin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en-US" sz="2000"/>
                <a:t>The vertical group is read </a:t>
              </a:r>
              <a:r>
                <a:rPr lang="en-US" altLang="en-US" sz="2000" i="1"/>
                <a:t>AC</a:t>
              </a:r>
              <a:r>
                <a:rPr lang="en-US" altLang="en-US" sz="2000"/>
                <a:t>.</a:t>
              </a:r>
              <a:r>
                <a:rPr lang="en-US" altLang="en-US"/>
                <a:t> </a:t>
              </a:r>
            </a:p>
          </p:txBody>
        </p:sp>
      </p:grpSp>
      <p:pic>
        <p:nvPicPr>
          <p:cNvPr id="2097213" name="Picture 27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964" name="Text Box 28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965" name="Text Box 30"/>
          <p:cNvSpPr txBox="1"/>
          <p:nvPr/>
        </p:nvSpPr>
        <p:spPr>
          <a:xfrm>
            <a:off x="1143000" y="1600200"/>
            <a:ext cx="73914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K-maps can simplify combinational logic by grouping cells and eliminating variables that change. </a:t>
            </a:r>
          </a:p>
        </p:txBody>
      </p:sp>
      <p:sp>
        <p:nvSpPr>
          <p:cNvPr id="1048966" name="Rectangle 31"/>
          <p:cNvSpPr/>
          <p:nvPr/>
        </p:nvSpPr>
        <p:spPr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graphicFrame>
        <p:nvGraphicFramePr>
          <p:cNvPr id="4194330" name="Object 4194329"/>
          <p:cNvGraphicFramePr>
            <a:graphicFrameLocks/>
          </p:cNvGraphicFramePr>
          <p:nvPr/>
        </p:nvGraphicFramePr>
        <p:xfrm>
          <a:off x="1295400" y="2971800"/>
          <a:ext cx="2114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CorelDRAW" r:id="rId5" imgW="2114550" imgH="2971800" progId="CorelDRAW.Graphic.13">
                  <p:embed followColorScheme="full"/>
                </p:oleObj>
              </mc:Choice>
              <mc:Fallback>
                <p:oleObj name="CorelDRAW" r:id="rId5" imgW="2114550" imgH="2971800" progId="CorelDRAW.Graphic.13">
                  <p:embed followColorScheme="full"/>
                  <p:pic>
                    <p:nvPicPr>
                      <p:cNvPr id="2097214" name="Object 32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295400" y="2971800"/>
                        <a:ext cx="21145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1" name="Object 4194330"/>
          <p:cNvGraphicFramePr>
            <a:graphicFrameLocks/>
          </p:cNvGraphicFramePr>
          <p:nvPr/>
        </p:nvGraphicFramePr>
        <p:xfrm>
          <a:off x="1282700" y="2954337"/>
          <a:ext cx="2128837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orelDRAW" r:id="rId7" imgW="2128837" imgH="2989262" progId="CorelDRAW.Graphic.13">
                  <p:embed followColorScheme="full"/>
                </p:oleObj>
              </mc:Choice>
              <mc:Fallback>
                <p:oleObj name="CorelDRAW" r:id="rId7" imgW="2128837" imgH="2989262" progId="CorelDRAW.Graphic.13">
                  <p:embed followColorScheme="full"/>
                  <p:pic>
                    <p:nvPicPr>
                      <p:cNvPr id="2097215" name="Object 33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282700" y="2954337"/>
                        <a:ext cx="2128837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67" name="Rectangle 34"/>
          <p:cNvSpPr/>
          <p:nvPr/>
        </p:nvSpPr>
        <p:spPr>
          <a:xfrm>
            <a:off x="2438400" y="2438400"/>
            <a:ext cx="59436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/>
              <a:t>Group the 1’s on the map and read the minimum logic.</a:t>
            </a:r>
          </a:p>
        </p:txBody>
      </p:sp>
      <p:sp>
        <p:nvSpPr>
          <p:cNvPr id="1048968" name="WordArt 35"/>
          <p:cNvSpPr/>
          <p:nvPr/>
        </p:nvSpPr>
        <p:spPr>
          <a:xfrm>
            <a:off x="1143000" y="2438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142875" y="3460750"/>
            <a:ext cx="1990725" cy="1441450"/>
            <a:chOff x="144" y="2056"/>
            <a:chExt cx="1254" cy="908"/>
          </a:xfrm>
        </p:grpSpPr>
        <p:sp>
          <p:nvSpPr>
            <p:cNvPr id="1048969" name="Line 12"/>
            <p:cNvSpPr/>
            <p:nvPr/>
          </p:nvSpPr>
          <p:spPr>
            <a:xfrm>
              <a:off x="816" y="2352"/>
              <a:ext cx="582" cy="9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70" name="Text Box 13"/>
            <p:cNvSpPr txBox="1"/>
            <p:nvPr/>
          </p:nvSpPr>
          <p:spPr>
            <a:xfrm>
              <a:off x="144" y="2208"/>
              <a:ext cx="720" cy="7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 sz="1800" i="1"/>
                <a:t>B</a:t>
              </a:r>
              <a:r>
                <a:rPr lang="en-US" altLang="en-US" sz="1800"/>
                <a:t> changes across this boundary</a:t>
              </a:r>
            </a:p>
          </p:txBody>
        </p:sp>
        <p:sp>
          <p:nvSpPr>
            <p:cNvPr id="1048971" name="Oval 14"/>
            <p:cNvSpPr/>
            <p:nvPr/>
          </p:nvSpPr>
          <p:spPr>
            <a:xfrm>
              <a:off x="1016" y="2056"/>
              <a:ext cx="144" cy="624"/>
            </a:xfrm>
            <a:prstGeom prst="ellips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765300" y="3048000"/>
            <a:ext cx="1295400" cy="3219450"/>
            <a:chOff x="1200" y="1760"/>
            <a:chExt cx="816" cy="2028"/>
          </a:xfrm>
        </p:grpSpPr>
        <p:sp>
          <p:nvSpPr>
            <p:cNvPr id="1048972" name="Line 23"/>
            <p:cNvSpPr/>
            <p:nvPr/>
          </p:nvSpPr>
          <p:spPr>
            <a:xfrm flipV="1">
              <a:off x="1616" y="2592"/>
              <a:ext cx="0" cy="488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73" name="Text Box 24"/>
            <p:cNvSpPr txBox="1"/>
            <p:nvPr/>
          </p:nvSpPr>
          <p:spPr>
            <a:xfrm>
              <a:off x="1248" y="3032"/>
              <a:ext cx="720" cy="7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 eaLnBrk="1" latinLnBrk="1" hangingPunct="1">
                <a:spcBef>
                  <a:spcPct val="50000"/>
                </a:spcBef>
              </a:pPr>
              <a:r>
                <a:rPr lang="en-US" altLang="en-US" sz="1800" i="1"/>
                <a:t>C</a:t>
              </a:r>
              <a:r>
                <a:rPr lang="en-US" altLang="en-US" sz="1800"/>
                <a:t> changes across this boundary</a:t>
              </a:r>
            </a:p>
          </p:txBody>
        </p:sp>
        <p:sp>
          <p:nvSpPr>
            <p:cNvPr id="1048974" name="Oval 25"/>
            <p:cNvSpPr/>
            <p:nvPr/>
          </p:nvSpPr>
          <p:spPr>
            <a:xfrm rot="16200000">
              <a:off x="1512" y="1448"/>
              <a:ext cx="192" cy="816"/>
            </a:xfrm>
            <a:prstGeom prst="ellips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</p:grpSp>
      <p:sp>
        <p:nvSpPr>
          <p:cNvPr id="1048975" name="WordArt 36"/>
          <p:cNvSpPr/>
          <p:nvPr/>
        </p:nvSpPr>
        <p:spPr>
          <a:xfrm>
            <a:off x="3733800" y="2819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3886200" y="5257800"/>
            <a:ext cx="4572000" cy="457200"/>
            <a:chOff x="2448" y="3504"/>
            <a:chExt cx="2880" cy="288"/>
          </a:xfrm>
        </p:grpSpPr>
        <p:sp>
          <p:nvSpPr>
            <p:cNvPr id="1048976" name="Text Box 21"/>
            <p:cNvSpPr txBox="1"/>
            <p:nvPr/>
          </p:nvSpPr>
          <p:spPr>
            <a:xfrm>
              <a:off x="2448" y="3504"/>
              <a:ext cx="2880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marL="342900" lvl="0" indent="-342900" eaLnBrk="1" latinLnBrk="1" hangingPunct="1">
                <a:spcBef>
                  <a:spcPct val="20000"/>
                </a:spcBef>
                <a:buFontTx/>
                <a:buAutoNum type="arabicPeriod" startAt="4"/>
              </a:pPr>
              <a:r>
                <a:rPr lang="en-US" altLang="en-US" sz="2000"/>
                <a:t>The horizontal group is read </a:t>
              </a:r>
              <a:r>
                <a:rPr lang="en-US" altLang="en-US" sz="2000" i="1"/>
                <a:t>AB</a:t>
              </a:r>
              <a:r>
                <a:rPr lang="en-US" altLang="en-US" sz="2000"/>
                <a:t>.</a:t>
              </a:r>
              <a:r>
                <a:rPr lang="en-US" altLang="en-US"/>
                <a:t> </a:t>
              </a:r>
            </a:p>
          </p:txBody>
        </p:sp>
        <p:sp>
          <p:nvSpPr>
            <p:cNvPr id="1048977" name="Line 20"/>
            <p:cNvSpPr/>
            <p:nvPr/>
          </p:nvSpPr>
          <p:spPr>
            <a:xfrm>
              <a:off x="4576" y="3560"/>
              <a:ext cx="105" cy="1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83" name="Group 182"/>
          <p:cNvGrpSpPr/>
          <p:nvPr/>
        </p:nvGrpSpPr>
        <p:grpSpPr>
          <a:xfrm>
            <a:off x="4724400" y="5715000"/>
            <a:ext cx="1981200" cy="457200"/>
            <a:chOff x="2688" y="3600"/>
            <a:chExt cx="1248" cy="288"/>
          </a:xfrm>
        </p:grpSpPr>
        <p:sp>
          <p:nvSpPr>
            <p:cNvPr id="1048978" name="Text Box 39"/>
            <p:cNvSpPr txBox="1"/>
            <p:nvPr/>
          </p:nvSpPr>
          <p:spPr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</a:rPr>
                <a:t>X = AC +AB</a:t>
              </a:r>
            </a:p>
          </p:txBody>
        </p:sp>
        <p:sp>
          <p:nvSpPr>
            <p:cNvPr id="1048979" name="Line 41"/>
            <p:cNvSpPr/>
            <p:nvPr/>
          </p:nvSpPr>
          <p:spPr>
            <a:xfrm>
              <a:off x="3120" y="3648"/>
              <a:ext cx="96" cy="1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80" name="Line 42"/>
            <p:cNvSpPr/>
            <p:nvPr/>
          </p:nvSpPr>
          <p:spPr>
            <a:xfrm>
              <a:off x="3264" y="3648"/>
              <a:ext cx="96" cy="1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81" name="Line 43"/>
            <p:cNvSpPr/>
            <p:nvPr/>
          </p:nvSpPr>
          <p:spPr>
            <a:xfrm>
              <a:off x="3552" y="3648"/>
              <a:ext cx="96" cy="1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4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00" name="Text Box 12"/>
          <p:cNvSpPr txBox="1"/>
          <p:nvPr/>
        </p:nvSpPr>
        <p:spPr>
          <a:xfrm>
            <a:off x="3581400" y="228600"/>
            <a:ext cx="1981200" cy="1158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01" name="Rectangle 29"/>
          <p:cNvSpPr/>
          <p:nvPr/>
        </p:nvSpPr>
        <p:spPr>
          <a:xfrm>
            <a:off x="914400" y="1143000"/>
            <a:ext cx="2532379" cy="447040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Boolean Addition</a:t>
            </a:r>
          </a:p>
        </p:txBody>
      </p:sp>
      <p:sp>
        <p:nvSpPr>
          <p:cNvPr id="1048602" name="Text Box 33"/>
          <p:cNvSpPr txBox="1"/>
          <p:nvPr/>
        </p:nvSpPr>
        <p:spPr>
          <a:xfrm>
            <a:off x="685800" y="2057400"/>
            <a:ext cx="7696200" cy="1158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Addition is equivalent to the OR operation. The sum term is 1 if one or more if the literals are 1. The sum term is zero only if each literal is 0.</a:t>
            </a:r>
          </a:p>
        </p:txBody>
      </p:sp>
      <p:sp>
        <p:nvSpPr>
          <p:cNvPr id="1048603" name="WordArt 34"/>
          <p:cNvSpPr/>
          <p:nvPr/>
        </p:nvSpPr>
        <p:spPr>
          <a:xfrm>
            <a:off x="762000" y="3787775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057400" y="3703906"/>
            <a:ext cx="6400800" cy="708025"/>
            <a:chOff x="1392" y="3072"/>
            <a:chExt cx="4032" cy="446"/>
          </a:xfrm>
        </p:grpSpPr>
        <p:sp>
          <p:nvSpPr>
            <p:cNvPr id="1048604" name="Text Box 35"/>
            <p:cNvSpPr txBox="1"/>
            <p:nvPr/>
          </p:nvSpPr>
          <p:spPr>
            <a:xfrm>
              <a:off x="1392" y="3072"/>
              <a:ext cx="4032" cy="44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2000"/>
                <a:t>Determine the values of </a:t>
              </a:r>
              <a:r>
                <a:rPr lang="en-US" altLang="en-US" sz="2000" i="1"/>
                <a:t>A, B,</a:t>
              </a:r>
              <a:r>
                <a:rPr lang="en-US" altLang="en-US" sz="2000"/>
                <a:t> and </a:t>
              </a:r>
              <a:r>
                <a:rPr lang="en-US" altLang="en-US" sz="2000" i="1"/>
                <a:t>C</a:t>
              </a:r>
              <a:r>
                <a:rPr lang="en-US" altLang="en-US" sz="2000"/>
                <a:t> that make the sum term of the expression </a:t>
              </a:r>
              <a:r>
                <a:rPr lang="en-US" altLang="en-US" sz="2000" i="1"/>
                <a:t>A + B + C</a:t>
              </a:r>
              <a:r>
                <a:rPr lang="en-US" altLang="en-US" sz="2000"/>
                <a:t> = 0?</a:t>
              </a:r>
            </a:p>
          </p:txBody>
        </p:sp>
        <p:sp>
          <p:nvSpPr>
            <p:cNvPr id="1048605" name="Line 37"/>
            <p:cNvSpPr/>
            <p:nvPr/>
          </p:nvSpPr>
          <p:spPr>
            <a:xfrm>
              <a:off x="3120" y="3303"/>
              <a:ext cx="152" cy="1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6" name="Line 38"/>
            <p:cNvSpPr/>
            <p:nvPr/>
          </p:nvSpPr>
          <p:spPr>
            <a:xfrm>
              <a:off x="2544" y="3301"/>
              <a:ext cx="152" cy="1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07" name="WordArt 41"/>
          <p:cNvSpPr/>
          <p:nvPr/>
        </p:nvSpPr>
        <p:spPr>
          <a:xfrm>
            <a:off x="762000" y="462915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8608" name="Text Box 42"/>
          <p:cNvSpPr txBox="1"/>
          <p:nvPr/>
        </p:nvSpPr>
        <p:spPr>
          <a:xfrm>
            <a:off x="2057400" y="4705350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Each literal must = 0; therefore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= 1,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>
                <a:solidFill>
                  <a:srgbClr val="FF0000"/>
                </a:solidFill>
              </a:rPr>
              <a:t> = 0 and </a:t>
            </a:r>
            <a:r>
              <a:rPr lang="en-US" altLang="en-US" sz="2000" i="1">
                <a:solidFill>
                  <a:srgbClr val="FF0000"/>
                </a:solidFill>
              </a:rPr>
              <a:t>C</a:t>
            </a:r>
            <a:r>
              <a:rPr lang="en-US" altLang="en-US" sz="2000">
                <a:solidFill>
                  <a:srgbClr val="FF0000"/>
                </a:solidFill>
              </a:rPr>
              <a:t> = 1.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/>
      <p:bldP spid="10486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Text Box 7"/>
          <p:cNvSpPr txBox="1"/>
          <p:nvPr/>
        </p:nvSpPr>
        <p:spPr>
          <a:xfrm>
            <a:off x="1066800" y="1600200"/>
            <a:ext cx="73152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/>
              <a:t>A 4-variable map has an adjacent cell on each of its four boundaries as shown.  </a:t>
            </a:r>
          </a:p>
        </p:txBody>
      </p:sp>
      <p:graphicFrame>
        <p:nvGraphicFramePr>
          <p:cNvPr id="4194332" name="Object 4194331"/>
          <p:cNvGraphicFramePr>
            <a:graphicFrameLocks/>
          </p:cNvGraphicFramePr>
          <p:nvPr/>
        </p:nvGraphicFramePr>
        <p:xfrm>
          <a:off x="1143000" y="2590800"/>
          <a:ext cx="3200400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CorelDRAW" r:id="rId4" imgW="3200400" imgH="3021012" progId="CorelDRAW.Graphic.12">
                  <p:embed followColorScheme="full"/>
                </p:oleObj>
              </mc:Choice>
              <mc:Fallback>
                <p:oleObj name="CorelDRAW" r:id="rId4" imgW="3200400" imgH="3021012" progId="CorelDRAW.Graphic.12">
                  <p:embed followColorScheme="full"/>
                  <p:pic>
                    <p:nvPicPr>
                      <p:cNvPr id="2097216" name="Object 8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3200400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86" name="Text Box 9"/>
          <p:cNvSpPr txBox="1"/>
          <p:nvPr/>
        </p:nvSpPr>
        <p:spPr>
          <a:xfrm>
            <a:off x="4495800" y="2438400"/>
            <a:ext cx="3886200" cy="3524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20000"/>
              </a:spcBef>
            </a:pPr>
            <a:r>
              <a:rPr lang="en-US" altLang="en-US"/>
              <a:t>Each cell is different only by one variable from an adjacent cell.</a:t>
            </a:r>
          </a:p>
          <a:p>
            <a:pPr lvl="0" eaLnBrk="1" latinLnBrk="1" hangingPunct="1">
              <a:spcBef>
                <a:spcPct val="20000"/>
              </a:spcBef>
            </a:pPr>
            <a:r>
              <a:rPr lang="en-US" altLang="en-US"/>
              <a:t>Grouping follows the rules given in the text.</a:t>
            </a:r>
          </a:p>
          <a:p>
            <a:pPr lvl="0" eaLnBrk="1" latinLnBrk="1" hangingPunct="1">
              <a:spcBef>
                <a:spcPct val="20000"/>
              </a:spcBef>
            </a:pPr>
            <a:r>
              <a:rPr lang="en-US" altLang="en-US"/>
              <a:t>The following slide shows an example of reading a four variable map using binary numbers for the variables…</a:t>
            </a:r>
          </a:p>
        </p:txBody>
      </p:sp>
      <p:pic>
        <p:nvPicPr>
          <p:cNvPr id="2097217" name="Picture 10" descr="SH2507-crop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987" name="Text Box 11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988" name="Rectangle 12"/>
          <p:cNvSpPr/>
          <p:nvPr/>
        </p:nvSpPr>
        <p:spPr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Text Box 55"/>
          <p:cNvSpPr txBox="1"/>
          <p:nvPr/>
        </p:nvSpPr>
        <p:spPr>
          <a:xfrm>
            <a:off x="2286000" y="5486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pic>
        <p:nvPicPr>
          <p:cNvPr id="2097218" name="Picture 5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993" name="Text Box 6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994" name="Rectangle 7"/>
          <p:cNvSpPr/>
          <p:nvPr/>
        </p:nvSpPr>
        <p:spPr>
          <a:xfrm>
            <a:off x="914400" y="1143000"/>
            <a:ext cx="211455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Karnaugh maps</a:t>
            </a:r>
          </a:p>
        </p:txBody>
      </p:sp>
      <p:sp>
        <p:nvSpPr>
          <p:cNvPr id="1048995" name="Rectangle 9"/>
          <p:cNvSpPr/>
          <p:nvPr/>
        </p:nvSpPr>
        <p:spPr>
          <a:xfrm>
            <a:off x="2209800" y="1676400"/>
            <a:ext cx="59436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/>
              <a:t>Group the 1’s on the map and read the minimum logic.</a:t>
            </a:r>
          </a:p>
        </p:txBody>
      </p:sp>
      <p:sp>
        <p:nvSpPr>
          <p:cNvPr id="1048996" name="WordArt 10"/>
          <p:cNvSpPr/>
          <p:nvPr/>
        </p:nvSpPr>
        <p:spPr>
          <a:xfrm>
            <a:off x="914400" y="1676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sp>
        <p:nvSpPr>
          <p:cNvPr id="1048997" name="Text Box 11"/>
          <p:cNvSpPr txBox="1"/>
          <p:nvPr/>
        </p:nvSpPr>
        <p:spPr>
          <a:xfrm>
            <a:off x="4343400" y="2667000"/>
            <a:ext cx="4114800" cy="17367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20000"/>
              </a:spcBef>
            </a:pPr>
            <a:r>
              <a:rPr lang="en-US" altLang="en-US" sz="2000"/>
              <a:t>1.</a:t>
            </a:r>
            <a:r>
              <a:rPr lang="en-US" altLang="en-US"/>
              <a:t>  </a:t>
            </a:r>
            <a:r>
              <a:rPr lang="en-US" altLang="en-US" sz="2000"/>
              <a:t>Group the 1’s into two separate groups as indicated.</a:t>
            </a:r>
          </a:p>
          <a:p>
            <a:pPr marL="342900" lvl="0" indent="-342900" eaLnBrk="1" latin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en-US" sz="2000"/>
              <a:t>Read each group by eliminating any variable that changes across a boundary. 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4267200" y="4343400"/>
            <a:ext cx="4267200" cy="762000"/>
            <a:chOff x="2688" y="2736"/>
            <a:chExt cx="2688" cy="480"/>
          </a:xfrm>
        </p:grpSpPr>
        <p:sp>
          <p:nvSpPr>
            <p:cNvPr id="1048998" name="Text Box 15"/>
            <p:cNvSpPr txBox="1"/>
            <p:nvPr/>
          </p:nvSpPr>
          <p:spPr>
            <a:xfrm>
              <a:off x="2688" y="2736"/>
              <a:ext cx="2688" cy="4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marL="342900" lvl="0" indent="-342900" eaLnBrk="1" latin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en-US" sz="2000"/>
                <a:t>The upper (yellow) group is read as </a:t>
              </a:r>
              <a:r>
                <a:rPr lang="en-US" altLang="en-US" sz="2000" i="1"/>
                <a:t>AD.</a:t>
              </a:r>
              <a:r>
                <a:rPr lang="en-US" altLang="en-US"/>
                <a:t> </a:t>
              </a:r>
            </a:p>
          </p:txBody>
        </p:sp>
        <p:sp>
          <p:nvSpPr>
            <p:cNvPr id="1048999" name="Line 13"/>
            <p:cNvSpPr/>
            <p:nvPr/>
          </p:nvSpPr>
          <p:spPr>
            <a:xfrm>
              <a:off x="2976" y="300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000" name="Line 14"/>
            <p:cNvSpPr/>
            <p:nvPr/>
          </p:nvSpPr>
          <p:spPr>
            <a:xfrm>
              <a:off x="3104" y="3008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001" name="WordArt 16"/>
          <p:cNvSpPr/>
          <p:nvPr/>
        </p:nvSpPr>
        <p:spPr>
          <a:xfrm>
            <a:off x="4343400" y="22098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9002" name="Text Box 18"/>
          <p:cNvSpPr txBox="1"/>
          <p:nvPr/>
        </p:nvSpPr>
        <p:spPr>
          <a:xfrm>
            <a:off x="4267200" y="5029200"/>
            <a:ext cx="4038600" cy="76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20000"/>
              </a:spcBef>
              <a:buFontTx/>
              <a:buAutoNum type="arabicPeriod" startAt="4"/>
            </a:pPr>
            <a:r>
              <a:rPr lang="en-US" altLang="en-US" sz="2000"/>
              <a:t>The lower (green) group is read as </a:t>
            </a:r>
            <a:r>
              <a:rPr lang="en-US" altLang="en-US" sz="2000" i="1"/>
              <a:t>AD</a:t>
            </a:r>
            <a:r>
              <a:rPr lang="en-US" altLang="en-US" sz="2000"/>
              <a:t>.</a:t>
            </a:r>
            <a:r>
              <a:rPr lang="en-US" altLang="en-US"/>
              <a:t> </a:t>
            </a:r>
          </a:p>
        </p:txBody>
      </p:sp>
      <p:graphicFrame>
        <p:nvGraphicFramePr>
          <p:cNvPr id="4194333" name="Object 4194332"/>
          <p:cNvGraphicFramePr>
            <a:graphicFrameLocks/>
          </p:cNvGraphicFramePr>
          <p:nvPr/>
        </p:nvGraphicFramePr>
        <p:xfrm>
          <a:off x="914400" y="2590800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CorelDRAW" r:id="rId5" imgW="3124200" imgH="2987675" progId="CorelDRAW.Graphic.13">
                  <p:embed followColorScheme="full"/>
                </p:oleObj>
              </mc:Choice>
              <mc:Fallback>
                <p:oleObj name="CorelDRAW" r:id="rId5" imgW="3124200" imgH="2987675" progId="CorelDRAW.Graphic.13">
                  <p:embed followColorScheme="full"/>
                  <p:pic>
                    <p:nvPicPr>
                      <p:cNvPr id="2097219" name="Object 20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2590800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4" name="Object 4194333"/>
          <p:cNvGraphicFramePr>
            <a:graphicFrameLocks/>
          </p:cNvGraphicFramePr>
          <p:nvPr/>
        </p:nvGraphicFramePr>
        <p:xfrm>
          <a:off x="914400" y="2590800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orelDRAW" r:id="rId7" imgW="3124200" imgH="2987675" progId="CorelDRAW.Graphic.13">
                  <p:embed followColorScheme="full"/>
                </p:oleObj>
              </mc:Choice>
              <mc:Fallback>
                <p:oleObj name="CorelDRAW" r:id="rId7" imgW="3124200" imgH="2987675" progId="CorelDRAW.Graphic.13">
                  <p:embed followColorScheme="full"/>
                  <p:pic>
                    <p:nvPicPr>
                      <p:cNvPr id="2097220" name="Object 21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914400" y="2590800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" name="Group 190"/>
          <p:cNvGrpSpPr/>
          <p:nvPr/>
        </p:nvGrpSpPr>
        <p:grpSpPr>
          <a:xfrm>
            <a:off x="5029200" y="5715000"/>
            <a:ext cx="1981200" cy="457200"/>
            <a:chOff x="2688" y="3600"/>
            <a:chExt cx="1248" cy="288"/>
          </a:xfrm>
        </p:grpSpPr>
        <p:sp>
          <p:nvSpPr>
            <p:cNvPr id="1049003" name="Text Box 23"/>
            <p:cNvSpPr txBox="1"/>
            <p:nvPr/>
          </p:nvSpPr>
          <p:spPr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</a:rPr>
                <a:t>X = AD +AD</a:t>
              </a:r>
            </a:p>
          </p:txBody>
        </p:sp>
        <p:sp>
          <p:nvSpPr>
            <p:cNvPr id="1049004" name="Line 24"/>
            <p:cNvSpPr/>
            <p:nvPr/>
          </p:nvSpPr>
          <p:spPr>
            <a:xfrm>
              <a:off x="3120" y="3648"/>
              <a:ext cx="96" cy="1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05" name="Line 25"/>
            <p:cNvSpPr/>
            <p:nvPr/>
          </p:nvSpPr>
          <p:spPr>
            <a:xfrm>
              <a:off x="3264" y="3648"/>
              <a:ext cx="96" cy="1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192" name="Group 191"/>
          <p:cNvGrpSpPr/>
          <p:nvPr/>
        </p:nvGrpSpPr>
        <p:grpSpPr>
          <a:xfrm>
            <a:off x="304800" y="2819400"/>
            <a:ext cx="2851150" cy="2722562"/>
            <a:chOff x="192" y="1776"/>
            <a:chExt cx="1796" cy="1715"/>
          </a:xfrm>
        </p:grpSpPr>
        <p:sp>
          <p:nvSpPr>
            <p:cNvPr id="1049006" name="Line 40"/>
            <p:cNvSpPr/>
            <p:nvPr/>
          </p:nvSpPr>
          <p:spPr>
            <a:xfrm>
              <a:off x="672" y="2904"/>
              <a:ext cx="1316" cy="0"/>
            </a:xfrm>
            <a:prstGeom prst="line">
              <a:avLst/>
            </a:prstGeom>
            <a:noFill/>
            <a:ln w="12700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07" name="Oval 41"/>
            <p:cNvSpPr/>
            <p:nvPr/>
          </p:nvSpPr>
          <p:spPr>
            <a:xfrm>
              <a:off x="772" y="2640"/>
              <a:ext cx="140" cy="480"/>
            </a:xfrm>
            <a:prstGeom prst="ellipse">
              <a:avLst/>
            </a:prstGeom>
            <a:noFill/>
            <a:ln w="9525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9008" name="Text Box 42"/>
            <p:cNvSpPr txBox="1"/>
            <p:nvPr/>
          </p:nvSpPr>
          <p:spPr>
            <a:xfrm>
              <a:off x="192" y="2808"/>
              <a:ext cx="576" cy="179"/>
            </a:xfrm>
            <a:prstGeom prst="rect">
              <a:avLst/>
            </a:prstGeom>
            <a:solidFill>
              <a:srgbClr val="66FF66"/>
            </a:solidFill>
            <a:ln w="9525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B</a:t>
              </a:r>
              <a:r>
                <a:rPr lang="en-US" altLang="en-US" sz="1200">
                  <a:solidFill>
                    <a:srgbClr val="FF0000"/>
                  </a:solidFill>
                </a:rPr>
                <a:t> changes</a:t>
              </a:r>
            </a:p>
          </p:txBody>
        </p:sp>
        <p:sp>
          <p:nvSpPr>
            <p:cNvPr id="1049009" name="Text Box 43"/>
            <p:cNvSpPr txBox="1"/>
            <p:nvPr/>
          </p:nvSpPr>
          <p:spPr>
            <a:xfrm>
              <a:off x="1248" y="3312"/>
              <a:ext cx="576" cy="179"/>
            </a:xfrm>
            <a:prstGeom prst="rect">
              <a:avLst/>
            </a:prstGeom>
            <a:solidFill>
              <a:srgbClr val="66FF66"/>
            </a:solidFill>
            <a:ln w="9525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C </a:t>
              </a:r>
              <a:r>
                <a:rPr lang="en-US" altLang="en-US" sz="1200">
                  <a:solidFill>
                    <a:srgbClr val="FF0000"/>
                  </a:solidFill>
                </a:rPr>
                <a:t>changes</a:t>
              </a:r>
            </a:p>
          </p:txBody>
        </p:sp>
        <p:sp>
          <p:nvSpPr>
            <p:cNvPr id="1049010" name="Oval 45"/>
            <p:cNvSpPr/>
            <p:nvPr/>
          </p:nvSpPr>
          <p:spPr>
            <a:xfrm>
              <a:off x="1344" y="1776"/>
              <a:ext cx="108" cy="144"/>
            </a:xfrm>
            <a:prstGeom prst="ellipse">
              <a:avLst/>
            </a:prstGeom>
            <a:noFill/>
            <a:ln w="9525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9011" name="Oval 49"/>
            <p:cNvSpPr/>
            <p:nvPr/>
          </p:nvSpPr>
          <p:spPr>
            <a:xfrm>
              <a:off x="1680" y="1776"/>
              <a:ext cx="120" cy="144"/>
            </a:xfrm>
            <a:prstGeom prst="ellipse">
              <a:avLst/>
            </a:prstGeom>
            <a:noFill/>
            <a:ln w="9525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9012" name="Line 50"/>
            <p:cNvSpPr/>
            <p:nvPr/>
          </p:nvSpPr>
          <p:spPr>
            <a:xfrm flipV="1">
              <a:off x="1584" y="2400"/>
              <a:ext cx="0" cy="912"/>
            </a:xfrm>
            <a:prstGeom prst="line">
              <a:avLst/>
            </a:prstGeom>
            <a:noFill/>
            <a:ln w="12700" cap="flat" cmpd="sng">
              <a:solidFill>
                <a:srgbClr val="008000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193" name="Group 192"/>
          <p:cNvGrpSpPr/>
          <p:nvPr/>
        </p:nvGrpSpPr>
        <p:grpSpPr>
          <a:xfrm>
            <a:off x="381000" y="2209800"/>
            <a:ext cx="3149600" cy="1847850"/>
            <a:chOff x="240" y="1392"/>
            <a:chExt cx="1984" cy="1164"/>
          </a:xfrm>
        </p:grpSpPr>
        <p:sp>
          <p:nvSpPr>
            <p:cNvPr id="1049013" name="Line 29"/>
            <p:cNvSpPr/>
            <p:nvPr/>
          </p:nvSpPr>
          <p:spPr>
            <a:xfrm>
              <a:off x="720" y="2256"/>
              <a:ext cx="480" cy="0"/>
            </a:xfrm>
            <a:prstGeom prst="line">
              <a:avLst/>
            </a:prstGeom>
            <a:noFill/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14" name="Oval 30"/>
            <p:cNvSpPr/>
            <p:nvPr/>
          </p:nvSpPr>
          <p:spPr>
            <a:xfrm>
              <a:off x="768" y="2016"/>
              <a:ext cx="144" cy="480"/>
            </a:xfrm>
            <a:prstGeom prst="ellips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9015" name="Text Box 31"/>
            <p:cNvSpPr txBox="1"/>
            <p:nvPr/>
          </p:nvSpPr>
          <p:spPr>
            <a:xfrm>
              <a:off x="240" y="2160"/>
              <a:ext cx="576" cy="17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B</a:t>
              </a:r>
              <a:r>
                <a:rPr lang="en-US" altLang="en-US" sz="1200">
                  <a:solidFill>
                    <a:srgbClr val="FF0000"/>
                  </a:solidFill>
                </a:rPr>
                <a:t> changes</a:t>
              </a:r>
            </a:p>
          </p:txBody>
        </p:sp>
        <p:sp>
          <p:nvSpPr>
            <p:cNvPr id="1049016" name="Text Box 32"/>
            <p:cNvSpPr txBox="1"/>
            <p:nvPr/>
          </p:nvSpPr>
          <p:spPr>
            <a:xfrm>
              <a:off x="768" y="1392"/>
              <a:ext cx="816" cy="29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 sz="1200" i="1">
                  <a:solidFill>
                    <a:srgbClr val="FF0000"/>
                  </a:solidFill>
                </a:rPr>
                <a:t>C</a:t>
              </a:r>
              <a:r>
                <a:rPr lang="en-US" altLang="en-US" sz="1200">
                  <a:solidFill>
                    <a:srgbClr val="FF0000"/>
                  </a:solidFill>
                </a:rPr>
                <a:t> changes across outer boundary</a:t>
              </a:r>
            </a:p>
          </p:txBody>
        </p:sp>
        <p:sp>
          <p:nvSpPr>
            <p:cNvPr id="1049017" name="Oval 33"/>
            <p:cNvSpPr/>
            <p:nvPr/>
          </p:nvSpPr>
          <p:spPr>
            <a:xfrm>
              <a:off x="976" y="1776"/>
              <a:ext cx="96" cy="144"/>
            </a:xfrm>
            <a:prstGeom prst="ellips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9018" name="Oval 34"/>
            <p:cNvSpPr/>
            <p:nvPr/>
          </p:nvSpPr>
          <p:spPr>
            <a:xfrm>
              <a:off x="1992" y="1772"/>
              <a:ext cx="108" cy="144"/>
            </a:xfrm>
            <a:prstGeom prst="ellips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wrap="none" lIns="91440" tIns="45720" rIns="91440" bIns="45720" anchor="ctr"/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lang="en-US" altLang="en-US"/>
            </a:p>
          </p:txBody>
        </p:sp>
        <p:sp>
          <p:nvSpPr>
            <p:cNvPr id="1049019" name="Line 35"/>
            <p:cNvSpPr/>
            <p:nvPr/>
          </p:nvSpPr>
          <p:spPr>
            <a:xfrm>
              <a:off x="1584" y="1680"/>
              <a:ext cx="416" cy="136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20" name="Line 36"/>
            <p:cNvSpPr/>
            <p:nvPr/>
          </p:nvSpPr>
          <p:spPr>
            <a:xfrm flipH="1">
              <a:off x="1048" y="1680"/>
              <a:ext cx="8" cy="92"/>
            </a:xfrm>
            <a:prstGeom prst="line">
              <a:avLst/>
            </a:prstGeom>
            <a:noFill/>
            <a:ln w="9525" cap="flat" cmpd="sng">
              <a:solidFill>
                <a:srgbClr val="FF0000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021" name="Line 37"/>
            <p:cNvSpPr/>
            <p:nvPr/>
          </p:nvSpPr>
          <p:spPr>
            <a:xfrm flipV="1">
              <a:off x="932" y="1836"/>
              <a:ext cx="0" cy="720"/>
            </a:xfrm>
            <a:prstGeom prst="line">
              <a:avLst/>
            </a:prstGeom>
            <a:noFill/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022" name="Line 53"/>
            <p:cNvSpPr/>
            <p:nvPr/>
          </p:nvSpPr>
          <p:spPr>
            <a:xfrm flipV="1">
              <a:off x="2224" y="1784"/>
              <a:ext cx="0" cy="720"/>
            </a:xfrm>
            <a:prstGeom prst="line">
              <a:avLst/>
            </a:prstGeom>
            <a:noFill/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9026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9027" name="Rectangle 4"/>
          <p:cNvSpPr/>
          <p:nvPr/>
        </p:nvSpPr>
        <p:spPr>
          <a:xfrm>
            <a:off x="914400" y="1143000"/>
            <a:ext cx="531336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Hardware Description Languages (HDLs)</a:t>
            </a:r>
          </a:p>
        </p:txBody>
      </p:sp>
      <p:sp>
        <p:nvSpPr>
          <p:cNvPr id="1049028" name="Text Box 5"/>
          <p:cNvSpPr txBox="1"/>
          <p:nvPr/>
        </p:nvSpPr>
        <p:spPr>
          <a:xfrm>
            <a:off x="914400" y="1600200"/>
            <a:ext cx="7543800" cy="15525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A Hardware Description Language (HDL) is a tool for implementing a logic design in a PLD. One important language is called VHDL. In VHDL, there are three approaches to describing logic:</a:t>
            </a:r>
          </a:p>
        </p:txBody>
      </p:sp>
      <p:sp>
        <p:nvSpPr>
          <p:cNvPr id="1049029" name="Rectangle 8"/>
          <p:cNvSpPr/>
          <p:nvPr/>
        </p:nvSpPr>
        <p:spPr>
          <a:xfrm>
            <a:off x="1219200" y="3200400"/>
            <a:ext cx="6781800" cy="2971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30" name="Text Box 11"/>
          <p:cNvSpPr txBox="1"/>
          <p:nvPr/>
        </p:nvSpPr>
        <p:spPr>
          <a:xfrm>
            <a:off x="1295400" y="4267200"/>
            <a:ext cx="162242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/>
              <a:t>2. Dataflow</a:t>
            </a:r>
          </a:p>
        </p:txBody>
      </p:sp>
      <p:sp>
        <p:nvSpPr>
          <p:cNvPr id="1049031" name="Text Box 12"/>
          <p:cNvSpPr txBox="1"/>
          <p:nvPr/>
        </p:nvSpPr>
        <p:spPr>
          <a:xfrm>
            <a:off x="1295400" y="53340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3. Behavioral</a:t>
            </a:r>
          </a:p>
        </p:txBody>
      </p:sp>
      <p:sp>
        <p:nvSpPr>
          <p:cNvPr id="1049032" name="Text Box 13"/>
          <p:cNvSpPr txBox="1"/>
          <p:nvPr/>
        </p:nvSpPr>
        <p:spPr>
          <a:xfrm>
            <a:off x="1295400" y="32766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1. Structural</a:t>
            </a:r>
          </a:p>
        </p:txBody>
      </p:sp>
      <p:sp>
        <p:nvSpPr>
          <p:cNvPr id="1049033" name="Text Box 14"/>
          <p:cNvSpPr txBox="1"/>
          <p:nvPr/>
        </p:nvSpPr>
        <p:spPr>
          <a:xfrm>
            <a:off x="3200400" y="3276600"/>
            <a:ext cx="4572000" cy="822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45790" dir="3378596" algn="ctr">
              <a:schemeClr val="lt2">
                <a:alpha val="100000"/>
              </a:schemeClr>
            </a:outerShdw>
          </a:effectLst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Description is like a schematic (components and block diagrams).</a:t>
            </a:r>
          </a:p>
        </p:txBody>
      </p:sp>
      <p:sp>
        <p:nvSpPr>
          <p:cNvPr id="1049034" name="Text Box 15"/>
          <p:cNvSpPr txBox="1"/>
          <p:nvPr/>
        </p:nvSpPr>
        <p:spPr>
          <a:xfrm>
            <a:off x="3200400" y="4267200"/>
            <a:ext cx="4572000" cy="822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45790" dir="2021403" algn="ctr">
              <a:schemeClr val="lt2">
                <a:alpha val="100000"/>
              </a:schemeClr>
            </a:outerShdw>
          </a:effectLst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Description is equations, such as Boolean operations, and registers.</a:t>
            </a:r>
          </a:p>
        </p:txBody>
      </p:sp>
      <p:sp>
        <p:nvSpPr>
          <p:cNvPr id="1049035" name="Text Box 16"/>
          <p:cNvSpPr txBox="1"/>
          <p:nvPr/>
        </p:nvSpPr>
        <p:spPr>
          <a:xfrm>
            <a:off x="3200400" y="5257800"/>
            <a:ext cx="4572000" cy="822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53881" dir="2699999" algn="ctr">
              <a:schemeClr val="lt2">
                <a:alpha val="100000"/>
              </a:schemeClr>
            </a:outerShdw>
          </a:effectLst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Description is specifications over time (state machines,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9" grpId="0" animBg="1"/>
      <p:bldP spid="1049030" grpId="0"/>
      <p:bldP spid="1049031" grpId="0"/>
      <p:bldP spid="1049032" grpId="0"/>
      <p:bldP spid="1049033" grpId="0" animBg="1"/>
      <p:bldP spid="1049034" grpId="0" animBg="1"/>
      <p:bldP spid="10490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9039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9040" name="Rectangle 4"/>
          <p:cNvSpPr/>
          <p:nvPr/>
        </p:nvSpPr>
        <p:spPr>
          <a:xfrm>
            <a:off x="914400" y="1143000"/>
            <a:ext cx="531336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Hardware Description Languages (HDLs)</a:t>
            </a:r>
          </a:p>
        </p:txBody>
      </p:sp>
      <p:sp>
        <p:nvSpPr>
          <p:cNvPr id="1049041" name="Text Box 10"/>
          <p:cNvSpPr txBox="1"/>
          <p:nvPr/>
        </p:nvSpPr>
        <p:spPr>
          <a:xfrm>
            <a:off x="914400" y="1676400"/>
            <a:ext cx="7543800" cy="192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The </a:t>
            </a:r>
            <a:r>
              <a:rPr lang="en-US" altLang="en-US" sz="2000" i="1"/>
              <a:t>data flow</a:t>
            </a:r>
            <a:r>
              <a:rPr lang="en-US" altLang="en-US" sz="2000"/>
              <a:t> method for VHDL uses Boolean-type statements. There are two-parts to a basic data flow program: the </a:t>
            </a:r>
            <a:r>
              <a:rPr lang="en-US" altLang="en-US" sz="2000" i="1"/>
              <a:t>entity</a:t>
            </a:r>
            <a:r>
              <a:rPr lang="en-US" altLang="en-US" sz="2000"/>
              <a:t> and the </a:t>
            </a:r>
            <a:r>
              <a:rPr lang="en-US" altLang="en-US" sz="2000" i="1"/>
              <a:t>architecture</a:t>
            </a:r>
            <a:r>
              <a:rPr lang="en-US" altLang="en-US" sz="2000"/>
              <a:t>. The entity portion describes the I/O. The architecture portion describes the logic. The following example is a VHDL program showing the two parts. The program is used to detect an invalid BCD code.</a:t>
            </a:r>
          </a:p>
        </p:txBody>
      </p:sp>
      <p:sp>
        <p:nvSpPr>
          <p:cNvPr id="1049042" name="Rectangle 24"/>
          <p:cNvSpPr/>
          <p:nvPr/>
        </p:nvSpPr>
        <p:spPr>
          <a:xfrm>
            <a:off x="2438400" y="3444875"/>
            <a:ext cx="4419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43" name="Text Box 25"/>
          <p:cNvSpPr txBox="1"/>
          <p:nvPr/>
        </p:nvSpPr>
        <p:spPr>
          <a:xfrm>
            <a:off x="2438400" y="3429000"/>
            <a:ext cx="23622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 b="1"/>
              <a:t>entity</a:t>
            </a:r>
            <a:r>
              <a:rPr lang="en-US" altLang="en-US" sz="2000"/>
              <a:t> BCDInv </a:t>
            </a:r>
            <a:r>
              <a:rPr lang="en-US" altLang="en-US" sz="2000" b="1"/>
              <a:t>is</a:t>
            </a:r>
          </a:p>
        </p:txBody>
      </p:sp>
      <p:sp>
        <p:nvSpPr>
          <p:cNvPr id="1049044" name="Text Box 26"/>
          <p:cNvSpPr txBox="1"/>
          <p:nvPr/>
        </p:nvSpPr>
        <p:spPr>
          <a:xfrm>
            <a:off x="2819400" y="38100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 b="1">
                <a:ea typeface="Arial" charset="0"/>
              </a:rPr>
              <a:t>port</a:t>
            </a:r>
            <a:r>
              <a:rPr lang="en-US" altLang="en-US" sz="2000">
                <a:ea typeface="Arial" charset="0"/>
              </a:rPr>
              <a:t> (B,C,D: </a:t>
            </a:r>
            <a:r>
              <a:rPr lang="en-US" altLang="en-US" sz="2000" b="1">
                <a:ea typeface="Arial" charset="0"/>
              </a:rPr>
              <a:t>in bit</a:t>
            </a:r>
            <a:r>
              <a:rPr lang="en-US" altLang="en-US" sz="2000">
                <a:ea typeface="Arial" charset="0"/>
              </a:rPr>
              <a:t>; X: </a:t>
            </a:r>
            <a:r>
              <a:rPr lang="en-US" altLang="en-US" sz="2000" b="1">
                <a:ea typeface="Arial" charset="0"/>
              </a:rPr>
              <a:t>out bit</a:t>
            </a:r>
            <a:r>
              <a:rPr lang="en-US" altLang="en-US" sz="2000">
                <a:ea typeface="Arial" charset="0"/>
              </a:rPr>
              <a:t>);	</a:t>
            </a:r>
          </a:p>
        </p:txBody>
      </p:sp>
      <p:sp>
        <p:nvSpPr>
          <p:cNvPr id="1049045" name="Text Box 27"/>
          <p:cNvSpPr txBox="1"/>
          <p:nvPr/>
        </p:nvSpPr>
        <p:spPr>
          <a:xfrm>
            <a:off x="2438400" y="4191000"/>
            <a:ext cx="30480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 b="1"/>
              <a:t>end</a:t>
            </a:r>
            <a:r>
              <a:rPr lang="en-US" altLang="en-US" sz="2000"/>
              <a:t> </a:t>
            </a:r>
            <a:r>
              <a:rPr lang="en-US" altLang="en-US" sz="2000" b="1"/>
              <a:t>entity</a:t>
            </a:r>
            <a:r>
              <a:rPr lang="en-US" altLang="en-US" sz="2000"/>
              <a:t> BCDInv</a:t>
            </a:r>
          </a:p>
        </p:txBody>
      </p:sp>
      <p:sp>
        <p:nvSpPr>
          <p:cNvPr id="1049046" name="Rectangle 28"/>
          <p:cNvSpPr/>
          <p:nvPr/>
        </p:nvSpPr>
        <p:spPr>
          <a:xfrm>
            <a:off x="2438400" y="4664075"/>
            <a:ext cx="4419600" cy="12954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47" name="Text Box 29"/>
          <p:cNvSpPr txBox="1"/>
          <p:nvPr/>
        </p:nvSpPr>
        <p:spPr>
          <a:xfrm>
            <a:off x="2438400" y="4648200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 b="1"/>
              <a:t>architecture</a:t>
            </a:r>
            <a:r>
              <a:rPr lang="en-US" altLang="en-US" sz="2000"/>
              <a:t> Invalid </a:t>
            </a:r>
            <a:r>
              <a:rPr lang="en-US" altLang="en-US" sz="2000" b="1"/>
              <a:t>of </a:t>
            </a:r>
            <a:r>
              <a:rPr lang="en-US" altLang="en-US" sz="2000"/>
              <a:t>BCDInv</a:t>
            </a:r>
          </a:p>
        </p:txBody>
      </p:sp>
      <p:sp>
        <p:nvSpPr>
          <p:cNvPr id="1049048" name="Text Box 30"/>
          <p:cNvSpPr txBox="1"/>
          <p:nvPr/>
        </p:nvSpPr>
        <p:spPr>
          <a:xfrm>
            <a:off x="2819400" y="4953000"/>
            <a:ext cx="38862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 sz="2000" b="1">
                <a:ea typeface="Arial" charset="0"/>
              </a:rPr>
              <a:t>begin</a:t>
            </a:r>
          </a:p>
          <a:p>
            <a:pPr lvl="0" eaLnBrk="1" latinLnBrk="1" hangingPunct="1"/>
            <a:r>
              <a:rPr lang="en-US" altLang="en-US" sz="2000">
                <a:ea typeface="Arial" charset="0"/>
              </a:rPr>
              <a:t>      X &lt;= </a:t>
            </a:r>
            <a:r>
              <a:rPr lang="en-US" altLang="en-US" sz="2000" b="1">
                <a:ea typeface="Arial" charset="0"/>
              </a:rPr>
              <a:t>(B or C) and D</a:t>
            </a:r>
            <a:r>
              <a:rPr lang="en-US" altLang="en-US" sz="2000">
                <a:ea typeface="Arial" charset="0"/>
              </a:rPr>
              <a:t>;</a:t>
            </a:r>
          </a:p>
        </p:txBody>
      </p:sp>
      <p:sp>
        <p:nvSpPr>
          <p:cNvPr id="1049049" name="Text Box 31"/>
          <p:cNvSpPr txBox="1"/>
          <p:nvPr/>
        </p:nvSpPr>
        <p:spPr>
          <a:xfrm>
            <a:off x="2438400" y="5562600"/>
            <a:ext cx="33528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 b="1"/>
              <a:t>end</a:t>
            </a:r>
            <a:r>
              <a:rPr lang="en-US" altLang="en-US" sz="2000"/>
              <a:t> </a:t>
            </a:r>
            <a:r>
              <a:rPr lang="en-US" altLang="en-US" sz="2000" b="1"/>
              <a:t>architecture</a:t>
            </a:r>
            <a:r>
              <a:rPr lang="en-US" altLang="en-US" sz="2000"/>
              <a:t> Invalid;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2" grpId="0" animBg="1"/>
      <p:bldP spid="1049043" grpId="0"/>
      <p:bldP spid="1049044" grpId="0"/>
      <p:bldP spid="1049045" grpId="0"/>
      <p:bldP spid="1049046" grpId="0" animBg="1"/>
      <p:bldP spid="1049047" grpId="0"/>
      <p:bldP spid="1049048" grpId="0"/>
      <p:bldP spid="10490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9053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9054" name="Rectangle 4"/>
          <p:cNvSpPr/>
          <p:nvPr/>
        </p:nvSpPr>
        <p:spPr>
          <a:xfrm>
            <a:off x="914400" y="1143000"/>
            <a:ext cx="531336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Hardware Description Languages (HDLs)</a:t>
            </a:r>
          </a:p>
        </p:txBody>
      </p:sp>
      <p:sp>
        <p:nvSpPr>
          <p:cNvPr id="1049055" name="Text Box 5"/>
          <p:cNvSpPr txBox="1"/>
          <p:nvPr/>
        </p:nvSpPr>
        <p:spPr>
          <a:xfrm>
            <a:off x="914400" y="1676400"/>
            <a:ext cx="7543800" cy="1006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15000"/>
              </a:spcBef>
            </a:pPr>
            <a:r>
              <a:rPr lang="en-US" altLang="en-US" sz="2000"/>
              <a:t>Another standard HDL is Verilog. In Verilog, the I/O and the logic is described in one unit called a </a:t>
            </a:r>
            <a:r>
              <a:rPr lang="en-US" altLang="en-US" sz="2000" i="1"/>
              <a:t>module</a:t>
            </a:r>
            <a:r>
              <a:rPr lang="en-US" altLang="en-US" sz="2000"/>
              <a:t>. Verilog uses specific symbols to stand for the Boolean logical operators.</a:t>
            </a:r>
          </a:p>
        </p:txBody>
      </p:sp>
      <p:sp>
        <p:nvSpPr>
          <p:cNvPr id="1049056" name="Text Box 14"/>
          <p:cNvSpPr txBox="1"/>
          <p:nvPr/>
        </p:nvSpPr>
        <p:spPr>
          <a:xfrm>
            <a:off x="914400" y="2667000"/>
            <a:ext cx="7315200" cy="701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/>
              <a:t>The following is the same program as in the previous slide, written for Verilog:</a:t>
            </a:r>
          </a:p>
        </p:txBody>
      </p:sp>
      <p:sp>
        <p:nvSpPr>
          <p:cNvPr id="1049057" name="Rectangle 16"/>
          <p:cNvSpPr/>
          <p:nvPr/>
        </p:nvSpPr>
        <p:spPr>
          <a:xfrm>
            <a:off x="2438400" y="3444875"/>
            <a:ext cx="4419600" cy="2117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58" name="Text Box 17"/>
          <p:cNvSpPr txBox="1"/>
          <p:nvPr/>
        </p:nvSpPr>
        <p:spPr>
          <a:xfrm>
            <a:off x="2514600" y="35052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b="1"/>
              <a:t>module</a:t>
            </a:r>
            <a:r>
              <a:rPr lang="en-US" altLang="en-US"/>
              <a:t> BCDInv (X, B, C, D);</a:t>
            </a:r>
          </a:p>
        </p:txBody>
      </p:sp>
      <p:sp>
        <p:nvSpPr>
          <p:cNvPr id="1049059" name="Text Box 18"/>
          <p:cNvSpPr txBox="1"/>
          <p:nvPr/>
        </p:nvSpPr>
        <p:spPr>
          <a:xfrm>
            <a:off x="2514600" y="38862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b="1"/>
              <a:t>input</a:t>
            </a:r>
            <a:r>
              <a:rPr lang="en-US" altLang="en-US"/>
              <a:t> B, C, D;</a:t>
            </a:r>
          </a:p>
        </p:txBody>
      </p:sp>
      <p:sp>
        <p:nvSpPr>
          <p:cNvPr id="1049060" name="Text Box 19"/>
          <p:cNvSpPr txBox="1"/>
          <p:nvPr/>
        </p:nvSpPr>
        <p:spPr>
          <a:xfrm>
            <a:off x="2514600" y="42672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b="1"/>
              <a:t>output</a:t>
            </a:r>
            <a:r>
              <a:rPr lang="en-US" altLang="en-US"/>
              <a:t> X;</a:t>
            </a:r>
          </a:p>
        </p:txBody>
      </p:sp>
      <p:sp>
        <p:nvSpPr>
          <p:cNvPr id="1049061" name="Text Box 20"/>
          <p:cNvSpPr txBox="1"/>
          <p:nvPr/>
        </p:nvSpPr>
        <p:spPr>
          <a:xfrm>
            <a:off x="2971800" y="4648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b="1"/>
              <a:t>assign</a:t>
            </a:r>
            <a:r>
              <a:rPr lang="en-US" altLang="en-US"/>
              <a:t> X = (B | C)&amp;D;</a:t>
            </a:r>
          </a:p>
        </p:txBody>
      </p:sp>
      <p:sp>
        <p:nvSpPr>
          <p:cNvPr id="1049062" name="Text Box 21"/>
          <p:cNvSpPr txBox="1"/>
          <p:nvPr/>
        </p:nvSpPr>
        <p:spPr>
          <a:xfrm>
            <a:off x="2514600" y="50292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7" grpId="0" animBg="1"/>
      <p:bldP spid="1049058" grpId="0"/>
      <p:bldP spid="1049059" grpId="0"/>
      <p:bldP spid="1049060" grpId="0"/>
      <p:bldP spid="1049061" grpId="0"/>
      <p:bldP spid="10490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Picture 14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38400" y="228600"/>
            <a:ext cx="39624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9066" name="Text Box 5"/>
          <p:cNvSpPr txBox="1"/>
          <p:nvPr/>
        </p:nvSpPr>
        <p:spPr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Selected Key Terms</a:t>
            </a:r>
          </a:p>
        </p:txBody>
      </p:sp>
      <p:sp>
        <p:nvSpPr>
          <p:cNvPr id="1049067" name="Rectangle 15"/>
          <p:cNvSpPr/>
          <p:nvPr/>
        </p:nvSpPr>
        <p:spPr>
          <a:xfrm>
            <a:off x="20637" y="0"/>
            <a:ext cx="9155112" cy="6889750"/>
          </a:xfrm>
          <a:prstGeom prst="rect">
            <a:avLst/>
          </a:prstGeom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68" name="Text Box 16"/>
          <p:cNvSpPr txBox="1"/>
          <p:nvPr/>
        </p:nvSpPr>
        <p:spPr>
          <a:xfrm>
            <a:off x="1447800" y="14795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800">
                <a:latin typeface="Times" pitchFamily="18" charset="0"/>
                <a:ea typeface="Times New Roman" pitchFamily="18" charset="0"/>
              </a:rPr>
              <a:t> </a:t>
            </a:r>
          </a:p>
        </p:txBody>
      </p:sp>
      <p:sp>
        <p:nvSpPr>
          <p:cNvPr id="1049069" name="Text Box 17"/>
          <p:cNvSpPr txBox="1"/>
          <p:nvPr/>
        </p:nvSpPr>
        <p:spPr>
          <a:xfrm>
            <a:off x="152400" y="1546225"/>
            <a:ext cx="2209800" cy="44735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Variable</a:t>
            </a: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Complement</a:t>
            </a:r>
          </a:p>
          <a:p>
            <a:pPr lvl="0" algn="r" eaLnBrk="1" latinLnBrk="1" hangingPunct="1"/>
            <a:endParaRPr lang="en-US" altLang="en-US" b="1" i="1">
              <a:solidFill>
                <a:schemeClr val="lt2"/>
              </a:solidFill>
              <a:latin typeface="Wingdings" pitchFamily="2" charset="2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Sum term</a:t>
            </a:r>
          </a:p>
          <a:p>
            <a:pPr lvl="0" algn="r" eaLnBrk="1" latinLnBrk="1" hangingPunct="1"/>
            <a:endParaRPr lang="en-US" altLang="en-US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Product term</a:t>
            </a: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</p:txBody>
      </p:sp>
      <p:sp>
        <p:nvSpPr>
          <p:cNvPr id="1049070" name="Text Box 18"/>
          <p:cNvSpPr txBox="1"/>
          <p:nvPr/>
        </p:nvSpPr>
        <p:spPr>
          <a:xfrm>
            <a:off x="2444750" y="1543050"/>
            <a:ext cx="647065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latin typeface="Times" pitchFamily="18" charset="0"/>
                <a:ea typeface="Times New Roman" pitchFamily="18" charset="0"/>
              </a:rPr>
              <a:t>A symbol used to represent a logical quantity that can have a value of 1 or 0, usually designated by an italic letter.</a:t>
            </a:r>
          </a:p>
        </p:txBody>
      </p:sp>
      <p:sp>
        <p:nvSpPr>
          <p:cNvPr id="1049071" name="Text Box 19"/>
          <p:cNvSpPr txBox="1"/>
          <p:nvPr/>
        </p:nvSpPr>
        <p:spPr>
          <a:xfrm>
            <a:off x="2438400" y="2835275"/>
            <a:ext cx="64770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000000"/>
                </a:solidFill>
                <a:latin typeface="Times" pitchFamily="18" charset="0"/>
                <a:ea typeface="Times New Roman" pitchFamily="18" charset="0"/>
              </a:rPr>
              <a:t>The inverse or opposite of a number. In Boolean algebra, the inverse function, expressed with a bar over the variable. </a:t>
            </a:r>
          </a:p>
        </p:txBody>
      </p:sp>
      <p:sp>
        <p:nvSpPr>
          <p:cNvPr id="1049072" name="Text Box 20"/>
          <p:cNvSpPr txBox="1"/>
          <p:nvPr/>
        </p:nvSpPr>
        <p:spPr>
          <a:xfrm>
            <a:off x="2438400" y="4086225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imes" pitchFamily="18" charset="0"/>
                <a:ea typeface="Times New Roman" pitchFamily="18" charset="0"/>
              </a:rPr>
              <a:t>The Boolean sum of two or more literals equivalent to an OR operation. </a:t>
            </a:r>
          </a:p>
        </p:txBody>
      </p:sp>
      <p:sp>
        <p:nvSpPr>
          <p:cNvPr id="1049073" name="Text Box 21"/>
          <p:cNvSpPr txBox="1"/>
          <p:nvPr/>
        </p:nvSpPr>
        <p:spPr>
          <a:xfrm>
            <a:off x="2438400" y="5045075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The Boolean product of two or more literals equivalent to an AND operation.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0" grpId="0"/>
      <p:bldP spid="1049071" grpId="0"/>
      <p:bldP spid="1049072" grpId="0"/>
      <p:bldP spid="10490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5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38400" y="228600"/>
            <a:ext cx="39624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9077" name="Text Box 3"/>
          <p:cNvSpPr txBox="1"/>
          <p:nvPr/>
        </p:nvSpPr>
        <p:spPr>
          <a:xfrm>
            <a:off x="2438400" y="228600"/>
            <a:ext cx="39624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Selected Key Terms</a:t>
            </a:r>
          </a:p>
        </p:txBody>
      </p:sp>
      <p:sp>
        <p:nvSpPr>
          <p:cNvPr id="1049078" name="Rectangle 4"/>
          <p:cNvSpPr/>
          <p:nvPr/>
        </p:nvSpPr>
        <p:spPr>
          <a:xfrm>
            <a:off x="20637" y="0"/>
            <a:ext cx="9155112" cy="6889750"/>
          </a:xfrm>
          <a:prstGeom prst="rect">
            <a:avLst/>
          </a:prstGeom>
          <a:noFill/>
          <a:ln w="76200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79" name="Text Box 5"/>
          <p:cNvSpPr txBox="1"/>
          <p:nvPr/>
        </p:nvSpPr>
        <p:spPr>
          <a:xfrm>
            <a:off x="1447800" y="14795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800">
                <a:latin typeface="Times" pitchFamily="18" charset="0"/>
                <a:ea typeface="Times New Roman" pitchFamily="18" charset="0"/>
              </a:rPr>
              <a:t> </a:t>
            </a:r>
          </a:p>
        </p:txBody>
      </p:sp>
      <p:sp>
        <p:nvSpPr>
          <p:cNvPr id="1049080" name="Text Box 6"/>
          <p:cNvSpPr txBox="1"/>
          <p:nvPr/>
        </p:nvSpPr>
        <p:spPr>
          <a:xfrm>
            <a:off x="152400" y="1546225"/>
            <a:ext cx="2209800" cy="44735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Sum-of-products (SOP)</a:t>
            </a: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Product of sums (POS) </a:t>
            </a: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Karnaugh map</a:t>
            </a:r>
          </a:p>
          <a:p>
            <a:pPr lvl="0" algn="r" eaLnBrk="1" latinLnBrk="1" hangingPunct="1"/>
            <a:endParaRPr lang="en-US" altLang="en-US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r>
              <a:rPr lang="en-US" altLang="en-US" b="1" i="1">
                <a:solidFill>
                  <a:schemeClr val="lt2"/>
                </a:solidFill>
                <a:latin typeface="Times" pitchFamily="18" charset="0"/>
                <a:ea typeface="Times New Roman" pitchFamily="18" charset="0"/>
              </a:rPr>
              <a:t>VHDL</a:t>
            </a:r>
          </a:p>
          <a:p>
            <a:pPr lvl="0" algn="r" eaLnBrk="1" latinLnBrk="1" hangingPunct="1"/>
            <a:endParaRPr lang="en-US" altLang="en-US" sz="1200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  <a:p>
            <a:pPr lvl="0" algn="r" eaLnBrk="1" latinLnBrk="1" hangingPunct="1"/>
            <a:endParaRPr lang="en-US" altLang="en-US" b="1" i="1">
              <a:solidFill>
                <a:schemeClr val="lt2"/>
              </a:solidFill>
              <a:latin typeface="Times" pitchFamily="18" charset="0"/>
              <a:ea typeface="Times New Roman" pitchFamily="18" charset="0"/>
            </a:endParaRPr>
          </a:p>
        </p:txBody>
      </p:sp>
      <p:sp>
        <p:nvSpPr>
          <p:cNvPr id="1049081" name="Text Box 7"/>
          <p:cNvSpPr txBox="1"/>
          <p:nvPr/>
        </p:nvSpPr>
        <p:spPr>
          <a:xfrm>
            <a:off x="2444750" y="1543050"/>
            <a:ext cx="647065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000000"/>
                </a:solidFill>
              </a:rPr>
              <a:t>A form of Boolean expression that is basically the ORing of ANDed terms.</a:t>
            </a:r>
          </a:p>
        </p:txBody>
      </p:sp>
      <p:sp>
        <p:nvSpPr>
          <p:cNvPr id="1049082" name="Text Box 8"/>
          <p:cNvSpPr txBox="1"/>
          <p:nvPr/>
        </p:nvSpPr>
        <p:spPr>
          <a:xfrm>
            <a:off x="2438400" y="2667000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000000"/>
                </a:solidFill>
                <a:latin typeface="Times" pitchFamily="18" charset="0"/>
                <a:ea typeface="Times New Roman" pitchFamily="18" charset="0"/>
              </a:rPr>
              <a:t>A form of Boolean expression that is basically the ANDing of ORed terms. </a:t>
            </a:r>
          </a:p>
        </p:txBody>
      </p:sp>
      <p:sp>
        <p:nvSpPr>
          <p:cNvPr id="1049083" name="Text Box 9"/>
          <p:cNvSpPr txBox="1"/>
          <p:nvPr/>
        </p:nvSpPr>
        <p:spPr>
          <a:xfrm>
            <a:off x="2438400" y="3733800"/>
            <a:ext cx="64770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imes" pitchFamily="18" charset="0"/>
                <a:ea typeface="Times New Roman" pitchFamily="18" charset="0"/>
              </a:rPr>
              <a:t>An arrangement of cells representing combinations of literals in a Boolean expression and used for systematic simplification of the expression.</a:t>
            </a:r>
          </a:p>
        </p:txBody>
      </p:sp>
      <p:sp>
        <p:nvSpPr>
          <p:cNvPr id="1049084" name="Text Box 10"/>
          <p:cNvSpPr txBox="1"/>
          <p:nvPr/>
        </p:nvSpPr>
        <p:spPr>
          <a:xfrm>
            <a:off x="2438400" y="5029200"/>
            <a:ext cx="64770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A standard hardware description language. IEEE Std. 1076-1993.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1" grpId="0"/>
      <p:bldP spid="1049082" grpId="0"/>
      <p:bldP spid="1049083" grpId="0"/>
      <p:bldP spid="10490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89" name="Text Box 5"/>
          <p:cNvSpPr txBox="1"/>
          <p:nvPr/>
        </p:nvSpPr>
        <p:spPr>
          <a:xfrm>
            <a:off x="914400" y="1905000"/>
            <a:ext cx="7467600" cy="3743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1. The associative law for addition is normally written as 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a. </a:t>
            </a:r>
            <a:r>
              <a:rPr lang="en-US" altLang="en-US" i="1">
                <a:solidFill>
                  <a:schemeClr val="lt2"/>
                </a:solidFill>
              </a:rPr>
              <a:t>A + B = B + 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b. (</a:t>
            </a:r>
            <a:r>
              <a:rPr lang="en-US" altLang="en-US" i="1">
                <a:solidFill>
                  <a:schemeClr val="lt2"/>
                </a:solidFill>
              </a:rPr>
              <a:t>A + B</a:t>
            </a:r>
            <a:r>
              <a:rPr lang="en-US" altLang="en-US">
                <a:solidFill>
                  <a:schemeClr val="lt2"/>
                </a:solidFill>
              </a:rPr>
              <a:t>) + </a:t>
            </a:r>
            <a:r>
              <a:rPr lang="en-US" altLang="en-US" i="1">
                <a:solidFill>
                  <a:schemeClr val="lt2"/>
                </a:solidFill>
              </a:rPr>
              <a:t>C</a:t>
            </a:r>
            <a:r>
              <a:rPr lang="en-US" altLang="en-US">
                <a:solidFill>
                  <a:schemeClr val="lt2"/>
                </a:solidFill>
              </a:rPr>
              <a:t> =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+ (</a:t>
            </a:r>
            <a:r>
              <a:rPr lang="en-US" altLang="en-US" i="1">
                <a:solidFill>
                  <a:schemeClr val="lt2"/>
                </a:solidFill>
              </a:rPr>
              <a:t>B + C</a:t>
            </a:r>
            <a:r>
              <a:rPr lang="en-US" altLang="en-US">
                <a:solidFill>
                  <a:schemeClr val="lt2"/>
                </a:solidFill>
              </a:rPr>
              <a:t>)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c. </a:t>
            </a:r>
            <a:r>
              <a:rPr lang="en-US" altLang="en-US" i="1">
                <a:solidFill>
                  <a:schemeClr val="lt2"/>
                </a:solidFill>
              </a:rPr>
              <a:t>AB = BA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d. </a:t>
            </a:r>
            <a:r>
              <a:rPr lang="en-US" altLang="en-US" i="1">
                <a:solidFill>
                  <a:schemeClr val="lt2"/>
                </a:solidFill>
              </a:rPr>
              <a:t>A + AB = A</a:t>
            </a:r>
          </a:p>
          <a:p>
            <a:pPr lvl="0" eaLnBrk="1" latinLnBrk="1" hangingPunct="1">
              <a:spcBef>
                <a:spcPct val="50000"/>
              </a:spcBef>
            </a:pPr>
            <a:endParaRPr lang="en-US" altLang="en-US" i="1">
              <a:solidFill>
                <a:schemeClr val="lt2"/>
              </a:solidFill>
            </a:endParaRPr>
          </a:p>
          <a:p>
            <a:pPr lvl="0" eaLnBrk="1" latinLnBrk="1" hangingPunct="1">
              <a:spcBef>
                <a:spcPct val="50000"/>
              </a:spcBef>
            </a:pPr>
            <a:endParaRPr lang="en-US" altLang="en-US">
              <a:solidFill>
                <a:schemeClr val="lt2"/>
              </a:solidFill>
            </a:endParaRPr>
          </a:p>
        </p:txBody>
      </p:sp>
      <p:sp>
        <p:nvSpPr>
          <p:cNvPr id="1049090" name="Text Box 6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091" name="WordArt 10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  <p:transition>
    <p:cover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096" name="Text Box 3"/>
          <p:cNvSpPr txBox="1"/>
          <p:nvPr/>
        </p:nvSpPr>
        <p:spPr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2. The Boolean equation </a:t>
            </a:r>
            <a:r>
              <a:rPr lang="en-US" altLang="en-US" i="1">
                <a:solidFill>
                  <a:schemeClr val="lt2"/>
                </a:solidFill>
              </a:rPr>
              <a:t>AB + AC = A</a:t>
            </a:r>
            <a:r>
              <a:rPr lang="en-US" altLang="en-US">
                <a:solidFill>
                  <a:schemeClr val="lt2"/>
                </a:solidFill>
              </a:rPr>
              <a:t>(</a:t>
            </a:r>
            <a:r>
              <a:rPr lang="en-US" altLang="en-US" i="1">
                <a:solidFill>
                  <a:schemeClr val="lt2"/>
                </a:solidFill>
              </a:rPr>
              <a:t>B+ C</a:t>
            </a:r>
            <a:r>
              <a:rPr lang="en-US" altLang="en-US">
                <a:solidFill>
                  <a:schemeClr val="lt2"/>
                </a:solidFill>
              </a:rPr>
              <a:t>) illustrates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a. the distribution law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b. the commutative law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c. the associative law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d. DeMorgan’s theorem</a:t>
            </a:r>
          </a:p>
        </p:txBody>
      </p:sp>
      <p:sp>
        <p:nvSpPr>
          <p:cNvPr id="1049097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098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03" name="Text Box 3"/>
          <p:cNvSpPr txBox="1"/>
          <p:nvPr/>
        </p:nvSpPr>
        <p:spPr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3. The Boolean expression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</a:t>
            </a:r>
            <a:r>
              <a:rPr lang="en-US" altLang="en-US" baseline="30000">
                <a:solidFill>
                  <a:schemeClr val="lt2"/>
                </a:solidFill>
              </a:rPr>
              <a:t>.</a:t>
            </a:r>
            <a:r>
              <a:rPr lang="en-US" altLang="en-US">
                <a:solidFill>
                  <a:schemeClr val="lt2"/>
                </a:solidFill>
              </a:rPr>
              <a:t> 1 is equal to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a.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b.  </a:t>
            </a:r>
            <a:r>
              <a:rPr lang="en-US" altLang="en-US" i="1">
                <a:solidFill>
                  <a:schemeClr val="lt2"/>
                </a:solidFill>
              </a:rPr>
              <a:t>B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c.  0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d.  1</a:t>
            </a:r>
          </a:p>
        </p:txBody>
      </p:sp>
      <p:sp>
        <p:nvSpPr>
          <p:cNvPr id="1049104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05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 Box 2"/>
          <p:cNvSpPr txBox="1"/>
          <p:nvPr/>
        </p:nvSpPr>
        <p:spPr>
          <a:xfrm>
            <a:off x="838200" y="1752600"/>
            <a:ext cx="7696200" cy="1513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In Boolean algebra, multiplication is equivalent to the AND operation. The product of literals forms a product term. The product term will be 1 only if all of the literals are 1.</a:t>
            </a:r>
          </a:p>
        </p:txBody>
      </p:sp>
      <p:pic>
        <p:nvPicPr>
          <p:cNvPr id="2097155" name="Picture 3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13" name="Text Box 4"/>
          <p:cNvSpPr txBox="1"/>
          <p:nvPr/>
        </p:nvSpPr>
        <p:spPr>
          <a:xfrm>
            <a:off x="3581400" y="228600"/>
            <a:ext cx="1981200" cy="1158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14" name="Rectangle 5"/>
          <p:cNvSpPr/>
          <p:nvPr/>
        </p:nvSpPr>
        <p:spPr>
          <a:xfrm>
            <a:off x="914400" y="1143000"/>
            <a:ext cx="3230879" cy="447040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Boolean Multiplication</a:t>
            </a:r>
          </a:p>
        </p:txBody>
      </p:sp>
      <p:sp>
        <p:nvSpPr>
          <p:cNvPr id="1048615" name="WordArt 10"/>
          <p:cNvSpPr/>
          <p:nvPr/>
        </p:nvSpPr>
        <p:spPr>
          <a:xfrm>
            <a:off x="914400" y="3200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Example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09800" y="3124200"/>
            <a:ext cx="6096000" cy="854075"/>
            <a:chOff x="1392" y="1968"/>
            <a:chExt cx="3840" cy="538"/>
          </a:xfrm>
        </p:grpSpPr>
        <p:sp>
          <p:nvSpPr>
            <p:cNvPr id="1048616" name="Text Box 11"/>
            <p:cNvSpPr txBox="1"/>
            <p:nvPr/>
          </p:nvSpPr>
          <p:spPr>
            <a:xfrm>
              <a:off x="1392" y="1968"/>
              <a:ext cx="3840" cy="5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/>
                <a:t>What are the values of the </a:t>
              </a:r>
              <a:r>
                <a:rPr lang="en-US" altLang="en-US" i="1"/>
                <a:t>A</a:t>
              </a:r>
              <a:r>
                <a:rPr lang="en-US" altLang="en-US"/>
                <a:t>, </a:t>
              </a:r>
              <a:r>
                <a:rPr lang="en-US" altLang="en-US" i="1"/>
                <a:t>B</a:t>
              </a:r>
              <a:r>
                <a:rPr lang="en-US" altLang="en-US"/>
                <a:t> and </a:t>
              </a:r>
              <a:r>
                <a:rPr lang="en-US" altLang="en-US" i="1"/>
                <a:t>C</a:t>
              </a:r>
              <a:r>
                <a:rPr lang="en-US" altLang="en-US"/>
                <a:t> if the product term of </a:t>
              </a:r>
              <a:r>
                <a:rPr lang="en-US" altLang="en-US" i="1"/>
                <a:t>A</a:t>
              </a:r>
              <a:r>
                <a:rPr lang="en-US" altLang="en-US" i="1" baseline="30000"/>
                <a:t>.</a:t>
              </a:r>
              <a:r>
                <a:rPr lang="en-US" altLang="en-US" i="1"/>
                <a:t>B</a:t>
              </a:r>
              <a:r>
                <a:rPr lang="en-US" altLang="en-US" i="1" baseline="30000"/>
                <a:t>.</a:t>
              </a:r>
              <a:r>
                <a:rPr lang="en-US" altLang="en-US" i="1"/>
                <a:t>C</a:t>
              </a:r>
              <a:r>
                <a:rPr lang="en-US" altLang="en-US"/>
                <a:t> = 1?</a:t>
              </a:r>
            </a:p>
          </p:txBody>
        </p:sp>
        <p:sp>
          <p:nvSpPr>
            <p:cNvPr id="1048617" name="Line 12"/>
            <p:cNvSpPr/>
            <p:nvPr/>
          </p:nvSpPr>
          <p:spPr>
            <a:xfrm>
              <a:off x="2764" y="2256"/>
              <a:ext cx="116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8" name="Line 13"/>
            <p:cNvSpPr/>
            <p:nvPr/>
          </p:nvSpPr>
          <p:spPr>
            <a:xfrm>
              <a:off x="3016" y="2240"/>
              <a:ext cx="128" cy="0"/>
            </a:xfrm>
            <a:prstGeom prst="line">
              <a:avLst/>
            </a:prstGeom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19" name="WordArt 14"/>
          <p:cNvSpPr/>
          <p:nvPr/>
        </p:nvSpPr>
        <p:spPr>
          <a:xfrm>
            <a:off x="914400" y="3962400"/>
            <a:ext cx="1219200" cy="449262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sz="2800" b="0" i="0" kern="10" spc="0" normalizeH="0">
                <a:ln>
                  <a:noFill/>
                </a:ln>
                <a:gradFill rotWithShape="0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rgbClr val="FF9933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699999" algn="ctr">
                    <a:srgbClr val="C0C0C0">
                      <a:alpha val="79999"/>
                    </a:srgbClr>
                  </a:outerShdw>
                </a:effectLst>
                <a:latin typeface="Impact"/>
                <a:ea typeface="Impact"/>
              </a:rPr>
              <a:t>Solution</a:t>
            </a:r>
          </a:p>
        </p:txBody>
      </p:sp>
      <p:sp>
        <p:nvSpPr>
          <p:cNvPr id="1048620" name="Text Box 15"/>
          <p:cNvSpPr txBox="1"/>
          <p:nvPr/>
        </p:nvSpPr>
        <p:spPr>
          <a:xfrm>
            <a:off x="2209800" y="4038600"/>
            <a:ext cx="6096000" cy="396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Each literal must = 1; therefore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= 1,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>
                <a:solidFill>
                  <a:srgbClr val="FF0000"/>
                </a:solidFill>
              </a:rPr>
              <a:t> = 0 and </a:t>
            </a:r>
            <a:r>
              <a:rPr lang="en-US" altLang="en-US" sz="2000" i="1">
                <a:solidFill>
                  <a:srgbClr val="FF0000"/>
                </a:solidFill>
              </a:rPr>
              <a:t>C</a:t>
            </a:r>
            <a:r>
              <a:rPr lang="en-US" altLang="en-US" sz="2000">
                <a:solidFill>
                  <a:srgbClr val="FF0000"/>
                </a:solidFill>
              </a:rPr>
              <a:t>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10" name="Text Box 3"/>
          <p:cNvSpPr txBox="1"/>
          <p:nvPr/>
        </p:nvSpPr>
        <p:spPr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4. The Boolean expression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+ 1 is equal to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a.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b.  </a:t>
            </a:r>
            <a:r>
              <a:rPr lang="en-US" altLang="en-US" i="1">
                <a:solidFill>
                  <a:schemeClr val="lt2"/>
                </a:solidFill>
              </a:rPr>
              <a:t>B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c.  0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d.  1</a:t>
            </a:r>
          </a:p>
        </p:txBody>
      </p:sp>
      <p:sp>
        <p:nvSpPr>
          <p:cNvPr id="1049111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12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17" name="Text Box 3"/>
          <p:cNvSpPr txBox="1"/>
          <p:nvPr/>
        </p:nvSpPr>
        <p:spPr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5. The Boolean equation </a:t>
            </a:r>
            <a:r>
              <a:rPr lang="en-US" altLang="en-US" i="1">
                <a:solidFill>
                  <a:schemeClr val="lt2"/>
                </a:solidFill>
              </a:rPr>
              <a:t>AB + AC = A</a:t>
            </a:r>
            <a:r>
              <a:rPr lang="en-US" altLang="en-US">
                <a:solidFill>
                  <a:schemeClr val="lt2"/>
                </a:solidFill>
              </a:rPr>
              <a:t>(</a:t>
            </a:r>
            <a:r>
              <a:rPr lang="en-US" altLang="en-US" i="1">
                <a:solidFill>
                  <a:schemeClr val="lt2"/>
                </a:solidFill>
              </a:rPr>
              <a:t>B+ C</a:t>
            </a:r>
            <a:r>
              <a:rPr lang="en-US" altLang="en-US">
                <a:solidFill>
                  <a:schemeClr val="lt2"/>
                </a:solidFill>
              </a:rPr>
              <a:t>) illustrates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a. the distribution law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b. the commutative law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c. the associative law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d. DeMorgan’s theorem</a:t>
            </a:r>
          </a:p>
        </p:txBody>
      </p:sp>
      <p:sp>
        <p:nvSpPr>
          <p:cNvPr id="1049118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19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24" name="Text Box 3"/>
          <p:cNvSpPr txBox="1"/>
          <p:nvPr/>
        </p:nvSpPr>
        <p:spPr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6. A Boolean expression that is in standard SOP form is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a. the minimum logic expression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b. contains only one product term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c. has every variable in the domain in every term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d. none of the above</a:t>
            </a:r>
          </a:p>
        </p:txBody>
      </p:sp>
      <p:sp>
        <p:nvSpPr>
          <p:cNvPr id="1049125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26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31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32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  <p:sp>
        <p:nvSpPr>
          <p:cNvPr id="1049133" name="Text Box 7"/>
          <p:cNvSpPr txBox="1"/>
          <p:nvPr/>
        </p:nvSpPr>
        <p:spPr>
          <a:xfrm>
            <a:off x="990600" y="1905000"/>
            <a:ext cx="6553200" cy="30130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7. Adjacent cells on a Karnaugh map differ from each other by    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a. one variable 		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b. two variables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c. three variables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d. answer depends on the size of the map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7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38" name="Text Box 4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39" name="WordArt 5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4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  <p:graphicFrame>
        <p:nvGraphicFramePr>
          <p:cNvPr id="4194335" name="Object 4194334"/>
          <p:cNvGraphicFramePr>
            <a:graphicFrameLocks/>
          </p:cNvGraphicFramePr>
          <p:nvPr/>
        </p:nvGraphicFramePr>
        <p:xfrm>
          <a:off x="5486400" y="2470150"/>
          <a:ext cx="200977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CorelDRAW" r:id="rId5" imgW="2009775" imgH="2787650" progId="CorelDRAW.Graphic.12">
                  <p:embed followColorScheme="full"/>
                </p:oleObj>
              </mc:Choice>
              <mc:Fallback>
                <p:oleObj name="CorelDRAW" r:id="rId5" imgW="2009775" imgH="2787650" progId="CorelDRAW.Graphic.12">
                  <p:embed followColorScheme="full"/>
                  <p:pic>
                    <p:nvPicPr>
                      <p:cNvPr id="2097226" name="Object 6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486400" y="2470150"/>
                        <a:ext cx="200977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140" name="Text Box 8"/>
          <p:cNvSpPr txBox="1"/>
          <p:nvPr/>
        </p:nvSpPr>
        <p:spPr>
          <a:xfrm>
            <a:off x="1066800" y="1752600"/>
            <a:ext cx="6553200" cy="30130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8. The minimum expression that can be read from the Karnaugh map shown is   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a.  </a:t>
            </a:r>
            <a:r>
              <a:rPr lang="en-US" altLang="en-US" i="1">
                <a:solidFill>
                  <a:schemeClr val="lt2"/>
                </a:solidFill>
              </a:rPr>
              <a:t>X = A</a:t>
            </a:r>
            <a:r>
              <a:rPr lang="en-US" altLang="en-US">
                <a:solidFill>
                  <a:schemeClr val="lt2"/>
                </a:solidFill>
              </a:rPr>
              <a:t>		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b.  </a:t>
            </a:r>
            <a:r>
              <a:rPr lang="en-US" altLang="en-US" i="1">
                <a:solidFill>
                  <a:schemeClr val="lt2"/>
                </a:solidFill>
              </a:rPr>
              <a:t>X = A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c.  </a:t>
            </a:r>
            <a:r>
              <a:rPr lang="en-US" altLang="en-US" i="1">
                <a:solidFill>
                  <a:schemeClr val="lt2"/>
                </a:solidFill>
              </a:rPr>
              <a:t>X = B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d.  </a:t>
            </a:r>
            <a:r>
              <a:rPr lang="en-US" altLang="en-US" i="1">
                <a:solidFill>
                  <a:schemeClr val="lt2"/>
                </a:solidFill>
              </a:rPr>
              <a:t>X = B</a:t>
            </a:r>
          </a:p>
        </p:txBody>
      </p:sp>
      <p:sp>
        <p:nvSpPr>
          <p:cNvPr id="1049141" name="Line 9"/>
          <p:cNvSpPr/>
          <p:nvPr/>
        </p:nvSpPr>
        <p:spPr>
          <a:xfrm>
            <a:off x="3048000" y="3276600"/>
            <a:ext cx="152400" cy="0"/>
          </a:xfrm>
          <a:prstGeom prst="line">
            <a:avLst/>
          </a:prstGeom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142" name="Line 10"/>
          <p:cNvSpPr/>
          <p:nvPr/>
        </p:nvSpPr>
        <p:spPr>
          <a:xfrm>
            <a:off x="3028950" y="4381500"/>
            <a:ext cx="152400" cy="0"/>
          </a:xfrm>
          <a:prstGeom prst="line">
            <a:avLst/>
          </a:prstGeom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47" name="Text Box 3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48" name="WordArt 4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4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  <p:sp>
        <p:nvSpPr>
          <p:cNvPr id="1049149" name="Text Box 6"/>
          <p:cNvSpPr txBox="1"/>
          <p:nvPr/>
        </p:nvSpPr>
        <p:spPr>
          <a:xfrm>
            <a:off x="1066800" y="1752600"/>
            <a:ext cx="6553200" cy="30130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9. The minimum expression that can be read from the Karnaugh map shown is   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a.  </a:t>
            </a:r>
            <a:r>
              <a:rPr lang="en-US" altLang="en-US" i="1">
                <a:solidFill>
                  <a:schemeClr val="lt2"/>
                </a:solidFill>
              </a:rPr>
              <a:t>X = A</a:t>
            </a:r>
            <a:r>
              <a:rPr lang="en-US" altLang="en-US">
                <a:solidFill>
                  <a:schemeClr val="lt2"/>
                </a:solidFill>
              </a:rPr>
              <a:t>		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b.  </a:t>
            </a:r>
            <a:r>
              <a:rPr lang="en-US" altLang="en-US" i="1">
                <a:solidFill>
                  <a:schemeClr val="lt2"/>
                </a:solidFill>
              </a:rPr>
              <a:t>X = A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c.  </a:t>
            </a:r>
            <a:r>
              <a:rPr lang="en-US" altLang="en-US" i="1">
                <a:solidFill>
                  <a:schemeClr val="lt2"/>
                </a:solidFill>
              </a:rPr>
              <a:t>X = B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d.  </a:t>
            </a:r>
            <a:r>
              <a:rPr lang="en-US" altLang="en-US" i="1">
                <a:solidFill>
                  <a:schemeClr val="lt2"/>
                </a:solidFill>
              </a:rPr>
              <a:t>X = B</a:t>
            </a:r>
          </a:p>
        </p:txBody>
      </p:sp>
      <p:sp>
        <p:nvSpPr>
          <p:cNvPr id="1049150" name="Line 7"/>
          <p:cNvSpPr/>
          <p:nvPr/>
        </p:nvSpPr>
        <p:spPr>
          <a:xfrm>
            <a:off x="3048000" y="3276600"/>
            <a:ext cx="152400" cy="0"/>
          </a:xfrm>
          <a:prstGeom prst="line">
            <a:avLst/>
          </a:prstGeom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151" name="Line 8"/>
          <p:cNvSpPr/>
          <p:nvPr/>
        </p:nvSpPr>
        <p:spPr>
          <a:xfrm>
            <a:off x="3028950" y="4381500"/>
            <a:ext cx="152400" cy="0"/>
          </a:xfrm>
          <a:prstGeom prst="line">
            <a:avLst/>
          </a:prstGeom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graphicFrame>
        <p:nvGraphicFramePr>
          <p:cNvPr id="4194336" name="Object 4194335"/>
          <p:cNvGraphicFramePr>
            <a:graphicFrameLocks/>
          </p:cNvGraphicFramePr>
          <p:nvPr/>
        </p:nvGraphicFramePr>
        <p:xfrm>
          <a:off x="5562600" y="2438400"/>
          <a:ext cx="2032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CorelDRAW" r:id="rId5" imgW="2032000" imgH="2819400" progId="CorelDRAW.Graphic.12">
                  <p:embed followColorScheme="full"/>
                </p:oleObj>
              </mc:Choice>
              <mc:Fallback>
                <p:oleObj name="CorelDRAW" r:id="rId5" imgW="2032000" imgH="2819400" progId="CorelDRAW.Graphic.12">
                  <p:embed followColorScheme="full"/>
                  <p:pic>
                    <p:nvPicPr>
                      <p:cNvPr id="2097227" name="Object 13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562600" y="2438400"/>
                        <a:ext cx="2032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56" name="Text Box 3"/>
          <p:cNvSpPr txBox="1"/>
          <p:nvPr/>
        </p:nvSpPr>
        <p:spPr>
          <a:xfrm>
            <a:off x="7239000" y="6507162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2008 Pearson Education</a:t>
            </a:r>
          </a:p>
        </p:txBody>
      </p:sp>
      <p:sp>
        <p:nvSpPr>
          <p:cNvPr id="1049157" name="WordArt 4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  <p:sp>
        <p:nvSpPr>
          <p:cNvPr id="1049158" name="Text Box 5"/>
          <p:cNvSpPr txBox="1"/>
          <p:nvPr/>
        </p:nvSpPr>
        <p:spPr>
          <a:xfrm>
            <a:off x="1219200" y="1752600"/>
            <a:ext cx="6553200" cy="30130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10. In VHDL code, the two main parts are called the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a. I/O and the module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b. entity and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lt2"/>
                </a:solidFill>
              </a:rPr>
              <a:t>architecture 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c.  port and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lt2"/>
                </a:solidFill>
              </a:rPr>
              <a:t>module </a:t>
            </a:r>
          </a:p>
          <a:p>
            <a:pPr marL="342900" lvl="0" indent="-34290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		d.  port and the</a:t>
            </a:r>
            <a:r>
              <a:rPr lang="en-US" altLang="en-US"/>
              <a:t> </a:t>
            </a:r>
            <a:r>
              <a:rPr lang="en-US" altLang="en-US">
                <a:solidFill>
                  <a:schemeClr val="lt2"/>
                </a:solidFill>
              </a:rPr>
              <a:t>architecture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2" name="Rectangle 7"/>
          <p:cNvSpPr/>
          <p:nvPr/>
        </p:nvSpPr>
        <p:spPr>
          <a:xfrm>
            <a:off x="3200400" y="1981200"/>
            <a:ext cx="2819400" cy="3429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vert="horz" wrap="none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9163" name="Text Box 8"/>
          <p:cNvSpPr txBox="1"/>
          <p:nvPr/>
        </p:nvSpPr>
        <p:spPr>
          <a:xfrm>
            <a:off x="3657600" y="2057400"/>
            <a:ext cx="1828800" cy="3195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Answers: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1.  b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2.  c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3.  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4.  d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5.  a</a:t>
            </a:r>
          </a:p>
        </p:txBody>
      </p:sp>
      <p:sp>
        <p:nvSpPr>
          <p:cNvPr id="1049164" name="Text Box 9"/>
          <p:cNvSpPr txBox="1"/>
          <p:nvPr/>
        </p:nvSpPr>
        <p:spPr>
          <a:xfrm>
            <a:off x="4800600" y="2590800"/>
            <a:ext cx="1752600" cy="3195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6.  c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7.  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8.  a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9.  d</a:t>
            </a:r>
          </a:p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10. b</a:t>
            </a:r>
          </a:p>
          <a:p>
            <a:pPr lvl="0" eaLnBrk="1" latin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49165" name="WordArt 10" descr="White marble"/>
          <p:cNvSpPr/>
          <p:nvPr/>
        </p:nvSpPr>
        <p:spPr>
          <a:xfrm>
            <a:off x="3886200" y="381000"/>
            <a:ext cx="1371600" cy="457200"/>
          </a:xfrm>
          <a:prstGeom prst="rect">
            <a:avLst/>
          </a:prstGeom>
        </p:spPr>
        <p:txBody>
          <a:bodyPr vert="horz" wrap="none" lIns="91440" tIns="45720" rIns="91440" bIns="45720" fromWordArt="1" anchor="t">
            <a:prstTxWarp prst="textPlain">
              <a:avLst>
                <a:gd name="adj" fmla="val 50000"/>
              </a:avLst>
            </a:prstTxWarp>
            <a:scene3d>
              <a:camera prst="legacyObliqueRight">
                <a:rot lat="0" lon="0" rev="0"/>
              </a:camera>
              <a:lightRig rig="legacyHarsh3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lstStyle/>
          <a:p>
            <a:pPr algn="ctr"/>
            <a:r>
              <a:rPr sz="3600" b="0" i="0" kern="10" spc="0" normalizeH="0">
                <a:ln w="9525" cap="flat" cmpd="sng">
                  <a:noFill/>
                  <a:prstDash val="solid"/>
                  <a:round/>
                </a:ln>
                <a:blipFill rotWithShape="0">
                  <a:blip r:embed="rId3">
                    <a:alphaModFix/>
                  </a:blip>
                  <a:srcRect/>
                  <a:tile tx="0" ty="0" sx="100000" sy="100000" flip="none" algn="tl"/>
                </a:blipFill>
                <a:latin typeface="Times New Roman"/>
                <a:ea typeface="Times New Roman"/>
              </a:rPr>
              <a:t>Quiz</a:t>
            </a: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24" name="Text Box 4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25" name="Rectangle 5"/>
          <p:cNvSpPr/>
          <p:nvPr/>
        </p:nvSpPr>
        <p:spPr>
          <a:xfrm>
            <a:off x="914400" y="1143000"/>
            <a:ext cx="2586037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Commutative Laws</a:t>
            </a:r>
          </a:p>
        </p:txBody>
      </p:sp>
      <p:sp>
        <p:nvSpPr>
          <p:cNvPr id="1048626" name="Text Box 13"/>
          <p:cNvSpPr txBox="1"/>
          <p:nvPr/>
        </p:nvSpPr>
        <p:spPr>
          <a:xfrm>
            <a:off x="1295400" y="2514600"/>
            <a:ext cx="69342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b="1"/>
              <a:t>In terms of the result, the order in which variables are ORed makes no difference.</a:t>
            </a:r>
          </a:p>
        </p:txBody>
      </p:sp>
      <p:sp>
        <p:nvSpPr>
          <p:cNvPr id="1048627" name="Text Box 14"/>
          <p:cNvSpPr txBox="1"/>
          <p:nvPr/>
        </p:nvSpPr>
        <p:spPr>
          <a:xfrm>
            <a:off x="990600" y="1752600"/>
            <a:ext cx="73914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commutative laws</a:t>
            </a:r>
            <a:r>
              <a:rPr lang="en-US" altLang="en-US"/>
              <a:t> are applied to addition and multiplication. For addition, the commutative law states</a:t>
            </a:r>
          </a:p>
        </p:txBody>
      </p:sp>
      <p:sp>
        <p:nvSpPr>
          <p:cNvPr id="1048628" name="Text Box 16"/>
          <p:cNvSpPr txBox="1"/>
          <p:nvPr/>
        </p:nvSpPr>
        <p:spPr>
          <a:xfrm>
            <a:off x="2819400" y="3429000"/>
            <a:ext cx="2133600" cy="466725"/>
          </a:xfrm>
          <a:prstGeom prst="rect">
            <a:avLst/>
          </a:prstGeom>
          <a:noFill/>
          <a:ln w="9525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B = B + A</a:t>
            </a:r>
          </a:p>
        </p:txBody>
      </p:sp>
      <p:sp>
        <p:nvSpPr>
          <p:cNvPr id="1048629" name="Text Box 25"/>
          <p:cNvSpPr txBox="1"/>
          <p:nvPr/>
        </p:nvSpPr>
        <p:spPr>
          <a:xfrm>
            <a:off x="1295400" y="4572000"/>
            <a:ext cx="69342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b="1"/>
              <a:t>In terms of the result, the order in which variables are ANDed makes no difference.</a:t>
            </a:r>
          </a:p>
        </p:txBody>
      </p:sp>
      <p:sp>
        <p:nvSpPr>
          <p:cNvPr id="1048630" name="Text Box 26"/>
          <p:cNvSpPr txBox="1"/>
          <p:nvPr/>
        </p:nvSpPr>
        <p:spPr>
          <a:xfrm>
            <a:off x="990600" y="4191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For multiplication, the commutative law states</a:t>
            </a:r>
          </a:p>
        </p:txBody>
      </p:sp>
      <p:sp>
        <p:nvSpPr>
          <p:cNvPr id="1048631" name="Text Box 27"/>
          <p:cNvSpPr txBox="1"/>
          <p:nvPr/>
        </p:nvSpPr>
        <p:spPr>
          <a:xfrm>
            <a:off x="2819400" y="5476875"/>
            <a:ext cx="1371600" cy="466725"/>
          </a:xfrm>
          <a:prstGeom prst="rect">
            <a:avLst/>
          </a:prstGeom>
          <a:noFill/>
          <a:ln w="9525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  <p:bldP spid="1048630" grpId="0"/>
      <p:bldP spid="10486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35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36" name="Rectangle 4"/>
          <p:cNvSpPr/>
          <p:nvPr/>
        </p:nvSpPr>
        <p:spPr>
          <a:xfrm>
            <a:off x="914400" y="1143000"/>
            <a:ext cx="2351087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Associative Laws</a:t>
            </a:r>
          </a:p>
        </p:txBody>
      </p:sp>
      <p:sp>
        <p:nvSpPr>
          <p:cNvPr id="1048637" name="Text Box 5"/>
          <p:cNvSpPr txBox="1"/>
          <p:nvPr/>
        </p:nvSpPr>
        <p:spPr>
          <a:xfrm>
            <a:off x="1295400" y="2514600"/>
            <a:ext cx="70866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b="1"/>
              <a:t>When ORing more than two variables, the result is the same regardless of the grouping of the variables.</a:t>
            </a:r>
          </a:p>
        </p:txBody>
      </p:sp>
      <p:sp>
        <p:nvSpPr>
          <p:cNvPr id="1048638" name="Text Box 6"/>
          <p:cNvSpPr txBox="1"/>
          <p:nvPr/>
        </p:nvSpPr>
        <p:spPr>
          <a:xfrm>
            <a:off x="990600" y="1752600"/>
            <a:ext cx="73914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associative laws</a:t>
            </a:r>
            <a:r>
              <a:rPr lang="en-US" altLang="en-US"/>
              <a:t> are also applied to addition and multiplication. For addition, the associative law states</a:t>
            </a:r>
          </a:p>
        </p:txBody>
      </p:sp>
      <p:sp>
        <p:nvSpPr>
          <p:cNvPr id="1048639" name="Text Box 7"/>
          <p:cNvSpPr txBox="1"/>
          <p:nvPr/>
        </p:nvSpPr>
        <p:spPr>
          <a:xfrm>
            <a:off x="2819400" y="3429000"/>
            <a:ext cx="3581400" cy="466725"/>
          </a:xfrm>
          <a:prstGeom prst="rect">
            <a:avLst/>
          </a:prstGeom>
          <a:noFill/>
          <a:ln w="9525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 +C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=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A + B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+ C</a:t>
            </a:r>
          </a:p>
        </p:txBody>
      </p:sp>
      <p:sp>
        <p:nvSpPr>
          <p:cNvPr id="1048640" name="Text Box 9"/>
          <p:cNvSpPr txBox="1"/>
          <p:nvPr/>
        </p:nvSpPr>
        <p:spPr>
          <a:xfrm>
            <a:off x="990600" y="4191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For multiplication, the associative law states</a:t>
            </a:r>
          </a:p>
        </p:txBody>
      </p:sp>
      <p:sp>
        <p:nvSpPr>
          <p:cNvPr id="1048641" name="Text Box 11"/>
          <p:cNvSpPr txBox="1"/>
          <p:nvPr/>
        </p:nvSpPr>
        <p:spPr>
          <a:xfrm>
            <a:off x="1295400" y="4572000"/>
            <a:ext cx="70866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b="1"/>
              <a:t>When ANDing more than two variables, the result is the same regardless of the grouping of the variables.</a:t>
            </a:r>
          </a:p>
        </p:txBody>
      </p:sp>
      <p:sp>
        <p:nvSpPr>
          <p:cNvPr id="1048642" name="Text Box 12"/>
          <p:cNvSpPr txBox="1"/>
          <p:nvPr/>
        </p:nvSpPr>
        <p:spPr>
          <a:xfrm>
            <a:off x="2819400" y="5476875"/>
            <a:ext cx="2209800" cy="466725"/>
          </a:xfrm>
          <a:prstGeom prst="rect">
            <a:avLst/>
          </a:prstGeom>
          <a:noFill/>
          <a:ln w="9525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=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AB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  <p:bldP spid="1048641" grpId="0"/>
      <p:bldP spid="10486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46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47" name="Rectangle 4"/>
          <p:cNvSpPr/>
          <p:nvPr/>
        </p:nvSpPr>
        <p:spPr>
          <a:xfrm>
            <a:off x="914400" y="1143000"/>
            <a:ext cx="2265362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Distributive Law</a:t>
            </a:r>
          </a:p>
        </p:txBody>
      </p:sp>
      <p:sp>
        <p:nvSpPr>
          <p:cNvPr id="1048648" name="Text Box 6"/>
          <p:cNvSpPr txBox="1"/>
          <p:nvPr/>
        </p:nvSpPr>
        <p:spPr>
          <a:xfrm>
            <a:off x="990600" y="17526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distributive law</a:t>
            </a:r>
            <a:r>
              <a:rPr lang="en-US" altLang="en-US"/>
              <a:t> is the factoring law. A common variable can be factored from an expression just as in ordinary algebra. That is</a:t>
            </a:r>
          </a:p>
        </p:txBody>
      </p:sp>
      <p:sp>
        <p:nvSpPr>
          <p:cNvPr id="1048649" name="Text Box 7"/>
          <p:cNvSpPr txBox="1"/>
          <p:nvPr/>
        </p:nvSpPr>
        <p:spPr>
          <a:xfrm>
            <a:off x="2819400" y="2971800"/>
            <a:ext cx="2819400" cy="466725"/>
          </a:xfrm>
          <a:prstGeom prst="rect">
            <a:avLst/>
          </a:prstGeom>
          <a:noFill/>
          <a:ln w="9525" cap="flat" cmpd="sng">
            <a:solidFill>
              <a:srgbClr val="996633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+ AC = 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B+ 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1048650" name="Text Box 11"/>
          <p:cNvSpPr txBox="1"/>
          <p:nvPr/>
        </p:nvSpPr>
        <p:spPr>
          <a:xfrm>
            <a:off x="1066800" y="3505200"/>
            <a:ext cx="7467600" cy="822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The distributive law can be illustrated with equivalent circuits:</a:t>
            </a:r>
          </a:p>
        </p:txBody>
      </p:sp>
      <p:graphicFrame>
        <p:nvGraphicFramePr>
          <p:cNvPr id="4194304" name="Object 4194303"/>
          <p:cNvGraphicFramePr>
            <a:graphicFrameLocks/>
          </p:cNvGraphicFramePr>
          <p:nvPr/>
        </p:nvGraphicFramePr>
        <p:xfrm>
          <a:off x="1981200" y="4343400"/>
          <a:ext cx="50292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5" imgW="5029200" imgH="1382712" progId="CorelDRAW.Graphic.13">
                  <p:embed followColorScheme="full"/>
                </p:oleObj>
              </mc:Choice>
              <mc:Fallback>
                <p:oleObj name="CorelDRAW" r:id="rId5" imgW="5029200" imgH="1382712" progId="CorelDRAW.Graphic.13">
                  <p:embed followColorScheme="full"/>
                  <p:pic>
                    <p:nvPicPr>
                      <p:cNvPr id="2097159" name="Object 13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981200" y="4343400"/>
                        <a:ext cx="5029200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1" name="Text Box 14"/>
          <p:cNvSpPr txBox="1"/>
          <p:nvPr/>
        </p:nvSpPr>
        <p:spPr>
          <a:xfrm>
            <a:off x="5105400" y="5638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+ AC</a:t>
            </a:r>
          </a:p>
        </p:txBody>
      </p:sp>
      <p:sp>
        <p:nvSpPr>
          <p:cNvPr id="1048652" name="Text Box 15"/>
          <p:cNvSpPr txBox="1"/>
          <p:nvPr/>
        </p:nvSpPr>
        <p:spPr>
          <a:xfrm>
            <a:off x="2590800" y="56388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B+ 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/>
      <p:bldP spid="1048651" grpId="0"/>
      <p:bldP spid="10486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 descr="SH2507-crop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56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57" name="Rectangle 4"/>
          <p:cNvSpPr/>
          <p:nvPr/>
        </p:nvSpPr>
        <p:spPr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sp>
        <p:nvSpPr>
          <p:cNvPr id="1048658" name="Text Box 5"/>
          <p:cNvSpPr txBox="1"/>
          <p:nvPr/>
        </p:nvSpPr>
        <p:spPr>
          <a:xfrm>
            <a:off x="1295400" y="18288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1.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+ 0 =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</a:p>
        </p:txBody>
      </p:sp>
      <p:sp>
        <p:nvSpPr>
          <p:cNvPr id="1048659" name="Text Box 6"/>
          <p:cNvSpPr txBox="1"/>
          <p:nvPr/>
        </p:nvSpPr>
        <p:spPr>
          <a:xfrm>
            <a:off x="1295400" y="22860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2.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+ 1 = 1</a:t>
            </a:r>
          </a:p>
        </p:txBody>
      </p:sp>
      <p:sp>
        <p:nvSpPr>
          <p:cNvPr id="1048660" name="Text Box 7"/>
          <p:cNvSpPr txBox="1"/>
          <p:nvPr/>
        </p:nvSpPr>
        <p:spPr>
          <a:xfrm>
            <a:off x="1295400" y="2819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3.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</a:t>
            </a:r>
            <a:r>
              <a:rPr lang="en-US" altLang="en-US" baseline="30000">
                <a:solidFill>
                  <a:schemeClr val="lt2"/>
                </a:solidFill>
              </a:rPr>
              <a:t>.</a:t>
            </a:r>
            <a:r>
              <a:rPr lang="en-US" altLang="en-US">
                <a:solidFill>
                  <a:schemeClr val="lt2"/>
                </a:solidFill>
              </a:rPr>
              <a:t> 0 = 0</a:t>
            </a:r>
          </a:p>
        </p:txBody>
      </p:sp>
      <p:sp>
        <p:nvSpPr>
          <p:cNvPr id="1048661" name="Text Box 8"/>
          <p:cNvSpPr txBox="1"/>
          <p:nvPr/>
        </p:nvSpPr>
        <p:spPr>
          <a:xfrm>
            <a:off x="1295400" y="33528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4.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</a:t>
            </a:r>
            <a:r>
              <a:rPr lang="en-US" altLang="en-US" baseline="30000">
                <a:solidFill>
                  <a:schemeClr val="lt2"/>
                </a:solidFill>
              </a:rPr>
              <a:t>.</a:t>
            </a:r>
            <a:r>
              <a:rPr lang="en-US" altLang="en-US">
                <a:solidFill>
                  <a:schemeClr val="lt2"/>
                </a:solidFill>
              </a:rPr>
              <a:t> 1 =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</a:p>
        </p:txBody>
      </p:sp>
      <p:sp>
        <p:nvSpPr>
          <p:cNvPr id="1048662" name="Text Box 9"/>
          <p:cNvSpPr txBox="1"/>
          <p:nvPr/>
        </p:nvSpPr>
        <p:spPr>
          <a:xfrm>
            <a:off x="1295400" y="3886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5.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+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=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</a:p>
        </p:txBody>
      </p:sp>
      <p:sp>
        <p:nvSpPr>
          <p:cNvPr id="1048663" name="Text Box 12"/>
          <p:cNvSpPr txBox="1"/>
          <p:nvPr/>
        </p:nvSpPr>
        <p:spPr>
          <a:xfrm>
            <a:off x="4267200" y="18288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7.  </a:t>
            </a:r>
            <a:r>
              <a:rPr lang="en-US" altLang="en-US" i="1">
                <a:solidFill>
                  <a:schemeClr val="lt2"/>
                </a:solidFill>
              </a:rPr>
              <a:t>A</a:t>
            </a:r>
            <a:r>
              <a:rPr lang="en-US" altLang="en-US">
                <a:solidFill>
                  <a:schemeClr val="lt2"/>
                </a:solidFill>
              </a:rPr>
              <a:t> </a:t>
            </a:r>
            <a:r>
              <a:rPr lang="en-US" altLang="en-US" baseline="30000">
                <a:solidFill>
                  <a:schemeClr val="lt2"/>
                </a:solidFill>
              </a:rPr>
              <a:t>.</a:t>
            </a:r>
            <a:r>
              <a:rPr lang="en-US" altLang="en-US">
                <a:solidFill>
                  <a:schemeClr val="lt2"/>
                </a:solidFill>
              </a:rPr>
              <a:t> </a:t>
            </a:r>
            <a:r>
              <a:rPr lang="en-US" altLang="en-US" i="1">
                <a:solidFill>
                  <a:schemeClr val="lt2"/>
                </a:solidFill>
              </a:rPr>
              <a:t>A = A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295400" y="4419600"/>
            <a:ext cx="2362200" cy="457200"/>
            <a:chOff x="816" y="2304"/>
            <a:chExt cx="1488" cy="288"/>
          </a:xfrm>
        </p:grpSpPr>
        <p:sp>
          <p:nvSpPr>
            <p:cNvPr id="1048664" name="Text Box 15"/>
            <p:cNvSpPr txBox="1"/>
            <p:nvPr/>
          </p:nvSpPr>
          <p:spPr>
            <a:xfrm>
              <a:off x="816" y="2304"/>
              <a:ext cx="1488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>
                  <a:solidFill>
                    <a:schemeClr val="lt2"/>
                  </a:solidFill>
                </a:rPr>
                <a:t>6.  </a:t>
              </a:r>
              <a:r>
                <a:rPr lang="en-US" altLang="en-US" i="1">
                  <a:solidFill>
                    <a:schemeClr val="lt2"/>
                  </a:solidFill>
                </a:rPr>
                <a:t>A</a:t>
              </a:r>
              <a:r>
                <a:rPr lang="en-US" altLang="en-US">
                  <a:solidFill>
                    <a:schemeClr val="lt2"/>
                  </a:solidFill>
                </a:rPr>
                <a:t> + </a:t>
              </a:r>
              <a:r>
                <a:rPr lang="en-US" altLang="en-US" i="1">
                  <a:solidFill>
                    <a:schemeClr val="lt2"/>
                  </a:solidFill>
                </a:rPr>
                <a:t>A</a:t>
              </a:r>
              <a:r>
                <a:rPr lang="en-US" altLang="en-US">
                  <a:solidFill>
                    <a:schemeClr val="lt2"/>
                  </a:solidFill>
                </a:rPr>
                <a:t> = 1</a:t>
              </a:r>
            </a:p>
          </p:txBody>
        </p:sp>
        <p:sp>
          <p:nvSpPr>
            <p:cNvPr id="1048665" name="Line 16"/>
            <p:cNvSpPr/>
            <p:nvPr/>
          </p:nvSpPr>
          <p:spPr>
            <a:xfrm>
              <a:off x="1488" y="2352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88" name="Group 87"/>
          <p:cNvGrpSpPr/>
          <p:nvPr/>
        </p:nvGrpSpPr>
        <p:grpSpPr>
          <a:xfrm>
            <a:off x="4267200" y="2286000"/>
            <a:ext cx="2362200" cy="457200"/>
            <a:chOff x="816" y="2880"/>
            <a:chExt cx="1488" cy="288"/>
          </a:xfrm>
        </p:grpSpPr>
        <p:sp>
          <p:nvSpPr>
            <p:cNvPr id="1048666" name="Text Box 13"/>
            <p:cNvSpPr txBox="1"/>
            <p:nvPr/>
          </p:nvSpPr>
          <p:spPr>
            <a:xfrm>
              <a:off x="816" y="2880"/>
              <a:ext cx="1488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>
                  <a:solidFill>
                    <a:schemeClr val="lt2"/>
                  </a:solidFill>
                </a:rPr>
                <a:t>8.  </a:t>
              </a:r>
              <a:r>
                <a:rPr lang="en-US" altLang="en-US" i="1">
                  <a:solidFill>
                    <a:schemeClr val="lt2"/>
                  </a:solidFill>
                </a:rPr>
                <a:t>A</a:t>
              </a:r>
              <a:r>
                <a:rPr lang="en-US" altLang="en-US">
                  <a:solidFill>
                    <a:schemeClr val="lt2"/>
                  </a:solidFill>
                </a:rPr>
                <a:t> </a:t>
              </a:r>
              <a:r>
                <a:rPr lang="en-US" altLang="en-US" baseline="30000">
                  <a:solidFill>
                    <a:schemeClr val="lt2"/>
                  </a:solidFill>
                </a:rPr>
                <a:t>.</a:t>
              </a:r>
              <a:r>
                <a:rPr lang="en-US" altLang="en-US">
                  <a:solidFill>
                    <a:schemeClr val="lt2"/>
                  </a:solidFill>
                </a:rPr>
                <a:t> </a:t>
              </a:r>
              <a:r>
                <a:rPr lang="en-US" altLang="en-US" i="1">
                  <a:solidFill>
                    <a:schemeClr val="lt2"/>
                  </a:solidFill>
                </a:rPr>
                <a:t>A</a:t>
              </a:r>
              <a:r>
                <a:rPr lang="en-US" altLang="en-US">
                  <a:solidFill>
                    <a:schemeClr val="lt2"/>
                  </a:solidFill>
                </a:rPr>
                <a:t> = 0</a:t>
              </a:r>
            </a:p>
          </p:txBody>
        </p:sp>
        <p:sp>
          <p:nvSpPr>
            <p:cNvPr id="1048667" name="Line 18"/>
            <p:cNvSpPr/>
            <p:nvPr/>
          </p:nvSpPr>
          <p:spPr>
            <a:xfrm>
              <a:off x="1378" y="2928"/>
              <a:ext cx="104" cy="1"/>
            </a:xfrm>
            <a:prstGeom prst="line">
              <a:avLst/>
            </a:prstGeom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89" name="Group 88"/>
          <p:cNvGrpSpPr/>
          <p:nvPr/>
        </p:nvGrpSpPr>
        <p:grpSpPr>
          <a:xfrm>
            <a:off x="4267200" y="2644775"/>
            <a:ext cx="2362200" cy="631825"/>
            <a:chOff x="816" y="3154"/>
            <a:chExt cx="1488" cy="398"/>
          </a:xfrm>
        </p:grpSpPr>
        <p:sp>
          <p:nvSpPr>
            <p:cNvPr id="1048668" name="Text Box 14"/>
            <p:cNvSpPr txBox="1"/>
            <p:nvPr/>
          </p:nvSpPr>
          <p:spPr>
            <a:xfrm>
              <a:off x="816" y="3264"/>
              <a:ext cx="1488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>
                  <a:solidFill>
                    <a:schemeClr val="lt2"/>
                  </a:solidFill>
                </a:rPr>
                <a:t>9.  </a:t>
              </a:r>
              <a:r>
                <a:rPr lang="en-US" altLang="en-US" i="1">
                  <a:solidFill>
                    <a:schemeClr val="lt2"/>
                  </a:solidFill>
                </a:rPr>
                <a:t>A</a:t>
              </a:r>
              <a:r>
                <a:rPr lang="en-US" altLang="en-US">
                  <a:solidFill>
                    <a:schemeClr val="lt2"/>
                  </a:solidFill>
                </a:rPr>
                <a:t> = </a:t>
              </a:r>
              <a:r>
                <a:rPr lang="en-US" altLang="en-US" i="1">
                  <a:solidFill>
                    <a:schemeClr val="lt2"/>
                  </a:solidFill>
                </a:rPr>
                <a:t>A</a:t>
              </a:r>
            </a:p>
          </p:txBody>
        </p:sp>
        <p:sp>
          <p:nvSpPr>
            <p:cNvPr id="1048669" name="Text Box 19"/>
            <p:cNvSpPr txBox="1"/>
            <p:nvPr/>
          </p:nvSpPr>
          <p:spPr>
            <a:xfrm>
              <a:off x="1083" y="3154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>
                  <a:solidFill>
                    <a:schemeClr val="lt2"/>
                  </a:solidFill>
                </a:rPr>
                <a:t>=</a:t>
              </a:r>
            </a:p>
          </p:txBody>
        </p:sp>
      </p:grpSp>
      <p:sp>
        <p:nvSpPr>
          <p:cNvPr id="1048670" name="Text Box 22"/>
          <p:cNvSpPr txBox="1"/>
          <p:nvPr/>
        </p:nvSpPr>
        <p:spPr>
          <a:xfrm>
            <a:off x="4191000" y="3352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10.</a:t>
            </a:r>
            <a:r>
              <a:rPr lang="en-US" altLang="en-US"/>
              <a:t>  </a:t>
            </a:r>
            <a:r>
              <a:rPr lang="en-US" altLang="en-US" i="1">
                <a:solidFill>
                  <a:schemeClr val="lt2"/>
                </a:solidFill>
              </a:rPr>
              <a:t>A + AB = A</a:t>
            </a:r>
          </a:p>
        </p:txBody>
      </p:sp>
      <p:sp>
        <p:nvSpPr>
          <p:cNvPr id="1048671" name="Text Box 24"/>
          <p:cNvSpPr txBox="1"/>
          <p:nvPr/>
        </p:nvSpPr>
        <p:spPr>
          <a:xfrm>
            <a:off x="4191000" y="44196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>
                <a:solidFill>
                  <a:schemeClr val="lt2"/>
                </a:solidFill>
              </a:rPr>
              <a:t>12.</a:t>
            </a:r>
            <a:r>
              <a:rPr lang="en-US" altLang="en-US"/>
              <a:t>  </a:t>
            </a:r>
            <a:r>
              <a:rPr lang="en-US" altLang="en-US">
                <a:solidFill>
                  <a:schemeClr val="lt2"/>
                </a:solidFill>
              </a:rPr>
              <a:t>(</a:t>
            </a:r>
            <a:r>
              <a:rPr lang="en-US" altLang="en-US" i="1">
                <a:solidFill>
                  <a:schemeClr val="lt2"/>
                </a:solidFill>
              </a:rPr>
              <a:t>A + B</a:t>
            </a:r>
            <a:r>
              <a:rPr lang="en-US" altLang="en-US">
                <a:solidFill>
                  <a:schemeClr val="lt2"/>
                </a:solidFill>
              </a:rPr>
              <a:t>)(</a:t>
            </a:r>
            <a:r>
              <a:rPr lang="en-US" altLang="en-US" i="1">
                <a:solidFill>
                  <a:schemeClr val="lt2"/>
                </a:solidFill>
              </a:rPr>
              <a:t>A + C</a:t>
            </a:r>
            <a:r>
              <a:rPr lang="en-US" altLang="en-US">
                <a:solidFill>
                  <a:schemeClr val="lt2"/>
                </a:solidFill>
              </a:rPr>
              <a:t>)</a:t>
            </a:r>
            <a:r>
              <a:rPr lang="en-US" altLang="en-US" i="1">
                <a:solidFill>
                  <a:schemeClr val="lt2"/>
                </a:solidFill>
              </a:rPr>
              <a:t> = A + BC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191000" y="3886200"/>
            <a:ext cx="2819400" cy="457200"/>
            <a:chOff x="2640" y="2448"/>
            <a:chExt cx="1776" cy="288"/>
          </a:xfrm>
        </p:grpSpPr>
        <p:sp>
          <p:nvSpPr>
            <p:cNvPr id="1048672" name="Text Box 23"/>
            <p:cNvSpPr txBox="1"/>
            <p:nvPr/>
          </p:nvSpPr>
          <p:spPr>
            <a:xfrm>
              <a:off x="2640" y="2448"/>
              <a:ext cx="1776" cy="28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2400" b="0" i="0" u="none" baseline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en-US" altLang="en-US">
                  <a:solidFill>
                    <a:schemeClr val="lt2"/>
                  </a:solidFill>
                </a:rPr>
                <a:t>11.</a:t>
              </a:r>
              <a:r>
                <a:rPr lang="en-US" altLang="en-US"/>
                <a:t>  </a:t>
              </a:r>
              <a:r>
                <a:rPr lang="en-US" altLang="en-US" i="1">
                  <a:solidFill>
                    <a:schemeClr val="lt2"/>
                  </a:solidFill>
                </a:rPr>
                <a:t>A + AB = A + B</a:t>
              </a:r>
            </a:p>
          </p:txBody>
        </p:sp>
        <p:sp>
          <p:nvSpPr>
            <p:cNvPr id="1048673" name="Line 25"/>
            <p:cNvSpPr/>
            <p:nvPr/>
          </p:nvSpPr>
          <p:spPr>
            <a:xfrm>
              <a:off x="3408" y="2496"/>
              <a:ext cx="96" cy="0"/>
            </a:xfrm>
            <a:prstGeom prst="line">
              <a:avLst/>
            </a:prstGeom>
            <a:noFill/>
            <a:ln w="9525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74" name="Rectangle 24"/>
          <p:cNvSpPr/>
          <p:nvPr/>
        </p:nvSpPr>
        <p:spPr>
          <a:xfrm>
            <a:off x="2701925" y="1890712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75" name="Rectangle 25"/>
          <p:cNvSpPr/>
          <p:nvPr/>
        </p:nvSpPr>
        <p:spPr>
          <a:xfrm>
            <a:off x="2667000" y="235585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76" name="Rectangle 26"/>
          <p:cNvSpPr/>
          <p:nvPr/>
        </p:nvSpPr>
        <p:spPr>
          <a:xfrm>
            <a:off x="5618162" y="18288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77" name="Rectangle 27"/>
          <p:cNvSpPr/>
          <p:nvPr/>
        </p:nvSpPr>
        <p:spPr>
          <a:xfrm>
            <a:off x="5562600" y="22860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78" name="Rectangle 28"/>
          <p:cNvSpPr/>
          <p:nvPr/>
        </p:nvSpPr>
        <p:spPr>
          <a:xfrm>
            <a:off x="5181600" y="28194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79" name="Rectangle 29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80" name="Rectangle 30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81" name="Rectangle 31"/>
          <p:cNvSpPr/>
          <p:nvPr/>
        </p:nvSpPr>
        <p:spPr>
          <a:xfrm>
            <a:off x="2743200" y="39624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82" name="Rectangle 32"/>
          <p:cNvSpPr/>
          <p:nvPr/>
        </p:nvSpPr>
        <p:spPr>
          <a:xfrm>
            <a:off x="2743200" y="44196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  <p:sp>
        <p:nvSpPr>
          <p:cNvPr id="1048683" name="Rectangle 33"/>
          <p:cNvSpPr/>
          <p:nvPr/>
        </p:nvSpPr>
        <p:spPr>
          <a:xfrm>
            <a:off x="6019800" y="3352800"/>
            <a:ext cx="3810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anchor="t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/>
      <p:bldP spid="1048660" grpId="0"/>
      <p:bldP spid="1048661" grpId="0"/>
      <p:bldP spid="1048662" grpId="0"/>
      <p:bldP spid="1048663" grpId="0"/>
      <p:bldP spid="1048670" grpId="0"/>
      <p:bldP spid="1048671" grpId="0"/>
      <p:bldP spid="1048674" grpId="0" animBg="1"/>
      <p:bldP spid="1048675" grpId="0" animBg="1"/>
      <p:bldP spid="1048676" grpId="0" animBg="1"/>
      <p:bldP spid="1048677" grpId="0" animBg="1"/>
      <p:bldP spid="1048678" grpId="0" animBg="1"/>
      <p:bldP spid="1048679" grpId="0" animBg="1"/>
      <p:bldP spid="1048680" grpId="0" animBg="1"/>
      <p:bldP spid="1048681" grpId="0" animBg="1"/>
      <p:bldP spid="1048682" grpId="0" animBg="1"/>
      <p:bldP spid="10486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SH2507-crop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228600"/>
            <a:ext cx="2209800" cy="685800"/>
          </a:xfrm>
          <a:prstGeom prst="rect">
            <a:avLst/>
          </a:pr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pic>
      <p:sp>
        <p:nvSpPr>
          <p:cNvPr id="1048687" name="Text Box 3"/>
          <p:cNvSpPr txBox="1"/>
          <p:nvPr/>
        </p:nvSpPr>
        <p:spPr>
          <a:xfrm>
            <a:off x="3581400" y="22860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3600">
                <a:solidFill>
                  <a:schemeClr val="lt1"/>
                </a:solidFill>
              </a:rPr>
              <a:t>Summary</a:t>
            </a:r>
          </a:p>
        </p:txBody>
      </p:sp>
      <p:sp>
        <p:nvSpPr>
          <p:cNvPr id="1048688" name="Rectangle 4"/>
          <p:cNvSpPr/>
          <p:nvPr/>
        </p:nvSpPr>
        <p:spPr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/>
            <a:r>
              <a:rPr lang="en-US" altLang="en-US">
                <a:solidFill>
                  <a:srgbClr val="FFFF99"/>
                </a:solidFill>
              </a:rPr>
              <a:t>Rules of Boolean Algebra</a:t>
            </a:r>
          </a:p>
        </p:txBody>
      </p:sp>
      <p:sp>
        <p:nvSpPr>
          <p:cNvPr id="1048689" name="Text Box 25"/>
          <p:cNvSpPr txBox="1"/>
          <p:nvPr/>
        </p:nvSpPr>
        <p:spPr>
          <a:xfrm>
            <a:off x="1143000" y="1752600"/>
            <a:ext cx="7086600" cy="82232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en-US" altLang="en-US"/>
              <a:t>Rules of Boolean algebra can be illustrated with </a:t>
            </a:r>
            <a:r>
              <a:rPr lang="en-US" altLang="en-US" i="1"/>
              <a:t>Venn</a:t>
            </a:r>
            <a:r>
              <a:rPr lang="en-US" altLang="en-US"/>
              <a:t> diagrams. The variable </a:t>
            </a:r>
            <a:r>
              <a:rPr lang="en-US" altLang="en-US" i="1">
                <a:solidFill>
                  <a:srgbClr val="FFFF00"/>
                </a:solidFill>
              </a:rPr>
              <a:t>A</a:t>
            </a:r>
            <a:r>
              <a:rPr lang="en-US" altLang="en-US"/>
              <a:t> is shown as an area.</a:t>
            </a:r>
          </a:p>
        </p:txBody>
      </p:sp>
      <p:sp>
        <p:nvSpPr>
          <p:cNvPr id="1048690" name="Text Box 28"/>
          <p:cNvSpPr txBox="1"/>
          <p:nvPr/>
        </p:nvSpPr>
        <p:spPr>
          <a:xfrm>
            <a:off x="1143000" y="2514600"/>
            <a:ext cx="7086600" cy="7016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/>
              <a:t>The rule </a:t>
            </a:r>
            <a:r>
              <a:rPr lang="en-US" altLang="en-US" sz="2000" i="1"/>
              <a:t>A + AB = A</a:t>
            </a:r>
            <a:r>
              <a:rPr lang="en-US" altLang="en-US" sz="2000"/>
              <a:t> can be illustrated easily with a diagram. Add an overlapping area to represent the variable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/>
              <a:t>.</a:t>
            </a:r>
          </a:p>
        </p:txBody>
      </p:sp>
      <p:graphicFrame>
        <p:nvGraphicFramePr>
          <p:cNvPr id="4194305" name="Object 4194304"/>
          <p:cNvGraphicFramePr>
            <a:graphicFrameLocks/>
          </p:cNvGraphicFramePr>
          <p:nvPr/>
        </p:nvGraphicFramePr>
        <p:xfrm>
          <a:off x="1447800" y="365760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orelDRAW" r:id="rId5" imgW="2671762" imgH="1733550" progId="CorelDRAW.Graphic.12">
                  <p:embed followColorScheme="full"/>
                </p:oleObj>
              </mc:Choice>
              <mc:Fallback>
                <p:oleObj name="CorelDRAW" r:id="rId5" imgW="2671762" imgH="1733550" progId="CorelDRAW.Graphic.12">
                  <p:embed followColorScheme="full"/>
                  <p:pic>
                    <p:nvPicPr>
                      <p:cNvPr id="2097162" name="Object 30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91" name="Text Box 31"/>
          <p:cNvSpPr txBox="1"/>
          <p:nvPr/>
        </p:nvSpPr>
        <p:spPr>
          <a:xfrm>
            <a:off x="1143000" y="3200400"/>
            <a:ext cx="7086600" cy="3968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/>
              <a:t>The overlap region between A and B represents </a:t>
            </a:r>
            <a:r>
              <a:rPr lang="en-US" altLang="en-US" sz="2000" i="1">
                <a:solidFill>
                  <a:srgbClr val="FA6F06"/>
                </a:solidFill>
              </a:rPr>
              <a:t>AB</a:t>
            </a:r>
            <a:r>
              <a:rPr lang="en-US" altLang="en-US" sz="2000"/>
              <a:t>. </a:t>
            </a:r>
          </a:p>
        </p:txBody>
      </p:sp>
      <p:graphicFrame>
        <p:nvGraphicFramePr>
          <p:cNvPr id="4194306" name="Object 4194305"/>
          <p:cNvGraphicFramePr>
            <a:graphicFrameLocks/>
          </p:cNvGraphicFramePr>
          <p:nvPr/>
        </p:nvGraphicFramePr>
        <p:xfrm>
          <a:off x="4948237" y="365760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orelDRAW" r:id="rId7" imgW="2671762" imgH="1733550" progId="CorelDRAW.Graphic.12">
                  <p:embed followColorScheme="full"/>
                </p:oleObj>
              </mc:Choice>
              <mc:Fallback>
                <p:oleObj name="CorelDRAW" r:id="rId7" imgW="2671762" imgH="1733550" progId="CorelDRAW.Graphic.12">
                  <p:embed followColorScheme="full"/>
                  <p:pic>
                    <p:nvPicPr>
                      <p:cNvPr id="2097163" name="Object 32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948237" y="365760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699999" algn="ctr">
                          <a:schemeClr val="dk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4194306"/>
          <p:cNvGraphicFramePr>
            <a:graphicFrameLocks/>
          </p:cNvGraphicFramePr>
          <p:nvPr/>
        </p:nvGraphicFramePr>
        <p:xfrm>
          <a:off x="1447800" y="365760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orelDRAW" r:id="rId9" imgW="2671762" imgH="1733550" progId="CorelDRAW.Graphic.12">
                  <p:embed followColorScheme="full"/>
                </p:oleObj>
              </mc:Choice>
              <mc:Fallback>
                <p:oleObj name="CorelDRAW" r:id="rId9" imgW="2671762" imgH="1733550" progId="CorelDRAW.Graphic.12">
                  <p:embed followColorScheme="full"/>
                  <p:pic>
                    <p:nvPicPr>
                      <p:cNvPr id="2097164" name="Object 33"/>
                      <p:cNvPicPr>
                        <a:picLocks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699999" algn="ctr">
                          <a:schemeClr val="dk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8" name="Object 4194307"/>
          <p:cNvGraphicFramePr>
            <a:graphicFrameLocks/>
          </p:cNvGraphicFramePr>
          <p:nvPr/>
        </p:nvGraphicFramePr>
        <p:xfrm>
          <a:off x="2514600" y="3886200"/>
          <a:ext cx="127158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orelDRAW" r:id="rId10" imgW="1271587" imgH="1271587" progId="CorelDRAW.Graphic.12">
                  <p:embed followColorScheme="full"/>
                </p:oleObj>
              </mc:Choice>
              <mc:Fallback>
                <p:oleObj name="CorelDRAW" r:id="rId10" imgW="1271587" imgH="1271587" progId="CorelDRAW.Graphic.12">
                  <p:embed followColorScheme="full"/>
                  <p:pic>
                    <p:nvPicPr>
                      <p:cNvPr id="2097165" name="Object 34"/>
                      <p:cNvPicPr>
                        <a:picLocks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2514600" y="3886200"/>
                        <a:ext cx="1271587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9" name="Object 4194308"/>
          <p:cNvGraphicFramePr>
            <a:graphicFrameLocks/>
          </p:cNvGraphicFramePr>
          <p:nvPr/>
        </p:nvGraphicFramePr>
        <p:xfrm>
          <a:off x="1447800" y="365760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orelDRAW" r:id="rId12" imgW="2671762" imgH="1733550" progId="CorelDRAW.Graphic.12">
                  <p:embed followColorScheme="full"/>
                </p:oleObj>
              </mc:Choice>
              <mc:Fallback>
                <p:oleObj name="CorelDRAW" r:id="rId12" imgW="2671762" imgH="1733550" progId="CorelDRAW.Graphic.12">
                  <p:embed followColorScheme="full"/>
                  <p:pic>
                    <p:nvPicPr>
                      <p:cNvPr id="2097166" name="Object 35"/>
                      <p:cNvPicPr>
                        <a:picLocks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699999" algn="ctr">
                          <a:schemeClr val="dk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92" name="Text Box 36"/>
          <p:cNvSpPr txBox="1"/>
          <p:nvPr/>
        </p:nvSpPr>
        <p:spPr>
          <a:xfrm>
            <a:off x="1219200" y="5486400"/>
            <a:ext cx="6934200" cy="7016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 sz="2000"/>
              <a:t>The diagram visually shows that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+ </a:t>
            </a:r>
            <a:r>
              <a:rPr lang="en-US" altLang="en-US" sz="2000" i="1">
                <a:solidFill>
                  <a:srgbClr val="FF0000"/>
                </a:solidFill>
              </a:rPr>
              <a:t>AB</a:t>
            </a:r>
            <a:r>
              <a:rPr lang="en-US" altLang="en-US" sz="2000">
                <a:solidFill>
                  <a:srgbClr val="FF0000"/>
                </a:solidFill>
              </a:rPr>
              <a:t> =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i="1"/>
              <a:t>. </a:t>
            </a:r>
            <a:r>
              <a:rPr lang="en-US" altLang="en-US" sz="2000"/>
              <a:t>Other rules can be illustrated with the diagrams as well.</a:t>
            </a:r>
          </a:p>
        </p:txBody>
      </p:sp>
      <p:sp>
        <p:nvSpPr>
          <p:cNvPr id="1048693" name="Text Box 37"/>
          <p:cNvSpPr txBox="1"/>
          <p:nvPr/>
        </p:nvSpPr>
        <p:spPr>
          <a:xfrm>
            <a:off x="4419600" y="4267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eaLnBrk="1" latinLnBrk="1" hangingPunct="1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9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0" grpId="0" animBg="1"/>
      <p:bldP spid="1048691" grpId="0" animBg="1"/>
      <p:bldP spid="1048692" grpId="0" animBg="1"/>
      <p:bldP spid="1048693" grpId="0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B2B2B2"/>
      </a:lt1>
      <a:dk2>
        <a:srgbClr val="B2B2B2"/>
      </a:dk2>
      <a:lt2>
        <a:srgbClr val="663300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75B00"/>
      </a:accent6>
      <a:hlink>
        <a:srgbClr val="FF99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2740</Words>
  <Application>Microsoft Office PowerPoint</Application>
  <PresentationFormat>On-screen Show (4:3)</PresentationFormat>
  <Paragraphs>446</Paragraphs>
  <Slides>47</Slides>
  <Notes>46</Notes>
  <HiddenSlides>7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Impact</vt:lpstr>
      <vt:lpstr>Times</vt:lpstr>
      <vt:lpstr>Times New Roman</vt:lpstr>
      <vt:lpstr>Wingdings</vt:lpstr>
      <vt:lpstr>Office 主题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Maurice Karnaugh  (1924- 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Microsoft account</cp:lastModifiedBy>
  <cp:revision>2</cp:revision>
  <dcterms:created xsi:type="dcterms:W3CDTF">2006-09-20T16:54:22Z</dcterms:created>
  <dcterms:modified xsi:type="dcterms:W3CDTF">2023-02-20T04:07:36Z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6d2f8940e42449e69fde04ea106bd355</vt:lpwstr>
  </property>
</Properties>
</file>