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1" vertBarState="minimized" horzBarState="maximized" preferSingleView="0">
    <p:restoredLeft sz="24458" autoAdjust="0"/>
    <p:restoredTop sz="94836" autoAdjust="0"/>
  </p:normalViewPr>
  <p:slideViewPr>
    <p:cSldViewPr showGuides="0" snapToGrid="1" snapToObjects="0">
      <p:cViewPr varScale="1">
        <p:scale>
          <a:sx n="69" d="100"/>
          <a:sy n="69" d="100"/>
        </p:scale>
        <p:origin x="-1782" y="-108"/>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02" name=""/>
        <p:cNvGrpSpPr/>
        <p:nvPr/>
      </p:nvGrpSpPr>
      <p:grpSpPr>
        <a:xfrm rot="0">
          <a:off x="0" y="0"/>
          <a:ext cx="0" cy="0"/>
          <a:chOff x="0" y="0"/>
          <a:chExt cx="0" cy="0"/>
        </a:xfrm>
      </p:grpSpPr>
      <p:sp>
        <p:nvSpPr>
          <p:cNvPr id="1049172" name="Rectangle 2"/>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US">
              <a:latin typeface="Arial" pitchFamily="0" charset="0"/>
            </a:endParaRPr>
          </a:p>
        </p:txBody>
      </p:sp>
      <p:sp>
        <p:nvSpPr>
          <p:cNvPr id="1049173" name="Rectangle 3"/>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endParaRPr altLang="en-US" sz="1200" lang="en-US">
              <a:latin typeface="Arial" pitchFamily="0" charset="0"/>
            </a:endParaRPr>
          </a:p>
        </p:txBody>
      </p:sp>
      <p:sp>
        <p:nvSpPr>
          <p:cNvPr id="1049174"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9175"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9176" name="Rectangle 6"/>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en-US">
              <a:latin typeface="Arial" pitchFamily="0" charset="0"/>
            </a:endParaRPr>
          </a:p>
        </p:txBody>
      </p:sp>
      <p:sp>
        <p:nvSpPr>
          <p:cNvPr id="1049177" name="Rectangle 7"/>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rot="0">
          <a:off x="0" y="0"/>
          <a:ext cx="0" cy="0"/>
          <a:chOff x="0" y="0"/>
          <a:chExt cx="0" cy="0"/>
        </a:xfrm>
      </p:grpSpPr>
      <p:sp>
        <p:nvSpPr>
          <p:cNvPr id="104858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58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590"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rot="0">
          <a:off x="0" y="0"/>
          <a:ext cx="0" cy="0"/>
          <a:chOff x="0" y="0"/>
          <a:chExt cx="0" cy="0"/>
        </a:xfrm>
      </p:grpSpPr>
      <p:sp>
        <p:nvSpPr>
          <p:cNvPr id="104878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8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87"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rot="0">
          <a:off x="0" y="0"/>
          <a:ext cx="0" cy="0"/>
          <a:chOff x="0" y="0"/>
          <a:chExt cx="0" cy="0"/>
        </a:xfrm>
      </p:grpSpPr>
      <p:sp>
        <p:nvSpPr>
          <p:cNvPr id="104881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1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16"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rot="0">
          <a:off x="0" y="0"/>
          <a:ext cx="0" cy="0"/>
          <a:chOff x="0" y="0"/>
          <a:chExt cx="0" cy="0"/>
        </a:xfrm>
      </p:grpSpPr>
      <p:sp>
        <p:nvSpPr>
          <p:cNvPr id="104883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3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39"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rot="0">
          <a:off x="0" y="0"/>
          <a:ext cx="0" cy="0"/>
          <a:chOff x="0" y="0"/>
          <a:chExt cx="0" cy="0"/>
        </a:xfrm>
      </p:grpSpPr>
      <p:sp>
        <p:nvSpPr>
          <p:cNvPr id="104886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6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62"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rot="0">
          <a:off x="0" y="0"/>
          <a:ext cx="0" cy="0"/>
          <a:chOff x="0" y="0"/>
          <a:chExt cx="0" cy="0"/>
        </a:xfrm>
      </p:grpSpPr>
      <p:sp>
        <p:nvSpPr>
          <p:cNvPr id="104889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9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92"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rot="0">
          <a:off x="0" y="0"/>
          <a:ext cx="0" cy="0"/>
          <a:chOff x="0" y="0"/>
          <a:chExt cx="0" cy="0"/>
        </a:xfrm>
      </p:grpSpPr>
      <p:sp>
        <p:nvSpPr>
          <p:cNvPr id="104891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1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12"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rot="0">
          <a:off x="0" y="0"/>
          <a:ext cx="0" cy="0"/>
          <a:chOff x="0" y="0"/>
          <a:chExt cx="0" cy="0"/>
        </a:xfrm>
      </p:grpSpPr>
      <p:sp>
        <p:nvSpPr>
          <p:cNvPr id="104893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3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36"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rot="0">
          <a:off x="0" y="0"/>
          <a:ext cx="0" cy="0"/>
          <a:chOff x="0" y="0"/>
          <a:chExt cx="0" cy="0"/>
        </a:xfrm>
      </p:grpSpPr>
      <p:sp>
        <p:nvSpPr>
          <p:cNvPr id="104900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0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03"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rot="0">
          <a:off x="0" y="0"/>
          <a:ext cx="0" cy="0"/>
          <a:chOff x="0" y="0"/>
          <a:chExt cx="0" cy="0"/>
        </a:xfrm>
      </p:grpSpPr>
      <p:sp>
        <p:nvSpPr>
          <p:cNvPr id="104901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1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13"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rot="0">
          <a:off x="0" y="0"/>
          <a:ext cx="0" cy="0"/>
          <a:chOff x="0" y="0"/>
          <a:chExt cx="0" cy="0"/>
        </a:xfrm>
      </p:grpSpPr>
      <p:sp>
        <p:nvSpPr>
          <p:cNvPr id="104902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2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27"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rot="0">
          <a:off x="0" y="0"/>
          <a:ext cx="0" cy="0"/>
          <a:chOff x="0" y="0"/>
          <a:chExt cx="0" cy="0"/>
        </a:xfrm>
      </p:grpSpPr>
      <p:sp>
        <p:nvSpPr>
          <p:cNvPr id="104859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59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597"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rot="0">
          <a:off x="0" y="0"/>
          <a:ext cx="0" cy="0"/>
          <a:chOff x="0" y="0"/>
          <a:chExt cx="0" cy="0"/>
        </a:xfrm>
      </p:grpSpPr>
      <p:sp>
        <p:nvSpPr>
          <p:cNvPr id="104903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3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34"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rot="0">
          <a:off x="0" y="0"/>
          <a:ext cx="0" cy="0"/>
          <a:chOff x="0" y="0"/>
          <a:chExt cx="0" cy="0"/>
        </a:xfrm>
      </p:grpSpPr>
      <p:sp>
        <p:nvSpPr>
          <p:cNvPr id="104904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4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42"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69" name=""/>
        <p:cNvGrpSpPr/>
        <p:nvPr/>
      </p:nvGrpSpPr>
      <p:grpSpPr>
        <a:xfrm rot="0">
          <a:off x="0" y="0"/>
          <a:ext cx="0" cy="0"/>
          <a:chOff x="0" y="0"/>
          <a:chExt cx="0" cy="0"/>
        </a:xfrm>
      </p:grpSpPr>
      <p:sp>
        <p:nvSpPr>
          <p:cNvPr id="104906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6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68"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rot="0">
          <a:off x="0" y="0"/>
          <a:ext cx="0" cy="0"/>
          <a:chOff x="0" y="0"/>
          <a:chExt cx="0" cy="0"/>
        </a:xfrm>
      </p:grpSpPr>
      <p:sp>
        <p:nvSpPr>
          <p:cNvPr id="104908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8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85"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76" name=""/>
        <p:cNvGrpSpPr/>
        <p:nvPr/>
      </p:nvGrpSpPr>
      <p:grpSpPr>
        <a:xfrm rot="0">
          <a:off x="0" y="0"/>
          <a:ext cx="0" cy="0"/>
          <a:chOff x="0" y="0"/>
          <a:chExt cx="0" cy="0"/>
        </a:xfrm>
      </p:grpSpPr>
      <p:sp>
        <p:nvSpPr>
          <p:cNvPr id="104909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9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97"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79" name=""/>
        <p:cNvGrpSpPr/>
        <p:nvPr/>
      </p:nvGrpSpPr>
      <p:grpSpPr>
        <a:xfrm rot="0">
          <a:off x="0" y="0"/>
          <a:ext cx="0" cy="0"/>
          <a:chOff x="0" y="0"/>
          <a:chExt cx="0" cy="0"/>
        </a:xfrm>
      </p:grpSpPr>
      <p:sp>
        <p:nvSpPr>
          <p:cNvPr id="104910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0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04"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rot="0">
          <a:off x="0" y="0"/>
          <a:ext cx="0" cy="0"/>
          <a:chOff x="0" y="0"/>
          <a:chExt cx="0" cy="0"/>
        </a:xfrm>
      </p:grpSpPr>
      <p:sp>
        <p:nvSpPr>
          <p:cNvPr id="104911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1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13"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rot="0">
          <a:off x="0" y="0"/>
          <a:ext cx="0" cy="0"/>
          <a:chOff x="0" y="0"/>
          <a:chExt cx="0" cy="0"/>
        </a:xfrm>
      </p:grpSpPr>
      <p:sp>
        <p:nvSpPr>
          <p:cNvPr id="104912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2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22"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rot="0">
          <a:off x="0" y="0"/>
          <a:ext cx="0" cy="0"/>
          <a:chOff x="0" y="0"/>
          <a:chExt cx="0" cy="0"/>
        </a:xfrm>
      </p:grpSpPr>
      <p:sp>
        <p:nvSpPr>
          <p:cNvPr id="104913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4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41"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91" name=""/>
        <p:cNvGrpSpPr/>
        <p:nvPr/>
      </p:nvGrpSpPr>
      <p:grpSpPr>
        <a:xfrm rot="0">
          <a:off x="0" y="0"/>
          <a:ext cx="0" cy="0"/>
          <a:chOff x="0" y="0"/>
          <a:chExt cx="0" cy="0"/>
        </a:xfrm>
      </p:grpSpPr>
      <p:sp>
        <p:nvSpPr>
          <p:cNvPr id="104914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4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48"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rot="0">
          <a:off x="0" y="0"/>
          <a:ext cx="0" cy="0"/>
          <a:chOff x="0" y="0"/>
          <a:chExt cx="0" cy="0"/>
        </a:xfrm>
      </p:grpSpPr>
      <p:sp>
        <p:nvSpPr>
          <p:cNvPr id="104861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1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19"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rot="0">
          <a:off x="0" y="0"/>
          <a:ext cx="0" cy="0"/>
          <a:chOff x="0" y="0"/>
          <a:chExt cx="0" cy="0"/>
        </a:xfrm>
      </p:grpSpPr>
      <p:sp>
        <p:nvSpPr>
          <p:cNvPr id="104865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5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58"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rot="0">
          <a:off x="0" y="0"/>
          <a:ext cx="0" cy="0"/>
          <a:chOff x="0" y="0"/>
          <a:chExt cx="0" cy="0"/>
        </a:xfrm>
      </p:grpSpPr>
      <p:sp>
        <p:nvSpPr>
          <p:cNvPr id="104867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7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76"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rot="0">
          <a:off x="0" y="0"/>
          <a:ext cx="0" cy="0"/>
          <a:chOff x="0" y="0"/>
          <a:chExt cx="0" cy="0"/>
        </a:xfrm>
      </p:grpSpPr>
      <p:sp>
        <p:nvSpPr>
          <p:cNvPr id="104869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9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95"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rot="0">
          <a:off x="0" y="0"/>
          <a:ext cx="0" cy="0"/>
          <a:chOff x="0" y="0"/>
          <a:chExt cx="0" cy="0"/>
        </a:xfrm>
      </p:grpSpPr>
      <p:sp>
        <p:nvSpPr>
          <p:cNvPr id="104870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0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06"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rot="0">
          <a:off x="0" y="0"/>
          <a:ext cx="0" cy="0"/>
          <a:chOff x="0" y="0"/>
          <a:chExt cx="0" cy="0"/>
        </a:xfrm>
      </p:grpSpPr>
      <p:sp>
        <p:nvSpPr>
          <p:cNvPr id="104873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3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40"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rot="0">
          <a:off x="0" y="0"/>
          <a:ext cx="0" cy="0"/>
          <a:chOff x="0" y="0"/>
          <a:chExt cx="0" cy="0"/>
        </a:xfrm>
      </p:grpSpPr>
      <p:sp>
        <p:nvSpPr>
          <p:cNvPr id="104876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6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62" name="Rectangle 3"/>
          <p:cNvSpPr/>
          <p:nvPr>
            <p:ph type="body" sz="full" idx="1"/>
          </p:nvPr>
        </p:nvSpPr>
        <p:spPr>
          <a:xfrm rot="0">
            <a:off x="685800" y="4343400"/>
            <a:ext cx="5486400" cy="4114800"/>
          </a:xfrm>
          <a:prstGeom prst="rect"/>
        </p:spPr>
        <p:txBody>
          <a:bodyPr anchor="t" bIns="45720" lIns="91440" rIns="91440" tIns="45720" vert="horz"/>
          <a:p>
            <a:pPr eaLnBrk="1" hangingPunct="1" latinLnBrk="1" lvl="0"/>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3" name=""/>
        <p:cNvGrpSpPr/>
        <p:nvPr/>
      </p:nvGrpSpPr>
      <p:grpSpPr>
        <a:xfrm rot="0">
          <a:off x="0" y="0"/>
          <a:ext cx="0" cy="0"/>
          <a:chOff x="0" y="0"/>
          <a:chExt cx="0" cy="0"/>
        </a:xfrm>
      </p:grpSpPr>
      <p:sp>
        <p:nvSpPr>
          <p:cNvPr id="1048578" name="Rectangle 10"/>
          <p:cNvSpPr/>
          <p:nvPr/>
        </p:nvSpPr>
        <p:spPr>
          <a:xfrm rot="0">
            <a:off x="0" y="2330450"/>
            <a:ext cx="8991600" cy="2241550"/>
          </a:xfrm>
          <a:prstGeom prst="rect"/>
          <a:gradFill rotWithShape="1">
            <a:gsLst>
              <a:gs pos="0">
                <a:srgbClr val="3399FF">
                  <a:alpha val="100000"/>
                </a:srgbClr>
              </a:gs>
              <a:gs pos="50000">
                <a:schemeClr val="hlink">
                  <a:alpha val="100000"/>
                </a:schemeClr>
              </a:gs>
              <a:gs pos="100000">
                <a:srgbClr val="3399FF">
                  <a:alpha val="100000"/>
                </a:srgbClr>
              </a:gs>
            </a:gsLst>
            <a:lin ang="2700000" scaled="1"/>
          </a:gradFill>
          <a:ln w="19050" cap="flat" cmpd="sng">
            <a:solidFill>
              <a:schemeClr val="lt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endParaRPr altLang="en-US" lang="en-US"/>
          </a:p>
        </p:txBody>
      </p:sp>
      <p:sp>
        <p:nvSpPr>
          <p:cNvPr id="1048579" name="Rectangle 14"/>
          <p:cNvSpPr/>
          <p:nvPr/>
        </p:nvSpPr>
        <p:spPr>
          <a:xfrm rot="0">
            <a:off x="457200" y="457200"/>
            <a:ext cx="8153400" cy="5791200"/>
          </a:xfrm>
          <a:prstGeom prst="rect"/>
          <a:solidFill>
            <a:srgbClr val="FFFFFF"/>
          </a:solidFill>
          <a:ln w="28575" cap="flat" cmpd="sng">
            <a:solidFill>
              <a:srgbClr val="996633">
                <a:alpha val="100000"/>
              </a:srgb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endParaRPr altLang="en-US" lang="en-US"/>
          </a:p>
        </p:txBody>
      </p:sp>
      <p:sp>
        <p:nvSpPr>
          <p:cNvPr id="1048580" name="Text Box 15"/>
          <p:cNvSpPr txBox="1"/>
          <p:nvPr/>
        </p:nvSpPr>
        <p:spPr>
          <a:xfrm rot="0">
            <a:off x="3886200" y="6400800"/>
            <a:ext cx="5105400" cy="4470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eaLnBrk="1" hangingPunct="1" latinLnBrk="1" lvl="0">
              <a:spcBef>
                <a:spcPct val="50000"/>
              </a:spcBef>
            </a:pPr>
            <a:r>
              <a:rPr altLang="en-US" sz="1200" lang="en-US">
                <a:solidFill>
                  <a:srgbClr val="996633"/>
                </a:solidFill>
              </a:rPr>
              <a:t>© 2009 Pearson Education, Upper Saddle River, NJ 07458. All Rights Reserved</a:t>
            </a:r>
          </a:p>
        </p:txBody>
      </p:sp>
      <p:sp>
        <p:nvSpPr>
          <p:cNvPr id="1048581" name="Text Box 16"/>
          <p:cNvSpPr txBox="1"/>
          <p:nvPr/>
        </p:nvSpPr>
        <p:spPr>
          <a:xfrm rot="0">
            <a:off x="152400" y="6400800"/>
            <a:ext cx="2819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lvl="0">
              <a:spcBef>
                <a:spcPct val="50000"/>
              </a:spcBef>
            </a:pPr>
            <a:r>
              <a:rPr altLang="en-US" b="1" sz="1200" lang="en-US">
                <a:solidFill>
                  <a:srgbClr val="FFFFFF"/>
                </a:solidFill>
              </a:rPr>
              <a:t>Floyd, Digital Fundamentals, 10</a:t>
            </a:r>
            <a:r>
              <a:rPr altLang="en-US" baseline="30000" b="1" sz="1200" lang="en-US">
                <a:solidFill>
                  <a:srgbClr val="FFFFFF"/>
                </a:solidFill>
              </a:rPr>
              <a:t>th</a:t>
            </a:r>
            <a:r>
              <a:rPr altLang="en-US" b="1" sz="1200" lang="en-US">
                <a:solidFill>
                  <a:srgbClr val="FFFFFF"/>
                </a:solidFill>
              </a:rPr>
              <a:t> ed</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99" name=""/>
        <p:cNvGrpSpPr/>
        <p:nvPr/>
      </p:nvGrpSpPr>
      <p:grpSpPr>
        <a:xfrm>
          <a:off x="0" y="0"/>
          <a:ext cx="0" cy="0"/>
          <a:chOff x="0" y="0"/>
          <a:chExt cx="0" cy="0"/>
        </a:xfrm>
      </p:grpSpPr>
      <p:sp>
        <p:nvSpPr>
          <p:cNvPr id="1049168"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169" name="Vertical Text Placeholder 2"/>
          <p:cNvSpPr>
            <a:spLocks noGrp="1"/>
          </p:cNvSpPr>
          <p:nvPr>
            <p:ph type="body" orient="vert" idx="1"/>
          </p:nvPr>
        </p:nvSpPr>
        <p:spPr>
          <a:xfrm>
            <a:off x="457200" y="1600200"/>
            <a:ext cx="8229600" cy="4525963"/>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00" name=""/>
        <p:cNvGrpSpPr/>
        <p:nvPr/>
      </p:nvGrpSpPr>
      <p:grpSpPr>
        <a:xfrm>
          <a:off x="0" y="0"/>
          <a:ext cx="0" cy="0"/>
          <a:chOff x="0" y="0"/>
          <a:chExt cx="0" cy="0"/>
        </a:xfrm>
      </p:grpSpPr>
      <p:sp>
        <p:nvSpPr>
          <p:cNvPr id="1049170" name="Vertical Title 1"/>
          <p:cNvSpPr>
            <a:spLocks noGrp="1"/>
          </p:cNvSpPr>
          <p:nvPr>
            <p:ph type="title" orient="vert"/>
          </p:nvPr>
        </p:nvSpPr>
        <p:spPr>
          <a:xfrm>
            <a:off x="6629400" y="274638"/>
            <a:ext cx="2057400" cy="5851525"/>
          </a:xfrm>
          <a:prstGeom prst="rect"/>
        </p:spPr>
        <p:txBody>
          <a:bodyPr vert="eaVert"/>
          <a:p>
            <a:r>
              <a:rPr lang="en-US" smtClean="0"/>
              <a:t>Click to edit Master title style</a:t>
            </a:r>
            <a:endParaRPr lang="en-US"/>
          </a:p>
        </p:txBody>
      </p:sp>
      <p:sp>
        <p:nvSpPr>
          <p:cNvPr id="1049171" name="Vertical Text Placeholder 2"/>
          <p:cNvSpPr>
            <a:spLocks noGrp="1"/>
          </p:cNvSpPr>
          <p:nvPr>
            <p:ph type="body" orient="vert" idx="1"/>
          </p:nvPr>
        </p:nvSpPr>
        <p:spPr>
          <a:xfrm>
            <a:off x="457200" y="274638"/>
            <a:ext cx="6019800" cy="5851525"/>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92" name=""/>
        <p:cNvGrpSpPr/>
        <p:nvPr/>
      </p:nvGrpSpPr>
      <p:grpSpPr>
        <a:xfrm>
          <a:off x="0" y="0"/>
          <a:ext cx="0" cy="0"/>
          <a:chOff x="0" y="0"/>
          <a:chExt cx="0" cy="0"/>
        </a:xfrm>
      </p:grpSpPr>
      <p:sp>
        <p:nvSpPr>
          <p:cNvPr id="1049149"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150" name="Content Placeholder 2"/>
          <p:cNvSpPr>
            <a:spLocks noGrp="1"/>
          </p:cNvSpPr>
          <p:nvPr>
            <p:ph idx="1"/>
          </p:nvPr>
        </p:nvSpPr>
        <p:spPr>
          <a:xfrm>
            <a:off x="457200" y="1600200"/>
            <a:ext cx="8229600" cy="4525963"/>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93" name=""/>
        <p:cNvGrpSpPr/>
        <p:nvPr/>
      </p:nvGrpSpPr>
      <p:grpSpPr>
        <a:xfrm>
          <a:off x="0" y="0"/>
          <a:ext cx="0" cy="0"/>
          <a:chOff x="0" y="0"/>
          <a:chExt cx="0" cy="0"/>
        </a:xfrm>
      </p:grpSpPr>
      <p:sp>
        <p:nvSpPr>
          <p:cNvPr id="1049151" name="Title 1"/>
          <p:cNvSpPr>
            <a:spLocks noGrp="1"/>
          </p:cNvSpPr>
          <p:nvPr>
            <p:ph type="title"/>
          </p:nvPr>
        </p:nvSpPr>
        <p:spPr>
          <a:xfrm>
            <a:off x="722313" y="4406900"/>
            <a:ext cx="7772400" cy="1362075"/>
          </a:xfrm>
          <a:prstGeom prst="rect"/>
        </p:spPr>
        <p:txBody>
          <a:bodyPr anchor="t"/>
          <a:lstStyle>
            <a:lvl1pPr algn="l">
              <a:defRPr b="1" cap="all" sz="4000"/>
            </a:lvl1pPr>
          </a:lstStyle>
          <a:p>
            <a:r>
              <a:rPr lang="en-US" smtClean="0"/>
              <a:t>Click to edit Master title style</a:t>
            </a:r>
            <a:endParaRPr lang="en-US"/>
          </a:p>
        </p:txBody>
      </p:sp>
      <p:sp>
        <p:nvSpPr>
          <p:cNvPr id="1049152" name="Text Placeholder 2"/>
          <p:cNvSpPr>
            <a:spLocks noGrp="1"/>
          </p:cNvSpPr>
          <p:nvPr>
            <p:ph type="body" idx="1"/>
          </p:nvPr>
        </p:nvSpPr>
        <p:spPr>
          <a:xfrm>
            <a:off x="722313" y="2906713"/>
            <a:ext cx="7772400" cy="1500187"/>
          </a:xfrm>
          <a:prstGeom prst="rect"/>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94" name=""/>
        <p:cNvGrpSpPr/>
        <p:nvPr/>
      </p:nvGrpSpPr>
      <p:grpSpPr>
        <a:xfrm>
          <a:off x="0" y="0"/>
          <a:ext cx="0" cy="0"/>
          <a:chOff x="0" y="0"/>
          <a:chExt cx="0" cy="0"/>
        </a:xfrm>
      </p:grpSpPr>
      <p:sp>
        <p:nvSpPr>
          <p:cNvPr id="1049153"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154" name="Content Placeholder 2"/>
          <p:cNvSpPr>
            <a:spLocks noGrp="1"/>
          </p:cNvSpPr>
          <p:nvPr>
            <p:ph sz="half" idx="1"/>
          </p:nvPr>
        </p:nvSpPr>
        <p:spPr>
          <a:xfrm>
            <a:off x="457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55" name="Content Placeholder 3"/>
          <p:cNvSpPr>
            <a:spLocks noGrp="1"/>
          </p:cNvSpPr>
          <p:nvPr>
            <p:ph sz="half" idx="2"/>
          </p:nvPr>
        </p:nvSpPr>
        <p:spPr>
          <a:xfrm>
            <a:off x="4648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95" name=""/>
        <p:cNvGrpSpPr/>
        <p:nvPr/>
      </p:nvGrpSpPr>
      <p:grpSpPr>
        <a:xfrm>
          <a:off x="0" y="0"/>
          <a:ext cx="0" cy="0"/>
          <a:chOff x="0" y="0"/>
          <a:chExt cx="0" cy="0"/>
        </a:xfrm>
      </p:grpSpPr>
      <p:sp>
        <p:nvSpPr>
          <p:cNvPr id="1049156"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157" name="Text Placeholder 2"/>
          <p:cNvSpPr>
            <a:spLocks noGrp="1"/>
          </p:cNvSpPr>
          <p:nvPr>
            <p:ph type="body" idx="1"/>
          </p:nvPr>
        </p:nvSpPr>
        <p:spPr>
          <a:xfrm>
            <a:off x="457200" y="1535113"/>
            <a:ext cx="4040188"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58" name="Content Placeholder 3"/>
          <p:cNvSpPr>
            <a:spLocks noGrp="1"/>
          </p:cNvSpPr>
          <p:nvPr>
            <p:ph sz="half" idx="2"/>
          </p:nvPr>
        </p:nvSpPr>
        <p:spPr>
          <a:xfrm>
            <a:off x="457200" y="2174875"/>
            <a:ext cx="4040188"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59" name="Text Placeholder 4"/>
          <p:cNvSpPr>
            <a:spLocks noGrp="1"/>
          </p:cNvSpPr>
          <p:nvPr>
            <p:ph type="body" sz="quarter" idx="3"/>
          </p:nvPr>
        </p:nvSpPr>
        <p:spPr>
          <a:xfrm>
            <a:off x="4645025" y="1535113"/>
            <a:ext cx="4041775"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60" name="Content Placeholder 5"/>
          <p:cNvSpPr>
            <a:spLocks noGrp="1"/>
          </p:cNvSpPr>
          <p:nvPr>
            <p:ph sz="quarter" idx="4"/>
          </p:nvPr>
        </p:nvSpPr>
        <p:spPr>
          <a:xfrm>
            <a:off x="4645025" y="2174875"/>
            <a:ext cx="4041775"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6" name=""/>
        <p:cNvGrpSpPr/>
        <p:nvPr/>
      </p:nvGrpSpPr>
      <p:grpSpPr>
        <a:xfrm>
          <a:off x="0" y="0"/>
          <a:ext cx="0" cy="0"/>
          <a:chOff x="0" y="0"/>
          <a:chExt cx="0" cy="0"/>
        </a:xfrm>
      </p:grpSpPr>
      <p:sp>
        <p:nvSpPr>
          <p:cNvPr id="1049161"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45"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97" name=""/>
        <p:cNvGrpSpPr/>
        <p:nvPr/>
      </p:nvGrpSpPr>
      <p:grpSpPr>
        <a:xfrm>
          <a:off x="0" y="0"/>
          <a:ext cx="0" cy="0"/>
          <a:chOff x="0" y="0"/>
          <a:chExt cx="0" cy="0"/>
        </a:xfrm>
      </p:grpSpPr>
      <p:sp>
        <p:nvSpPr>
          <p:cNvPr id="1049162" name="Title 1"/>
          <p:cNvSpPr>
            <a:spLocks noGrp="1"/>
          </p:cNvSpPr>
          <p:nvPr>
            <p:ph type="title"/>
          </p:nvPr>
        </p:nvSpPr>
        <p:spPr>
          <a:xfrm>
            <a:off x="457200" y="273050"/>
            <a:ext cx="3008313" cy="1162050"/>
          </a:xfrm>
          <a:prstGeom prst="rect"/>
        </p:spPr>
        <p:txBody>
          <a:bodyPr anchor="b"/>
          <a:lstStyle>
            <a:lvl1pPr algn="l">
              <a:defRPr b="1" sz="2000"/>
            </a:lvl1pPr>
          </a:lstStyle>
          <a:p>
            <a:r>
              <a:rPr lang="en-US" smtClean="0"/>
              <a:t>Click to edit Master title style</a:t>
            </a:r>
            <a:endParaRPr lang="en-US"/>
          </a:p>
        </p:txBody>
      </p:sp>
      <p:sp>
        <p:nvSpPr>
          <p:cNvPr id="1049163" name="Content Placeholder 2"/>
          <p:cNvSpPr>
            <a:spLocks noGrp="1"/>
          </p:cNvSpPr>
          <p:nvPr>
            <p:ph idx="1"/>
          </p:nvPr>
        </p:nvSpPr>
        <p:spPr>
          <a:xfrm>
            <a:off x="3575050" y="273050"/>
            <a:ext cx="5111750"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64" name="Text Placeholder 3"/>
          <p:cNvSpPr>
            <a:spLocks noGrp="1"/>
          </p:cNvSpPr>
          <p:nvPr>
            <p:ph type="body" sz="half" idx="2"/>
          </p:nvPr>
        </p:nvSpPr>
        <p:spPr>
          <a:xfrm>
            <a:off x="457200" y="1435100"/>
            <a:ext cx="3008313"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8" name=""/>
        <p:cNvGrpSpPr/>
        <p:nvPr/>
      </p:nvGrpSpPr>
      <p:grpSpPr>
        <a:xfrm>
          <a:off x="0" y="0"/>
          <a:ext cx="0" cy="0"/>
          <a:chOff x="0" y="0"/>
          <a:chExt cx="0" cy="0"/>
        </a:xfrm>
      </p:grpSpPr>
      <p:sp>
        <p:nvSpPr>
          <p:cNvPr id="1049165" name="Title 1"/>
          <p:cNvSpPr>
            <a:spLocks noGrp="1"/>
          </p:cNvSpPr>
          <p:nvPr>
            <p:ph type="title"/>
          </p:nvPr>
        </p:nvSpPr>
        <p:spPr>
          <a:xfrm>
            <a:off x="1792288" y="4800600"/>
            <a:ext cx="5486400" cy="566738"/>
          </a:xfrm>
          <a:prstGeom prst="rect"/>
        </p:spPr>
        <p:txBody>
          <a:bodyPr anchor="b"/>
          <a:lstStyle>
            <a:lvl1pPr algn="l">
              <a:defRPr b="1" sz="2000"/>
            </a:lvl1pPr>
          </a:lstStyle>
          <a:p>
            <a:r>
              <a:rPr lang="en-US" smtClean="0"/>
              <a:t>Click to edit Master title style</a:t>
            </a:r>
            <a:endParaRPr lang="en-US"/>
          </a:p>
        </p:txBody>
      </p:sp>
      <p:sp>
        <p:nvSpPr>
          <p:cNvPr id="1049166" name="Picture Placeholder 2"/>
          <p:cNvSpPr>
            <a:spLocks noGrp="1"/>
          </p:cNvSpPr>
          <p:nvPr>
            <p:ph type="pic" idx="1"/>
          </p:nvPr>
        </p:nvSpPr>
        <p:spPr>
          <a:xfrm>
            <a:off x="1792288" y="612775"/>
            <a:ext cx="54864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tx2"/>
              </a:buClr>
              <a:buSzTx/>
              <a:buFontTx/>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9167" name="Text Placeholder 3"/>
          <p:cNvSpPr>
            <a:spLocks noGrp="1"/>
          </p:cNvSpPr>
          <p:nvPr>
            <p:ph type="body" sz="half" idx="2"/>
          </p:nvPr>
        </p:nvSpPr>
        <p:spPr>
          <a:xfrm>
            <a:off x="1792288" y="5367338"/>
            <a:ext cx="54864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2" name=""/>
        <p:cNvGrpSpPr/>
        <p:nvPr/>
      </p:nvGrpSpPr>
      <p:grpSpPr>
        <a:xfrm rot="0">
          <a:off x="0" y="0"/>
          <a:ext cx="0" cy="0"/>
          <a:chOff x="0" y="0"/>
          <a:chExt cx="0" cy="0"/>
        </a:xfrm>
      </p:grpSpPr>
      <p:sp>
        <p:nvSpPr>
          <p:cNvPr id="1048576" name="Text Box 8"/>
          <p:cNvSpPr txBox="1"/>
          <p:nvPr/>
        </p:nvSpPr>
        <p:spPr>
          <a:xfrm rot="0">
            <a:off x="3886200" y="6400800"/>
            <a:ext cx="5105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eaLnBrk="1" hangingPunct="1" latinLnBrk="1" lvl="0">
              <a:spcBef>
                <a:spcPct val="50000"/>
              </a:spcBef>
            </a:pPr>
            <a:r>
              <a:rPr altLang="en-US" sz="1200" lang="en-US">
                <a:solidFill>
                  <a:srgbClr val="996633"/>
                </a:solidFill>
              </a:rPr>
              <a:t>© 2009 Pearson Education, Upper Saddle River, NJ 07458. All Rights Reserved</a:t>
            </a:r>
          </a:p>
        </p:txBody>
      </p:sp>
      <p:sp>
        <p:nvSpPr>
          <p:cNvPr id="1048577" name="Text Box 9"/>
          <p:cNvSpPr txBox="1"/>
          <p:nvPr/>
        </p:nvSpPr>
        <p:spPr>
          <a:xfrm rot="0">
            <a:off x="152400" y="6400800"/>
            <a:ext cx="2819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lvl="0">
              <a:spcBef>
                <a:spcPct val="50000"/>
              </a:spcBef>
            </a:pPr>
            <a:r>
              <a:rPr altLang="en-US" sz="1200" lang="en-US">
                <a:solidFill>
                  <a:srgbClr val="996633"/>
                </a:solidFill>
              </a:rPr>
              <a:t>Floyd, Digital Fundamentals, 10</a:t>
            </a:r>
            <a:r>
              <a:rPr altLang="en-US" baseline="30000" sz="1200" lang="en-US">
                <a:solidFill>
                  <a:srgbClr val="996633"/>
                </a:solidFill>
              </a:rPr>
              <a:t>th</a:t>
            </a:r>
            <a:r>
              <a:rPr altLang="en-US" sz="1200" lang="en-US">
                <a:solidFill>
                  <a:srgbClr val="996633"/>
                </a:solidFill>
              </a:rPr>
              <a:t> ed</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hf dt="0" ftr="0" sldNum="0"/>
  <p:txStyles>
    <p:titleStyle>
      <a:lvl1pPr algn="l" eaLnBrk="0" fontAlgn="base" hangingPunct="0" rtl="0">
        <a:spcBef>
          <a:spcPct val="0"/>
        </a:spcBef>
        <a:spcAft>
          <a:spcPct val="0"/>
        </a:spcAft>
        <a:defRPr b="1" sz="3200">
          <a:solidFill>
            <a:schemeClr val="tx2"/>
          </a:solidFill>
          <a:latin typeface="+mj-lt"/>
          <a:ea typeface="+mj-ea"/>
          <a:cs typeface="+mj-cs"/>
        </a:defRPr>
      </a:lvl1pPr>
      <a:lvl2pPr algn="l" eaLnBrk="0" fontAlgn="base" hangingPunct="0" rtl="0">
        <a:spcBef>
          <a:spcPct val="0"/>
        </a:spcBef>
        <a:spcAft>
          <a:spcPct val="0"/>
        </a:spcAft>
        <a:defRPr b="1" sz="3200">
          <a:solidFill>
            <a:schemeClr val="tx2"/>
          </a:solidFill>
          <a:latin typeface="Arial" charset="0"/>
        </a:defRPr>
      </a:lvl2pPr>
      <a:lvl3pPr algn="l" eaLnBrk="0" fontAlgn="base" hangingPunct="0" rtl="0">
        <a:spcBef>
          <a:spcPct val="0"/>
        </a:spcBef>
        <a:spcAft>
          <a:spcPct val="0"/>
        </a:spcAft>
        <a:defRPr b="1" sz="3200">
          <a:solidFill>
            <a:schemeClr val="tx2"/>
          </a:solidFill>
          <a:latin typeface="Arial" charset="0"/>
        </a:defRPr>
      </a:lvl3pPr>
      <a:lvl4pPr algn="l" eaLnBrk="0" fontAlgn="base" hangingPunct="0" rtl="0">
        <a:spcBef>
          <a:spcPct val="0"/>
        </a:spcBef>
        <a:spcAft>
          <a:spcPct val="0"/>
        </a:spcAft>
        <a:defRPr b="1" sz="3200">
          <a:solidFill>
            <a:schemeClr val="tx2"/>
          </a:solidFill>
          <a:latin typeface="Arial" charset="0"/>
        </a:defRPr>
      </a:lvl4pPr>
      <a:lvl5pPr algn="l" eaLnBrk="0" fontAlgn="base" hangingPunct="0" rtl="0">
        <a:spcBef>
          <a:spcPct val="0"/>
        </a:spcBef>
        <a:spcAft>
          <a:spcPct val="0"/>
        </a:spcAft>
        <a:defRPr b="1" sz="3200">
          <a:solidFill>
            <a:schemeClr val="tx2"/>
          </a:solidFill>
          <a:latin typeface="Arial" charset="0"/>
        </a:defRPr>
      </a:lvl5pPr>
      <a:lvl6pPr algn="l" eaLnBrk="0" fontAlgn="base" hangingPunct="0" marL="457200" rtl="0">
        <a:spcBef>
          <a:spcPct val="0"/>
        </a:spcBef>
        <a:spcAft>
          <a:spcPct val="0"/>
        </a:spcAft>
        <a:defRPr b="1" sz="3200">
          <a:solidFill>
            <a:schemeClr val="tx2"/>
          </a:solidFill>
          <a:latin typeface="Arial" charset="0"/>
        </a:defRPr>
      </a:lvl6pPr>
      <a:lvl7pPr algn="l" eaLnBrk="0" fontAlgn="base" hangingPunct="0" marL="914400" rtl="0">
        <a:spcBef>
          <a:spcPct val="0"/>
        </a:spcBef>
        <a:spcAft>
          <a:spcPct val="0"/>
        </a:spcAft>
        <a:defRPr b="1" sz="3200">
          <a:solidFill>
            <a:schemeClr val="tx2"/>
          </a:solidFill>
          <a:latin typeface="Arial" charset="0"/>
        </a:defRPr>
      </a:lvl7pPr>
      <a:lvl8pPr algn="l" eaLnBrk="0" fontAlgn="base" hangingPunct="0" marL="1371600" rtl="0">
        <a:spcBef>
          <a:spcPct val="0"/>
        </a:spcBef>
        <a:spcAft>
          <a:spcPct val="0"/>
        </a:spcAft>
        <a:defRPr b="1" sz="3200">
          <a:solidFill>
            <a:schemeClr val="tx2"/>
          </a:solidFill>
          <a:latin typeface="Arial" charset="0"/>
        </a:defRPr>
      </a:lvl8pPr>
      <a:lvl9pPr algn="l" eaLnBrk="0" fontAlgn="base" hangingPunct="0" marL="1828800" rtl="0">
        <a:spcBef>
          <a:spcPct val="0"/>
        </a:spcBef>
        <a:spcAft>
          <a:spcPct val="0"/>
        </a:spcAft>
        <a:defRPr b="1" sz="3200">
          <a:solidFill>
            <a:schemeClr val="tx2"/>
          </a:solidFill>
          <a:latin typeface="Arial" charset="0"/>
        </a:defRPr>
      </a:lvl9pPr>
    </p:titleStyle>
    <p:bodyStyle>
      <a:lvl1pPr algn="l" eaLnBrk="0" fontAlgn="base" hangingPunct="0" indent="-342900" marL="342900" rtl="0">
        <a:spcBef>
          <a:spcPct val="20000"/>
        </a:spcBef>
        <a:spcAft>
          <a:spcPct val="0"/>
        </a:spcAft>
        <a:buClr>
          <a:schemeClr val="tx2"/>
        </a:buClr>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tx2"/>
        </a:buClr>
        <a:buChar char="–"/>
        <a:defRPr sz="2800">
          <a:solidFill>
            <a:schemeClr val="tx1"/>
          </a:solidFill>
          <a:latin typeface="+mn-lt"/>
        </a:defRPr>
      </a:lvl2pPr>
      <a:lvl3pPr algn="l" eaLnBrk="0" fontAlgn="base" hangingPunct="0" indent="-228600" marL="1143000" rtl="0">
        <a:spcBef>
          <a:spcPct val="20000"/>
        </a:spcBef>
        <a:spcAft>
          <a:spcPct val="0"/>
        </a:spcAft>
        <a:buClr>
          <a:schemeClr val="tx2"/>
        </a:buClr>
        <a:buChar char="•"/>
        <a:defRPr sz="2400">
          <a:solidFill>
            <a:schemeClr val="tx1"/>
          </a:solidFill>
          <a:latin typeface="+mn-lt"/>
        </a:defRPr>
      </a:lvl3pPr>
      <a:lvl4pPr algn="l" eaLnBrk="0" fontAlgn="base" hangingPunct="0" indent="-228600" marL="1600200" rtl="0">
        <a:spcBef>
          <a:spcPct val="20000"/>
        </a:spcBef>
        <a:spcAft>
          <a:spcPct val="0"/>
        </a:spcAft>
        <a:buClr>
          <a:schemeClr val="tx2"/>
        </a:buClr>
        <a:buChar char="–"/>
        <a:defRPr sz="2000">
          <a:solidFill>
            <a:schemeClr val="tx1"/>
          </a:solidFill>
          <a:latin typeface="+mn-lt"/>
        </a:defRPr>
      </a:lvl4pPr>
      <a:lvl5pPr algn="l" eaLnBrk="0" fontAlgn="base" hangingPunct="0" indent="-228600" marL="2057400" rtl="0">
        <a:spcBef>
          <a:spcPct val="20000"/>
        </a:spcBef>
        <a:spcAft>
          <a:spcPct val="0"/>
        </a:spcAft>
        <a:buClr>
          <a:schemeClr val="tx2"/>
        </a:buClr>
        <a:buChar char="»"/>
        <a:defRPr sz="2000">
          <a:solidFill>
            <a:schemeClr val="tx1"/>
          </a:solidFill>
          <a:latin typeface="+mn-lt"/>
        </a:defRPr>
      </a:lvl5pPr>
      <a:lvl6pPr algn="l" eaLnBrk="0" fontAlgn="base" hangingPunct="0" indent="-228600" marL="2514600" rtl="0">
        <a:spcBef>
          <a:spcPct val="20000"/>
        </a:spcBef>
        <a:spcAft>
          <a:spcPct val="0"/>
        </a:spcAft>
        <a:buClr>
          <a:schemeClr val="tx2"/>
        </a:buClr>
        <a:buChar char="»"/>
        <a:defRPr sz="2000">
          <a:solidFill>
            <a:schemeClr val="tx1"/>
          </a:solidFill>
          <a:latin typeface="+mn-lt"/>
        </a:defRPr>
      </a:lvl6pPr>
      <a:lvl7pPr algn="l" eaLnBrk="0" fontAlgn="base" hangingPunct="0" indent="-228600" marL="2971800" rtl="0">
        <a:spcBef>
          <a:spcPct val="20000"/>
        </a:spcBef>
        <a:spcAft>
          <a:spcPct val="0"/>
        </a:spcAft>
        <a:buClr>
          <a:schemeClr val="tx2"/>
        </a:buClr>
        <a:buChar char="»"/>
        <a:defRPr sz="2000">
          <a:solidFill>
            <a:schemeClr val="tx1"/>
          </a:solidFill>
          <a:latin typeface="+mn-lt"/>
        </a:defRPr>
      </a:lvl7pPr>
      <a:lvl8pPr algn="l" eaLnBrk="0" fontAlgn="base" hangingPunct="0" indent="-228600" marL="3429000" rtl="0">
        <a:spcBef>
          <a:spcPct val="20000"/>
        </a:spcBef>
        <a:spcAft>
          <a:spcPct val="0"/>
        </a:spcAft>
        <a:buClr>
          <a:schemeClr val="tx2"/>
        </a:buClr>
        <a:buChar char="»"/>
        <a:defRPr sz="2000">
          <a:solidFill>
            <a:schemeClr val="tx1"/>
          </a:solidFill>
          <a:latin typeface="+mn-lt"/>
        </a:defRPr>
      </a:lvl8pPr>
      <a:lvl9pPr algn="l" eaLnBrk="0" fontAlgn="base" hangingPunct="0" indent="-228600" marL="3886200" rtl="0">
        <a:spcBef>
          <a:spcPct val="20000"/>
        </a:spcBef>
        <a:spcAft>
          <a:spcPct val="0"/>
        </a:spcAft>
        <a:buClr>
          <a:schemeClr val="tx2"/>
        </a:buClr>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5.bin"/><Relationship Id="rId3" Type="http://schemas.openxmlformats.org/officeDocument/2006/relationships/image" Target="../media/image19.emf"/><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6.bin"/><Relationship Id="rId3" Type="http://schemas.openxmlformats.org/officeDocument/2006/relationships/image" Target="../media/image19.emf"/><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7.bin"/><Relationship Id="rId3" Type="http://schemas.openxmlformats.org/officeDocument/2006/relationships/image" Target="../media/image20.emf"/><Relationship Id="rId4" Type="http://schemas.openxmlformats.org/officeDocument/2006/relationships/oleObject" Target="../embeddings/oleObject18.bin"/><Relationship Id="rId5" Type="http://schemas.openxmlformats.org/officeDocument/2006/relationships/image" Target="../media/image21.emf"/><Relationship Id="rId6" Type="http://schemas.openxmlformats.org/officeDocument/2006/relationships/oleObject" Target="../embeddings/oleObject19.bin"/><Relationship Id="rId7" Type="http://schemas.openxmlformats.org/officeDocument/2006/relationships/image" Target="../media/image22.emf"/><Relationship Id="rId8" Type="http://schemas.openxmlformats.org/officeDocument/2006/relationships/oleObject" Target="../embeddings/oleObject20.bin"/><Relationship Id="rId9" Type="http://schemas.openxmlformats.org/officeDocument/2006/relationships/image" Target="../media/image23.emf"/><Relationship Id="rId10" Type="http://schemas.openxmlformats.org/officeDocument/2006/relationships/slideLayout" Target="../slideLayouts/slideLayout1.xml"/><Relationship Id="rId11"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1.bin"/><Relationship Id="rId3" Type="http://schemas.openxmlformats.org/officeDocument/2006/relationships/image" Target="../media/image24.emf"/><Relationship Id="rId4" Type="http://schemas.openxmlformats.org/officeDocument/2006/relationships/oleObject" Target="../embeddings/oleObject22.bin"/><Relationship Id="rId5" Type="http://schemas.openxmlformats.org/officeDocument/2006/relationships/image" Target="../media/image25.emf"/><Relationship Id="rId6" Type="http://schemas.openxmlformats.org/officeDocument/2006/relationships/oleObject" Target="../embeddings/oleObject23.bin"/><Relationship Id="rId7" Type="http://schemas.openxmlformats.org/officeDocument/2006/relationships/image" Target="../media/image26.emf"/><Relationship Id="rId8" Type="http://schemas.openxmlformats.org/officeDocument/2006/relationships/oleObject" Target="../embeddings/oleObject24.bin"/><Relationship Id="rId9" Type="http://schemas.openxmlformats.org/officeDocument/2006/relationships/image" Target="../media/image27.emf"/><Relationship Id="rId10" Type="http://schemas.openxmlformats.org/officeDocument/2006/relationships/slideLayout" Target="../slideLayouts/slideLayout1.xml"/><Relationship Id="rId11"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5.bin"/><Relationship Id="rId3" Type="http://schemas.openxmlformats.org/officeDocument/2006/relationships/image" Target="../media/image19.emf"/><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6.bin"/><Relationship Id="rId3" Type="http://schemas.openxmlformats.org/officeDocument/2006/relationships/image" Target="../media/image28.emf"/><Relationship Id="rId4" Type="http://schemas.openxmlformats.org/officeDocument/2006/relationships/slideLayout" Target="../slideLayouts/slideLayout1.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oleObject" Target="../embeddings/oleObject27.bin"/><Relationship Id="rId2" Type="http://schemas.openxmlformats.org/officeDocument/2006/relationships/image" Target="../media/image29.emf"/><Relationship Id="rId3" Type="http://schemas.openxmlformats.org/officeDocument/2006/relationships/image" Target="../media/image4.jpeg"/><Relationship Id="rId4" Type="http://schemas.openxmlformats.org/officeDocument/2006/relationships/oleObject" Target="../embeddings/oleObject28.bin"/><Relationship Id="rId5" Type="http://schemas.openxmlformats.org/officeDocument/2006/relationships/image" Target="../media/image30.emf"/><Relationship Id="rId6" Type="http://schemas.openxmlformats.org/officeDocument/2006/relationships/slideLayout" Target="../slideLayouts/slideLayout1.xml"/><Relationship Id="rId7"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oleObject" Target="../embeddings/oleObject29.bin"/><Relationship Id="rId2" Type="http://schemas.openxmlformats.org/officeDocument/2006/relationships/image" Target="../media/image31.emf"/><Relationship Id="rId3" Type="http://schemas.openxmlformats.org/officeDocument/2006/relationships/image" Target="../media/image4.jpeg"/><Relationship Id="rId4" Type="http://schemas.openxmlformats.org/officeDocument/2006/relationships/oleObject" Target="../embeddings/oleObject30.bin"/><Relationship Id="rId5" Type="http://schemas.openxmlformats.org/officeDocument/2006/relationships/image" Target="../media/image30.emf"/><Relationship Id="rId6" Type="http://schemas.openxmlformats.org/officeDocument/2006/relationships/slideLayout" Target="../slideLayouts/slideLayout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7.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0.bin"/><Relationship Id="rId3" Type="http://schemas.openxmlformats.org/officeDocument/2006/relationships/image" Target="../media/image5.emf"/><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oleObject" Target="../embeddings/oleObject31.bin"/><Relationship Id="rId3" Type="http://schemas.openxmlformats.org/officeDocument/2006/relationships/image" Target="../media/image11.emf"/><Relationship Id="rId4" Type="http://schemas.openxmlformats.org/officeDocument/2006/relationships/slideLayout" Target="../slideLayouts/slideLayout7.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oleObject" Target="../embeddings/oleObject32.bin"/><Relationship Id="rId3" Type="http://schemas.openxmlformats.org/officeDocument/2006/relationships/image" Target="../media/image33.emf"/><Relationship Id="rId4" Type="http://schemas.openxmlformats.org/officeDocument/2006/relationships/slideLayout" Target="../slideLayouts/slideLayout7.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oleObject" Target="../embeddings/oleObject33.bin"/><Relationship Id="rId3" Type="http://schemas.openxmlformats.org/officeDocument/2006/relationships/image" Target="../media/image34.wmf"/><Relationship Id="rId4" Type="http://schemas.openxmlformats.org/officeDocument/2006/relationships/slideLayout" Target="../slideLayouts/slideLayout7.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oleObject" Target="../embeddings/oleObject34.bin"/><Relationship Id="rId3" Type="http://schemas.openxmlformats.org/officeDocument/2006/relationships/image" Target="../media/image17.emf"/><Relationship Id="rId4" Type="http://schemas.openxmlformats.org/officeDocument/2006/relationships/slideLayout" Target="../slideLayouts/slideLayout7.xml"/><Relationship Id="rId5"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oleObject" Target="../embeddings/oleObject35.bin"/><Relationship Id="rId3" Type="http://schemas.openxmlformats.org/officeDocument/2006/relationships/image" Target="../media/image19.emf"/><Relationship Id="rId4" Type="http://schemas.openxmlformats.org/officeDocument/2006/relationships/slideLayout" Target="../slideLayouts/slideLayout7.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7.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oleObject" Target="../embeddings/oleObject36.bin"/><Relationship Id="rId3" Type="http://schemas.openxmlformats.org/officeDocument/2006/relationships/image" Target="../media/image23.emf"/><Relationship Id="rId4" Type="http://schemas.openxmlformats.org/officeDocument/2006/relationships/slideLayout" Target="../slideLayouts/slideLayout7.xml"/><Relationship Id="rId5"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oleObject" Target="../embeddings/oleObject37.bin"/><Relationship Id="rId3" Type="http://schemas.openxmlformats.org/officeDocument/2006/relationships/image" Target="../media/image27.emf"/><Relationship Id="rId4" Type="http://schemas.openxmlformats.org/officeDocument/2006/relationships/slideLayout" Target="../slideLayouts/slideLayout7.xml"/><Relationship Id="rId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oleObject" Target="../embeddings/oleObject38.bin"/><Relationship Id="rId3" Type="http://schemas.openxmlformats.org/officeDocument/2006/relationships/image" Target="../media/image30.emf"/><Relationship Id="rId4" Type="http://schemas.openxmlformats.org/officeDocument/2006/relationships/oleObject" Target="../embeddings/oleObject39.bin"/><Relationship Id="rId5" Type="http://schemas.openxmlformats.org/officeDocument/2006/relationships/image" Target="../media/image35.emf"/><Relationship Id="rId6" Type="http://schemas.openxmlformats.org/officeDocument/2006/relationships/slideLayout" Target="../slideLayouts/slideLayout7.xml"/><Relationship Id="rId7"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7.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bin"/><Relationship Id="rId3" Type="http://schemas.openxmlformats.org/officeDocument/2006/relationships/image" Target="../media/image6.wmf"/><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bin"/><Relationship Id="rId3" Type="http://schemas.openxmlformats.org/officeDocument/2006/relationships/image" Target="../media/image7.emf"/><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bin"/><Relationship Id="rId3" Type="http://schemas.openxmlformats.org/officeDocument/2006/relationships/image" Target="../media/image8.emf"/><Relationship Id="rId4" Type="http://schemas.openxmlformats.org/officeDocument/2006/relationships/oleObject" Target="../embeddings/oleObject4.bin"/><Relationship Id="rId5" Type="http://schemas.openxmlformats.org/officeDocument/2006/relationships/image" Target="../media/image9.emf"/><Relationship Id="rId6" Type="http://schemas.openxmlformats.org/officeDocument/2006/relationships/oleObject" Target="../embeddings/oleObject5.bin"/><Relationship Id="rId7" Type="http://schemas.openxmlformats.org/officeDocument/2006/relationships/image" Target="../media/image10.emf"/><Relationship Id="rId8" Type="http://schemas.openxmlformats.org/officeDocument/2006/relationships/slideLayout" Target="../slideLayouts/slideLayout1.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6.bin"/><Relationship Id="rId3" Type="http://schemas.openxmlformats.org/officeDocument/2006/relationships/image" Target="../media/image11.emf"/><Relationship Id="rId4" Type="http://schemas.openxmlformats.org/officeDocument/2006/relationships/oleObject" Target="../embeddings/oleObject7.bin"/><Relationship Id="rId5" Type="http://schemas.openxmlformats.org/officeDocument/2006/relationships/image" Target="../media/image12.emf"/><Relationship Id="rId6" Type="http://schemas.openxmlformats.org/officeDocument/2006/relationships/oleObject" Target="../embeddings/oleObject8.bin"/><Relationship Id="rId7" Type="http://schemas.openxmlformats.org/officeDocument/2006/relationships/image" Target="../media/image13.emf"/><Relationship Id="rId8" Type="http://schemas.openxmlformats.org/officeDocument/2006/relationships/slideLayout" Target="../slideLayouts/slideLayout1.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9.bin"/><Relationship Id="rId3" Type="http://schemas.openxmlformats.org/officeDocument/2006/relationships/image" Target="../media/image14.emf"/><Relationship Id="rId4" Type="http://schemas.openxmlformats.org/officeDocument/2006/relationships/oleObject" Target="../embeddings/oleObject10.bin"/><Relationship Id="rId5" Type="http://schemas.openxmlformats.org/officeDocument/2006/relationships/image" Target="../media/image15.emf"/><Relationship Id="rId6" Type="http://schemas.openxmlformats.org/officeDocument/2006/relationships/oleObject" Target="../embeddings/oleObject11.bin"/><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2.bin"/><Relationship Id="rId3" Type="http://schemas.openxmlformats.org/officeDocument/2006/relationships/image" Target="../media/image16.emf"/><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3.bin"/><Relationship Id="rId3" Type="http://schemas.openxmlformats.org/officeDocument/2006/relationships/image" Target="../media/image17.emf"/><Relationship Id="rId4" Type="http://schemas.openxmlformats.org/officeDocument/2006/relationships/oleObject" Target="../embeddings/oleObject14.bin"/><Relationship Id="rId5" Type="http://schemas.openxmlformats.org/officeDocument/2006/relationships/image" Target="../media/image18.emf"/><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582" name="Rectangle 14"/>
          <p:cNvSpPr/>
          <p:nvPr/>
        </p:nvSpPr>
        <p:spPr>
          <a:xfrm rot="0">
            <a:off x="0" y="0"/>
            <a:ext cx="9144000" cy="6858000"/>
          </a:xfrm>
          <a:prstGeom prst="rect"/>
          <a:gradFill rotWithShape="1">
            <a:gsLst>
              <a:gs pos="0">
                <a:srgbClr val="3399FF">
                  <a:alpha val="100000"/>
                </a:srgbClr>
              </a:gs>
              <a:gs pos="50000">
                <a:schemeClr val="hlink">
                  <a:alpha val="100000"/>
                </a:schemeClr>
              </a:gs>
              <a:gs pos="100000">
                <a:srgbClr val="3399FF">
                  <a:alpha val="100000"/>
                </a:srgbClr>
              </a:gs>
            </a:gsLst>
            <a:lin ang="2700000" scaled="1"/>
          </a:gra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3" name="Rectangle 15"/>
          <p:cNvSpPr/>
          <p:nvPr/>
        </p:nvSpPr>
        <p:spPr>
          <a:xfrm rot="0">
            <a:off x="1447800" y="0"/>
            <a:ext cx="6324600" cy="6858000"/>
          </a:xfrm>
          <a:prstGeom prst="rect"/>
          <a:solidFill>
            <a:srgbClr val="DDDDDD"/>
          </a:solidFill>
          <a:ln w="2857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4" name="Rectangle 10"/>
          <p:cNvSpPr/>
          <p:nvPr/>
        </p:nvSpPr>
        <p:spPr>
          <a:xfrm rot="0">
            <a:off x="1905000" y="228600"/>
            <a:ext cx="5410200" cy="6477000"/>
          </a:xfrm>
          <a:prstGeom prst="rect"/>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5" name="Text Box 12"/>
          <p:cNvSpPr txBox="1"/>
          <p:nvPr/>
        </p:nvSpPr>
        <p:spPr>
          <a:xfrm rot="0">
            <a:off x="2133600" y="457200"/>
            <a:ext cx="4876800" cy="2575560"/>
          </a:xfrm>
          <a:prstGeom prst="rect"/>
          <a:solidFill>
            <a:schemeClr val="dk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spcBef>
                <a:spcPct val="50000"/>
              </a:spcBef>
            </a:pPr>
            <a:r>
              <a:rPr altLang="en-US" sz="4800" lang="en-US">
                <a:solidFill>
                  <a:schemeClr val="lt1"/>
                </a:solidFill>
              </a:rPr>
              <a:t>Digital Fundamentals</a:t>
            </a:r>
          </a:p>
          <a:p>
            <a:pPr algn="ctr" eaLnBrk="1" hangingPunct="1" latinLnBrk="1" lvl="0">
              <a:spcBef>
                <a:spcPct val="50000"/>
              </a:spcBef>
            </a:pPr>
            <a:r>
              <a:rPr altLang="en-US" sz="1800" lang="en-US">
                <a:solidFill>
                  <a:schemeClr val="lt1"/>
                </a:solidFill>
              </a:rPr>
              <a:t>Tenth Edition</a:t>
            </a:r>
          </a:p>
          <a:p>
            <a:pPr algn="ctr" eaLnBrk="1" hangingPunct="1" latinLnBrk="1" lvl="0">
              <a:spcBef>
                <a:spcPct val="50000"/>
              </a:spcBef>
            </a:pPr>
            <a:r>
              <a:rPr altLang="en-US" sz="2800" lang="en-US">
                <a:solidFill>
                  <a:schemeClr val="lt1"/>
                </a:solidFill>
                <a:latin typeface="Arial" pitchFamily="0" charset="0"/>
              </a:rPr>
              <a:t>Floyd</a:t>
            </a:r>
          </a:p>
        </p:txBody>
      </p:sp>
      <p:pic>
        <p:nvPicPr>
          <p:cNvPr id="2097152" name="Picture 20" descr="Cover image for DF10-small"/>
          <p:cNvPicPr>
            <a:picLocks/>
          </p:cNvPicPr>
          <p:nvPr/>
        </p:nvPicPr>
        <p:blipFill>
          <a:blip xmlns:r="http://schemas.openxmlformats.org/officeDocument/2006/relationships" r:embed="rId1"/>
          <a:srcRect l="0" t="0" r="0" b="0"/>
          <a:stretch>
            <a:fillRect/>
          </a:stretch>
        </p:blipFill>
        <p:spPr>
          <a:xfrm rot="0">
            <a:off x="2286000" y="3230562"/>
            <a:ext cx="4572000" cy="3017837"/>
          </a:xfrm>
          <a:prstGeom prst="rect"/>
          <a:noFill/>
          <a:ln>
            <a:noFill/>
          </a:ln>
        </p:spPr>
      </p:pic>
      <p:sp>
        <p:nvSpPr>
          <p:cNvPr id="1048586" name="Text Box 13"/>
          <p:cNvSpPr txBox="1"/>
          <p:nvPr/>
        </p:nvSpPr>
        <p:spPr>
          <a:xfrm rot="0">
            <a:off x="3749675" y="4648200"/>
            <a:ext cx="1736725" cy="510540"/>
          </a:xfrm>
          <a:prstGeom prst="rect"/>
          <a:solidFill>
            <a:schemeClr val="folHlink"/>
          </a:solidFill>
          <a:ln w="19050" cap="flat" cmpd="sng">
            <a:solidFill>
              <a:srgbClr val="00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solidFill>
                  <a:srgbClr val="008000"/>
                </a:solidFill>
              </a:rPr>
              <a:t>Chapter 5</a:t>
            </a:r>
          </a:p>
        </p:txBody>
      </p:sp>
      <p:sp>
        <p:nvSpPr>
          <p:cNvPr id="1048587" name="Text Box 19"/>
          <p:cNvSpPr txBox="1"/>
          <p:nvPr/>
        </p:nvSpPr>
        <p:spPr>
          <a:xfrm rot="0">
            <a:off x="5486400" y="6324600"/>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5" presetSubtype="0">
                                  <p:stCondLst>
                                    <p:cond delay="0"/>
                                  </p:stCondLst>
                                  <p:childTnLst>
                                    <p:set>
                                      <p:cBhvr>
                                        <p:cTn dur="1" fill="hold" id="6">
                                          <p:stCondLst>
                                            <p:cond delay="0"/>
                                          </p:stCondLst>
                                        </p:cTn>
                                        <p:tgtEl>
                                          <p:spTgt spid="1048586"/>
                                        </p:tgtEl>
                                        <p:attrNameLst>
                                          <p:attrName>style.visibility</p:attrName>
                                        </p:attrNameLst>
                                      </p:cBhvr>
                                      <p:to>
                                        <p:strVal val="visible"/>
                                      </p:to>
                                    </p:set>
                                    <p:anim calcmode="lin" valueType="num">
                                      <p:cBhvr>
                                        <p:cTn dur="1000" fill="hold" id="7"/>
                                        <p:tgtEl>
                                          <p:spTgt spid="1048586"/>
                                        </p:tgtEl>
                                        <p:attrNameLst>
                                          <p:attrName>ppt_w</p:attrName>
                                        </p:attrNameLst>
                                      </p:cBhvr>
                                      <p:tavLst>
                                        <p:tav tm="0">
                                          <p:val>
                                            <p:strVal val="#ppt_w*0.70"/>
                                          </p:val>
                                        </p:tav>
                                        <p:tav tm="100000">
                                          <p:val>
                                            <p:strVal val="#ppt_w"/>
                                          </p:val>
                                        </p:tav>
                                      </p:tavLst>
                                    </p:anim>
                                    <p:anim calcmode="lin" valueType="num">
                                      <p:cBhvr>
                                        <p:cTn dur="1000" fill="hold" id="8"/>
                                        <p:tgtEl>
                                          <p:spTgt spid="1048586"/>
                                        </p:tgtEl>
                                        <p:attrNameLst>
                                          <p:attrName>ppt_h</p:attrName>
                                        </p:attrNameLst>
                                      </p:cBhvr>
                                      <p:tavLst>
                                        <p:tav tm="0">
                                          <p:val>
                                            <p:strVal val="#ppt_h"/>
                                          </p:val>
                                        </p:tav>
                                        <p:tav tm="100000">
                                          <p:val>
                                            <p:strVal val="#ppt_h"/>
                                          </p:val>
                                        </p:tav>
                                      </p:tavLst>
                                    </p:anim>
                                    <p:animEffect transition="in" filter="fade">
                                      <p:cBhvr>
                                        <p:cTn dur="1000" id="9"/>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uiExpand="0" build="whole"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pic>
        <p:nvPicPr>
          <p:cNvPr id="2097176"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63"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graphicFrame>
        <p:nvGraphicFramePr>
          <p:cNvPr id="4194319" name=""/>
          <p:cNvGraphicFramePr>
            <a:graphicFrameLocks/>
          </p:cNvGraphicFramePr>
          <p:nvPr/>
        </p:nvGraphicFramePr>
        <p:xfrm rot="0">
          <a:off x="2819400" y="1905000"/>
          <a:ext cx="3016250" cy="1304925"/>
        </p:xfrm>
        <a:graphic>
          <a:graphicData uri="http://schemas.openxmlformats.org/presentationml/2006/ole">
            <mc:AlternateContent xmlns:mc="http://schemas.openxmlformats.org/markup-compatibility/2006">
              <mc:Choice xmlns:v="urn:schemas-microsoft-com:vml" Requires="v">
                <p:oleObj name="CorelDRAW" r:id="rId2" spid="" imgH="1304925" imgW="3016250" showAsIcon="0" progId="CorelDRAW.Graphic.13">
                  <p:embed followColorScheme="full"/>
                  <p:pic>
                    <p:nvPicPr>
                      <p:cNvPr id="2097177" name="Object 13"/>
                      <p:cNvPicPr>
                        <a:picLocks/>
                      </p:cNvPicPr>
                      <p:nvPr/>
                    </p:nvPicPr>
                    <p:blipFill>
                      <a:blip xmlns:r="http://schemas.openxmlformats.org/officeDocument/2006/relationships" r:embed="rId3"/>
                      <a:srcRect l="0" t="0" r="0" b="0"/>
                      <a:stretch>
                        <a:fillRect/>
                      </a:stretch>
                    </p:blipFill>
                    <p:spPr>
                      <a:xfrm rot="0">
                        <a:off x="2819400" y="1905000"/>
                        <a:ext cx="3016250" cy="1304925"/>
                      </a:xfrm>
                      <a:prstGeom prst="rect"/>
                      <a:noFill/>
                      <a:ln>
                        <a:noFill/>
                      </a:ln>
                    </p:spPr>
                  </p:pic>
                </p:oleObj>
              </mc:Choice>
              <mc:Fallback>
                <p:oleObj name="CorelDRAW" r:id="rId2" spid="" imgH="1304925" imgW="3016250" showAsIcon="0" progId="CorelDRAW.Graphic.13">
                  <p:embed followColorScheme="full"/>
                  <p:pic>
                    <p:nvPicPr>
                      <p:cNvPr id="2097177" name="Object 13"/>
                      <p:cNvPicPr>
                        <a:picLocks/>
                      </p:cNvPicPr>
                      <p:nvPr/>
                    </p:nvPicPr>
                    <p:blipFill>
                      <a:blip xmlns:r="http://schemas.openxmlformats.org/officeDocument/2006/relationships" r:embed="rId3"/>
                      <a:srcRect l="0" t="0" r="0" b="0"/>
                      <a:stretch>
                        <a:fillRect/>
                      </a:stretch>
                    </p:blipFill>
                    <p:spPr>
                      <a:xfrm rot="0">
                        <a:off x="2819400" y="1905000"/>
                        <a:ext cx="3016250" cy="1304925"/>
                      </a:xfrm>
                      <a:prstGeom prst="rect"/>
                      <a:noFill/>
                      <a:ln>
                        <a:noFill/>
                      </a:ln>
                    </p:spPr>
                  </p:pic>
                </p:oleObj>
              </mc:Fallback>
            </mc:AlternateContent>
          </a:graphicData>
        </a:graphic>
      </p:graphicFrame>
      <p:sp>
        <p:nvSpPr>
          <p:cNvPr id="1048764" name="Text Box 14"/>
          <p:cNvSpPr txBox="1"/>
          <p:nvPr/>
        </p:nvSpPr>
        <p:spPr>
          <a:xfrm rot="0">
            <a:off x="1219200" y="1752600"/>
            <a:ext cx="25908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Circuit:</a:t>
            </a:r>
          </a:p>
        </p:txBody>
      </p:sp>
      <p:grpSp>
        <p:nvGrpSpPr>
          <p:cNvPr id="101" name=""/>
          <p:cNvGrpSpPr/>
          <p:nvPr/>
        </p:nvGrpSpPr>
        <p:grpSpPr>
          <a:xfrm rot="0">
            <a:off x="2514600" y="2159000"/>
            <a:ext cx="304800" cy="336550"/>
            <a:chOff x="624" y="2976"/>
            <a:chExt cx="192" cy="212"/>
          </a:xfrm>
        </p:grpSpPr>
        <p:sp>
          <p:nvSpPr>
            <p:cNvPr id="1048765" name="Text Box 25"/>
            <p:cNvSpPr txBox="1"/>
            <p:nvPr/>
          </p:nvSpPr>
          <p:spPr>
            <a:xfrm rot="0">
              <a:off x="624" y="297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766" name="Line 26"/>
            <p:cNvSpPr/>
            <p:nvPr/>
          </p:nvSpPr>
          <p:spPr>
            <a:xfrm rot="0">
              <a:off x="688" y="3016"/>
              <a:ext cx="96" cy="0"/>
            </a:xfrm>
            <a:prstGeom prst="line"/>
            <a:noFill/>
            <a:ln w="12700" cap="flat" cmpd="sng">
              <a:solidFill>
                <a:srgbClr val="FF0000">
                  <a:alpha val="100000"/>
                </a:srgbClr>
              </a:solidFill>
              <a:prstDash val="solid"/>
              <a:round/>
            </a:ln>
          </p:spPr>
        </p:sp>
      </p:grpSp>
      <p:grpSp>
        <p:nvGrpSpPr>
          <p:cNvPr id="102" name=""/>
          <p:cNvGrpSpPr/>
          <p:nvPr/>
        </p:nvGrpSpPr>
        <p:grpSpPr>
          <a:xfrm rot="0">
            <a:off x="2514600" y="1828800"/>
            <a:ext cx="304800" cy="336550"/>
            <a:chOff x="624" y="2640"/>
            <a:chExt cx="192" cy="212"/>
          </a:xfrm>
        </p:grpSpPr>
        <p:sp>
          <p:nvSpPr>
            <p:cNvPr id="1048767" name="Text Box 28"/>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768" name="Line 29"/>
            <p:cNvSpPr/>
            <p:nvPr/>
          </p:nvSpPr>
          <p:spPr>
            <a:xfrm rot="0">
              <a:off x="684" y="2673"/>
              <a:ext cx="96" cy="0"/>
            </a:xfrm>
            <a:prstGeom prst="line"/>
            <a:noFill/>
            <a:ln w="12700" cap="flat" cmpd="sng">
              <a:solidFill>
                <a:srgbClr val="FF0000">
                  <a:alpha val="100000"/>
                </a:srgbClr>
              </a:solidFill>
              <a:prstDash val="solid"/>
              <a:round/>
            </a:ln>
          </p:spPr>
        </p:sp>
      </p:grpSp>
      <p:grpSp>
        <p:nvGrpSpPr>
          <p:cNvPr id="103" name=""/>
          <p:cNvGrpSpPr/>
          <p:nvPr/>
        </p:nvGrpSpPr>
        <p:grpSpPr>
          <a:xfrm rot="0">
            <a:off x="2514600" y="2590800"/>
            <a:ext cx="304800" cy="336550"/>
            <a:chOff x="624" y="2640"/>
            <a:chExt cx="192" cy="212"/>
          </a:xfrm>
        </p:grpSpPr>
        <p:sp>
          <p:nvSpPr>
            <p:cNvPr id="1048769" name="Text Box 44"/>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770" name="Line 45"/>
            <p:cNvSpPr/>
            <p:nvPr/>
          </p:nvSpPr>
          <p:spPr>
            <a:xfrm rot="0">
              <a:off x="684" y="2673"/>
              <a:ext cx="96" cy="0"/>
            </a:xfrm>
            <a:prstGeom prst="line"/>
            <a:noFill/>
            <a:ln w="12700" cap="flat" cmpd="sng">
              <a:solidFill>
                <a:srgbClr val="FF0000">
                  <a:alpha val="100000"/>
                </a:srgbClr>
              </a:solidFill>
              <a:prstDash val="solid"/>
              <a:round/>
            </a:ln>
          </p:spPr>
        </p:sp>
      </p:grpSp>
      <p:grpSp>
        <p:nvGrpSpPr>
          <p:cNvPr id="104" name=""/>
          <p:cNvGrpSpPr/>
          <p:nvPr/>
        </p:nvGrpSpPr>
        <p:grpSpPr>
          <a:xfrm rot="0">
            <a:off x="5975350" y="2216150"/>
            <a:ext cx="304800" cy="336550"/>
            <a:chOff x="624" y="2976"/>
            <a:chExt cx="192" cy="212"/>
          </a:xfrm>
        </p:grpSpPr>
        <p:sp>
          <p:nvSpPr>
            <p:cNvPr id="1048771" name="Text Box 55"/>
            <p:cNvSpPr txBox="1"/>
            <p:nvPr/>
          </p:nvSpPr>
          <p:spPr>
            <a:xfrm rot="0">
              <a:off x="624" y="297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772" name="Line 56"/>
            <p:cNvSpPr/>
            <p:nvPr/>
          </p:nvSpPr>
          <p:spPr>
            <a:xfrm rot="0">
              <a:off x="688" y="3016"/>
              <a:ext cx="96" cy="0"/>
            </a:xfrm>
            <a:prstGeom prst="line"/>
            <a:noFill/>
            <a:ln w="12700" cap="flat" cmpd="sng">
              <a:solidFill>
                <a:srgbClr val="FF0000">
                  <a:alpha val="100000"/>
                </a:srgbClr>
              </a:solidFill>
              <a:prstDash val="solid"/>
              <a:round/>
            </a:ln>
          </p:spPr>
        </p:sp>
      </p:grpSp>
      <p:grpSp>
        <p:nvGrpSpPr>
          <p:cNvPr id="105" name=""/>
          <p:cNvGrpSpPr/>
          <p:nvPr/>
        </p:nvGrpSpPr>
        <p:grpSpPr>
          <a:xfrm rot="0">
            <a:off x="5791200" y="2228850"/>
            <a:ext cx="304800" cy="336550"/>
            <a:chOff x="624" y="2640"/>
            <a:chExt cx="192" cy="212"/>
          </a:xfrm>
        </p:grpSpPr>
        <p:sp>
          <p:nvSpPr>
            <p:cNvPr id="1048773" name="Text Box 58"/>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774" name="Line 59"/>
            <p:cNvSpPr/>
            <p:nvPr/>
          </p:nvSpPr>
          <p:spPr>
            <a:xfrm rot="0">
              <a:off x="684" y="2673"/>
              <a:ext cx="96" cy="0"/>
            </a:xfrm>
            <a:prstGeom prst="line"/>
            <a:noFill/>
            <a:ln w="12700" cap="flat" cmpd="sng">
              <a:solidFill>
                <a:srgbClr val="FF0000">
                  <a:alpha val="100000"/>
                </a:srgbClr>
              </a:solidFill>
              <a:prstDash val="solid"/>
              <a:round/>
            </a:ln>
          </p:spPr>
        </p:sp>
      </p:grpSp>
      <p:sp>
        <p:nvSpPr>
          <p:cNvPr id="1048775" name="Text Box 60"/>
          <p:cNvSpPr txBox="1"/>
          <p:nvPr/>
        </p:nvSpPr>
        <p:spPr>
          <a:xfrm rot="0">
            <a:off x="6203950" y="22161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t>
            </a:r>
          </a:p>
        </p:txBody>
      </p:sp>
      <p:grpSp>
        <p:nvGrpSpPr>
          <p:cNvPr id="106" name=""/>
          <p:cNvGrpSpPr/>
          <p:nvPr/>
        </p:nvGrpSpPr>
        <p:grpSpPr>
          <a:xfrm rot="0">
            <a:off x="6508750" y="2216150"/>
            <a:ext cx="304800" cy="336550"/>
            <a:chOff x="624" y="2640"/>
            <a:chExt cx="192" cy="212"/>
          </a:xfrm>
        </p:grpSpPr>
        <p:sp>
          <p:nvSpPr>
            <p:cNvPr id="1048776" name="Text Box 62"/>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777" name="Line 63"/>
            <p:cNvSpPr/>
            <p:nvPr/>
          </p:nvSpPr>
          <p:spPr>
            <a:xfrm rot="0">
              <a:off x="684" y="2673"/>
              <a:ext cx="96" cy="0"/>
            </a:xfrm>
            <a:prstGeom prst="line"/>
            <a:noFill/>
            <a:ln w="12700" cap="flat" cmpd="sng">
              <a:solidFill>
                <a:srgbClr val="FF0000">
                  <a:alpha val="100000"/>
                </a:srgbClr>
              </a:solidFill>
              <a:prstDash val="solid"/>
              <a:round/>
            </a:ln>
          </p:spPr>
        </p:sp>
      </p:grpSp>
      <p:sp>
        <p:nvSpPr>
          <p:cNvPr id="1048778" name="Text Box 64"/>
          <p:cNvSpPr txBox="1"/>
          <p:nvPr/>
        </p:nvSpPr>
        <p:spPr>
          <a:xfrm rot="0">
            <a:off x="6699250" y="22161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779" name="WordArt 67"/>
          <p:cNvSpPr/>
          <p:nvPr/>
        </p:nvSpPr>
        <p:spPr>
          <a:xfrm rot="0">
            <a:off x="762000" y="12192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780" name="Text Box 68"/>
          <p:cNvSpPr txBox="1"/>
          <p:nvPr/>
        </p:nvSpPr>
        <p:spPr>
          <a:xfrm rot="0">
            <a:off x="1981200" y="1295400"/>
            <a:ext cx="22098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i="1" lang="en-US">
                <a:solidFill>
                  <a:schemeClr val="lt2"/>
                </a:solidFill>
              </a:rPr>
              <a:t>continued…</a:t>
            </a:r>
          </a:p>
        </p:txBody>
      </p:sp>
      <p:sp>
        <p:nvSpPr>
          <p:cNvPr id="1048781" name="Text Box 71"/>
          <p:cNvSpPr txBox="1"/>
          <p:nvPr/>
        </p:nvSpPr>
        <p:spPr>
          <a:xfrm rot="0">
            <a:off x="5334000" y="2228850"/>
            <a:ext cx="609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a:t>
            </a:r>
          </a:p>
        </p:txBody>
      </p:sp>
      <p:sp>
        <p:nvSpPr>
          <p:cNvPr id="1048782" name="Text Box 114"/>
          <p:cNvSpPr txBox="1"/>
          <p:nvPr/>
        </p:nvSpPr>
        <p:spPr>
          <a:xfrm rot="0">
            <a:off x="1143000" y="3368675"/>
            <a:ext cx="7315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result is shown as a sum of products.</a:t>
            </a:r>
          </a:p>
        </p:txBody>
      </p:sp>
      <p:sp>
        <p:nvSpPr>
          <p:cNvPr id="1048783" name="Text Box 115"/>
          <p:cNvSpPr txBox="1"/>
          <p:nvPr/>
        </p:nvSpPr>
        <p:spPr>
          <a:xfrm rot="0">
            <a:off x="1143000" y="3886200"/>
            <a:ext cx="74676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It is a simple matter to implement this form using only NAND gates as shown in the text and following example.</a:t>
            </a:r>
          </a:p>
        </p:txBody>
      </p:sp>
      <p:sp>
        <p:nvSpPr>
          <p:cNvPr id="1048784" name="Text Box 119"/>
          <p:cNvSpPr txBox="1"/>
          <p:nvPr/>
        </p:nvSpPr>
        <p:spPr>
          <a:xfrm rot="0">
            <a:off x="2514600" y="29464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83"/>
                                        </p:tgtEl>
                                        <p:attrNameLst>
                                          <p:attrName>style.visibility</p:attrName>
                                        </p:attrNameLst>
                                      </p:cBhvr>
                                      <p:to>
                                        <p:strVal val="visible"/>
                                      </p:to>
                                    </p:set>
                                    <p:animEffect transition="in" filter="wipe(left)">
                                      <p:cBhvr>
                                        <p:cTn dur="1000" id="7"/>
                                        <p:tgtEl>
                                          <p:spTgt spid="1048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3" grpId="0" uiExpand="0" build="whole"/>
    </p:bldLst>
  </p:timing>
</p:sld>
</file>

<file path=ppt/slides/slide11.xml><?xml version="1.0" encoding="utf-8"?>
<p:sld xmlns:a="http://schemas.openxmlformats.org/drawingml/2006/main" xmlns:r="http://schemas.openxmlformats.org/officeDocument/2006/relationships" xmlns:p="http://schemas.openxmlformats.org/presentationml/2006/main" show="0" showMasterSp="1">
  <p:cSld>
    <p:spTree>
      <p:nvGrpSpPr>
        <p:cNvPr id="109" name=""/>
        <p:cNvGrpSpPr/>
        <p:nvPr/>
      </p:nvGrpSpPr>
      <p:grpSpPr>
        <a:xfrm rot="0">
          <a:off x="0" y="0"/>
          <a:ext cx="0" cy="0"/>
          <a:chOff x="0" y="0"/>
          <a:chExt cx="0" cy="0"/>
        </a:xfrm>
      </p:grpSpPr>
      <p:pic>
        <p:nvPicPr>
          <p:cNvPr id="2097178"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88"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89" name="Rectangle 4"/>
          <p:cNvSpPr/>
          <p:nvPr/>
        </p:nvSpPr>
        <p:spPr>
          <a:xfrm rot="0">
            <a:off x="914400" y="1143000"/>
            <a:ext cx="186213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NAND Logic</a:t>
            </a:r>
          </a:p>
        </p:txBody>
      </p:sp>
      <p:sp>
        <p:nvSpPr>
          <p:cNvPr id="1048790" name="WordArt 11"/>
          <p:cNvSpPr/>
          <p:nvPr/>
        </p:nvSpPr>
        <p:spPr>
          <a:xfrm rot="0">
            <a:off x="762000" y="1981200"/>
            <a:ext cx="1219200" cy="428625"/>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791" name="Text Box 12"/>
          <p:cNvSpPr txBox="1"/>
          <p:nvPr/>
        </p:nvSpPr>
        <p:spPr>
          <a:xfrm rot="0">
            <a:off x="2133600" y="1981200"/>
            <a:ext cx="6096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Convert the circuit in the previous example to one that uses only NAND gates.</a:t>
            </a:r>
          </a:p>
        </p:txBody>
      </p:sp>
      <p:sp>
        <p:nvSpPr>
          <p:cNvPr id="1048792" name="Text Box 13"/>
          <p:cNvSpPr txBox="1"/>
          <p:nvPr/>
        </p:nvSpPr>
        <p:spPr>
          <a:xfrm rot="0">
            <a:off x="838200" y="3232150"/>
            <a:ext cx="75438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Recall from Boolean algebra that double inversion cancels. By adding inverting bubbles to above circuit, it is easily converted to NAND gates:</a:t>
            </a:r>
          </a:p>
        </p:txBody>
      </p:sp>
      <p:graphicFrame>
        <p:nvGraphicFramePr>
          <p:cNvPr id="4194320" name=""/>
          <p:cNvGraphicFramePr>
            <a:graphicFrameLocks/>
          </p:cNvGraphicFramePr>
          <p:nvPr/>
        </p:nvGraphicFramePr>
        <p:xfrm rot="0">
          <a:off x="2819400" y="4641850"/>
          <a:ext cx="3016250" cy="1304925"/>
        </p:xfrm>
        <a:graphic>
          <a:graphicData uri="http://schemas.openxmlformats.org/presentationml/2006/ole">
            <mc:AlternateContent xmlns:mc="http://schemas.openxmlformats.org/markup-compatibility/2006">
              <mc:Choice xmlns:v="urn:schemas-microsoft-com:vml" Requires="v">
                <p:oleObj name="CorelDRAW" r:id="rId2" spid="" imgH="1304925" imgW="3016250" showAsIcon="0" progId="CorelDRAW.Graphic.13">
                  <p:embed followColorScheme="full"/>
                  <p:pic>
                    <p:nvPicPr>
                      <p:cNvPr id="2097179" name="Object 14"/>
                      <p:cNvPicPr>
                        <a:picLocks/>
                      </p:cNvPicPr>
                      <p:nvPr/>
                    </p:nvPicPr>
                    <p:blipFill>
                      <a:blip xmlns:r="http://schemas.openxmlformats.org/officeDocument/2006/relationships" r:embed="rId3"/>
                      <a:srcRect l="0" t="0" r="0" b="0"/>
                      <a:stretch>
                        <a:fillRect/>
                      </a:stretch>
                    </p:blipFill>
                    <p:spPr>
                      <a:xfrm rot="0">
                        <a:off x="2819400" y="4641850"/>
                        <a:ext cx="3016250" cy="1304925"/>
                      </a:xfrm>
                      <a:prstGeom prst="rect"/>
                      <a:noFill/>
                      <a:ln>
                        <a:noFill/>
                      </a:ln>
                    </p:spPr>
                  </p:pic>
                </p:oleObj>
              </mc:Choice>
              <mc:Fallback>
                <p:oleObj name="CorelDRAW" r:id="rId2" spid="" imgH="1304925" imgW="3016250" showAsIcon="0" progId="CorelDRAW.Graphic.13">
                  <p:embed followColorScheme="full"/>
                  <p:pic>
                    <p:nvPicPr>
                      <p:cNvPr id="2097179" name="Object 14"/>
                      <p:cNvPicPr>
                        <a:picLocks/>
                      </p:cNvPicPr>
                      <p:nvPr/>
                    </p:nvPicPr>
                    <p:blipFill>
                      <a:blip xmlns:r="http://schemas.openxmlformats.org/officeDocument/2006/relationships" r:embed="rId3"/>
                      <a:srcRect l="0" t="0" r="0" b="0"/>
                      <a:stretch>
                        <a:fillRect/>
                      </a:stretch>
                    </p:blipFill>
                    <p:spPr>
                      <a:xfrm rot="0">
                        <a:off x="2819400" y="4641850"/>
                        <a:ext cx="3016250" cy="1304925"/>
                      </a:xfrm>
                      <a:prstGeom prst="rect"/>
                      <a:noFill/>
                      <a:ln>
                        <a:noFill/>
                      </a:ln>
                    </p:spPr>
                  </p:pic>
                </p:oleObj>
              </mc:Fallback>
            </mc:AlternateContent>
          </a:graphicData>
        </a:graphic>
      </p:graphicFrame>
      <p:grpSp>
        <p:nvGrpSpPr>
          <p:cNvPr id="110" name=""/>
          <p:cNvGrpSpPr/>
          <p:nvPr/>
        </p:nvGrpSpPr>
        <p:grpSpPr>
          <a:xfrm rot="0">
            <a:off x="2514600" y="4895850"/>
            <a:ext cx="304800" cy="336550"/>
            <a:chOff x="624" y="2976"/>
            <a:chExt cx="192" cy="212"/>
          </a:xfrm>
        </p:grpSpPr>
        <p:sp>
          <p:nvSpPr>
            <p:cNvPr id="1048793" name="Text Box 16"/>
            <p:cNvSpPr txBox="1"/>
            <p:nvPr/>
          </p:nvSpPr>
          <p:spPr>
            <a:xfrm rot="0">
              <a:off x="624" y="297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794" name="Line 17"/>
            <p:cNvSpPr/>
            <p:nvPr/>
          </p:nvSpPr>
          <p:spPr>
            <a:xfrm rot="0">
              <a:off x="688" y="3016"/>
              <a:ext cx="96" cy="0"/>
            </a:xfrm>
            <a:prstGeom prst="line"/>
            <a:noFill/>
            <a:ln w="12700" cap="flat" cmpd="sng">
              <a:solidFill>
                <a:srgbClr val="FF0000">
                  <a:alpha val="100000"/>
                </a:srgbClr>
              </a:solidFill>
              <a:prstDash val="solid"/>
              <a:round/>
            </a:ln>
          </p:spPr>
        </p:sp>
      </p:grpSp>
      <p:grpSp>
        <p:nvGrpSpPr>
          <p:cNvPr id="111" name=""/>
          <p:cNvGrpSpPr/>
          <p:nvPr/>
        </p:nvGrpSpPr>
        <p:grpSpPr>
          <a:xfrm rot="0">
            <a:off x="2514600" y="4565650"/>
            <a:ext cx="304800" cy="336550"/>
            <a:chOff x="624" y="2640"/>
            <a:chExt cx="192" cy="212"/>
          </a:xfrm>
        </p:grpSpPr>
        <p:sp>
          <p:nvSpPr>
            <p:cNvPr id="1048795" name="Text Box 19"/>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796" name="Line 20"/>
            <p:cNvSpPr/>
            <p:nvPr/>
          </p:nvSpPr>
          <p:spPr>
            <a:xfrm rot="0">
              <a:off x="684" y="2673"/>
              <a:ext cx="96" cy="0"/>
            </a:xfrm>
            <a:prstGeom prst="line"/>
            <a:noFill/>
            <a:ln w="12700" cap="flat" cmpd="sng">
              <a:solidFill>
                <a:srgbClr val="FF0000">
                  <a:alpha val="100000"/>
                </a:srgbClr>
              </a:solidFill>
              <a:prstDash val="solid"/>
              <a:round/>
            </a:ln>
          </p:spPr>
        </p:sp>
      </p:grpSp>
      <p:sp>
        <p:nvSpPr>
          <p:cNvPr id="1048797" name="Text Box 21"/>
          <p:cNvSpPr txBox="1"/>
          <p:nvPr/>
        </p:nvSpPr>
        <p:spPr>
          <a:xfrm rot="0">
            <a:off x="2514600" y="56832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pSp>
        <p:nvGrpSpPr>
          <p:cNvPr id="112" name=""/>
          <p:cNvGrpSpPr/>
          <p:nvPr/>
        </p:nvGrpSpPr>
        <p:grpSpPr>
          <a:xfrm rot="0">
            <a:off x="2514600" y="5327650"/>
            <a:ext cx="304800" cy="336550"/>
            <a:chOff x="624" y="2640"/>
            <a:chExt cx="192" cy="212"/>
          </a:xfrm>
        </p:grpSpPr>
        <p:sp>
          <p:nvSpPr>
            <p:cNvPr id="1048798" name="Text Box 23"/>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799" name="Line 24"/>
            <p:cNvSpPr/>
            <p:nvPr/>
          </p:nvSpPr>
          <p:spPr>
            <a:xfrm rot="0">
              <a:off x="684" y="2673"/>
              <a:ext cx="96" cy="0"/>
            </a:xfrm>
            <a:prstGeom prst="line"/>
            <a:noFill/>
            <a:ln w="12700" cap="flat" cmpd="sng">
              <a:solidFill>
                <a:srgbClr val="FF0000">
                  <a:alpha val="100000"/>
                </a:srgbClr>
              </a:solidFill>
              <a:prstDash val="solid"/>
              <a:round/>
            </a:ln>
          </p:spPr>
        </p:sp>
      </p:grpSp>
      <p:grpSp>
        <p:nvGrpSpPr>
          <p:cNvPr id="113" name=""/>
          <p:cNvGrpSpPr/>
          <p:nvPr/>
        </p:nvGrpSpPr>
        <p:grpSpPr>
          <a:xfrm rot="0">
            <a:off x="5975350" y="4953000"/>
            <a:ext cx="304800" cy="336550"/>
            <a:chOff x="624" y="2976"/>
            <a:chExt cx="192" cy="212"/>
          </a:xfrm>
        </p:grpSpPr>
        <p:sp>
          <p:nvSpPr>
            <p:cNvPr id="1048800" name="Text Box 26"/>
            <p:cNvSpPr txBox="1"/>
            <p:nvPr/>
          </p:nvSpPr>
          <p:spPr>
            <a:xfrm rot="0">
              <a:off x="624" y="297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801" name="Line 27"/>
            <p:cNvSpPr/>
            <p:nvPr/>
          </p:nvSpPr>
          <p:spPr>
            <a:xfrm rot="0">
              <a:off x="688" y="3016"/>
              <a:ext cx="96" cy="0"/>
            </a:xfrm>
            <a:prstGeom prst="line"/>
            <a:noFill/>
            <a:ln w="12700" cap="flat" cmpd="sng">
              <a:solidFill>
                <a:srgbClr val="FF0000">
                  <a:alpha val="100000"/>
                </a:srgbClr>
              </a:solidFill>
              <a:prstDash val="solid"/>
              <a:round/>
            </a:ln>
          </p:spPr>
        </p:sp>
      </p:grpSp>
      <p:grpSp>
        <p:nvGrpSpPr>
          <p:cNvPr id="114" name=""/>
          <p:cNvGrpSpPr/>
          <p:nvPr/>
        </p:nvGrpSpPr>
        <p:grpSpPr>
          <a:xfrm rot="0">
            <a:off x="5791200" y="4965700"/>
            <a:ext cx="304800" cy="336550"/>
            <a:chOff x="624" y="2640"/>
            <a:chExt cx="192" cy="212"/>
          </a:xfrm>
        </p:grpSpPr>
        <p:sp>
          <p:nvSpPr>
            <p:cNvPr id="1048802" name="Text Box 29"/>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03" name="Line 30"/>
            <p:cNvSpPr/>
            <p:nvPr/>
          </p:nvSpPr>
          <p:spPr>
            <a:xfrm rot="0">
              <a:off x="684" y="2673"/>
              <a:ext cx="96" cy="0"/>
            </a:xfrm>
            <a:prstGeom prst="line"/>
            <a:noFill/>
            <a:ln w="12700" cap="flat" cmpd="sng">
              <a:solidFill>
                <a:srgbClr val="FF0000">
                  <a:alpha val="100000"/>
                </a:srgbClr>
              </a:solidFill>
              <a:prstDash val="solid"/>
              <a:round/>
            </a:ln>
          </p:spPr>
        </p:sp>
      </p:grpSp>
      <p:sp>
        <p:nvSpPr>
          <p:cNvPr id="1048804" name="Text Box 31"/>
          <p:cNvSpPr txBox="1"/>
          <p:nvPr/>
        </p:nvSpPr>
        <p:spPr>
          <a:xfrm rot="0">
            <a:off x="6203950" y="4953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t>
            </a:r>
          </a:p>
        </p:txBody>
      </p:sp>
      <p:grpSp>
        <p:nvGrpSpPr>
          <p:cNvPr id="115" name=""/>
          <p:cNvGrpSpPr/>
          <p:nvPr/>
        </p:nvGrpSpPr>
        <p:grpSpPr>
          <a:xfrm rot="0">
            <a:off x="6508750" y="4953000"/>
            <a:ext cx="304800" cy="336550"/>
            <a:chOff x="624" y="2640"/>
            <a:chExt cx="192" cy="212"/>
          </a:xfrm>
        </p:grpSpPr>
        <p:sp>
          <p:nvSpPr>
            <p:cNvPr id="1048805" name="Text Box 33"/>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06" name="Line 34"/>
            <p:cNvSpPr/>
            <p:nvPr/>
          </p:nvSpPr>
          <p:spPr>
            <a:xfrm rot="0">
              <a:off x="684" y="2673"/>
              <a:ext cx="96" cy="0"/>
            </a:xfrm>
            <a:prstGeom prst="line"/>
            <a:noFill/>
            <a:ln w="12700" cap="flat" cmpd="sng">
              <a:solidFill>
                <a:srgbClr val="FF0000">
                  <a:alpha val="100000"/>
                </a:srgbClr>
              </a:solidFill>
              <a:prstDash val="solid"/>
              <a:round/>
            </a:ln>
          </p:spPr>
        </p:sp>
      </p:grpSp>
      <p:sp>
        <p:nvSpPr>
          <p:cNvPr id="1048807" name="Text Box 35"/>
          <p:cNvSpPr txBox="1"/>
          <p:nvPr/>
        </p:nvSpPr>
        <p:spPr>
          <a:xfrm rot="0">
            <a:off x="6699250" y="4953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808" name="Text Box 36"/>
          <p:cNvSpPr txBox="1"/>
          <p:nvPr/>
        </p:nvSpPr>
        <p:spPr>
          <a:xfrm rot="0">
            <a:off x="5334000" y="4965700"/>
            <a:ext cx="609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a:t>
            </a:r>
          </a:p>
        </p:txBody>
      </p:sp>
      <p:sp>
        <p:nvSpPr>
          <p:cNvPr id="1048809" name="Oval 37"/>
          <p:cNvSpPr/>
          <p:nvPr/>
        </p:nvSpPr>
        <p:spPr>
          <a:xfrm rot="0">
            <a:off x="4691062" y="5106987"/>
            <a:ext cx="114300" cy="109537"/>
          </a:xfrm>
          <a:prstGeom prst="ellipse"/>
          <a:solidFill>
            <a:srgbClr val="DDDDDD"/>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10" name="Oval 38"/>
          <p:cNvSpPr/>
          <p:nvPr/>
        </p:nvSpPr>
        <p:spPr>
          <a:xfrm rot="0">
            <a:off x="4686300" y="5368925"/>
            <a:ext cx="114300" cy="109537"/>
          </a:xfrm>
          <a:prstGeom prst="ellipse"/>
          <a:solidFill>
            <a:srgbClr val="DDDDDD"/>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11" name="Oval 39"/>
          <p:cNvSpPr/>
          <p:nvPr/>
        </p:nvSpPr>
        <p:spPr>
          <a:xfrm rot="0">
            <a:off x="3843337" y="4845050"/>
            <a:ext cx="114300" cy="109537"/>
          </a:xfrm>
          <a:prstGeom prst="ellipse"/>
          <a:solidFill>
            <a:srgbClr val="DDDDDD"/>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12" name="Oval 40"/>
          <p:cNvSpPr/>
          <p:nvPr/>
        </p:nvSpPr>
        <p:spPr>
          <a:xfrm rot="0">
            <a:off x="3838575" y="5659437"/>
            <a:ext cx="114300" cy="109537"/>
          </a:xfrm>
          <a:prstGeom prst="ellipse"/>
          <a:solidFill>
            <a:srgbClr val="DDDDDD"/>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13" name="WordArt 41"/>
          <p:cNvSpPr/>
          <p:nvPr/>
        </p:nvSpPr>
        <p:spPr>
          <a:xfrm rot="0">
            <a:off x="838200" y="27432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Tree>
  </p:cSld>
  <p:clrMapOvr>
    <a:masterClrMapping/>
  </p:clrMapOvr>
  <p:transition spd="fast" advClick="1"/>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3" presetSubtype="0">
                                  <p:stCondLst>
                                    <p:cond delay="0"/>
                                  </p:stCondLst>
                                  <p:childTnLst>
                                    <p:set>
                                      <p:cBhvr>
                                        <p:cTn dur="1" fill="hold" id="6">
                                          <p:stCondLst>
                                            <p:cond delay="0"/>
                                          </p:stCondLst>
                                        </p:cTn>
                                        <p:tgtEl>
                                          <p:spTgt spid="1048813"/>
                                        </p:tgtEl>
                                        <p:attrNameLst>
                                          <p:attrName>style.visibility</p:attrName>
                                        </p:attrNameLst>
                                      </p:cBhvr>
                                      <p:to>
                                        <p:strVal val="visible"/>
                                      </p:to>
                                    </p:set>
                                    <p:anim calcmode="lin" valueType="num">
                                      <p:cBhvr>
                                        <p:cTn dur="500" fill="hold" id="7"/>
                                        <p:tgtEl>
                                          <p:spTgt spid="1048813"/>
                                        </p:tgtEl>
                                        <p:attrNameLst>
                                          <p:attrName>ppt_w</p:attrName>
                                        </p:attrNameLst>
                                      </p:cBhvr>
                                      <p:tavLst>
                                        <p:tav tm="0">
                                          <p:val>
                                            <p:fltVal val="0.0"/>
                                          </p:val>
                                        </p:tav>
                                        <p:tav tm="100000">
                                          <p:val>
                                            <p:strVal val="#ppt_w"/>
                                          </p:val>
                                        </p:tav>
                                      </p:tavLst>
                                    </p:anim>
                                    <p:anim calcmode="lin" valueType="num">
                                      <p:cBhvr>
                                        <p:cTn dur="500" fill="hold" id="8"/>
                                        <p:tgtEl>
                                          <p:spTgt spid="1048813"/>
                                        </p:tgtEl>
                                        <p:attrNameLst>
                                          <p:attrName>ppt_h</p:attrName>
                                        </p:attrNameLst>
                                      </p:cBhvr>
                                      <p:tavLst>
                                        <p:tav tm="0">
                                          <p:val>
                                            <p:fltVal val="0.0"/>
                                          </p:val>
                                        </p:tav>
                                        <p:tav tm="100000">
                                          <p:val>
                                            <p:strVal val="#ppt_h"/>
                                          </p:val>
                                        </p:tav>
                                      </p:tavLst>
                                    </p:anim>
                                    <p:animEffect transition="in" filter="fade">
                                      <p:cBhvr>
                                        <p:cTn dur="500" id="9"/>
                                        <p:tgtEl>
                                          <p:spTgt spid="1048813"/>
                                        </p:tgtEl>
                                      </p:cBhvr>
                                    </p:animEffect>
                                  </p:childTnLst>
                                </p:cTn>
                              </p:par>
                              <p:par>
                                <p:cTn fill="hold" grpId="0" id="10" nodeType="withEffect" presetClass="entr" presetID="2" presetSubtype="4">
                                  <p:stCondLst>
                                    <p:cond delay="0"/>
                                  </p:stCondLst>
                                  <p:childTnLst>
                                    <p:set>
                                      <p:cBhvr>
                                        <p:cTn dur="1" fill="hold" id="11">
                                          <p:stCondLst>
                                            <p:cond delay="0"/>
                                          </p:stCondLst>
                                        </p:cTn>
                                        <p:tgtEl>
                                          <p:spTgt spid="1048792"/>
                                        </p:tgtEl>
                                        <p:attrNameLst>
                                          <p:attrName>style.visibility</p:attrName>
                                        </p:attrNameLst>
                                      </p:cBhvr>
                                      <p:to>
                                        <p:strVal val="visible"/>
                                      </p:to>
                                    </p:set>
                                    <p:anim calcmode="lin" valueType="num">
                                      <p:cBhvr additive="base">
                                        <p:cTn dur="500" fill="hold" id="12"/>
                                        <p:tgtEl>
                                          <p:spTgt spid="1048792"/>
                                        </p:tgtEl>
                                        <p:attrNameLst>
                                          <p:attrName>ppt_x</p:attrName>
                                        </p:attrNameLst>
                                      </p:cBhvr>
                                      <p:tavLst>
                                        <p:tav tm="0">
                                          <p:val>
                                            <p:strVal val="#ppt_x"/>
                                          </p:val>
                                        </p:tav>
                                        <p:tav tm="100000">
                                          <p:val>
                                            <p:strVal val="#ppt_x"/>
                                          </p:val>
                                        </p:tav>
                                      </p:tavLst>
                                    </p:anim>
                                    <p:anim calcmode="lin" valueType="num">
                                      <p:cBhvr additive="base">
                                        <p:cTn dur="500" fill="hold" id="13"/>
                                        <p:tgtEl>
                                          <p:spTgt spid="1048792"/>
                                        </p:tgtEl>
                                        <p:attrNameLst>
                                          <p:attrName>ppt_y</p:attrName>
                                        </p:attrNameLst>
                                      </p:cBhvr>
                                      <p:tavLst>
                                        <p:tav tm="0">
                                          <p:val>
                                            <p:strVal val="1+#ppt_h/2"/>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37" presetSubtype="0">
                                  <p:stCondLst>
                                    <p:cond delay="0"/>
                                  </p:stCondLst>
                                  <p:childTnLst>
                                    <p:set>
                                      <p:cBhvr>
                                        <p:cTn dur="1" fill="hold" id="17">
                                          <p:stCondLst>
                                            <p:cond delay="0"/>
                                          </p:stCondLst>
                                        </p:cTn>
                                        <p:tgtEl>
                                          <p:spTgt spid="4194320"/>
                                        </p:tgtEl>
                                        <p:attrNameLst>
                                          <p:attrName>style.visibility</p:attrName>
                                        </p:attrNameLst>
                                      </p:cBhvr>
                                      <p:to>
                                        <p:strVal val="visible"/>
                                      </p:to>
                                    </p:set>
                                    <p:animEffect transition="in" filter="fade">
                                      <p:cBhvr>
                                        <p:cTn dur="1000" id="18"/>
                                        <p:tgtEl>
                                          <p:spTgt spid="4194320"/>
                                        </p:tgtEl>
                                      </p:cBhvr>
                                    </p:animEffect>
                                    <p:anim calcmode="lin" valueType="num">
                                      <p:cBhvr>
                                        <p:cTn dur="1000" fill="hold" id="19"/>
                                        <p:tgtEl>
                                          <p:spTgt spid="4194320"/>
                                        </p:tgtEl>
                                        <p:attrNameLst>
                                          <p:attrName>ppt_x</p:attrName>
                                        </p:attrNameLst>
                                      </p:cBhvr>
                                      <p:tavLst>
                                        <p:tav tm="0">
                                          <p:val>
                                            <p:strVal val="#ppt_x"/>
                                          </p:val>
                                        </p:tav>
                                        <p:tav tm="100000">
                                          <p:val>
                                            <p:strVal val="#ppt_x"/>
                                          </p:val>
                                        </p:tav>
                                      </p:tavLst>
                                    </p:anim>
                                    <p:anim calcmode="lin" valueType="num">
                                      <p:cBhvr>
                                        <p:cTn decel="100000" dur="900" fill="hold" id="20"/>
                                        <p:tgtEl>
                                          <p:spTgt spid="4194320"/>
                                        </p:tgtEl>
                                        <p:attrNameLst>
                                          <p:attrName>ppt_y</p:attrName>
                                        </p:attrNameLst>
                                      </p:cBhvr>
                                      <p:tavLst>
                                        <p:tav tm="0">
                                          <p:val>
                                            <p:strVal val="#ppt_y+1"/>
                                          </p:val>
                                        </p:tav>
                                        <p:tav tm="100000">
                                          <p:val>
                                            <p:strVal val="#ppt_y-.03"/>
                                          </p:val>
                                        </p:tav>
                                      </p:tavLst>
                                    </p:anim>
                                    <p:anim calcmode="lin" valueType="num">
                                      <p:cBhvr>
                                        <p:cTn accel="100000" dur="100" fill="hold" id="21">
                                          <p:stCondLst>
                                            <p:cond delay="900"/>
                                          </p:stCondLst>
                                        </p:cTn>
                                        <p:tgtEl>
                                          <p:spTgt spid="4194320"/>
                                        </p:tgtEl>
                                        <p:attrNameLst>
                                          <p:attrName>ppt_y</p:attrName>
                                        </p:attrNameLst>
                                      </p:cBhvr>
                                      <p:tavLst>
                                        <p:tav tm="0">
                                          <p:val>
                                            <p:strVal val="#ppt_y-.03"/>
                                          </p:val>
                                        </p:tav>
                                        <p:tav tm="100000">
                                          <p:val>
                                            <p:strVal val="#ppt_y"/>
                                          </p:val>
                                        </p:tav>
                                      </p:tavLst>
                                    </p:anim>
                                  </p:childTnLst>
                                </p:cTn>
                              </p:par>
                              <p:par>
                                <p:cTn fill="hold" id="22" nodeType="withEffect" presetClass="entr" presetID="37" presetSubtype="0">
                                  <p:stCondLst>
                                    <p:cond delay="0"/>
                                  </p:stCondLst>
                                  <p:childTnLst>
                                    <p:set>
                                      <p:cBhvr>
                                        <p:cTn dur="1" fill="hold" id="23">
                                          <p:stCondLst>
                                            <p:cond delay="0"/>
                                          </p:stCondLst>
                                        </p:cTn>
                                        <p:tgtEl>
                                          <p:spTgt spid="110"/>
                                        </p:tgtEl>
                                        <p:attrNameLst>
                                          <p:attrName>style.visibility</p:attrName>
                                        </p:attrNameLst>
                                      </p:cBhvr>
                                      <p:to>
                                        <p:strVal val="visible"/>
                                      </p:to>
                                    </p:set>
                                    <p:animEffect transition="in" filter="fade">
                                      <p:cBhvr>
                                        <p:cTn dur="1000" id="24"/>
                                        <p:tgtEl>
                                          <p:spTgt spid="110"/>
                                        </p:tgtEl>
                                      </p:cBhvr>
                                    </p:animEffect>
                                    <p:anim calcmode="lin" valueType="num">
                                      <p:cBhvr>
                                        <p:cTn dur="1000" fill="hold" id="25"/>
                                        <p:tgtEl>
                                          <p:spTgt spid="110"/>
                                        </p:tgtEl>
                                        <p:attrNameLst>
                                          <p:attrName>ppt_x</p:attrName>
                                        </p:attrNameLst>
                                      </p:cBhvr>
                                      <p:tavLst>
                                        <p:tav tm="0">
                                          <p:val>
                                            <p:strVal val="#ppt_x"/>
                                          </p:val>
                                        </p:tav>
                                        <p:tav tm="100000">
                                          <p:val>
                                            <p:strVal val="#ppt_x"/>
                                          </p:val>
                                        </p:tav>
                                      </p:tavLst>
                                    </p:anim>
                                    <p:anim calcmode="lin" valueType="num">
                                      <p:cBhvr>
                                        <p:cTn decel="100000" dur="900" fill="hold" id="26"/>
                                        <p:tgtEl>
                                          <p:spTgt spid="110"/>
                                        </p:tgtEl>
                                        <p:attrNameLst>
                                          <p:attrName>ppt_y</p:attrName>
                                        </p:attrNameLst>
                                      </p:cBhvr>
                                      <p:tavLst>
                                        <p:tav tm="0">
                                          <p:val>
                                            <p:strVal val="#ppt_y+1"/>
                                          </p:val>
                                        </p:tav>
                                        <p:tav tm="100000">
                                          <p:val>
                                            <p:strVal val="#ppt_y-.03"/>
                                          </p:val>
                                        </p:tav>
                                      </p:tavLst>
                                    </p:anim>
                                    <p:anim calcmode="lin" valueType="num">
                                      <p:cBhvr>
                                        <p:cTn accel="100000" dur="100" fill="hold" id="27">
                                          <p:stCondLst>
                                            <p:cond delay="900"/>
                                          </p:stCondLst>
                                        </p:cTn>
                                        <p:tgtEl>
                                          <p:spTgt spid="110"/>
                                        </p:tgtEl>
                                        <p:attrNameLst>
                                          <p:attrName>ppt_y</p:attrName>
                                        </p:attrNameLst>
                                      </p:cBhvr>
                                      <p:tavLst>
                                        <p:tav tm="0">
                                          <p:val>
                                            <p:strVal val="#ppt_y-.03"/>
                                          </p:val>
                                        </p:tav>
                                        <p:tav tm="100000">
                                          <p:val>
                                            <p:strVal val="#ppt_y"/>
                                          </p:val>
                                        </p:tav>
                                      </p:tavLst>
                                    </p:anim>
                                  </p:childTnLst>
                                </p:cTn>
                              </p:par>
                              <p:par>
                                <p:cTn fill="hold" id="28" nodeType="withEffect" presetClass="entr" presetID="37" presetSubtype="0">
                                  <p:stCondLst>
                                    <p:cond delay="0"/>
                                  </p:stCondLst>
                                  <p:childTnLst>
                                    <p:set>
                                      <p:cBhvr>
                                        <p:cTn dur="1" fill="hold" id="29">
                                          <p:stCondLst>
                                            <p:cond delay="0"/>
                                          </p:stCondLst>
                                        </p:cTn>
                                        <p:tgtEl>
                                          <p:spTgt spid="111"/>
                                        </p:tgtEl>
                                        <p:attrNameLst>
                                          <p:attrName>style.visibility</p:attrName>
                                        </p:attrNameLst>
                                      </p:cBhvr>
                                      <p:to>
                                        <p:strVal val="visible"/>
                                      </p:to>
                                    </p:set>
                                    <p:animEffect transition="in" filter="fade">
                                      <p:cBhvr>
                                        <p:cTn dur="1000" id="30"/>
                                        <p:tgtEl>
                                          <p:spTgt spid="111"/>
                                        </p:tgtEl>
                                      </p:cBhvr>
                                    </p:animEffect>
                                    <p:anim calcmode="lin" valueType="num">
                                      <p:cBhvr>
                                        <p:cTn dur="1000" fill="hold" id="31"/>
                                        <p:tgtEl>
                                          <p:spTgt spid="111"/>
                                        </p:tgtEl>
                                        <p:attrNameLst>
                                          <p:attrName>ppt_x</p:attrName>
                                        </p:attrNameLst>
                                      </p:cBhvr>
                                      <p:tavLst>
                                        <p:tav tm="0">
                                          <p:val>
                                            <p:strVal val="#ppt_x"/>
                                          </p:val>
                                        </p:tav>
                                        <p:tav tm="100000">
                                          <p:val>
                                            <p:strVal val="#ppt_x"/>
                                          </p:val>
                                        </p:tav>
                                      </p:tavLst>
                                    </p:anim>
                                    <p:anim calcmode="lin" valueType="num">
                                      <p:cBhvr>
                                        <p:cTn decel="100000" dur="900" fill="hold" id="32"/>
                                        <p:tgtEl>
                                          <p:spTgt spid="111"/>
                                        </p:tgtEl>
                                        <p:attrNameLst>
                                          <p:attrName>ppt_y</p:attrName>
                                        </p:attrNameLst>
                                      </p:cBhvr>
                                      <p:tavLst>
                                        <p:tav tm="0">
                                          <p:val>
                                            <p:strVal val="#ppt_y+1"/>
                                          </p:val>
                                        </p:tav>
                                        <p:tav tm="100000">
                                          <p:val>
                                            <p:strVal val="#ppt_y-.03"/>
                                          </p:val>
                                        </p:tav>
                                      </p:tavLst>
                                    </p:anim>
                                    <p:anim calcmode="lin" valueType="num">
                                      <p:cBhvr>
                                        <p:cTn accel="100000" dur="100" fill="hold" id="33">
                                          <p:stCondLst>
                                            <p:cond delay="900"/>
                                          </p:stCondLst>
                                        </p:cTn>
                                        <p:tgtEl>
                                          <p:spTgt spid="111"/>
                                        </p:tgtEl>
                                        <p:attrNameLst>
                                          <p:attrName>ppt_y</p:attrName>
                                        </p:attrNameLst>
                                      </p:cBhvr>
                                      <p:tavLst>
                                        <p:tav tm="0">
                                          <p:val>
                                            <p:strVal val="#ppt_y-.03"/>
                                          </p:val>
                                        </p:tav>
                                        <p:tav tm="100000">
                                          <p:val>
                                            <p:strVal val="#ppt_y"/>
                                          </p:val>
                                        </p:tav>
                                      </p:tavLst>
                                    </p:anim>
                                  </p:childTnLst>
                                </p:cTn>
                              </p:par>
                              <p:par>
                                <p:cTn fill="hold" grpId="0" id="34" nodeType="withEffect" presetClass="entr" presetID="37" presetSubtype="0">
                                  <p:stCondLst>
                                    <p:cond delay="0"/>
                                  </p:stCondLst>
                                  <p:childTnLst>
                                    <p:set>
                                      <p:cBhvr>
                                        <p:cTn dur="1" fill="hold" id="35">
                                          <p:stCondLst>
                                            <p:cond delay="0"/>
                                          </p:stCondLst>
                                        </p:cTn>
                                        <p:tgtEl>
                                          <p:spTgt spid="1048797"/>
                                        </p:tgtEl>
                                        <p:attrNameLst>
                                          <p:attrName>style.visibility</p:attrName>
                                        </p:attrNameLst>
                                      </p:cBhvr>
                                      <p:to>
                                        <p:strVal val="visible"/>
                                      </p:to>
                                    </p:set>
                                    <p:animEffect transition="in" filter="fade">
                                      <p:cBhvr>
                                        <p:cTn dur="1000" id="36"/>
                                        <p:tgtEl>
                                          <p:spTgt spid="1048797"/>
                                        </p:tgtEl>
                                      </p:cBhvr>
                                    </p:animEffect>
                                    <p:anim calcmode="lin" valueType="num">
                                      <p:cBhvr>
                                        <p:cTn dur="1000" fill="hold" id="37"/>
                                        <p:tgtEl>
                                          <p:spTgt spid="1048797"/>
                                        </p:tgtEl>
                                        <p:attrNameLst>
                                          <p:attrName>ppt_x</p:attrName>
                                        </p:attrNameLst>
                                      </p:cBhvr>
                                      <p:tavLst>
                                        <p:tav tm="0">
                                          <p:val>
                                            <p:strVal val="#ppt_x"/>
                                          </p:val>
                                        </p:tav>
                                        <p:tav tm="100000">
                                          <p:val>
                                            <p:strVal val="#ppt_x"/>
                                          </p:val>
                                        </p:tav>
                                      </p:tavLst>
                                    </p:anim>
                                    <p:anim calcmode="lin" valueType="num">
                                      <p:cBhvr>
                                        <p:cTn decel="100000" dur="900" fill="hold" id="38"/>
                                        <p:tgtEl>
                                          <p:spTgt spid="1048797"/>
                                        </p:tgtEl>
                                        <p:attrNameLst>
                                          <p:attrName>ppt_y</p:attrName>
                                        </p:attrNameLst>
                                      </p:cBhvr>
                                      <p:tavLst>
                                        <p:tav tm="0">
                                          <p:val>
                                            <p:strVal val="#ppt_y+1"/>
                                          </p:val>
                                        </p:tav>
                                        <p:tav tm="100000">
                                          <p:val>
                                            <p:strVal val="#ppt_y-.03"/>
                                          </p:val>
                                        </p:tav>
                                      </p:tavLst>
                                    </p:anim>
                                    <p:anim calcmode="lin" valueType="num">
                                      <p:cBhvr>
                                        <p:cTn accel="100000" dur="100" fill="hold" id="39">
                                          <p:stCondLst>
                                            <p:cond delay="900"/>
                                          </p:stCondLst>
                                        </p:cTn>
                                        <p:tgtEl>
                                          <p:spTgt spid="1048797"/>
                                        </p:tgtEl>
                                        <p:attrNameLst>
                                          <p:attrName>ppt_y</p:attrName>
                                        </p:attrNameLst>
                                      </p:cBhvr>
                                      <p:tavLst>
                                        <p:tav tm="0">
                                          <p:val>
                                            <p:strVal val="#ppt_y-.03"/>
                                          </p:val>
                                        </p:tav>
                                        <p:tav tm="100000">
                                          <p:val>
                                            <p:strVal val="#ppt_y"/>
                                          </p:val>
                                        </p:tav>
                                      </p:tavLst>
                                    </p:anim>
                                  </p:childTnLst>
                                </p:cTn>
                              </p:par>
                              <p:par>
                                <p:cTn fill="hold" id="40" nodeType="withEffect" presetClass="entr" presetID="37" presetSubtype="0">
                                  <p:stCondLst>
                                    <p:cond delay="0"/>
                                  </p:stCondLst>
                                  <p:childTnLst>
                                    <p:set>
                                      <p:cBhvr>
                                        <p:cTn dur="1" fill="hold" id="41">
                                          <p:stCondLst>
                                            <p:cond delay="0"/>
                                          </p:stCondLst>
                                        </p:cTn>
                                        <p:tgtEl>
                                          <p:spTgt spid="112"/>
                                        </p:tgtEl>
                                        <p:attrNameLst>
                                          <p:attrName>style.visibility</p:attrName>
                                        </p:attrNameLst>
                                      </p:cBhvr>
                                      <p:to>
                                        <p:strVal val="visible"/>
                                      </p:to>
                                    </p:set>
                                    <p:animEffect transition="in" filter="fade">
                                      <p:cBhvr>
                                        <p:cTn dur="1000" id="42"/>
                                        <p:tgtEl>
                                          <p:spTgt spid="112"/>
                                        </p:tgtEl>
                                      </p:cBhvr>
                                    </p:animEffect>
                                    <p:anim calcmode="lin" valueType="num">
                                      <p:cBhvr>
                                        <p:cTn dur="1000" fill="hold" id="43"/>
                                        <p:tgtEl>
                                          <p:spTgt spid="112"/>
                                        </p:tgtEl>
                                        <p:attrNameLst>
                                          <p:attrName>ppt_x</p:attrName>
                                        </p:attrNameLst>
                                      </p:cBhvr>
                                      <p:tavLst>
                                        <p:tav tm="0">
                                          <p:val>
                                            <p:strVal val="#ppt_x"/>
                                          </p:val>
                                        </p:tav>
                                        <p:tav tm="100000">
                                          <p:val>
                                            <p:strVal val="#ppt_x"/>
                                          </p:val>
                                        </p:tav>
                                      </p:tavLst>
                                    </p:anim>
                                    <p:anim calcmode="lin" valueType="num">
                                      <p:cBhvr>
                                        <p:cTn decel="100000" dur="900" fill="hold" id="44"/>
                                        <p:tgtEl>
                                          <p:spTgt spid="112"/>
                                        </p:tgtEl>
                                        <p:attrNameLst>
                                          <p:attrName>ppt_y</p:attrName>
                                        </p:attrNameLst>
                                      </p:cBhvr>
                                      <p:tavLst>
                                        <p:tav tm="0">
                                          <p:val>
                                            <p:strVal val="#ppt_y+1"/>
                                          </p:val>
                                        </p:tav>
                                        <p:tav tm="100000">
                                          <p:val>
                                            <p:strVal val="#ppt_y-.03"/>
                                          </p:val>
                                        </p:tav>
                                      </p:tavLst>
                                    </p:anim>
                                    <p:anim calcmode="lin" valueType="num">
                                      <p:cBhvr>
                                        <p:cTn accel="100000" dur="100" fill="hold" id="45">
                                          <p:stCondLst>
                                            <p:cond delay="900"/>
                                          </p:stCondLst>
                                        </p:cTn>
                                        <p:tgtEl>
                                          <p:spTgt spid="112"/>
                                        </p:tgtEl>
                                        <p:attrNameLst>
                                          <p:attrName>ppt_y</p:attrName>
                                        </p:attrNameLst>
                                      </p:cBhvr>
                                      <p:tavLst>
                                        <p:tav tm="0">
                                          <p:val>
                                            <p:strVal val="#ppt_y-.03"/>
                                          </p:val>
                                        </p:tav>
                                        <p:tav tm="100000">
                                          <p:val>
                                            <p:strVal val="#ppt_y"/>
                                          </p:val>
                                        </p:tav>
                                      </p:tavLst>
                                    </p:anim>
                                  </p:childTnLst>
                                </p:cTn>
                              </p:par>
                              <p:par>
                                <p:cTn fill="hold" id="46" nodeType="withEffect" presetClass="entr" presetID="37" presetSubtype="0">
                                  <p:stCondLst>
                                    <p:cond delay="0"/>
                                  </p:stCondLst>
                                  <p:childTnLst>
                                    <p:set>
                                      <p:cBhvr>
                                        <p:cTn dur="1" fill="hold" id="47">
                                          <p:stCondLst>
                                            <p:cond delay="0"/>
                                          </p:stCondLst>
                                        </p:cTn>
                                        <p:tgtEl>
                                          <p:spTgt spid="113"/>
                                        </p:tgtEl>
                                        <p:attrNameLst>
                                          <p:attrName>style.visibility</p:attrName>
                                        </p:attrNameLst>
                                      </p:cBhvr>
                                      <p:to>
                                        <p:strVal val="visible"/>
                                      </p:to>
                                    </p:set>
                                    <p:animEffect transition="in" filter="fade">
                                      <p:cBhvr>
                                        <p:cTn dur="1000" id="48"/>
                                        <p:tgtEl>
                                          <p:spTgt spid="113"/>
                                        </p:tgtEl>
                                      </p:cBhvr>
                                    </p:animEffect>
                                    <p:anim calcmode="lin" valueType="num">
                                      <p:cBhvr>
                                        <p:cTn dur="1000" fill="hold" id="49"/>
                                        <p:tgtEl>
                                          <p:spTgt spid="113"/>
                                        </p:tgtEl>
                                        <p:attrNameLst>
                                          <p:attrName>ppt_x</p:attrName>
                                        </p:attrNameLst>
                                      </p:cBhvr>
                                      <p:tavLst>
                                        <p:tav tm="0">
                                          <p:val>
                                            <p:strVal val="#ppt_x"/>
                                          </p:val>
                                        </p:tav>
                                        <p:tav tm="100000">
                                          <p:val>
                                            <p:strVal val="#ppt_x"/>
                                          </p:val>
                                        </p:tav>
                                      </p:tavLst>
                                    </p:anim>
                                    <p:anim calcmode="lin" valueType="num">
                                      <p:cBhvr>
                                        <p:cTn decel="100000" dur="900" fill="hold" id="50"/>
                                        <p:tgtEl>
                                          <p:spTgt spid="113"/>
                                        </p:tgtEl>
                                        <p:attrNameLst>
                                          <p:attrName>ppt_y</p:attrName>
                                        </p:attrNameLst>
                                      </p:cBhvr>
                                      <p:tavLst>
                                        <p:tav tm="0">
                                          <p:val>
                                            <p:strVal val="#ppt_y+1"/>
                                          </p:val>
                                        </p:tav>
                                        <p:tav tm="100000">
                                          <p:val>
                                            <p:strVal val="#ppt_y-.03"/>
                                          </p:val>
                                        </p:tav>
                                      </p:tavLst>
                                    </p:anim>
                                    <p:anim calcmode="lin" valueType="num">
                                      <p:cBhvr>
                                        <p:cTn accel="100000" dur="100" fill="hold" id="51">
                                          <p:stCondLst>
                                            <p:cond delay="900"/>
                                          </p:stCondLst>
                                        </p:cTn>
                                        <p:tgtEl>
                                          <p:spTgt spid="113"/>
                                        </p:tgtEl>
                                        <p:attrNameLst>
                                          <p:attrName>ppt_y</p:attrName>
                                        </p:attrNameLst>
                                      </p:cBhvr>
                                      <p:tavLst>
                                        <p:tav tm="0">
                                          <p:val>
                                            <p:strVal val="#ppt_y-.03"/>
                                          </p:val>
                                        </p:tav>
                                        <p:tav tm="100000">
                                          <p:val>
                                            <p:strVal val="#ppt_y"/>
                                          </p:val>
                                        </p:tav>
                                      </p:tavLst>
                                    </p:anim>
                                  </p:childTnLst>
                                </p:cTn>
                              </p:par>
                              <p:par>
                                <p:cTn fill="hold" id="52" nodeType="withEffect" presetClass="entr" presetID="37" presetSubtype="0">
                                  <p:stCondLst>
                                    <p:cond delay="0"/>
                                  </p:stCondLst>
                                  <p:childTnLst>
                                    <p:set>
                                      <p:cBhvr>
                                        <p:cTn dur="1" fill="hold" id="53">
                                          <p:stCondLst>
                                            <p:cond delay="0"/>
                                          </p:stCondLst>
                                        </p:cTn>
                                        <p:tgtEl>
                                          <p:spTgt spid="114"/>
                                        </p:tgtEl>
                                        <p:attrNameLst>
                                          <p:attrName>style.visibility</p:attrName>
                                        </p:attrNameLst>
                                      </p:cBhvr>
                                      <p:to>
                                        <p:strVal val="visible"/>
                                      </p:to>
                                    </p:set>
                                    <p:animEffect transition="in" filter="fade">
                                      <p:cBhvr>
                                        <p:cTn dur="1000" id="54"/>
                                        <p:tgtEl>
                                          <p:spTgt spid="114"/>
                                        </p:tgtEl>
                                      </p:cBhvr>
                                    </p:animEffect>
                                    <p:anim calcmode="lin" valueType="num">
                                      <p:cBhvr>
                                        <p:cTn dur="1000" fill="hold" id="55"/>
                                        <p:tgtEl>
                                          <p:spTgt spid="114"/>
                                        </p:tgtEl>
                                        <p:attrNameLst>
                                          <p:attrName>ppt_x</p:attrName>
                                        </p:attrNameLst>
                                      </p:cBhvr>
                                      <p:tavLst>
                                        <p:tav tm="0">
                                          <p:val>
                                            <p:strVal val="#ppt_x"/>
                                          </p:val>
                                        </p:tav>
                                        <p:tav tm="100000">
                                          <p:val>
                                            <p:strVal val="#ppt_x"/>
                                          </p:val>
                                        </p:tav>
                                      </p:tavLst>
                                    </p:anim>
                                    <p:anim calcmode="lin" valueType="num">
                                      <p:cBhvr>
                                        <p:cTn decel="100000" dur="900" fill="hold" id="56"/>
                                        <p:tgtEl>
                                          <p:spTgt spid="114"/>
                                        </p:tgtEl>
                                        <p:attrNameLst>
                                          <p:attrName>ppt_y</p:attrName>
                                        </p:attrNameLst>
                                      </p:cBhvr>
                                      <p:tavLst>
                                        <p:tav tm="0">
                                          <p:val>
                                            <p:strVal val="#ppt_y+1"/>
                                          </p:val>
                                        </p:tav>
                                        <p:tav tm="100000">
                                          <p:val>
                                            <p:strVal val="#ppt_y-.03"/>
                                          </p:val>
                                        </p:tav>
                                      </p:tavLst>
                                    </p:anim>
                                    <p:anim calcmode="lin" valueType="num">
                                      <p:cBhvr>
                                        <p:cTn accel="100000" dur="100" fill="hold" id="57">
                                          <p:stCondLst>
                                            <p:cond delay="900"/>
                                          </p:stCondLst>
                                        </p:cTn>
                                        <p:tgtEl>
                                          <p:spTgt spid="114"/>
                                        </p:tgtEl>
                                        <p:attrNameLst>
                                          <p:attrName>ppt_y</p:attrName>
                                        </p:attrNameLst>
                                      </p:cBhvr>
                                      <p:tavLst>
                                        <p:tav tm="0">
                                          <p:val>
                                            <p:strVal val="#ppt_y-.03"/>
                                          </p:val>
                                        </p:tav>
                                        <p:tav tm="100000">
                                          <p:val>
                                            <p:strVal val="#ppt_y"/>
                                          </p:val>
                                        </p:tav>
                                      </p:tavLst>
                                    </p:anim>
                                  </p:childTnLst>
                                </p:cTn>
                              </p:par>
                              <p:par>
                                <p:cTn fill="hold" grpId="0" id="58" nodeType="withEffect" presetClass="entr" presetID="37" presetSubtype="0">
                                  <p:stCondLst>
                                    <p:cond delay="0"/>
                                  </p:stCondLst>
                                  <p:childTnLst>
                                    <p:set>
                                      <p:cBhvr>
                                        <p:cTn dur="1" fill="hold" id="59">
                                          <p:stCondLst>
                                            <p:cond delay="0"/>
                                          </p:stCondLst>
                                        </p:cTn>
                                        <p:tgtEl>
                                          <p:spTgt spid="1048804"/>
                                        </p:tgtEl>
                                        <p:attrNameLst>
                                          <p:attrName>style.visibility</p:attrName>
                                        </p:attrNameLst>
                                      </p:cBhvr>
                                      <p:to>
                                        <p:strVal val="visible"/>
                                      </p:to>
                                    </p:set>
                                    <p:animEffect transition="in" filter="fade">
                                      <p:cBhvr>
                                        <p:cTn dur="1000" id="60"/>
                                        <p:tgtEl>
                                          <p:spTgt spid="1048804"/>
                                        </p:tgtEl>
                                      </p:cBhvr>
                                    </p:animEffect>
                                    <p:anim calcmode="lin" valueType="num">
                                      <p:cBhvr>
                                        <p:cTn dur="1000" fill="hold" id="61"/>
                                        <p:tgtEl>
                                          <p:spTgt spid="1048804"/>
                                        </p:tgtEl>
                                        <p:attrNameLst>
                                          <p:attrName>ppt_x</p:attrName>
                                        </p:attrNameLst>
                                      </p:cBhvr>
                                      <p:tavLst>
                                        <p:tav tm="0">
                                          <p:val>
                                            <p:strVal val="#ppt_x"/>
                                          </p:val>
                                        </p:tav>
                                        <p:tav tm="100000">
                                          <p:val>
                                            <p:strVal val="#ppt_x"/>
                                          </p:val>
                                        </p:tav>
                                      </p:tavLst>
                                    </p:anim>
                                    <p:anim calcmode="lin" valueType="num">
                                      <p:cBhvr>
                                        <p:cTn decel="100000" dur="900" fill="hold" id="62"/>
                                        <p:tgtEl>
                                          <p:spTgt spid="1048804"/>
                                        </p:tgtEl>
                                        <p:attrNameLst>
                                          <p:attrName>ppt_y</p:attrName>
                                        </p:attrNameLst>
                                      </p:cBhvr>
                                      <p:tavLst>
                                        <p:tav tm="0">
                                          <p:val>
                                            <p:strVal val="#ppt_y+1"/>
                                          </p:val>
                                        </p:tav>
                                        <p:tav tm="100000">
                                          <p:val>
                                            <p:strVal val="#ppt_y-.03"/>
                                          </p:val>
                                        </p:tav>
                                      </p:tavLst>
                                    </p:anim>
                                    <p:anim calcmode="lin" valueType="num">
                                      <p:cBhvr>
                                        <p:cTn accel="100000" dur="100" fill="hold" id="63">
                                          <p:stCondLst>
                                            <p:cond delay="900"/>
                                          </p:stCondLst>
                                        </p:cTn>
                                        <p:tgtEl>
                                          <p:spTgt spid="1048804"/>
                                        </p:tgtEl>
                                        <p:attrNameLst>
                                          <p:attrName>ppt_y</p:attrName>
                                        </p:attrNameLst>
                                      </p:cBhvr>
                                      <p:tavLst>
                                        <p:tav tm="0">
                                          <p:val>
                                            <p:strVal val="#ppt_y-.03"/>
                                          </p:val>
                                        </p:tav>
                                        <p:tav tm="100000">
                                          <p:val>
                                            <p:strVal val="#ppt_y"/>
                                          </p:val>
                                        </p:tav>
                                      </p:tavLst>
                                    </p:anim>
                                  </p:childTnLst>
                                </p:cTn>
                              </p:par>
                              <p:par>
                                <p:cTn fill="hold" id="64" nodeType="withEffect" presetClass="entr" presetID="37" presetSubtype="0">
                                  <p:stCondLst>
                                    <p:cond delay="0"/>
                                  </p:stCondLst>
                                  <p:childTnLst>
                                    <p:set>
                                      <p:cBhvr>
                                        <p:cTn dur="1" fill="hold" id="65">
                                          <p:stCondLst>
                                            <p:cond delay="0"/>
                                          </p:stCondLst>
                                        </p:cTn>
                                        <p:tgtEl>
                                          <p:spTgt spid="115"/>
                                        </p:tgtEl>
                                        <p:attrNameLst>
                                          <p:attrName>style.visibility</p:attrName>
                                        </p:attrNameLst>
                                      </p:cBhvr>
                                      <p:to>
                                        <p:strVal val="visible"/>
                                      </p:to>
                                    </p:set>
                                    <p:animEffect transition="in" filter="fade">
                                      <p:cBhvr>
                                        <p:cTn dur="1000" id="66"/>
                                        <p:tgtEl>
                                          <p:spTgt spid="115"/>
                                        </p:tgtEl>
                                      </p:cBhvr>
                                    </p:animEffect>
                                    <p:anim calcmode="lin" valueType="num">
                                      <p:cBhvr>
                                        <p:cTn dur="1000" fill="hold" id="67"/>
                                        <p:tgtEl>
                                          <p:spTgt spid="115"/>
                                        </p:tgtEl>
                                        <p:attrNameLst>
                                          <p:attrName>ppt_x</p:attrName>
                                        </p:attrNameLst>
                                      </p:cBhvr>
                                      <p:tavLst>
                                        <p:tav tm="0">
                                          <p:val>
                                            <p:strVal val="#ppt_x"/>
                                          </p:val>
                                        </p:tav>
                                        <p:tav tm="100000">
                                          <p:val>
                                            <p:strVal val="#ppt_x"/>
                                          </p:val>
                                        </p:tav>
                                      </p:tavLst>
                                    </p:anim>
                                    <p:anim calcmode="lin" valueType="num">
                                      <p:cBhvr>
                                        <p:cTn decel="100000" dur="900" fill="hold" id="68"/>
                                        <p:tgtEl>
                                          <p:spTgt spid="115"/>
                                        </p:tgtEl>
                                        <p:attrNameLst>
                                          <p:attrName>ppt_y</p:attrName>
                                        </p:attrNameLst>
                                      </p:cBhvr>
                                      <p:tavLst>
                                        <p:tav tm="0">
                                          <p:val>
                                            <p:strVal val="#ppt_y+1"/>
                                          </p:val>
                                        </p:tav>
                                        <p:tav tm="100000">
                                          <p:val>
                                            <p:strVal val="#ppt_y-.03"/>
                                          </p:val>
                                        </p:tav>
                                      </p:tavLst>
                                    </p:anim>
                                    <p:anim calcmode="lin" valueType="num">
                                      <p:cBhvr>
                                        <p:cTn accel="100000" dur="100" fill="hold" id="69">
                                          <p:stCondLst>
                                            <p:cond delay="900"/>
                                          </p:stCondLst>
                                        </p:cTn>
                                        <p:tgtEl>
                                          <p:spTgt spid="115"/>
                                        </p:tgtEl>
                                        <p:attrNameLst>
                                          <p:attrName>ppt_y</p:attrName>
                                        </p:attrNameLst>
                                      </p:cBhvr>
                                      <p:tavLst>
                                        <p:tav tm="0">
                                          <p:val>
                                            <p:strVal val="#ppt_y-.03"/>
                                          </p:val>
                                        </p:tav>
                                        <p:tav tm="100000">
                                          <p:val>
                                            <p:strVal val="#ppt_y"/>
                                          </p:val>
                                        </p:tav>
                                      </p:tavLst>
                                    </p:anim>
                                  </p:childTnLst>
                                </p:cTn>
                              </p:par>
                              <p:par>
                                <p:cTn fill="hold" grpId="0" id="70" nodeType="withEffect" presetClass="entr" presetID="37" presetSubtype="0">
                                  <p:stCondLst>
                                    <p:cond delay="0"/>
                                  </p:stCondLst>
                                  <p:childTnLst>
                                    <p:set>
                                      <p:cBhvr>
                                        <p:cTn dur="1" fill="hold" id="71">
                                          <p:stCondLst>
                                            <p:cond delay="0"/>
                                          </p:stCondLst>
                                        </p:cTn>
                                        <p:tgtEl>
                                          <p:spTgt spid="1048807"/>
                                        </p:tgtEl>
                                        <p:attrNameLst>
                                          <p:attrName>style.visibility</p:attrName>
                                        </p:attrNameLst>
                                      </p:cBhvr>
                                      <p:to>
                                        <p:strVal val="visible"/>
                                      </p:to>
                                    </p:set>
                                    <p:animEffect transition="in" filter="fade">
                                      <p:cBhvr>
                                        <p:cTn dur="1000" id="72"/>
                                        <p:tgtEl>
                                          <p:spTgt spid="1048807"/>
                                        </p:tgtEl>
                                      </p:cBhvr>
                                    </p:animEffect>
                                    <p:anim calcmode="lin" valueType="num">
                                      <p:cBhvr>
                                        <p:cTn dur="1000" fill="hold" id="73"/>
                                        <p:tgtEl>
                                          <p:spTgt spid="1048807"/>
                                        </p:tgtEl>
                                        <p:attrNameLst>
                                          <p:attrName>ppt_x</p:attrName>
                                        </p:attrNameLst>
                                      </p:cBhvr>
                                      <p:tavLst>
                                        <p:tav tm="0">
                                          <p:val>
                                            <p:strVal val="#ppt_x"/>
                                          </p:val>
                                        </p:tav>
                                        <p:tav tm="100000">
                                          <p:val>
                                            <p:strVal val="#ppt_x"/>
                                          </p:val>
                                        </p:tav>
                                      </p:tavLst>
                                    </p:anim>
                                    <p:anim calcmode="lin" valueType="num">
                                      <p:cBhvr>
                                        <p:cTn decel="100000" dur="900" fill="hold" id="74"/>
                                        <p:tgtEl>
                                          <p:spTgt spid="1048807"/>
                                        </p:tgtEl>
                                        <p:attrNameLst>
                                          <p:attrName>ppt_y</p:attrName>
                                        </p:attrNameLst>
                                      </p:cBhvr>
                                      <p:tavLst>
                                        <p:tav tm="0">
                                          <p:val>
                                            <p:strVal val="#ppt_y+1"/>
                                          </p:val>
                                        </p:tav>
                                        <p:tav tm="100000">
                                          <p:val>
                                            <p:strVal val="#ppt_y-.03"/>
                                          </p:val>
                                        </p:tav>
                                      </p:tavLst>
                                    </p:anim>
                                    <p:anim calcmode="lin" valueType="num">
                                      <p:cBhvr>
                                        <p:cTn accel="100000" dur="100" fill="hold" id="75">
                                          <p:stCondLst>
                                            <p:cond delay="900"/>
                                          </p:stCondLst>
                                        </p:cTn>
                                        <p:tgtEl>
                                          <p:spTgt spid="1048807"/>
                                        </p:tgtEl>
                                        <p:attrNameLst>
                                          <p:attrName>ppt_y</p:attrName>
                                        </p:attrNameLst>
                                      </p:cBhvr>
                                      <p:tavLst>
                                        <p:tav tm="0">
                                          <p:val>
                                            <p:strVal val="#ppt_y-.03"/>
                                          </p:val>
                                        </p:tav>
                                        <p:tav tm="100000">
                                          <p:val>
                                            <p:strVal val="#ppt_y"/>
                                          </p:val>
                                        </p:tav>
                                      </p:tavLst>
                                    </p:anim>
                                  </p:childTnLst>
                                </p:cTn>
                              </p:par>
                              <p:par>
                                <p:cTn fill="hold" grpId="0" id="76" nodeType="withEffect" presetClass="entr" presetID="37" presetSubtype="0">
                                  <p:stCondLst>
                                    <p:cond delay="0"/>
                                  </p:stCondLst>
                                  <p:childTnLst>
                                    <p:set>
                                      <p:cBhvr>
                                        <p:cTn dur="1" fill="hold" id="77">
                                          <p:stCondLst>
                                            <p:cond delay="0"/>
                                          </p:stCondLst>
                                        </p:cTn>
                                        <p:tgtEl>
                                          <p:spTgt spid="1048808"/>
                                        </p:tgtEl>
                                        <p:attrNameLst>
                                          <p:attrName>style.visibility</p:attrName>
                                        </p:attrNameLst>
                                      </p:cBhvr>
                                      <p:to>
                                        <p:strVal val="visible"/>
                                      </p:to>
                                    </p:set>
                                    <p:animEffect transition="in" filter="fade">
                                      <p:cBhvr>
                                        <p:cTn dur="1000" id="78"/>
                                        <p:tgtEl>
                                          <p:spTgt spid="1048808"/>
                                        </p:tgtEl>
                                      </p:cBhvr>
                                    </p:animEffect>
                                    <p:anim calcmode="lin" valueType="num">
                                      <p:cBhvr>
                                        <p:cTn dur="1000" fill="hold" id="79"/>
                                        <p:tgtEl>
                                          <p:spTgt spid="1048808"/>
                                        </p:tgtEl>
                                        <p:attrNameLst>
                                          <p:attrName>ppt_x</p:attrName>
                                        </p:attrNameLst>
                                      </p:cBhvr>
                                      <p:tavLst>
                                        <p:tav tm="0">
                                          <p:val>
                                            <p:strVal val="#ppt_x"/>
                                          </p:val>
                                        </p:tav>
                                        <p:tav tm="100000">
                                          <p:val>
                                            <p:strVal val="#ppt_x"/>
                                          </p:val>
                                        </p:tav>
                                      </p:tavLst>
                                    </p:anim>
                                    <p:anim calcmode="lin" valueType="num">
                                      <p:cBhvr>
                                        <p:cTn decel="100000" dur="900" fill="hold" id="80"/>
                                        <p:tgtEl>
                                          <p:spTgt spid="1048808"/>
                                        </p:tgtEl>
                                        <p:attrNameLst>
                                          <p:attrName>ppt_y</p:attrName>
                                        </p:attrNameLst>
                                      </p:cBhvr>
                                      <p:tavLst>
                                        <p:tav tm="0">
                                          <p:val>
                                            <p:strVal val="#ppt_y+1"/>
                                          </p:val>
                                        </p:tav>
                                        <p:tav tm="100000">
                                          <p:val>
                                            <p:strVal val="#ppt_y-.03"/>
                                          </p:val>
                                        </p:tav>
                                      </p:tavLst>
                                    </p:anim>
                                    <p:anim calcmode="lin" valueType="num">
                                      <p:cBhvr>
                                        <p:cTn accel="100000" dur="100" fill="hold" id="81">
                                          <p:stCondLst>
                                            <p:cond delay="900"/>
                                          </p:stCondLst>
                                        </p:cTn>
                                        <p:tgtEl>
                                          <p:spTgt spid="1048808"/>
                                        </p:tgtEl>
                                        <p:attrNameLst>
                                          <p:attrName>ppt_y</p:attrName>
                                        </p:attrNameLst>
                                      </p:cBhvr>
                                      <p:tavLst>
                                        <p:tav tm="0">
                                          <p:val>
                                            <p:strVal val="#ppt_y-.03"/>
                                          </p:val>
                                        </p:tav>
                                        <p:tav tm="100000">
                                          <p:val>
                                            <p:strVal val="#ppt_y"/>
                                          </p:val>
                                        </p:tav>
                                      </p:tavLst>
                                    </p:anim>
                                  </p:childTnLst>
                                </p:cTn>
                              </p:par>
                            </p:childTnLst>
                          </p:cTn>
                        </p:par>
                        <p:par>
                          <p:cTn fill="hold" id="82">
                            <p:stCondLst>
                              <p:cond delay="1000"/>
                            </p:stCondLst>
                            <p:childTnLst>
                              <p:par>
                                <p:cTn fill="hold" grpId="0" id="83" nodeType="afterEffect" presetClass="entr" presetID="15" presetSubtype="0">
                                  <p:stCondLst>
                                    <p:cond delay="0"/>
                                  </p:stCondLst>
                                  <p:childTnLst>
                                    <p:set>
                                      <p:cBhvr>
                                        <p:cTn dur="1" fill="hold" id="84">
                                          <p:stCondLst>
                                            <p:cond delay="0"/>
                                          </p:stCondLst>
                                        </p:cTn>
                                        <p:tgtEl>
                                          <p:spTgt spid="1048809"/>
                                        </p:tgtEl>
                                        <p:attrNameLst>
                                          <p:attrName>style.visibility</p:attrName>
                                        </p:attrNameLst>
                                      </p:cBhvr>
                                      <p:to>
                                        <p:strVal val="visible"/>
                                      </p:to>
                                    </p:set>
                                    <p:anim calcmode="lin" valueType="num">
                                      <p:cBhvr>
                                        <p:cTn dur="1000" fill="hold" id="85"/>
                                        <p:tgtEl>
                                          <p:spTgt spid="1048809"/>
                                        </p:tgtEl>
                                        <p:attrNameLst>
                                          <p:attrName>ppt_w</p:attrName>
                                        </p:attrNameLst>
                                      </p:cBhvr>
                                      <p:tavLst>
                                        <p:tav tm="0">
                                          <p:val>
                                            <p:fltVal val="0.0"/>
                                          </p:val>
                                        </p:tav>
                                        <p:tav tm="100000">
                                          <p:val>
                                            <p:strVal val="#ppt_w"/>
                                          </p:val>
                                        </p:tav>
                                      </p:tavLst>
                                    </p:anim>
                                    <p:anim calcmode="lin" valueType="num">
                                      <p:cBhvr>
                                        <p:cTn dur="1000" fill="hold" id="86"/>
                                        <p:tgtEl>
                                          <p:spTgt spid="1048809"/>
                                        </p:tgtEl>
                                        <p:attrNameLst>
                                          <p:attrName>ppt_h</p:attrName>
                                        </p:attrNameLst>
                                      </p:cBhvr>
                                      <p:tavLst>
                                        <p:tav tm="0">
                                          <p:val>
                                            <p:fltVal val="0.0"/>
                                          </p:val>
                                        </p:tav>
                                        <p:tav tm="100000">
                                          <p:val>
                                            <p:strVal val="#ppt_h"/>
                                          </p:val>
                                        </p:tav>
                                      </p:tavLst>
                                    </p:anim>
                                    <p:anim calcmode="lin" valueType="num">
                                      <p:cBhvr>
                                        <p:cTn dur="1000" fill="hold" id="87"/>
                                        <p:tgtEl>
                                          <p:spTgt spid="1048809"/>
                                        </p:tgtEl>
                                        <p:attrNameLst>
                                          <p:attrName>ppt_x</p:attrName>
                                        </p:attrNameLst>
                                      </p:cBhvr>
                                      <p:tavLst>
                                        <p:tav fmla="#ppt_x+(cos(-2*pi*(1-$))*-#ppt_x-sin(-2*pi*(1-$))*(1-#ppt_y))*(1-$)" tm="0">
                                          <p:val>
                                            <p:fltVal val="0.0"/>
                                          </p:val>
                                        </p:tav>
                                        <p:tav tm="100000">
                                          <p:val>
                                            <p:fltVal val="1.0"/>
                                          </p:val>
                                        </p:tav>
                                      </p:tavLst>
                                    </p:anim>
                                    <p:anim calcmode="lin" valueType="num">
                                      <p:cBhvr>
                                        <p:cTn dur="1000" fill="hold" id="88"/>
                                        <p:tgtEl>
                                          <p:spTgt spid="1048809"/>
                                        </p:tgtEl>
                                        <p:attrNameLst>
                                          <p:attrName>ppt_y</p:attrName>
                                        </p:attrNameLst>
                                      </p:cBhvr>
                                      <p:tavLst>
                                        <p:tav fmla="#ppt_y+(sin(-2*pi*(1-$))*-#ppt_x+cos(-2*pi*(1-$))*(1-#ppt_y))*(1-$)" tm="0">
                                          <p:val>
                                            <p:fltVal val="0.0"/>
                                          </p:val>
                                        </p:tav>
                                        <p:tav tm="100000">
                                          <p:val>
                                            <p:fltVal val="1.0"/>
                                          </p:val>
                                        </p:tav>
                                      </p:tavLst>
                                    </p:anim>
                                  </p:childTnLst>
                                </p:cTn>
                              </p:par>
                              <p:par>
                                <p:cTn fill="hold" grpId="0" id="89" nodeType="withEffect" presetClass="entr" presetID="15" presetSubtype="0">
                                  <p:stCondLst>
                                    <p:cond delay="0"/>
                                  </p:stCondLst>
                                  <p:childTnLst>
                                    <p:set>
                                      <p:cBhvr>
                                        <p:cTn dur="1" fill="hold" id="90">
                                          <p:stCondLst>
                                            <p:cond delay="0"/>
                                          </p:stCondLst>
                                        </p:cTn>
                                        <p:tgtEl>
                                          <p:spTgt spid="1048811"/>
                                        </p:tgtEl>
                                        <p:attrNameLst>
                                          <p:attrName>style.visibility</p:attrName>
                                        </p:attrNameLst>
                                      </p:cBhvr>
                                      <p:to>
                                        <p:strVal val="visible"/>
                                      </p:to>
                                    </p:set>
                                    <p:anim calcmode="lin" valueType="num">
                                      <p:cBhvr>
                                        <p:cTn dur="1000" fill="hold" id="91"/>
                                        <p:tgtEl>
                                          <p:spTgt spid="1048811"/>
                                        </p:tgtEl>
                                        <p:attrNameLst>
                                          <p:attrName>ppt_w</p:attrName>
                                        </p:attrNameLst>
                                      </p:cBhvr>
                                      <p:tavLst>
                                        <p:tav tm="0">
                                          <p:val>
                                            <p:fltVal val="0.0"/>
                                          </p:val>
                                        </p:tav>
                                        <p:tav tm="100000">
                                          <p:val>
                                            <p:strVal val="#ppt_w"/>
                                          </p:val>
                                        </p:tav>
                                      </p:tavLst>
                                    </p:anim>
                                    <p:anim calcmode="lin" valueType="num">
                                      <p:cBhvr>
                                        <p:cTn dur="1000" fill="hold" id="92"/>
                                        <p:tgtEl>
                                          <p:spTgt spid="1048811"/>
                                        </p:tgtEl>
                                        <p:attrNameLst>
                                          <p:attrName>ppt_h</p:attrName>
                                        </p:attrNameLst>
                                      </p:cBhvr>
                                      <p:tavLst>
                                        <p:tav tm="0">
                                          <p:val>
                                            <p:fltVal val="0.0"/>
                                          </p:val>
                                        </p:tav>
                                        <p:tav tm="100000">
                                          <p:val>
                                            <p:strVal val="#ppt_h"/>
                                          </p:val>
                                        </p:tav>
                                      </p:tavLst>
                                    </p:anim>
                                    <p:anim calcmode="lin" valueType="num">
                                      <p:cBhvr>
                                        <p:cTn dur="1000" fill="hold" id="93"/>
                                        <p:tgtEl>
                                          <p:spTgt spid="1048811"/>
                                        </p:tgtEl>
                                        <p:attrNameLst>
                                          <p:attrName>ppt_x</p:attrName>
                                        </p:attrNameLst>
                                      </p:cBhvr>
                                      <p:tavLst>
                                        <p:tav fmla="#ppt_x+(cos(-2*pi*(1-$))*-#ppt_x-sin(-2*pi*(1-$))*(1-#ppt_y))*(1-$)" tm="0">
                                          <p:val>
                                            <p:fltVal val="0.0"/>
                                          </p:val>
                                        </p:tav>
                                        <p:tav tm="100000">
                                          <p:val>
                                            <p:fltVal val="1.0"/>
                                          </p:val>
                                        </p:tav>
                                      </p:tavLst>
                                    </p:anim>
                                    <p:anim calcmode="lin" valueType="num">
                                      <p:cBhvr>
                                        <p:cTn dur="1000" fill="hold" id="94"/>
                                        <p:tgtEl>
                                          <p:spTgt spid="1048811"/>
                                        </p:tgtEl>
                                        <p:attrNameLst>
                                          <p:attrName>ppt_y</p:attrName>
                                        </p:attrNameLst>
                                      </p:cBhvr>
                                      <p:tavLst>
                                        <p:tav fmla="#ppt_y+(sin(-2*pi*(1-$))*-#ppt_x+cos(-2*pi*(1-$))*(1-#ppt_y))*(1-$)" tm="0">
                                          <p:val>
                                            <p:fltVal val="0.0"/>
                                          </p:val>
                                        </p:tav>
                                        <p:tav tm="100000">
                                          <p:val>
                                            <p:fltVal val="1.0"/>
                                          </p:val>
                                        </p:tav>
                                      </p:tavLst>
                                    </p:anim>
                                  </p:childTnLst>
                                </p:cTn>
                              </p:par>
                            </p:childTnLst>
                          </p:cTn>
                        </p:par>
                        <p:par>
                          <p:cTn fill="hold" id="95">
                            <p:stCondLst>
                              <p:cond delay="2000"/>
                            </p:stCondLst>
                            <p:childTnLst>
                              <p:par>
                                <p:cTn fill="hold" grpId="0" id="96" nodeType="afterEffect" presetClass="entr" presetID="15" presetSubtype="0">
                                  <p:stCondLst>
                                    <p:cond delay="0"/>
                                  </p:stCondLst>
                                  <p:childTnLst>
                                    <p:set>
                                      <p:cBhvr>
                                        <p:cTn dur="1" fill="hold" id="97">
                                          <p:stCondLst>
                                            <p:cond delay="0"/>
                                          </p:stCondLst>
                                        </p:cTn>
                                        <p:tgtEl>
                                          <p:spTgt spid="1048810"/>
                                        </p:tgtEl>
                                        <p:attrNameLst>
                                          <p:attrName>style.visibility</p:attrName>
                                        </p:attrNameLst>
                                      </p:cBhvr>
                                      <p:to>
                                        <p:strVal val="visible"/>
                                      </p:to>
                                    </p:set>
                                    <p:anim calcmode="lin" valueType="num">
                                      <p:cBhvr>
                                        <p:cTn dur="1000" fill="hold" id="98"/>
                                        <p:tgtEl>
                                          <p:spTgt spid="1048810"/>
                                        </p:tgtEl>
                                        <p:attrNameLst>
                                          <p:attrName>ppt_w</p:attrName>
                                        </p:attrNameLst>
                                      </p:cBhvr>
                                      <p:tavLst>
                                        <p:tav tm="0">
                                          <p:val>
                                            <p:fltVal val="0.0"/>
                                          </p:val>
                                        </p:tav>
                                        <p:tav tm="100000">
                                          <p:val>
                                            <p:strVal val="#ppt_w"/>
                                          </p:val>
                                        </p:tav>
                                      </p:tavLst>
                                    </p:anim>
                                    <p:anim calcmode="lin" valueType="num">
                                      <p:cBhvr>
                                        <p:cTn dur="1000" fill="hold" id="99"/>
                                        <p:tgtEl>
                                          <p:spTgt spid="1048810"/>
                                        </p:tgtEl>
                                        <p:attrNameLst>
                                          <p:attrName>ppt_h</p:attrName>
                                        </p:attrNameLst>
                                      </p:cBhvr>
                                      <p:tavLst>
                                        <p:tav tm="0">
                                          <p:val>
                                            <p:fltVal val="0.0"/>
                                          </p:val>
                                        </p:tav>
                                        <p:tav tm="100000">
                                          <p:val>
                                            <p:strVal val="#ppt_h"/>
                                          </p:val>
                                        </p:tav>
                                      </p:tavLst>
                                    </p:anim>
                                    <p:anim calcmode="lin" valueType="num">
                                      <p:cBhvr>
                                        <p:cTn dur="1000" fill="hold" id="100"/>
                                        <p:tgtEl>
                                          <p:spTgt spid="1048810"/>
                                        </p:tgtEl>
                                        <p:attrNameLst>
                                          <p:attrName>ppt_x</p:attrName>
                                        </p:attrNameLst>
                                      </p:cBhvr>
                                      <p:tavLst>
                                        <p:tav fmla="#ppt_x+(cos(-2*pi*(1-$))*-#ppt_x-sin(-2*pi*(1-$))*(1-#ppt_y))*(1-$)" tm="0">
                                          <p:val>
                                            <p:fltVal val="0.0"/>
                                          </p:val>
                                        </p:tav>
                                        <p:tav tm="100000">
                                          <p:val>
                                            <p:fltVal val="1.0"/>
                                          </p:val>
                                        </p:tav>
                                      </p:tavLst>
                                    </p:anim>
                                    <p:anim calcmode="lin" valueType="num">
                                      <p:cBhvr>
                                        <p:cTn dur="1000" fill="hold" id="101"/>
                                        <p:tgtEl>
                                          <p:spTgt spid="1048810"/>
                                        </p:tgtEl>
                                        <p:attrNameLst>
                                          <p:attrName>ppt_y</p:attrName>
                                        </p:attrNameLst>
                                      </p:cBhvr>
                                      <p:tavLst>
                                        <p:tav fmla="#ppt_y+(sin(-2*pi*(1-$))*-#ppt_x+cos(-2*pi*(1-$))*(1-#ppt_y))*(1-$)" tm="0">
                                          <p:val>
                                            <p:fltVal val="0.0"/>
                                          </p:val>
                                        </p:tav>
                                        <p:tav tm="100000">
                                          <p:val>
                                            <p:fltVal val="1.0"/>
                                          </p:val>
                                        </p:tav>
                                      </p:tavLst>
                                    </p:anim>
                                  </p:childTnLst>
                                </p:cTn>
                              </p:par>
                              <p:par>
                                <p:cTn fill="hold" grpId="0" id="102" nodeType="withEffect" presetClass="entr" presetID="15" presetSubtype="0">
                                  <p:stCondLst>
                                    <p:cond delay="0"/>
                                  </p:stCondLst>
                                  <p:childTnLst>
                                    <p:set>
                                      <p:cBhvr>
                                        <p:cTn dur="1" fill="hold" id="103">
                                          <p:stCondLst>
                                            <p:cond delay="0"/>
                                          </p:stCondLst>
                                        </p:cTn>
                                        <p:tgtEl>
                                          <p:spTgt spid="1048812"/>
                                        </p:tgtEl>
                                        <p:attrNameLst>
                                          <p:attrName>style.visibility</p:attrName>
                                        </p:attrNameLst>
                                      </p:cBhvr>
                                      <p:to>
                                        <p:strVal val="visible"/>
                                      </p:to>
                                    </p:set>
                                    <p:anim calcmode="lin" valueType="num">
                                      <p:cBhvr>
                                        <p:cTn dur="1000" fill="hold" id="104"/>
                                        <p:tgtEl>
                                          <p:spTgt spid="1048812"/>
                                        </p:tgtEl>
                                        <p:attrNameLst>
                                          <p:attrName>ppt_w</p:attrName>
                                        </p:attrNameLst>
                                      </p:cBhvr>
                                      <p:tavLst>
                                        <p:tav tm="0">
                                          <p:val>
                                            <p:fltVal val="0.0"/>
                                          </p:val>
                                        </p:tav>
                                        <p:tav tm="100000">
                                          <p:val>
                                            <p:strVal val="#ppt_w"/>
                                          </p:val>
                                        </p:tav>
                                      </p:tavLst>
                                    </p:anim>
                                    <p:anim calcmode="lin" valueType="num">
                                      <p:cBhvr>
                                        <p:cTn dur="1000" fill="hold" id="105"/>
                                        <p:tgtEl>
                                          <p:spTgt spid="1048812"/>
                                        </p:tgtEl>
                                        <p:attrNameLst>
                                          <p:attrName>ppt_h</p:attrName>
                                        </p:attrNameLst>
                                      </p:cBhvr>
                                      <p:tavLst>
                                        <p:tav tm="0">
                                          <p:val>
                                            <p:fltVal val="0.0"/>
                                          </p:val>
                                        </p:tav>
                                        <p:tav tm="100000">
                                          <p:val>
                                            <p:strVal val="#ppt_h"/>
                                          </p:val>
                                        </p:tav>
                                      </p:tavLst>
                                    </p:anim>
                                    <p:anim calcmode="lin" valueType="num">
                                      <p:cBhvr>
                                        <p:cTn dur="1000" fill="hold" id="106"/>
                                        <p:tgtEl>
                                          <p:spTgt spid="1048812"/>
                                        </p:tgtEl>
                                        <p:attrNameLst>
                                          <p:attrName>ppt_x</p:attrName>
                                        </p:attrNameLst>
                                      </p:cBhvr>
                                      <p:tavLst>
                                        <p:tav fmla="#ppt_x+(cos(-2*pi*(1-$))*-#ppt_x-sin(-2*pi*(1-$))*(1-#ppt_y))*(1-$)" tm="0">
                                          <p:val>
                                            <p:fltVal val="0.0"/>
                                          </p:val>
                                        </p:tav>
                                        <p:tav tm="100000">
                                          <p:val>
                                            <p:fltVal val="1.0"/>
                                          </p:val>
                                        </p:tav>
                                      </p:tavLst>
                                    </p:anim>
                                    <p:anim calcmode="lin" valueType="num">
                                      <p:cBhvr>
                                        <p:cTn dur="1000" fill="hold" id="107"/>
                                        <p:tgtEl>
                                          <p:spTgt spid="1048812"/>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2" grpId="0" uiExpand="0" build="whole"/>
      <p:bldP spid="1048797" grpId="0" uiExpand="0" build="whole"/>
      <p:bldP spid="1048804" grpId="0" uiExpand="0" build="whole"/>
      <p:bldP spid="1048807" grpId="0" uiExpand="0" build="whole"/>
      <p:bldP spid="1048808" grpId="0" uiExpand="0" build="whole"/>
      <p:bldP spid="1048809" grpId="0" uiExpand="0" build="whole" animBg="1"/>
      <p:bldP spid="1048810" grpId="0" uiExpand="0" build="whole" animBg="1"/>
      <p:bldP spid="1048811" grpId="0" uiExpand="0" build="whole" animBg="1"/>
      <p:bldP spid="1048812" grpId="0" uiExpand="0" build="whole"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rot="0">
          <a:off x="0" y="0"/>
          <a:ext cx="0" cy="0"/>
          <a:chOff x="0" y="0"/>
          <a:chExt cx="0" cy="0"/>
        </a:xfrm>
      </p:grpSpPr>
      <p:pic>
        <p:nvPicPr>
          <p:cNvPr id="2097180"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17"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18" name="Text Box 60"/>
          <p:cNvSpPr txBox="1"/>
          <p:nvPr/>
        </p:nvSpPr>
        <p:spPr>
          <a:xfrm rot="0">
            <a:off x="990600" y="1600200"/>
            <a:ext cx="72390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NAND gates are sometimes called </a:t>
            </a:r>
            <a:r>
              <a:rPr altLang="en-US" b="1" lang="en-US"/>
              <a:t>universal</a:t>
            </a:r>
            <a:r>
              <a:rPr altLang="en-US" lang="en-US"/>
              <a:t> gates because  they can be used to produce the other basic Boolean functions.  </a:t>
            </a:r>
          </a:p>
        </p:txBody>
      </p:sp>
      <p:sp>
        <p:nvSpPr>
          <p:cNvPr id="1048819" name="Rectangle 61"/>
          <p:cNvSpPr/>
          <p:nvPr/>
        </p:nvSpPr>
        <p:spPr>
          <a:xfrm rot="0">
            <a:off x="914400" y="1143000"/>
            <a:ext cx="21478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Universal Gates</a:t>
            </a:r>
          </a:p>
        </p:txBody>
      </p:sp>
      <p:sp>
        <p:nvSpPr>
          <p:cNvPr id="1048820" name="Text Box 63"/>
          <p:cNvSpPr txBox="1"/>
          <p:nvPr/>
        </p:nvSpPr>
        <p:spPr>
          <a:xfrm rot="0">
            <a:off x="1524000" y="35052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Inverter</a:t>
            </a:r>
          </a:p>
        </p:txBody>
      </p:sp>
      <p:grpSp>
        <p:nvGrpSpPr>
          <p:cNvPr id="119" name=""/>
          <p:cNvGrpSpPr/>
          <p:nvPr/>
        </p:nvGrpSpPr>
        <p:grpSpPr>
          <a:xfrm rot="0">
            <a:off x="2590800" y="3048000"/>
            <a:ext cx="304800" cy="336550"/>
            <a:chOff x="624" y="2640"/>
            <a:chExt cx="192" cy="212"/>
          </a:xfrm>
        </p:grpSpPr>
        <p:sp>
          <p:nvSpPr>
            <p:cNvPr id="1048821" name="Text Box 65"/>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22" name="Line 66"/>
            <p:cNvSpPr/>
            <p:nvPr/>
          </p:nvSpPr>
          <p:spPr>
            <a:xfrm rot="0">
              <a:off x="684" y="2673"/>
              <a:ext cx="96" cy="0"/>
            </a:xfrm>
            <a:prstGeom prst="line"/>
            <a:noFill/>
            <a:ln w="12700" cap="flat" cmpd="sng">
              <a:solidFill>
                <a:srgbClr val="FF0000">
                  <a:alpha val="100000"/>
                </a:srgbClr>
              </a:solidFill>
              <a:prstDash val="solid"/>
              <a:round/>
            </a:ln>
          </p:spPr>
        </p:sp>
      </p:grpSp>
      <p:sp>
        <p:nvSpPr>
          <p:cNvPr id="1048823" name="Text Box 68"/>
          <p:cNvSpPr txBox="1"/>
          <p:nvPr/>
        </p:nvSpPr>
        <p:spPr>
          <a:xfrm rot="0">
            <a:off x="1066800" y="3048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graphicFrame>
        <p:nvGraphicFramePr>
          <p:cNvPr id="4194321" name=""/>
          <p:cNvGraphicFramePr>
            <a:graphicFrameLocks/>
          </p:cNvGraphicFramePr>
          <p:nvPr/>
        </p:nvGraphicFramePr>
        <p:xfrm rot="0">
          <a:off x="1371600" y="2971800"/>
          <a:ext cx="1219200" cy="555625"/>
        </p:xfrm>
        <a:graphic>
          <a:graphicData uri="http://schemas.openxmlformats.org/presentationml/2006/ole">
            <mc:AlternateContent xmlns:mc="http://schemas.openxmlformats.org/markup-compatibility/2006">
              <mc:Choice xmlns:v="urn:schemas-microsoft-com:vml" Requires="v">
                <p:oleObj name="CorelDRAW" r:id="rId2" spid="" imgH="555625" imgW="1219200" showAsIcon="0" progId="CorelDRAW.Graphic.13">
                  <p:embed followColorScheme="full"/>
                  <p:pic>
                    <p:nvPicPr>
                      <p:cNvPr id="2097181" name="Object 72"/>
                      <p:cNvPicPr>
                        <a:picLocks/>
                      </p:cNvPicPr>
                      <p:nvPr/>
                    </p:nvPicPr>
                    <p:blipFill>
                      <a:blip xmlns:r="http://schemas.openxmlformats.org/officeDocument/2006/relationships" r:embed="rId3"/>
                      <a:srcRect l="0" t="0" r="0" b="0"/>
                      <a:stretch>
                        <a:fillRect/>
                      </a:stretch>
                    </p:blipFill>
                    <p:spPr>
                      <a:xfrm rot="0">
                        <a:off x="1371600" y="2971800"/>
                        <a:ext cx="1219200" cy="555625"/>
                      </a:xfrm>
                      <a:prstGeom prst="rect"/>
                      <a:noFill/>
                      <a:ln>
                        <a:noFill/>
                      </a:ln>
                    </p:spPr>
                  </p:pic>
                </p:oleObj>
              </mc:Choice>
              <mc:Fallback>
                <p:oleObj name="CorelDRAW" r:id="rId2" spid="" imgH="555625" imgW="1219200" showAsIcon="0" progId="CorelDRAW.Graphic.13">
                  <p:embed followColorScheme="full"/>
                  <p:pic>
                    <p:nvPicPr>
                      <p:cNvPr id="2097181" name="Object 72"/>
                      <p:cNvPicPr>
                        <a:picLocks/>
                      </p:cNvPicPr>
                      <p:nvPr/>
                    </p:nvPicPr>
                    <p:blipFill>
                      <a:blip xmlns:r="http://schemas.openxmlformats.org/officeDocument/2006/relationships" r:embed="rId3"/>
                      <a:srcRect l="0" t="0" r="0" b="0"/>
                      <a:stretch>
                        <a:fillRect/>
                      </a:stretch>
                    </p:blipFill>
                    <p:spPr>
                      <a:xfrm rot="0">
                        <a:off x="1371600" y="2971800"/>
                        <a:ext cx="1219200" cy="555625"/>
                      </a:xfrm>
                      <a:prstGeom prst="rect"/>
                      <a:noFill/>
                      <a:ln>
                        <a:noFill/>
                      </a:ln>
                    </p:spPr>
                  </p:pic>
                </p:oleObj>
              </mc:Fallback>
            </mc:AlternateContent>
          </a:graphicData>
        </a:graphic>
      </p:graphicFrame>
      <p:graphicFrame>
        <p:nvGraphicFramePr>
          <p:cNvPr id="4194322" name=""/>
          <p:cNvGraphicFramePr>
            <a:graphicFrameLocks/>
          </p:cNvGraphicFramePr>
          <p:nvPr/>
        </p:nvGraphicFramePr>
        <p:xfrm rot="0">
          <a:off x="4648200" y="2971800"/>
          <a:ext cx="1828800" cy="554037"/>
        </p:xfrm>
        <a:graphic>
          <a:graphicData uri="http://schemas.openxmlformats.org/presentationml/2006/ole">
            <mc:AlternateContent xmlns:mc="http://schemas.openxmlformats.org/markup-compatibility/2006">
              <mc:Choice xmlns:v="urn:schemas-microsoft-com:vml" Requires="v">
                <p:oleObj name="CorelDRAW" r:id="rId4" spid="" imgH="554037" imgW="1828800" showAsIcon="0" progId="CorelDRAW.Graphic.13">
                  <p:embed followColorScheme="full"/>
                  <p:pic>
                    <p:nvPicPr>
                      <p:cNvPr id="2097182" name="Object 73"/>
                      <p:cNvPicPr>
                        <a:picLocks/>
                      </p:cNvPicPr>
                      <p:nvPr/>
                    </p:nvPicPr>
                    <p:blipFill>
                      <a:blip xmlns:r="http://schemas.openxmlformats.org/officeDocument/2006/relationships" r:embed="rId5"/>
                      <a:srcRect l="0" t="0" r="0" b="0"/>
                      <a:stretch>
                        <a:fillRect/>
                      </a:stretch>
                    </p:blipFill>
                    <p:spPr>
                      <a:xfrm rot="0">
                        <a:off x="4648200" y="2971800"/>
                        <a:ext cx="1828800" cy="554037"/>
                      </a:xfrm>
                      <a:prstGeom prst="rect"/>
                      <a:noFill/>
                      <a:ln>
                        <a:noFill/>
                      </a:ln>
                    </p:spPr>
                  </p:pic>
                </p:oleObj>
              </mc:Choice>
              <mc:Fallback>
                <p:oleObj name="CorelDRAW" r:id="rId4" spid="" imgH="554037" imgW="1828800" showAsIcon="0" progId="CorelDRAW.Graphic.13">
                  <p:embed followColorScheme="full"/>
                  <p:pic>
                    <p:nvPicPr>
                      <p:cNvPr id="2097182" name="Object 73"/>
                      <p:cNvPicPr>
                        <a:picLocks/>
                      </p:cNvPicPr>
                      <p:nvPr/>
                    </p:nvPicPr>
                    <p:blipFill>
                      <a:blip xmlns:r="http://schemas.openxmlformats.org/officeDocument/2006/relationships" r:embed="rId5"/>
                      <a:srcRect l="0" t="0" r="0" b="0"/>
                      <a:stretch>
                        <a:fillRect/>
                      </a:stretch>
                    </p:blipFill>
                    <p:spPr>
                      <a:xfrm rot="0">
                        <a:off x="4648200" y="2971800"/>
                        <a:ext cx="1828800" cy="554037"/>
                      </a:xfrm>
                      <a:prstGeom prst="rect"/>
                      <a:noFill/>
                      <a:ln>
                        <a:noFill/>
                      </a:ln>
                    </p:spPr>
                  </p:pic>
                </p:oleObj>
              </mc:Fallback>
            </mc:AlternateContent>
          </a:graphicData>
        </a:graphic>
      </p:graphicFrame>
      <p:sp>
        <p:nvSpPr>
          <p:cNvPr id="1048824" name="Text Box 74"/>
          <p:cNvSpPr txBox="1"/>
          <p:nvPr/>
        </p:nvSpPr>
        <p:spPr>
          <a:xfrm rot="0">
            <a:off x="4724400" y="35052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AND gate</a:t>
            </a:r>
          </a:p>
        </p:txBody>
      </p:sp>
      <p:sp>
        <p:nvSpPr>
          <p:cNvPr id="1048825" name="Text Box 75"/>
          <p:cNvSpPr txBox="1"/>
          <p:nvPr/>
        </p:nvSpPr>
        <p:spPr>
          <a:xfrm rot="0">
            <a:off x="4343400" y="29718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26" name="Text Box 76"/>
          <p:cNvSpPr txBox="1"/>
          <p:nvPr/>
        </p:nvSpPr>
        <p:spPr>
          <a:xfrm rot="0">
            <a:off x="4343400" y="32004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827" name="Text Box 78"/>
          <p:cNvSpPr txBox="1"/>
          <p:nvPr/>
        </p:nvSpPr>
        <p:spPr>
          <a:xfrm rot="0">
            <a:off x="6477000" y="30480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AB</a:t>
            </a:r>
          </a:p>
        </p:txBody>
      </p:sp>
      <p:graphicFrame>
        <p:nvGraphicFramePr>
          <p:cNvPr id="4194323" name=""/>
          <p:cNvGraphicFramePr>
            <a:graphicFrameLocks/>
          </p:cNvGraphicFramePr>
          <p:nvPr/>
        </p:nvGraphicFramePr>
        <p:xfrm rot="0">
          <a:off x="1371600" y="4114800"/>
          <a:ext cx="2133600" cy="1109662"/>
        </p:xfrm>
        <a:graphic>
          <a:graphicData uri="http://schemas.openxmlformats.org/presentationml/2006/ole">
            <mc:AlternateContent xmlns:mc="http://schemas.openxmlformats.org/markup-compatibility/2006">
              <mc:Choice xmlns:v="urn:schemas-microsoft-com:vml" Requires="v">
                <p:oleObj name="CorelDRAW" r:id="rId6" spid="" imgH="1109662" imgW="2133600" showAsIcon="0" progId="CorelDRAW.Graphic.13">
                  <p:embed followColorScheme="full"/>
                  <p:pic>
                    <p:nvPicPr>
                      <p:cNvPr id="2097183" name="Object 79"/>
                      <p:cNvPicPr>
                        <a:picLocks/>
                      </p:cNvPicPr>
                      <p:nvPr/>
                    </p:nvPicPr>
                    <p:blipFill>
                      <a:blip xmlns:r="http://schemas.openxmlformats.org/officeDocument/2006/relationships" r:embed="rId7"/>
                      <a:srcRect l="0" t="0" r="0" b="0"/>
                      <a:stretch>
                        <a:fillRect/>
                      </a:stretch>
                    </p:blipFill>
                    <p:spPr>
                      <a:xfrm rot="0">
                        <a:off x="1371600" y="4114800"/>
                        <a:ext cx="2133600" cy="1109662"/>
                      </a:xfrm>
                      <a:prstGeom prst="rect"/>
                      <a:noFill/>
                      <a:ln>
                        <a:noFill/>
                      </a:ln>
                    </p:spPr>
                  </p:pic>
                </p:oleObj>
              </mc:Choice>
              <mc:Fallback>
                <p:oleObj name="CorelDRAW" r:id="rId6" spid="" imgH="1109662" imgW="2133600" showAsIcon="0" progId="CorelDRAW.Graphic.13">
                  <p:embed followColorScheme="full"/>
                  <p:pic>
                    <p:nvPicPr>
                      <p:cNvPr id="2097183" name="Object 79"/>
                      <p:cNvPicPr>
                        <a:picLocks/>
                      </p:cNvPicPr>
                      <p:nvPr/>
                    </p:nvPicPr>
                    <p:blipFill>
                      <a:blip xmlns:r="http://schemas.openxmlformats.org/officeDocument/2006/relationships" r:embed="rId7"/>
                      <a:srcRect l="0" t="0" r="0" b="0"/>
                      <a:stretch>
                        <a:fillRect/>
                      </a:stretch>
                    </p:blipFill>
                    <p:spPr>
                      <a:xfrm rot="0">
                        <a:off x="1371600" y="4114800"/>
                        <a:ext cx="2133600" cy="1109662"/>
                      </a:xfrm>
                      <a:prstGeom prst="rect"/>
                      <a:noFill/>
                      <a:ln>
                        <a:noFill/>
                      </a:ln>
                    </p:spPr>
                  </p:pic>
                </p:oleObj>
              </mc:Fallback>
            </mc:AlternateContent>
          </a:graphicData>
        </a:graphic>
      </p:graphicFrame>
      <p:sp>
        <p:nvSpPr>
          <p:cNvPr id="1048828" name="Text Box 80"/>
          <p:cNvSpPr txBox="1"/>
          <p:nvPr/>
        </p:nvSpPr>
        <p:spPr>
          <a:xfrm rot="0">
            <a:off x="1066800" y="4191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29" name="Text Box 81"/>
          <p:cNvSpPr txBox="1"/>
          <p:nvPr/>
        </p:nvSpPr>
        <p:spPr>
          <a:xfrm rot="0">
            <a:off x="1066800" y="47688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830" name="Text Box 82"/>
          <p:cNvSpPr txBox="1"/>
          <p:nvPr/>
        </p:nvSpPr>
        <p:spPr>
          <a:xfrm rot="0">
            <a:off x="3505200" y="449580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 + B</a:t>
            </a:r>
          </a:p>
        </p:txBody>
      </p:sp>
      <p:sp>
        <p:nvSpPr>
          <p:cNvPr id="1048831" name="Text Box 83"/>
          <p:cNvSpPr txBox="1"/>
          <p:nvPr/>
        </p:nvSpPr>
        <p:spPr>
          <a:xfrm rot="0">
            <a:off x="1524000" y="52578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OR gate</a:t>
            </a:r>
          </a:p>
        </p:txBody>
      </p:sp>
      <p:graphicFrame>
        <p:nvGraphicFramePr>
          <p:cNvPr id="4194324" name=""/>
          <p:cNvGraphicFramePr>
            <a:graphicFrameLocks/>
          </p:cNvGraphicFramePr>
          <p:nvPr/>
        </p:nvGraphicFramePr>
        <p:xfrm rot="0">
          <a:off x="4648200" y="4114800"/>
          <a:ext cx="3124200" cy="1109662"/>
        </p:xfrm>
        <a:graphic>
          <a:graphicData uri="http://schemas.openxmlformats.org/presentationml/2006/ole">
            <mc:AlternateContent xmlns:mc="http://schemas.openxmlformats.org/markup-compatibility/2006">
              <mc:Choice xmlns:v="urn:schemas-microsoft-com:vml" Requires="v">
                <p:oleObj name="CorelDRAW" r:id="rId8" spid="" imgH="1109662" imgW="3124200" showAsIcon="0" progId="CorelDRAW.Graphic.13">
                  <p:embed followColorScheme="full"/>
                  <p:pic>
                    <p:nvPicPr>
                      <p:cNvPr id="2097184" name="Object 85"/>
                      <p:cNvPicPr>
                        <a:picLocks/>
                      </p:cNvPicPr>
                      <p:nvPr/>
                    </p:nvPicPr>
                    <p:blipFill>
                      <a:blip xmlns:r="http://schemas.openxmlformats.org/officeDocument/2006/relationships" r:embed="rId9"/>
                      <a:srcRect l="0" t="0" r="0" b="0"/>
                      <a:stretch>
                        <a:fillRect/>
                      </a:stretch>
                    </p:blipFill>
                    <p:spPr>
                      <a:xfrm rot="0">
                        <a:off x="4648200" y="4114800"/>
                        <a:ext cx="3124200" cy="1109662"/>
                      </a:xfrm>
                      <a:prstGeom prst="rect"/>
                      <a:noFill/>
                      <a:ln>
                        <a:noFill/>
                      </a:ln>
                    </p:spPr>
                  </p:pic>
                </p:oleObj>
              </mc:Choice>
              <mc:Fallback>
                <p:oleObj name="CorelDRAW" r:id="rId8" spid="" imgH="1109662" imgW="3124200" showAsIcon="0" progId="CorelDRAW.Graphic.13">
                  <p:embed followColorScheme="full"/>
                  <p:pic>
                    <p:nvPicPr>
                      <p:cNvPr id="2097184" name="Object 85"/>
                      <p:cNvPicPr>
                        <a:picLocks/>
                      </p:cNvPicPr>
                      <p:nvPr/>
                    </p:nvPicPr>
                    <p:blipFill>
                      <a:blip xmlns:r="http://schemas.openxmlformats.org/officeDocument/2006/relationships" r:embed="rId9"/>
                      <a:srcRect l="0" t="0" r="0" b="0"/>
                      <a:stretch>
                        <a:fillRect/>
                      </a:stretch>
                    </p:blipFill>
                    <p:spPr>
                      <a:xfrm rot="0">
                        <a:off x="4648200" y="4114800"/>
                        <a:ext cx="3124200" cy="1109662"/>
                      </a:xfrm>
                      <a:prstGeom prst="rect"/>
                      <a:noFill/>
                      <a:ln>
                        <a:noFill/>
                      </a:ln>
                    </p:spPr>
                  </p:pic>
                </p:oleObj>
              </mc:Fallback>
            </mc:AlternateContent>
          </a:graphicData>
        </a:graphic>
      </p:graphicFrame>
      <p:sp>
        <p:nvSpPr>
          <p:cNvPr id="1048832" name="Text Box 86"/>
          <p:cNvSpPr txBox="1"/>
          <p:nvPr/>
        </p:nvSpPr>
        <p:spPr>
          <a:xfrm rot="0">
            <a:off x="4343400" y="4191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33" name="Text Box 87"/>
          <p:cNvSpPr txBox="1"/>
          <p:nvPr/>
        </p:nvSpPr>
        <p:spPr>
          <a:xfrm rot="0">
            <a:off x="4343400" y="47688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pSp>
        <p:nvGrpSpPr>
          <p:cNvPr id="120" name=""/>
          <p:cNvGrpSpPr/>
          <p:nvPr/>
        </p:nvGrpSpPr>
        <p:grpSpPr>
          <a:xfrm rot="0">
            <a:off x="7772400" y="4464050"/>
            <a:ext cx="762000" cy="336550"/>
            <a:chOff x="4896" y="2812"/>
            <a:chExt cx="480" cy="212"/>
          </a:xfrm>
        </p:grpSpPr>
        <p:sp>
          <p:nvSpPr>
            <p:cNvPr id="1048834" name="Text Box 88"/>
            <p:cNvSpPr txBox="1"/>
            <p:nvPr/>
          </p:nvSpPr>
          <p:spPr>
            <a:xfrm rot="0">
              <a:off x="4896" y="2812"/>
              <a:ext cx="48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 + B</a:t>
              </a:r>
            </a:p>
          </p:txBody>
        </p:sp>
        <p:sp>
          <p:nvSpPr>
            <p:cNvPr id="1048835" name="Line 89"/>
            <p:cNvSpPr/>
            <p:nvPr/>
          </p:nvSpPr>
          <p:spPr>
            <a:xfrm rot="0">
              <a:off x="4944" y="2832"/>
              <a:ext cx="336" cy="0"/>
            </a:xfrm>
            <a:prstGeom prst="line"/>
            <a:noFill/>
            <a:ln w="12700" cap="flat" cmpd="sng">
              <a:solidFill>
                <a:srgbClr val="FF0000">
                  <a:alpha val="100000"/>
                </a:srgbClr>
              </a:solidFill>
              <a:prstDash val="solid"/>
              <a:round/>
            </a:ln>
          </p:spPr>
        </p:sp>
      </p:grpSp>
      <p:sp>
        <p:nvSpPr>
          <p:cNvPr id="1048836" name="Text Box 90"/>
          <p:cNvSpPr txBox="1"/>
          <p:nvPr/>
        </p:nvSpPr>
        <p:spPr>
          <a:xfrm rot="0">
            <a:off x="4724400" y="52578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NOR gate</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4194321"/>
                                        </p:tgtEl>
                                        <p:attrNameLst>
                                          <p:attrName>style.visibility</p:attrName>
                                        </p:attrNameLst>
                                      </p:cBhvr>
                                      <p:to>
                                        <p:strVal val="visible"/>
                                      </p:to>
                                    </p:set>
                                    <p:animEffect transition="in" filter="dissolve">
                                      <p:cBhvr>
                                        <p:cTn dur="500" id="7"/>
                                        <p:tgtEl>
                                          <p:spTgt spid="4194321"/>
                                        </p:tgtEl>
                                      </p:cBhvr>
                                    </p:animEffect>
                                  </p:childTnLst>
                                </p:cTn>
                              </p:par>
                            </p:childTnLst>
                          </p:cTn>
                        </p:par>
                        <p:par>
                          <p:cTn fill="hold" id="8">
                            <p:stCondLst>
                              <p:cond delay="500"/>
                            </p:stCondLst>
                            <p:childTnLst>
                              <p:par>
                                <p:cTn fill="hold" grpId="0" id="9" nodeType="afterEffect" presetClass="entr" presetID="2" presetSubtype="8">
                                  <p:stCondLst>
                                    <p:cond delay="0"/>
                                  </p:stCondLst>
                                  <p:childTnLst>
                                    <p:set>
                                      <p:cBhvr>
                                        <p:cTn dur="1" fill="hold" id="10">
                                          <p:stCondLst>
                                            <p:cond delay="0"/>
                                          </p:stCondLst>
                                        </p:cTn>
                                        <p:tgtEl>
                                          <p:spTgt spid="1048823"/>
                                        </p:tgtEl>
                                        <p:attrNameLst>
                                          <p:attrName>style.visibility</p:attrName>
                                        </p:attrNameLst>
                                      </p:cBhvr>
                                      <p:to>
                                        <p:strVal val="visible"/>
                                      </p:to>
                                    </p:set>
                                    <p:anim calcmode="lin" valueType="num">
                                      <p:cBhvr additive="base">
                                        <p:cTn dur="500" fill="hold" id="11"/>
                                        <p:tgtEl>
                                          <p:spTgt spid="1048823"/>
                                        </p:tgtEl>
                                        <p:attrNameLst>
                                          <p:attrName>ppt_x</p:attrName>
                                        </p:attrNameLst>
                                      </p:cBhvr>
                                      <p:tavLst>
                                        <p:tav tm="0">
                                          <p:val>
                                            <p:strVal val="0-#ppt_w/2"/>
                                          </p:val>
                                        </p:tav>
                                        <p:tav tm="100000">
                                          <p:val>
                                            <p:strVal val="#ppt_x"/>
                                          </p:val>
                                        </p:tav>
                                      </p:tavLst>
                                    </p:anim>
                                    <p:anim calcmode="lin" valueType="num">
                                      <p:cBhvr additive="base">
                                        <p:cTn dur="500" fill="hold" id="12"/>
                                        <p:tgtEl>
                                          <p:spTgt spid="1048823"/>
                                        </p:tgtEl>
                                        <p:attrNameLst>
                                          <p:attrName>ppt_y</p:attrName>
                                        </p:attrNameLst>
                                      </p:cBhvr>
                                      <p:tavLst>
                                        <p:tav tm="0">
                                          <p:val>
                                            <p:strVal val="#ppt_y"/>
                                          </p:val>
                                        </p:tav>
                                        <p:tav tm="100000">
                                          <p:val>
                                            <p:strVal val="#ppt_y"/>
                                          </p:val>
                                        </p:tav>
                                      </p:tavLst>
                                    </p:anim>
                                  </p:childTnLst>
                                </p:cTn>
                              </p:par>
                              <p:par>
                                <p:cTn fill="hold" id="13" nodeType="withEffect" presetClass="entr" presetID="2" presetSubtype="8">
                                  <p:stCondLst>
                                    <p:cond delay="0"/>
                                  </p:stCondLst>
                                  <p:childTnLst>
                                    <p:set>
                                      <p:cBhvr>
                                        <p:cTn dur="1" fill="hold" id="14">
                                          <p:stCondLst>
                                            <p:cond delay="0"/>
                                          </p:stCondLst>
                                        </p:cTn>
                                        <p:tgtEl>
                                          <p:spTgt spid="119"/>
                                        </p:tgtEl>
                                        <p:attrNameLst>
                                          <p:attrName>style.visibility</p:attrName>
                                        </p:attrNameLst>
                                      </p:cBhvr>
                                      <p:to>
                                        <p:strVal val="visible"/>
                                      </p:to>
                                    </p:set>
                                    <p:anim calcmode="lin" valueType="num">
                                      <p:cBhvr additive="base">
                                        <p:cTn dur="500" fill="hold" id="15"/>
                                        <p:tgtEl>
                                          <p:spTgt spid="119"/>
                                        </p:tgtEl>
                                        <p:attrNameLst>
                                          <p:attrName>ppt_x</p:attrName>
                                        </p:attrNameLst>
                                      </p:cBhvr>
                                      <p:tavLst>
                                        <p:tav tm="0">
                                          <p:val>
                                            <p:strVal val="0-#ppt_w/2"/>
                                          </p:val>
                                        </p:tav>
                                        <p:tav tm="100000">
                                          <p:val>
                                            <p:strVal val="#ppt_x"/>
                                          </p:val>
                                        </p:tav>
                                      </p:tavLst>
                                    </p:anim>
                                    <p:anim calcmode="lin" valueType="num">
                                      <p:cBhvr additive="base">
                                        <p:cTn dur="500" fill="hold" id="16"/>
                                        <p:tgtEl>
                                          <p:spTgt spid="119"/>
                                        </p:tgtEl>
                                        <p:attrNameLst>
                                          <p:attrName>ppt_y</p:attrName>
                                        </p:attrNameLst>
                                      </p:cBhvr>
                                      <p:tavLst>
                                        <p:tav tm="0">
                                          <p:val>
                                            <p:strVal val="#ppt_y"/>
                                          </p:val>
                                        </p:tav>
                                        <p:tav tm="100000">
                                          <p:val>
                                            <p:strVal val="#ppt_y"/>
                                          </p:val>
                                        </p:tav>
                                      </p:tavLst>
                                    </p:anim>
                                  </p:childTnLst>
                                </p:cTn>
                              </p:par>
                            </p:childTnLst>
                          </p:cTn>
                        </p:par>
                        <p:par>
                          <p:cTn fill="hold" id="17">
                            <p:stCondLst>
                              <p:cond delay="1000"/>
                            </p:stCondLst>
                            <p:childTnLst>
                              <p:par>
                                <p:cTn fill="hold" grpId="0" id="18" nodeType="afterEffect" presetClass="entr" presetID="22" presetSubtype="8">
                                  <p:stCondLst>
                                    <p:cond delay="0"/>
                                  </p:stCondLst>
                                  <p:childTnLst>
                                    <p:set>
                                      <p:cBhvr>
                                        <p:cTn dur="1" fill="hold" id="19">
                                          <p:stCondLst>
                                            <p:cond delay="0"/>
                                          </p:stCondLst>
                                        </p:cTn>
                                        <p:tgtEl>
                                          <p:spTgt spid="1048820"/>
                                        </p:tgtEl>
                                        <p:attrNameLst>
                                          <p:attrName>style.visibility</p:attrName>
                                        </p:attrNameLst>
                                      </p:cBhvr>
                                      <p:to>
                                        <p:strVal val="visible"/>
                                      </p:to>
                                    </p:set>
                                    <p:animEffect transition="in" filter="wipe(left)">
                                      <p:cBhvr>
                                        <p:cTn dur="500" id="20"/>
                                        <p:tgtEl>
                                          <p:spTgt spid="1048820"/>
                                        </p:tgtEl>
                                      </p:cBhvr>
                                    </p:animEffec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9" presetSubtype="0">
                                  <p:stCondLst>
                                    <p:cond delay="0"/>
                                  </p:stCondLst>
                                  <p:childTnLst>
                                    <p:set>
                                      <p:cBhvr>
                                        <p:cTn dur="1" fill="hold" id="24">
                                          <p:stCondLst>
                                            <p:cond delay="0"/>
                                          </p:stCondLst>
                                        </p:cTn>
                                        <p:tgtEl>
                                          <p:spTgt spid="4194322"/>
                                        </p:tgtEl>
                                        <p:attrNameLst>
                                          <p:attrName>style.visibility</p:attrName>
                                        </p:attrNameLst>
                                      </p:cBhvr>
                                      <p:to>
                                        <p:strVal val="visible"/>
                                      </p:to>
                                    </p:set>
                                    <p:animEffect transition="in" filter="dissolve">
                                      <p:cBhvr>
                                        <p:cTn dur="500" id="25"/>
                                        <p:tgtEl>
                                          <p:spTgt spid="4194322"/>
                                        </p:tgtEl>
                                      </p:cBhvr>
                                    </p:animEffect>
                                  </p:childTnLst>
                                </p:cTn>
                              </p:par>
                            </p:childTnLst>
                          </p:cTn>
                        </p:par>
                        <p:par>
                          <p:cTn fill="hold" id="26">
                            <p:stCondLst>
                              <p:cond delay="500"/>
                            </p:stCondLst>
                            <p:childTnLst>
                              <p:par>
                                <p:cTn fill="hold" grpId="0" id="27" nodeType="afterEffect" presetClass="entr" presetID="2" presetSubtype="8">
                                  <p:stCondLst>
                                    <p:cond delay="0"/>
                                  </p:stCondLst>
                                  <p:childTnLst>
                                    <p:set>
                                      <p:cBhvr>
                                        <p:cTn dur="1" fill="hold" id="28">
                                          <p:stCondLst>
                                            <p:cond delay="0"/>
                                          </p:stCondLst>
                                        </p:cTn>
                                        <p:tgtEl>
                                          <p:spTgt spid="1048825"/>
                                        </p:tgtEl>
                                        <p:attrNameLst>
                                          <p:attrName>style.visibility</p:attrName>
                                        </p:attrNameLst>
                                      </p:cBhvr>
                                      <p:to>
                                        <p:strVal val="visible"/>
                                      </p:to>
                                    </p:set>
                                    <p:anim calcmode="lin" valueType="num">
                                      <p:cBhvr additive="base">
                                        <p:cTn dur="500" fill="hold" id="29"/>
                                        <p:tgtEl>
                                          <p:spTgt spid="1048825"/>
                                        </p:tgtEl>
                                        <p:attrNameLst>
                                          <p:attrName>ppt_x</p:attrName>
                                        </p:attrNameLst>
                                      </p:cBhvr>
                                      <p:tavLst>
                                        <p:tav tm="0">
                                          <p:val>
                                            <p:strVal val="0-#ppt_w/2"/>
                                          </p:val>
                                        </p:tav>
                                        <p:tav tm="100000">
                                          <p:val>
                                            <p:strVal val="#ppt_x"/>
                                          </p:val>
                                        </p:tav>
                                      </p:tavLst>
                                    </p:anim>
                                    <p:anim calcmode="lin" valueType="num">
                                      <p:cBhvr additive="base">
                                        <p:cTn dur="500" fill="hold" id="30"/>
                                        <p:tgtEl>
                                          <p:spTgt spid="1048825"/>
                                        </p:tgtEl>
                                        <p:attrNameLst>
                                          <p:attrName>ppt_y</p:attrName>
                                        </p:attrNameLst>
                                      </p:cBhvr>
                                      <p:tavLst>
                                        <p:tav tm="0">
                                          <p:val>
                                            <p:strVal val="#ppt_y"/>
                                          </p:val>
                                        </p:tav>
                                        <p:tav tm="100000">
                                          <p:val>
                                            <p:strVal val="#ppt_y"/>
                                          </p:val>
                                        </p:tav>
                                      </p:tavLst>
                                    </p:anim>
                                  </p:childTnLst>
                                </p:cTn>
                              </p:par>
                              <p:par>
                                <p:cTn fill="hold" grpId="0" id="31" nodeType="withEffect" presetClass="entr" presetID="2" presetSubtype="8">
                                  <p:stCondLst>
                                    <p:cond delay="0"/>
                                  </p:stCondLst>
                                  <p:childTnLst>
                                    <p:set>
                                      <p:cBhvr>
                                        <p:cTn dur="1" fill="hold" id="32">
                                          <p:stCondLst>
                                            <p:cond delay="0"/>
                                          </p:stCondLst>
                                        </p:cTn>
                                        <p:tgtEl>
                                          <p:spTgt spid="1048826"/>
                                        </p:tgtEl>
                                        <p:attrNameLst>
                                          <p:attrName>style.visibility</p:attrName>
                                        </p:attrNameLst>
                                      </p:cBhvr>
                                      <p:to>
                                        <p:strVal val="visible"/>
                                      </p:to>
                                    </p:set>
                                    <p:anim calcmode="lin" valueType="num">
                                      <p:cBhvr additive="base">
                                        <p:cTn dur="500" fill="hold" id="33"/>
                                        <p:tgtEl>
                                          <p:spTgt spid="1048826"/>
                                        </p:tgtEl>
                                        <p:attrNameLst>
                                          <p:attrName>ppt_x</p:attrName>
                                        </p:attrNameLst>
                                      </p:cBhvr>
                                      <p:tavLst>
                                        <p:tav tm="0">
                                          <p:val>
                                            <p:strVal val="0-#ppt_w/2"/>
                                          </p:val>
                                        </p:tav>
                                        <p:tav tm="100000">
                                          <p:val>
                                            <p:strVal val="#ppt_x"/>
                                          </p:val>
                                        </p:tav>
                                      </p:tavLst>
                                    </p:anim>
                                    <p:anim calcmode="lin" valueType="num">
                                      <p:cBhvr additive="base">
                                        <p:cTn dur="500" fill="hold" id="34"/>
                                        <p:tgtEl>
                                          <p:spTgt spid="1048826"/>
                                        </p:tgtEl>
                                        <p:attrNameLst>
                                          <p:attrName>ppt_y</p:attrName>
                                        </p:attrNameLst>
                                      </p:cBhvr>
                                      <p:tavLst>
                                        <p:tav tm="0">
                                          <p:val>
                                            <p:strVal val="#ppt_y"/>
                                          </p:val>
                                        </p:tav>
                                        <p:tav tm="100000">
                                          <p:val>
                                            <p:strVal val="#ppt_y"/>
                                          </p:val>
                                        </p:tav>
                                      </p:tavLst>
                                    </p:anim>
                                  </p:childTnLst>
                                </p:cTn>
                              </p:par>
                              <p:par>
                                <p:cTn fill="hold" grpId="0" id="35" nodeType="withEffect" presetClass="entr" presetID="2" presetSubtype="8">
                                  <p:stCondLst>
                                    <p:cond delay="0"/>
                                  </p:stCondLst>
                                  <p:childTnLst>
                                    <p:set>
                                      <p:cBhvr>
                                        <p:cTn dur="1" fill="hold" id="36">
                                          <p:stCondLst>
                                            <p:cond delay="0"/>
                                          </p:stCondLst>
                                        </p:cTn>
                                        <p:tgtEl>
                                          <p:spTgt spid="1048827"/>
                                        </p:tgtEl>
                                        <p:attrNameLst>
                                          <p:attrName>style.visibility</p:attrName>
                                        </p:attrNameLst>
                                      </p:cBhvr>
                                      <p:to>
                                        <p:strVal val="visible"/>
                                      </p:to>
                                    </p:set>
                                    <p:anim calcmode="lin" valueType="num">
                                      <p:cBhvr additive="base">
                                        <p:cTn dur="500" fill="hold" id="37"/>
                                        <p:tgtEl>
                                          <p:spTgt spid="1048827"/>
                                        </p:tgtEl>
                                        <p:attrNameLst>
                                          <p:attrName>ppt_x</p:attrName>
                                        </p:attrNameLst>
                                      </p:cBhvr>
                                      <p:tavLst>
                                        <p:tav tm="0">
                                          <p:val>
                                            <p:strVal val="0-#ppt_w/2"/>
                                          </p:val>
                                        </p:tav>
                                        <p:tav tm="100000">
                                          <p:val>
                                            <p:strVal val="#ppt_x"/>
                                          </p:val>
                                        </p:tav>
                                      </p:tavLst>
                                    </p:anim>
                                    <p:anim calcmode="lin" valueType="num">
                                      <p:cBhvr additive="base">
                                        <p:cTn dur="500" fill="hold" id="38"/>
                                        <p:tgtEl>
                                          <p:spTgt spid="1048827"/>
                                        </p:tgtEl>
                                        <p:attrNameLst>
                                          <p:attrName>ppt_y</p:attrName>
                                        </p:attrNameLst>
                                      </p:cBhvr>
                                      <p:tavLst>
                                        <p:tav tm="0">
                                          <p:val>
                                            <p:strVal val="#ppt_y"/>
                                          </p:val>
                                        </p:tav>
                                        <p:tav tm="100000">
                                          <p:val>
                                            <p:strVal val="#ppt_y"/>
                                          </p:val>
                                        </p:tav>
                                      </p:tavLst>
                                    </p:anim>
                                  </p:childTnLst>
                                </p:cTn>
                              </p:par>
                            </p:childTnLst>
                          </p:cTn>
                        </p:par>
                        <p:par>
                          <p:cTn fill="hold" id="39">
                            <p:stCondLst>
                              <p:cond delay="1000"/>
                            </p:stCondLst>
                            <p:childTnLst>
                              <p:par>
                                <p:cTn fill="hold" grpId="0" id="40" nodeType="afterEffect" presetClass="entr" presetID="22" presetSubtype="8">
                                  <p:stCondLst>
                                    <p:cond delay="0"/>
                                  </p:stCondLst>
                                  <p:childTnLst>
                                    <p:set>
                                      <p:cBhvr>
                                        <p:cTn dur="1" fill="hold" id="41">
                                          <p:stCondLst>
                                            <p:cond delay="0"/>
                                          </p:stCondLst>
                                        </p:cTn>
                                        <p:tgtEl>
                                          <p:spTgt spid="1048824"/>
                                        </p:tgtEl>
                                        <p:attrNameLst>
                                          <p:attrName>style.visibility</p:attrName>
                                        </p:attrNameLst>
                                      </p:cBhvr>
                                      <p:to>
                                        <p:strVal val="visible"/>
                                      </p:to>
                                    </p:set>
                                    <p:animEffect transition="in" filter="wipe(left)">
                                      <p:cBhvr>
                                        <p:cTn dur="500" id="42"/>
                                        <p:tgtEl>
                                          <p:spTgt spid="1048824"/>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9" presetSubtype="0">
                                  <p:stCondLst>
                                    <p:cond delay="0"/>
                                  </p:stCondLst>
                                  <p:childTnLst>
                                    <p:set>
                                      <p:cBhvr>
                                        <p:cTn dur="1" fill="hold" id="46">
                                          <p:stCondLst>
                                            <p:cond delay="0"/>
                                          </p:stCondLst>
                                        </p:cTn>
                                        <p:tgtEl>
                                          <p:spTgt spid="4194323"/>
                                        </p:tgtEl>
                                        <p:attrNameLst>
                                          <p:attrName>style.visibility</p:attrName>
                                        </p:attrNameLst>
                                      </p:cBhvr>
                                      <p:to>
                                        <p:strVal val="visible"/>
                                      </p:to>
                                    </p:set>
                                    <p:animEffect transition="in" filter="dissolve">
                                      <p:cBhvr>
                                        <p:cTn dur="500" id="47"/>
                                        <p:tgtEl>
                                          <p:spTgt spid="4194323"/>
                                        </p:tgtEl>
                                      </p:cBhvr>
                                    </p:animEffect>
                                  </p:childTnLst>
                                </p:cTn>
                              </p:par>
                            </p:childTnLst>
                          </p:cTn>
                        </p:par>
                        <p:par>
                          <p:cTn fill="hold" id="48">
                            <p:stCondLst>
                              <p:cond delay="500"/>
                            </p:stCondLst>
                            <p:childTnLst>
                              <p:par>
                                <p:cTn fill="hold" grpId="0" id="49" nodeType="afterEffect" presetClass="entr" presetID="2" presetSubtype="8">
                                  <p:stCondLst>
                                    <p:cond delay="0"/>
                                  </p:stCondLst>
                                  <p:childTnLst>
                                    <p:set>
                                      <p:cBhvr>
                                        <p:cTn dur="1" fill="hold" id="50">
                                          <p:stCondLst>
                                            <p:cond delay="0"/>
                                          </p:stCondLst>
                                        </p:cTn>
                                        <p:tgtEl>
                                          <p:spTgt spid="1048828"/>
                                        </p:tgtEl>
                                        <p:attrNameLst>
                                          <p:attrName>style.visibility</p:attrName>
                                        </p:attrNameLst>
                                      </p:cBhvr>
                                      <p:to>
                                        <p:strVal val="visible"/>
                                      </p:to>
                                    </p:set>
                                    <p:anim calcmode="lin" valueType="num">
                                      <p:cBhvr additive="base">
                                        <p:cTn dur="500" fill="hold" id="51"/>
                                        <p:tgtEl>
                                          <p:spTgt spid="1048828"/>
                                        </p:tgtEl>
                                        <p:attrNameLst>
                                          <p:attrName>ppt_x</p:attrName>
                                        </p:attrNameLst>
                                      </p:cBhvr>
                                      <p:tavLst>
                                        <p:tav tm="0">
                                          <p:val>
                                            <p:strVal val="0-#ppt_w/2"/>
                                          </p:val>
                                        </p:tav>
                                        <p:tav tm="100000">
                                          <p:val>
                                            <p:strVal val="#ppt_x"/>
                                          </p:val>
                                        </p:tav>
                                      </p:tavLst>
                                    </p:anim>
                                    <p:anim calcmode="lin" valueType="num">
                                      <p:cBhvr additive="base">
                                        <p:cTn dur="500" fill="hold" id="52"/>
                                        <p:tgtEl>
                                          <p:spTgt spid="1048828"/>
                                        </p:tgtEl>
                                        <p:attrNameLst>
                                          <p:attrName>ppt_y</p:attrName>
                                        </p:attrNameLst>
                                      </p:cBhvr>
                                      <p:tavLst>
                                        <p:tav tm="0">
                                          <p:val>
                                            <p:strVal val="#ppt_y"/>
                                          </p:val>
                                        </p:tav>
                                        <p:tav tm="100000">
                                          <p:val>
                                            <p:strVal val="#ppt_y"/>
                                          </p:val>
                                        </p:tav>
                                      </p:tavLst>
                                    </p:anim>
                                  </p:childTnLst>
                                </p:cTn>
                              </p:par>
                              <p:par>
                                <p:cTn fill="hold" grpId="0" id="53" nodeType="withEffect" presetClass="entr" presetID="2" presetSubtype="8">
                                  <p:stCondLst>
                                    <p:cond delay="0"/>
                                  </p:stCondLst>
                                  <p:childTnLst>
                                    <p:set>
                                      <p:cBhvr>
                                        <p:cTn dur="1" fill="hold" id="54">
                                          <p:stCondLst>
                                            <p:cond delay="0"/>
                                          </p:stCondLst>
                                        </p:cTn>
                                        <p:tgtEl>
                                          <p:spTgt spid="1048829"/>
                                        </p:tgtEl>
                                        <p:attrNameLst>
                                          <p:attrName>style.visibility</p:attrName>
                                        </p:attrNameLst>
                                      </p:cBhvr>
                                      <p:to>
                                        <p:strVal val="visible"/>
                                      </p:to>
                                    </p:set>
                                    <p:anim calcmode="lin" valueType="num">
                                      <p:cBhvr additive="base">
                                        <p:cTn dur="500" fill="hold" id="55"/>
                                        <p:tgtEl>
                                          <p:spTgt spid="1048829"/>
                                        </p:tgtEl>
                                        <p:attrNameLst>
                                          <p:attrName>ppt_x</p:attrName>
                                        </p:attrNameLst>
                                      </p:cBhvr>
                                      <p:tavLst>
                                        <p:tav tm="0">
                                          <p:val>
                                            <p:strVal val="0-#ppt_w/2"/>
                                          </p:val>
                                        </p:tav>
                                        <p:tav tm="100000">
                                          <p:val>
                                            <p:strVal val="#ppt_x"/>
                                          </p:val>
                                        </p:tav>
                                      </p:tavLst>
                                    </p:anim>
                                    <p:anim calcmode="lin" valueType="num">
                                      <p:cBhvr additive="base">
                                        <p:cTn dur="500" fill="hold" id="56"/>
                                        <p:tgtEl>
                                          <p:spTgt spid="1048829"/>
                                        </p:tgtEl>
                                        <p:attrNameLst>
                                          <p:attrName>ppt_y</p:attrName>
                                        </p:attrNameLst>
                                      </p:cBhvr>
                                      <p:tavLst>
                                        <p:tav tm="0">
                                          <p:val>
                                            <p:strVal val="#ppt_y"/>
                                          </p:val>
                                        </p:tav>
                                        <p:tav tm="100000">
                                          <p:val>
                                            <p:strVal val="#ppt_y"/>
                                          </p:val>
                                        </p:tav>
                                      </p:tavLst>
                                    </p:anim>
                                  </p:childTnLst>
                                </p:cTn>
                              </p:par>
                              <p:par>
                                <p:cTn fill="hold" grpId="0" id="57" nodeType="withEffect" presetClass="entr" presetID="2" presetSubtype="8">
                                  <p:stCondLst>
                                    <p:cond delay="0"/>
                                  </p:stCondLst>
                                  <p:childTnLst>
                                    <p:set>
                                      <p:cBhvr>
                                        <p:cTn dur="1" fill="hold" id="58">
                                          <p:stCondLst>
                                            <p:cond delay="0"/>
                                          </p:stCondLst>
                                        </p:cTn>
                                        <p:tgtEl>
                                          <p:spTgt spid="1048830"/>
                                        </p:tgtEl>
                                        <p:attrNameLst>
                                          <p:attrName>style.visibility</p:attrName>
                                        </p:attrNameLst>
                                      </p:cBhvr>
                                      <p:to>
                                        <p:strVal val="visible"/>
                                      </p:to>
                                    </p:set>
                                    <p:anim calcmode="lin" valueType="num">
                                      <p:cBhvr additive="base">
                                        <p:cTn dur="500" fill="hold" id="59"/>
                                        <p:tgtEl>
                                          <p:spTgt spid="1048830"/>
                                        </p:tgtEl>
                                        <p:attrNameLst>
                                          <p:attrName>ppt_x</p:attrName>
                                        </p:attrNameLst>
                                      </p:cBhvr>
                                      <p:tavLst>
                                        <p:tav tm="0">
                                          <p:val>
                                            <p:strVal val="0-#ppt_w/2"/>
                                          </p:val>
                                        </p:tav>
                                        <p:tav tm="100000">
                                          <p:val>
                                            <p:strVal val="#ppt_x"/>
                                          </p:val>
                                        </p:tav>
                                      </p:tavLst>
                                    </p:anim>
                                    <p:anim calcmode="lin" valueType="num">
                                      <p:cBhvr additive="base">
                                        <p:cTn dur="500" fill="hold" id="60"/>
                                        <p:tgtEl>
                                          <p:spTgt spid="1048830"/>
                                        </p:tgtEl>
                                        <p:attrNameLst>
                                          <p:attrName>ppt_y</p:attrName>
                                        </p:attrNameLst>
                                      </p:cBhvr>
                                      <p:tavLst>
                                        <p:tav tm="0">
                                          <p:val>
                                            <p:strVal val="#ppt_y"/>
                                          </p:val>
                                        </p:tav>
                                        <p:tav tm="100000">
                                          <p:val>
                                            <p:strVal val="#ppt_y"/>
                                          </p:val>
                                        </p:tav>
                                      </p:tavLst>
                                    </p:anim>
                                  </p:childTnLst>
                                </p:cTn>
                              </p:par>
                            </p:childTnLst>
                          </p:cTn>
                        </p:par>
                        <p:par>
                          <p:cTn fill="hold" id="61">
                            <p:stCondLst>
                              <p:cond delay="1000"/>
                            </p:stCondLst>
                            <p:childTnLst>
                              <p:par>
                                <p:cTn fill="hold" grpId="0" id="62" nodeType="afterEffect" presetClass="entr" presetID="22" presetSubtype="8">
                                  <p:stCondLst>
                                    <p:cond delay="0"/>
                                  </p:stCondLst>
                                  <p:childTnLst>
                                    <p:set>
                                      <p:cBhvr>
                                        <p:cTn dur="1" fill="hold" id="63">
                                          <p:stCondLst>
                                            <p:cond delay="0"/>
                                          </p:stCondLst>
                                        </p:cTn>
                                        <p:tgtEl>
                                          <p:spTgt spid="1048831"/>
                                        </p:tgtEl>
                                        <p:attrNameLst>
                                          <p:attrName>style.visibility</p:attrName>
                                        </p:attrNameLst>
                                      </p:cBhvr>
                                      <p:to>
                                        <p:strVal val="visible"/>
                                      </p:to>
                                    </p:set>
                                    <p:animEffect transition="in" filter="wipe(left)">
                                      <p:cBhvr>
                                        <p:cTn dur="500" id="64"/>
                                        <p:tgtEl>
                                          <p:spTgt spid="1048831"/>
                                        </p:tgtEl>
                                      </p:cBhvr>
                                    </p:animEffec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9" presetSubtype="0">
                                  <p:stCondLst>
                                    <p:cond delay="0"/>
                                  </p:stCondLst>
                                  <p:childTnLst>
                                    <p:set>
                                      <p:cBhvr>
                                        <p:cTn dur="1" fill="hold" id="68">
                                          <p:stCondLst>
                                            <p:cond delay="0"/>
                                          </p:stCondLst>
                                        </p:cTn>
                                        <p:tgtEl>
                                          <p:spTgt spid="4194324"/>
                                        </p:tgtEl>
                                        <p:attrNameLst>
                                          <p:attrName>style.visibility</p:attrName>
                                        </p:attrNameLst>
                                      </p:cBhvr>
                                      <p:to>
                                        <p:strVal val="visible"/>
                                      </p:to>
                                    </p:set>
                                    <p:animEffect transition="in" filter="dissolve">
                                      <p:cBhvr>
                                        <p:cTn dur="500" id="69"/>
                                        <p:tgtEl>
                                          <p:spTgt spid="4194324"/>
                                        </p:tgtEl>
                                      </p:cBhvr>
                                    </p:animEffect>
                                  </p:childTnLst>
                                </p:cTn>
                              </p:par>
                            </p:childTnLst>
                          </p:cTn>
                        </p:par>
                        <p:par>
                          <p:cTn fill="hold" id="70">
                            <p:stCondLst>
                              <p:cond delay="500"/>
                            </p:stCondLst>
                            <p:childTnLst>
                              <p:par>
                                <p:cTn fill="hold" grpId="0" id="71" nodeType="afterEffect" presetClass="entr" presetID="2" presetSubtype="8">
                                  <p:stCondLst>
                                    <p:cond delay="0"/>
                                  </p:stCondLst>
                                  <p:childTnLst>
                                    <p:set>
                                      <p:cBhvr>
                                        <p:cTn dur="1" fill="hold" id="72">
                                          <p:stCondLst>
                                            <p:cond delay="0"/>
                                          </p:stCondLst>
                                        </p:cTn>
                                        <p:tgtEl>
                                          <p:spTgt spid="1048832"/>
                                        </p:tgtEl>
                                        <p:attrNameLst>
                                          <p:attrName>style.visibility</p:attrName>
                                        </p:attrNameLst>
                                      </p:cBhvr>
                                      <p:to>
                                        <p:strVal val="visible"/>
                                      </p:to>
                                    </p:set>
                                    <p:anim calcmode="lin" valueType="num">
                                      <p:cBhvr additive="base">
                                        <p:cTn dur="500" fill="hold" id="73"/>
                                        <p:tgtEl>
                                          <p:spTgt spid="1048832"/>
                                        </p:tgtEl>
                                        <p:attrNameLst>
                                          <p:attrName>ppt_x</p:attrName>
                                        </p:attrNameLst>
                                      </p:cBhvr>
                                      <p:tavLst>
                                        <p:tav tm="0">
                                          <p:val>
                                            <p:strVal val="0-#ppt_w/2"/>
                                          </p:val>
                                        </p:tav>
                                        <p:tav tm="100000">
                                          <p:val>
                                            <p:strVal val="#ppt_x"/>
                                          </p:val>
                                        </p:tav>
                                      </p:tavLst>
                                    </p:anim>
                                    <p:anim calcmode="lin" valueType="num">
                                      <p:cBhvr additive="base">
                                        <p:cTn dur="500" fill="hold" id="74"/>
                                        <p:tgtEl>
                                          <p:spTgt spid="1048832"/>
                                        </p:tgtEl>
                                        <p:attrNameLst>
                                          <p:attrName>ppt_y</p:attrName>
                                        </p:attrNameLst>
                                      </p:cBhvr>
                                      <p:tavLst>
                                        <p:tav tm="0">
                                          <p:val>
                                            <p:strVal val="#ppt_y"/>
                                          </p:val>
                                        </p:tav>
                                        <p:tav tm="100000">
                                          <p:val>
                                            <p:strVal val="#ppt_y"/>
                                          </p:val>
                                        </p:tav>
                                      </p:tavLst>
                                    </p:anim>
                                  </p:childTnLst>
                                </p:cTn>
                              </p:par>
                              <p:par>
                                <p:cTn fill="hold" grpId="0" id="75" nodeType="withEffect" presetClass="entr" presetID="2" presetSubtype="8">
                                  <p:stCondLst>
                                    <p:cond delay="0"/>
                                  </p:stCondLst>
                                  <p:childTnLst>
                                    <p:set>
                                      <p:cBhvr>
                                        <p:cTn dur="1" fill="hold" id="76">
                                          <p:stCondLst>
                                            <p:cond delay="0"/>
                                          </p:stCondLst>
                                        </p:cTn>
                                        <p:tgtEl>
                                          <p:spTgt spid="1048833"/>
                                        </p:tgtEl>
                                        <p:attrNameLst>
                                          <p:attrName>style.visibility</p:attrName>
                                        </p:attrNameLst>
                                      </p:cBhvr>
                                      <p:to>
                                        <p:strVal val="visible"/>
                                      </p:to>
                                    </p:set>
                                    <p:anim calcmode="lin" valueType="num">
                                      <p:cBhvr additive="base">
                                        <p:cTn dur="500" fill="hold" id="77"/>
                                        <p:tgtEl>
                                          <p:spTgt spid="1048833"/>
                                        </p:tgtEl>
                                        <p:attrNameLst>
                                          <p:attrName>ppt_x</p:attrName>
                                        </p:attrNameLst>
                                      </p:cBhvr>
                                      <p:tavLst>
                                        <p:tav tm="0">
                                          <p:val>
                                            <p:strVal val="0-#ppt_w/2"/>
                                          </p:val>
                                        </p:tav>
                                        <p:tav tm="100000">
                                          <p:val>
                                            <p:strVal val="#ppt_x"/>
                                          </p:val>
                                        </p:tav>
                                      </p:tavLst>
                                    </p:anim>
                                    <p:anim calcmode="lin" valueType="num">
                                      <p:cBhvr additive="base">
                                        <p:cTn dur="500" fill="hold" id="78"/>
                                        <p:tgtEl>
                                          <p:spTgt spid="1048833"/>
                                        </p:tgtEl>
                                        <p:attrNameLst>
                                          <p:attrName>ppt_y</p:attrName>
                                        </p:attrNameLst>
                                      </p:cBhvr>
                                      <p:tavLst>
                                        <p:tav tm="0">
                                          <p:val>
                                            <p:strVal val="#ppt_y"/>
                                          </p:val>
                                        </p:tav>
                                        <p:tav tm="100000">
                                          <p:val>
                                            <p:strVal val="#ppt_y"/>
                                          </p:val>
                                        </p:tav>
                                      </p:tavLst>
                                    </p:anim>
                                  </p:childTnLst>
                                </p:cTn>
                              </p:par>
                              <p:par>
                                <p:cTn fill="hold" id="79" nodeType="withEffect" presetClass="entr" presetID="2" presetSubtype="8">
                                  <p:stCondLst>
                                    <p:cond delay="0"/>
                                  </p:stCondLst>
                                  <p:childTnLst>
                                    <p:set>
                                      <p:cBhvr>
                                        <p:cTn dur="1" fill="hold" id="80">
                                          <p:stCondLst>
                                            <p:cond delay="0"/>
                                          </p:stCondLst>
                                        </p:cTn>
                                        <p:tgtEl>
                                          <p:spTgt spid="120"/>
                                        </p:tgtEl>
                                        <p:attrNameLst>
                                          <p:attrName>style.visibility</p:attrName>
                                        </p:attrNameLst>
                                      </p:cBhvr>
                                      <p:to>
                                        <p:strVal val="visible"/>
                                      </p:to>
                                    </p:set>
                                    <p:anim calcmode="lin" valueType="num">
                                      <p:cBhvr additive="base">
                                        <p:cTn dur="500" fill="hold" id="81"/>
                                        <p:tgtEl>
                                          <p:spTgt spid="120"/>
                                        </p:tgtEl>
                                        <p:attrNameLst>
                                          <p:attrName>ppt_x</p:attrName>
                                        </p:attrNameLst>
                                      </p:cBhvr>
                                      <p:tavLst>
                                        <p:tav tm="0">
                                          <p:val>
                                            <p:strVal val="0-#ppt_w/2"/>
                                          </p:val>
                                        </p:tav>
                                        <p:tav tm="100000">
                                          <p:val>
                                            <p:strVal val="#ppt_x"/>
                                          </p:val>
                                        </p:tav>
                                      </p:tavLst>
                                    </p:anim>
                                    <p:anim calcmode="lin" valueType="num">
                                      <p:cBhvr additive="base">
                                        <p:cTn dur="500" fill="hold" id="82"/>
                                        <p:tgtEl>
                                          <p:spTgt spid="120"/>
                                        </p:tgtEl>
                                        <p:attrNameLst>
                                          <p:attrName>ppt_y</p:attrName>
                                        </p:attrNameLst>
                                      </p:cBhvr>
                                      <p:tavLst>
                                        <p:tav tm="0">
                                          <p:val>
                                            <p:strVal val="#ppt_y"/>
                                          </p:val>
                                        </p:tav>
                                        <p:tav tm="100000">
                                          <p:val>
                                            <p:strVal val="#ppt_y"/>
                                          </p:val>
                                        </p:tav>
                                      </p:tavLst>
                                    </p:anim>
                                  </p:childTnLst>
                                </p:cTn>
                              </p:par>
                            </p:childTnLst>
                          </p:cTn>
                        </p:par>
                        <p:par>
                          <p:cTn fill="hold" id="83">
                            <p:stCondLst>
                              <p:cond delay="1000"/>
                            </p:stCondLst>
                            <p:childTnLst>
                              <p:par>
                                <p:cTn fill="hold" grpId="0" id="84" nodeType="afterEffect" presetClass="entr" presetID="22" presetSubtype="8">
                                  <p:stCondLst>
                                    <p:cond delay="0"/>
                                  </p:stCondLst>
                                  <p:childTnLst>
                                    <p:set>
                                      <p:cBhvr>
                                        <p:cTn dur="1" fill="hold" id="85">
                                          <p:stCondLst>
                                            <p:cond delay="0"/>
                                          </p:stCondLst>
                                        </p:cTn>
                                        <p:tgtEl>
                                          <p:spTgt spid="1048836"/>
                                        </p:tgtEl>
                                        <p:attrNameLst>
                                          <p:attrName>style.visibility</p:attrName>
                                        </p:attrNameLst>
                                      </p:cBhvr>
                                      <p:to>
                                        <p:strVal val="visible"/>
                                      </p:to>
                                    </p:set>
                                    <p:animEffect transition="in" filter="wipe(left)">
                                      <p:cBhvr>
                                        <p:cTn dur="500" id="86"/>
                                        <p:tgtEl>
                                          <p:spTgt spid="10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0" grpId="0" uiExpand="0" build="whole"/>
      <p:bldP spid="1048823" grpId="0" uiExpand="0" build="whole"/>
      <p:bldP spid="1048824" grpId="0" uiExpand="0" build="whole"/>
      <p:bldP spid="1048825" grpId="0" uiExpand="0" build="whole"/>
      <p:bldP spid="1048826" grpId="0" uiExpand="0" build="whole"/>
      <p:bldP spid="1048827" grpId="0" uiExpand="0" build="whole"/>
      <p:bldP spid="1048828" grpId="0" uiExpand="0" build="whole"/>
      <p:bldP spid="1048829" grpId="0" uiExpand="0" build="whole"/>
      <p:bldP spid="1048830" grpId="0" uiExpand="0" build="whole"/>
      <p:bldP spid="1048831" grpId="0" uiExpand="0" build="whole"/>
      <p:bldP spid="1048832" grpId="0" uiExpand="0" build="whole"/>
      <p:bldP spid="1048833" grpId="0" uiExpand="0" build="whole"/>
      <p:bldP spid="1048836" grpId="0" uiExpand="0" build="whole"/>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pic>
        <p:nvPicPr>
          <p:cNvPr id="2097185"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40"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41" name="Text Box 4"/>
          <p:cNvSpPr txBox="1"/>
          <p:nvPr/>
        </p:nvSpPr>
        <p:spPr>
          <a:xfrm rot="0">
            <a:off x="990600" y="1600200"/>
            <a:ext cx="7239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NOR gates are also </a:t>
            </a:r>
            <a:r>
              <a:rPr altLang="en-US" b="1" lang="en-US"/>
              <a:t>universal</a:t>
            </a:r>
            <a:r>
              <a:rPr altLang="en-US" lang="en-US"/>
              <a:t> gates and can form all of the basic gates.  </a:t>
            </a:r>
          </a:p>
        </p:txBody>
      </p:sp>
      <p:sp>
        <p:nvSpPr>
          <p:cNvPr id="1048842" name="Rectangle 5"/>
          <p:cNvSpPr/>
          <p:nvPr/>
        </p:nvSpPr>
        <p:spPr>
          <a:xfrm rot="0">
            <a:off x="914400" y="1143000"/>
            <a:ext cx="21478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Universal Gates</a:t>
            </a:r>
          </a:p>
        </p:txBody>
      </p:sp>
      <p:sp>
        <p:nvSpPr>
          <p:cNvPr id="1048843" name="Text Box 6"/>
          <p:cNvSpPr txBox="1"/>
          <p:nvPr/>
        </p:nvSpPr>
        <p:spPr>
          <a:xfrm rot="0">
            <a:off x="1524000" y="32004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Inverter</a:t>
            </a:r>
          </a:p>
        </p:txBody>
      </p:sp>
      <p:grpSp>
        <p:nvGrpSpPr>
          <p:cNvPr id="124" name=""/>
          <p:cNvGrpSpPr/>
          <p:nvPr/>
        </p:nvGrpSpPr>
        <p:grpSpPr>
          <a:xfrm rot="0">
            <a:off x="2590800" y="2743200"/>
            <a:ext cx="304800" cy="336550"/>
            <a:chOff x="624" y="2640"/>
            <a:chExt cx="192" cy="212"/>
          </a:xfrm>
        </p:grpSpPr>
        <p:sp>
          <p:nvSpPr>
            <p:cNvPr id="1048844" name="Text Box 8"/>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45" name="Line 9"/>
            <p:cNvSpPr/>
            <p:nvPr/>
          </p:nvSpPr>
          <p:spPr>
            <a:xfrm rot="0">
              <a:off x="684" y="2673"/>
              <a:ext cx="96" cy="0"/>
            </a:xfrm>
            <a:prstGeom prst="line"/>
            <a:noFill/>
            <a:ln w="12700" cap="flat" cmpd="sng">
              <a:solidFill>
                <a:srgbClr val="FF0000">
                  <a:alpha val="100000"/>
                </a:srgbClr>
              </a:solidFill>
              <a:prstDash val="solid"/>
              <a:round/>
            </a:ln>
          </p:spPr>
        </p:sp>
      </p:grpSp>
      <p:sp>
        <p:nvSpPr>
          <p:cNvPr id="1048846" name="Text Box 10"/>
          <p:cNvSpPr txBox="1"/>
          <p:nvPr/>
        </p:nvSpPr>
        <p:spPr>
          <a:xfrm rot="0">
            <a:off x="1066800" y="27432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47" name="Text Box 13"/>
          <p:cNvSpPr txBox="1"/>
          <p:nvPr/>
        </p:nvSpPr>
        <p:spPr>
          <a:xfrm rot="0">
            <a:off x="4724400" y="32004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OR gate</a:t>
            </a:r>
          </a:p>
        </p:txBody>
      </p:sp>
      <p:sp>
        <p:nvSpPr>
          <p:cNvPr id="1048848" name="Text Box 14"/>
          <p:cNvSpPr txBox="1"/>
          <p:nvPr/>
        </p:nvSpPr>
        <p:spPr>
          <a:xfrm rot="0">
            <a:off x="4343400" y="2667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49" name="Text Box 15"/>
          <p:cNvSpPr txBox="1"/>
          <p:nvPr/>
        </p:nvSpPr>
        <p:spPr>
          <a:xfrm rot="0">
            <a:off x="4343400" y="28956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850" name="Text Box 16"/>
          <p:cNvSpPr txBox="1"/>
          <p:nvPr/>
        </p:nvSpPr>
        <p:spPr>
          <a:xfrm rot="0">
            <a:off x="6629400" y="2743200"/>
            <a:ext cx="914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 +  B</a:t>
            </a:r>
          </a:p>
        </p:txBody>
      </p:sp>
      <p:sp>
        <p:nvSpPr>
          <p:cNvPr id="1048851" name="Text Box 18"/>
          <p:cNvSpPr txBox="1"/>
          <p:nvPr/>
        </p:nvSpPr>
        <p:spPr>
          <a:xfrm rot="0">
            <a:off x="1066800" y="38862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52" name="Text Box 19"/>
          <p:cNvSpPr txBox="1"/>
          <p:nvPr/>
        </p:nvSpPr>
        <p:spPr>
          <a:xfrm rot="0">
            <a:off x="1066800" y="44640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853" name="Text Box 20"/>
          <p:cNvSpPr txBox="1"/>
          <p:nvPr/>
        </p:nvSpPr>
        <p:spPr>
          <a:xfrm rot="0">
            <a:off x="3505200" y="419100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AB</a:t>
            </a:r>
          </a:p>
        </p:txBody>
      </p:sp>
      <p:sp>
        <p:nvSpPr>
          <p:cNvPr id="1048854" name="Text Box 21"/>
          <p:cNvSpPr txBox="1"/>
          <p:nvPr/>
        </p:nvSpPr>
        <p:spPr>
          <a:xfrm rot="0">
            <a:off x="1524000" y="49530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AND gate</a:t>
            </a:r>
          </a:p>
        </p:txBody>
      </p:sp>
      <p:sp>
        <p:nvSpPr>
          <p:cNvPr id="1048855" name="Text Box 23"/>
          <p:cNvSpPr txBox="1"/>
          <p:nvPr/>
        </p:nvSpPr>
        <p:spPr>
          <a:xfrm rot="0">
            <a:off x="4343400" y="38862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56" name="Text Box 24"/>
          <p:cNvSpPr txBox="1"/>
          <p:nvPr/>
        </p:nvSpPr>
        <p:spPr>
          <a:xfrm rot="0">
            <a:off x="4343400" y="44640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857" name="Text Box 26"/>
          <p:cNvSpPr txBox="1"/>
          <p:nvPr/>
        </p:nvSpPr>
        <p:spPr>
          <a:xfrm rot="0">
            <a:off x="7772400" y="415925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AB</a:t>
            </a:r>
          </a:p>
        </p:txBody>
      </p:sp>
      <p:sp>
        <p:nvSpPr>
          <p:cNvPr id="1048858" name="Line 27"/>
          <p:cNvSpPr/>
          <p:nvPr/>
        </p:nvSpPr>
        <p:spPr>
          <a:xfrm rot="0">
            <a:off x="7848600" y="4191000"/>
            <a:ext cx="304800" cy="0"/>
          </a:xfrm>
          <a:prstGeom prst="line"/>
          <a:noFill/>
          <a:ln w="12700" cap="flat" cmpd="sng">
            <a:solidFill>
              <a:srgbClr val="FF0000">
                <a:alpha val="100000"/>
              </a:srgbClr>
            </a:solidFill>
            <a:prstDash val="solid"/>
            <a:round/>
          </a:ln>
        </p:spPr>
      </p:sp>
      <p:sp>
        <p:nvSpPr>
          <p:cNvPr id="1048859" name="Text Box 28"/>
          <p:cNvSpPr txBox="1"/>
          <p:nvPr/>
        </p:nvSpPr>
        <p:spPr>
          <a:xfrm rot="0">
            <a:off x="4724400" y="49530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NAND gate</a:t>
            </a:r>
          </a:p>
        </p:txBody>
      </p:sp>
      <p:graphicFrame>
        <p:nvGraphicFramePr>
          <p:cNvPr id="4194325" name=""/>
          <p:cNvGraphicFramePr>
            <a:graphicFrameLocks/>
          </p:cNvGraphicFramePr>
          <p:nvPr/>
        </p:nvGraphicFramePr>
        <p:xfrm rot="0">
          <a:off x="1371600" y="2667000"/>
          <a:ext cx="1219200" cy="555625"/>
        </p:xfrm>
        <a:graphic>
          <a:graphicData uri="http://schemas.openxmlformats.org/presentationml/2006/ole">
            <mc:AlternateContent xmlns:mc="http://schemas.openxmlformats.org/markup-compatibility/2006">
              <mc:Choice xmlns:v="urn:schemas-microsoft-com:vml" Requires="v">
                <p:oleObj name="CorelDRAW" r:id="rId2" spid="" imgH="555625" imgW="1219200" showAsIcon="0" progId="CorelDRAW.Graphic.13">
                  <p:embed followColorScheme="full"/>
                  <p:pic>
                    <p:nvPicPr>
                      <p:cNvPr id="2097186" name="Object 29"/>
                      <p:cNvPicPr>
                        <a:picLocks/>
                      </p:cNvPicPr>
                      <p:nvPr/>
                    </p:nvPicPr>
                    <p:blipFill>
                      <a:blip xmlns:r="http://schemas.openxmlformats.org/officeDocument/2006/relationships" r:embed="rId3"/>
                      <a:srcRect l="0" t="0" r="0" b="0"/>
                      <a:stretch>
                        <a:fillRect/>
                      </a:stretch>
                    </p:blipFill>
                    <p:spPr>
                      <a:xfrm rot="0">
                        <a:off x="1371600" y="2667000"/>
                        <a:ext cx="1219200" cy="555625"/>
                      </a:xfrm>
                      <a:prstGeom prst="rect"/>
                      <a:noFill/>
                      <a:ln>
                        <a:noFill/>
                      </a:ln>
                    </p:spPr>
                  </p:pic>
                </p:oleObj>
              </mc:Choice>
              <mc:Fallback>
                <p:oleObj name="CorelDRAW" r:id="rId2" spid="" imgH="555625" imgW="1219200" showAsIcon="0" progId="CorelDRAW.Graphic.13">
                  <p:embed followColorScheme="full"/>
                  <p:pic>
                    <p:nvPicPr>
                      <p:cNvPr id="2097186" name="Object 29"/>
                      <p:cNvPicPr>
                        <a:picLocks/>
                      </p:cNvPicPr>
                      <p:nvPr/>
                    </p:nvPicPr>
                    <p:blipFill>
                      <a:blip xmlns:r="http://schemas.openxmlformats.org/officeDocument/2006/relationships" r:embed="rId3"/>
                      <a:srcRect l="0" t="0" r="0" b="0"/>
                      <a:stretch>
                        <a:fillRect/>
                      </a:stretch>
                    </p:blipFill>
                    <p:spPr>
                      <a:xfrm rot="0">
                        <a:off x="1371600" y="2667000"/>
                        <a:ext cx="1219200" cy="555625"/>
                      </a:xfrm>
                      <a:prstGeom prst="rect"/>
                      <a:noFill/>
                      <a:ln>
                        <a:noFill/>
                      </a:ln>
                    </p:spPr>
                  </p:pic>
                </p:oleObj>
              </mc:Fallback>
            </mc:AlternateContent>
          </a:graphicData>
        </a:graphic>
      </p:graphicFrame>
      <p:graphicFrame>
        <p:nvGraphicFramePr>
          <p:cNvPr id="4194326" name=""/>
          <p:cNvGraphicFramePr>
            <a:graphicFrameLocks/>
          </p:cNvGraphicFramePr>
          <p:nvPr/>
        </p:nvGraphicFramePr>
        <p:xfrm rot="0">
          <a:off x="4648200" y="2679700"/>
          <a:ext cx="1981200" cy="509587"/>
        </p:xfrm>
        <a:graphic>
          <a:graphicData uri="http://schemas.openxmlformats.org/presentationml/2006/ole">
            <mc:AlternateContent xmlns:mc="http://schemas.openxmlformats.org/markup-compatibility/2006">
              <mc:Choice xmlns:v="urn:schemas-microsoft-com:vml" Requires="v">
                <p:oleObj name="CorelDRAW" r:id="rId4" spid="" imgH="509587" imgW="1981200" showAsIcon="0" progId="CorelDRAW.Graphic.13">
                  <p:embed followColorScheme="full"/>
                  <p:pic>
                    <p:nvPicPr>
                      <p:cNvPr id="2097187" name="Object 30"/>
                      <p:cNvPicPr>
                        <a:picLocks/>
                      </p:cNvPicPr>
                      <p:nvPr/>
                    </p:nvPicPr>
                    <p:blipFill>
                      <a:blip xmlns:r="http://schemas.openxmlformats.org/officeDocument/2006/relationships" r:embed="rId5"/>
                      <a:srcRect l="0" t="0" r="0" b="0"/>
                      <a:stretch>
                        <a:fillRect/>
                      </a:stretch>
                    </p:blipFill>
                    <p:spPr>
                      <a:xfrm rot="0">
                        <a:off x="4648200" y="2679700"/>
                        <a:ext cx="1981200" cy="509587"/>
                      </a:xfrm>
                      <a:prstGeom prst="rect"/>
                      <a:noFill/>
                      <a:ln>
                        <a:noFill/>
                      </a:ln>
                    </p:spPr>
                  </p:pic>
                </p:oleObj>
              </mc:Choice>
              <mc:Fallback>
                <p:oleObj name="CorelDRAW" r:id="rId4" spid="" imgH="509587" imgW="1981200" showAsIcon="0" progId="CorelDRAW.Graphic.13">
                  <p:embed followColorScheme="full"/>
                  <p:pic>
                    <p:nvPicPr>
                      <p:cNvPr id="2097187" name="Object 30"/>
                      <p:cNvPicPr>
                        <a:picLocks/>
                      </p:cNvPicPr>
                      <p:nvPr/>
                    </p:nvPicPr>
                    <p:blipFill>
                      <a:blip xmlns:r="http://schemas.openxmlformats.org/officeDocument/2006/relationships" r:embed="rId5"/>
                      <a:srcRect l="0" t="0" r="0" b="0"/>
                      <a:stretch>
                        <a:fillRect/>
                      </a:stretch>
                    </p:blipFill>
                    <p:spPr>
                      <a:xfrm rot="0">
                        <a:off x="4648200" y="2679700"/>
                        <a:ext cx="1981200" cy="509587"/>
                      </a:xfrm>
                      <a:prstGeom prst="rect"/>
                      <a:noFill/>
                      <a:ln>
                        <a:noFill/>
                      </a:ln>
                    </p:spPr>
                  </p:pic>
                </p:oleObj>
              </mc:Fallback>
            </mc:AlternateContent>
          </a:graphicData>
        </a:graphic>
      </p:graphicFrame>
      <p:graphicFrame>
        <p:nvGraphicFramePr>
          <p:cNvPr id="4194327" name=""/>
          <p:cNvGraphicFramePr>
            <a:graphicFrameLocks/>
          </p:cNvGraphicFramePr>
          <p:nvPr/>
        </p:nvGraphicFramePr>
        <p:xfrm rot="0">
          <a:off x="1371600" y="3765550"/>
          <a:ext cx="2133600" cy="1111250"/>
        </p:xfrm>
        <a:graphic>
          <a:graphicData uri="http://schemas.openxmlformats.org/presentationml/2006/ole">
            <mc:AlternateContent xmlns:mc="http://schemas.openxmlformats.org/markup-compatibility/2006">
              <mc:Choice xmlns:v="urn:schemas-microsoft-com:vml" Requires="v">
                <p:oleObj name="CorelDRAW" r:id="rId6" spid="" imgH="1111250" imgW="2133600" showAsIcon="0" progId="CorelDRAW.Graphic.13">
                  <p:embed followColorScheme="full"/>
                  <p:pic>
                    <p:nvPicPr>
                      <p:cNvPr id="2097188" name="Object 31"/>
                      <p:cNvPicPr>
                        <a:picLocks/>
                      </p:cNvPicPr>
                      <p:nvPr/>
                    </p:nvPicPr>
                    <p:blipFill>
                      <a:blip xmlns:r="http://schemas.openxmlformats.org/officeDocument/2006/relationships" r:embed="rId7"/>
                      <a:srcRect l="0" t="0" r="0" b="0"/>
                      <a:stretch>
                        <a:fillRect/>
                      </a:stretch>
                    </p:blipFill>
                    <p:spPr>
                      <a:xfrm rot="0">
                        <a:off x="1371600" y="3765550"/>
                        <a:ext cx="2133600" cy="1111250"/>
                      </a:xfrm>
                      <a:prstGeom prst="rect"/>
                      <a:noFill/>
                      <a:ln>
                        <a:noFill/>
                      </a:ln>
                    </p:spPr>
                  </p:pic>
                </p:oleObj>
              </mc:Choice>
              <mc:Fallback>
                <p:oleObj name="CorelDRAW" r:id="rId6" spid="" imgH="1111250" imgW="2133600" showAsIcon="0" progId="CorelDRAW.Graphic.13">
                  <p:embed followColorScheme="full"/>
                  <p:pic>
                    <p:nvPicPr>
                      <p:cNvPr id="2097188" name="Object 31"/>
                      <p:cNvPicPr>
                        <a:picLocks/>
                      </p:cNvPicPr>
                      <p:nvPr/>
                    </p:nvPicPr>
                    <p:blipFill>
                      <a:blip xmlns:r="http://schemas.openxmlformats.org/officeDocument/2006/relationships" r:embed="rId7"/>
                      <a:srcRect l="0" t="0" r="0" b="0"/>
                      <a:stretch>
                        <a:fillRect/>
                      </a:stretch>
                    </p:blipFill>
                    <p:spPr>
                      <a:xfrm rot="0">
                        <a:off x="1371600" y="3765550"/>
                        <a:ext cx="2133600" cy="1111250"/>
                      </a:xfrm>
                      <a:prstGeom prst="rect"/>
                      <a:noFill/>
                      <a:ln>
                        <a:noFill/>
                      </a:ln>
                    </p:spPr>
                  </p:pic>
                </p:oleObj>
              </mc:Fallback>
            </mc:AlternateContent>
          </a:graphicData>
        </a:graphic>
      </p:graphicFrame>
      <p:graphicFrame>
        <p:nvGraphicFramePr>
          <p:cNvPr id="4194328" name=""/>
          <p:cNvGraphicFramePr>
            <a:graphicFrameLocks/>
          </p:cNvGraphicFramePr>
          <p:nvPr/>
        </p:nvGraphicFramePr>
        <p:xfrm rot="0">
          <a:off x="4648200" y="3810000"/>
          <a:ext cx="3048000" cy="1082675"/>
        </p:xfrm>
        <a:graphic>
          <a:graphicData uri="http://schemas.openxmlformats.org/presentationml/2006/ole">
            <mc:AlternateContent xmlns:mc="http://schemas.openxmlformats.org/markup-compatibility/2006">
              <mc:Choice xmlns:v="urn:schemas-microsoft-com:vml" Requires="v">
                <p:oleObj name="CorelDRAW" r:id="rId8" spid="" imgH="1082675" imgW="3048000" showAsIcon="0" progId="CorelDRAW.Graphic.13">
                  <p:embed followColorScheme="full"/>
                  <p:pic>
                    <p:nvPicPr>
                      <p:cNvPr id="2097189" name="Object 32"/>
                      <p:cNvPicPr>
                        <a:picLocks/>
                      </p:cNvPicPr>
                      <p:nvPr/>
                    </p:nvPicPr>
                    <p:blipFill>
                      <a:blip xmlns:r="http://schemas.openxmlformats.org/officeDocument/2006/relationships" r:embed="rId9"/>
                      <a:srcRect l="0" t="0" r="0" b="0"/>
                      <a:stretch>
                        <a:fillRect/>
                      </a:stretch>
                    </p:blipFill>
                    <p:spPr>
                      <a:xfrm rot="0">
                        <a:off x="4648200" y="3810000"/>
                        <a:ext cx="3048000" cy="1082675"/>
                      </a:xfrm>
                      <a:prstGeom prst="rect"/>
                      <a:noFill/>
                      <a:ln>
                        <a:noFill/>
                      </a:ln>
                    </p:spPr>
                  </p:pic>
                </p:oleObj>
              </mc:Choice>
              <mc:Fallback>
                <p:oleObj name="CorelDRAW" r:id="rId8" spid="" imgH="1082675" imgW="3048000" showAsIcon="0" progId="CorelDRAW.Graphic.13">
                  <p:embed followColorScheme="full"/>
                  <p:pic>
                    <p:nvPicPr>
                      <p:cNvPr id="2097189" name="Object 32"/>
                      <p:cNvPicPr>
                        <a:picLocks/>
                      </p:cNvPicPr>
                      <p:nvPr/>
                    </p:nvPicPr>
                    <p:blipFill>
                      <a:blip xmlns:r="http://schemas.openxmlformats.org/officeDocument/2006/relationships" r:embed="rId9"/>
                      <a:srcRect l="0" t="0" r="0" b="0"/>
                      <a:stretch>
                        <a:fillRect/>
                      </a:stretch>
                    </p:blipFill>
                    <p:spPr>
                      <a:xfrm rot="0">
                        <a:off x="4648200" y="3810000"/>
                        <a:ext cx="3048000" cy="1082675"/>
                      </a:xfrm>
                      <a:prstGeom prst="rect"/>
                      <a:no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4194325"/>
                                        </p:tgtEl>
                                        <p:attrNameLst>
                                          <p:attrName>style.visibility</p:attrName>
                                        </p:attrNameLst>
                                      </p:cBhvr>
                                      <p:to>
                                        <p:strVal val="visible"/>
                                      </p:to>
                                    </p:set>
                                    <p:animEffect transition="in" filter="dissolve">
                                      <p:cBhvr>
                                        <p:cTn dur="500" id="7"/>
                                        <p:tgtEl>
                                          <p:spTgt spid="4194325"/>
                                        </p:tgtEl>
                                      </p:cBhvr>
                                    </p:animEffect>
                                  </p:childTnLst>
                                </p:cTn>
                              </p:par>
                            </p:childTnLst>
                          </p:cTn>
                        </p:par>
                        <p:par>
                          <p:cTn fill="hold" id="8">
                            <p:stCondLst>
                              <p:cond delay="500"/>
                            </p:stCondLst>
                            <p:childTnLst>
                              <p:par>
                                <p:cTn fill="hold" grpId="0" id="9" nodeType="afterEffect" presetClass="entr" presetID="2" presetSubtype="8">
                                  <p:stCondLst>
                                    <p:cond delay="0"/>
                                  </p:stCondLst>
                                  <p:childTnLst>
                                    <p:set>
                                      <p:cBhvr>
                                        <p:cTn dur="1" fill="hold" id="10">
                                          <p:stCondLst>
                                            <p:cond delay="0"/>
                                          </p:stCondLst>
                                        </p:cTn>
                                        <p:tgtEl>
                                          <p:spTgt spid="1048846"/>
                                        </p:tgtEl>
                                        <p:attrNameLst>
                                          <p:attrName>style.visibility</p:attrName>
                                        </p:attrNameLst>
                                      </p:cBhvr>
                                      <p:to>
                                        <p:strVal val="visible"/>
                                      </p:to>
                                    </p:set>
                                    <p:anim calcmode="lin" valueType="num">
                                      <p:cBhvr additive="base">
                                        <p:cTn dur="500" fill="hold" id="11"/>
                                        <p:tgtEl>
                                          <p:spTgt spid="1048846"/>
                                        </p:tgtEl>
                                        <p:attrNameLst>
                                          <p:attrName>ppt_x</p:attrName>
                                        </p:attrNameLst>
                                      </p:cBhvr>
                                      <p:tavLst>
                                        <p:tav tm="0">
                                          <p:val>
                                            <p:strVal val="0-#ppt_w/2"/>
                                          </p:val>
                                        </p:tav>
                                        <p:tav tm="100000">
                                          <p:val>
                                            <p:strVal val="#ppt_x"/>
                                          </p:val>
                                        </p:tav>
                                      </p:tavLst>
                                    </p:anim>
                                    <p:anim calcmode="lin" valueType="num">
                                      <p:cBhvr additive="base">
                                        <p:cTn dur="500" fill="hold" id="12"/>
                                        <p:tgtEl>
                                          <p:spTgt spid="1048846"/>
                                        </p:tgtEl>
                                        <p:attrNameLst>
                                          <p:attrName>ppt_y</p:attrName>
                                        </p:attrNameLst>
                                      </p:cBhvr>
                                      <p:tavLst>
                                        <p:tav tm="0">
                                          <p:val>
                                            <p:strVal val="#ppt_y"/>
                                          </p:val>
                                        </p:tav>
                                        <p:tav tm="100000">
                                          <p:val>
                                            <p:strVal val="#ppt_y"/>
                                          </p:val>
                                        </p:tav>
                                      </p:tavLst>
                                    </p:anim>
                                  </p:childTnLst>
                                </p:cTn>
                              </p:par>
                              <p:par>
                                <p:cTn fill="hold" id="13" nodeType="withEffect" presetClass="entr" presetID="2" presetSubtype="8">
                                  <p:stCondLst>
                                    <p:cond delay="0"/>
                                  </p:stCondLst>
                                  <p:childTnLst>
                                    <p:set>
                                      <p:cBhvr>
                                        <p:cTn dur="1" fill="hold" id="14">
                                          <p:stCondLst>
                                            <p:cond delay="0"/>
                                          </p:stCondLst>
                                        </p:cTn>
                                        <p:tgtEl>
                                          <p:spTgt spid="124"/>
                                        </p:tgtEl>
                                        <p:attrNameLst>
                                          <p:attrName>style.visibility</p:attrName>
                                        </p:attrNameLst>
                                      </p:cBhvr>
                                      <p:to>
                                        <p:strVal val="visible"/>
                                      </p:to>
                                    </p:set>
                                    <p:anim calcmode="lin" valueType="num">
                                      <p:cBhvr additive="base">
                                        <p:cTn dur="500" fill="hold" id="15"/>
                                        <p:tgtEl>
                                          <p:spTgt spid="124"/>
                                        </p:tgtEl>
                                        <p:attrNameLst>
                                          <p:attrName>ppt_x</p:attrName>
                                        </p:attrNameLst>
                                      </p:cBhvr>
                                      <p:tavLst>
                                        <p:tav tm="0">
                                          <p:val>
                                            <p:strVal val="0-#ppt_w/2"/>
                                          </p:val>
                                        </p:tav>
                                        <p:tav tm="100000">
                                          <p:val>
                                            <p:strVal val="#ppt_x"/>
                                          </p:val>
                                        </p:tav>
                                      </p:tavLst>
                                    </p:anim>
                                    <p:anim calcmode="lin" valueType="num">
                                      <p:cBhvr additive="base">
                                        <p:cTn dur="500" fill="hold" id="16"/>
                                        <p:tgtEl>
                                          <p:spTgt spid="124"/>
                                        </p:tgtEl>
                                        <p:attrNameLst>
                                          <p:attrName>ppt_y</p:attrName>
                                        </p:attrNameLst>
                                      </p:cBhvr>
                                      <p:tavLst>
                                        <p:tav tm="0">
                                          <p:val>
                                            <p:strVal val="#ppt_y"/>
                                          </p:val>
                                        </p:tav>
                                        <p:tav tm="100000">
                                          <p:val>
                                            <p:strVal val="#ppt_y"/>
                                          </p:val>
                                        </p:tav>
                                      </p:tavLst>
                                    </p:anim>
                                  </p:childTnLst>
                                </p:cTn>
                              </p:par>
                            </p:childTnLst>
                          </p:cTn>
                        </p:par>
                        <p:par>
                          <p:cTn fill="hold" id="17">
                            <p:stCondLst>
                              <p:cond delay="1000"/>
                            </p:stCondLst>
                            <p:childTnLst>
                              <p:par>
                                <p:cTn fill="hold" grpId="0" id="18" nodeType="afterEffect" presetClass="entr" presetID="22" presetSubtype="8">
                                  <p:stCondLst>
                                    <p:cond delay="0"/>
                                  </p:stCondLst>
                                  <p:childTnLst>
                                    <p:set>
                                      <p:cBhvr>
                                        <p:cTn dur="1" fill="hold" id="19">
                                          <p:stCondLst>
                                            <p:cond delay="0"/>
                                          </p:stCondLst>
                                        </p:cTn>
                                        <p:tgtEl>
                                          <p:spTgt spid="1048843"/>
                                        </p:tgtEl>
                                        <p:attrNameLst>
                                          <p:attrName>style.visibility</p:attrName>
                                        </p:attrNameLst>
                                      </p:cBhvr>
                                      <p:to>
                                        <p:strVal val="visible"/>
                                      </p:to>
                                    </p:set>
                                    <p:animEffect transition="in" filter="wipe(left)">
                                      <p:cBhvr>
                                        <p:cTn dur="500" id="20"/>
                                        <p:tgtEl>
                                          <p:spTgt spid="1048843"/>
                                        </p:tgtEl>
                                      </p:cBhvr>
                                    </p:animEffec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9" presetSubtype="0">
                                  <p:stCondLst>
                                    <p:cond delay="0"/>
                                  </p:stCondLst>
                                  <p:childTnLst>
                                    <p:set>
                                      <p:cBhvr>
                                        <p:cTn dur="1" fill="hold" id="24">
                                          <p:stCondLst>
                                            <p:cond delay="0"/>
                                          </p:stCondLst>
                                        </p:cTn>
                                        <p:tgtEl>
                                          <p:spTgt spid="4194326"/>
                                        </p:tgtEl>
                                        <p:attrNameLst>
                                          <p:attrName>style.visibility</p:attrName>
                                        </p:attrNameLst>
                                      </p:cBhvr>
                                      <p:to>
                                        <p:strVal val="visible"/>
                                      </p:to>
                                    </p:set>
                                    <p:animEffect transition="in" filter="dissolve">
                                      <p:cBhvr>
                                        <p:cTn dur="500" id="25"/>
                                        <p:tgtEl>
                                          <p:spTgt spid="4194326"/>
                                        </p:tgtEl>
                                      </p:cBhvr>
                                    </p:animEffect>
                                  </p:childTnLst>
                                </p:cTn>
                              </p:par>
                            </p:childTnLst>
                          </p:cTn>
                        </p:par>
                        <p:par>
                          <p:cTn fill="hold" id="26">
                            <p:stCondLst>
                              <p:cond delay="500"/>
                            </p:stCondLst>
                            <p:childTnLst>
                              <p:par>
                                <p:cTn fill="hold" grpId="0" id="27" nodeType="afterEffect" presetClass="entr" presetID="2" presetSubtype="8">
                                  <p:stCondLst>
                                    <p:cond delay="0"/>
                                  </p:stCondLst>
                                  <p:childTnLst>
                                    <p:set>
                                      <p:cBhvr>
                                        <p:cTn dur="1" fill="hold" id="28">
                                          <p:stCondLst>
                                            <p:cond delay="0"/>
                                          </p:stCondLst>
                                        </p:cTn>
                                        <p:tgtEl>
                                          <p:spTgt spid="1048848"/>
                                        </p:tgtEl>
                                        <p:attrNameLst>
                                          <p:attrName>style.visibility</p:attrName>
                                        </p:attrNameLst>
                                      </p:cBhvr>
                                      <p:to>
                                        <p:strVal val="visible"/>
                                      </p:to>
                                    </p:set>
                                    <p:anim calcmode="lin" valueType="num">
                                      <p:cBhvr additive="base">
                                        <p:cTn dur="500" fill="hold" id="29"/>
                                        <p:tgtEl>
                                          <p:spTgt spid="1048848"/>
                                        </p:tgtEl>
                                        <p:attrNameLst>
                                          <p:attrName>ppt_x</p:attrName>
                                        </p:attrNameLst>
                                      </p:cBhvr>
                                      <p:tavLst>
                                        <p:tav tm="0">
                                          <p:val>
                                            <p:strVal val="0-#ppt_w/2"/>
                                          </p:val>
                                        </p:tav>
                                        <p:tav tm="100000">
                                          <p:val>
                                            <p:strVal val="#ppt_x"/>
                                          </p:val>
                                        </p:tav>
                                      </p:tavLst>
                                    </p:anim>
                                    <p:anim calcmode="lin" valueType="num">
                                      <p:cBhvr additive="base">
                                        <p:cTn dur="500" fill="hold" id="30"/>
                                        <p:tgtEl>
                                          <p:spTgt spid="1048848"/>
                                        </p:tgtEl>
                                        <p:attrNameLst>
                                          <p:attrName>ppt_y</p:attrName>
                                        </p:attrNameLst>
                                      </p:cBhvr>
                                      <p:tavLst>
                                        <p:tav tm="0">
                                          <p:val>
                                            <p:strVal val="#ppt_y"/>
                                          </p:val>
                                        </p:tav>
                                        <p:tav tm="100000">
                                          <p:val>
                                            <p:strVal val="#ppt_y"/>
                                          </p:val>
                                        </p:tav>
                                      </p:tavLst>
                                    </p:anim>
                                  </p:childTnLst>
                                </p:cTn>
                              </p:par>
                              <p:par>
                                <p:cTn fill="hold" grpId="0" id="31" nodeType="withEffect" presetClass="entr" presetID="2" presetSubtype="8">
                                  <p:stCondLst>
                                    <p:cond delay="0"/>
                                  </p:stCondLst>
                                  <p:childTnLst>
                                    <p:set>
                                      <p:cBhvr>
                                        <p:cTn dur="1" fill="hold" id="32">
                                          <p:stCondLst>
                                            <p:cond delay="0"/>
                                          </p:stCondLst>
                                        </p:cTn>
                                        <p:tgtEl>
                                          <p:spTgt spid="1048849"/>
                                        </p:tgtEl>
                                        <p:attrNameLst>
                                          <p:attrName>style.visibility</p:attrName>
                                        </p:attrNameLst>
                                      </p:cBhvr>
                                      <p:to>
                                        <p:strVal val="visible"/>
                                      </p:to>
                                    </p:set>
                                    <p:anim calcmode="lin" valueType="num">
                                      <p:cBhvr additive="base">
                                        <p:cTn dur="500" fill="hold" id="33"/>
                                        <p:tgtEl>
                                          <p:spTgt spid="1048849"/>
                                        </p:tgtEl>
                                        <p:attrNameLst>
                                          <p:attrName>ppt_x</p:attrName>
                                        </p:attrNameLst>
                                      </p:cBhvr>
                                      <p:tavLst>
                                        <p:tav tm="0">
                                          <p:val>
                                            <p:strVal val="0-#ppt_w/2"/>
                                          </p:val>
                                        </p:tav>
                                        <p:tav tm="100000">
                                          <p:val>
                                            <p:strVal val="#ppt_x"/>
                                          </p:val>
                                        </p:tav>
                                      </p:tavLst>
                                    </p:anim>
                                    <p:anim calcmode="lin" valueType="num">
                                      <p:cBhvr additive="base">
                                        <p:cTn dur="500" fill="hold" id="34"/>
                                        <p:tgtEl>
                                          <p:spTgt spid="1048849"/>
                                        </p:tgtEl>
                                        <p:attrNameLst>
                                          <p:attrName>ppt_y</p:attrName>
                                        </p:attrNameLst>
                                      </p:cBhvr>
                                      <p:tavLst>
                                        <p:tav tm="0">
                                          <p:val>
                                            <p:strVal val="#ppt_y"/>
                                          </p:val>
                                        </p:tav>
                                        <p:tav tm="100000">
                                          <p:val>
                                            <p:strVal val="#ppt_y"/>
                                          </p:val>
                                        </p:tav>
                                      </p:tavLst>
                                    </p:anim>
                                  </p:childTnLst>
                                </p:cTn>
                              </p:par>
                              <p:par>
                                <p:cTn fill="hold" grpId="0" id="35" nodeType="withEffect" presetClass="entr" presetID="2" presetSubtype="8">
                                  <p:stCondLst>
                                    <p:cond delay="0"/>
                                  </p:stCondLst>
                                  <p:childTnLst>
                                    <p:set>
                                      <p:cBhvr>
                                        <p:cTn dur="1" fill="hold" id="36">
                                          <p:stCondLst>
                                            <p:cond delay="0"/>
                                          </p:stCondLst>
                                        </p:cTn>
                                        <p:tgtEl>
                                          <p:spTgt spid="1048850"/>
                                        </p:tgtEl>
                                        <p:attrNameLst>
                                          <p:attrName>style.visibility</p:attrName>
                                        </p:attrNameLst>
                                      </p:cBhvr>
                                      <p:to>
                                        <p:strVal val="visible"/>
                                      </p:to>
                                    </p:set>
                                    <p:anim calcmode="lin" valueType="num">
                                      <p:cBhvr additive="base">
                                        <p:cTn dur="500" fill="hold" id="37"/>
                                        <p:tgtEl>
                                          <p:spTgt spid="1048850"/>
                                        </p:tgtEl>
                                        <p:attrNameLst>
                                          <p:attrName>ppt_x</p:attrName>
                                        </p:attrNameLst>
                                      </p:cBhvr>
                                      <p:tavLst>
                                        <p:tav tm="0">
                                          <p:val>
                                            <p:strVal val="0-#ppt_w/2"/>
                                          </p:val>
                                        </p:tav>
                                        <p:tav tm="100000">
                                          <p:val>
                                            <p:strVal val="#ppt_x"/>
                                          </p:val>
                                        </p:tav>
                                      </p:tavLst>
                                    </p:anim>
                                    <p:anim calcmode="lin" valueType="num">
                                      <p:cBhvr additive="base">
                                        <p:cTn dur="500" fill="hold" id="38"/>
                                        <p:tgtEl>
                                          <p:spTgt spid="1048850"/>
                                        </p:tgtEl>
                                        <p:attrNameLst>
                                          <p:attrName>ppt_y</p:attrName>
                                        </p:attrNameLst>
                                      </p:cBhvr>
                                      <p:tavLst>
                                        <p:tav tm="0">
                                          <p:val>
                                            <p:strVal val="#ppt_y"/>
                                          </p:val>
                                        </p:tav>
                                        <p:tav tm="100000">
                                          <p:val>
                                            <p:strVal val="#ppt_y"/>
                                          </p:val>
                                        </p:tav>
                                      </p:tavLst>
                                    </p:anim>
                                  </p:childTnLst>
                                </p:cTn>
                              </p:par>
                            </p:childTnLst>
                          </p:cTn>
                        </p:par>
                        <p:par>
                          <p:cTn fill="hold" id="39">
                            <p:stCondLst>
                              <p:cond delay="1000"/>
                            </p:stCondLst>
                            <p:childTnLst>
                              <p:par>
                                <p:cTn fill="hold" grpId="0" id="40" nodeType="afterEffect" presetClass="entr" presetID="22" presetSubtype="8">
                                  <p:stCondLst>
                                    <p:cond delay="0"/>
                                  </p:stCondLst>
                                  <p:childTnLst>
                                    <p:set>
                                      <p:cBhvr>
                                        <p:cTn dur="1" fill="hold" id="41">
                                          <p:stCondLst>
                                            <p:cond delay="0"/>
                                          </p:stCondLst>
                                        </p:cTn>
                                        <p:tgtEl>
                                          <p:spTgt spid="1048847"/>
                                        </p:tgtEl>
                                        <p:attrNameLst>
                                          <p:attrName>style.visibility</p:attrName>
                                        </p:attrNameLst>
                                      </p:cBhvr>
                                      <p:to>
                                        <p:strVal val="visible"/>
                                      </p:to>
                                    </p:set>
                                    <p:animEffect transition="in" filter="wipe(left)">
                                      <p:cBhvr>
                                        <p:cTn dur="500" id="42"/>
                                        <p:tgtEl>
                                          <p:spTgt spid="1048847"/>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9" presetSubtype="0">
                                  <p:stCondLst>
                                    <p:cond delay="0"/>
                                  </p:stCondLst>
                                  <p:childTnLst>
                                    <p:set>
                                      <p:cBhvr>
                                        <p:cTn dur="1" fill="hold" id="46">
                                          <p:stCondLst>
                                            <p:cond delay="0"/>
                                          </p:stCondLst>
                                        </p:cTn>
                                        <p:tgtEl>
                                          <p:spTgt spid="4194327"/>
                                        </p:tgtEl>
                                        <p:attrNameLst>
                                          <p:attrName>style.visibility</p:attrName>
                                        </p:attrNameLst>
                                      </p:cBhvr>
                                      <p:to>
                                        <p:strVal val="visible"/>
                                      </p:to>
                                    </p:set>
                                    <p:animEffect transition="in" filter="dissolve">
                                      <p:cBhvr>
                                        <p:cTn dur="500" id="47"/>
                                        <p:tgtEl>
                                          <p:spTgt spid="4194327"/>
                                        </p:tgtEl>
                                      </p:cBhvr>
                                    </p:animEffect>
                                  </p:childTnLst>
                                </p:cTn>
                              </p:par>
                            </p:childTnLst>
                          </p:cTn>
                        </p:par>
                        <p:par>
                          <p:cTn fill="hold" id="48">
                            <p:stCondLst>
                              <p:cond delay="500"/>
                            </p:stCondLst>
                            <p:childTnLst>
                              <p:par>
                                <p:cTn fill="hold" grpId="0" id="49" nodeType="afterEffect" presetClass="entr" presetID="2" presetSubtype="8">
                                  <p:stCondLst>
                                    <p:cond delay="0"/>
                                  </p:stCondLst>
                                  <p:childTnLst>
                                    <p:set>
                                      <p:cBhvr>
                                        <p:cTn dur="1" fill="hold" id="50">
                                          <p:stCondLst>
                                            <p:cond delay="0"/>
                                          </p:stCondLst>
                                        </p:cTn>
                                        <p:tgtEl>
                                          <p:spTgt spid="1048851"/>
                                        </p:tgtEl>
                                        <p:attrNameLst>
                                          <p:attrName>style.visibility</p:attrName>
                                        </p:attrNameLst>
                                      </p:cBhvr>
                                      <p:to>
                                        <p:strVal val="visible"/>
                                      </p:to>
                                    </p:set>
                                    <p:anim calcmode="lin" valueType="num">
                                      <p:cBhvr additive="base">
                                        <p:cTn dur="500" fill="hold" id="51"/>
                                        <p:tgtEl>
                                          <p:spTgt spid="1048851"/>
                                        </p:tgtEl>
                                        <p:attrNameLst>
                                          <p:attrName>ppt_x</p:attrName>
                                        </p:attrNameLst>
                                      </p:cBhvr>
                                      <p:tavLst>
                                        <p:tav tm="0">
                                          <p:val>
                                            <p:strVal val="0-#ppt_w/2"/>
                                          </p:val>
                                        </p:tav>
                                        <p:tav tm="100000">
                                          <p:val>
                                            <p:strVal val="#ppt_x"/>
                                          </p:val>
                                        </p:tav>
                                      </p:tavLst>
                                    </p:anim>
                                    <p:anim calcmode="lin" valueType="num">
                                      <p:cBhvr additive="base">
                                        <p:cTn dur="500" fill="hold" id="52"/>
                                        <p:tgtEl>
                                          <p:spTgt spid="1048851"/>
                                        </p:tgtEl>
                                        <p:attrNameLst>
                                          <p:attrName>ppt_y</p:attrName>
                                        </p:attrNameLst>
                                      </p:cBhvr>
                                      <p:tavLst>
                                        <p:tav tm="0">
                                          <p:val>
                                            <p:strVal val="#ppt_y"/>
                                          </p:val>
                                        </p:tav>
                                        <p:tav tm="100000">
                                          <p:val>
                                            <p:strVal val="#ppt_y"/>
                                          </p:val>
                                        </p:tav>
                                      </p:tavLst>
                                    </p:anim>
                                  </p:childTnLst>
                                </p:cTn>
                              </p:par>
                              <p:par>
                                <p:cTn fill="hold" grpId="0" id="53" nodeType="withEffect" presetClass="entr" presetID="2" presetSubtype="8">
                                  <p:stCondLst>
                                    <p:cond delay="0"/>
                                  </p:stCondLst>
                                  <p:childTnLst>
                                    <p:set>
                                      <p:cBhvr>
                                        <p:cTn dur="1" fill="hold" id="54">
                                          <p:stCondLst>
                                            <p:cond delay="0"/>
                                          </p:stCondLst>
                                        </p:cTn>
                                        <p:tgtEl>
                                          <p:spTgt spid="1048852"/>
                                        </p:tgtEl>
                                        <p:attrNameLst>
                                          <p:attrName>style.visibility</p:attrName>
                                        </p:attrNameLst>
                                      </p:cBhvr>
                                      <p:to>
                                        <p:strVal val="visible"/>
                                      </p:to>
                                    </p:set>
                                    <p:anim calcmode="lin" valueType="num">
                                      <p:cBhvr additive="base">
                                        <p:cTn dur="500" fill="hold" id="55"/>
                                        <p:tgtEl>
                                          <p:spTgt spid="1048852"/>
                                        </p:tgtEl>
                                        <p:attrNameLst>
                                          <p:attrName>ppt_x</p:attrName>
                                        </p:attrNameLst>
                                      </p:cBhvr>
                                      <p:tavLst>
                                        <p:tav tm="0">
                                          <p:val>
                                            <p:strVal val="0-#ppt_w/2"/>
                                          </p:val>
                                        </p:tav>
                                        <p:tav tm="100000">
                                          <p:val>
                                            <p:strVal val="#ppt_x"/>
                                          </p:val>
                                        </p:tav>
                                      </p:tavLst>
                                    </p:anim>
                                    <p:anim calcmode="lin" valueType="num">
                                      <p:cBhvr additive="base">
                                        <p:cTn dur="500" fill="hold" id="56"/>
                                        <p:tgtEl>
                                          <p:spTgt spid="1048852"/>
                                        </p:tgtEl>
                                        <p:attrNameLst>
                                          <p:attrName>ppt_y</p:attrName>
                                        </p:attrNameLst>
                                      </p:cBhvr>
                                      <p:tavLst>
                                        <p:tav tm="0">
                                          <p:val>
                                            <p:strVal val="#ppt_y"/>
                                          </p:val>
                                        </p:tav>
                                        <p:tav tm="100000">
                                          <p:val>
                                            <p:strVal val="#ppt_y"/>
                                          </p:val>
                                        </p:tav>
                                      </p:tavLst>
                                    </p:anim>
                                  </p:childTnLst>
                                </p:cTn>
                              </p:par>
                              <p:par>
                                <p:cTn fill="hold" grpId="0" id="57" nodeType="withEffect" presetClass="entr" presetID="2" presetSubtype="8">
                                  <p:stCondLst>
                                    <p:cond delay="0"/>
                                  </p:stCondLst>
                                  <p:childTnLst>
                                    <p:set>
                                      <p:cBhvr>
                                        <p:cTn dur="1" fill="hold" id="58">
                                          <p:stCondLst>
                                            <p:cond delay="0"/>
                                          </p:stCondLst>
                                        </p:cTn>
                                        <p:tgtEl>
                                          <p:spTgt spid="1048853"/>
                                        </p:tgtEl>
                                        <p:attrNameLst>
                                          <p:attrName>style.visibility</p:attrName>
                                        </p:attrNameLst>
                                      </p:cBhvr>
                                      <p:to>
                                        <p:strVal val="visible"/>
                                      </p:to>
                                    </p:set>
                                    <p:anim calcmode="lin" valueType="num">
                                      <p:cBhvr additive="base">
                                        <p:cTn dur="500" fill="hold" id="59"/>
                                        <p:tgtEl>
                                          <p:spTgt spid="1048853"/>
                                        </p:tgtEl>
                                        <p:attrNameLst>
                                          <p:attrName>ppt_x</p:attrName>
                                        </p:attrNameLst>
                                      </p:cBhvr>
                                      <p:tavLst>
                                        <p:tav tm="0">
                                          <p:val>
                                            <p:strVal val="0-#ppt_w/2"/>
                                          </p:val>
                                        </p:tav>
                                        <p:tav tm="100000">
                                          <p:val>
                                            <p:strVal val="#ppt_x"/>
                                          </p:val>
                                        </p:tav>
                                      </p:tavLst>
                                    </p:anim>
                                    <p:anim calcmode="lin" valueType="num">
                                      <p:cBhvr additive="base">
                                        <p:cTn dur="500" fill="hold" id="60"/>
                                        <p:tgtEl>
                                          <p:spTgt spid="1048853"/>
                                        </p:tgtEl>
                                        <p:attrNameLst>
                                          <p:attrName>ppt_y</p:attrName>
                                        </p:attrNameLst>
                                      </p:cBhvr>
                                      <p:tavLst>
                                        <p:tav tm="0">
                                          <p:val>
                                            <p:strVal val="#ppt_y"/>
                                          </p:val>
                                        </p:tav>
                                        <p:tav tm="100000">
                                          <p:val>
                                            <p:strVal val="#ppt_y"/>
                                          </p:val>
                                        </p:tav>
                                      </p:tavLst>
                                    </p:anim>
                                  </p:childTnLst>
                                </p:cTn>
                              </p:par>
                            </p:childTnLst>
                          </p:cTn>
                        </p:par>
                        <p:par>
                          <p:cTn fill="hold" id="61">
                            <p:stCondLst>
                              <p:cond delay="1000"/>
                            </p:stCondLst>
                            <p:childTnLst>
                              <p:par>
                                <p:cTn fill="hold" grpId="0" id="62" nodeType="afterEffect" presetClass="entr" presetID="22" presetSubtype="8">
                                  <p:stCondLst>
                                    <p:cond delay="0"/>
                                  </p:stCondLst>
                                  <p:childTnLst>
                                    <p:set>
                                      <p:cBhvr>
                                        <p:cTn dur="1" fill="hold" id="63">
                                          <p:stCondLst>
                                            <p:cond delay="0"/>
                                          </p:stCondLst>
                                        </p:cTn>
                                        <p:tgtEl>
                                          <p:spTgt spid="1048854"/>
                                        </p:tgtEl>
                                        <p:attrNameLst>
                                          <p:attrName>style.visibility</p:attrName>
                                        </p:attrNameLst>
                                      </p:cBhvr>
                                      <p:to>
                                        <p:strVal val="visible"/>
                                      </p:to>
                                    </p:set>
                                    <p:animEffect transition="in" filter="wipe(left)">
                                      <p:cBhvr>
                                        <p:cTn dur="500" id="64"/>
                                        <p:tgtEl>
                                          <p:spTgt spid="1048854"/>
                                        </p:tgtEl>
                                      </p:cBhvr>
                                    </p:animEffec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9" presetSubtype="0">
                                  <p:stCondLst>
                                    <p:cond delay="0"/>
                                  </p:stCondLst>
                                  <p:childTnLst>
                                    <p:set>
                                      <p:cBhvr>
                                        <p:cTn dur="1" fill="hold" id="68">
                                          <p:stCondLst>
                                            <p:cond delay="0"/>
                                          </p:stCondLst>
                                        </p:cTn>
                                        <p:tgtEl>
                                          <p:spTgt spid="4194328"/>
                                        </p:tgtEl>
                                        <p:attrNameLst>
                                          <p:attrName>style.visibility</p:attrName>
                                        </p:attrNameLst>
                                      </p:cBhvr>
                                      <p:to>
                                        <p:strVal val="visible"/>
                                      </p:to>
                                    </p:set>
                                    <p:animEffect transition="in" filter="dissolve">
                                      <p:cBhvr>
                                        <p:cTn dur="500" id="69"/>
                                        <p:tgtEl>
                                          <p:spTgt spid="4194328"/>
                                        </p:tgtEl>
                                      </p:cBhvr>
                                    </p:animEffect>
                                  </p:childTnLst>
                                </p:cTn>
                              </p:par>
                            </p:childTnLst>
                          </p:cTn>
                        </p:par>
                        <p:par>
                          <p:cTn fill="hold" id="70">
                            <p:stCondLst>
                              <p:cond delay="500"/>
                            </p:stCondLst>
                            <p:childTnLst>
                              <p:par>
                                <p:cTn fill="hold" grpId="0" id="71" nodeType="afterEffect" presetClass="entr" presetID="2" presetSubtype="8">
                                  <p:stCondLst>
                                    <p:cond delay="0"/>
                                  </p:stCondLst>
                                  <p:childTnLst>
                                    <p:set>
                                      <p:cBhvr>
                                        <p:cTn dur="1" fill="hold" id="72">
                                          <p:stCondLst>
                                            <p:cond delay="0"/>
                                          </p:stCondLst>
                                        </p:cTn>
                                        <p:tgtEl>
                                          <p:spTgt spid="1048855"/>
                                        </p:tgtEl>
                                        <p:attrNameLst>
                                          <p:attrName>style.visibility</p:attrName>
                                        </p:attrNameLst>
                                      </p:cBhvr>
                                      <p:to>
                                        <p:strVal val="visible"/>
                                      </p:to>
                                    </p:set>
                                    <p:anim calcmode="lin" valueType="num">
                                      <p:cBhvr additive="base">
                                        <p:cTn dur="500" fill="hold" id="73"/>
                                        <p:tgtEl>
                                          <p:spTgt spid="1048855"/>
                                        </p:tgtEl>
                                        <p:attrNameLst>
                                          <p:attrName>ppt_x</p:attrName>
                                        </p:attrNameLst>
                                      </p:cBhvr>
                                      <p:tavLst>
                                        <p:tav tm="0">
                                          <p:val>
                                            <p:strVal val="0-#ppt_w/2"/>
                                          </p:val>
                                        </p:tav>
                                        <p:tav tm="100000">
                                          <p:val>
                                            <p:strVal val="#ppt_x"/>
                                          </p:val>
                                        </p:tav>
                                      </p:tavLst>
                                    </p:anim>
                                    <p:anim calcmode="lin" valueType="num">
                                      <p:cBhvr additive="base">
                                        <p:cTn dur="500" fill="hold" id="74"/>
                                        <p:tgtEl>
                                          <p:spTgt spid="1048855"/>
                                        </p:tgtEl>
                                        <p:attrNameLst>
                                          <p:attrName>ppt_y</p:attrName>
                                        </p:attrNameLst>
                                      </p:cBhvr>
                                      <p:tavLst>
                                        <p:tav tm="0">
                                          <p:val>
                                            <p:strVal val="#ppt_y"/>
                                          </p:val>
                                        </p:tav>
                                        <p:tav tm="100000">
                                          <p:val>
                                            <p:strVal val="#ppt_y"/>
                                          </p:val>
                                        </p:tav>
                                      </p:tavLst>
                                    </p:anim>
                                  </p:childTnLst>
                                </p:cTn>
                              </p:par>
                              <p:par>
                                <p:cTn fill="hold" grpId="0" id="75" nodeType="withEffect" presetClass="entr" presetID="2" presetSubtype="8">
                                  <p:stCondLst>
                                    <p:cond delay="0"/>
                                  </p:stCondLst>
                                  <p:childTnLst>
                                    <p:set>
                                      <p:cBhvr>
                                        <p:cTn dur="1" fill="hold" id="76">
                                          <p:stCondLst>
                                            <p:cond delay="0"/>
                                          </p:stCondLst>
                                        </p:cTn>
                                        <p:tgtEl>
                                          <p:spTgt spid="1048856"/>
                                        </p:tgtEl>
                                        <p:attrNameLst>
                                          <p:attrName>style.visibility</p:attrName>
                                        </p:attrNameLst>
                                      </p:cBhvr>
                                      <p:to>
                                        <p:strVal val="visible"/>
                                      </p:to>
                                    </p:set>
                                    <p:anim calcmode="lin" valueType="num">
                                      <p:cBhvr additive="base">
                                        <p:cTn dur="500" fill="hold" id="77"/>
                                        <p:tgtEl>
                                          <p:spTgt spid="1048856"/>
                                        </p:tgtEl>
                                        <p:attrNameLst>
                                          <p:attrName>ppt_x</p:attrName>
                                        </p:attrNameLst>
                                      </p:cBhvr>
                                      <p:tavLst>
                                        <p:tav tm="0">
                                          <p:val>
                                            <p:strVal val="0-#ppt_w/2"/>
                                          </p:val>
                                        </p:tav>
                                        <p:tav tm="100000">
                                          <p:val>
                                            <p:strVal val="#ppt_x"/>
                                          </p:val>
                                        </p:tav>
                                      </p:tavLst>
                                    </p:anim>
                                    <p:anim calcmode="lin" valueType="num">
                                      <p:cBhvr additive="base">
                                        <p:cTn dur="500" fill="hold" id="78"/>
                                        <p:tgtEl>
                                          <p:spTgt spid="1048856"/>
                                        </p:tgtEl>
                                        <p:attrNameLst>
                                          <p:attrName>ppt_y</p:attrName>
                                        </p:attrNameLst>
                                      </p:cBhvr>
                                      <p:tavLst>
                                        <p:tav tm="0">
                                          <p:val>
                                            <p:strVal val="#ppt_y"/>
                                          </p:val>
                                        </p:tav>
                                        <p:tav tm="100000">
                                          <p:val>
                                            <p:strVal val="#ppt_y"/>
                                          </p:val>
                                        </p:tav>
                                      </p:tavLst>
                                    </p:anim>
                                  </p:childTnLst>
                                </p:cTn>
                              </p:par>
                            </p:childTnLst>
                          </p:cTn>
                        </p:par>
                        <p:par>
                          <p:cTn fill="hold" id="79">
                            <p:stCondLst>
                              <p:cond delay="1000"/>
                            </p:stCondLst>
                            <p:childTnLst>
                              <p:par>
                                <p:cTn fill="hold" grpId="0" id="80" nodeType="afterEffect" presetClass="entr" presetID="22" presetSubtype="8">
                                  <p:stCondLst>
                                    <p:cond delay="0"/>
                                  </p:stCondLst>
                                  <p:childTnLst>
                                    <p:set>
                                      <p:cBhvr>
                                        <p:cTn dur="1" fill="hold" id="81">
                                          <p:stCondLst>
                                            <p:cond delay="0"/>
                                          </p:stCondLst>
                                        </p:cTn>
                                        <p:tgtEl>
                                          <p:spTgt spid="1048859"/>
                                        </p:tgtEl>
                                        <p:attrNameLst>
                                          <p:attrName>style.visibility</p:attrName>
                                        </p:attrNameLst>
                                      </p:cBhvr>
                                      <p:to>
                                        <p:strVal val="visible"/>
                                      </p:to>
                                    </p:set>
                                    <p:animEffect transition="in" filter="wipe(left)">
                                      <p:cBhvr>
                                        <p:cTn dur="500" id="82"/>
                                        <p:tgtEl>
                                          <p:spTgt spid="1048859"/>
                                        </p:tgtEl>
                                      </p:cBhvr>
                                    </p:animEffect>
                                  </p:childTnLst>
                                </p:cTn>
                              </p:par>
                            </p:childTnLst>
                          </p:cTn>
                        </p:par>
                        <p:par>
                          <p:cTn fill="hold" id="83">
                            <p:stCondLst>
                              <p:cond delay="1500"/>
                            </p:stCondLst>
                            <p:childTnLst>
                              <p:par>
                                <p:cTn fill="hold" grpId="0" id="84" nodeType="afterEffect" presetClass="entr" presetID="2" presetSubtype="2">
                                  <p:stCondLst>
                                    <p:cond delay="0"/>
                                  </p:stCondLst>
                                  <p:childTnLst>
                                    <p:set>
                                      <p:cBhvr>
                                        <p:cTn dur="1" fill="hold" id="85">
                                          <p:stCondLst>
                                            <p:cond delay="0"/>
                                          </p:stCondLst>
                                        </p:cTn>
                                        <p:tgtEl>
                                          <p:spTgt spid="1048857"/>
                                        </p:tgtEl>
                                        <p:attrNameLst>
                                          <p:attrName>style.visibility</p:attrName>
                                        </p:attrNameLst>
                                      </p:cBhvr>
                                      <p:to>
                                        <p:strVal val="visible"/>
                                      </p:to>
                                    </p:set>
                                    <p:anim calcmode="lin" valueType="num">
                                      <p:cBhvr additive="base">
                                        <p:cTn dur="500" fill="hold" id="86"/>
                                        <p:tgtEl>
                                          <p:spTgt spid="1048857"/>
                                        </p:tgtEl>
                                        <p:attrNameLst>
                                          <p:attrName>ppt_x</p:attrName>
                                        </p:attrNameLst>
                                      </p:cBhvr>
                                      <p:tavLst>
                                        <p:tav tm="0">
                                          <p:val>
                                            <p:strVal val="1+#ppt_w/2"/>
                                          </p:val>
                                        </p:tav>
                                        <p:tav tm="100000">
                                          <p:val>
                                            <p:strVal val="#ppt_x"/>
                                          </p:val>
                                        </p:tav>
                                      </p:tavLst>
                                    </p:anim>
                                    <p:anim calcmode="lin" valueType="num">
                                      <p:cBhvr additive="base">
                                        <p:cTn dur="500" fill="hold" id="87"/>
                                        <p:tgtEl>
                                          <p:spTgt spid="1048857"/>
                                        </p:tgtEl>
                                        <p:attrNameLst>
                                          <p:attrName>ppt_y</p:attrName>
                                        </p:attrNameLst>
                                      </p:cBhvr>
                                      <p:tavLst>
                                        <p:tav tm="0">
                                          <p:val>
                                            <p:strVal val="#ppt_y"/>
                                          </p:val>
                                        </p:tav>
                                        <p:tav tm="100000">
                                          <p:val>
                                            <p:strVal val="#ppt_y"/>
                                          </p:val>
                                        </p:tav>
                                      </p:tavLst>
                                    </p:anim>
                                  </p:childTnLst>
                                </p:cTn>
                              </p:par>
                              <p:par>
                                <p:cTn fill="hold" id="88" nodeType="withEffect" presetClass="entr" presetID="15" presetSubtype="0">
                                  <p:stCondLst>
                                    <p:cond delay="0"/>
                                  </p:stCondLst>
                                  <p:childTnLst>
                                    <p:set>
                                      <p:cBhvr>
                                        <p:cTn dur="1" fill="hold" id="89">
                                          <p:stCondLst>
                                            <p:cond delay="0"/>
                                          </p:stCondLst>
                                        </p:cTn>
                                        <p:tgtEl>
                                          <p:spTgt spid="1048858"/>
                                        </p:tgtEl>
                                        <p:attrNameLst>
                                          <p:attrName>style.visibility</p:attrName>
                                        </p:attrNameLst>
                                      </p:cBhvr>
                                      <p:to>
                                        <p:strVal val="visible"/>
                                      </p:to>
                                    </p:set>
                                    <p:anim calcmode="lin" valueType="num">
                                      <p:cBhvr>
                                        <p:cTn dur="1000" fill="hold" id="90"/>
                                        <p:tgtEl>
                                          <p:spTgt spid="1048858"/>
                                        </p:tgtEl>
                                        <p:attrNameLst>
                                          <p:attrName>ppt_w</p:attrName>
                                        </p:attrNameLst>
                                      </p:cBhvr>
                                      <p:tavLst>
                                        <p:tav tm="0">
                                          <p:val>
                                            <p:fltVal val="0.0"/>
                                          </p:val>
                                        </p:tav>
                                        <p:tav tm="100000">
                                          <p:val>
                                            <p:strVal val="#ppt_w"/>
                                          </p:val>
                                        </p:tav>
                                      </p:tavLst>
                                    </p:anim>
                                    <p:anim calcmode="lin" valueType="num">
                                      <p:cBhvr>
                                        <p:cTn dur="1000" fill="hold" id="91"/>
                                        <p:tgtEl>
                                          <p:spTgt spid="1048858"/>
                                        </p:tgtEl>
                                        <p:attrNameLst>
                                          <p:attrName>ppt_h</p:attrName>
                                        </p:attrNameLst>
                                      </p:cBhvr>
                                      <p:tavLst>
                                        <p:tav tm="0">
                                          <p:val>
                                            <p:fltVal val="0.0"/>
                                          </p:val>
                                        </p:tav>
                                        <p:tav tm="100000">
                                          <p:val>
                                            <p:strVal val="#ppt_h"/>
                                          </p:val>
                                        </p:tav>
                                      </p:tavLst>
                                    </p:anim>
                                    <p:anim calcmode="lin" valueType="num">
                                      <p:cBhvr>
                                        <p:cTn dur="1000" fill="hold" id="92"/>
                                        <p:tgtEl>
                                          <p:spTgt spid="1048858"/>
                                        </p:tgtEl>
                                        <p:attrNameLst>
                                          <p:attrName>ppt_x</p:attrName>
                                        </p:attrNameLst>
                                      </p:cBhvr>
                                      <p:tavLst>
                                        <p:tav fmla="#ppt_x+(cos(-2*pi*(1-$))*-#ppt_x-sin(-2*pi*(1-$))*(1-#ppt_y))*(1-$)" tm="0">
                                          <p:val>
                                            <p:fltVal val="0.0"/>
                                          </p:val>
                                        </p:tav>
                                        <p:tav tm="100000">
                                          <p:val>
                                            <p:fltVal val="1.0"/>
                                          </p:val>
                                        </p:tav>
                                      </p:tavLst>
                                    </p:anim>
                                    <p:anim calcmode="lin" valueType="num">
                                      <p:cBhvr>
                                        <p:cTn dur="1000" fill="hold" id="93"/>
                                        <p:tgtEl>
                                          <p:spTgt spid="1048858"/>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3" grpId="0" uiExpand="0" build="whole"/>
      <p:bldP spid="1048846" grpId="0" uiExpand="0" build="whole"/>
      <p:bldP spid="1048847" grpId="0" uiExpand="0" build="whole"/>
      <p:bldP spid="1048848" grpId="0" uiExpand="0" build="whole"/>
      <p:bldP spid="1048849" grpId="0" uiExpand="0" build="whole"/>
      <p:bldP spid="1048850" grpId="0" uiExpand="0" build="whole"/>
      <p:bldP spid="1048851" grpId="0" uiExpand="0" build="whole"/>
      <p:bldP spid="1048852" grpId="0" uiExpand="0" build="whole"/>
      <p:bldP spid="1048853" grpId="0" uiExpand="0" build="whole"/>
      <p:bldP spid="1048854" grpId="0" uiExpand="0" build="whole"/>
      <p:bldP spid="1048855" grpId="0" uiExpand="0" build="whole"/>
      <p:bldP spid="1048856" grpId="0" uiExpand="0" build="whole"/>
      <p:bldP spid="1048857" grpId="0" uiExpand="0" build="whole"/>
      <p:bldP spid="1048859" grpId="0" uiExpand="0" build="whole"/>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27" name=""/>
        <p:cNvGrpSpPr/>
        <p:nvPr/>
      </p:nvGrpSpPr>
      <p:grpSpPr>
        <a:xfrm rot="0">
          <a:off x="0" y="0"/>
          <a:ext cx="0" cy="0"/>
          <a:chOff x="0" y="0"/>
          <a:chExt cx="0" cy="0"/>
        </a:xfrm>
      </p:grpSpPr>
      <p:pic>
        <p:nvPicPr>
          <p:cNvPr id="2097190"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63"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64" name="Text Box 4"/>
          <p:cNvSpPr txBox="1"/>
          <p:nvPr/>
        </p:nvSpPr>
        <p:spPr>
          <a:xfrm rot="0">
            <a:off x="990600" y="1600200"/>
            <a:ext cx="72390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Recall from DeMorgan’s theorem that  </a:t>
            </a:r>
            <a:r>
              <a:rPr altLang="en-US" i="1" lang="en-US"/>
              <a:t>AB = A + B</a:t>
            </a:r>
            <a:r>
              <a:rPr altLang="en-US" lang="en-US"/>
              <a:t>. By using equivalent symbols, it is simpler to read the logic of SOP forms. The earlier example shows the idea: </a:t>
            </a:r>
          </a:p>
        </p:txBody>
      </p:sp>
      <p:sp>
        <p:nvSpPr>
          <p:cNvPr id="1048865" name="Rectangle 5"/>
          <p:cNvSpPr/>
          <p:nvPr/>
        </p:nvSpPr>
        <p:spPr>
          <a:xfrm rot="0">
            <a:off x="914400" y="1143000"/>
            <a:ext cx="186213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NAND Logic</a:t>
            </a:r>
          </a:p>
        </p:txBody>
      </p:sp>
      <p:sp>
        <p:nvSpPr>
          <p:cNvPr id="1048866" name="Line 29"/>
          <p:cNvSpPr/>
          <p:nvPr/>
        </p:nvSpPr>
        <p:spPr>
          <a:xfrm rot="0">
            <a:off x="5867400" y="1625600"/>
            <a:ext cx="381000" cy="0"/>
          </a:xfrm>
          <a:prstGeom prst="line"/>
          <a:noFill/>
          <a:ln w="12700" cap="flat" cmpd="sng">
            <a:solidFill>
              <a:schemeClr val="dk1">
                <a:alpha val="100000"/>
              </a:schemeClr>
            </a:solidFill>
            <a:prstDash val="solid"/>
            <a:round/>
          </a:ln>
        </p:spPr>
      </p:sp>
      <p:sp>
        <p:nvSpPr>
          <p:cNvPr id="1048867" name="Line 31"/>
          <p:cNvSpPr/>
          <p:nvPr/>
        </p:nvSpPr>
        <p:spPr>
          <a:xfrm rot="0">
            <a:off x="6629400" y="1625600"/>
            <a:ext cx="152400" cy="0"/>
          </a:xfrm>
          <a:prstGeom prst="line"/>
          <a:noFill/>
          <a:ln w="12700" cap="flat" cmpd="sng">
            <a:solidFill>
              <a:schemeClr val="dk1">
                <a:alpha val="100000"/>
              </a:schemeClr>
            </a:solidFill>
            <a:prstDash val="solid"/>
            <a:round/>
          </a:ln>
        </p:spPr>
      </p:sp>
      <p:sp>
        <p:nvSpPr>
          <p:cNvPr id="1048868" name="Line 32"/>
          <p:cNvSpPr/>
          <p:nvPr/>
        </p:nvSpPr>
        <p:spPr>
          <a:xfrm rot="0">
            <a:off x="7175500" y="1625600"/>
            <a:ext cx="152400" cy="0"/>
          </a:xfrm>
          <a:prstGeom prst="line"/>
          <a:noFill/>
          <a:ln w="12700" cap="flat" cmpd="sng">
            <a:solidFill>
              <a:schemeClr val="dk1">
                <a:alpha val="100000"/>
              </a:schemeClr>
            </a:solidFill>
            <a:prstDash val="solid"/>
            <a:round/>
          </a:ln>
        </p:spPr>
      </p:sp>
      <p:graphicFrame>
        <p:nvGraphicFramePr>
          <p:cNvPr id="4194329" name=""/>
          <p:cNvGraphicFramePr>
            <a:graphicFrameLocks/>
          </p:cNvGraphicFramePr>
          <p:nvPr/>
        </p:nvGraphicFramePr>
        <p:xfrm rot="0">
          <a:off x="2590800" y="2971800"/>
          <a:ext cx="3016250" cy="1304925"/>
        </p:xfrm>
        <a:graphic>
          <a:graphicData uri="http://schemas.openxmlformats.org/presentationml/2006/ole">
            <mc:AlternateContent xmlns:mc="http://schemas.openxmlformats.org/markup-compatibility/2006">
              <mc:Choice xmlns:v="urn:schemas-microsoft-com:vml" Requires="v">
                <p:oleObj name="CorelDRAW" r:id="rId2" spid="" imgH="1304925" imgW="3016250" showAsIcon="0" progId="CorelDRAW.Graphic.13">
                  <p:embed followColorScheme="full"/>
                  <p:pic>
                    <p:nvPicPr>
                      <p:cNvPr id="2097191" name="Object 33"/>
                      <p:cNvPicPr>
                        <a:picLocks/>
                      </p:cNvPicPr>
                      <p:nvPr/>
                    </p:nvPicPr>
                    <p:blipFill>
                      <a:blip xmlns:r="http://schemas.openxmlformats.org/officeDocument/2006/relationships" r:embed="rId3"/>
                      <a:srcRect l="0" t="0" r="0" b="0"/>
                      <a:stretch>
                        <a:fillRect/>
                      </a:stretch>
                    </p:blipFill>
                    <p:spPr>
                      <a:xfrm rot="0">
                        <a:off x="2590800" y="2971800"/>
                        <a:ext cx="3016250" cy="1304925"/>
                      </a:xfrm>
                      <a:prstGeom prst="rect"/>
                      <a:noFill/>
                      <a:ln>
                        <a:noFill/>
                      </a:ln>
                    </p:spPr>
                  </p:pic>
                </p:oleObj>
              </mc:Choice>
              <mc:Fallback>
                <p:oleObj name="CorelDRAW" r:id="rId2" spid="" imgH="1304925" imgW="3016250" showAsIcon="0" progId="CorelDRAW.Graphic.13">
                  <p:embed followColorScheme="full"/>
                  <p:pic>
                    <p:nvPicPr>
                      <p:cNvPr id="2097191" name="Object 33"/>
                      <p:cNvPicPr>
                        <a:picLocks/>
                      </p:cNvPicPr>
                      <p:nvPr/>
                    </p:nvPicPr>
                    <p:blipFill>
                      <a:blip xmlns:r="http://schemas.openxmlformats.org/officeDocument/2006/relationships" r:embed="rId3"/>
                      <a:srcRect l="0" t="0" r="0" b="0"/>
                      <a:stretch>
                        <a:fillRect/>
                      </a:stretch>
                    </p:blipFill>
                    <p:spPr>
                      <a:xfrm rot="0">
                        <a:off x="2590800" y="2971800"/>
                        <a:ext cx="3016250" cy="1304925"/>
                      </a:xfrm>
                      <a:prstGeom prst="rect"/>
                      <a:noFill/>
                      <a:ln>
                        <a:noFill/>
                      </a:ln>
                    </p:spPr>
                  </p:pic>
                </p:oleObj>
              </mc:Fallback>
            </mc:AlternateContent>
          </a:graphicData>
        </a:graphic>
      </p:graphicFrame>
      <p:sp>
        <p:nvSpPr>
          <p:cNvPr id="1048869" name="Text Box 35"/>
          <p:cNvSpPr txBox="1"/>
          <p:nvPr/>
        </p:nvSpPr>
        <p:spPr>
          <a:xfrm rot="0">
            <a:off x="2286000" y="32258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grpSp>
        <p:nvGrpSpPr>
          <p:cNvPr id="128" name=""/>
          <p:cNvGrpSpPr/>
          <p:nvPr/>
        </p:nvGrpSpPr>
        <p:grpSpPr>
          <a:xfrm rot="0">
            <a:off x="2286000" y="2895600"/>
            <a:ext cx="304800" cy="336550"/>
            <a:chOff x="624" y="2640"/>
            <a:chExt cx="192" cy="212"/>
          </a:xfrm>
        </p:grpSpPr>
        <p:sp>
          <p:nvSpPr>
            <p:cNvPr id="1048870" name="Text Box 38"/>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71" name="Line 39"/>
            <p:cNvSpPr/>
            <p:nvPr/>
          </p:nvSpPr>
          <p:spPr>
            <a:xfrm rot="0">
              <a:off x="684" y="2673"/>
              <a:ext cx="96" cy="0"/>
            </a:xfrm>
            <a:prstGeom prst="line"/>
            <a:noFill/>
            <a:ln w="12700" cap="flat" cmpd="sng">
              <a:solidFill>
                <a:srgbClr val="FF0000">
                  <a:alpha val="100000"/>
                </a:srgbClr>
              </a:solidFill>
              <a:prstDash val="solid"/>
              <a:round/>
            </a:ln>
          </p:spPr>
        </p:sp>
      </p:grpSp>
      <p:sp>
        <p:nvSpPr>
          <p:cNvPr id="1048872" name="Text Box 40"/>
          <p:cNvSpPr txBox="1"/>
          <p:nvPr/>
        </p:nvSpPr>
        <p:spPr>
          <a:xfrm rot="0">
            <a:off x="2286000" y="40132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pSp>
        <p:nvGrpSpPr>
          <p:cNvPr id="129" name=""/>
          <p:cNvGrpSpPr/>
          <p:nvPr/>
        </p:nvGrpSpPr>
        <p:grpSpPr>
          <a:xfrm rot="0">
            <a:off x="2286000" y="3657600"/>
            <a:ext cx="304800" cy="336550"/>
            <a:chOff x="624" y="2640"/>
            <a:chExt cx="192" cy="212"/>
          </a:xfrm>
        </p:grpSpPr>
        <p:sp>
          <p:nvSpPr>
            <p:cNvPr id="1048873" name="Text Box 42"/>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74" name="Line 43"/>
            <p:cNvSpPr/>
            <p:nvPr/>
          </p:nvSpPr>
          <p:spPr>
            <a:xfrm rot="0">
              <a:off x="684" y="2673"/>
              <a:ext cx="96" cy="0"/>
            </a:xfrm>
            <a:prstGeom prst="line"/>
            <a:noFill/>
            <a:ln w="12700" cap="flat" cmpd="sng">
              <a:solidFill>
                <a:srgbClr val="FF0000">
                  <a:alpha val="100000"/>
                </a:srgbClr>
              </a:solidFill>
              <a:prstDash val="solid"/>
              <a:round/>
            </a:ln>
          </p:spPr>
        </p:sp>
      </p:grpSp>
      <p:sp>
        <p:nvSpPr>
          <p:cNvPr id="1048875" name="Text Box 45"/>
          <p:cNvSpPr txBox="1"/>
          <p:nvPr/>
        </p:nvSpPr>
        <p:spPr>
          <a:xfrm rot="0">
            <a:off x="5746750" y="32829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876" name="Text Box 48"/>
          <p:cNvSpPr txBox="1"/>
          <p:nvPr/>
        </p:nvSpPr>
        <p:spPr>
          <a:xfrm rot="0">
            <a:off x="5562600" y="32956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77" name="Text Box 50"/>
          <p:cNvSpPr txBox="1"/>
          <p:nvPr/>
        </p:nvSpPr>
        <p:spPr>
          <a:xfrm rot="0">
            <a:off x="5975350" y="32956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t>
            </a:r>
          </a:p>
        </p:txBody>
      </p:sp>
      <p:sp>
        <p:nvSpPr>
          <p:cNvPr id="1048878" name="Text Box 52"/>
          <p:cNvSpPr txBox="1"/>
          <p:nvPr/>
        </p:nvSpPr>
        <p:spPr>
          <a:xfrm rot="0">
            <a:off x="6172200" y="32956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79" name="Text Box 54"/>
          <p:cNvSpPr txBox="1"/>
          <p:nvPr/>
        </p:nvSpPr>
        <p:spPr>
          <a:xfrm rot="0">
            <a:off x="6362700" y="32956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880" name="Text Box 55"/>
          <p:cNvSpPr txBox="1"/>
          <p:nvPr/>
        </p:nvSpPr>
        <p:spPr>
          <a:xfrm rot="0">
            <a:off x="5105400" y="3295650"/>
            <a:ext cx="609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a:t>
            </a:r>
          </a:p>
        </p:txBody>
      </p:sp>
      <p:sp>
        <p:nvSpPr>
          <p:cNvPr id="1048881" name="Oval 56"/>
          <p:cNvSpPr/>
          <p:nvPr/>
        </p:nvSpPr>
        <p:spPr>
          <a:xfrm rot="0">
            <a:off x="4462462" y="3436937"/>
            <a:ext cx="114300" cy="109537"/>
          </a:xfrm>
          <a:prstGeom prst="ellipse"/>
          <a:solidFill>
            <a:srgbClr val="DDDDDD"/>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82" name="Oval 57"/>
          <p:cNvSpPr/>
          <p:nvPr/>
        </p:nvSpPr>
        <p:spPr>
          <a:xfrm rot="0">
            <a:off x="4457700" y="3698875"/>
            <a:ext cx="114300" cy="109537"/>
          </a:xfrm>
          <a:prstGeom prst="ellipse"/>
          <a:solidFill>
            <a:srgbClr val="DDDDDD"/>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83" name="Oval 58"/>
          <p:cNvSpPr/>
          <p:nvPr/>
        </p:nvSpPr>
        <p:spPr>
          <a:xfrm rot="0">
            <a:off x="3614737" y="3175000"/>
            <a:ext cx="114300" cy="109537"/>
          </a:xfrm>
          <a:prstGeom prst="ellipse"/>
          <a:solidFill>
            <a:srgbClr val="DDDDDD"/>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84" name="Oval 59"/>
          <p:cNvSpPr/>
          <p:nvPr/>
        </p:nvSpPr>
        <p:spPr>
          <a:xfrm rot="0">
            <a:off x="3609975" y="3989387"/>
            <a:ext cx="114300" cy="109537"/>
          </a:xfrm>
          <a:prstGeom prst="ellipse"/>
          <a:solidFill>
            <a:srgbClr val="DDDDDD"/>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85" name="Text Box 60"/>
          <p:cNvSpPr txBox="1"/>
          <p:nvPr/>
        </p:nvSpPr>
        <p:spPr>
          <a:xfrm rot="0">
            <a:off x="914400" y="4648200"/>
            <a:ext cx="7543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logic is easy to read if you (mentally) cancel the two connected bubbles on a line. </a:t>
            </a:r>
          </a:p>
        </p:txBody>
      </p:sp>
      <p:sp>
        <p:nvSpPr>
          <p:cNvPr id="1048886" name="Line 36"/>
          <p:cNvSpPr/>
          <p:nvPr/>
        </p:nvSpPr>
        <p:spPr>
          <a:xfrm rot="0">
            <a:off x="2374900" y="3263900"/>
            <a:ext cx="152400" cy="0"/>
          </a:xfrm>
          <a:prstGeom prst="line"/>
          <a:noFill/>
          <a:ln w="12700" cap="flat" cmpd="sng">
            <a:solidFill>
              <a:srgbClr val="FF0000">
                <a:alpha val="100000"/>
              </a:srgbClr>
            </a:solidFill>
            <a:prstDash val="solid"/>
            <a:round/>
          </a:ln>
        </p:spPr>
      </p:sp>
      <p:sp>
        <p:nvSpPr>
          <p:cNvPr id="1048887" name="Line 46"/>
          <p:cNvSpPr/>
          <p:nvPr/>
        </p:nvSpPr>
        <p:spPr>
          <a:xfrm rot="0">
            <a:off x="5835650" y="3309937"/>
            <a:ext cx="152400" cy="0"/>
          </a:xfrm>
          <a:prstGeom prst="line"/>
          <a:noFill/>
          <a:ln w="12700" cap="flat" cmpd="sng">
            <a:solidFill>
              <a:srgbClr val="FF0000">
                <a:alpha val="100000"/>
              </a:srgbClr>
            </a:solidFill>
            <a:prstDash val="solid"/>
            <a:round/>
          </a:ln>
        </p:spPr>
      </p:sp>
      <p:sp>
        <p:nvSpPr>
          <p:cNvPr id="1048888" name="Line 49"/>
          <p:cNvSpPr/>
          <p:nvPr/>
        </p:nvSpPr>
        <p:spPr>
          <a:xfrm rot="0">
            <a:off x="5645150" y="3309937"/>
            <a:ext cx="152400" cy="0"/>
          </a:xfrm>
          <a:prstGeom prst="line"/>
          <a:noFill/>
          <a:ln w="12700" cap="flat" cmpd="sng">
            <a:solidFill>
              <a:srgbClr val="FF0000">
                <a:alpha val="100000"/>
              </a:srgbClr>
            </a:solidFill>
            <a:prstDash val="solid"/>
            <a:round/>
          </a:ln>
        </p:spPr>
      </p:sp>
      <p:sp>
        <p:nvSpPr>
          <p:cNvPr id="1048889" name="Line 53"/>
          <p:cNvSpPr/>
          <p:nvPr/>
        </p:nvSpPr>
        <p:spPr>
          <a:xfrm rot="0">
            <a:off x="6254750" y="3309937"/>
            <a:ext cx="152400" cy="0"/>
          </a:xfrm>
          <a:prstGeom prst="line"/>
          <a:noFill/>
          <a:ln w="12700" cap="flat" cmpd="sng">
            <a:solidFill>
              <a:srgbClr val="FF0000">
                <a:alpha val="100000"/>
              </a:srgbClr>
            </a:solidFill>
            <a:prstDash val="solid"/>
            <a:round/>
          </a:ln>
        </p:spPr>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875"/>
                                        </p:tgtEl>
                                        <p:attrNameLst>
                                          <p:attrName>style.visibility</p:attrName>
                                        </p:attrNameLst>
                                      </p:cBhvr>
                                      <p:to>
                                        <p:strVal val="visible"/>
                                      </p:to>
                                    </p:set>
                                    <p:anim calcmode="lin" valueType="num">
                                      <p:cBhvr additive="base">
                                        <p:cTn dur="500" fill="hold" id="7"/>
                                        <p:tgtEl>
                                          <p:spTgt spid="1048875"/>
                                        </p:tgtEl>
                                        <p:attrNameLst>
                                          <p:attrName>ppt_x</p:attrName>
                                        </p:attrNameLst>
                                      </p:cBhvr>
                                      <p:tavLst>
                                        <p:tav tm="0">
                                          <p:val>
                                            <p:strVal val="1+#ppt_w/2"/>
                                          </p:val>
                                        </p:tav>
                                        <p:tav tm="100000">
                                          <p:val>
                                            <p:strVal val="#ppt_x"/>
                                          </p:val>
                                        </p:tav>
                                      </p:tavLst>
                                    </p:anim>
                                    <p:anim calcmode="lin" valueType="num">
                                      <p:cBhvr additive="base">
                                        <p:cTn dur="500" fill="hold" id="8"/>
                                        <p:tgtEl>
                                          <p:spTgt spid="1048875"/>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8876"/>
                                        </p:tgtEl>
                                        <p:attrNameLst>
                                          <p:attrName>style.visibility</p:attrName>
                                        </p:attrNameLst>
                                      </p:cBhvr>
                                      <p:to>
                                        <p:strVal val="visible"/>
                                      </p:to>
                                    </p:set>
                                    <p:anim calcmode="lin" valueType="num">
                                      <p:cBhvr additive="base">
                                        <p:cTn dur="500" fill="hold" id="11"/>
                                        <p:tgtEl>
                                          <p:spTgt spid="1048876"/>
                                        </p:tgtEl>
                                        <p:attrNameLst>
                                          <p:attrName>ppt_x</p:attrName>
                                        </p:attrNameLst>
                                      </p:cBhvr>
                                      <p:tavLst>
                                        <p:tav tm="0">
                                          <p:val>
                                            <p:strVal val="1+#ppt_w/2"/>
                                          </p:val>
                                        </p:tav>
                                        <p:tav tm="100000">
                                          <p:val>
                                            <p:strVal val="#ppt_x"/>
                                          </p:val>
                                        </p:tav>
                                      </p:tavLst>
                                    </p:anim>
                                    <p:anim calcmode="lin" valueType="num">
                                      <p:cBhvr additive="base">
                                        <p:cTn dur="500" fill="hold" id="12"/>
                                        <p:tgtEl>
                                          <p:spTgt spid="1048876"/>
                                        </p:tgtEl>
                                        <p:attrNameLst>
                                          <p:attrName>ppt_y</p:attrName>
                                        </p:attrNameLst>
                                      </p:cBhvr>
                                      <p:tavLst>
                                        <p:tav tm="0">
                                          <p:val>
                                            <p:strVal val="#ppt_y"/>
                                          </p:val>
                                        </p:tav>
                                        <p:tav tm="100000">
                                          <p:val>
                                            <p:strVal val="#ppt_y"/>
                                          </p:val>
                                        </p:tav>
                                      </p:tavLst>
                                    </p:anim>
                                  </p:childTnLst>
                                </p:cTn>
                              </p:par>
                              <p:par>
                                <p:cTn fill="hold" grpId="0" id="13" nodeType="withEffect" presetClass="entr" presetID="2" presetSubtype="2">
                                  <p:stCondLst>
                                    <p:cond delay="0"/>
                                  </p:stCondLst>
                                  <p:childTnLst>
                                    <p:set>
                                      <p:cBhvr>
                                        <p:cTn dur="1" fill="hold" id="14">
                                          <p:stCondLst>
                                            <p:cond delay="0"/>
                                          </p:stCondLst>
                                        </p:cTn>
                                        <p:tgtEl>
                                          <p:spTgt spid="1048877"/>
                                        </p:tgtEl>
                                        <p:attrNameLst>
                                          <p:attrName>style.visibility</p:attrName>
                                        </p:attrNameLst>
                                      </p:cBhvr>
                                      <p:to>
                                        <p:strVal val="visible"/>
                                      </p:to>
                                    </p:set>
                                    <p:anim calcmode="lin" valueType="num">
                                      <p:cBhvr additive="base">
                                        <p:cTn dur="500" fill="hold" id="15"/>
                                        <p:tgtEl>
                                          <p:spTgt spid="1048877"/>
                                        </p:tgtEl>
                                        <p:attrNameLst>
                                          <p:attrName>ppt_x</p:attrName>
                                        </p:attrNameLst>
                                      </p:cBhvr>
                                      <p:tavLst>
                                        <p:tav tm="0">
                                          <p:val>
                                            <p:strVal val="1+#ppt_w/2"/>
                                          </p:val>
                                        </p:tav>
                                        <p:tav tm="100000">
                                          <p:val>
                                            <p:strVal val="#ppt_x"/>
                                          </p:val>
                                        </p:tav>
                                      </p:tavLst>
                                    </p:anim>
                                    <p:anim calcmode="lin" valueType="num">
                                      <p:cBhvr additive="base">
                                        <p:cTn dur="500" fill="hold" id="16"/>
                                        <p:tgtEl>
                                          <p:spTgt spid="1048877"/>
                                        </p:tgtEl>
                                        <p:attrNameLst>
                                          <p:attrName>ppt_y</p:attrName>
                                        </p:attrNameLst>
                                      </p:cBhvr>
                                      <p:tavLst>
                                        <p:tav tm="0">
                                          <p:val>
                                            <p:strVal val="#ppt_y"/>
                                          </p:val>
                                        </p:tav>
                                        <p:tav tm="100000">
                                          <p:val>
                                            <p:strVal val="#ppt_y"/>
                                          </p:val>
                                        </p:tav>
                                      </p:tavLst>
                                    </p:anim>
                                  </p:childTnLst>
                                </p:cTn>
                              </p:par>
                              <p:par>
                                <p:cTn fill="hold" grpId="0" id="17" nodeType="withEffect" presetClass="entr" presetID="2" presetSubtype="2">
                                  <p:stCondLst>
                                    <p:cond delay="0"/>
                                  </p:stCondLst>
                                  <p:childTnLst>
                                    <p:set>
                                      <p:cBhvr>
                                        <p:cTn dur="1" fill="hold" id="18">
                                          <p:stCondLst>
                                            <p:cond delay="0"/>
                                          </p:stCondLst>
                                        </p:cTn>
                                        <p:tgtEl>
                                          <p:spTgt spid="1048878"/>
                                        </p:tgtEl>
                                        <p:attrNameLst>
                                          <p:attrName>style.visibility</p:attrName>
                                        </p:attrNameLst>
                                      </p:cBhvr>
                                      <p:to>
                                        <p:strVal val="visible"/>
                                      </p:to>
                                    </p:set>
                                    <p:anim calcmode="lin" valueType="num">
                                      <p:cBhvr additive="base">
                                        <p:cTn dur="500" fill="hold" id="19"/>
                                        <p:tgtEl>
                                          <p:spTgt spid="1048878"/>
                                        </p:tgtEl>
                                        <p:attrNameLst>
                                          <p:attrName>ppt_x</p:attrName>
                                        </p:attrNameLst>
                                      </p:cBhvr>
                                      <p:tavLst>
                                        <p:tav tm="0">
                                          <p:val>
                                            <p:strVal val="1+#ppt_w/2"/>
                                          </p:val>
                                        </p:tav>
                                        <p:tav tm="100000">
                                          <p:val>
                                            <p:strVal val="#ppt_x"/>
                                          </p:val>
                                        </p:tav>
                                      </p:tavLst>
                                    </p:anim>
                                    <p:anim calcmode="lin" valueType="num">
                                      <p:cBhvr additive="base">
                                        <p:cTn dur="500" fill="hold" id="20"/>
                                        <p:tgtEl>
                                          <p:spTgt spid="1048878"/>
                                        </p:tgtEl>
                                        <p:attrNameLst>
                                          <p:attrName>ppt_y</p:attrName>
                                        </p:attrNameLst>
                                      </p:cBhvr>
                                      <p:tavLst>
                                        <p:tav tm="0">
                                          <p:val>
                                            <p:strVal val="#ppt_y"/>
                                          </p:val>
                                        </p:tav>
                                        <p:tav tm="100000">
                                          <p:val>
                                            <p:strVal val="#ppt_y"/>
                                          </p:val>
                                        </p:tav>
                                      </p:tavLst>
                                    </p:anim>
                                  </p:childTnLst>
                                </p:cTn>
                              </p:par>
                              <p:par>
                                <p:cTn fill="hold" grpId="0" id="21" nodeType="withEffect" presetClass="entr" presetID="2" presetSubtype="2">
                                  <p:stCondLst>
                                    <p:cond delay="0"/>
                                  </p:stCondLst>
                                  <p:childTnLst>
                                    <p:set>
                                      <p:cBhvr>
                                        <p:cTn dur="1" fill="hold" id="22">
                                          <p:stCondLst>
                                            <p:cond delay="0"/>
                                          </p:stCondLst>
                                        </p:cTn>
                                        <p:tgtEl>
                                          <p:spTgt spid="1048879"/>
                                        </p:tgtEl>
                                        <p:attrNameLst>
                                          <p:attrName>style.visibility</p:attrName>
                                        </p:attrNameLst>
                                      </p:cBhvr>
                                      <p:to>
                                        <p:strVal val="visible"/>
                                      </p:to>
                                    </p:set>
                                    <p:anim calcmode="lin" valueType="num">
                                      <p:cBhvr additive="base">
                                        <p:cTn dur="500" fill="hold" id="23"/>
                                        <p:tgtEl>
                                          <p:spTgt spid="1048879"/>
                                        </p:tgtEl>
                                        <p:attrNameLst>
                                          <p:attrName>ppt_x</p:attrName>
                                        </p:attrNameLst>
                                      </p:cBhvr>
                                      <p:tavLst>
                                        <p:tav tm="0">
                                          <p:val>
                                            <p:strVal val="1+#ppt_w/2"/>
                                          </p:val>
                                        </p:tav>
                                        <p:tav tm="100000">
                                          <p:val>
                                            <p:strVal val="#ppt_x"/>
                                          </p:val>
                                        </p:tav>
                                      </p:tavLst>
                                    </p:anim>
                                    <p:anim calcmode="lin" valueType="num">
                                      <p:cBhvr additive="base">
                                        <p:cTn dur="500" fill="hold" id="24"/>
                                        <p:tgtEl>
                                          <p:spTgt spid="1048879"/>
                                        </p:tgtEl>
                                        <p:attrNameLst>
                                          <p:attrName>ppt_y</p:attrName>
                                        </p:attrNameLst>
                                      </p:cBhvr>
                                      <p:tavLst>
                                        <p:tav tm="0">
                                          <p:val>
                                            <p:strVal val="#ppt_y"/>
                                          </p:val>
                                        </p:tav>
                                        <p:tav tm="100000">
                                          <p:val>
                                            <p:strVal val="#ppt_y"/>
                                          </p:val>
                                        </p:tav>
                                      </p:tavLst>
                                    </p:anim>
                                  </p:childTnLst>
                                </p:cTn>
                              </p:par>
                              <p:par>
                                <p:cTn fill="hold" id="25" nodeType="withEffect" presetClass="entr" presetID="2" presetSubtype="2">
                                  <p:stCondLst>
                                    <p:cond delay="0"/>
                                  </p:stCondLst>
                                  <p:childTnLst>
                                    <p:set>
                                      <p:cBhvr>
                                        <p:cTn dur="1" fill="hold" id="26">
                                          <p:stCondLst>
                                            <p:cond delay="0"/>
                                          </p:stCondLst>
                                        </p:cTn>
                                        <p:tgtEl>
                                          <p:spTgt spid="1048887"/>
                                        </p:tgtEl>
                                        <p:attrNameLst>
                                          <p:attrName>style.visibility</p:attrName>
                                        </p:attrNameLst>
                                      </p:cBhvr>
                                      <p:to>
                                        <p:strVal val="visible"/>
                                      </p:to>
                                    </p:set>
                                    <p:anim calcmode="lin" valueType="num">
                                      <p:cBhvr additive="base">
                                        <p:cTn dur="500" fill="hold" id="27"/>
                                        <p:tgtEl>
                                          <p:spTgt spid="1048887"/>
                                        </p:tgtEl>
                                        <p:attrNameLst>
                                          <p:attrName>ppt_x</p:attrName>
                                        </p:attrNameLst>
                                      </p:cBhvr>
                                      <p:tavLst>
                                        <p:tav tm="0">
                                          <p:val>
                                            <p:strVal val="1+#ppt_w/2"/>
                                          </p:val>
                                        </p:tav>
                                        <p:tav tm="100000">
                                          <p:val>
                                            <p:strVal val="#ppt_x"/>
                                          </p:val>
                                        </p:tav>
                                      </p:tavLst>
                                    </p:anim>
                                    <p:anim calcmode="lin" valueType="num">
                                      <p:cBhvr additive="base">
                                        <p:cTn dur="500" fill="hold" id="28"/>
                                        <p:tgtEl>
                                          <p:spTgt spid="1048887"/>
                                        </p:tgtEl>
                                        <p:attrNameLst>
                                          <p:attrName>ppt_y</p:attrName>
                                        </p:attrNameLst>
                                      </p:cBhvr>
                                      <p:tavLst>
                                        <p:tav tm="0">
                                          <p:val>
                                            <p:strVal val="#ppt_y"/>
                                          </p:val>
                                        </p:tav>
                                        <p:tav tm="100000">
                                          <p:val>
                                            <p:strVal val="#ppt_y"/>
                                          </p:val>
                                        </p:tav>
                                      </p:tavLst>
                                    </p:anim>
                                  </p:childTnLst>
                                </p:cTn>
                              </p:par>
                              <p:par>
                                <p:cTn fill="hold" id="29" nodeType="withEffect" presetClass="entr" presetID="2" presetSubtype="2">
                                  <p:stCondLst>
                                    <p:cond delay="0"/>
                                  </p:stCondLst>
                                  <p:childTnLst>
                                    <p:set>
                                      <p:cBhvr>
                                        <p:cTn dur="1" fill="hold" id="30">
                                          <p:stCondLst>
                                            <p:cond delay="0"/>
                                          </p:stCondLst>
                                        </p:cTn>
                                        <p:tgtEl>
                                          <p:spTgt spid="1048888"/>
                                        </p:tgtEl>
                                        <p:attrNameLst>
                                          <p:attrName>style.visibility</p:attrName>
                                        </p:attrNameLst>
                                      </p:cBhvr>
                                      <p:to>
                                        <p:strVal val="visible"/>
                                      </p:to>
                                    </p:set>
                                    <p:anim calcmode="lin" valueType="num">
                                      <p:cBhvr additive="base">
                                        <p:cTn dur="500" fill="hold" id="31"/>
                                        <p:tgtEl>
                                          <p:spTgt spid="1048888"/>
                                        </p:tgtEl>
                                        <p:attrNameLst>
                                          <p:attrName>ppt_x</p:attrName>
                                        </p:attrNameLst>
                                      </p:cBhvr>
                                      <p:tavLst>
                                        <p:tav tm="0">
                                          <p:val>
                                            <p:strVal val="1+#ppt_w/2"/>
                                          </p:val>
                                        </p:tav>
                                        <p:tav tm="100000">
                                          <p:val>
                                            <p:strVal val="#ppt_x"/>
                                          </p:val>
                                        </p:tav>
                                      </p:tavLst>
                                    </p:anim>
                                    <p:anim calcmode="lin" valueType="num">
                                      <p:cBhvr additive="base">
                                        <p:cTn dur="500" fill="hold" id="32"/>
                                        <p:tgtEl>
                                          <p:spTgt spid="1048888"/>
                                        </p:tgtEl>
                                        <p:attrNameLst>
                                          <p:attrName>ppt_y</p:attrName>
                                        </p:attrNameLst>
                                      </p:cBhvr>
                                      <p:tavLst>
                                        <p:tav tm="0">
                                          <p:val>
                                            <p:strVal val="#ppt_y"/>
                                          </p:val>
                                        </p:tav>
                                        <p:tav tm="100000">
                                          <p:val>
                                            <p:strVal val="#ppt_y"/>
                                          </p:val>
                                        </p:tav>
                                      </p:tavLst>
                                    </p:anim>
                                  </p:childTnLst>
                                </p:cTn>
                              </p:par>
                              <p:par>
                                <p:cTn fill="hold" id="33" nodeType="withEffect" presetClass="entr" presetID="2" presetSubtype="2">
                                  <p:stCondLst>
                                    <p:cond delay="0"/>
                                  </p:stCondLst>
                                  <p:childTnLst>
                                    <p:set>
                                      <p:cBhvr>
                                        <p:cTn dur="1" fill="hold" id="34">
                                          <p:stCondLst>
                                            <p:cond delay="0"/>
                                          </p:stCondLst>
                                        </p:cTn>
                                        <p:tgtEl>
                                          <p:spTgt spid="1048889"/>
                                        </p:tgtEl>
                                        <p:attrNameLst>
                                          <p:attrName>style.visibility</p:attrName>
                                        </p:attrNameLst>
                                      </p:cBhvr>
                                      <p:to>
                                        <p:strVal val="visible"/>
                                      </p:to>
                                    </p:set>
                                    <p:anim calcmode="lin" valueType="num">
                                      <p:cBhvr additive="base">
                                        <p:cTn dur="500" fill="hold" id="35"/>
                                        <p:tgtEl>
                                          <p:spTgt spid="1048889"/>
                                        </p:tgtEl>
                                        <p:attrNameLst>
                                          <p:attrName>ppt_x</p:attrName>
                                        </p:attrNameLst>
                                      </p:cBhvr>
                                      <p:tavLst>
                                        <p:tav tm="0">
                                          <p:val>
                                            <p:strVal val="1+#ppt_w/2"/>
                                          </p:val>
                                        </p:tav>
                                        <p:tav tm="100000">
                                          <p:val>
                                            <p:strVal val="#ppt_x"/>
                                          </p:val>
                                        </p:tav>
                                      </p:tavLst>
                                    </p:anim>
                                    <p:anim calcmode="lin" valueType="num">
                                      <p:cBhvr additive="base">
                                        <p:cTn dur="500" fill="hold" id="36"/>
                                        <p:tgtEl>
                                          <p:spTgt spid="1048889"/>
                                        </p:tgtEl>
                                        <p:attrNameLst>
                                          <p:attrName>ppt_y</p:attrName>
                                        </p:attrNameLst>
                                      </p:cBhvr>
                                      <p:tavLst>
                                        <p:tav tm="0">
                                          <p:val>
                                            <p:strVal val="#ppt_y"/>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37" presetSubtype="0">
                                  <p:stCondLst>
                                    <p:cond delay="0"/>
                                  </p:stCondLst>
                                  <p:childTnLst>
                                    <p:set>
                                      <p:cBhvr>
                                        <p:cTn dur="1" fill="hold" id="40">
                                          <p:stCondLst>
                                            <p:cond delay="0"/>
                                          </p:stCondLst>
                                        </p:cTn>
                                        <p:tgtEl>
                                          <p:spTgt spid="1048885"/>
                                        </p:tgtEl>
                                        <p:attrNameLst>
                                          <p:attrName>style.visibility</p:attrName>
                                        </p:attrNameLst>
                                      </p:cBhvr>
                                      <p:to>
                                        <p:strVal val="visible"/>
                                      </p:to>
                                    </p:set>
                                    <p:animEffect transition="in" filter="fade">
                                      <p:cBhvr>
                                        <p:cTn dur="1000" id="41"/>
                                        <p:tgtEl>
                                          <p:spTgt spid="1048885"/>
                                        </p:tgtEl>
                                      </p:cBhvr>
                                    </p:animEffect>
                                    <p:anim calcmode="lin" valueType="num">
                                      <p:cBhvr>
                                        <p:cTn dur="1000" fill="hold" id="42"/>
                                        <p:tgtEl>
                                          <p:spTgt spid="1048885"/>
                                        </p:tgtEl>
                                        <p:attrNameLst>
                                          <p:attrName>ppt_x</p:attrName>
                                        </p:attrNameLst>
                                      </p:cBhvr>
                                      <p:tavLst>
                                        <p:tav tm="0">
                                          <p:val>
                                            <p:strVal val="#ppt_x"/>
                                          </p:val>
                                        </p:tav>
                                        <p:tav tm="100000">
                                          <p:val>
                                            <p:strVal val="#ppt_x"/>
                                          </p:val>
                                        </p:tav>
                                      </p:tavLst>
                                    </p:anim>
                                    <p:anim calcmode="lin" valueType="num">
                                      <p:cBhvr>
                                        <p:cTn decel="100000" dur="900" fill="hold" id="43"/>
                                        <p:tgtEl>
                                          <p:spTgt spid="1048885"/>
                                        </p:tgtEl>
                                        <p:attrNameLst>
                                          <p:attrName>ppt_y</p:attrName>
                                        </p:attrNameLst>
                                      </p:cBhvr>
                                      <p:tavLst>
                                        <p:tav tm="0">
                                          <p:val>
                                            <p:strVal val="#ppt_y+1"/>
                                          </p:val>
                                        </p:tav>
                                        <p:tav tm="100000">
                                          <p:val>
                                            <p:strVal val="#ppt_y-.03"/>
                                          </p:val>
                                        </p:tav>
                                      </p:tavLst>
                                    </p:anim>
                                    <p:anim calcmode="lin" valueType="num">
                                      <p:cBhvr>
                                        <p:cTn accel="100000" dur="100" fill="hold" id="44">
                                          <p:stCondLst>
                                            <p:cond delay="900"/>
                                          </p:stCondLst>
                                        </p:cTn>
                                        <p:tgtEl>
                                          <p:spTgt spid="104888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5" grpId="0" uiExpand="0" build="whole"/>
      <p:bldP spid="1048876" grpId="0" uiExpand="0" build="whole"/>
      <p:bldP spid="1048877" grpId="0" uiExpand="0" build="whole"/>
      <p:bldP spid="1048878" grpId="0" uiExpand="0" build="whole"/>
      <p:bldP spid="1048879" grpId="0" uiExpand="0" build="whole"/>
      <p:bldP spid="1048885" grpId="0" uiExpand="0" build="whole"/>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pic>
        <p:nvPicPr>
          <p:cNvPr id="2097192"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93"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94" name="Rectangle 5"/>
          <p:cNvSpPr/>
          <p:nvPr/>
        </p:nvSpPr>
        <p:spPr>
          <a:xfrm rot="0">
            <a:off x="914400" y="1143000"/>
            <a:ext cx="16240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NOR Logic</a:t>
            </a:r>
          </a:p>
        </p:txBody>
      </p:sp>
      <p:grpSp>
        <p:nvGrpSpPr>
          <p:cNvPr id="133" name=""/>
          <p:cNvGrpSpPr/>
          <p:nvPr/>
        </p:nvGrpSpPr>
        <p:grpSpPr>
          <a:xfrm rot="0">
            <a:off x="2286000" y="3263900"/>
            <a:ext cx="304800" cy="336550"/>
            <a:chOff x="1440" y="2056"/>
            <a:chExt cx="192" cy="212"/>
          </a:xfrm>
        </p:grpSpPr>
        <p:sp>
          <p:nvSpPr>
            <p:cNvPr id="1048895" name="Text Box 11"/>
            <p:cNvSpPr txBox="1"/>
            <p:nvPr/>
          </p:nvSpPr>
          <p:spPr>
            <a:xfrm rot="0">
              <a:off x="1440" y="20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896" name="Line 12"/>
            <p:cNvSpPr/>
            <p:nvPr/>
          </p:nvSpPr>
          <p:spPr>
            <a:xfrm rot="0">
              <a:off x="1504" y="2072"/>
              <a:ext cx="96" cy="0"/>
            </a:xfrm>
            <a:prstGeom prst="line"/>
            <a:noFill/>
            <a:ln w="12700" cap="flat" cmpd="sng">
              <a:solidFill>
                <a:srgbClr val="FF0000">
                  <a:alpha val="100000"/>
                </a:srgbClr>
              </a:solidFill>
              <a:prstDash val="solid"/>
              <a:round/>
            </a:ln>
          </p:spPr>
        </p:sp>
      </p:grpSp>
      <p:sp>
        <p:nvSpPr>
          <p:cNvPr id="1048897" name="Text Box 14"/>
          <p:cNvSpPr txBox="1"/>
          <p:nvPr/>
        </p:nvSpPr>
        <p:spPr>
          <a:xfrm rot="0">
            <a:off x="2286000" y="28956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898" name="Text Box 16"/>
          <p:cNvSpPr txBox="1"/>
          <p:nvPr/>
        </p:nvSpPr>
        <p:spPr>
          <a:xfrm rot="0">
            <a:off x="2286000" y="40132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899" name="Text Box 18"/>
          <p:cNvSpPr txBox="1"/>
          <p:nvPr/>
        </p:nvSpPr>
        <p:spPr>
          <a:xfrm rot="0">
            <a:off x="2286000" y="36576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900" name="Line 19"/>
          <p:cNvSpPr/>
          <p:nvPr/>
        </p:nvSpPr>
        <p:spPr>
          <a:xfrm rot="0">
            <a:off x="2381250" y="3697287"/>
            <a:ext cx="152400" cy="0"/>
          </a:xfrm>
          <a:prstGeom prst="line"/>
          <a:noFill/>
          <a:ln w="12700" cap="flat" cmpd="sng">
            <a:solidFill>
              <a:srgbClr val="FF0000">
                <a:alpha val="100000"/>
              </a:srgbClr>
            </a:solidFill>
            <a:prstDash val="solid"/>
            <a:round/>
          </a:ln>
        </p:spPr>
      </p:sp>
      <p:sp>
        <p:nvSpPr>
          <p:cNvPr id="1048901" name="Text Box 31"/>
          <p:cNvSpPr txBox="1"/>
          <p:nvPr/>
        </p:nvSpPr>
        <p:spPr>
          <a:xfrm rot="0">
            <a:off x="5492750" y="3295650"/>
            <a:ext cx="609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a:t>
            </a:r>
          </a:p>
        </p:txBody>
      </p:sp>
      <p:sp>
        <p:nvSpPr>
          <p:cNvPr id="1048902" name="Text Box 36"/>
          <p:cNvSpPr txBox="1"/>
          <p:nvPr/>
        </p:nvSpPr>
        <p:spPr>
          <a:xfrm rot="0">
            <a:off x="1066800" y="4648200"/>
            <a:ext cx="7162800" cy="8302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Again, the logic is easy to read if you (mentally) cancel the two connected bubbles on a line. </a:t>
            </a:r>
          </a:p>
        </p:txBody>
      </p:sp>
      <p:grpSp>
        <p:nvGrpSpPr>
          <p:cNvPr id="134" name=""/>
          <p:cNvGrpSpPr/>
          <p:nvPr/>
        </p:nvGrpSpPr>
        <p:grpSpPr>
          <a:xfrm rot="0">
            <a:off x="990600" y="1600200"/>
            <a:ext cx="7010400" cy="1200150"/>
            <a:chOff x="624" y="1008"/>
            <a:chExt cx="4416" cy="756"/>
          </a:xfrm>
        </p:grpSpPr>
        <p:sp>
          <p:nvSpPr>
            <p:cNvPr id="1048903" name="Text Box 4"/>
            <p:cNvSpPr txBox="1"/>
            <p:nvPr/>
          </p:nvSpPr>
          <p:spPr>
            <a:xfrm rot="0">
              <a:off x="624" y="1008"/>
              <a:ext cx="4416" cy="75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 Alternatively, DeMorgan’s theorem can be written as  </a:t>
              </a:r>
              <a:r>
                <a:rPr altLang="en-US" i="1" lang="en-US"/>
                <a:t>A + B = A</a:t>
              </a:r>
              <a:r>
                <a:rPr altLang="en-US" sz="800" i="1" lang="en-US"/>
                <a:t> </a:t>
              </a:r>
              <a:r>
                <a:rPr altLang="en-US" i="1" lang="en-US"/>
                <a:t>B</a:t>
              </a:r>
              <a:r>
                <a:rPr altLang="en-US" lang="en-US"/>
                <a:t>. By using equivalent symbols, it is simpler to read the logic of POS forms. For example, </a:t>
              </a:r>
            </a:p>
          </p:txBody>
        </p:sp>
        <p:sp>
          <p:nvSpPr>
            <p:cNvPr id="1048904" name="Line 7"/>
            <p:cNvSpPr/>
            <p:nvPr/>
          </p:nvSpPr>
          <p:spPr>
            <a:xfrm rot="0">
              <a:off x="1368" y="1272"/>
              <a:ext cx="96" cy="0"/>
            </a:xfrm>
            <a:prstGeom prst="line"/>
            <a:noFill/>
            <a:ln w="12700" cap="flat" cmpd="sng">
              <a:solidFill>
                <a:schemeClr val="dk1">
                  <a:alpha val="100000"/>
                </a:schemeClr>
              </a:solidFill>
              <a:prstDash val="solid"/>
              <a:round/>
            </a:ln>
          </p:spPr>
        </p:sp>
        <p:sp>
          <p:nvSpPr>
            <p:cNvPr id="1048905" name="Line 8"/>
            <p:cNvSpPr/>
            <p:nvPr/>
          </p:nvSpPr>
          <p:spPr>
            <a:xfrm rot="0">
              <a:off x="1520" y="1272"/>
              <a:ext cx="96" cy="0"/>
            </a:xfrm>
            <a:prstGeom prst="line"/>
            <a:noFill/>
            <a:ln w="12700" cap="flat" cmpd="sng">
              <a:solidFill>
                <a:schemeClr val="dk1">
                  <a:alpha val="100000"/>
                </a:schemeClr>
              </a:solidFill>
              <a:prstDash val="solid"/>
              <a:round/>
            </a:ln>
          </p:spPr>
        </p:sp>
        <p:sp>
          <p:nvSpPr>
            <p:cNvPr id="1048906" name="Line 37"/>
            <p:cNvSpPr/>
            <p:nvPr/>
          </p:nvSpPr>
          <p:spPr>
            <a:xfrm rot="0">
              <a:off x="696" y="1272"/>
              <a:ext cx="432" cy="0"/>
            </a:xfrm>
            <a:prstGeom prst="line"/>
            <a:noFill/>
            <a:ln w="12700" cap="flat" cmpd="sng">
              <a:solidFill>
                <a:schemeClr val="dk1">
                  <a:alpha val="100000"/>
                </a:schemeClr>
              </a:solidFill>
              <a:prstDash val="solid"/>
              <a:round/>
            </a:ln>
          </p:spPr>
        </p:sp>
      </p:grpSp>
      <p:graphicFrame>
        <p:nvGraphicFramePr>
          <p:cNvPr id="4194330" name=""/>
          <p:cNvGraphicFramePr>
            <a:graphicFrameLocks/>
          </p:cNvGraphicFramePr>
          <p:nvPr/>
        </p:nvGraphicFramePr>
        <p:xfrm rot="0">
          <a:off x="2667000" y="2895600"/>
          <a:ext cx="3059112" cy="1435100"/>
        </p:xfrm>
        <a:graphic>
          <a:graphicData uri="http://schemas.openxmlformats.org/presentationml/2006/ole">
            <mc:AlternateContent xmlns:mc="http://schemas.openxmlformats.org/markup-compatibility/2006">
              <mc:Choice xmlns:v="urn:schemas-microsoft-com:vml" Requires="v">
                <p:oleObj name="CorelDRAW" r:id="rId2" spid="" imgH="1435100" imgW="3059112" showAsIcon="0" progId="CorelDRAW.Graphic.13">
                  <p:embed followColorScheme="full"/>
                  <p:pic>
                    <p:nvPicPr>
                      <p:cNvPr id="2097193" name="Object 38"/>
                      <p:cNvPicPr>
                        <a:picLocks/>
                      </p:cNvPicPr>
                      <p:nvPr/>
                    </p:nvPicPr>
                    <p:blipFill>
                      <a:blip xmlns:r="http://schemas.openxmlformats.org/officeDocument/2006/relationships" r:embed="rId3"/>
                      <a:srcRect l="0" t="0" r="0" b="0"/>
                      <a:stretch>
                        <a:fillRect/>
                      </a:stretch>
                    </p:blipFill>
                    <p:spPr>
                      <a:xfrm rot="0">
                        <a:off x="2667000" y="2895600"/>
                        <a:ext cx="3059112" cy="1435100"/>
                      </a:xfrm>
                      <a:prstGeom prst="rect"/>
                      <a:noFill/>
                      <a:ln>
                        <a:noFill/>
                      </a:ln>
                    </p:spPr>
                  </p:pic>
                </p:oleObj>
              </mc:Choice>
              <mc:Fallback>
                <p:oleObj name="CorelDRAW" r:id="rId2" spid="" imgH="1435100" imgW="3059112" showAsIcon="0" progId="CorelDRAW.Graphic.13">
                  <p:embed followColorScheme="full"/>
                  <p:pic>
                    <p:nvPicPr>
                      <p:cNvPr id="2097193" name="Object 38"/>
                      <p:cNvPicPr>
                        <a:picLocks/>
                      </p:cNvPicPr>
                      <p:nvPr/>
                    </p:nvPicPr>
                    <p:blipFill>
                      <a:blip xmlns:r="http://schemas.openxmlformats.org/officeDocument/2006/relationships" r:embed="rId3"/>
                      <a:srcRect l="0" t="0" r="0" b="0"/>
                      <a:stretch>
                        <a:fillRect/>
                      </a:stretch>
                    </p:blipFill>
                    <p:spPr>
                      <a:xfrm rot="0">
                        <a:off x="2667000" y="2895600"/>
                        <a:ext cx="3059112" cy="1435100"/>
                      </a:xfrm>
                      <a:prstGeom prst="rect"/>
                      <a:noFill/>
                      <a:ln>
                        <a:noFill/>
                      </a:ln>
                    </p:spPr>
                  </p:pic>
                </p:oleObj>
              </mc:Fallback>
            </mc:AlternateContent>
          </a:graphicData>
        </a:graphic>
      </p:graphicFrame>
      <p:sp>
        <p:nvSpPr>
          <p:cNvPr id="1048907" name="Text Box 24"/>
          <p:cNvSpPr txBox="1"/>
          <p:nvPr/>
        </p:nvSpPr>
        <p:spPr>
          <a:xfrm rot="0">
            <a:off x="5949950" y="3295650"/>
            <a:ext cx="151765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latin typeface="Arial" pitchFamily="0" charset="0"/>
              </a:rPr>
              <a:t>(</a:t>
            </a:r>
            <a:r>
              <a:rPr altLang="en-US" sz="1600" i="1" lang="en-US">
                <a:solidFill>
                  <a:srgbClr val="FF0000"/>
                </a:solidFill>
                <a:latin typeface="Arial" pitchFamily="0" charset="0"/>
              </a:rPr>
              <a:t>A + B</a:t>
            </a:r>
            <a:r>
              <a:rPr altLang="en-US" sz="1600" lang="en-US">
                <a:solidFill>
                  <a:srgbClr val="FF0000"/>
                </a:solidFill>
                <a:latin typeface="Arial" pitchFamily="0" charset="0"/>
              </a:rPr>
              <a:t>)(</a:t>
            </a:r>
            <a:r>
              <a:rPr altLang="en-US" sz="1600" i="1" lang="en-US">
                <a:solidFill>
                  <a:srgbClr val="FF0000"/>
                </a:solidFill>
                <a:latin typeface="Arial" pitchFamily="0" charset="0"/>
              </a:rPr>
              <a:t>A + C</a:t>
            </a:r>
            <a:r>
              <a:rPr altLang="en-US" sz="1600" lang="en-US">
                <a:solidFill>
                  <a:srgbClr val="FF0000"/>
                </a:solidFill>
                <a:latin typeface="Arial" pitchFamily="0" charset="0"/>
              </a:rPr>
              <a:t>)</a:t>
            </a:r>
          </a:p>
        </p:txBody>
      </p:sp>
      <p:sp>
        <p:nvSpPr>
          <p:cNvPr id="1048908" name="Line 43"/>
          <p:cNvSpPr/>
          <p:nvPr/>
        </p:nvSpPr>
        <p:spPr>
          <a:xfrm rot="0">
            <a:off x="6477000" y="3325812"/>
            <a:ext cx="152400" cy="0"/>
          </a:xfrm>
          <a:prstGeom prst="line"/>
          <a:noFill/>
          <a:ln w="12700" cap="flat" cmpd="sng">
            <a:solidFill>
              <a:srgbClr val="FF0000">
                <a:alpha val="100000"/>
              </a:srgbClr>
            </a:solidFill>
            <a:prstDash val="solid"/>
            <a:round/>
          </a:ln>
        </p:spPr>
      </p:sp>
      <p:sp>
        <p:nvSpPr>
          <p:cNvPr id="1048909" name="Line 44"/>
          <p:cNvSpPr/>
          <p:nvPr/>
        </p:nvSpPr>
        <p:spPr>
          <a:xfrm rot="0">
            <a:off x="6737350" y="3325812"/>
            <a:ext cx="152400" cy="0"/>
          </a:xfrm>
          <a:prstGeom prst="line"/>
          <a:noFill/>
          <a:ln w="12700" cap="flat" cmpd="sng">
            <a:solidFill>
              <a:srgbClr val="FF0000">
                <a:alpha val="100000"/>
              </a:srgbClr>
            </a:solidFill>
            <a:prstDash val="solid"/>
            <a:round/>
          </a:ln>
        </p:spPr>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907"/>
                                        </p:tgtEl>
                                        <p:attrNameLst>
                                          <p:attrName>style.visibility</p:attrName>
                                        </p:attrNameLst>
                                      </p:cBhvr>
                                      <p:to>
                                        <p:strVal val="visible"/>
                                      </p:to>
                                    </p:set>
                                    <p:anim calcmode="lin" valueType="num">
                                      <p:cBhvr additive="base">
                                        <p:cTn dur="500" fill="hold" id="7"/>
                                        <p:tgtEl>
                                          <p:spTgt spid="1048907"/>
                                        </p:tgtEl>
                                        <p:attrNameLst>
                                          <p:attrName>ppt_x</p:attrName>
                                        </p:attrNameLst>
                                      </p:cBhvr>
                                      <p:tavLst>
                                        <p:tav tm="0">
                                          <p:val>
                                            <p:strVal val="1+#ppt_w/2"/>
                                          </p:val>
                                        </p:tav>
                                        <p:tav tm="100000">
                                          <p:val>
                                            <p:strVal val="#ppt_x"/>
                                          </p:val>
                                        </p:tav>
                                      </p:tavLst>
                                    </p:anim>
                                    <p:anim calcmode="lin" valueType="num">
                                      <p:cBhvr additive="base">
                                        <p:cTn dur="500" fill="hold" id="8"/>
                                        <p:tgtEl>
                                          <p:spTgt spid="1048907"/>
                                        </p:tgtEl>
                                        <p:attrNameLst>
                                          <p:attrName>ppt_y</p:attrName>
                                        </p:attrNameLst>
                                      </p:cBhvr>
                                      <p:tavLst>
                                        <p:tav tm="0">
                                          <p:val>
                                            <p:strVal val="#ppt_y"/>
                                          </p:val>
                                        </p:tav>
                                        <p:tav tm="100000">
                                          <p:val>
                                            <p:strVal val="#ppt_y"/>
                                          </p:val>
                                        </p:tav>
                                      </p:tavLst>
                                    </p:anim>
                                  </p:childTnLst>
                                </p:cTn>
                              </p:par>
                              <p:par>
                                <p:cTn fill="hold" id="9" nodeType="withEffect" presetClass="entr" presetID="2" presetSubtype="2">
                                  <p:stCondLst>
                                    <p:cond delay="0"/>
                                  </p:stCondLst>
                                  <p:childTnLst>
                                    <p:set>
                                      <p:cBhvr>
                                        <p:cTn dur="1" fill="hold" id="10">
                                          <p:stCondLst>
                                            <p:cond delay="0"/>
                                          </p:stCondLst>
                                        </p:cTn>
                                        <p:tgtEl>
                                          <p:spTgt spid="1048908"/>
                                        </p:tgtEl>
                                        <p:attrNameLst>
                                          <p:attrName>style.visibility</p:attrName>
                                        </p:attrNameLst>
                                      </p:cBhvr>
                                      <p:to>
                                        <p:strVal val="visible"/>
                                      </p:to>
                                    </p:set>
                                    <p:anim calcmode="lin" valueType="num">
                                      <p:cBhvr additive="base">
                                        <p:cTn dur="500" fill="hold" id="11"/>
                                        <p:tgtEl>
                                          <p:spTgt spid="1048908"/>
                                        </p:tgtEl>
                                        <p:attrNameLst>
                                          <p:attrName>ppt_x</p:attrName>
                                        </p:attrNameLst>
                                      </p:cBhvr>
                                      <p:tavLst>
                                        <p:tav tm="0">
                                          <p:val>
                                            <p:strVal val="1+#ppt_w/2"/>
                                          </p:val>
                                        </p:tav>
                                        <p:tav tm="100000">
                                          <p:val>
                                            <p:strVal val="#ppt_x"/>
                                          </p:val>
                                        </p:tav>
                                      </p:tavLst>
                                    </p:anim>
                                    <p:anim calcmode="lin" valueType="num">
                                      <p:cBhvr additive="base">
                                        <p:cTn dur="500" fill="hold" id="12"/>
                                        <p:tgtEl>
                                          <p:spTgt spid="1048908"/>
                                        </p:tgtEl>
                                        <p:attrNameLst>
                                          <p:attrName>ppt_y</p:attrName>
                                        </p:attrNameLst>
                                      </p:cBhvr>
                                      <p:tavLst>
                                        <p:tav tm="0">
                                          <p:val>
                                            <p:strVal val="#ppt_y"/>
                                          </p:val>
                                        </p:tav>
                                        <p:tav tm="100000">
                                          <p:val>
                                            <p:strVal val="#ppt_y"/>
                                          </p:val>
                                        </p:tav>
                                      </p:tavLst>
                                    </p:anim>
                                  </p:childTnLst>
                                </p:cTn>
                              </p:par>
                              <p:par>
                                <p:cTn fill="hold" id="13" nodeType="withEffect" presetClass="entr" presetID="2" presetSubtype="2">
                                  <p:stCondLst>
                                    <p:cond delay="0"/>
                                  </p:stCondLst>
                                  <p:childTnLst>
                                    <p:set>
                                      <p:cBhvr>
                                        <p:cTn dur="1" fill="hold" id="14">
                                          <p:stCondLst>
                                            <p:cond delay="0"/>
                                          </p:stCondLst>
                                        </p:cTn>
                                        <p:tgtEl>
                                          <p:spTgt spid="1048909"/>
                                        </p:tgtEl>
                                        <p:attrNameLst>
                                          <p:attrName>style.visibility</p:attrName>
                                        </p:attrNameLst>
                                      </p:cBhvr>
                                      <p:to>
                                        <p:strVal val="visible"/>
                                      </p:to>
                                    </p:set>
                                    <p:anim calcmode="lin" valueType="num">
                                      <p:cBhvr additive="base">
                                        <p:cTn dur="500" fill="hold" id="15"/>
                                        <p:tgtEl>
                                          <p:spTgt spid="1048909"/>
                                        </p:tgtEl>
                                        <p:attrNameLst>
                                          <p:attrName>ppt_x</p:attrName>
                                        </p:attrNameLst>
                                      </p:cBhvr>
                                      <p:tavLst>
                                        <p:tav tm="0">
                                          <p:val>
                                            <p:strVal val="1+#ppt_w/2"/>
                                          </p:val>
                                        </p:tav>
                                        <p:tav tm="100000">
                                          <p:val>
                                            <p:strVal val="#ppt_x"/>
                                          </p:val>
                                        </p:tav>
                                      </p:tavLst>
                                    </p:anim>
                                    <p:anim calcmode="lin" valueType="num">
                                      <p:cBhvr additive="base">
                                        <p:cTn dur="500" fill="hold" id="16"/>
                                        <p:tgtEl>
                                          <p:spTgt spid="1048909"/>
                                        </p:tgtEl>
                                        <p:attrNameLst>
                                          <p:attrName>ppt_y</p:attrName>
                                        </p:attrNameLst>
                                      </p:cBhvr>
                                      <p:tavLst>
                                        <p:tav tm="0">
                                          <p:val>
                                            <p:strVal val="#ppt_y"/>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37" presetSubtype="0">
                                  <p:stCondLst>
                                    <p:cond delay="0"/>
                                  </p:stCondLst>
                                  <p:childTnLst>
                                    <p:set>
                                      <p:cBhvr>
                                        <p:cTn dur="1" fill="hold" id="20">
                                          <p:stCondLst>
                                            <p:cond delay="0"/>
                                          </p:stCondLst>
                                        </p:cTn>
                                        <p:tgtEl>
                                          <p:spTgt spid="1048902"/>
                                        </p:tgtEl>
                                        <p:attrNameLst>
                                          <p:attrName>style.visibility</p:attrName>
                                        </p:attrNameLst>
                                      </p:cBhvr>
                                      <p:to>
                                        <p:strVal val="visible"/>
                                      </p:to>
                                    </p:set>
                                    <p:animEffect transition="in" filter="fade">
                                      <p:cBhvr>
                                        <p:cTn dur="1000" id="21"/>
                                        <p:tgtEl>
                                          <p:spTgt spid="1048902"/>
                                        </p:tgtEl>
                                      </p:cBhvr>
                                    </p:animEffect>
                                    <p:anim calcmode="lin" valueType="num">
                                      <p:cBhvr>
                                        <p:cTn dur="1000" fill="hold" id="22"/>
                                        <p:tgtEl>
                                          <p:spTgt spid="1048902"/>
                                        </p:tgtEl>
                                        <p:attrNameLst>
                                          <p:attrName>ppt_x</p:attrName>
                                        </p:attrNameLst>
                                      </p:cBhvr>
                                      <p:tavLst>
                                        <p:tav tm="0">
                                          <p:val>
                                            <p:strVal val="#ppt_x"/>
                                          </p:val>
                                        </p:tav>
                                        <p:tav tm="100000">
                                          <p:val>
                                            <p:strVal val="#ppt_x"/>
                                          </p:val>
                                        </p:tav>
                                      </p:tavLst>
                                    </p:anim>
                                    <p:anim calcmode="lin" valueType="num">
                                      <p:cBhvr>
                                        <p:cTn decel="100000" dur="900" fill="hold" id="23"/>
                                        <p:tgtEl>
                                          <p:spTgt spid="1048902"/>
                                        </p:tgtEl>
                                        <p:attrNameLst>
                                          <p:attrName>ppt_y</p:attrName>
                                        </p:attrNameLst>
                                      </p:cBhvr>
                                      <p:tavLst>
                                        <p:tav tm="0">
                                          <p:val>
                                            <p:strVal val="#ppt_y+1"/>
                                          </p:val>
                                        </p:tav>
                                        <p:tav tm="100000">
                                          <p:val>
                                            <p:strVal val="#ppt_y-.03"/>
                                          </p:val>
                                        </p:tav>
                                      </p:tavLst>
                                    </p:anim>
                                    <p:anim calcmode="lin" valueType="num">
                                      <p:cBhvr>
                                        <p:cTn accel="100000" dur="100" fill="hold" id="24">
                                          <p:stCondLst>
                                            <p:cond delay="900"/>
                                          </p:stCondLst>
                                        </p:cTn>
                                        <p:tgtEl>
                                          <p:spTgt spid="10489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2" grpId="0" uiExpand="0" build="whole"/>
      <p:bldP spid="1048907" grpId="0" uiExpand="0" build="whole"/>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graphicFrame>
        <p:nvGraphicFramePr>
          <p:cNvPr id="4194331" name=""/>
          <p:cNvGraphicFramePr>
            <a:graphicFrameLocks/>
          </p:cNvGraphicFramePr>
          <p:nvPr/>
        </p:nvGraphicFramePr>
        <p:xfrm rot="0">
          <a:off x="1219200" y="3505200"/>
          <a:ext cx="3352800" cy="2565400"/>
        </p:xfrm>
        <a:graphic>
          <a:graphicData uri="http://schemas.openxmlformats.org/presentationml/2006/ole">
            <mc:AlternateContent xmlns:mc="http://schemas.openxmlformats.org/markup-compatibility/2006">
              <mc:Choice xmlns:v="urn:schemas-microsoft-com:vml" Requires="v">
                <p:oleObj name="CorelDRAW" r:id="rId1" spid="" imgH="2565400" imgW="3352800" showAsIcon="0" progId="CorelDRAW.Graphic.13">
                  <p:embed followColorScheme="full"/>
                  <p:pic>
                    <p:nvPicPr>
                      <p:cNvPr id="2097194" name="Object 43"/>
                      <p:cNvPicPr>
                        <a:picLocks/>
                      </p:cNvPicPr>
                      <p:nvPr/>
                    </p:nvPicPr>
                    <p:blipFill>
                      <a:blip xmlns:r="http://schemas.openxmlformats.org/officeDocument/2006/relationships" r:embed="rId2"/>
                      <a:srcRect l="0" t="0" r="0" b="0"/>
                      <a:stretch>
                        <a:fillRect/>
                      </a:stretch>
                    </p:blipFill>
                    <p:spPr>
                      <a:xfrm rot="0">
                        <a:off x="1219200" y="3505200"/>
                        <a:ext cx="3352800" cy="2565400"/>
                      </a:xfrm>
                      <a:prstGeom prst="rect"/>
                      <a:noFill/>
                      <a:ln>
                        <a:noFill/>
                      </a:ln>
                    </p:spPr>
                  </p:pic>
                </p:oleObj>
              </mc:Choice>
              <mc:Fallback>
                <p:oleObj name="CorelDRAW" r:id="rId1" spid="" imgH="2565400" imgW="3352800" showAsIcon="0" progId="CorelDRAW.Graphic.13">
                  <p:embed followColorScheme="full"/>
                  <p:pic>
                    <p:nvPicPr>
                      <p:cNvPr id="2097194" name="Object 43"/>
                      <p:cNvPicPr>
                        <a:picLocks/>
                      </p:cNvPicPr>
                      <p:nvPr/>
                    </p:nvPicPr>
                    <p:blipFill>
                      <a:blip xmlns:r="http://schemas.openxmlformats.org/officeDocument/2006/relationships" r:embed="rId2"/>
                      <a:srcRect l="0" t="0" r="0" b="0"/>
                      <a:stretch>
                        <a:fillRect/>
                      </a:stretch>
                    </p:blipFill>
                    <p:spPr>
                      <a:xfrm rot="0">
                        <a:off x="1219200" y="3505200"/>
                        <a:ext cx="3352800" cy="2565400"/>
                      </a:xfrm>
                      <a:prstGeom prst="rect"/>
                      <a:noFill/>
                      <a:ln>
                        <a:noFill/>
                      </a:ln>
                    </p:spPr>
                  </p:pic>
                </p:oleObj>
              </mc:Fallback>
            </mc:AlternateContent>
          </a:graphicData>
        </a:graphic>
      </p:graphicFrame>
      <p:pic>
        <p:nvPicPr>
          <p:cNvPr id="2097195" name="Picture 2"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13"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14" name="Text Box 4"/>
          <p:cNvSpPr txBox="1"/>
          <p:nvPr/>
        </p:nvSpPr>
        <p:spPr>
          <a:xfrm rot="0">
            <a:off x="990600" y="1600200"/>
            <a:ext cx="701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 </a:t>
            </a:r>
          </a:p>
        </p:txBody>
      </p:sp>
      <p:sp>
        <p:nvSpPr>
          <p:cNvPr id="1048915" name="Rectangle 5"/>
          <p:cNvSpPr/>
          <p:nvPr/>
        </p:nvSpPr>
        <p:spPr>
          <a:xfrm rot="0">
            <a:off x="914400" y="1143000"/>
            <a:ext cx="25034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Pulsed Waveforms</a:t>
            </a:r>
          </a:p>
        </p:txBody>
      </p:sp>
      <p:sp>
        <p:nvSpPr>
          <p:cNvPr id="1048916" name="Text Box 22"/>
          <p:cNvSpPr txBox="1"/>
          <p:nvPr/>
        </p:nvSpPr>
        <p:spPr>
          <a:xfrm rot="0">
            <a:off x="990600" y="1676400"/>
            <a:ext cx="7315200" cy="1552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For combinational circuits with pulsed inputs, the output can be predicted by developing intermediate outputs and combining the result. For example, the circuit shown can be analyzed at the outputs of the OR gates:</a:t>
            </a:r>
          </a:p>
        </p:txBody>
      </p:sp>
      <p:graphicFrame>
        <p:nvGraphicFramePr>
          <p:cNvPr id="4194332" name=""/>
          <p:cNvGraphicFramePr>
            <a:graphicFrameLocks/>
          </p:cNvGraphicFramePr>
          <p:nvPr/>
        </p:nvGraphicFramePr>
        <p:xfrm rot="0">
          <a:off x="4800600" y="3505200"/>
          <a:ext cx="3657600" cy="1495425"/>
        </p:xfrm>
        <a:graphic>
          <a:graphicData uri="http://schemas.openxmlformats.org/presentationml/2006/ole">
            <mc:AlternateContent xmlns:mc="http://schemas.openxmlformats.org/markup-compatibility/2006">
              <mc:Choice xmlns:v="urn:schemas-microsoft-com:vml" Requires="v">
                <p:oleObj name="CorelDRAW" r:id="rId4" spid="" imgH="1495425" imgW="3657600" showAsIcon="0" progId="CorelDRAW.Graphic.13">
                  <p:embed followColorScheme="full"/>
                  <p:pic>
                    <p:nvPicPr>
                      <p:cNvPr id="2097196" name="Object 23"/>
                      <p:cNvPicPr>
                        <a:picLocks/>
                      </p:cNvPicPr>
                      <p:nvPr/>
                    </p:nvPicPr>
                    <p:blipFill>
                      <a:blip xmlns:r="http://schemas.openxmlformats.org/officeDocument/2006/relationships" r:embed="rId5"/>
                      <a:srcRect l="0" t="0" r="0" b="0"/>
                      <a:stretch>
                        <a:fillRect/>
                      </a:stretch>
                    </p:blipFill>
                    <p:spPr>
                      <a:xfrm rot="0">
                        <a:off x="4800600" y="3505200"/>
                        <a:ext cx="3657600" cy="1495425"/>
                      </a:xfrm>
                      <a:prstGeom prst="rect"/>
                      <a:noFill/>
                      <a:ln>
                        <a:noFill/>
                      </a:ln>
                    </p:spPr>
                  </p:pic>
                </p:oleObj>
              </mc:Choice>
              <mc:Fallback>
                <p:oleObj name="CorelDRAW" r:id="rId4" spid="" imgH="1495425" imgW="3657600" showAsIcon="0" progId="CorelDRAW.Graphic.13">
                  <p:embed followColorScheme="full"/>
                  <p:pic>
                    <p:nvPicPr>
                      <p:cNvPr id="2097196" name="Object 23"/>
                      <p:cNvPicPr>
                        <a:picLocks/>
                      </p:cNvPicPr>
                      <p:nvPr/>
                    </p:nvPicPr>
                    <p:blipFill>
                      <a:blip xmlns:r="http://schemas.openxmlformats.org/officeDocument/2006/relationships" r:embed="rId5"/>
                      <a:srcRect l="0" t="0" r="0" b="0"/>
                      <a:stretch>
                        <a:fillRect/>
                      </a:stretch>
                    </p:blipFill>
                    <p:spPr>
                      <a:xfrm rot="0">
                        <a:off x="4800600" y="3505200"/>
                        <a:ext cx="3657600" cy="1495425"/>
                      </a:xfrm>
                      <a:prstGeom prst="rect"/>
                      <a:noFill/>
                      <a:ln>
                        <a:noFill/>
                      </a:ln>
                    </p:spPr>
                  </p:pic>
                </p:oleObj>
              </mc:Fallback>
            </mc:AlternateContent>
          </a:graphicData>
        </a:graphic>
      </p:graphicFrame>
      <p:sp>
        <p:nvSpPr>
          <p:cNvPr id="1048917" name="Text Box 25"/>
          <p:cNvSpPr txBox="1"/>
          <p:nvPr/>
        </p:nvSpPr>
        <p:spPr>
          <a:xfrm rot="0">
            <a:off x="4572000" y="3657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918" name="Text Box 26"/>
          <p:cNvSpPr txBox="1"/>
          <p:nvPr/>
        </p:nvSpPr>
        <p:spPr>
          <a:xfrm rot="0">
            <a:off x="4572000" y="39306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919" name="Text Box 27"/>
          <p:cNvSpPr txBox="1"/>
          <p:nvPr/>
        </p:nvSpPr>
        <p:spPr>
          <a:xfrm rot="0">
            <a:off x="4572000" y="4387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920" name="Text Box 28"/>
          <p:cNvSpPr txBox="1"/>
          <p:nvPr/>
        </p:nvSpPr>
        <p:spPr>
          <a:xfrm rot="0">
            <a:off x="4572000" y="47244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8921" name="Text Box 29"/>
          <p:cNvSpPr txBox="1"/>
          <p:nvPr/>
        </p:nvSpPr>
        <p:spPr>
          <a:xfrm rot="0">
            <a:off x="838200" y="35052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922" name="Text Box 30"/>
          <p:cNvSpPr txBox="1"/>
          <p:nvPr/>
        </p:nvSpPr>
        <p:spPr>
          <a:xfrm rot="0">
            <a:off x="838200" y="38862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923" name="Text Box 31"/>
          <p:cNvSpPr txBox="1"/>
          <p:nvPr/>
        </p:nvSpPr>
        <p:spPr>
          <a:xfrm rot="0">
            <a:off x="838200" y="42672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924" name="Text Box 32"/>
          <p:cNvSpPr txBox="1"/>
          <p:nvPr/>
        </p:nvSpPr>
        <p:spPr>
          <a:xfrm rot="0">
            <a:off x="838200" y="46482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8925" name="Text Box 33"/>
          <p:cNvSpPr txBox="1"/>
          <p:nvPr/>
        </p:nvSpPr>
        <p:spPr>
          <a:xfrm rot="0">
            <a:off x="6248400" y="377825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G</a:t>
            </a:r>
            <a:r>
              <a:rPr altLang="en-US" baseline="-25000" sz="1800" lang="en-US">
                <a:latin typeface="Arial" pitchFamily="0" charset="0"/>
              </a:rPr>
              <a:t>1</a:t>
            </a:r>
          </a:p>
        </p:txBody>
      </p:sp>
      <p:sp>
        <p:nvSpPr>
          <p:cNvPr id="1048926" name="Text Box 34"/>
          <p:cNvSpPr txBox="1"/>
          <p:nvPr/>
        </p:nvSpPr>
        <p:spPr>
          <a:xfrm rot="0">
            <a:off x="6248400" y="454025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G</a:t>
            </a:r>
            <a:r>
              <a:rPr altLang="en-US" baseline="-25000" sz="1800" lang="en-US">
                <a:latin typeface="Arial" pitchFamily="0" charset="0"/>
              </a:rPr>
              <a:t>2</a:t>
            </a:r>
          </a:p>
        </p:txBody>
      </p:sp>
      <p:sp>
        <p:nvSpPr>
          <p:cNvPr id="1048927" name="Text Box 35"/>
          <p:cNvSpPr txBox="1"/>
          <p:nvPr/>
        </p:nvSpPr>
        <p:spPr>
          <a:xfrm rot="0">
            <a:off x="7543800" y="41148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008000"/>
                </a:solidFill>
                <a:latin typeface="Arial" pitchFamily="0" charset="0"/>
              </a:rPr>
              <a:t>G</a:t>
            </a:r>
            <a:r>
              <a:rPr altLang="en-US" baseline="-25000" sz="1800" lang="en-US">
                <a:solidFill>
                  <a:srgbClr val="008000"/>
                </a:solidFill>
                <a:latin typeface="Arial" pitchFamily="0" charset="0"/>
              </a:rPr>
              <a:t>3</a:t>
            </a:r>
          </a:p>
        </p:txBody>
      </p:sp>
      <p:sp>
        <p:nvSpPr>
          <p:cNvPr id="1048928" name="Text Box 36"/>
          <p:cNvSpPr txBox="1"/>
          <p:nvPr/>
        </p:nvSpPr>
        <p:spPr>
          <a:xfrm rot="0">
            <a:off x="838200" y="50292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G</a:t>
            </a:r>
            <a:r>
              <a:rPr altLang="en-US" baseline="-25000" sz="1800" lang="en-US">
                <a:latin typeface="Arial" pitchFamily="0" charset="0"/>
              </a:rPr>
              <a:t>1</a:t>
            </a:r>
          </a:p>
        </p:txBody>
      </p:sp>
      <p:sp>
        <p:nvSpPr>
          <p:cNvPr id="1048929" name="Text Box 37"/>
          <p:cNvSpPr txBox="1"/>
          <p:nvPr/>
        </p:nvSpPr>
        <p:spPr>
          <a:xfrm rot="0">
            <a:off x="838200" y="54102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G</a:t>
            </a:r>
            <a:r>
              <a:rPr altLang="en-US" baseline="-25000" sz="1800" lang="en-US">
                <a:latin typeface="Arial" pitchFamily="0" charset="0"/>
              </a:rPr>
              <a:t>2</a:t>
            </a:r>
          </a:p>
        </p:txBody>
      </p:sp>
      <p:sp>
        <p:nvSpPr>
          <p:cNvPr id="1048930" name="Text Box 38"/>
          <p:cNvSpPr txBox="1"/>
          <p:nvPr/>
        </p:nvSpPr>
        <p:spPr>
          <a:xfrm rot="0">
            <a:off x="838200" y="57150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008000"/>
                </a:solidFill>
                <a:latin typeface="Arial" pitchFamily="0" charset="0"/>
              </a:rPr>
              <a:t>G</a:t>
            </a:r>
            <a:r>
              <a:rPr altLang="en-US" baseline="-25000" sz="1800" lang="en-US">
                <a:solidFill>
                  <a:srgbClr val="008000"/>
                </a:solidFill>
                <a:latin typeface="Arial" pitchFamily="0" charset="0"/>
              </a:rPr>
              <a:t>3</a:t>
            </a:r>
          </a:p>
        </p:txBody>
      </p:sp>
      <p:sp>
        <p:nvSpPr>
          <p:cNvPr id="1048931" name="Rectangle 39"/>
          <p:cNvSpPr/>
          <p:nvPr/>
        </p:nvSpPr>
        <p:spPr>
          <a:xfrm rot="0">
            <a:off x="1219200" y="5029200"/>
            <a:ext cx="3505200" cy="3048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32" name="Rectangle 40"/>
          <p:cNvSpPr/>
          <p:nvPr/>
        </p:nvSpPr>
        <p:spPr>
          <a:xfrm rot="0">
            <a:off x="1219200" y="5334000"/>
            <a:ext cx="3505200" cy="3810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33" name="Rectangle 41"/>
          <p:cNvSpPr/>
          <p:nvPr/>
        </p:nvSpPr>
        <p:spPr>
          <a:xfrm rot="0">
            <a:off x="1219200" y="5715000"/>
            <a:ext cx="3505200" cy="3810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xit" presetID="22" presetSubtype="8">
                                  <p:stCondLst>
                                    <p:cond delay="0"/>
                                  </p:stCondLst>
                                  <p:childTnLst>
                                    <p:animEffect transition="out" filter="wipe(left)">
                                      <p:cBhvr>
                                        <p:cTn dur="1000" id="6"/>
                                        <p:tgtEl>
                                          <p:spTgt spid="1048931"/>
                                        </p:tgtEl>
                                      </p:cBhvr>
                                    </p:animEffect>
                                    <p:set>
                                      <p:cBhvr>
                                        <p:cTn dur="1" fill="hold" id="7">
                                          <p:stCondLst>
                                            <p:cond delay="999"/>
                                          </p:stCondLst>
                                        </p:cTn>
                                        <p:tgtEl>
                                          <p:spTgt spid="1048931"/>
                                        </p:tgtEl>
                                        <p:attrNameLst>
                                          <p:attrName>style.visibility</p:attrName>
                                        </p:attrNameLst>
                                      </p:cBhvr>
                                      <p:to>
                                        <p:strVal val="hidden"/>
                                      </p:to>
                                    </p:se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xit" presetID="22" presetSubtype="8">
                                  <p:stCondLst>
                                    <p:cond delay="0"/>
                                  </p:stCondLst>
                                  <p:childTnLst>
                                    <p:animEffect transition="out" filter="wipe(left)">
                                      <p:cBhvr>
                                        <p:cTn dur="1000" id="11"/>
                                        <p:tgtEl>
                                          <p:spTgt spid="1048932"/>
                                        </p:tgtEl>
                                      </p:cBhvr>
                                    </p:animEffect>
                                    <p:set>
                                      <p:cBhvr>
                                        <p:cTn dur="1" fill="hold" id="12">
                                          <p:stCondLst>
                                            <p:cond delay="999"/>
                                          </p:stCondLst>
                                        </p:cTn>
                                        <p:tgtEl>
                                          <p:spTgt spid="1048932"/>
                                        </p:tgtEl>
                                        <p:attrNameLst>
                                          <p:attrName>style.visibility</p:attrName>
                                        </p:attrNameLst>
                                      </p:cBhvr>
                                      <p:to>
                                        <p:strVal val="hidden"/>
                                      </p:to>
                                    </p:se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xit" presetID="22" presetSubtype="8">
                                  <p:stCondLst>
                                    <p:cond delay="0"/>
                                  </p:stCondLst>
                                  <p:childTnLst>
                                    <p:animEffect transition="out" filter="wipe(left)">
                                      <p:cBhvr>
                                        <p:cTn dur="1000" id="16"/>
                                        <p:tgtEl>
                                          <p:spTgt spid="1048933"/>
                                        </p:tgtEl>
                                      </p:cBhvr>
                                    </p:animEffect>
                                    <p:set>
                                      <p:cBhvr>
                                        <p:cTn dur="1" fill="hold" id="17">
                                          <p:stCondLst>
                                            <p:cond delay="999"/>
                                          </p:stCondLst>
                                        </p:cTn>
                                        <p:tgtEl>
                                          <p:spTgt spid="10489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1" grpId="0" uiExpand="0" build="whole" animBg="1"/>
      <p:bldP spid="1048932" grpId="0" uiExpand="0" build="whole" animBg="1"/>
      <p:bldP spid="1048933" grpId="0" uiExpand="0" build="whole"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40" name=""/>
        <p:cNvGrpSpPr/>
        <p:nvPr/>
      </p:nvGrpSpPr>
      <p:grpSpPr>
        <a:xfrm rot="0">
          <a:off x="0" y="0"/>
          <a:ext cx="0" cy="0"/>
          <a:chOff x="0" y="0"/>
          <a:chExt cx="0" cy="0"/>
        </a:xfrm>
      </p:grpSpPr>
      <p:graphicFrame>
        <p:nvGraphicFramePr>
          <p:cNvPr id="4194333" name=""/>
          <p:cNvGraphicFramePr>
            <a:graphicFrameLocks/>
          </p:cNvGraphicFramePr>
          <p:nvPr/>
        </p:nvGraphicFramePr>
        <p:xfrm rot="0">
          <a:off x="1447800" y="4267200"/>
          <a:ext cx="3352800" cy="1908175"/>
        </p:xfrm>
        <a:graphic>
          <a:graphicData uri="http://schemas.openxmlformats.org/presentationml/2006/ole">
            <mc:AlternateContent xmlns:mc="http://schemas.openxmlformats.org/markup-compatibility/2006">
              <mc:Choice xmlns:v="urn:schemas-microsoft-com:vml" Requires="v">
                <p:oleObj name="CorelDRAW" r:id="rId1" spid="" imgH="1908175" imgW="3352800" showAsIcon="0" progId="CorelDRAW.Graphic.13">
                  <p:embed followColorScheme="full"/>
                  <p:pic>
                    <p:nvPicPr>
                      <p:cNvPr id="2097197" name="Object 27"/>
                      <p:cNvPicPr>
                        <a:picLocks/>
                      </p:cNvPicPr>
                      <p:nvPr/>
                    </p:nvPicPr>
                    <p:blipFill>
                      <a:blip xmlns:r="http://schemas.openxmlformats.org/officeDocument/2006/relationships" r:embed="rId2"/>
                      <a:srcRect l="0" t="0" r="0" b="0"/>
                      <a:stretch>
                        <a:fillRect/>
                      </a:stretch>
                    </p:blipFill>
                    <p:spPr>
                      <a:xfrm rot="0">
                        <a:off x="1447800" y="4267200"/>
                        <a:ext cx="3352800" cy="1908175"/>
                      </a:xfrm>
                      <a:prstGeom prst="rect"/>
                      <a:noFill/>
                      <a:ln>
                        <a:noFill/>
                      </a:ln>
                    </p:spPr>
                  </p:pic>
                </p:oleObj>
              </mc:Choice>
              <mc:Fallback>
                <p:oleObj name="CorelDRAW" r:id="rId1" spid="" imgH="1908175" imgW="3352800" showAsIcon="0" progId="CorelDRAW.Graphic.13">
                  <p:embed followColorScheme="full"/>
                  <p:pic>
                    <p:nvPicPr>
                      <p:cNvPr id="2097197" name="Object 27"/>
                      <p:cNvPicPr>
                        <a:picLocks/>
                      </p:cNvPicPr>
                      <p:nvPr/>
                    </p:nvPicPr>
                    <p:blipFill>
                      <a:blip xmlns:r="http://schemas.openxmlformats.org/officeDocument/2006/relationships" r:embed="rId2"/>
                      <a:srcRect l="0" t="0" r="0" b="0"/>
                      <a:stretch>
                        <a:fillRect/>
                      </a:stretch>
                    </p:blipFill>
                    <p:spPr>
                      <a:xfrm rot="0">
                        <a:off x="1447800" y="4267200"/>
                        <a:ext cx="3352800" cy="1908175"/>
                      </a:xfrm>
                      <a:prstGeom prst="rect"/>
                      <a:noFill/>
                      <a:ln>
                        <a:noFill/>
                      </a:ln>
                    </p:spPr>
                  </p:pic>
                </p:oleObj>
              </mc:Fallback>
            </mc:AlternateContent>
          </a:graphicData>
        </a:graphic>
      </p:graphicFrame>
      <p:pic>
        <p:nvPicPr>
          <p:cNvPr id="2097198" name="Picture 3"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37"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38" name="Text Box 5"/>
          <p:cNvSpPr txBox="1"/>
          <p:nvPr/>
        </p:nvSpPr>
        <p:spPr>
          <a:xfrm rot="0">
            <a:off x="990600" y="1600200"/>
            <a:ext cx="701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 </a:t>
            </a:r>
          </a:p>
        </p:txBody>
      </p:sp>
      <p:sp>
        <p:nvSpPr>
          <p:cNvPr id="1048939" name="Rectangle 6"/>
          <p:cNvSpPr/>
          <p:nvPr/>
        </p:nvSpPr>
        <p:spPr>
          <a:xfrm rot="0">
            <a:off x="914400" y="1143000"/>
            <a:ext cx="25034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Pulsed Waveforms</a:t>
            </a:r>
          </a:p>
        </p:txBody>
      </p:sp>
      <p:sp>
        <p:nvSpPr>
          <p:cNvPr id="1048940" name="Text Box 7"/>
          <p:cNvSpPr txBox="1"/>
          <p:nvPr/>
        </p:nvSpPr>
        <p:spPr>
          <a:xfrm rot="0">
            <a:off x="838200" y="1600200"/>
            <a:ext cx="5410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Alternatively, you can develop the truth table for the circuit and enter 0’s and 1’s on the waveforms. Then read the output from the table.</a:t>
            </a:r>
          </a:p>
        </p:txBody>
      </p:sp>
      <p:graphicFrame>
        <p:nvGraphicFramePr>
          <p:cNvPr id="4194334" name=""/>
          <p:cNvGraphicFramePr>
            <a:graphicFrameLocks/>
          </p:cNvGraphicFramePr>
          <p:nvPr/>
        </p:nvGraphicFramePr>
        <p:xfrm rot="0">
          <a:off x="1447800" y="2590800"/>
          <a:ext cx="3657600" cy="1495425"/>
        </p:xfrm>
        <a:graphic>
          <a:graphicData uri="http://schemas.openxmlformats.org/presentationml/2006/ole">
            <mc:AlternateContent xmlns:mc="http://schemas.openxmlformats.org/markup-compatibility/2006">
              <mc:Choice xmlns:v="urn:schemas-microsoft-com:vml" Requires="v">
                <p:oleObj name="CorelDRAW" r:id="rId4" spid="" imgH="1495425" imgW="3657600" showAsIcon="0" progId="CorelDRAW.Graphic.13">
                  <p:embed followColorScheme="full"/>
                  <p:pic>
                    <p:nvPicPr>
                      <p:cNvPr id="2097199" name="Object 8"/>
                      <p:cNvPicPr>
                        <a:picLocks/>
                      </p:cNvPicPr>
                      <p:nvPr/>
                    </p:nvPicPr>
                    <p:blipFill>
                      <a:blip xmlns:r="http://schemas.openxmlformats.org/officeDocument/2006/relationships" r:embed="rId5"/>
                      <a:srcRect l="0" t="0" r="0" b="0"/>
                      <a:stretch>
                        <a:fillRect/>
                      </a:stretch>
                    </p:blipFill>
                    <p:spPr>
                      <a:xfrm rot="0">
                        <a:off x="1447800" y="2590800"/>
                        <a:ext cx="3657600" cy="1495425"/>
                      </a:xfrm>
                      <a:prstGeom prst="rect"/>
                      <a:noFill/>
                      <a:ln>
                        <a:noFill/>
                      </a:ln>
                    </p:spPr>
                  </p:pic>
                </p:oleObj>
              </mc:Choice>
              <mc:Fallback>
                <p:oleObj name="CorelDRAW" r:id="rId4" spid="" imgH="1495425" imgW="3657600" showAsIcon="0" progId="CorelDRAW.Graphic.13">
                  <p:embed followColorScheme="full"/>
                  <p:pic>
                    <p:nvPicPr>
                      <p:cNvPr id="2097199" name="Object 8"/>
                      <p:cNvPicPr>
                        <a:picLocks/>
                      </p:cNvPicPr>
                      <p:nvPr/>
                    </p:nvPicPr>
                    <p:blipFill>
                      <a:blip xmlns:r="http://schemas.openxmlformats.org/officeDocument/2006/relationships" r:embed="rId5"/>
                      <a:srcRect l="0" t="0" r="0" b="0"/>
                      <a:stretch>
                        <a:fillRect/>
                      </a:stretch>
                    </p:blipFill>
                    <p:spPr>
                      <a:xfrm rot="0">
                        <a:off x="1447800" y="2590800"/>
                        <a:ext cx="3657600" cy="1495425"/>
                      </a:xfrm>
                      <a:prstGeom prst="rect"/>
                      <a:noFill/>
                      <a:ln>
                        <a:noFill/>
                      </a:ln>
                    </p:spPr>
                  </p:pic>
                </p:oleObj>
              </mc:Fallback>
            </mc:AlternateContent>
          </a:graphicData>
        </a:graphic>
      </p:graphicFrame>
      <p:sp>
        <p:nvSpPr>
          <p:cNvPr id="1048941" name="Text Box 9"/>
          <p:cNvSpPr txBox="1"/>
          <p:nvPr/>
        </p:nvSpPr>
        <p:spPr>
          <a:xfrm rot="0">
            <a:off x="1219200" y="27432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942" name="Text Box 10"/>
          <p:cNvSpPr txBox="1"/>
          <p:nvPr/>
        </p:nvSpPr>
        <p:spPr>
          <a:xfrm rot="0">
            <a:off x="1219200" y="30162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943" name="Text Box 11"/>
          <p:cNvSpPr txBox="1"/>
          <p:nvPr/>
        </p:nvSpPr>
        <p:spPr>
          <a:xfrm rot="0">
            <a:off x="1219200" y="34734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944" name="Text Box 12"/>
          <p:cNvSpPr txBox="1"/>
          <p:nvPr/>
        </p:nvSpPr>
        <p:spPr>
          <a:xfrm rot="0">
            <a:off x="1219200" y="38100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8945" name="Text Box 13"/>
          <p:cNvSpPr txBox="1"/>
          <p:nvPr/>
        </p:nvSpPr>
        <p:spPr>
          <a:xfrm rot="0">
            <a:off x="1066800" y="42354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946" name="Text Box 14"/>
          <p:cNvSpPr txBox="1"/>
          <p:nvPr/>
        </p:nvSpPr>
        <p:spPr>
          <a:xfrm rot="0">
            <a:off x="1066800" y="46482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947" name="Text Box 15"/>
          <p:cNvSpPr txBox="1"/>
          <p:nvPr/>
        </p:nvSpPr>
        <p:spPr>
          <a:xfrm rot="0">
            <a:off x="1066800" y="50292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948" name="Text Box 16"/>
          <p:cNvSpPr txBox="1"/>
          <p:nvPr/>
        </p:nvSpPr>
        <p:spPr>
          <a:xfrm rot="0">
            <a:off x="1066800" y="54102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8949" name="Text Box 17"/>
          <p:cNvSpPr txBox="1"/>
          <p:nvPr/>
        </p:nvSpPr>
        <p:spPr>
          <a:xfrm rot="0">
            <a:off x="2895600" y="285115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G</a:t>
            </a:r>
            <a:r>
              <a:rPr altLang="en-US" baseline="-25000" sz="1800" lang="en-US">
                <a:latin typeface="Arial" pitchFamily="0" charset="0"/>
              </a:rPr>
              <a:t>1</a:t>
            </a:r>
          </a:p>
        </p:txBody>
      </p:sp>
      <p:sp>
        <p:nvSpPr>
          <p:cNvPr id="1048950" name="Text Box 18"/>
          <p:cNvSpPr txBox="1"/>
          <p:nvPr/>
        </p:nvSpPr>
        <p:spPr>
          <a:xfrm rot="0">
            <a:off x="2895600" y="362585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G</a:t>
            </a:r>
            <a:r>
              <a:rPr altLang="en-US" baseline="-25000" sz="1800" lang="en-US">
                <a:latin typeface="Arial" pitchFamily="0" charset="0"/>
              </a:rPr>
              <a:t>2</a:t>
            </a:r>
          </a:p>
        </p:txBody>
      </p:sp>
      <p:sp>
        <p:nvSpPr>
          <p:cNvPr id="1048951" name="Text Box 19"/>
          <p:cNvSpPr txBox="1"/>
          <p:nvPr/>
        </p:nvSpPr>
        <p:spPr>
          <a:xfrm rot="0">
            <a:off x="4191000" y="32004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008000"/>
                </a:solidFill>
                <a:latin typeface="Arial" pitchFamily="0" charset="0"/>
              </a:rPr>
              <a:t>G</a:t>
            </a:r>
            <a:r>
              <a:rPr altLang="en-US" baseline="-25000" sz="1800" lang="en-US">
                <a:solidFill>
                  <a:srgbClr val="008000"/>
                </a:solidFill>
                <a:latin typeface="Arial" pitchFamily="0" charset="0"/>
              </a:rPr>
              <a:t>3</a:t>
            </a:r>
          </a:p>
        </p:txBody>
      </p:sp>
      <p:sp>
        <p:nvSpPr>
          <p:cNvPr id="1048952" name="Text Box 22"/>
          <p:cNvSpPr txBox="1"/>
          <p:nvPr/>
        </p:nvSpPr>
        <p:spPr>
          <a:xfrm rot="0">
            <a:off x="1066800" y="57150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008000"/>
                </a:solidFill>
                <a:latin typeface="Arial" pitchFamily="0" charset="0"/>
              </a:rPr>
              <a:t>G</a:t>
            </a:r>
            <a:r>
              <a:rPr altLang="en-US" baseline="-25000" sz="1800" lang="en-US">
                <a:solidFill>
                  <a:srgbClr val="008000"/>
                </a:solidFill>
                <a:latin typeface="Arial" pitchFamily="0" charset="0"/>
              </a:rPr>
              <a:t>3</a:t>
            </a:r>
          </a:p>
        </p:txBody>
      </p:sp>
      <p:sp>
        <p:nvSpPr>
          <p:cNvPr id="1048953" name="Rectangle 23"/>
          <p:cNvSpPr/>
          <p:nvPr/>
        </p:nvSpPr>
        <p:spPr>
          <a:xfrm rot="0">
            <a:off x="1447800" y="5715000"/>
            <a:ext cx="3505200" cy="4191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54" name="AutoShape 30"/>
          <p:cNvSpPr/>
          <p:nvPr/>
        </p:nvSpPr>
        <p:spPr>
          <a:xfrm rot="0">
            <a:off x="6313487" y="1371600"/>
            <a:ext cx="2287587" cy="3200400"/>
          </a:xfrm>
          <a:prstGeom prst="rect"/>
          <a:noFill/>
          <a:ln>
            <a:noFill/>
          </a:ln>
        </p:spPr>
      </p:sp>
      <p:sp>
        <p:nvSpPr>
          <p:cNvPr id="1048955" name="Rectangle 32"/>
          <p:cNvSpPr/>
          <p:nvPr/>
        </p:nvSpPr>
        <p:spPr>
          <a:xfrm rot="0">
            <a:off x="6724650" y="1457325"/>
            <a:ext cx="571500" cy="274637"/>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lang="en-US">
                <a:solidFill>
                  <a:srgbClr val="000000"/>
                </a:solidFill>
              </a:rPr>
              <a:t>Inputs</a:t>
            </a:r>
          </a:p>
        </p:txBody>
      </p:sp>
      <p:sp>
        <p:nvSpPr>
          <p:cNvPr id="1048956" name="Rectangle 33"/>
          <p:cNvSpPr/>
          <p:nvPr/>
        </p:nvSpPr>
        <p:spPr>
          <a:xfrm rot="0">
            <a:off x="6542087" y="1830387"/>
            <a:ext cx="1054100" cy="274637"/>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i="1" lang="en-US">
                <a:solidFill>
                  <a:srgbClr val="FF0000"/>
                </a:solidFill>
              </a:rPr>
              <a:t>A  B   C   D</a:t>
            </a:r>
          </a:p>
        </p:txBody>
      </p:sp>
      <p:sp>
        <p:nvSpPr>
          <p:cNvPr id="1048957" name="Rectangle 35"/>
          <p:cNvSpPr/>
          <p:nvPr/>
        </p:nvSpPr>
        <p:spPr>
          <a:xfrm rot="0">
            <a:off x="7785100" y="1457325"/>
            <a:ext cx="635000" cy="274637"/>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lang="en-US">
                <a:solidFill>
                  <a:srgbClr val="000000"/>
                </a:solidFill>
              </a:rPr>
              <a:t>Output</a:t>
            </a:r>
          </a:p>
        </p:txBody>
      </p:sp>
      <p:sp>
        <p:nvSpPr>
          <p:cNvPr id="1048958" name="Rectangle 36"/>
          <p:cNvSpPr/>
          <p:nvPr/>
        </p:nvSpPr>
        <p:spPr>
          <a:xfrm rot="0">
            <a:off x="6553200" y="2209800"/>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0    0    0    0</a:t>
            </a:r>
          </a:p>
        </p:txBody>
      </p:sp>
      <p:sp>
        <p:nvSpPr>
          <p:cNvPr id="1048959" name="Rectangle 37"/>
          <p:cNvSpPr/>
          <p:nvPr/>
        </p:nvSpPr>
        <p:spPr>
          <a:xfrm rot="0">
            <a:off x="6553200" y="2438400"/>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0    0    0    1</a:t>
            </a:r>
          </a:p>
        </p:txBody>
      </p:sp>
      <p:sp>
        <p:nvSpPr>
          <p:cNvPr id="1048960" name="Rectangle 38"/>
          <p:cNvSpPr/>
          <p:nvPr/>
        </p:nvSpPr>
        <p:spPr>
          <a:xfrm rot="0">
            <a:off x="6553200" y="2667000"/>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0    0    1    0</a:t>
            </a:r>
          </a:p>
        </p:txBody>
      </p:sp>
      <p:sp>
        <p:nvSpPr>
          <p:cNvPr id="1048961" name="Rectangle 39"/>
          <p:cNvSpPr/>
          <p:nvPr/>
        </p:nvSpPr>
        <p:spPr>
          <a:xfrm rot="0">
            <a:off x="6553200" y="2895600"/>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0    0    1    1</a:t>
            </a:r>
          </a:p>
        </p:txBody>
      </p:sp>
      <p:sp>
        <p:nvSpPr>
          <p:cNvPr id="1048962" name="Rectangle 40"/>
          <p:cNvSpPr/>
          <p:nvPr/>
        </p:nvSpPr>
        <p:spPr>
          <a:xfrm rot="0">
            <a:off x="6553200" y="3124200"/>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0    1    0    0</a:t>
            </a:r>
          </a:p>
        </p:txBody>
      </p:sp>
      <p:sp>
        <p:nvSpPr>
          <p:cNvPr id="1048963" name="Rectangle 41"/>
          <p:cNvSpPr/>
          <p:nvPr/>
        </p:nvSpPr>
        <p:spPr>
          <a:xfrm rot="0">
            <a:off x="6553200" y="3352800"/>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0    1    0    1</a:t>
            </a:r>
          </a:p>
        </p:txBody>
      </p:sp>
      <p:sp>
        <p:nvSpPr>
          <p:cNvPr id="1048964" name="Rectangle 42"/>
          <p:cNvSpPr/>
          <p:nvPr/>
        </p:nvSpPr>
        <p:spPr>
          <a:xfrm rot="0">
            <a:off x="6553200" y="3581400"/>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0    1    1    0</a:t>
            </a:r>
          </a:p>
        </p:txBody>
      </p:sp>
      <p:sp>
        <p:nvSpPr>
          <p:cNvPr id="1048965" name="Rectangle 43"/>
          <p:cNvSpPr/>
          <p:nvPr/>
        </p:nvSpPr>
        <p:spPr>
          <a:xfrm rot="0">
            <a:off x="6553200" y="3810000"/>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0    1    1    1</a:t>
            </a:r>
          </a:p>
        </p:txBody>
      </p:sp>
      <p:sp>
        <p:nvSpPr>
          <p:cNvPr id="1048966" name="Line 44"/>
          <p:cNvSpPr/>
          <p:nvPr/>
        </p:nvSpPr>
        <p:spPr>
          <a:xfrm rot="0">
            <a:off x="6330950" y="2159000"/>
            <a:ext cx="2241550" cy="0"/>
          </a:xfrm>
          <a:prstGeom prst="line"/>
          <a:noFill/>
          <a:ln w="0" cap="flat" cmpd="sng">
            <a:solidFill>
              <a:srgbClr val="006633">
                <a:alpha val="100000"/>
              </a:srgbClr>
            </a:solidFill>
            <a:prstDash val="solid"/>
            <a:round/>
          </a:ln>
        </p:spPr>
      </p:sp>
      <p:sp>
        <p:nvSpPr>
          <p:cNvPr id="1048967" name="Line 45"/>
          <p:cNvSpPr/>
          <p:nvPr/>
        </p:nvSpPr>
        <p:spPr>
          <a:xfrm rot="0">
            <a:off x="6330950" y="1798637"/>
            <a:ext cx="2241550" cy="0"/>
          </a:xfrm>
          <a:prstGeom prst="line"/>
          <a:noFill/>
          <a:ln w="0" cap="flat" cmpd="sng">
            <a:solidFill>
              <a:srgbClr val="006633">
                <a:alpha val="100000"/>
              </a:srgbClr>
            </a:solidFill>
            <a:prstDash val="solid"/>
            <a:round/>
          </a:ln>
        </p:spPr>
      </p:sp>
      <p:sp>
        <p:nvSpPr>
          <p:cNvPr id="1048968" name="Line 46"/>
          <p:cNvSpPr/>
          <p:nvPr/>
        </p:nvSpPr>
        <p:spPr>
          <a:xfrm rot="0">
            <a:off x="6330950" y="1406525"/>
            <a:ext cx="2241550" cy="0"/>
          </a:xfrm>
          <a:prstGeom prst="line"/>
          <a:noFill/>
          <a:ln w="0" cap="flat" cmpd="sng">
            <a:solidFill>
              <a:srgbClr val="006633">
                <a:alpha val="100000"/>
              </a:srgbClr>
            </a:solidFill>
            <a:prstDash val="solid"/>
            <a:round/>
          </a:ln>
        </p:spPr>
      </p:sp>
      <p:sp>
        <p:nvSpPr>
          <p:cNvPr id="1048969" name="Line 47"/>
          <p:cNvSpPr/>
          <p:nvPr/>
        </p:nvSpPr>
        <p:spPr>
          <a:xfrm rot="0">
            <a:off x="6330950" y="5867400"/>
            <a:ext cx="2241550" cy="0"/>
          </a:xfrm>
          <a:prstGeom prst="line"/>
          <a:noFill/>
          <a:ln w="0" cap="flat" cmpd="sng">
            <a:solidFill>
              <a:schemeClr val="dk1">
                <a:alpha val="100000"/>
              </a:schemeClr>
            </a:solidFill>
            <a:prstDash val="solid"/>
            <a:round/>
          </a:ln>
        </p:spPr>
      </p:sp>
      <p:sp>
        <p:nvSpPr>
          <p:cNvPr id="1048970" name="Line 48"/>
          <p:cNvSpPr/>
          <p:nvPr/>
        </p:nvSpPr>
        <p:spPr>
          <a:xfrm rot="0">
            <a:off x="7685087" y="1371600"/>
            <a:ext cx="0" cy="4495800"/>
          </a:xfrm>
          <a:prstGeom prst="line"/>
          <a:noFill/>
          <a:ln w="0" cap="flat" cmpd="sng">
            <a:solidFill>
              <a:srgbClr val="000000">
                <a:alpha val="100000"/>
              </a:srgbClr>
            </a:solidFill>
            <a:prstDash val="solid"/>
            <a:round/>
          </a:ln>
        </p:spPr>
      </p:sp>
      <p:sp>
        <p:nvSpPr>
          <p:cNvPr id="1048971" name="Rectangle 60"/>
          <p:cNvSpPr/>
          <p:nvPr/>
        </p:nvSpPr>
        <p:spPr>
          <a:xfrm rot="0">
            <a:off x="6542087" y="4022725"/>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1    0    0    0</a:t>
            </a:r>
          </a:p>
        </p:txBody>
      </p:sp>
      <p:sp>
        <p:nvSpPr>
          <p:cNvPr id="1048972" name="Rectangle 61"/>
          <p:cNvSpPr/>
          <p:nvPr/>
        </p:nvSpPr>
        <p:spPr>
          <a:xfrm rot="0">
            <a:off x="6542087" y="4251325"/>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1    0    0    1</a:t>
            </a:r>
          </a:p>
        </p:txBody>
      </p:sp>
      <p:sp>
        <p:nvSpPr>
          <p:cNvPr id="1048973" name="Rectangle 62"/>
          <p:cNvSpPr/>
          <p:nvPr/>
        </p:nvSpPr>
        <p:spPr>
          <a:xfrm rot="0">
            <a:off x="6542087" y="4479925"/>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1    0    1    0</a:t>
            </a:r>
          </a:p>
        </p:txBody>
      </p:sp>
      <p:sp>
        <p:nvSpPr>
          <p:cNvPr id="1048974" name="Rectangle 63"/>
          <p:cNvSpPr/>
          <p:nvPr/>
        </p:nvSpPr>
        <p:spPr>
          <a:xfrm rot="0">
            <a:off x="6542087" y="4708525"/>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1    0    1    1</a:t>
            </a:r>
          </a:p>
        </p:txBody>
      </p:sp>
      <p:sp>
        <p:nvSpPr>
          <p:cNvPr id="1048975" name="Rectangle 64"/>
          <p:cNvSpPr/>
          <p:nvPr/>
        </p:nvSpPr>
        <p:spPr>
          <a:xfrm rot="0">
            <a:off x="6542087" y="4937125"/>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1    1    0    0</a:t>
            </a:r>
          </a:p>
        </p:txBody>
      </p:sp>
      <p:sp>
        <p:nvSpPr>
          <p:cNvPr id="1048976" name="Rectangle 65"/>
          <p:cNvSpPr/>
          <p:nvPr/>
        </p:nvSpPr>
        <p:spPr>
          <a:xfrm rot="0">
            <a:off x="6542087" y="5165725"/>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1    1    0    1</a:t>
            </a:r>
          </a:p>
        </p:txBody>
      </p:sp>
      <p:sp>
        <p:nvSpPr>
          <p:cNvPr id="1048977" name="Rectangle 66"/>
          <p:cNvSpPr/>
          <p:nvPr/>
        </p:nvSpPr>
        <p:spPr>
          <a:xfrm rot="0">
            <a:off x="6542087" y="5394325"/>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1    1    1    0</a:t>
            </a:r>
          </a:p>
        </p:txBody>
      </p:sp>
      <p:sp>
        <p:nvSpPr>
          <p:cNvPr id="1048978" name="Rectangle 67"/>
          <p:cNvSpPr/>
          <p:nvPr/>
        </p:nvSpPr>
        <p:spPr>
          <a:xfrm rot="0">
            <a:off x="6542087" y="5622925"/>
            <a:ext cx="1016000"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000000"/>
                </a:solidFill>
              </a:rPr>
              <a:t>1    1    1    1</a:t>
            </a:r>
          </a:p>
        </p:txBody>
      </p:sp>
      <p:sp>
        <p:nvSpPr>
          <p:cNvPr id="1048979" name="Text Box 76"/>
          <p:cNvSpPr txBox="1"/>
          <p:nvPr/>
        </p:nvSpPr>
        <p:spPr>
          <a:xfrm rot="0">
            <a:off x="1524000" y="4235450"/>
            <a:ext cx="3292475"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0     1    0     1    0     1    0    1     0    1</a:t>
            </a:r>
          </a:p>
        </p:txBody>
      </p:sp>
      <p:sp>
        <p:nvSpPr>
          <p:cNvPr id="1048980" name="Text Box 77"/>
          <p:cNvSpPr txBox="1"/>
          <p:nvPr/>
        </p:nvSpPr>
        <p:spPr>
          <a:xfrm rot="0">
            <a:off x="1524000" y="4616450"/>
            <a:ext cx="3292475"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0     1    1     0    0     1    1    0     0    0</a:t>
            </a:r>
          </a:p>
        </p:txBody>
      </p:sp>
      <p:sp>
        <p:nvSpPr>
          <p:cNvPr id="1048981" name="Text Box 78"/>
          <p:cNvSpPr txBox="1"/>
          <p:nvPr/>
        </p:nvSpPr>
        <p:spPr>
          <a:xfrm rot="0">
            <a:off x="1524000" y="4997450"/>
            <a:ext cx="3292475"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0     0    0     1    1     1    1    0     0    0</a:t>
            </a:r>
          </a:p>
        </p:txBody>
      </p:sp>
      <p:sp>
        <p:nvSpPr>
          <p:cNvPr id="1048982" name="Text Box 79"/>
          <p:cNvSpPr txBox="1"/>
          <p:nvPr/>
        </p:nvSpPr>
        <p:spPr>
          <a:xfrm rot="0">
            <a:off x="1524000" y="5378450"/>
            <a:ext cx="3292475"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0     0    0     0    0     0    0    1    1    0</a:t>
            </a:r>
          </a:p>
        </p:txBody>
      </p:sp>
      <p:sp>
        <p:nvSpPr>
          <p:cNvPr id="1048983" name="Text Box 80"/>
          <p:cNvSpPr txBox="1"/>
          <p:nvPr/>
        </p:nvSpPr>
        <p:spPr>
          <a:xfrm rot="0">
            <a:off x="1524000" y="5759450"/>
            <a:ext cx="3292475"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0     0    0     0    1     1    1    0    1    0</a:t>
            </a:r>
          </a:p>
        </p:txBody>
      </p:sp>
      <p:sp>
        <p:nvSpPr>
          <p:cNvPr id="1048984" name="Rectangle 34"/>
          <p:cNvSpPr/>
          <p:nvPr/>
        </p:nvSpPr>
        <p:spPr>
          <a:xfrm rot="0">
            <a:off x="7959725" y="1835150"/>
            <a:ext cx="346075" cy="304800"/>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000" i="1" lang="en-US">
                <a:solidFill>
                  <a:srgbClr val="000000"/>
                </a:solidFill>
              </a:rPr>
              <a:t>X   </a:t>
            </a:r>
          </a:p>
        </p:txBody>
      </p:sp>
      <p:grpSp>
        <p:nvGrpSpPr>
          <p:cNvPr id="141" name=""/>
          <p:cNvGrpSpPr/>
          <p:nvPr/>
        </p:nvGrpSpPr>
        <p:grpSpPr>
          <a:xfrm rot="0">
            <a:off x="7959725" y="2219325"/>
            <a:ext cx="122237" cy="3648075"/>
            <a:chOff x="4985" y="1398"/>
            <a:chExt cx="77" cy="2298"/>
          </a:xfrm>
        </p:grpSpPr>
        <p:sp>
          <p:nvSpPr>
            <p:cNvPr id="1048985" name="Rectangle 52"/>
            <p:cNvSpPr/>
            <p:nvPr/>
          </p:nvSpPr>
          <p:spPr>
            <a:xfrm rot="0">
              <a:off x="4998" y="1398"/>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0</a:t>
              </a:r>
            </a:p>
          </p:txBody>
        </p:sp>
        <p:sp>
          <p:nvSpPr>
            <p:cNvPr id="1048986" name="Rectangle 53"/>
            <p:cNvSpPr/>
            <p:nvPr/>
          </p:nvSpPr>
          <p:spPr>
            <a:xfrm rot="0">
              <a:off x="4998" y="1540"/>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sp>
          <p:nvSpPr>
            <p:cNvPr id="1048987" name="Rectangle 54"/>
            <p:cNvSpPr/>
            <p:nvPr/>
          </p:nvSpPr>
          <p:spPr>
            <a:xfrm rot="0">
              <a:off x="4998" y="1682"/>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sp>
          <p:nvSpPr>
            <p:cNvPr id="1048988" name="Rectangle 55"/>
            <p:cNvSpPr/>
            <p:nvPr/>
          </p:nvSpPr>
          <p:spPr>
            <a:xfrm rot="0">
              <a:off x="4998" y="1824"/>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sp>
          <p:nvSpPr>
            <p:cNvPr id="1048989" name="Rectangle 56"/>
            <p:cNvSpPr/>
            <p:nvPr/>
          </p:nvSpPr>
          <p:spPr>
            <a:xfrm rot="0">
              <a:off x="4998" y="1965"/>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0</a:t>
              </a:r>
            </a:p>
          </p:txBody>
        </p:sp>
        <p:sp>
          <p:nvSpPr>
            <p:cNvPr id="1048990" name="Rectangle 57"/>
            <p:cNvSpPr/>
            <p:nvPr/>
          </p:nvSpPr>
          <p:spPr>
            <a:xfrm rot="0">
              <a:off x="4998" y="2107"/>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sp>
          <p:nvSpPr>
            <p:cNvPr id="1048991" name="Rectangle 58"/>
            <p:cNvSpPr/>
            <p:nvPr/>
          </p:nvSpPr>
          <p:spPr>
            <a:xfrm rot="0">
              <a:off x="4998" y="2249"/>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sp>
          <p:nvSpPr>
            <p:cNvPr id="1048992" name="Rectangle 59"/>
            <p:cNvSpPr/>
            <p:nvPr/>
          </p:nvSpPr>
          <p:spPr>
            <a:xfrm rot="0">
              <a:off x="4998" y="2390"/>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sp>
          <p:nvSpPr>
            <p:cNvPr id="1048993" name="Rectangle 68"/>
            <p:cNvSpPr/>
            <p:nvPr/>
          </p:nvSpPr>
          <p:spPr>
            <a:xfrm rot="0">
              <a:off x="4985" y="2550"/>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0</a:t>
              </a:r>
            </a:p>
          </p:txBody>
        </p:sp>
        <p:sp>
          <p:nvSpPr>
            <p:cNvPr id="1048994" name="Rectangle 69"/>
            <p:cNvSpPr/>
            <p:nvPr/>
          </p:nvSpPr>
          <p:spPr>
            <a:xfrm rot="0">
              <a:off x="4985" y="2692"/>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0</a:t>
              </a:r>
            </a:p>
          </p:txBody>
        </p:sp>
        <p:sp>
          <p:nvSpPr>
            <p:cNvPr id="1048995" name="Rectangle 70"/>
            <p:cNvSpPr/>
            <p:nvPr/>
          </p:nvSpPr>
          <p:spPr>
            <a:xfrm rot="0">
              <a:off x="4985" y="2834"/>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0</a:t>
              </a:r>
            </a:p>
          </p:txBody>
        </p:sp>
        <p:sp>
          <p:nvSpPr>
            <p:cNvPr id="1048996" name="Rectangle 71"/>
            <p:cNvSpPr/>
            <p:nvPr/>
          </p:nvSpPr>
          <p:spPr>
            <a:xfrm rot="0">
              <a:off x="4985" y="2976"/>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0</a:t>
              </a:r>
            </a:p>
          </p:txBody>
        </p:sp>
        <p:sp>
          <p:nvSpPr>
            <p:cNvPr id="1048997" name="Rectangle 72"/>
            <p:cNvSpPr/>
            <p:nvPr/>
          </p:nvSpPr>
          <p:spPr>
            <a:xfrm rot="0">
              <a:off x="4985" y="3117"/>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0</a:t>
              </a:r>
            </a:p>
          </p:txBody>
        </p:sp>
        <p:sp>
          <p:nvSpPr>
            <p:cNvPr id="1048998" name="Rectangle 73"/>
            <p:cNvSpPr/>
            <p:nvPr/>
          </p:nvSpPr>
          <p:spPr>
            <a:xfrm rot="0">
              <a:off x="4985" y="3259"/>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sp>
          <p:nvSpPr>
            <p:cNvPr id="1048999" name="Rectangle 74"/>
            <p:cNvSpPr/>
            <p:nvPr/>
          </p:nvSpPr>
          <p:spPr>
            <a:xfrm rot="0">
              <a:off x="4985" y="3401"/>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sp>
          <p:nvSpPr>
            <p:cNvPr id="1049000" name="Rectangle 75"/>
            <p:cNvSpPr/>
            <p:nvPr/>
          </p:nvSpPr>
          <p:spPr>
            <a:xfrm rot="0">
              <a:off x="4985" y="3542"/>
              <a:ext cx="64" cy="154"/>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24211D"/>
                  </a:solidFill>
                </a:rPr>
                <a:t>1</a:t>
              </a:r>
            </a:p>
          </p:txBody>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141"/>
                                        </p:tgtEl>
                                        <p:attrNameLst>
                                          <p:attrName>style.visibility</p:attrName>
                                        </p:attrNameLst>
                                      </p:cBhvr>
                                      <p:to>
                                        <p:strVal val="visible"/>
                                      </p:to>
                                    </p:set>
                                    <p:animEffect transition="in" filter="wipe(up)">
                                      <p:cBhvr>
                                        <p:cTn dur="2000" id="7"/>
                                        <p:tgtEl>
                                          <p:spTgt spid="14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983"/>
                                        </p:tgtEl>
                                        <p:attrNameLst>
                                          <p:attrName>style.visibility</p:attrName>
                                        </p:attrNameLst>
                                      </p:cBhvr>
                                      <p:to>
                                        <p:strVal val="visible"/>
                                      </p:to>
                                    </p:set>
                                    <p:animEffect transition="in" filter="wipe(left)">
                                      <p:cBhvr>
                                        <p:cTn dur="2000" id="12"/>
                                        <p:tgtEl>
                                          <p:spTgt spid="104898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xit" presetID="22" presetSubtype="8">
                                  <p:stCondLst>
                                    <p:cond delay="0"/>
                                  </p:stCondLst>
                                  <p:childTnLst>
                                    <p:animEffect transition="out" filter="wipe(left)">
                                      <p:cBhvr>
                                        <p:cTn dur="1000" id="16"/>
                                        <p:tgtEl>
                                          <p:spTgt spid="1048953"/>
                                        </p:tgtEl>
                                      </p:cBhvr>
                                    </p:animEffect>
                                    <p:set>
                                      <p:cBhvr>
                                        <p:cTn dur="1" fill="hold" id="17">
                                          <p:stCondLst>
                                            <p:cond delay="999"/>
                                          </p:stCondLst>
                                        </p:cTn>
                                        <p:tgtEl>
                                          <p:spTgt spid="10489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3" grpId="0" uiExpand="0" build="whole" animBg="1"/>
      <p:bldP spid="1048983" grpId="0" uiExpand="0" build="whole"/>
    </p:bldLst>
  </p:timing>
</p:sld>
</file>

<file path=ppt/slides/slide18.xml><?xml version="1.0" encoding="utf-8"?>
<p:sld xmlns:a="http://schemas.openxmlformats.org/drawingml/2006/main" xmlns:r="http://schemas.openxmlformats.org/officeDocument/2006/relationships" xmlns:p="http://schemas.openxmlformats.org/presentationml/2006/main" show="1" showMasterSp="1">
  <p:cSld>
    <p:spTree>
      <p:nvGrpSpPr>
        <p:cNvPr id="144" name=""/>
        <p:cNvGrpSpPr/>
        <p:nvPr/>
      </p:nvGrpSpPr>
      <p:grpSpPr>
        <a:xfrm rot="0">
          <a:off x="0" y="0"/>
          <a:ext cx="0" cy="0"/>
          <a:chOff x="0" y="0"/>
          <a:chExt cx="0" cy="0"/>
        </a:xfrm>
      </p:grpSpPr>
      <p:pic>
        <p:nvPicPr>
          <p:cNvPr id="2097200" name="Picture 14" descr="SH2507-crop"/>
          <p:cNvPicPr>
            <a:picLocks/>
          </p:cNvPicPr>
          <p:nvPr/>
        </p:nvPicPr>
        <p:blipFill>
          <a:blip xmlns:r="http://schemas.openxmlformats.org/officeDocument/2006/relationships" r:embed="rId1"/>
          <a:srcRect l="0" t="0" r="0" b="0"/>
          <a:stretch>
            <a:fillRect/>
          </a:stretch>
        </p:blipFill>
        <p:spPr>
          <a:xfrm rot="0">
            <a:off x="2438400" y="228600"/>
            <a:ext cx="3962400" cy="685800"/>
          </a:xfrm>
          <a:prstGeom prst="rect"/>
          <a:noFill/>
          <a:ln w="19050" cap="flat" cmpd="sng">
            <a:solidFill>
              <a:schemeClr val="accent2">
                <a:alpha val="100000"/>
              </a:schemeClr>
            </a:solidFill>
            <a:prstDash val="solid"/>
            <a:round/>
          </a:ln>
        </p:spPr>
      </p:pic>
      <p:sp>
        <p:nvSpPr>
          <p:cNvPr id="1049004" name="Text Box 5"/>
          <p:cNvSpPr txBox="1"/>
          <p:nvPr/>
        </p:nvSpPr>
        <p:spPr>
          <a:xfrm rot="0">
            <a:off x="2438400" y="228600"/>
            <a:ext cx="39624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Selected Key Terms</a:t>
            </a:r>
          </a:p>
        </p:txBody>
      </p:sp>
      <p:sp>
        <p:nvSpPr>
          <p:cNvPr id="1049005" name="Rectangle 15"/>
          <p:cNvSpPr/>
          <p:nvPr/>
        </p:nvSpPr>
        <p:spPr>
          <a:xfrm rot="0">
            <a:off x="20637" y="0"/>
            <a:ext cx="9155112" cy="6889750"/>
          </a:xfrm>
          <a:prstGeom prst="rect"/>
          <a:noFill/>
          <a:ln w="762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06" name="Text Box 16"/>
          <p:cNvSpPr txBox="1"/>
          <p:nvPr/>
        </p:nvSpPr>
        <p:spPr>
          <a:xfrm rot="0">
            <a:off x="1447800" y="1479550"/>
            <a:ext cx="6553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latin typeface="Times" pitchFamily="18" charset="0"/>
                <a:ea typeface="Times New Roman" pitchFamily="18" charset="0"/>
              </a:rPr>
              <a:t> </a:t>
            </a:r>
          </a:p>
        </p:txBody>
      </p:sp>
      <p:sp>
        <p:nvSpPr>
          <p:cNvPr id="1049007" name="Text Box 17"/>
          <p:cNvSpPr txBox="1"/>
          <p:nvPr/>
        </p:nvSpPr>
        <p:spPr>
          <a:xfrm rot="0">
            <a:off x="152400" y="1546225"/>
            <a:ext cx="2209800" cy="3925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eaLnBrk="1" hangingPunct="1" latinLnBrk="1" lvl="0"/>
            <a:r>
              <a:rPr altLang="en-US" b="1" i="1" lang="en-US">
                <a:solidFill>
                  <a:schemeClr val="lt2"/>
                </a:solidFill>
                <a:latin typeface="Times" pitchFamily="18" charset="0"/>
                <a:ea typeface="Times New Roman" pitchFamily="18" charset="0"/>
              </a:rPr>
              <a:t>Universal gate  </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Negative-OR</a:t>
            </a: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endParaRPr altLang="en-US" b="1" i="1" lang="en-US">
              <a:solidFill>
                <a:schemeClr val="lt2"/>
              </a:solidFill>
              <a:latin typeface="Wingdings" pitchFamily="2" charset="2"/>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Negative-AND</a:t>
            </a: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endParaRPr altLang="en-US" b="1" i="1" lang="en-US">
              <a:solidFill>
                <a:schemeClr val="lt2"/>
              </a:solidFill>
              <a:latin typeface="Times" pitchFamily="18" charset="0"/>
              <a:ea typeface="Times New Roman" pitchFamily="18" charset="0"/>
            </a:endParaRPr>
          </a:p>
        </p:txBody>
      </p:sp>
      <p:sp>
        <p:nvSpPr>
          <p:cNvPr id="1049008" name="Text Box 18"/>
          <p:cNvSpPr txBox="1"/>
          <p:nvPr/>
        </p:nvSpPr>
        <p:spPr>
          <a:xfrm rot="0">
            <a:off x="2444750" y="1543050"/>
            <a:ext cx="6470650" cy="1552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latin typeface="Times" pitchFamily="18" charset="0"/>
                <a:ea typeface="Times New Roman" pitchFamily="18" charset="0"/>
              </a:rPr>
              <a:t>Either a NAND or a NOR gate. The term universal refers to a property of a gate that permits any logic function to be implemented by that gate or by a combination of gates of that kind.</a:t>
            </a:r>
          </a:p>
        </p:txBody>
      </p:sp>
      <p:sp>
        <p:nvSpPr>
          <p:cNvPr id="1049009" name="Text Box 19"/>
          <p:cNvSpPr txBox="1"/>
          <p:nvPr/>
        </p:nvSpPr>
        <p:spPr>
          <a:xfrm rot="0">
            <a:off x="2438400" y="320040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000000"/>
                </a:solidFill>
                <a:latin typeface="Times" pitchFamily="18" charset="0"/>
                <a:ea typeface="Times New Roman" pitchFamily="18" charset="0"/>
              </a:rPr>
              <a:t>The dual operation of a NAND gate when the inputs are active-LOW.</a:t>
            </a:r>
          </a:p>
        </p:txBody>
      </p:sp>
      <p:sp>
        <p:nvSpPr>
          <p:cNvPr id="1049010" name="Text Box 20"/>
          <p:cNvSpPr txBox="1"/>
          <p:nvPr/>
        </p:nvSpPr>
        <p:spPr>
          <a:xfrm rot="0">
            <a:off x="2438400" y="426720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rgbClr val="000000"/>
                </a:solidFill>
              </a:rPr>
              <a:t>The dual operation of a NOR gate when the inputs are active-LOW.</a:t>
            </a:r>
          </a:p>
        </p:txBody>
      </p:sp>
    </p:spTree>
  </p:cSld>
  <p:clrMapOvr>
    <a:masterClrMapping/>
  </p:clrMapOvr>
  <p:transition spd="fast" advClick="1">
    <p:push dir="r"/>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9008"/>
                                        </p:tgtEl>
                                        <p:attrNameLst>
                                          <p:attrName>style.visibility</p:attrName>
                                        </p:attrNameLst>
                                      </p:cBhvr>
                                      <p:to>
                                        <p:strVal val="visible"/>
                                      </p:to>
                                    </p:set>
                                    <p:anim calcmode="lin" valueType="num">
                                      <p:cBhvr additive="base">
                                        <p:cTn dur="500" fill="hold" id="7"/>
                                        <p:tgtEl>
                                          <p:spTgt spid="1049008"/>
                                        </p:tgtEl>
                                        <p:attrNameLst>
                                          <p:attrName>ppt_x</p:attrName>
                                        </p:attrNameLst>
                                      </p:cBhvr>
                                      <p:tavLst>
                                        <p:tav tm="0">
                                          <p:val>
                                            <p:strVal val="1+#ppt_w/2"/>
                                          </p:val>
                                        </p:tav>
                                        <p:tav tm="100000">
                                          <p:val>
                                            <p:strVal val="#ppt_x"/>
                                          </p:val>
                                        </p:tav>
                                      </p:tavLst>
                                    </p:anim>
                                    <p:anim calcmode="lin" valueType="num">
                                      <p:cBhvr additive="base">
                                        <p:cTn dur="500" fill="hold" id="8"/>
                                        <p:tgtEl>
                                          <p:spTgt spid="1049008"/>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9009"/>
                                        </p:tgtEl>
                                        <p:attrNameLst>
                                          <p:attrName>style.visibility</p:attrName>
                                        </p:attrNameLst>
                                      </p:cBhvr>
                                      <p:to>
                                        <p:strVal val="visible"/>
                                      </p:to>
                                    </p:set>
                                    <p:anim calcmode="lin" valueType="num">
                                      <p:cBhvr additive="base">
                                        <p:cTn dur="500" fill="hold" id="13"/>
                                        <p:tgtEl>
                                          <p:spTgt spid="1049009"/>
                                        </p:tgtEl>
                                        <p:attrNameLst>
                                          <p:attrName>ppt_x</p:attrName>
                                        </p:attrNameLst>
                                      </p:cBhvr>
                                      <p:tavLst>
                                        <p:tav tm="0">
                                          <p:val>
                                            <p:strVal val="1+#ppt_w/2"/>
                                          </p:val>
                                        </p:tav>
                                        <p:tav tm="100000">
                                          <p:val>
                                            <p:strVal val="#ppt_x"/>
                                          </p:val>
                                        </p:tav>
                                      </p:tavLst>
                                    </p:anim>
                                    <p:anim calcmode="lin" valueType="num">
                                      <p:cBhvr additive="base">
                                        <p:cTn dur="500" fill="hold" id="14"/>
                                        <p:tgtEl>
                                          <p:spTgt spid="1049009"/>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9010"/>
                                        </p:tgtEl>
                                        <p:attrNameLst>
                                          <p:attrName>style.visibility</p:attrName>
                                        </p:attrNameLst>
                                      </p:cBhvr>
                                      <p:to>
                                        <p:strVal val="visible"/>
                                      </p:to>
                                    </p:set>
                                    <p:anim calcmode="lin" valueType="num">
                                      <p:cBhvr additive="base">
                                        <p:cTn dur="500" fill="hold" id="19"/>
                                        <p:tgtEl>
                                          <p:spTgt spid="1049010"/>
                                        </p:tgtEl>
                                        <p:attrNameLst>
                                          <p:attrName>ppt_x</p:attrName>
                                        </p:attrNameLst>
                                      </p:cBhvr>
                                      <p:tavLst>
                                        <p:tav tm="0">
                                          <p:val>
                                            <p:strVal val="1+#ppt_w/2"/>
                                          </p:val>
                                        </p:tav>
                                        <p:tav tm="100000">
                                          <p:val>
                                            <p:strVal val="#ppt_x"/>
                                          </p:val>
                                        </p:tav>
                                      </p:tavLst>
                                    </p:anim>
                                    <p:anim calcmode="lin" valueType="num">
                                      <p:cBhvr additive="base">
                                        <p:cTn dur="500" fill="hold" id="20"/>
                                        <p:tgtEl>
                                          <p:spTgt spid="10490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8" grpId="0" uiExpand="0" build="whole"/>
      <p:bldP spid="1049009" grpId="0" uiExpand="0" build="whole"/>
      <p:bldP spid="1049010" grpId="0" uiExpand="0" build="whole"/>
    </p:bldLst>
  </p:timing>
</p:sld>
</file>

<file path=ppt/slides/slide19.xml><?xml version="1.0" encoding="utf-8"?>
<p:sld xmlns:a="http://schemas.openxmlformats.org/drawingml/2006/main" xmlns:r="http://schemas.openxmlformats.org/officeDocument/2006/relationships" xmlns:p="http://schemas.openxmlformats.org/presentationml/2006/main" show="1" showMasterSp="1">
  <p:cSld>
    <p:spTree>
      <p:nvGrpSpPr>
        <p:cNvPr id="148" name=""/>
        <p:cNvGrpSpPr/>
        <p:nvPr/>
      </p:nvGrpSpPr>
      <p:grpSpPr>
        <a:xfrm rot="0">
          <a:off x="0" y="0"/>
          <a:ext cx="0" cy="0"/>
          <a:chOff x="0" y="0"/>
          <a:chExt cx="0" cy="0"/>
        </a:xfrm>
      </p:grpSpPr>
      <p:sp>
        <p:nvSpPr>
          <p:cNvPr id="1049014" name="Rectangle 4"/>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15" name="Text Box 6"/>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16" name="WordArt 10"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pSp>
        <p:nvGrpSpPr>
          <p:cNvPr id="149" name=""/>
          <p:cNvGrpSpPr/>
          <p:nvPr/>
        </p:nvGrpSpPr>
        <p:grpSpPr>
          <a:xfrm rot="0">
            <a:off x="914400" y="1752600"/>
            <a:ext cx="7467600" cy="3560762"/>
            <a:chOff x="576" y="1200"/>
            <a:chExt cx="4704" cy="2243"/>
          </a:xfrm>
        </p:grpSpPr>
        <p:sp>
          <p:nvSpPr>
            <p:cNvPr id="1049017" name="Text Box 5"/>
            <p:cNvSpPr txBox="1"/>
            <p:nvPr/>
          </p:nvSpPr>
          <p:spPr>
            <a:xfrm rot="0">
              <a:off x="576" y="1200"/>
              <a:ext cx="4704" cy="224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1. Assume an AOI expression is </a:t>
              </a:r>
              <a:r>
                <a:rPr altLang="en-US" i="1" lang="en-US">
                  <a:solidFill>
                    <a:schemeClr val="lt2"/>
                  </a:solidFill>
                </a:rPr>
                <a:t>AB</a:t>
              </a:r>
              <a:r>
                <a:rPr altLang="en-US" lang="en-US">
                  <a:solidFill>
                    <a:schemeClr val="lt2"/>
                  </a:solidFill>
                </a:rPr>
                <a:t> + </a:t>
              </a:r>
              <a:r>
                <a:rPr altLang="en-US" i="1" lang="en-US">
                  <a:solidFill>
                    <a:schemeClr val="lt2"/>
                  </a:solidFill>
                </a:rPr>
                <a:t>CD</a:t>
              </a:r>
              <a:r>
                <a:rPr altLang="en-US" lang="en-US">
                  <a:solidFill>
                    <a:schemeClr val="lt2"/>
                  </a:solidFill>
                </a:rPr>
                <a:t>. The equivalent POS expression is</a:t>
              </a:r>
            </a:p>
            <a:p>
              <a:pPr eaLnBrk="1" hangingPunct="1" latinLnBrk="1" lvl="0">
                <a:spcBef>
                  <a:spcPct val="50000"/>
                </a:spcBef>
              </a:pPr>
              <a:r>
                <a:rPr altLang="en-US" lang="en-US">
                  <a:solidFill>
                    <a:schemeClr val="lt2"/>
                  </a:solidFill>
                </a:rPr>
                <a:t>	a. (</a:t>
              </a:r>
              <a:r>
                <a:rPr altLang="en-US" i="1" lang="en-US">
                  <a:solidFill>
                    <a:schemeClr val="lt2"/>
                  </a:solidFill>
                </a:rPr>
                <a:t>A + B</a:t>
              </a:r>
              <a:r>
                <a:rPr altLang="en-US" lang="en-US">
                  <a:solidFill>
                    <a:schemeClr val="lt2"/>
                  </a:solidFill>
                </a:rPr>
                <a:t>)(</a:t>
              </a:r>
              <a:r>
                <a:rPr altLang="en-US" i="1" lang="en-US">
                  <a:solidFill>
                    <a:schemeClr val="lt2"/>
                  </a:solidFill>
                </a:rPr>
                <a:t>C + D</a:t>
              </a:r>
              <a:r>
                <a:rPr altLang="en-US" lang="en-US">
                  <a:solidFill>
                    <a:schemeClr val="lt2"/>
                  </a:solidFill>
                </a:rPr>
                <a:t>)</a:t>
              </a:r>
            </a:p>
            <a:p>
              <a:pPr eaLnBrk="1" hangingPunct="1" latinLnBrk="1" lvl="0">
                <a:spcBef>
                  <a:spcPct val="50000"/>
                </a:spcBef>
              </a:pPr>
              <a:r>
                <a:rPr altLang="en-US" lang="en-US">
                  <a:solidFill>
                    <a:schemeClr val="lt2"/>
                  </a:solidFill>
                </a:rPr>
                <a:t>	b. (</a:t>
              </a:r>
              <a:r>
                <a:rPr altLang="en-US" i="1" lang="en-US">
                  <a:solidFill>
                    <a:schemeClr val="lt2"/>
                  </a:solidFill>
                </a:rPr>
                <a:t>A + B</a:t>
              </a:r>
              <a:r>
                <a:rPr altLang="en-US" lang="en-US">
                  <a:solidFill>
                    <a:schemeClr val="lt2"/>
                  </a:solidFill>
                </a:rPr>
                <a:t>)(</a:t>
              </a:r>
              <a:r>
                <a:rPr altLang="en-US" i="1" lang="en-US">
                  <a:solidFill>
                    <a:schemeClr val="lt2"/>
                  </a:solidFill>
                </a:rPr>
                <a:t>C + D</a:t>
              </a:r>
              <a:r>
                <a:rPr altLang="en-US" lang="en-US">
                  <a:solidFill>
                    <a:schemeClr val="lt2"/>
                  </a:solidFill>
                </a:rPr>
                <a:t>)</a:t>
              </a:r>
            </a:p>
            <a:p>
              <a:pPr eaLnBrk="1" hangingPunct="1" latinLnBrk="1" lvl="0">
                <a:spcBef>
                  <a:spcPct val="50000"/>
                </a:spcBef>
              </a:pPr>
              <a:r>
                <a:rPr altLang="en-US" lang="en-US">
                  <a:solidFill>
                    <a:schemeClr val="lt2"/>
                  </a:solidFill>
                </a:rPr>
                <a:t>	c. (</a:t>
              </a:r>
              <a:r>
                <a:rPr altLang="en-US" i="1" lang="en-US">
                  <a:solidFill>
                    <a:schemeClr val="lt2"/>
                  </a:solidFill>
                </a:rPr>
                <a:t>A + B</a:t>
              </a:r>
              <a:r>
                <a:rPr altLang="en-US" lang="en-US">
                  <a:solidFill>
                    <a:schemeClr val="lt2"/>
                  </a:solidFill>
                </a:rPr>
                <a:t>)(</a:t>
              </a:r>
              <a:r>
                <a:rPr altLang="en-US" i="1" lang="en-US">
                  <a:solidFill>
                    <a:schemeClr val="lt2"/>
                  </a:solidFill>
                </a:rPr>
                <a:t>C + D</a:t>
              </a:r>
              <a:r>
                <a:rPr altLang="en-US" lang="en-US">
                  <a:solidFill>
                    <a:schemeClr val="lt2"/>
                  </a:solidFill>
                </a:rPr>
                <a:t>)</a:t>
              </a:r>
            </a:p>
            <a:p>
              <a:pPr eaLnBrk="1" hangingPunct="1" latinLnBrk="1" lvl="0">
                <a:spcBef>
                  <a:spcPct val="50000"/>
                </a:spcBef>
              </a:pPr>
              <a:r>
                <a:rPr altLang="en-US" lang="en-US">
                  <a:solidFill>
                    <a:schemeClr val="lt2"/>
                  </a:solidFill>
                </a:rPr>
                <a:t>	d. none of the above</a:t>
              </a:r>
            </a:p>
            <a:p>
              <a:pPr eaLnBrk="1" hangingPunct="1" latinLnBrk="1" lvl="0">
                <a:spcBef>
                  <a:spcPct val="50000"/>
                </a:spcBef>
              </a:pPr>
              <a:endParaRPr altLang="en-US" lang="en-US">
                <a:solidFill>
                  <a:schemeClr val="lt2"/>
                </a:solidFill>
              </a:endParaRPr>
            </a:p>
          </p:txBody>
        </p:sp>
        <p:sp>
          <p:nvSpPr>
            <p:cNvPr id="1049018" name="Line 11"/>
            <p:cNvSpPr/>
            <p:nvPr/>
          </p:nvSpPr>
          <p:spPr>
            <a:xfrm rot="0">
              <a:off x="3168" y="1232"/>
              <a:ext cx="720" cy="0"/>
            </a:xfrm>
            <a:prstGeom prst="line"/>
            <a:noFill/>
            <a:ln w="9525" cap="flat" cmpd="sng">
              <a:solidFill>
                <a:schemeClr val="lt2">
                  <a:alpha val="100000"/>
                </a:schemeClr>
              </a:solidFill>
              <a:prstDash val="solid"/>
              <a:round/>
            </a:ln>
          </p:spPr>
        </p:sp>
        <p:sp>
          <p:nvSpPr>
            <p:cNvPr id="1049019" name="Line 12"/>
            <p:cNvSpPr/>
            <p:nvPr/>
          </p:nvSpPr>
          <p:spPr>
            <a:xfrm rot="0">
              <a:off x="1448" y="2496"/>
              <a:ext cx="432" cy="0"/>
            </a:xfrm>
            <a:prstGeom prst="line"/>
            <a:noFill/>
            <a:ln w="9525" cap="flat" cmpd="sng">
              <a:solidFill>
                <a:schemeClr val="lt2">
                  <a:alpha val="100000"/>
                </a:schemeClr>
              </a:solidFill>
              <a:prstDash val="solid"/>
              <a:round/>
            </a:ln>
          </p:spPr>
        </p:sp>
        <p:sp>
          <p:nvSpPr>
            <p:cNvPr id="1049020" name="Line 13"/>
            <p:cNvSpPr/>
            <p:nvPr/>
          </p:nvSpPr>
          <p:spPr>
            <a:xfrm rot="0">
              <a:off x="2056" y="2496"/>
              <a:ext cx="432" cy="0"/>
            </a:xfrm>
            <a:prstGeom prst="line"/>
            <a:noFill/>
            <a:ln w="9525" cap="flat" cmpd="sng">
              <a:solidFill>
                <a:schemeClr val="lt2">
                  <a:alpha val="100000"/>
                </a:schemeClr>
              </a:solidFill>
              <a:prstDash val="solid"/>
              <a:round/>
            </a:ln>
          </p:spPr>
        </p:sp>
        <p:sp>
          <p:nvSpPr>
            <p:cNvPr id="1049021" name="Line 14"/>
            <p:cNvSpPr/>
            <p:nvPr/>
          </p:nvSpPr>
          <p:spPr>
            <a:xfrm rot="0">
              <a:off x="1440" y="2160"/>
              <a:ext cx="144" cy="0"/>
            </a:xfrm>
            <a:prstGeom prst="line"/>
            <a:noFill/>
            <a:ln w="9525" cap="flat" cmpd="sng">
              <a:solidFill>
                <a:schemeClr val="lt2">
                  <a:alpha val="100000"/>
                </a:schemeClr>
              </a:solidFill>
              <a:prstDash val="solid"/>
              <a:round/>
            </a:ln>
          </p:spPr>
        </p:sp>
        <p:sp>
          <p:nvSpPr>
            <p:cNvPr id="1049022" name="Line 15"/>
            <p:cNvSpPr/>
            <p:nvPr/>
          </p:nvSpPr>
          <p:spPr>
            <a:xfrm rot="0">
              <a:off x="1776" y="2160"/>
              <a:ext cx="144" cy="0"/>
            </a:xfrm>
            <a:prstGeom prst="line"/>
            <a:noFill/>
            <a:ln w="9525" cap="flat" cmpd="sng">
              <a:solidFill>
                <a:schemeClr val="lt2">
                  <a:alpha val="100000"/>
                </a:schemeClr>
              </a:solidFill>
              <a:prstDash val="solid"/>
              <a:round/>
            </a:ln>
          </p:spPr>
        </p:sp>
        <p:sp>
          <p:nvSpPr>
            <p:cNvPr id="1049023" name="Line 16"/>
            <p:cNvSpPr/>
            <p:nvPr/>
          </p:nvSpPr>
          <p:spPr>
            <a:xfrm rot="0">
              <a:off x="2016" y="2160"/>
              <a:ext cx="144" cy="0"/>
            </a:xfrm>
            <a:prstGeom prst="line"/>
            <a:noFill/>
            <a:ln w="9525" cap="flat" cmpd="sng">
              <a:solidFill>
                <a:schemeClr val="lt2">
                  <a:alpha val="100000"/>
                </a:schemeClr>
              </a:solidFill>
              <a:prstDash val="solid"/>
              <a:round/>
            </a:ln>
          </p:spPr>
        </p:sp>
        <p:sp>
          <p:nvSpPr>
            <p:cNvPr id="1049024" name="Line 17"/>
            <p:cNvSpPr/>
            <p:nvPr/>
          </p:nvSpPr>
          <p:spPr>
            <a:xfrm rot="0">
              <a:off x="2400" y="2160"/>
              <a:ext cx="144" cy="0"/>
            </a:xfrm>
            <a:prstGeom prst="line"/>
            <a:noFill/>
            <a:ln w="9525" cap="flat" cmpd="sng">
              <a:solidFill>
                <a:schemeClr val="lt2">
                  <a:alpha val="100000"/>
                </a:schemeClr>
              </a:solidFill>
              <a:prstDash val="solid"/>
              <a:round/>
            </a:ln>
          </p:spPr>
        </p:sp>
      </p:grpSp>
    </p:spTree>
  </p:cSld>
  <p:clrMapOvr>
    <a:masterClrMapping/>
  </p:clrMapOvr>
  <p:transition spd="fast" advClick="1">
    <p:diamond/>
  </p:transition>
  <p:timing/>
</p:sld>
</file>

<file path=ppt/slides/slide2.xml><?xml version="1.0" encoding="utf-8"?>
<p:sld xmlns:a="http://schemas.openxmlformats.org/drawingml/2006/main" xmlns:r="http://schemas.openxmlformats.org/officeDocument/2006/relationships" xmlns:p="http://schemas.openxmlformats.org/presentationml/2006/main" show="1" showMasterSp="1">
  <p:cSld>
    <p:spTree>
      <p:nvGrpSpPr>
        <p:cNvPr id="48" name=""/>
        <p:cNvGrpSpPr/>
        <p:nvPr/>
      </p:nvGrpSpPr>
      <p:grpSpPr>
        <a:xfrm rot="0">
          <a:off x="0" y="0"/>
          <a:ext cx="0" cy="0"/>
          <a:chOff x="0" y="0"/>
          <a:chExt cx="0" cy="0"/>
        </a:xfrm>
      </p:grpSpPr>
      <p:sp>
        <p:nvSpPr>
          <p:cNvPr id="1048591" name="Text Box 16"/>
          <p:cNvSpPr txBox="1"/>
          <p:nvPr/>
        </p:nvSpPr>
        <p:spPr>
          <a:xfrm rot="0">
            <a:off x="838200" y="1752600"/>
            <a:ext cx="7696200" cy="1513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In Sum-of-Products (SOP) form, basic combinational circuits can be directly implemented with AND-OR combinations if the necessary complement terms are available.</a:t>
            </a:r>
          </a:p>
        </p:txBody>
      </p:sp>
      <p:pic>
        <p:nvPicPr>
          <p:cNvPr id="2097153" name="Picture 24"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592" name="Text Box 12"/>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593" name="Rectangle 29"/>
          <p:cNvSpPr/>
          <p:nvPr/>
        </p:nvSpPr>
        <p:spPr>
          <a:xfrm rot="0">
            <a:off x="914400" y="1143000"/>
            <a:ext cx="41071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Combinational Logic Circuits</a:t>
            </a:r>
          </a:p>
        </p:txBody>
      </p:sp>
      <p:grpSp>
        <p:nvGrpSpPr>
          <p:cNvPr id="49" name=""/>
          <p:cNvGrpSpPr/>
          <p:nvPr/>
        </p:nvGrpSpPr>
        <p:grpSpPr>
          <a:xfrm rot="0">
            <a:off x="2286000" y="3200400"/>
            <a:ext cx="4724400" cy="2514600"/>
            <a:chOff x="1440" y="1776"/>
            <a:chExt cx="2976" cy="1584"/>
          </a:xfrm>
        </p:grpSpPr>
        <p:sp>
          <p:nvSpPr>
            <p:cNvPr id="1048594" name="Rectangle 65"/>
            <p:cNvSpPr/>
            <p:nvPr/>
          </p:nvSpPr>
          <p:spPr>
            <a:xfrm rot="0">
              <a:off x="1440" y="1776"/>
              <a:ext cx="2976" cy="1584"/>
            </a:xfrm>
            <a:prstGeom prst="rect"/>
            <a:solidFill>
              <a:srgbClr val="FFFFCC"/>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04" name=""/>
            <p:cNvGraphicFramePr>
              <a:graphicFrameLocks/>
            </p:cNvGraphicFramePr>
            <p:nvPr/>
          </p:nvGraphicFramePr>
          <p:xfrm rot="0">
            <a:off x="1728" y="1830"/>
            <a:ext cx="2616" cy="1472"/>
          </p:xfrm>
          <a:graphic>
            <a:graphicData uri="http://schemas.openxmlformats.org/presentationml/2006/ole">
              <mc:AlternateContent xmlns:mc="http://schemas.openxmlformats.org/markup-compatibility/2006">
                <mc:Choice xmlns:v="urn:schemas-microsoft-com:vml" Requires="v">
                  <p:oleObj name="CorelDRAW" r:id="rId2" spid="" imgH="1472" imgW="2616" showAsIcon="0" progId="CorelDRAW.Graphic.12">
                    <p:embed followColorScheme="full"/>
                    <p:pic>
                      <p:nvPicPr>
                        <p:cNvPr id="2097154" name="Object 66"/>
                        <p:cNvPicPr>
                          <a:picLocks/>
                        </p:cNvPicPr>
                        <p:nvPr/>
                      </p:nvPicPr>
                      <p:blipFill>
                        <a:blip xmlns:r="http://schemas.openxmlformats.org/officeDocument/2006/relationships" r:embed="rId3"/>
                        <a:srcRect l="0" t="0" r="0" b="0"/>
                        <a:stretch>
                          <a:fillRect/>
                        </a:stretch>
                      </p:blipFill>
                      <p:spPr>
                        <a:xfrm rot="0">
                          <a:off x="1728" y="1830"/>
                          <a:ext cx="2616" cy="1472"/>
                        </a:xfrm>
                        <a:prstGeom prst="rect"/>
                        <a:solidFill>
                          <a:srgbClr val="FFFFCC"/>
                        </a:solidFill>
                        <a:ln>
                          <a:noFill/>
                        </a:ln>
                      </p:spPr>
                    </p:pic>
                  </p:oleObj>
                </mc:Choice>
                <mc:Fallback>
                  <p:oleObj name="CorelDRAW" r:id="rId2" spid="" imgH="1472" imgW="2616" showAsIcon="0" progId="CorelDRAW.Graphic.12">
                    <p:embed followColorScheme="full"/>
                    <p:pic>
                      <p:nvPicPr>
                        <p:cNvPr id="2097154" name="Object 66"/>
                        <p:cNvPicPr>
                          <a:picLocks/>
                        </p:cNvPicPr>
                        <p:nvPr/>
                      </p:nvPicPr>
                      <p:blipFill>
                        <a:blip xmlns:r="http://schemas.openxmlformats.org/officeDocument/2006/relationships" r:embed="rId3"/>
                        <a:srcRect l="0" t="0" r="0" b="0"/>
                        <a:stretch>
                          <a:fillRect/>
                        </a:stretch>
                      </p:blipFill>
                      <p:spPr>
                        <a:xfrm rot="0">
                          <a:off x="1728" y="1830"/>
                          <a:ext cx="2616" cy="1472"/>
                        </a:xfrm>
                        <a:prstGeom prst="rect"/>
                        <a:solidFill>
                          <a:srgbClr val="FFFFCC"/>
                        </a:solidFill>
                        <a:ln>
                          <a:noFill/>
                        </a:ln>
                      </p:spPr>
                    </p:pic>
                  </p:oleObj>
                </mc:Fallback>
              </mc:AlternateContent>
            </a:graphicData>
          </a:graphic>
        </p:graphicFrame>
      </p:grpSp>
    </p:spTree>
  </p:cSld>
  <p:clrMapOvr>
    <a:masterClrMapping/>
  </p:clrMapOvr>
  <p:transition spd="fast" advClick="1">
    <p:cover dir="rd"/>
  </p:transition>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sp>
        <p:nvSpPr>
          <p:cNvPr id="1049028"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29" name="Text Box 3"/>
          <p:cNvSpPr txBox="1"/>
          <p:nvPr/>
        </p:nvSpPr>
        <p:spPr>
          <a:xfrm rot="0">
            <a:off x="914400" y="1752600"/>
            <a:ext cx="7467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2. The truth table shown is for </a:t>
            </a:r>
          </a:p>
          <a:p>
            <a:pPr eaLnBrk="1" hangingPunct="1" latinLnBrk="1" lvl="0">
              <a:spcBef>
                <a:spcPct val="50000"/>
              </a:spcBef>
            </a:pPr>
            <a:r>
              <a:rPr altLang="en-US" lang="en-US">
                <a:solidFill>
                  <a:schemeClr val="lt2"/>
                </a:solidFill>
              </a:rPr>
              <a:t>	a. a NAND gate</a:t>
            </a:r>
          </a:p>
          <a:p>
            <a:pPr eaLnBrk="1" hangingPunct="1" latinLnBrk="1" lvl="0">
              <a:spcBef>
                <a:spcPct val="50000"/>
              </a:spcBef>
            </a:pPr>
            <a:r>
              <a:rPr altLang="en-US" lang="en-US">
                <a:solidFill>
                  <a:schemeClr val="lt2"/>
                </a:solidFill>
              </a:rPr>
              <a:t>	b. a NOR gate</a:t>
            </a:r>
          </a:p>
          <a:p>
            <a:pPr eaLnBrk="1" hangingPunct="1" latinLnBrk="1" lvl="0">
              <a:spcBef>
                <a:spcPct val="50000"/>
              </a:spcBef>
            </a:pPr>
            <a:r>
              <a:rPr altLang="en-US" lang="en-US">
                <a:solidFill>
                  <a:schemeClr val="lt2"/>
                </a:solidFill>
              </a:rPr>
              <a:t>	c. an exclusive-OR gate</a:t>
            </a:r>
          </a:p>
          <a:p>
            <a:pPr eaLnBrk="1" hangingPunct="1" latinLnBrk="1" lvl="0">
              <a:spcBef>
                <a:spcPct val="50000"/>
              </a:spcBef>
            </a:pPr>
            <a:r>
              <a:rPr altLang="en-US" lang="en-US">
                <a:solidFill>
                  <a:schemeClr val="lt2"/>
                </a:solidFill>
              </a:rPr>
              <a:t>	d. an exclusive-NOR gate</a:t>
            </a:r>
          </a:p>
          <a:p>
            <a:pPr eaLnBrk="1" hangingPunct="1" latinLnBrk="1" lvl="0">
              <a:spcBef>
                <a:spcPct val="50000"/>
              </a:spcBef>
            </a:pPr>
            <a:endParaRPr altLang="en-US" lang="en-US">
              <a:solidFill>
                <a:schemeClr val="lt2"/>
              </a:solidFill>
            </a:endParaRPr>
          </a:p>
        </p:txBody>
      </p:sp>
      <p:sp>
        <p:nvSpPr>
          <p:cNvPr id="104903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31"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aphicFrame>
        <p:nvGraphicFramePr>
          <p:cNvPr id="4194335" name=""/>
          <p:cNvGraphicFramePr>
            <a:graphicFrameLocks/>
          </p:cNvGraphicFramePr>
          <p:nvPr/>
        </p:nvGraphicFramePr>
        <p:xfrm rot="0">
          <a:off x="6019800" y="2286000"/>
          <a:ext cx="2001837" cy="2057400"/>
        </p:xfrm>
        <a:graphic>
          <a:graphicData uri="http://schemas.openxmlformats.org/presentationml/2006/ole">
            <mc:AlternateContent xmlns:mc="http://schemas.openxmlformats.org/markup-compatibility/2006">
              <mc:Choice xmlns:v="urn:schemas-microsoft-com:vml" Requires="v">
                <p:oleObj name="CorelDRAW" r:id="rId2" spid="" imgH="2057400" imgW="2001837" showAsIcon="0" progId="CorelDRAW.Graphic.13">
                  <p:embed followColorScheme="full"/>
                  <p:pic>
                    <p:nvPicPr>
                      <p:cNvPr id="2097201" name="Object 6"/>
                      <p:cNvPicPr>
                        <a:picLocks/>
                      </p:cNvPicPr>
                      <p:nvPr/>
                    </p:nvPicPr>
                    <p:blipFill>
                      <a:blip xmlns:r="http://schemas.openxmlformats.org/officeDocument/2006/relationships" r:embed="rId3"/>
                      <a:srcRect l="0" t="0" r="0" b="0"/>
                      <a:stretch>
                        <a:fillRect/>
                      </a:stretch>
                    </p:blipFill>
                    <p:spPr>
                      <a:xfrm rot="0">
                        <a:off x="6019800" y="2286000"/>
                        <a:ext cx="2001837" cy="2057400"/>
                      </a:xfrm>
                      <a:prstGeom prst="rect"/>
                      <a:noFill/>
                      <a:ln>
                        <a:noFill/>
                      </a:ln>
                    </p:spPr>
                  </p:pic>
                </p:oleObj>
              </mc:Choice>
              <mc:Fallback>
                <p:oleObj name="CorelDRAW" r:id="rId2" spid="" imgH="2057400" imgW="2001837" showAsIcon="0" progId="CorelDRAW.Graphic.13">
                  <p:embed followColorScheme="full"/>
                  <p:pic>
                    <p:nvPicPr>
                      <p:cNvPr id="2097201" name="Object 6"/>
                      <p:cNvPicPr>
                        <a:picLocks/>
                      </p:cNvPicPr>
                      <p:nvPr/>
                    </p:nvPicPr>
                    <p:blipFill>
                      <a:blip xmlns:r="http://schemas.openxmlformats.org/officeDocument/2006/relationships" r:embed="rId3"/>
                      <a:srcRect l="0" t="0" r="0" b="0"/>
                      <a:stretch>
                        <a:fillRect/>
                      </a:stretch>
                    </p:blipFill>
                    <p:spPr>
                      <a:xfrm rot="0">
                        <a:off x="6019800" y="2286000"/>
                        <a:ext cx="2001837" cy="2057400"/>
                      </a:xfrm>
                      <a:prstGeom prst="rect"/>
                      <a:noFill/>
                      <a:ln>
                        <a:noFill/>
                      </a:ln>
                    </p:spPr>
                  </p:pic>
                </p:oleObj>
              </mc:Fallback>
            </mc:AlternateContent>
          </a:graphicData>
        </a:graphic>
      </p:graphicFrame>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9035"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36" name="Text Box 3"/>
          <p:cNvSpPr txBox="1"/>
          <p:nvPr/>
        </p:nvSpPr>
        <p:spPr>
          <a:xfrm rot="0">
            <a:off x="914400" y="1752600"/>
            <a:ext cx="7467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3. An LED that should be ON is</a:t>
            </a:r>
          </a:p>
          <a:p>
            <a:pPr eaLnBrk="1" hangingPunct="1" latinLnBrk="1" lvl="0">
              <a:spcBef>
                <a:spcPct val="50000"/>
              </a:spcBef>
            </a:pPr>
            <a:r>
              <a:rPr altLang="en-US" lang="en-US">
                <a:solidFill>
                  <a:schemeClr val="lt2"/>
                </a:solidFill>
              </a:rPr>
              <a:t>	a. LED-1</a:t>
            </a:r>
          </a:p>
          <a:p>
            <a:pPr eaLnBrk="1" hangingPunct="1" latinLnBrk="1" lvl="0">
              <a:spcBef>
                <a:spcPct val="50000"/>
              </a:spcBef>
            </a:pPr>
            <a:r>
              <a:rPr altLang="en-US" lang="en-US">
                <a:solidFill>
                  <a:schemeClr val="lt2"/>
                </a:solidFill>
              </a:rPr>
              <a:t>	b. LED-2</a:t>
            </a:r>
          </a:p>
          <a:p>
            <a:pPr eaLnBrk="1" hangingPunct="1" latinLnBrk="1" lvl="0">
              <a:spcBef>
                <a:spcPct val="50000"/>
              </a:spcBef>
            </a:pPr>
            <a:r>
              <a:rPr altLang="en-US" lang="en-US">
                <a:solidFill>
                  <a:schemeClr val="lt2"/>
                </a:solidFill>
              </a:rPr>
              <a:t>	c. neither</a:t>
            </a:r>
          </a:p>
          <a:p>
            <a:pPr eaLnBrk="1" hangingPunct="1" latinLnBrk="1" lvl="0">
              <a:spcBef>
                <a:spcPct val="50000"/>
              </a:spcBef>
            </a:pPr>
            <a:r>
              <a:rPr altLang="en-US" lang="en-US">
                <a:solidFill>
                  <a:schemeClr val="lt2"/>
                </a:solidFill>
              </a:rPr>
              <a:t>	d. both</a:t>
            </a:r>
          </a:p>
          <a:p>
            <a:pPr eaLnBrk="1" hangingPunct="1" latinLnBrk="1" lvl="0">
              <a:spcBef>
                <a:spcPct val="50000"/>
              </a:spcBef>
            </a:pPr>
            <a:endParaRPr altLang="en-US" lang="en-US">
              <a:solidFill>
                <a:schemeClr val="lt2"/>
              </a:solidFill>
            </a:endParaRPr>
          </a:p>
        </p:txBody>
      </p:sp>
      <p:sp>
        <p:nvSpPr>
          <p:cNvPr id="1049037"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38"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39" name="Rectangle 7"/>
          <p:cNvSpPr/>
          <p:nvPr/>
        </p:nvSpPr>
        <p:spPr>
          <a:xfrm rot="0">
            <a:off x="5334000" y="1828800"/>
            <a:ext cx="3505200" cy="41910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36" name=""/>
          <p:cNvGraphicFramePr>
            <a:graphicFrameLocks/>
          </p:cNvGraphicFramePr>
          <p:nvPr/>
        </p:nvGraphicFramePr>
        <p:xfrm rot="0">
          <a:off x="5486400" y="1981200"/>
          <a:ext cx="3182937" cy="3810000"/>
        </p:xfrm>
        <a:graphic>
          <a:graphicData uri="http://schemas.openxmlformats.org/presentationml/2006/ole">
            <mc:AlternateContent xmlns:mc="http://schemas.openxmlformats.org/markup-compatibility/2006">
              <mc:Choice xmlns:v="urn:schemas-microsoft-com:vml" Requires="v">
                <p:oleObj name="CorelDRAW" r:id="rId2" spid="" imgH="3810000" imgW="3182937" showAsIcon="0" progId="CorelDRAW.Graphic.13">
                  <p:embed followColorScheme="full"/>
                  <p:pic>
                    <p:nvPicPr>
                      <p:cNvPr id="2097202" name="Object 9"/>
                      <p:cNvPicPr>
                        <a:picLocks/>
                      </p:cNvPicPr>
                      <p:nvPr/>
                    </p:nvPicPr>
                    <p:blipFill>
                      <a:blip xmlns:r="http://schemas.openxmlformats.org/officeDocument/2006/relationships" r:embed="rId3"/>
                      <a:srcRect l="0" t="0" r="0" b="0"/>
                      <a:stretch>
                        <a:fillRect/>
                      </a:stretch>
                    </p:blipFill>
                    <p:spPr>
                      <a:xfrm rot="0">
                        <a:off x="5486400" y="1981200"/>
                        <a:ext cx="3182937" cy="3810000"/>
                      </a:xfrm>
                      <a:prstGeom prst="rect"/>
                      <a:noFill/>
                      <a:ln>
                        <a:noFill/>
                      </a:ln>
                    </p:spPr>
                  </p:pic>
                </p:oleObj>
              </mc:Choice>
              <mc:Fallback>
                <p:oleObj name="CorelDRAW" r:id="rId2" spid="" imgH="3810000" imgW="3182937" showAsIcon="0" progId="CorelDRAW.Graphic.13">
                  <p:embed followColorScheme="full"/>
                  <p:pic>
                    <p:nvPicPr>
                      <p:cNvPr id="2097202" name="Object 9"/>
                      <p:cNvPicPr>
                        <a:picLocks/>
                      </p:cNvPicPr>
                      <p:nvPr/>
                    </p:nvPicPr>
                    <p:blipFill>
                      <a:blip xmlns:r="http://schemas.openxmlformats.org/officeDocument/2006/relationships" r:embed="rId3"/>
                      <a:srcRect l="0" t="0" r="0" b="0"/>
                      <a:stretch>
                        <a:fillRect/>
                      </a:stretch>
                    </p:blipFill>
                    <p:spPr>
                      <a:xfrm rot="0">
                        <a:off x="5486400" y="1981200"/>
                        <a:ext cx="3182937" cy="3810000"/>
                      </a:xfrm>
                      <a:prstGeom prst="rect"/>
                      <a:noFill/>
                      <a:ln>
                        <a:noFill/>
                      </a:ln>
                    </p:spPr>
                  </p:pic>
                </p:oleObj>
              </mc:Fallback>
            </mc:AlternateContent>
          </a:graphicData>
        </a:graphic>
      </p:graphicFrame>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58" name=""/>
        <p:cNvGrpSpPr/>
        <p:nvPr/>
      </p:nvGrpSpPr>
      <p:grpSpPr>
        <a:xfrm rot="0">
          <a:off x="0" y="0"/>
          <a:ext cx="0" cy="0"/>
          <a:chOff x="0" y="0"/>
          <a:chExt cx="0" cy="0"/>
        </a:xfrm>
      </p:grpSpPr>
      <p:sp>
        <p:nvSpPr>
          <p:cNvPr id="1049043"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44"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45"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pSp>
        <p:nvGrpSpPr>
          <p:cNvPr id="159" name=""/>
          <p:cNvGrpSpPr/>
          <p:nvPr/>
        </p:nvGrpSpPr>
        <p:grpSpPr>
          <a:xfrm rot="0">
            <a:off x="914400" y="1752600"/>
            <a:ext cx="8001000" cy="3013075"/>
            <a:chOff x="576" y="1174"/>
            <a:chExt cx="5040" cy="1898"/>
          </a:xfrm>
        </p:grpSpPr>
        <p:sp>
          <p:nvSpPr>
            <p:cNvPr id="1049046" name="Text Box 3"/>
            <p:cNvSpPr txBox="1"/>
            <p:nvPr/>
          </p:nvSpPr>
          <p:spPr>
            <a:xfrm rot="0">
              <a:off x="576" y="1174"/>
              <a:ext cx="5040" cy="189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4. To implement the SOP</a:t>
              </a:r>
              <a:r>
                <a:rPr altLang="en-US" lang="en-US"/>
                <a:t> </a:t>
              </a:r>
              <a:r>
                <a:rPr altLang="en-US" lang="en-US">
                  <a:solidFill>
                    <a:schemeClr val="lt2"/>
                  </a:solidFill>
                </a:rPr>
                <a:t>expression                                         , the type of gate that is needed is a</a:t>
              </a:r>
            </a:p>
            <a:p>
              <a:pPr eaLnBrk="1" hangingPunct="1" latinLnBrk="1" lvl="0">
                <a:spcBef>
                  <a:spcPct val="50000"/>
                </a:spcBef>
              </a:pPr>
              <a:r>
                <a:rPr altLang="en-US" lang="en-US">
                  <a:solidFill>
                    <a:schemeClr val="lt2"/>
                  </a:solidFill>
                </a:rPr>
                <a:t>	a. 3-input AND gate</a:t>
              </a:r>
            </a:p>
            <a:p>
              <a:pPr eaLnBrk="1" hangingPunct="1" latinLnBrk="1" lvl="0">
                <a:spcBef>
                  <a:spcPct val="50000"/>
                </a:spcBef>
              </a:pPr>
              <a:r>
                <a:rPr altLang="en-US" lang="en-US">
                  <a:solidFill>
                    <a:schemeClr val="lt2"/>
                  </a:solidFill>
                </a:rPr>
                <a:t>	b. 3-input NAND gate</a:t>
              </a:r>
              <a:r>
                <a:rPr altLang="en-US" lang="en-US"/>
                <a:t> </a:t>
              </a:r>
            </a:p>
            <a:p>
              <a:pPr eaLnBrk="1" hangingPunct="1" latinLnBrk="1" lvl="0">
                <a:spcBef>
                  <a:spcPct val="50000"/>
                </a:spcBef>
              </a:pPr>
              <a:r>
                <a:rPr altLang="en-US" lang="en-US">
                  <a:solidFill>
                    <a:schemeClr val="lt2"/>
                  </a:solidFill>
                </a:rPr>
                <a:t>	c. 3-input OR gate</a:t>
              </a:r>
            </a:p>
            <a:p>
              <a:pPr eaLnBrk="1" hangingPunct="1" latinLnBrk="1" lvl="0">
                <a:spcBef>
                  <a:spcPct val="50000"/>
                </a:spcBef>
              </a:pPr>
              <a:r>
                <a:rPr altLang="en-US" lang="en-US">
                  <a:solidFill>
                    <a:schemeClr val="lt2"/>
                  </a:solidFill>
                </a:rPr>
                <a:t>	d. 3-input NOR gate</a:t>
              </a:r>
            </a:p>
          </p:txBody>
        </p:sp>
        <p:grpSp>
          <p:nvGrpSpPr>
            <p:cNvPr id="160" name=""/>
            <p:cNvGrpSpPr/>
            <p:nvPr/>
          </p:nvGrpSpPr>
          <p:grpSpPr>
            <a:xfrm rot="0">
              <a:off x="3456" y="1200"/>
              <a:ext cx="2160" cy="288"/>
              <a:chOff x="3504" y="2928"/>
              <a:chExt cx="2160" cy="288"/>
            </a:xfrm>
          </p:grpSpPr>
          <p:sp>
            <p:nvSpPr>
              <p:cNvPr id="1049047" name="Text Box 29"/>
              <p:cNvSpPr txBox="1"/>
              <p:nvPr/>
            </p:nvSpPr>
            <p:spPr>
              <a:xfrm rot="0">
                <a:off x="3504" y="2928"/>
                <a:ext cx="2160"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i="1" lang="en-US">
                    <a:solidFill>
                      <a:schemeClr val="lt2"/>
                    </a:solidFill>
                  </a:rPr>
                  <a:t>X </a:t>
                </a:r>
                <a:r>
                  <a:rPr altLang="en-US" lang="en-US">
                    <a:solidFill>
                      <a:schemeClr val="lt2"/>
                    </a:solidFill>
                  </a:rPr>
                  <a:t>= </a:t>
                </a:r>
                <a:r>
                  <a:rPr altLang="en-US" i="1" lang="en-US">
                    <a:solidFill>
                      <a:schemeClr val="lt2"/>
                    </a:solidFill>
                  </a:rPr>
                  <a:t>ABC + ABD + BDE</a:t>
                </a:r>
              </a:p>
            </p:txBody>
          </p:sp>
          <p:sp>
            <p:nvSpPr>
              <p:cNvPr id="1049048" name="Line 30"/>
              <p:cNvSpPr/>
              <p:nvPr/>
            </p:nvSpPr>
            <p:spPr>
              <a:xfrm rot="0">
                <a:off x="3927" y="2976"/>
                <a:ext cx="96" cy="0"/>
              </a:xfrm>
              <a:prstGeom prst="line"/>
              <a:noFill/>
              <a:ln w="12700" cap="flat" cmpd="sng">
                <a:solidFill>
                  <a:schemeClr val="lt2">
                    <a:alpha val="100000"/>
                  </a:schemeClr>
                </a:solidFill>
                <a:prstDash val="solid"/>
                <a:round/>
              </a:ln>
            </p:spPr>
          </p:sp>
          <p:sp>
            <p:nvSpPr>
              <p:cNvPr id="1049049" name="Line 31"/>
              <p:cNvSpPr/>
              <p:nvPr/>
            </p:nvSpPr>
            <p:spPr>
              <a:xfrm rot="0">
                <a:off x="4128" y="2976"/>
                <a:ext cx="96" cy="0"/>
              </a:xfrm>
              <a:prstGeom prst="line"/>
              <a:noFill/>
              <a:ln w="12700" cap="flat" cmpd="sng">
                <a:solidFill>
                  <a:schemeClr val="lt2">
                    <a:alpha val="100000"/>
                  </a:schemeClr>
                </a:solidFill>
                <a:prstDash val="solid"/>
                <a:round/>
              </a:ln>
            </p:spPr>
          </p:sp>
          <p:sp>
            <p:nvSpPr>
              <p:cNvPr id="1049050" name="Line 32"/>
              <p:cNvSpPr/>
              <p:nvPr/>
            </p:nvSpPr>
            <p:spPr>
              <a:xfrm rot="0">
                <a:off x="4608" y="2976"/>
                <a:ext cx="96" cy="0"/>
              </a:xfrm>
              <a:prstGeom prst="line"/>
              <a:noFill/>
              <a:ln w="12700" cap="flat" cmpd="sng">
                <a:solidFill>
                  <a:schemeClr val="lt2">
                    <a:alpha val="100000"/>
                  </a:schemeClr>
                </a:solidFill>
                <a:prstDash val="solid"/>
                <a:round/>
              </a:ln>
            </p:spPr>
          </p:sp>
          <p:sp>
            <p:nvSpPr>
              <p:cNvPr id="1049051" name="Line 33"/>
              <p:cNvSpPr/>
              <p:nvPr/>
            </p:nvSpPr>
            <p:spPr>
              <a:xfrm rot="0">
                <a:off x="5232" y="2976"/>
                <a:ext cx="96" cy="0"/>
              </a:xfrm>
              <a:prstGeom prst="line"/>
              <a:noFill/>
              <a:ln w="12700" cap="flat" cmpd="sng">
                <a:solidFill>
                  <a:schemeClr val="lt2">
                    <a:alpha val="100000"/>
                  </a:schemeClr>
                </a:solidFill>
                <a:prstDash val="solid"/>
                <a:round/>
              </a:ln>
            </p:spPr>
          </p:sp>
        </p:grpSp>
      </p:grpSp>
      <p:sp>
        <p:nvSpPr>
          <p:cNvPr id="1049052" name="Rectangle 38"/>
          <p:cNvSpPr/>
          <p:nvPr/>
        </p:nvSpPr>
        <p:spPr>
          <a:xfrm rot="0">
            <a:off x="5410200" y="2819400"/>
            <a:ext cx="3124200" cy="26670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37" name=""/>
          <p:cNvGraphicFramePr>
            <a:graphicFrameLocks/>
          </p:cNvGraphicFramePr>
          <p:nvPr/>
        </p:nvGraphicFramePr>
        <p:xfrm rot="0">
          <a:off x="5715000" y="3048000"/>
          <a:ext cx="1347787" cy="2286000"/>
        </p:xfrm>
        <a:graphic>
          <a:graphicData uri="http://schemas.openxmlformats.org/presentationml/2006/ole">
            <mc:AlternateContent xmlns:mc="http://schemas.openxmlformats.org/markup-compatibility/2006">
              <mc:Choice xmlns:v="urn:schemas-microsoft-com:vml" Requires="v">
                <p:oleObj name="CorelDRAW" r:id="rId2" spid="" imgH="2286000" imgW="1347787" showAsIcon="0" progId="CorelDRAW.Graphic.13">
                  <p:embed followColorScheme="full"/>
                  <p:pic>
                    <p:nvPicPr>
                      <p:cNvPr id="2097203" name="Object 37"/>
                      <p:cNvPicPr>
                        <a:picLocks/>
                      </p:cNvPicPr>
                      <p:nvPr/>
                    </p:nvPicPr>
                    <p:blipFill>
                      <a:blip xmlns:r="http://schemas.openxmlformats.org/officeDocument/2006/relationships" r:embed="rId3"/>
                      <a:srcRect l="0" t="0" r="0" b="0"/>
                      <a:stretch>
                        <a:fillRect/>
                      </a:stretch>
                    </p:blipFill>
                    <p:spPr>
                      <a:xfrm rot="0">
                        <a:off x="5715000" y="3048000"/>
                        <a:ext cx="1347787" cy="2286000"/>
                      </a:xfrm>
                      <a:prstGeom prst="rect"/>
                      <a:noFill/>
                      <a:ln>
                        <a:noFill/>
                      </a:ln>
                    </p:spPr>
                  </p:pic>
                </p:oleObj>
              </mc:Choice>
              <mc:Fallback>
                <p:oleObj name="CorelDRAW" r:id="rId2" spid="" imgH="2286000" imgW="1347787" showAsIcon="0" progId="CorelDRAW.Graphic.13">
                  <p:embed followColorScheme="full"/>
                  <p:pic>
                    <p:nvPicPr>
                      <p:cNvPr id="2097203" name="Object 37"/>
                      <p:cNvPicPr>
                        <a:picLocks/>
                      </p:cNvPicPr>
                      <p:nvPr/>
                    </p:nvPicPr>
                    <p:blipFill>
                      <a:blip xmlns:r="http://schemas.openxmlformats.org/officeDocument/2006/relationships" r:embed="rId3"/>
                      <a:srcRect l="0" t="0" r="0" b="0"/>
                      <a:stretch>
                        <a:fillRect/>
                      </a:stretch>
                    </p:blipFill>
                    <p:spPr>
                      <a:xfrm rot="0">
                        <a:off x="5715000" y="3048000"/>
                        <a:ext cx="1347787" cy="2286000"/>
                      </a:xfrm>
                      <a:prstGeom prst="rect"/>
                      <a:noFill/>
                      <a:ln>
                        <a:noFill/>
                      </a:ln>
                    </p:spPr>
                  </p:pic>
                </p:oleObj>
              </mc:Fallback>
            </mc:AlternateContent>
          </a:graphicData>
        </a:graphic>
      </p:graphicFrame>
      <p:grpSp>
        <p:nvGrpSpPr>
          <p:cNvPr id="161" name=""/>
          <p:cNvGrpSpPr/>
          <p:nvPr/>
        </p:nvGrpSpPr>
        <p:grpSpPr>
          <a:xfrm rot="0">
            <a:off x="5410200" y="3048000"/>
            <a:ext cx="304800" cy="746125"/>
            <a:chOff x="1776" y="2400"/>
            <a:chExt cx="192" cy="470"/>
          </a:xfrm>
        </p:grpSpPr>
        <p:grpSp>
          <p:nvGrpSpPr>
            <p:cNvPr id="162" name=""/>
            <p:cNvGrpSpPr/>
            <p:nvPr/>
          </p:nvGrpSpPr>
          <p:grpSpPr>
            <a:xfrm rot="0">
              <a:off x="1776" y="2658"/>
              <a:ext cx="192" cy="212"/>
              <a:chOff x="624" y="2976"/>
              <a:chExt cx="192" cy="212"/>
            </a:xfrm>
          </p:grpSpPr>
          <p:sp>
            <p:nvSpPr>
              <p:cNvPr id="1049053" name="Text Box 10"/>
              <p:cNvSpPr txBox="1"/>
              <p:nvPr/>
            </p:nvSpPr>
            <p:spPr>
              <a:xfrm rot="0">
                <a:off x="624" y="297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9054" name="Line 11"/>
              <p:cNvSpPr/>
              <p:nvPr/>
            </p:nvSpPr>
            <p:spPr>
              <a:xfrm rot="0">
                <a:off x="688" y="3016"/>
                <a:ext cx="96" cy="0"/>
              </a:xfrm>
              <a:prstGeom prst="line"/>
              <a:noFill/>
              <a:ln w="12700" cap="flat" cmpd="sng">
                <a:solidFill>
                  <a:srgbClr val="FF0000">
                    <a:alpha val="100000"/>
                  </a:srgbClr>
                </a:solidFill>
                <a:prstDash val="solid"/>
                <a:round/>
              </a:ln>
            </p:spPr>
          </p:sp>
        </p:grpSp>
        <p:grpSp>
          <p:nvGrpSpPr>
            <p:cNvPr id="163" name=""/>
            <p:cNvGrpSpPr/>
            <p:nvPr/>
          </p:nvGrpSpPr>
          <p:grpSpPr>
            <a:xfrm rot="0">
              <a:off x="1776" y="2400"/>
              <a:ext cx="192" cy="212"/>
              <a:chOff x="624" y="2640"/>
              <a:chExt cx="192" cy="212"/>
            </a:xfrm>
          </p:grpSpPr>
          <p:sp>
            <p:nvSpPr>
              <p:cNvPr id="1049055" name="Text Box 13"/>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9056" name="Line 14"/>
              <p:cNvSpPr/>
              <p:nvPr/>
            </p:nvSpPr>
            <p:spPr>
              <a:xfrm rot="0">
                <a:off x="684" y="2673"/>
                <a:ext cx="96" cy="0"/>
              </a:xfrm>
              <a:prstGeom prst="line"/>
              <a:noFill/>
              <a:ln w="12700" cap="flat" cmpd="sng">
                <a:solidFill>
                  <a:srgbClr val="FF0000">
                    <a:alpha val="100000"/>
                  </a:srgbClr>
                </a:solidFill>
                <a:prstDash val="solid"/>
                <a:round/>
              </a:ln>
            </p:spPr>
          </p:sp>
        </p:grpSp>
        <p:sp>
          <p:nvSpPr>
            <p:cNvPr id="1049057" name="Text Box 15"/>
            <p:cNvSpPr txBox="1"/>
            <p:nvPr/>
          </p:nvSpPr>
          <p:spPr>
            <a:xfrm rot="0">
              <a:off x="1776" y="251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pSp>
      <p:grpSp>
        <p:nvGrpSpPr>
          <p:cNvPr id="164" name=""/>
          <p:cNvGrpSpPr/>
          <p:nvPr/>
        </p:nvGrpSpPr>
        <p:grpSpPr>
          <a:xfrm rot="0">
            <a:off x="5410200" y="4648200"/>
            <a:ext cx="304800" cy="779462"/>
            <a:chOff x="1776" y="3408"/>
            <a:chExt cx="192" cy="491"/>
          </a:xfrm>
        </p:grpSpPr>
        <p:sp>
          <p:nvSpPr>
            <p:cNvPr id="1049058" name="Text Box 17"/>
            <p:cNvSpPr txBox="1"/>
            <p:nvPr/>
          </p:nvSpPr>
          <p:spPr>
            <a:xfrm rot="0">
              <a:off x="1776" y="3687"/>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E</a:t>
              </a:r>
            </a:p>
          </p:txBody>
        </p:sp>
        <p:grpSp>
          <p:nvGrpSpPr>
            <p:cNvPr id="165" name=""/>
            <p:cNvGrpSpPr/>
            <p:nvPr/>
          </p:nvGrpSpPr>
          <p:grpSpPr>
            <a:xfrm rot="0">
              <a:off x="1776" y="3562"/>
              <a:ext cx="192" cy="212"/>
              <a:chOff x="624" y="3244"/>
              <a:chExt cx="192" cy="212"/>
            </a:xfrm>
          </p:grpSpPr>
          <p:sp>
            <p:nvSpPr>
              <p:cNvPr id="1049059" name="Text Box 19"/>
              <p:cNvSpPr txBox="1"/>
              <p:nvPr/>
            </p:nvSpPr>
            <p:spPr>
              <a:xfrm rot="0">
                <a:off x="624" y="3244"/>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9060" name="Line 20"/>
              <p:cNvSpPr/>
              <p:nvPr/>
            </p:nvSpPr>
            <p:spPr>
              <a:xfrm rot="0">
                <a:off x="676" y="3280"/>
                <a:ext cx="96" cy="0"/>
              </a:xfrm>
              <a:prstGeom prst="line"/>
              <a:noFill/>
              <a:ln w="12700" cap="flat" cmpd="sng">
                <a:solidFill>
                  <a:srgbClr val="FF0000">
                    <a:alpha val="100000"/>
                  </a:srgbClr>
                </a:solidFill>
                <a:prstDash val="solid"/>
                <a:round/>
              </a:ln>
            </p:spPr>
          </p:sp>
        </p:grpSp>
        <p:sp>
          <p:nvSpPr>
            <p:cNvPr id="1049061" name="Text Box 21"/>
            <p:cNvSpPr txBox="1"/>
            <p:nvPr/>
          </p:nvSpPr>
          <p:spPr>
            <a:xfrm rot="0">
              <a:off x="1776" y="3408"/>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pSp>
      <p:grpSp>
        <p:nvGrpSpPr>
          <p:cNvPr id="166" name=""/>
          <p:cNvGrpSpPr/>
          <p:nvPr/>
        </p:nvGrpSpPr>
        <p:grpSpPr>
          <a:xfrm rot="0">
            <a:off x="5405437" y="3829050"/>
            <a:ext cx="309562" cy="774700"/>
            <a:chOff x="1773" y="2892"/>
            <a:chExt cx="195" cy="488"/>
          </a:xfrm>
        </p:grpSpPr>
        <p:sp>
          <p:nvSpPr>
            <p:cNvPr id="1049062" name="Text Box 23"/>
            <p:cNvSpPr txBox="1"/>
            <p:nvPr/>
          </p:nvSpPr>
          <p:spPr>
            <a:xfrm rot="0">
              <a:off x="1776" y="28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grpSp>
          <p:nvGrpSpPr>
            <p:cNvPr id="167" name=""/>
            <p:cNvGrpSpPr/>
            <p:nvPr/>
          </p:nvGrpSpPr>
          <p:grpSpPr>
            <a:xfrm rot="0">
              <a:off x="1776" y="3045"/>
              <a:ext cx="192" cy="212"/>
              <a:chOff x="624" y="2793"/>
              <a:chExt cx="192" cy="212"/>
            </a:xfrm>
          </p:grpSpPr>
          <p:sp>
            <p:nvSpPr>
              <p:cNvPr id="1049063" name="Text Box 25"/>
              <p:cNvSpPr txBox="1"/>
              <p:nvPr/>
            </p:nvSpPr>
            <p:spPr>
              <a:xfrm rot="0">
                <a:off x="624" y="2793"/>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9064" name="Line 26"/>
              <p:cNvSpPr/>
              <p:nvPr/>
            </p:nvSpPr>
            <p:spPr>
              <a:xfrm rot="0">
                <a:off x="684" y="2832"/>
                <a:ext cx="96" cy="0"/>
              </a:xfrm>
              <a:prstGeom prst="line"/>
              <a:noFill/>
              <a:ln w="12700" cap="flat" cmpd="sng">
                <a:solidFill>
                  <a:srgbClr val="FF0000">
                    <a:alpha val="100000"/>
                  </a:srgbClr>
                </a:solidFill>
                <a:prstDash val="solid"/>
                <a:round/>
              </a:ln>
            </p:spPr>
          </p:sp>
        </p:grpSp>
        <p:sp>
          <p:nvSpPr>
            <p:cNvPr id="1049065" name="Text Box 27"/>
            <p:cNvSpPr txBox="1"/>
            <p:nvPr/>
          </p:nvSpPr>
          <p:spPr>
            <a:xfrm rot="0">
              <a:off x="1773" y="3168"/>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gr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70" name=""/>
        <p:cNvGrpSpPr/>
        <p:nvPr/>
      </p:nvGrpSpPr>
      <p:grpSpPr>
        <a:xfrm rot="0">
          <a:off x="0" y="0"/>
          <a:ext cx="0" cy="0"/>
          <a:chOff x="0" y="0"/>
          <a:chExt cx="0" cy="0"/>
        </a:xfrm>
      </p:grpSpPr>
      <p:sp>
        <p:nvSpPr>
          <p:cNvPr id="1049069"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7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71"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aphicFrame>
        <p:nvGraphicFramePr>
          <p:cNvPr id="4194338" name=""/>
          <p:cNvGraphicFramePr>
            <a:graphicFrameLocks/>
          </p:cNvGraphicFramePr>
          <p:nvPr/>
        </p:nvGraphicFramePr>
        <p:xfrm rot="0">
          <a:off x="5486400" y="2514600"/>
          <a:ext cx="2362200" cy="3276600"/>
        </p:xfrm>
        <a:graphic>
          <a:graphicData uri="http://schemas.openxmlformats.org/presentationml/2006/ole">
            <mc:AlternateContent xmlns:mc="http://schemas.openxmlformats.org/markup-compatibility/2006">
              <mc:Choice xmlns:v="urn:schemas-microsoft-com:vml" Requires="v">
                <p:oleObj name="CorelDRAW" r:id="rId2" spid="" imgH="3276600" imgW="2362200" showAsIcon="0" progId="CorelDRAW.Graphic.12">
                  <p:embed followColorScheme="full"/>
                  <p:pic>
                    <p:nvPicPr>
                      <p:cNvPr id="2097204" name="Object 6"/>
                      <p:cNvPicPr>
                        <a:picLocks/>
                      </p:cNvPicPr>
                      <p:nvPr/>
                    </p:nvPicPr>
                    <p:blipFill>
                      <a:blip xmlns:r="http://schemas.openxmlformats.org/officeDocument/2006/relationships" r:embed="rId3"/>
                      <a:srcRect l="0" t="0" r="0" b="0"/>
                      <a:stretch>
                        <a:fillRect/>
                      </a:stretch>
                    </p:blipFill>
                    <p:spPr>
                      <a:xfrm rot="0">
                        <a:off x="5486400" y="2514600"/>
                        <a:ext cx="2362200" cy="3276600"/>
                      </a:xfrm>
                      <a:prstGeom prst="rect"/>
                      <a:noFill/>
                      <a:ln>
                        <a:noFill/>
                      </a:ln>
                    </p:spPr>
                  </p:pic>
                </p:oleObj>
              </mc:Choice>
              <mc:Fallback>
                <p:oleObj name="CorelDRAW" r:id="rId2" spid="" imgH="3276600" imgW="2362200" showAsIcon="0" progId="CorelDRAW.Graphic.12">
                  <p:embed followColorScheme="full"/>
                  <p:pic>
                    <p:nvPicPr>
                      <p:cNvPr id="2097204" name="Object 6"/>
                      <p:cNvPicPr>
                        <a:picLocks/>
                      </p:cNvPicPr>
                      <p:nvPr/>
                    </p:nvPicPr>
                    <p:blipFill>
                      <a:blip xmlns:r="http://schemas.openxmlformats.org/officeDocument/2006/relationships" r:embed="rId3"/>
                      <a:srcRect l="0" t="0" r="0" b="0"/>
                      <a:stretch>
                        <a:fillRect/>
                      </a:stretch>
                    </p:blipFill>
                    <p:spPr>
                      <a:xfrm rot="0">
                        <a:off x="5486400" y="2514600"/>
                        <a:ext cx="2362200" cy="3276600"/>
                      </a:xfrm>
                      <a:prstGeom prst="rect"/>
                      <a:noFill/>
                      <a:ln>
                        <a:noFill/>
                      </a:ln>
                    </p:spPr>
                  </p:pic>
                </p:oleObj>
              </mc:Fallback>
            </mc:AlternateContent>
          </a:graphicData>
        </a:graphic>
      </p:graphicFrame>
      <p:grpSp>
        <p:nvGrpSpPr>
          <p:cNvPr id="171" name=""/>
          <p:cNvGrpSpPr/>
          <p:nvPr/>
        </p:nvGrpSpPr>
        <p:grpSpPr>
          <a:xfrm rot="0">
            <a:off x="914400" y="1752600"/>
            <a:ext cx="7467600" cy="3195637"/>
            <a:chOff x="576" y="1104"/>
            <a:chExt cx="4704" cy="2013"/>
          </a:xfrm>
        </p:grpSpPr>
        <p:sp>
          <p:nvSpPr>
            <p:cNvPr id="1049072" name="Text Box 3"/>
            <p:cNvSpPr txBox="1"/>
            <p:nvPr/>
          </p:nvSpPr>
          <p:spPr>
            <a:xfrm rot="0">
              <a:off x="576" y="1104"/>
              <a:ext cx="4704" cy="201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5. Reading the Karnaugh map, the logic expression is</a:t>
              </a:r>
            </a:p>
            <a:p>
              <a:pPr eaLnBrk="1" hangingPunct="1" latinLnBrk="1" lvl="0">
                <a:spcBef>
                  <a:spcPct val="50000"/>
                </a:spcBef>
              </a:pPr>
              <a:r>
                <a:rPr altLang="en-US" lang="en-US">
                  <a:solidFill>
                    <a:schemeClr val="lt2"/>
                  </a:solidFill>
                </a:rPr>
                <a:t>	a. </a:t>
              </a:r>
              <a:r>
                <a:rPr altLang="en-US" i="1" lang="en-US">
                  <a:solidFill>
                    <a:schemeClr val="lt2"/>
                  </a:solidFill>
                </a:rPr>
                <a:t>A</a:t>
              </a:r>
              <a:r>
                <a:rPr altLang="en-US" sz="1200" i="1" lang="en-US">
                  <a:solidFill>
                    <a:schemeClr val="lt2"/>
                  </a:solidFill>
                </a:rPr>
                <a:t> </a:t>
              </a:r>
              <a:r>
                <a:rPr altLang="en-US" i="1" lang="en-US">
                  <a:solidFill>
                    <a:schemeClr val="lt2"/>
                  </a:solidFill>
                </a:rPr>
                <a:t>C + A</a:t>
              </a:r>
              <a:r>
                <a:rPr altLang="en-US" sz="1000" i="1" lang="en-US">
                  <a:solidFill>
                    <a:schemeClr val="lt2"/>
                  </a:solidFill>
                </a:rPr>
                <a:t> </a:t>
              </a:r>
              <a:r>
                <a:rPr altLang="en-US" i="1" lang="en-US">
                  <a:solidFill>
                    <a:schemeClr val="lt2"/>
                  </a:solidFill>
                </a:rPr>
                <a:t>B</a:t>
              </a:r>
            </a:p>
            <a:p>
              <a:pPr eaLnBrk="1" hangingPunct="1" latinLnBrk="1" lvl="0">
                <a:spcBef>
                  <a:spcPct val="50000"/>
                </a:spcBef>
              </a:pPr>
              <a:r>
                <a:rPr altLang="en-US" lang="en-US">
                  <a:solidFill>
                    <a:schemeClr val="lt2"/>
                  </a:solidFill>
                </a:rPr>
                <a:t>	b. </a:t>
              </a:r>
              <a:r>
                <a:rPr altLang="en-US" i="1" lang="en-US">
                  <a:solidFill>
                    <a:schemeClr val="lt2"/>
                  </a:solidFill>
                </a:rPr>
                <a:t>A</a:t>
              </a:r>
              <a:r>
                <a:rPr altLang="en-US" sz="1000" i="1" lang="en-US">
                  <a:solidFill>
                    <a:schemeClr val="lt2"/>
                  </a:solidFill>
                </a:rPr>
                <a:t> </a:t>
              </a:r>
              <a:r>
                <a:rPr altLang="en-US" i="1" lang="en-US">
                  <a:solidFill>
                    <a:schemeClr val="lt2"/>
                  </a:solidFill>
                </a:rPr>
                <a:t>B + A</a:t>
              </a:r>
              <a:r>
                <a:rPr altLang="en-US" sz="1000" lang="en-US"/>
                <a:t> </a:t>
              </a:r>
              <a:r>
                <a:rPr altLang="en-US" i="1" lang="en-US">
                  <a:solidFill>
                    <a:schemeClr val="lt2"/>
                  </a:solidFill>
                </a:rPr>
                <a:t>C</a:t>
              </a:r>
            </a:p>
            <a:p>
              <a:pPr eaLnBrk="1" hangingPunct="1" latinLnBrk="1" lvl="0">
                <a:spcBef>
                  <a:spcPct val="50000"/>
                </a:spcBef>
              </a:pPr>
              <a:r>
                <a:rPr altLang="en-US" lang="en-US">
                  <a:solidFill>
                    <a:schemeClr val="lt2"/>
                  </a:solidFill>
                </a:rPr>
                <a:t>	c. </a:t>
              </a:r>
              <a:r>
                <a:rPr altLang="en-US" i="1" lang="en-US">
                  <a:solidFill>
                    <a:schemeClr val="lt2"/>
                  </a:solidFill>
                </a:rPr>
                <a:t>A</a:t>
              </a:r>
              <a:r>
                <a:rPr altLang="en-US" sz="1000" i="1" lang="en-US">
                  <a:solidFill>
                    <a:schemeClr val="lt2"/>
                  </a:solidFill>
                </a:rPr>
                <a:t> </a:t>
              </a:r>
              <a:r>
                <a:rPr altLang="en-US" i="1" lang="en-US">
                  <a:solidFill>
                    <a:schemeClr val="lt2"/>
                  </a:solidFill>
                </a:rPr>
                <a:t>B + B</a:t>
              </a:r>
              <a:r>
                <a:rPr altLang="en-US" sz="1000" lang="en-US"/>
                <a:t> </a:t>
              </a:r>
              <a:r>
                <a:rPr altLang="en-US" i="1" lang="en-US">
                  <a:solidFill>
                    <a:schemeClr val="lt2"/>
                  </a:solidFill>
                </a:rPr>
                <a:t>C</a:t>
              </a:r>
            </a:p>
            <a:p>
              <a:pPr eaLnBrk="1" hangingPunct="1" latinLnBrk="1" lvl="0">
                <a:spcBef>
                  <a:spcPct val="50000"/>
                </a:spcBef>
              </a:pPr>
              <a:r>
                <a:rPr altLang="en-US" lang="en-US">
                  <a:solidFill>
                    <a:schemeClr val="lt2"/>
                  </a:solidFill>
                </a:rPr>
                <a:t>	d. </a:t>
              </a:r>
              <a:r>
                <a:rPr altLang="en-US" i="1" lang="en-US">
                  <a:solidFill>
                    <a:schemeClr val="lt2"/>
                  </a:solidFill>
                </a:rPr>
                <a:t>A</a:t>
              </a:r>
              <a:r>
                <a:rPr altLang="en-US" sz="1000" lang="en-US"/>
                <a:t> </a:t>
              </a:r>
              <a:r>
                <a:rPr altLang="en-US" i="1" lang="en-US">
                  <a:solidFill>
                    <a:schemeClr val="lt2"/>
                  </a:solidFill>
                </a:rPr>
                <a:t>B + A</a:t>
              </a:r>
              <a:r>
                <a:rPr altLang="en-US" sz="1200" i="1" lang="en-US">
                  <a:solidFill>
                    <a:schemeClr val="lt2"/>
                  </a:solidFill>
                </a:rPr>
                <a:t> </a:t>
              </a:r>
              <a:r>
                <a:rPr altLang="en-US" i="1" lang="en-US">
                  <a:solidFill>
                    <a:schemeClr val="lt2"/>
                  </a:solidFill>
                </a:rPr>
                <a:t>C</a:t>
              </a:r>
            </a:p>
            <a:p>
              <a:pPr eaLnBrk="1" hangingPunct="1" latinLnBrk="1" lvl="0">
                <a:spcBef>
                  <a:spcPct val="50000"/>
                </a:spcBef>
              </a:pPr>
              <a:endParaRPr altLang="en-US" lang="en-US">
                <a:solidFill>
                  <a:schemeClr val="lt2"/>
                </a:solidFill>
              </a:endParaRPr>
            </a:p>
          </p:txBody>
        </p:sp>
        <p:sp>
          <p:nvSpPr>
            <p:cNvPr id="1049073" name="Line 12"/>
            <p:cNvSpPr/>
            <p:nvPr/>
          </p:nvSpPr>
          <p:spPr>
            <a:xfrm rot="0">
              <a:off x="1376" y="1488"/>
              <a:ext cx="120" cy="0"/>
            </a:xfrm>
            <a:prstGeom prst="line"/>
            <a:noFill/>
            <a:ln w="9525" cap="flat" cmpd="sng">
              <a:solidFill>
                <a:schemeClr val="lt2">
                  <a:alpha val="100000"/>
                </a:schemeClr>
              </a:solidFill>
              <a:prstDash val="solid"/>
              <a:round/>
            </a:ln>
          </p:spPr>
        </p:sp>
        <p:sp>
          <p:nvSpPr>
            <p:cNvPr id="1049074" name="Line 14"/>
            <p:cNvSpPr/>
            <p:nvPr/>
          </p:nvSpPr>
          <p:spPr>
            <a:xfrm rot="0">
              <a:off x="1544" y="1488"/>
              <a:ext cx="120" cy="0"/>
            </a:xfrm>
            <a:prstGeom prst="line"/>
            <a:noFill/>
            <a:ln w="9525" cap="flat" cmpd="sng">
              <a:solidFill>
                <a:schemeClr val="lt2">
                  <a:alpha val="100000"/>
                </a:schemeClr>
              </a:solidFill>
              <a:prstDash val="solid"/>
              <a:round/>
            </a:ln>
          </p:spPr>
        </p:sp>
        <p:sp>
          <p:nvSpPr>
            <p:cNvPr id="1049075" name="Line 15"/>
            <p:cNvSpPr/>
            <p:nvPr/>
          </p:nvSpPr>
          <p:spPr>
            <a:xfrm rot="0">
              <a:off x="1392" y="1824"/>
              <a:ext cx="120" cy="0"/>
            </a:xfrm>
            <a:prstGeom prst="line"/>
            <a:noFill/>
            <a:ln w="9525" cap="flat" cmpd="sng">
              <a:solidFill>
                <a:schemeClr val="lt2">
                  <a:alpha val="100000"/>
                </a:schemeClr>
              </a:solidFill>
              <a:prstDash val="solid"/>
              <a:round/>
            </a:ln>
          </p:spPr>
        </p:sp>
        <p:sp>
          <p:nvSpPr>
            <p:cNvPr id="1049076" name="Line 17"/>
            <p:cNvSpPr/>
            <p:nvPr/>
          </p:nvSpPr>
          <p:spPr>
            <a:xfrm rot="0">
              <a:off x="2016" y="2176"/>
              <a:ext cx="120" cy="0"/>
            </a:xfrm>
            <a:prstGeom prst="line"/>
            <a:noFill/>
            <a:ln w="9525" cap="flat" cmpd="sng">
              <a:solidFill>
                <a:schemeClr val="lt2">
                  <a:alpha val="100000"/>
                </a:schemeClr>
              </a:solidFill>
              <a:prstDash val="solid"/>
              <a:round/>
            </a:ln>
          </p:spPr>
        </p:sp>
        <p:sp>
          <p:nvSpPr>
            <p:cNvPr id="1049077" name="Line 18"/>
            <p:cNvSpPr/>
            <p:nvPr/>
          </p:nvSpPr>
          <p:spPr>
            <a:xfrm rot="0">
              <a:off x="1560" y="2176"/>
              <a:ext cx="120" cy="0"/>
            </a:xfrm>
            <a:prstGeom prst="line"/>
            <a:noFill/>
            <a:ln w="9525" cap="flat" cmpd="sng">
              <a:solidFill>
                <a:schemeClr val="lt2">
                  <a:alpha val="100000"/>
                </a:schemeClr>
              </a:solidFill>
              <a:prstDash val="solid"/>
              <a:round/>
            </a:ln>
          </p:spPr>
        </p:sp>
        <p:sp>
          <p:nvSpPr>
            <p:cNvPr id="1049078" name="Line 19"/>
            <p:cNvSpPr/>
            <p:nvPr/>
          </p:nvSpPr>
          <p:spPr>
            <a:xfrm rot="0">
              <a:off x="1872" y="1488"/>
              <a:ext cx="120" cy="0"/>
            </a:xfrm>
            <a:prstGeom prst="line"/>
            <a:noFill/>
            <a:ln w="9525" cap="flat" cmpd="sng">
              <a:solidFill>
                <a:schemeClr val="lt2">
                  <a:alpha val="100000"/>
                </a:schemeClr>
              </a:solidFill>
              <a:prstDash val="solid"/>
              <a:round/>
            </a:ln>
          </p:spPr>
        </p:sp>
        <p:sp>
          <p:nvSpPr>
            <p:cNvPr id="1049079" name="Line 20"/>
            <p:cNvSpPr/>
            <p:nvPr/>
          </p:nvSpPr>
          <p:spPr>
            <a:xfrm rot="0">
              <a:off x="2016" y="1824"/>
              <a:ext cx="120" cy="0"/>
            </a:xfrm>
            <a:prstGeom prst="line"/>
            <a:noFill/>
            <a:ln w="9525" cap="flat" cmpd="sng">
              <a:solidFill>
                <a:schemeClr val="lt2">
                  <a:alpha val="100000"/>
                </a:schemeClr>
              </a:solidFill>
              <a:prstDash val="solid"/>
              <a:round/>
            </a:ln>
          </p:spPr>
        </p:sp>
        <p:sp>
          <p:nvSpPr>
            <p:cNvPr id="1049080" name="Line 21"/>
            <p:cNvSpPr/>
            <p:nvPr/>
          </p:nvSpPr>
          <p:spPr>
            <a:xfrm rot="0">
              <a:off x="1392" y="2528"/>
              <a:ext cx="120" cy="0"/>
            </a:xfrm>
            <a:prstGeom prst="line"/>
            <a:noFill/>
            <a:ln w="9525" cap="flat" cmpd="sng">
              <a:solidFill>
                <a:schemeClr val="lt2">
                  <a:alpha val="100000"/>
                </a:schemeClr>
              </a:solidFill>
              <a:prstDash val="solid"/>
              <a:round/>
            </a:ln>
          </p:spPr>
        </p:sp>
        <p:sp>
          <p:nvSpPr>
            <p:cNvPr id="1049081" name="Line 23"/>
            <p:cNvSpPr/>
            <p:nvPr/>
          </p:nvSpPr>
          <p:spPr>
            <a:xfrm rot="0">
              <a:off x="1872" y="2520"/>
              <a:ext cx="120" cy="0"/>
            </a:xfrm>
            <a:prstGeom prst="line"/>
            <a:noFill/>
            <a:ln w="9525" cap="flat" cmpd="sng">
              <a:solidFill>
                <a:schemeClr val="lt2">
                  <a:alpha val="100000"/>
                </a:schemeClr>
              </a:solidFill>
              <a:prstDash val="solid"/>
              <a:round/>
            </a:ln>
          </p:spPr>
        </p:sp>
        <p:sp>
          <p:nvSpPr>
            <p:cNvPr id="1049082" name="Line 24"/>
            <p:cNvSpPr/>
            <p:nvPr/>
          </p:nvSpPr>
          <p:spPr>
            <a:xfrm rot="0">
              <a:off x="2040" y="2520"/>
              <a:ext cx="120" cy="0"/>
            </a:xfrm>
            <a:prstGeom prst="line"/>
            <a:noFill/>
            <a:ln w="9525" cap="flat" cmpd="sng">
              <a:solidFill>
                <a:schemeClr val="lt2">
                  <a:alpha val="100000"/>
                </a:schemeClr>
              </a:solidFill>
              <a:prstDash val="solid"/>
              <a:round/>
            </a:ln>
          </p:spPr>
        </p:sp>
      </p:gr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74" name=""/>
        <p:cNvGrpSpPr/>
        <p:nvPr/>
      </p:nvGrpSpPr>
      <p:grpSpPr>
        <a:xfrm rot="0">
          <a:off x="0" y="0"/>
          <a:ext cx="0" cy="0"/>
          <a:chOff x="0" y="0"/>
          <a:chExt cx="0" cy="0"/>
        </a:xfrm>
      </p:grpSpPr>
      <p:sp>
        <p:nvSpPr>
          <p:cNvPr id="1049086"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87" name="Text Box 3"/>
          <p:cNvSpPr txBox="1"/>
          <p:nvPr/>
        </p:nvSpPr>
        <p:spPr>
          <a:xfrm rot="0">
            <a:off x="914400" y="1752600"/>
            <a:ext cx="7467600" cy="35607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6. The circuit shown will have identical logic out if all gates are changed to </a:t>
            </a:r>
          </a:p>
          <a:p>
            <a:pPr eaLnBrk="1" hangingPunct="1" latinLnBrk="1" lvl="0">
              <a:spcBef>
                <a:spcPct val="50000"/>
              </a:spcBef>
            </a:pPr>
            <a:r>
              <a:rPr altLang="en-US" lang="en-US">
                <a:solidFill>
                  <a:schemeClr val="lt2"/>
                </a:solidFill>
              </a:rPr>
              <a:t>	a. AND gates</a:t>
            </a:r>
          </a:p>
          <a:p>
            <a:pPr eaLnBrk="1" hangingPunct="1" latinLnBrk="1" lvl="0">
              <a:spcBef>
                <a:spcPct val="50000"/>
              </a:spcBef>
            </a:pPr>
            <a:r>
              <a:rPr altLang="en-US" lang="en-US">
                <a:solidFill>
                  <a:schemeClr val="lt2"/>
                </a:solidFill>
              </a:rPr>
              <a:t>	b. OR gates</a:t>
            </a:r>
          </a:p>
          <a:p>
            <a:pPr eaLnBrk="1" hangingPunct="1" latinLnBrk="1" lvl="0">
              <a:spcBef>
                <a:spcPct val="50000"/>
              </a:spcBef>
            </a:pPr>
            <a:r>
              <a:rPr altLang="en-US" lang="en-US">
                <a:solidFill>
                  <a:schemeClr val="lt2"/>
                </a:solidFill>
              </a:rPr>
              <a:t>	c. NAND gates</a:t>
            </a:r>
          </a:p>
          <a:p>
            <a:pPr eaLnBrk="1" hangingPunct="1" latinLnBrk="1" lvl="0">
              <a:spcBef>
                <a:spcPct val="50000"/>
              </a:spcBef>
            </a:pPr>
            <a:r>
              <a:rPr altLang="en-US" lang="en-US">
                <a:solidFill>
                  <a:schemeClr val="lt2"/>
                </a:solidFill>
              </a:rPr>
              <a:t>	d. NOR gates</a:t>
            </a:r>
          </a:p>
          <a:p>
            <a:pPr eaLnBrk="1" hangingPunct="1" latinLnBrk="1" lvl="0">
              <a:spcBef>
                <a:spcPct val="50000"/>
              </a:spcBef>
            </a:pPr>
            <a:endParaRPr altLang="en-US" lang="en-US">
              <a:solidFill>
                <a:schemeClr val="lt2"/>
              </a:solidFill>
            </a:endParaRPr>
          </a:p>
        </p:txBody>
      </p:sp>
      <p:sp>
        <p:nvSpPr>
          <p:cNvPr id="1049088"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89"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90" name="Rectangle 7"/>
          <p:cNvSpPr/>
          <p:nvPr/>
        </p:nvSpPr>
        <p:spPr>
          <a:xfrm rot="0">
            <a:off x="4724400" y="2667000"/>
            <a:ext cx="3505200" cy="18288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39" name=""/>
          <p:cNvGraphicFramePr>
            <a:graphicFrameLocks/>
          </p:cNvGraphicFramePr>
          <p:nvPr/>
        </p:nvGraphicFramePr>
        <p:xfrm rot="0">
          <a:off x="5029200" y="2895600"/>
          <a:ext cx="3124200" cy="1350962"/>
        </p:xfrm>
        <a:graphic>
          <a:graphicData uri="http://schemas.openxmlformats.org/presentationml/2006/ole">
            <mc:AlternateContent xmlns:mc="http://schemas.openxmlformats.org/markup-compatibility/2006">
              <mc:Choice xmlns:v="urn:schemas-microsoft-com:vml" Requires="v">
                <p:oleObj name="CorelDRAW" r:id="rId2" spid="" imgH="1350962" imgW="3124200" showAsIcon="0" progId="CorelDRAW.Graphic.13">
                  <p:embed followColorScheme="full"/>
                  <p:pic>
                    <p:nvPicPr>
                      <p:cNvPr id="2097205" name="Object 6"/>
                      <p:cNvPicPr>
                        <a:picLocks/>
                      </p:cNvPicPr>
                      <p:nvPr/>
                    </p:nvPicPr>
                    <p:blipFill>
                      <a:blip xmlns:r="http://schemas.openxmlformats.org/officeDocument/2006/relationships" r:embed="rId3"/>
                      <a:srcRect l="0" t="0" r="0" b="0"/>
                      <a:stretch>
                        <a:fillRect/>
                      </a:stretch>
                    </p:blipFill>
                    <p:spPr>
                      <a:xfrm rot="0">
                        <a:off x="5029200" y="2895600"/>
                        <a:ext cx="3124200" cy="1350962"/>
                      </a:xfrm>
                      <a:prstGeom prst="rect"/>
                      <a:noFill/>
                      <a:ln>
                        <a:noFill/>
                      </a:ln>
                    </p:spPr>
                  </p:pic>
                </p:oleObj>
              </mc:Choice>
              <mc:Fallback>
                <p:oleObj name="CorelDRAW" r:id="rId2" spid="" imgH="1350962" imgW="3124200" showAsIcon="0" progId="CorelDRAW.Graphic.13">
                  <p:embed followColorScheme="full"/>
                  <p:pic>
                    <p:nvPicPr>
                      <p:cNvPr id="2097205" name="Object 6"/>
                      <p:cNvPicPr>
                        <a:picLocks/>
                      </p:cNvPicPr>
                      <p:nvPr/>
                    </p:nvPicPr>
                    <p:blipFill>
                      <a:blip xmlns:r="http://schemas.openxmlformats.org/officeDocument/2006/relationships" r:embed="rId3"/>
                      <a:srcRect l="0" t="0" r="0" b="0"/>
                      <a:stretch>
                        <a:fillRect/>
                      </a:stretch>
                    </p:blipFill>
                    <p:spPr>
                      <a:xfrm rot="0">
                        <a:off x="5029200" y="2895600"/>
                        <a:ext cx="3124200" cy="1350962"/>
                      </a:xfrm>
                      <a:prstGeom prst="rect"/>
                      <a:noFill/>
                      <a:ln>
                        <a:noFill/>
                      </a:ln>
                    </p:spPr>
                  </p:pic>
                </p:oleObj>
              </mc:Fallback>
            </mc:AlternateContent>
          </a:graphicData>
        </a:graphic>
      </p:graphicFrame>
      <p:sp>
        <p:nvSpPr>
          <p:cNvPr id="1049091" name="Text Box 8"/>
          <p:cNvSpPr txBox="1"/>
          <p:nvPr/>
        </p:nvSpPr>
        <p:spPr>
          <a:xfrm rot="0">
            <a:off x="4800600" y="28194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A</a:t>
            </a:r>
          </a:p>
        </p:txBody>
      </p:sp>
      <p:sp>
        <p:nvSpPr>
          <p:cNvPr id="1049092" name="Text Box 10"/>
          <p:cNvSpPr txBox="1"/>
          <p:nvPr/>
        </p:nvSpPr>
        <p:spPr>
          <a:xfrm rot="0">
            <a:off x="4800600" y="31686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B</a:t>
            </a:r>
          </a:p>
        </p:txBody>
      </p:sp>
      <p:sp>
        <p:nvSpPr>
          <p:cNvPr id="1049093" name="Text Box 11"/>
          <p:cNvSpPr txBox="1"/>
          <p:nvPr/>
        </p:nvSpPr>
        <p:spPr>
          <a:xfrm rot="0">
            <a:off x="4800600" y="36195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C</a:t>
            </a:r>
          </a:p>
        </p:txBody>
      </p:sp>
      <p:sp>
        <p:nvSpPr>
          <p:cNvPr id="1049094" name="Text Box 12"/>
          <p:cNvSpPr txBox="1"/>
          <p:nvPr/>
        </p:nvSpPr>
        <p:spPr>
          <a:xfrm rot="0">
            <a:off x="4800600" y="39624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D</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77" name=""/>
        <p:cNvGrpSpPr/>
        <p:nvPr/>
      </p:nvGrpSpPr>
      <p:grpSpPr>
        <a:xfrm rot="0">
          <a:off x="0" y="0"/>
          <a:ext cx="0" cy="0"/>
          <a:chOff x="0" y="0"/>
          <a:chExt cx="0" cy="0"/>
        </a:xfrm>
      </p:grpSpPr>
      <p:sp>
        <p:nvSpPr>
          <p:cNvPr id="1049098"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99" name="Text Box 3"/>
          <p:cNvSpPr txBox="1"/>
          <p:nvPr/>
        </p:nvSpPr>
        <p:spPr>
          <a:xfrm rot="0">
            <a:off x="914400" y="1752600"/>
            <a:ext cx="7467600" cy="35607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7. The two types of gates which are called </a:t>
            </a:r>
            <a:r>
              <a:rPr altLang="en-US" i="1" lang="en-US">
                <a:solidFill>
                  <a:schemeClr val="lt2"/>
                </a:solidFill>
              </a:rPr>
              <a:t>universal gates</a:t>
            </a:r>
            <a:r>
              <a:rPr altLang="en-US" lang="en-US">
                <a:solidFill>
                  <a:schemeClr val="lt2"/>
                </a:solidFill>
              </a:rPr>
              <a:t> are</a:t>
            </a:r>
          </a:p>
          <a:p>
            <a:pPr eaLnBrk="1" hangingPunct="1" latinLnBrk="1" lvl="0">
              <a:spcBef>
                <a:spcPct val="50000"/>
              </a:spcBef>
            </a:pPr>
            <a:r>
              <a:rPr altLang="en-US" lang="en-US">
                <a:solidFill>
                  <a:schemeClr val="lt2"/>
                </a:solidFill>
              </a:rPr>
              <a:t>	a. AND/OR</a:t>
            </a:r>
          </a:p>
          <a:p>
            <a:pPr eaLnBrk="1" hangingPunct="1" latinLnBrk="1" lvl="0">
              <a:spcBef>
                <a:spcPct val="50000"/>
              </a:spcBef>
            </a:pPr>
            <a:r>
              <a:rPr altLang="en-US" lang="en-US">
                <a:solidFill>
                  <a:schemeClr val="lt2"/>
                </a:solidFill>
              </a:rPr>
              <a:t>	b. NAND/NOR</a:t>
            </a:r>
          </a:p>
          <a:p>
            <a:pPr eaLnBrk="1" hangingPunct="1" latinLnBrk="1" lvl="0">
              <a:spcBef>
                <a:spcPct val="50000"/>
              </a:spcBef>
            </a:pPr>
            <a:r>
              <a:rPr altLang="en-US" lang="en-US">
                <a:solidFill>
                  <a:schemeClr val="lt2"/>
                </a:solidFill>
              </a:rPr>
              <a:t>	c. AND/NAND</a:t>
            </a:r>
          </a:p>
          <a:p>
            <a:pPr eaLnBrk="1" hangingPunct="1" latinLnBrk="1" lvl="0">
              <a:spcBef>
                <a:spcPct val="50000"/>
              </a:spcBef>
            </a:pPr>
            <a:r>
              <a:rPr altLang="en-US" lang="en-US">
                <a:solidFill>
                  <a:schemeClr val="lt2"/>
                </a:solidFill>
              </a:rPr>
              <a:t>	d. OR/NOR</a:t>
            </a:r>
          </a:p>
          <a:p>
            <a:pPr eaLnBrk="1" hangingPunct="1" latinLnBrk="1" lvl="0">
              <a:spcBef>
                <a:spcPct val="50000"/>
              </a:spcBef>
            </a:pPr>
            <a:endParaRPr altLang="en-US" lang="en-US">
              <a:solidFill>
                <a:schemeClr val="lt2"/>
              </a:solidFill>
            </a:endParaRPr>
          </a:p>
        </p:txBody>
      </p:sp>
      <p:sp>
        <p:nvSpPr>
          <p:cNvPr id="104910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101"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80" name=""/>
        <p:cNvGrpSpPr/>
        <p:nvPr/>
      </p:nvGrpSpPr>
      <p:grpSpPr>
        <a:xfrm rot="0">
          <a:off x="0" y="0"/>
          <a:ext cx="0" cy="0"/>
          <a:chOff x="0" y="0"/>
          <a:chExt cx="0" cy="0"/>
        </a:xfrm>
      </p:grpSpPr>
      <p:sp>
        <p:nvSpPr>
          <p:cNvPr id="1049105"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106" name="Text Box 3"/>
          <p:cNvSpPr txBox="1"/>
          <p:nvPr/>
        </p:nvSpPr>
        <p:spPr>
          <a:xfrm rot="0">
            <a:off x="914400" y="1752600"/>
            <a:ext cx="7467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8. The circuit shown is equivalent to an</a:t>
            </a:r>
          </a:p>
          <a:p>
            <a:pPr eaLnBrk="1" hangingPunct="1" latinLnBrk="1" lvl="0">
              <a:spcBef>
                <a:spcPct val="50000"/>
              </a:spcBef>
            </a:pPr>
            <a:r>
              <a:rPr altLang="en-US" lang="en-US">
                <a:solidFill>
                  <a:schemeClr val="lt2"/>
                </a:solidFill>
              </a:rPr>
              <a:t>	a. AND gate</a:t>
            </a:r>
          </a:p>
          <a:p>
            <a:pPr eaLnBrk="1" hangingPunct="1" latinLnBrk="1" lvl="0">
              <a:spcBef>
                <a:spcPct val="50000"/>
              </a:spcBef>
            </a:pPr>
            <a:r>
              <a:rPr altLang="en-US" lang="en-US">
                <a:solidFill>
                  <a:schemeClr val="lt2"/>
                </a:solidFill>
              </a:rPr>
              <a:t>	b. XOR gate</a:t>
            </a:r>
          </a:p>
          <a:p>
            <a:pPr eaLnBrk="1" hangingPunct="1" latinLnBrk="1" lvl="0">
              <a:spcBef>
                <a:spcPct val="50000"/>
              </a:spcBef>
            </a:pPr>
            <a:r>
              <a:rPr altLang="en-US" lang="en-US">
                <a:solidFill>
                  <a:schemeClr val="lt2"/>
                </a:solidFill>
              </a:rPr>
              <a:t>	c. OR gate</a:t>
            </a:r>
          </a:p>
          <a:p>
            <a:pPr eaLnBrk="1" hangingPunct="1" latinLnBrk="1" lvl="0">
              <a:spcBef>
                <a:spcPct val="50000"/>
              </a:spcBef>
            </a:pPr>
            <a:r>
              <a:rPr altLang="en-US" lang="en-US">
                <a:solidFill>
                  <a:schemeClr val="lt2"/>
                </a:solidFill>
              </a:rPr>
              <a:t>	d. none of the above</a:t>
            </a:r>
          </a:p>
          <a:p>
            <a:pPr eaLnBrk="1" hangingPunct="1" latinLnBrk="1" lvl="0">
              <a:spcBef>
                <a:spcPct val="50000"/>
              </a:spcBef>
            </a:pPr>
            <a:endParaRPr altLang="en-US" lang="en-US">
              <a:solidFill>
                <a:schemeClr val="lt2"/>
              </a:solidFill>
            </a:endParaRPr>
          </a:p>
        </p:txBody>
      </p:sp>
      <p:sp>
        <p:nvSpPr>
          <p:cNvPr id="1049107"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108"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109" name="Text Box 6"/>
          <p:cNvSpPr txBox="1"/>
          <p:nvPr/>
        </p:nvSpPr>
        <p:spPr>
          <a:xfrm rot="0">
            <a:off x="4724400" y="25908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9110" name="Text Box 7"/>
          <p:cNvSpPr txBox="1"/>
          <p:nvPr/>
        </p:nvSpPr>
        <p:spPr>
          <a:xfrm rot="0">
            <a:off x="4724400" y="32766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aphicFrame>
        <p:nvGraphicFramePr>
          <p:cNvPr id="4194340" name=""/>
          <p:cNvGraphicFramePr>
            <a:graphicFrameLocks/>
          </p:cNvGraphicFramePr>
          <p:nvPr/>
        </p:nvGraphicFramePr>
        <p:xfrm rot="0">
          <a:off x="5029200" y="2438400"/>
          <a:ext cx="3886200" cy="1379537"/>
        </p:xfrm>
        <a:graphic>
          <a:graphicData uri="http://schemas.openxmlformats.org/presentationml/2006/ole">
            <mc:AlternateContent xmlns:mc="http://schemas.openxmlformats.org/markup-compatibility/2006">
              <mc:Choice xmlns:v="urn:schemas-microsoft-com:vml" Requires="v">
                <p:oleObj name="CorelDRAW" r:id="rId2" spid="" imgH="1379537" imgW="3886200" showAsIcon="0" progId="CorelDRAW.Graphic.13">
                  <p:embed followColorScheme="full"/>
                  <p:pic>
                    <p:nvPicPr>
                      <p:cNvPr id="2097206" name="Object 12"/>
                      <p:cNvPicPr>
                        <a:picLocks/>
                      </p:cNvPicPr>
                      <p:nvPr/>
                    </p:nvPicPr>
                    <p:blipFill>
                      <a:blip xmlns:r="http://schemas.openxmlformats.org/officeDocument/2006/relationships" r:embed="rId3"/>
                      <a:srcRect l="0" t="0" r="0" b="0"/>
                      <a:stretch>
                        <a:fillRect/>
                      </a:stretch>
                    </p:blipFill>
                    <p:spPr>
                      <a:xfrm rot="0">
                        <a:off x="5029200" y="2438400"/>
                        <a:ext cx="3886200" cy="1379537"/>
                      </a:xfrm>
                      <a:prstGeom prst="rect"/>
                      <a:noFill/>
                      <a:ln>
                        <a:noFill/>
                      </a:ln>
                    </p:spPr>
                  </p:pic>
                </p:oleObj>
              </mc:Choice>
              <mc:Fallback>
                <p:oleObj name="CorelDRAW" r:id="rId2" spid="" imgH="1379537" imgW="3886200" showAsIcon="0" progId="CorelDRAW.Graphic.13">
                  <p:embed followColorScheme="full"/>
                  <p:pic>
                    <p:nvPicPr>
                      <p:cNvPr id="2097206" name="Object 12"/>
                      <p:cNvPicPr>
                        <a:picLocks/>
                      </p:cNvPicPr>
                      <p:nvPr/>
                    </p:nvPicPr>
                    <p:blipFill>
                      <a:blip xmlns:r="http://schemas.openxmlformats.org/officeDocument/2006/relationships" r:embed="rId3"/>
                      <a:srcRect l="0" t="0" r="0" b="0"/>
                      <a:stretch>
                        <a:fillRect/>
                      </a:stretch>
                    </p:blipFill>
                    <p:spPr>
                      <a:xfrm rot="0">
                        <a:off x="5029200" y="2438400"/>
                        <a:ext cx="3886200" cy="1379537"/>
                      </a:xfrm>
                      <a:prstGeom prst="rect"/>
                      <a:noFill/>
                      <a:ln>
                        <a:noFill/>
                      </a:ln>
                    </p:spPr>
                  </p:pic>
                </p:oleObj>
              </mc:Fallback>
            </mc:AlternateContent>
          </a:graphicData>
        </a:graphic>
      </p:graphicFrame>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83" name=""/>
        <p:cNvGrpSpPr/>
        <p:nvPr/>
      </p:nvGrpSpPr>
      <p:grpSpPr>
        <a:xfrm rot="0">
          <a:off x="0" y="0"/>
          <a:ext cx="0" cy="0"/>
          <a:chOff x="0" y="0"/>
          <a:chExt cx="0" cy="0"/>
        </a:xfrm>
      </p:grpSpPr>
      <p:sp>
        <p:nvSpPr>
          <p:cNvPr id="1049114"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115" name="Text Box 3"/>
          <p:cNvSpPr txBox="1"/>
          <p:nvPr/>
        </p:nvSpPr>
        <p:spPr>
          <a:xfrm rot="0">
            <a:off x="914400" y="1752600"/>
            <a:ext cx="7467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9. The circuit shown is equivalent to</a:t>
            </a:r>
          </a:p>
          <a:p>
            <a:pPr eaLnBrk="1" hangingPunct="1" latinLnBrk="1" lvl="0">
              <a:spcBef>
                <a:spcPct val="50000"/>
              </a:spcBef>
            </a:pPr>
            <a:r>
              <a:rPr altLang="en-US" lang="en-US">
                <a:solidFill>
                  <a:schemeClr val="lt2"/>
                </a:solidFill>
              </a:rPr>
              <a:t>	a. an AND gate</a:t>
            </a:r>
          </a:p>
          <a:p>
            <a:pPr eaLnBrk="1" hangingPunct="1" latinLnBrk="1" lvl="0">
              <a:spcBef>
                <a:spcPct val="50000"/>
              </a:spcBef>
            </a:pPr>
            <a:r>
              <a:rPr altLang="en-US" lang="en-US">
                <a:solidFill>
                  <a:schemeClr val="lt2"/>
                </a:solidFill>
              </a:rPr>
              <a:t>	b. an XOR gate</a:t>
            </a:r>
          </a:p>
          <a:p>
            <a:pPr eaLnBrk="1" hangingPunct="1" latinLnBrk="1" lvl="0">
              <a:spcBef>
                <a:spcPct val="50000"/>
              </a:spcBef>
            </a:pPr>
            <a:r>
              <a:rPr altLang="en-US" lang="en-US">
                <a:solidFill>
                  <a:schemeClr val="lt2"/>
                </a:solidFill>
              </a:rPr>
              <a:t>	c. an OR gate</a:t>
            </a:r>
          </a:p>
          <a:p>
            <a:pPr eaLnBrk="1" hangingPunct="1" latinLnBrk="1" lvl="0">
              <a:spcBef>
                <a:spcPct val="50000"/>
              </a:spcBef>
            </a:pPr>
            <a:r>
              <a:rPr altLang="en-US" lang="en-US">
                <a:solidFill>
                  <a:schemeClr val="lt2"/>
                </a:solidFill>
              </a:rPr>
              <a:t>	d. none of the above</a:t>
            </a:r>
          </a:p>
          <a:p>
            <a:pPr eaLnBrk="1" hangingPunct="1" latinLnBrk="1" lvl="0">
              <a:spcBef>
                <a:spcPct val="50000"/>
              </a:spcBef>
            </a:pPr>
            <a:endParaRPr altLang="en-US" lang="en-US">
              <a:solidFill>
                <a:schemeClr val="lt2"/>
              </a:solidFill>
            </a:endParaRPr>
          </a:p>
        </p:txBody>
      </p:sp>
      <p:sp>
        <p:nvSpPr>
          <p:cNvPr id="1049116"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117"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118" name="Text Box 6"/>
          <p:cNvSpPr txBox="1"/>
          <p:nvPr/>
        </p:nvSpPr>
        <p:spPr>
          <a:xfrm rot="0">
            <a:off x="4572000" y="2667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9119" name="Text Box 7"/>
          <p:cNvSpPr txBox="1"/>
          <p:nvPr/>
        </p:nvSpPr>
        <p:spPr>
          <a:xfrm rot="0">
            <a:off x="4572000" y="33528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aphicFrame>
        <p:nvGraphicFramePr>
          <p:cNvPr id="4194341" name=""/>
          <p:cNvGraphicFramePr>
            <a:graphicFrameLocks/>
          </p:cNvGraphicFramePr>
          <p:nvPr/>
        </p:nvGraphicFramePr>
        <p:xfrm rot="0">
          <a:off x="4876800" y="2514600"/>
          <a:ext cx="3810000" cy="1352550"/>
        </p:xfrm>
        <a:graphic>
          <a:graphicData uri="http://schemas.openxmlformats.org/presentationml/2006/ole">
            <mc:AlternateContent xmlns:mc="http://schemas.openxmlformats.org/markup-compatibility/2006">
              <mc:Choice xmlns:v="urn:schemas-microsoft-com:vml" Requires="v">
                <p:oleObj name="CorelDRAW" r:id="rId2" spid="" imgH="1352550" imgW="3810000" showAsIcon="0" progId="CorelDRAW.Graphic.13">
                  <p:embed followColorScheme="full"/>
                  <p:pic>
                    <p:nvPicPr>
                      <p:cNvPr id="2097207" name="Object 10"/>
                      <p:cNvPicPr>
                        <a:picLocks/>
                      </p:cNvPicPr>
                      <p:nvPr/>
                    </p:nvPicPr>
                    <p:blipFill>
                      <a:blip xmlns:r="http://schemas.openxmlformats.org/officeDocument/2006/relationships" r:embed="rId3"/>
                      <a:srcRect l="0" t="0" r="0" b="0"/>
                      <a:stretch>
                        <a:fillRect/>
                      </a:stretch>
                    </p:blipFill>
                    <p:spPr>
                      <a:xfrm rot="0">
                        <a:off x="4876800" y="2514600"/>
                        <a:ext cx="3810000" cy="1352550"/>
                      </a:xfrm>
                      <a:prstGeom prst="rect"/>
                      <a:noFill/>
                      <a:ln>
                        <a:noFill/>
                      </a:ln>
                    </p:spPr>
                  </p:pic>
                </p:oleObj>
              </mc:Choice>
              <mc:Fallback>
                <p:oleObj name="CorelDRAW" r:id="rId2" spid="" imgH="1352550" imgW="3810000" showAsIcon="0" progId="CorelDRAW.Graphic.13">
                  <p:embed followColorScheme="full"/>
                  <p:pic>
                    <p:nvPicPr>
                      <p:cNvPr id="2097207" name="Object 10"/>
                      <p:cNvPicPr>
                        <a:picLocks/>
                      </p:cNvPicPr>
                      <p:nvPr/>
                    </p:nvPicPr>
                    <p:blipFill>
                      <a:blip xmlns:r="http://schemas.openxmlformats.org/officeDocument/2006/relationships" r:embed="rId3"/>
                      <a:srcRect l="0" t="0" r="0" b="0"/>
                      <a:stretch>
                        <a:fillRect/>
                      </a:stretch>
                    </p:blipFill>
                    <p:spPr>
                      <a:xfrm rot="0">
                        <a:off x="4876800" y="2514600"/>
                        <a:ext cx="3810000" cy="1352550"/>
                      </a:xfrm>
                      <a:prstGeom prst="rect"/>
                      <a:noFill/>
                      <a:ln>
                        <a:noFill/>
                      </a:ln>
                    </p:spPr>
                  </p:pic>
                </p:oleObj>
              </mc:Fallback>
            </mc:AlternateContent>
          </a:graphicData>
        </a:graphic>
      </p:graphicFrame>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86" name=""/>
        <p:cNvGrpSpPr/>
        <p:nvPr/>
      </p:nvGrpSpPr>
      <p:grpSpPr>
        <a:xfrm rot="0">
          <a:off x="0" y="0"/>
          <a:ext cx="0" cy="0"/>
          <a:chOff x="0" y="0"/>
          <a:chExt cx="0" cy="0"/>
        </a:xfrm>
      </p:grpSpPr>
      <p:sp>
        <p:nvSpPr>
          <p:cNvPr id="1049123"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124" name="Text Box 3"/>
          <p:cNvSpPr txBox="1"/>
          <p:nvPr/>
        </p:nvSpPr>
        <p:spPr>
          <a:xfrm rot="0">
            <a:off x="914400" y="1524000"/>
            <a:ext cx="7467600" cy="30130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10. During the first </a:t>
            </a:r>
            <a:r>
              <a:rPr altLang="en-US" i="1" lang="en-US">
                <a:solidFill>
                  <a:schemeClr val="lt2"/>
                </a:solidFill>
              </a:rPr>
              <a:t>three</a:t>
            </a:r>
            <a:r>
              <a:rPr altLang="en-US" lang="en-US">
                <a:solidFill>
                  <a:schemeClr val="lt2"/>
                </a:solidFill>
              </a:rPr>
              <a:t> intervals for the pulsed circuit shown, the output of </a:t>
            </a:r>
          </a:p>
          <a:p>
            <a:pPr eaLnBrk="1" hangingPunct="1" latinLnBrk="1" lvl="0">
              <a:spcBef>
                <a:spcPct val="50000"/>
              </a:spcBef>
            </a:pPr>
            <a:r>
              <a:rPr altLang="en-US" lang="en-US">
                <a:solidFill>
                  <a:schemeClr val="lt2"/>
                </a:solidFill>
              </a:rPr>
              <a:t>	a. </a:t>
            </a:r>
            <a:r>
              <a:rPr altLang="en-US" i="1" lang="en-US">
                <a:solidFill>
                  <a:schemeClr val="lt2"/>
                </a:solidFill>
              </a:rPr>
              <a:t>G</a:t>
            </a:r>
            <a:r>
              <a:rPr altLang="en-US" baseline="-25000" lang="en-US">
                <a:solidFill>
                  <a:schemeClr val="lt2"/>
                </a:solidFill>
              </a:rPr>
              <a:t>1</a:t>
            </a:r>
            <a:r>
              <a:rPr altLang="en-US" lang="en-US">
                <a:solidFill>
                  <a:schemeClr val="lt2"/>
                </a:solidFill>
              </a:rPr>
              <a:t> is LOW and </a:t>
            </a:r>
            <a:r>
              <a:rPr altLang="en-US" i="1" lang="en-US">
                <a:solidFill>
                  <a:schemeClr val="lt2"/>
                </a:solidFill>
              </a:rPr>
              <a:t>G</a:t>
            </a:r>
            <a:r>
              <a:rPr altLang="en-US" baseline="-25000" lang="en-US">
                <a:solidFill>
                  <a:schemeClr val="lt2"/>
                </a:solidFill>
              </a:rPr>
              <a:t>2</a:t>
            </a:r>
            <a:r>
              <a:rPr altLang="en-US" lang="en-US">
                <a:solidFill>
                  <a:schemeClr val="lt2"/>
                </a:solidFill>
              </a:rPr>
              <a:t> is LOW</a:t>
            </a:r>
          </a:p>
          <a:p>
            <a:pPr eaLnBrk="1" hangingPunct="1" latinLnBrk="1" lvl="0">
              <a:spcBef>
                <a:spcPct val="50000"/>
              </a:spcBef>
            </a:pPr>
            <a:r>
              <a:rPr altLang="en-US" lang="en-US">
                <a:solidFill>
                  <a:schemeClr val="lt2"/>
                </a:solidFill>
              </a:rPr>
              <a:t>	b. </a:t>
            </a:r>
            <a:r>
              <a:rPr altLang="en-US" i="1" lang="en-US">
                <a:solidFill>
                  <a:schemeClr val="lt2"/>
                </a:solidFill>
              </a:rPr>
              <a:t>G</a:t>
            </a:r>
            <a:r>
              <a:rPr altLang="en-US" baseline="-25000" lang="en-US">
                <a:solidFill>
                  <a:schemeClr val="lt2"/>
                </a:solidFill>
              </a:rPr>
              <a:t>1</a:t>
            </a:r>
            <a:r>
              <a:rPr altLang="en-US" lang="en-US">
                <a:solidFill>
                  <a:schemeClr val="lt2"/>
                </a:solidFill>
              </a:rPr>
              <a:t> is LOW and </a:t>
            </a:r>
            <a:r>
              <a:rPr altLang="en-US" i="1" lang="en-US">
                <a:solidFill>
                  <a:schemeClr val="lt2"/>
                </a:solidFill>
              </a:rPr>
              <a:t>G</a:t>
            </a:r>
            <a:r>
              <a:rPr altLang="en-US" baseline="-25000" lang="en-US">
                <a:solidFill>
                  <a:schemeClr val="lt2"/>
                </a:solidFill>
              </a:rPr>
              <a:t>2</a:t>
            </a:r>
            <a:r>
              <a:rPr altLang="en-US" lang="en-US">
                <a:solidFill>
                  <a:schemeClr val="lt2"/>
                </a:solidFill>
              </a:rPr>
              <a:t> is HIGH</a:t>
            </a:r>
          </a:p>
          <a:p>
            <a:pPr eaLnBrk="1" hangingPunct="1" latinLnBrk="1" lvl="0">
              <a:spcBef>
                <a:spcPct val="50000"/>
              </a:spcBef>
            </a:pPr>
            <a:r>
              <a:rPr altLang="en-US" lang="en-US">
                <a:solidFill>
                  <a:schemeClr val="lt2"/>
                </a:solidFill>
              </a:rPr>
              <a:t>	c. </a:t>
            </a:r>
            <a:r>
              <a:rPr altLang="en-US" i="1" lang="en-US">
                <a:solidFill>
                  <a:schemeClr val="lt2"/>
                </a:solidFill>
              </a:rPr>
              <a:t>G</a:t>
            </a:r>
            <a:r>
              <a:rPr altLang="en-US" baseline="-25000" lang="en-US">
                <a:solidFill>
                  <a:schemeClr val="lt2"/>
                </a:solidFill>
              </a:rPr>
              <a:t>1</a:t>
            </a:r>
            <a:r>
              <a:rPr altLang="en-US" lang="en-US">
                <a:solidFill>
                  <a:schemeClr val="lt2"/>
                </a:solidFill>
              </a:rPr>
              <a:t> is HIGH and </a:t>
            </a:r>
            <a:r>
              <a:rPr altLang="en-US" i="1" lang="en-US">
                <a:solidFill>
                  <a:schemeClr val="lt2"/>
                </a:solidFill>
              </a:rPr>
              <a:t>G</a:t>
            </a:r>
            <a:r>
              <a:rPr altLang="en-US" baseline="-25000" lang="en-US">
                <a:solidFill>
                  <a:schemeClr val="lt2"/>
                </a:solidFill>
              </a:rPr>
              <a:t>2</a:t>
            </a:r>
            <a:r>
              <a:rPr altLang="en-US" lang="en-US">
                <a:solidFill>
                  <a:schemeClr val="lt2"/>
                </a:solidFill>
              </a:rPr>
              <a:t> is LOW</a:t>
            </a:r>
            <a:r>
              <a:rPr altLang="en-US" lang="en-US"/>
              <a:t> </a:t>
            </a:r>
            <a:r>
              <a:rPr altLang="en-US" lang="en-US">
                <a:solidFill>
                  <a:schemeClr val="lt2"/>
                </a:solidFill>
              </a:rPr>
              <a:t>	</a:t>
            </a:r>
          </a:p>
          <a:p>
            <a:pPr eaLnBrk="1" hangingPunct="1" latinLnBrk="1" lvl="0">
              <a:spcBef>
                <a:spcPct val="50000"/>
              </a:spcBef>
            </a:pPr>
            <a:r>
              <a:rPr altLang="en-US" lang="en-US">
                <a:solidFill>
                  <a:schemeClr val="lt2"/>
                </a:solidFill>
              </a:rPr>
              <a:t>	d. </a:t>
            </a:r>
            <a:r>
              <a:rPr altLang="en-US" i="1" lang="en-US">
                <a:solidFill>
                  <a:schemeClr val="lt2"/>
                </a:solidFill>
              </a:rPr>
              <a:t>G</a:t>
            </a:r>
            <a:r>
              <a:rPr altLang="en-US" baseline="-25000" lang="en-US">
                <a:solidFill>
                  <a:schemeClr val="lt2"/>
                </a:solidFill>
              </a:rPr>
              <a:t>1</a:t>
            </a:r>
            <a:r>
              <a:rPr altLang="en-US" lang="en-US">
                <a:solidFill>
                  <a:schemeClr val="lt2"/>
                </a:solidFill>
              </a:rPr>
              <a:t> is HIGH and </a:t>
            </a:r>
            <a:r>
              <a:rPr altLang="en-US" i="1" lang="en-US">
                <a:solidFill>
                  <a:schemeClr val="lt2"/>
                </a:solidFill>
              </a:rPr>
              <a:t>G</a:t>
            </a:r>
            <a:r>
              <a:rPr altLang="en-US" baseline="-25000" lang="en-US">
                <a:solidFill>
                  <a:schemeClr val="lt2"/>
                </a:solidFill>
              </a:rPr>
              <a:t>2</a:t>
            </a:r>
            <a:r>
              <a:rPr altLang="en-US" lang="en-US">
                <a:solidFill>
                  <a:schemeClr val="lt2"/>
                </a:solidFill>
              </a:rPr>
              <a:t> is HIGH</a:t>
            </a:r>
          </a:p>
        </p:txBody>
      </p:sp>
      <p:sp>
        <p:nvSpPr>
          <p:cNvPr id="1049125"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126"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127" name="Rectangle 6"/>
          <p:cNvSpPr/>
          <p:nvPr/>
        </p:nvSpPr>
        <p:spPr>
          <a:xfrm rot="0">
            <a:off x="838200" y="4724400"/>
            <a:ext cx="8001000" cy="17526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42" name=""/>
          <p:cNvGraphicFramePr>
            <a:graphicFrameLocks/>
          </p:cNvGraphicFramePr>
          <p:nvPr/>
        </p:nvGraphicFramePr>
        <p:xfrm rot="0">
          <a:off x="5029200" y="4800600"/>
          <a:ext cx="3657600" cy="1495425"/>
        </p:xfrm>
        <a:graphic>
          <a:graphicData uri="http://schemas.openxmlformats.org/presentationml/2006/ole">
            <mc:AlternateContent xmlns:mc="http://schemas.openxmlformats.org/markup-compatibility/2006">
              <mc:Choice xmlns:v="urn:schemas-microsoft-com:vml" Requires="v">
                <p:oleObj name="CorelDRAW" r:id="rId2" spid="" imgH="1495425" imgW="3657600" showAsIcon="0" progId="CorelDRAW.Graphic.13">
                  <p:embed followColorScheme="full"/>
                  <p:pic>
                    <p:nvPicPr>
                      <p:cNvPr id="2097208" name="Object 7"/>
                      <p:cNvPicPr>
                        <a:picLocks/>
                      </p:cNvPicPr>
                      <p:nvPr/>
                    </p:nvPicPr>
                    <p:blipFill>
                      <a:blip xmlns:r="http://schemas.openxmlformats.org/officeDocument/2006/relationships" r:embed="rId3"/>
                      <a:srcRect l="0" t="0" r="0" b="0"/>
                      <a:stretch>
                        <a:fillRect/>
                      </a:stretch>
                    </p:blipFill>
                    <p:spPr>
                      <a:xfrm rot="0">
                        <a:off x="5029200" y="4800600"/>
                        <a:ext cx="3657600" cy="1495425"/>
                      </a:xfrm>
                      <a:prstGeom prst="rect"/>
                      <a:noFill/>
                      <a:ln>
                        <a:noFill/>
                      </a:ln>
                    </p:spPr>
                  </p:pic>
                </p:oleObj>
              </mc:Choice>
              <mc:Fallback>
                <p:oleObj name="CorelDRAW" r:id="rId2" spid="" imgH="1495425" imgW="3657600" showAsIcon="0" progId="CorelDRAW.Graphic.13">
                  <p:embed followColorScheme="full"/>
                  <p:pic>
                    <p:nvPicPr>
                      <p:cNvPr id="2097208" name="Object 7"/>
                      <p:cNvPicPr>
                        <a:picLocks/>
                      </p:cNvPicPr>
                      <p:nvPr/>
                    </p:nvPicPr>
                    <p:blipFill>
                      <a:blip xmlns:r="http://schemas.openxmlformats.org/officeDocument/2006/relationships" r:embed="rId3"/>
                      <a:srcRect l="0" t="0" r="0" b="0"/>
                      <a:stretch>
                        <a:fillRect/>
                      </a:stretch>
                    </p:blipFill>
                    <p:spPr>
                      <a:xfrm rot="0">
                        <a:off x="5029200" y="4800600"/>
                        <a:ext cx="3657600" cy="1495425"/>
                      </a:xfrm>
                      <a:prstGeom prst="rect"/>
                      <a:noFill/>
                      <a:ln>
                        <a:noFill/>
                      </a:ln>
                    </p:spPr>
                  </p:pic>
                </p:oleObj>
              </mc:Fallback>
            </mc:AlternateContent>
          </a:graphicData>
        </a:graphic>
      </p:graphicFrame>
      <p:sp>
        <p:nvSpPr>
          <p:cNvPr id="1049128" name="Text Box 8"/>
          <p:cNvSpPr txBox="1"/>
          <p:nvPr/>
        </p:nvSpPr>
        <p:spPr>
          <a:xfrm rot="0">
            <a:off x="4800600" y="49530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9129" name="Text Box 9"/>
          <p:cNvSpPr txBox="1"/>
          <p:nvPr/>
        </p:nvSpPr>
        <p:spPr>
          <a:xfrm rot="0">
            <a:off x="4800600" y="52260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9130" name="Text Box 10"/>
          <p:cNvSpPr txBox="1"/>
          <p:nvPr/>
        </p:nvSpPr>
        <p:spPr>
          <a:xfrm rot="0">
            <a:off x="4800600" y="56832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9131" name="Text Box 11"/>
          <p:cNvSpPr txBox="1"/>
          <p:nvPr/>
        </p:nvSpPr>
        <p:spPr>
          <a:xfrm rot="0">
            <a:off x="4800600" y="60198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9132" name="Text Box 12"/>
          <p:cNvSpPr txBox="1"/>
          <p:nvPr/>
        </p:nvSpPr>
        <p:spPr>
          <a:xfrm rot="0">
            <a:off x="1066800" y="4800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9133" name="Text Box 13"/>
          <p:cNvSpPr txBox="1"/>
          <p:nvPr/>
        </p:nvSpPr>
        <p:spPr>
          <a:xfrm rot="0">
            <a:off x="1066800" y="5181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9134" name="Text Box 14"/>
          <p:cNvSpPr txBox="1"/>
          <p:nvPr/>
        </p:nvSpPr>
        <p:spPr>
          <a:xfrm rot="0">
            <a:off x="1066800" y="5562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9135" name="Text Box 15"/>
          <p:cNvSpPr txBox="1"/>
          <p:nvPr/>
        </p:nvSpPr>
        <p:spPr>
          <a:xfrm rot="0">
            <a:off x="1066800" y="5943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9136" name="Text Box 16"/>
          <p:cNvSpPr txBox="1"/>
          <p:nvPr/>
        </p:nvSpPr>
        <p:spPr>
          <a:xfrm rot="0">
            <a:off x="6477000" y="507365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G</a:t>
            </a:r>
            <a:r>
              <a:rPr altLang="en-US" baseline="-25000" sz="1800" lang="en-US">
                <a:latin typeface="Arial" pitchFamily="0" charset="0"/>
              </a:rPr>
              <a:t>1</a:t>
            </a:r>
          </a:p>
        </p:txBody>
      </p:sp>
      <p:sp>
        <p:nvSpPr>
          <p:cNvPr id="1049137" name="Text Box 17"/>
          <p:cNvSpPr txBox="1"/>
          <p:nvPr/>
        </p:nvSpPr>
        <p:spPr>
          <a:xfrm rot="0">
            <a:off x="6477000" y="583565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G</a:t>
            </a:r>
            <a:r>
              <a:rPr altLang="en-US" baseline="-25000" sz="1800" lang="en-US">
                <a:latin typeface="Arial" pitchFamily="0" charset="0"/>
              </a:rPr>
              <a:t>2</a:t>
            </a:r>
          </a:p>
        </p:txBody>
      </p:sp>
      <p:sp>
        <p:nvSpPr>
          <p:cNvPr id="1049138" name="Text Box 18"/>
          <p:cNvSpPr txBox="1"/>
          <p:nvPr/>
        </p:nvSpPr>
        <p:spPr>
          <a:xfrm rot="0">
            <a:off x="7772400" y="54102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008000"/>
                </a:solidFill>
                <a:latin typeface="Arial" pitchFamily="0" charset="0"/>
              </a:rPr>
              <a:t>G</a:t>
            </a:r>
            <a:r>
              <a:rPr altLang="en-US" baseline="-25000" sz="1800" lang="en-US">
                <a:solidFill>
                  <a:srgbClr val="008000"/>
                </a:solidFill>
                <a:latin typeface="Arial" pitchFamily="0" charset="0"/>
              </a:rPr>
              <a:t>3</a:t>
            </a:r>
          </a:p>
        </p:txBody>
      </p:sp>
      <p:graphicFrame>
        <p:nvGraphicFramePr>
          <p:cNvPr id="4194343" name=""/>
          <p:cNvGraphicFramePr>
            <a:graphicFrameLocks/>
          </p:cNvGraphicFramePr>
          <p:nvPr/>
        </p:nvGraphicFramePr>
        <p:xfrm rot="0">
          <a:off x="1524000" y="4835525"/>
          <a:ext cx="3200400" cy="1565275"/>
        </p:xfrm>
        <a:graphic>
          <a:graphicData uri="http://schemas.openxmlformats.org/presentationml/2006/ole">
            <mc:AlternateContent xmlns:mc="http://schemas.openxmlformats.org/markup-compatibility/2006">
              <mc:Choice xmlns:v="urn:schemas-microsoft-com:vml" Requires="v">
                <p:oleObj name="CorelDRAW" r:id="rId4" spid="" imgH="1565275" imgW="3200400" showAsIcon="0" progId="CorelDRAW.Graphic.13">
                  <p:embed followColorScheme="full"/>
                  <p:pic>
                    <p:nvPicPr>
                      <p:cNvPr id="2097209" name="Object 19"/>
                      <p:cNvPicPr>
                        <a:picLocks/>
                      </p:cNvPicPr>
                      <p:nvPr/>
                    </p:nvPicPr>
                    <p:blipFill>
                      <a:blip xmlns:r="http://schemas.openxmlformats.org/officeDocument/2006/relationships" r:embed="rId5"/>
                      <a:srcRect l="0" t="0" r="0" b="0"/>
                      <a:stretch>
                        <a:fillRect/>
                      </a:stretch>
                    </p:blipFill>
                    <p:spPr>
                      <a:xfrm rot="0">
                        <a:off x="1524000" y="4835525"/>
                        <a:ext cx="3200400" cy="1565275"/>
                      </a:xfrm>
                      <a:prstGeom prst="rect"/>
                      <a:noFill/>
                      <a:ln>
                        <a:noFill/>
                      </a:ln>
                    </p:spPr>
                  </p:pic>
                </p:oleObj>
              </mc:Choice>
              <mc:Fallback>
                <p:oleObj name="CorelDRAW" r:id="rId4" spid="" imgH="1565275" imgW="3200400" showAsIcon="0" progId="CorelDRAW.Graphic.13">
                  <p:embed followColorScheme="full"/>
                  <p:pic>
                    <p:nvPicPr>
                      <p:cNvPr id="2097209" name="Object 19"/>
                      <p:cNvPicPr>
                        <a:picLocks/>
                      </p:cNvPicPr>
                      <p:nvPr/>
                    </p:nvPicPr>
                    <p:blipFill>
                      <a:blip xmlns:r="http://schemas.openxmlformats.org/officeDocument/2006/relationships" r:embed="rId5"/>
                      <a:srcRect l="0" t="0" r="0" b="0"/>
                      <a:stretch>
                        <a:fillRect/>
                      </a:stretch>
                    </p:blipFill>
                    <p:spPr>
                      <a:xfrm rot="0">
                        <a:off x="1524000" y="4835525"/>
                        <a:ext cx="3200400" cy="1565275"/>
                      </a:xfrm>
                      <a:prstGeom prst="rect"/>
                      <a:noFill/>
                      <a:ln>
                        <a:noFill/>
                      </a:ln>
                    </p:spPr>
                  </p:pic>
                </p:oleObj>
              </mc:Fallback>
            </mc:AlternateContent>
          </a:graphicData>
        </a:graphic>
      </p:graphicFrame>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1" showMasterSp="1">
  <p:cSld>
    <p:spTree>
      <p:nvGrpSpPr>
        <p:cNvPr id="189" name=""/>
        <p:cNvGrpSpPr/>
        <p:nvPr/>
      </p:nvGrpSpPr>
      <p:grpSpPr>
        <a:xfrm rot="0">
          <a:off x="0" y="0"/>
          <a:ext cx="0" cy="0"/>
          <a:chOff x="0" y="0"/>
          <a:chExt cx="0" cy="0"/>
        </a:xfrm>
      </p:grpSpPr>
      <p:sp>
        <p:nvSpPr>
          <p:cNvPr id="1049142" name="Rectangle 7"/>
          <p:cNvSpPr/>
          <p:nvPr/>
        </p:nvSpPr>
        <p:spPr>
          <a:xfrm rot="0">
            <a:off x="3200400" y="1981200"/>
            <a:ext cx="2819400" cy="3429000"/>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143" name="Text Box 8"/>
          <p:cNvSpPr txBox="1"/>
          <p:nvPr/>
        </p:nvSpPr>
        <p:spPr>
          <a:xfrm rot="0">
            <a:off x="3657600" y="2057400"/>
            <a:ext cx="18288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Answers:</a:t>
            </a:r>
          </a:p>
          <a:p>
            <a:pPr eaLnBrk="1" hangingPunct="1" latinLnBrk="1" lvl="0">
              <a:spcBef>
                <a:spcPct val="50000"/>
              </a:spcBef>
            </a:pPr>
            <a:r>
              <a:rPr altLang="en-US" lang="en-US"/>
              <a:t>1.  b</a:t>
            </a:r>
          </a:p>
          <a:p>
            <a:pPr eaLnBrk="1" hangingPunct="1" latinLnBrk="1" lvl="0">
              <a:spcBef>
                <a:spcPct val="50000"/>
              </a:spcBef>
            </a:pPr>
            <a:r>
              <a:rPr altLang="en-US" lang="en-US"/>
              <a:t>2.  d</a:t>
            </a:r>
          </a:p>
          <a:p>
            <a:pPr eaLnBrk="1" hangingPunct="1" latinLnBrk="1" lvl="0">
              <a:spcBef>
                <a:spcPct val="50000"/>
              </a:spcBef>
            </a:pPr>
            <a:r>
              <a:rPr altLang="en-US" lang="en-US"/>
              <a:t>3.  a</a:t>
            </a:r>
          </a:p>
          <a:p>
            <a:pPr eaLnBrk="1" hangingPunct="1" latinLnBrk="1" lvl="0">
              <a:spcBef>
                <a:spcPct val="50000"/>
              </a:spcBef>
            </a:pPr>
            <a:r>
              <a:rPr altLang="en-US" lang="en-US"/>
              <a:t>4.  c</a:t>
            </a:r>
          </a:p>
          <a:p>
            <a:pPr eaLnBrk="1" hangingPunct="1" latinLnBrk="1" lvl="0">
              <a:spcBef>
                <a:spcPct val="50000"/>
              </a:spcBef>
            </a:pPr>
            <a:r>
              <a:rPr altLang="en-US" lang="en-US"/>
              <a:t>5.  d</a:t>
            </a:r>
          </a:p>
        </p:txBody>
      </p:sp>
      <p:sp>
        <p:nvSpPr>
          <p:cNvPr id="1049144" name="Text Box 9"/>
          <p:cNvSpPr txBox="1"/>
          <p:nvPr/>
        </p:nvSpPr>
        <p:spPr>
          <a:xfrm rot="0">
            <a:off x="4800600" y="2590800"/>
            <a:ext cx="1752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6.  c</a:t>
            </a:r>
          </a:p>
          <a:p>
            <a:pPr eaLnBrk="1" hangingPunct="1" latinLnBrk="1" lvl="0">
              <a:spcBef>
                <a:spcPct val="50000"/>
              </a:spcBef>
            </a:pPr>
            <a:r>
              <a:rPr altLang="en-US" lang="en-US"/>
              <a:t>7.  b</a:t>
            </a:r>
          </a:p>
          <a:p>
            <a:pPr eaLnBrk="1" hangingPunct="1" latinLnBrk="1" lvl="0">
              <a:spcBef>
                <a:spcPct val="50000"/>
              </a:spcBef>
            </a:pPr>
            <a:r>
              <a:rPr altLang="en-US" lang="en-US"/>
              <a:t>8.  c</a:t>
            </a:r>
          </a:p>
          <a:p>
            <a:pPr eaLnBrk="1" hangingPunct="1" latinLnBrk="1" lvl="0">
              <a:spcBef>
                <a:spcPct val="50000"/>
              </a:spcBef>
            </a:pPr>
            <a:r>
              <a:rPr altLang="en-US" lang="en-US"/>
              <a:t>9.  a</a:t>
            </a:r>
          </a:p>
          <a:p>
            <a:pPr eaLnBrk="1" hangingPunct="1" latinLnBrk="1" lvl="0">
              <a:spcBef>
                <a:spcPct val="50000"/>
              </a:spcBef>
            </a:pPr>
            <a:r>
              <a:rPr altLang="en-US" lang="en-US"/>
              <a:t>10. c</a:t>
            </a:r>
          </a:p>
          <a:p>
            <a:pPr eaLnBrk="1" hangingPunct="1" latinLnBrk="1" lvl="0">
              <a:spcBef>
                <a:spcPct val="50000"/>
              </a:spcBef>
            </a:pPr>
            <a:endParaRPr altLang="en-US" lang="en-US"/>
          </a:p>
        </p:txBody>
      </p:sp>
      <p:sp>
        <p:nvSpPr>
          <p:cNvPr id="1049145" name="WordArt 10"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ransition spd="fast" advClick="1">
    <p:wipe dir="r"/>
  </p:transition>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pic>
        <p:nvPicPr>
          <p:cNvPr id="2097155"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598" name="Text Box 4"/>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599" name="Text Box 5"/>
          <p:cNvSpPr txBox="1"/>
          <p:nvPr/>
        </p:nvSpPr>
        <p:spPr>
          <a:xfrm rot="0">
            <a:off x="838200" y="1784350"/>
            <a:ext cx="7696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An example of an SOP implementation is shown. The SOP expression is an AND-OR combination of the input variables and the appropriate complements.</a:t>
            </a:r>
          </a:p>
        </p:txBody>
      </p:sp>
      <p:sp>
        <p:nvSpPr>
          <p:cNvPr id="1048600" name="Rectangle 6"/>
          <p:cNvSpPr/>
          <p:nvPr/>
        </p:nvSpPr>
        <p:spPr>
          <a:xfrm rot="0">
            <a:off x="914400" y="1143000"/>
            <a:ext cx="41071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Combinational Logic Circuits</a:t>
            </a:r>
          </a:p>
        </p:txBody>
      </p:sp>
      <p:sp>
        <p:nvSpPr>
          <p:cNvPr id="1048601" name="Text Box 7"/>
          <p:cNvSpPr txBox="1"/>
          <p:nvPr/>
        </p:nvSpPr>
        <p:spPr>
          <a:xfrm rot="0">
            <a:off x="6934200" y="385445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008000"/>
                </a:solidFill>
                <a:latin typeface="Arial" pitchFamily="0" charset="0"/>
              </a:rPr>
              <a:t>SOP</a:t>
            </a:r>
          </a:p>
        </p:txBody>
      </p:sp>
      <p:grpSp>
        <p:nvGrpSpPr>
          <p:cNvPr id="53" name=""/>
          <p:cNvGrpSpPr/>
          <p:nvPr/>
        </p:nvGrpSpPr>
        <p:grpSpPr>
          <a:xfrm rot="0">
            <a:off x="4495800" y="4508500"/>
            <a:ext cx="533400" cy="336550"/>
            <a:chOff x="2832" y="3388"/>
            <a:chExt cx="336" cy="212"/>
          </a:xfrm>
        </p:grpSpPr>
        <p:sp>
          <p:nvSpPr>
            <p:cNvPr id="1048602" name="Text Box 9"/>
            <p:cNvSpPr txBox="1"/>
            <p:nvPr/>
          </p:nvSpPr>
          <p:spPr>
            <a:xfrm rot="0">
              <a:off x="2832" y="3388"/>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DE</a:t>
              </a:r>
            </a:p>
          </p:txBody>
        </p:sp>
        <p:sp>
          <p:nvSpPr>
            <p:cNvPr id="1048603" name="Line 10"/>
            <p:cNvSpPr/>
            <p:nvPr/>
          </p:nvSpPr>
          <p:spPr>
            <a:xfrm rot="0">
              <a:off x="2900" y="3424"/>
              <a:ext cx="96" cy="0"/>
            </a:xfrm>
            <a:prstGeom prst="line"/>
            <a:noFill/>
            <a:ln w="12700" cap="flat" cmpd="sng">
              <a:solidFill>
                <a:srgbClr val="FF0000">
                  <a:alpha val="100000"/>
                </a:srgbClr>
              </a:solidFill>
              <a:prstDash val="solid"/>
              <a:round/>
            </a:ln>
          </p:spPr>
        </p:sp>
      </p:grpSp>
      <p:grpSp>
        <p:nvGrpSpPr>
          <p:cNvPr id="54" name=""/>
          <p:cNvGrpSpPr/>
          <p:nvPr/>
        </p:nvGrpSpPr>
        <p:grpSpPr>
          <a:xfrm rot="0">
            <a:off x="4419600" y="3473450"/>
            <a:ext cx="762000" cy="336550"/>
            <a:chOff x="2784" y="2736"/>
            <a:chExt cx="480" cy="212"/>
          </a:xfrm>
        </p:grpSpPr>
        <p:sp>
          <p:nvSpPr>
            <p:cNvPr id="1048604" name="Text Box 12"/>
            <p:cNvSpPr txBox="1"/>
            <p:nvPr/>
          </p:nvSpPr>
          <p:spPr>
            <a:xfrm rot="0">
              <a:off x="2784" y="2736"/>
              <a:ext cx="48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ABC</a:t>
              </a:r>
            </a:p>
          </p:txBody>
        </p:sp>
        <p:sp>
          <p:nvSpPr>
            <p:cNvPr id="1048605" name="Line 13"/>
            <p:cNvSpPr/>
            <p:nvPr/>
          </p:nvSpPr>
          <p:spPr>
            <a:xfrm rot="0">
              <a:off x="3020" y="2780"/>
              <a:ext cx="96" cy="0"/>
            </a:xfrm>
            <a:prstGeom prst="line"/>
            <a:noFill/>
            <a:ln w="12700" cap="flat" cmpd="sng">
              <a:solidFill>
                <a:srgbClr val="FF0000">
                  <a:alpha val="100000"/>
                </a:srgbClr>
              </a:solidFill>
              <a:prstDash val="solid"/>
              <a:round/>
            </a:ln>
          </p:spPr>
        </p:sp>
      </p:grpSp>
      <p:grpSp>
        <p:nvGrpSpPr>
          <p:cNvPr id="55" name=""/>
          <p:cNvGrpSpPr/>
          <p:nvPr/>
        </p:nvGrpSpPr>
        <p:grpSpPr>
          <a:xfrm rot="0">
            <a:off x="2819400" y="3321050"/>
            <a:ext cx="304800" cy="1631950"/>
            <a:chOff x="1776" y="2640"/>
            <a:chExt cx="192" cy="1028"/>
          </a:xfrm>
        </p:grpSpPr>
        <p:sp>
          <p:nvSpPr>
            <p:cNvPr id="1048606" name="Text Box 15"/>
            <p:cNvSpPr txBox="1"/>
            <p:nvPr/>
          </p:nvSpPr>
          <p:spPr>
            <a:xfrm rot="0">
              <a:off x="1776"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607" name="Text Box 16"/>
            <p:cNvSpPr txBox="1"/>
            <p:nvPr/>
          </p:nvSpPr>
          <p:spPr>
            <a:xfrm rot="0">
              <a:off x="1776" y="2793"/>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608" name="Text Box 17"/>
            <p:cNvSpPr txBox="1"/>
            <p:nvPr/>
          </p:nvSpPr>
          <p:spPr>
            <a:xfrm rot="0">
              <a:off x="1776" y="297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609" name="Line 18"/>
            <p:cNvSpPr/>
            <p:nvPr/>
          </p:nvSpPr>
          <p:spPr>
            <a:xfrm rot="0">
              <a:off x="1840" y="3016"/>
              <a:ext cx="96" cy="0"/>
            </a:xfrm>
            <a:prstGeom prst="line"/>
            <a:noFill/>
            <a:ln w="12700" cap="flat" cmpd="sng">
              <a:solidFill>
                <a:srgbClr val="FF0000">
                  <a:alpha val="100000"/>
                </a:srgbClr>
              </a:solidFill>
              <a:prstDash val="solid"/>
              <a:round/>
            </a:ln>
          </p:spPr>
        </p:sp>
        <p:sp>
          <p:nvSpPr>
            <p:cNvPr id="1048610" name="Text Box 19"/>
            <p:cNvSpPr txBox="1"/>
            <p:nvPr/>
          </p:nvSpPr>
          <p:spPr>
            <a:xfrm rot="0">
              <a:off x="1776" y="34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E</a:t>
              </a:r>
            </a:p>
          </p:txBody>
        </p:sp>
        <p:sp>
          <p:nvSpPr>
            <p:cNvPr id="1048611" name="Text Box 20"/>
            <p:cNvSpPr txBox="1"/>
            <p:nvPr/>
          </p:nvSpPr>
          <p:spPr>
            <a:xfrm rot="0">
              <a:off x="1776" y="3244"/>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8612" name="Line 21"/>
            <p:cNvSpPr/>
            <p:nvPr/>
          </p:nvSpPr>
          <p:spPr>
            <a:xfrm rot="0">
              <a:off x="1828" y="3280"/>
              <a:ext cx="96" cy="0"/>
            </a:xfrm>
            <a:prstGeom prst="line"/>
            <a:noFill/>
            <a:ln w="12700" cap="flat" cmpd="sng">
              <a:solidFill>
                <a:srgbClr val="FF0000">
                  <a:alpha val="100000"/>
                </a:srgbClr>
              </a:solidFill>
              <a:prstDash val="solid"/>
              <a:round/>
            </a:ln>
          </p:spPr>
        </p:sp>
      </p:grpSp>
      <p:graphicFrame>
        <p:nvGraphicFramePr>
          <p:cNvPr id="4194305" name=""/>
          <p:cNvGraphicFramePr>
            <a:graphicFrameLocks/>
          </p:cNvGraphicFramePr>
          <p:nvPr/>
        </p:nvGraphicFramePr>
        <p:xfrm rot="0">
          <a:off x="3124200" y="3473450"/>
          <a:ext cx="3810000" cy="1404937"/>
        </p:xfrm>
        <a:graphic>
          <a:graphicData uri="http://schemas.openxmlformats.org/presentationml/2006/ole">
            <mc:AlternateContent xmlns:mc="http://schemas.openxmlformats.org/markup-compatibility/2006">
              <mc:Choice xmlns:v="urn:schemas-microsoft-com:vml" Requires="v">
                <p:oleObj name="CorelDRAW" r:id="rId2" spid="" imgH="1404937" imgW="3810000" showAsIcon="0" progId="CorelDRAW.Graphic.13">
                  <p:embed followColorScheme="full"/>
                  <p:pic>
                    <p:nvPicPr>
                      <p:cNvPr id="2097156" name="Object 22"/>
                      <p:cNvPicPr>
                        <a:picLocks/>
                      </p:cNvPicPr>
                      <p:nvPr/>
                    </p:nvPicPr>
                    <p:blipFill>
                      <a:blip xmlns:r="http://schemas.openxmlformats.org/officeDocument/2006/relationships" r:embed="rId3"/>
                      <a:srcRect l="0" t="0" r="0" b="0"/>
                      <a:stretch>
                        <a:fillRect/>
                      </a:stretch>
                    </p:blipFill>
                    <p:spPr>
                      <a:xfrm rot="0">
                        <a:off x="3124200" y="3473450"/>
                        <a:ext cx="3810000" cy="1404937"/>
                      </a:xfrm>
                      <a:prstGeom prst="rect"/>
                      <a:noFill/>
                      <a:ln>
                        <a:noFill/>
                      </a:ln>
                    </p:spPr>
                  </p:pic>
                </p:oleObj>
              </mc:Choice>
              <mc:Fallback>
                <p:oleObj name="CorelDRAW" r:id="rId2" spid="" imgH="1404937" imgW="3810000" showAsIcon="0" progId="CorelDRAW.Graphic.13">
                  <p:embed followColorScheme="full"/>
                  <p:pic>
                    <p:nvPicPr>
                      <p:cNvPr id="2097156" name="Object 22"/>
                      <p:cNvPicPr>
                        <a:picLocks/>
                      </p:cNvPicPr>
                      <p:nvPr/>
                    </p:nvPicPr>
                    <p:blipFill>
                      <a:blip xmlns:r="http://schemas.openxmlformats.org/officeDocument/2006/relationships" r:embed="rId3"/>
                      <a:srcRect l="0" t="0" r="0" b="0"/>
                      <a:stretch>
                        <a:fillRect/>
                      </a:stretch>
                    </p:blipFill>
                    <p:spPr>
                      <a:xfrm rot="0">
                        <a:off x="3124200" y="3473450"/>
                        <a:ext cx="3810000" cy="1404937"/>
                      </a:xfrm>
                      <a:prstGeom prst="rect"/>
                      <a:noFill/>
                      <a:ln>
                        <a:noFill/>
                      </a:ln>
                    </p:spPr>
                  </p:pic>
                </p:oleObj>
              </mc:Fallback>
            </mc:AlternateContent>
          </a:graphicData>
        </a:graphic>
      </p:graphicFrame>
      <p:grpSp>
        <p:nvGrpSpPr>
          <p:cNvPr id="56" name=""/>
          <p:cNvGrpSpPr/>
          <p:nvPr/>
        </p:nvGrpSpPr>
        <p:grpSpPr>
          <a:xfrm rot="0">
            <a:off x="5334000" y="3854450"/>
            <a:ext cx="1676400" cy="336550"/>
            <a:chOff x="3360" y="2976"/>
            <a:chExt cx="1056" cy="212"/>
          </a:xfrm>
        </p:grpSpPr>
        <p:sp>
          <p:nvSpPr>
            <p:cNvPr id="1048613" name="Text Box 24"/>
            <p:cNvSpPr txBox="1"/>
            <p:nvPr/>
          </p:nvSpPr>
          <p:spPr>
            <a:xfrm rot="0">
              <a:off x="3360" y="2976"/>
              <a:ext cx="67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 ABC</a:t>
              </a:r>
            </a:p>
          </p:txBody>
        </p:sp>
        <p:sp>
          <p:nvSpPr>
            <p:cNvPr id="1048614" name="Text Box 25"/>
            <p:cNvSpPr txBox="1"/>
            <p:nvPr/>
          </p:nvSpPr>
          <p:spPr>
            <a:xfrm rot="0">
              <a:off x="3840" y="2976"/>
              <a:ext cx="57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 + DE</a:t>
              </a:r>
            </a:p>
          </p:txBody>
        </p:sp>
        <p:sp>
          <p:nvSpPr>
            <p:cNvPr id="1048615" name="Line 26"/>
            <p:cNvSpPr/>
            <p:nvPr/>
          </p:nvSpPr>
          <p:spPr>
            <a:xfrm rot="0">
              <a:off x="4052" y="3016"/>
              <a:ext cx="96" cy="1"/>
            </a:xfrm>
            <a:prstGeom prst="line"/>
            <a:noFill/>
            <a:ln w="12700" cap="flat" cmpd="sng">
              <a:solidFill>
                <a:srgbClr val="FF0000">
                  <a:alpha val="100000"/>
                </a:srgbClr>
              </a:solidFill>
              <a:prstDash val="solid"/>
              <a:round/>
            </a:ln>
          </p:spPr>
        </p:sp>
        <p:sp>
          <p:nvSpPr>
            <p:cNvPr id="1048616" name="Line 27"/>
            <p:cNvSpPr/>
            <p:nvPr/>
          </p:nvSpPr>
          <p:spPr>
            <a:xfrm rot="0">
              <a:off x="3836" y="3020"/>
              <a:ext cx="96" cy="0"/>
            </a:xfrm>
            <a:prstGeom prst="line"/>
            <a:noFill/>
            <a:ln w="12700" cap="flat" cmpd="sng">
              <a:solidFill>
                <a:srgbClr val="FF0000">
                  <a:alpha val="100000"/>
                </a:srgb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37" presetSubtype="0">
                                  <p:stCondLst>
                                    <p:cond delay="0"/>
                                  </p:stCondLst>
                                  <p:childTnLst>
                                    <p:set>
                                      <p:cBhvr>
                                        <p:cTn dur="1" fill="hold" id="6">
                                          <p:stCondLst>
                                            <p:cond delay="0"/>
                                          </p:stCondLst>
                                        </p:cTn>
                                        <p:tgtEl>
                                          <p:spTgt spid="4194305"/>
                                        </p:tgtEl>
                                        <p:attrNameLst>
                                          <p:attrName>style.visibility</p:attrName>
                                        </p:attrNameLst>
                                      </p:cBhvr>
                                      <p:to>
                                        <p:strVal val="visible"/>
                                      </p:to>
                                    </p:set>
                                    <p:animEffect transition="in" filter="fade">
                                      <p:cBhvr>
                                        <p:cTn dur="1000" id="7"/>
                                        <p:tgtEl>
                                          <p:spTgt spid="4194305"/>
                                        </p:tgtEl>
                                      </p:cBhvr>
                                    </p:animEffect>
                                    <p:anim calcmode="lin" valueType="num">
                                      <p:cBhvr>
                                        <p:cTn dur="1000" fill="hold" id="8"/>
                                        <p:tgtEl>
                                          <p:spTgt spid="4194305"/>
                                        </p:tgtEl>
                                        <p:attrNameLst>
                                          <p:attrName>ppt_x</p:attrName>
                                        </p:attrNameLst>
                                      </p:cBhvr>
                                      <p:tavLst>
                                        <p:tav tm="0">
                                          <p:val>
                                            <p:strVal val="#ppt_x"/>
                                          </p:val>
                                        </p:tav>
                                        <p:tav tm="100000">
                                          <p:val>
                                            <p:strVal val="#ppt_x"/>
                                          </p:val>
                                        </p:tav>
                                      </p:tavLst>
                                    </p:anim>
                                    <p:anim calcmode="lin" valueType="num">
                                      <p:cBhvr>
                                        <p:cTn decel="100000" dur="900" fill="hold" id="9"/>
                                        <p:tgtEl>
                                          <p:spTgt spid="4194305"/>
                                        </p:tgtEl>
                                        <p:attrNameLst>
                                          <p:attrName>ppt_y</p:attrName>
                                        </p:attrNameLst>
                                      </p:cBhvr>
                                      <p:tavLst>
                                        <p:tav tm="0">
                                          <p:val>
                                            <p:strVal val="#ppt_y+1"/>
                                          </p:val>
                                        </p:tav>
                                        <p:tav tm="100000">
                                          <p:val>
                                            <p:strVal val="#ppt_y-.03"/>
                                          </p:val>
                                        </p:tav>
                                      </p:tavLst>
                                    </p:anim>
                                    <p:anim calcmode="lin" valueType="num">
                                      <p:cBhvr>
                                        <p:cTn accel="100000" dur="100" fill="hold" id="10">
                                          <p:stCondLst>
                                            <p:cond delay="900"/>
                                          </p:stCondLst>
                                        </p:cTn>
                                        <p:tgtEl>
                                          <p:spTgt spid="4194305"/>
                                        </p:tgtEl>
                                        <p:attrNameLst>
                                          <p:attrName>ppt_y</p:attrName>
                                        </p:attrNameLst>
                                      </p:cBhvr>
                                      <p:tavLst>
                                        <p:tav tm="0">
                                          <p:val>
                                            <p:strVal val="#ppt_y-.03"/>
                                          </p:val>
                                        </p:tav>
                                        <p:tav tm="100000">
                                          <p:val>
                                            <p:strVal val="#ppt_y"/>
                                          </p:val>
                                        </p:tav>
                                      </p:tavLst>
                                    </p:anim>
                                  </p:childTnLst>
                                </p:cTn>
                              </p:par>
                            </p:childTnLst>
                          </p:cTn>
                        </p:par>
                        <p:par>
                          <p:cTn fill="hold" id="11">
                            <p:stCondLst>
                              <p:cond delay="1000"/>
                            </p:stCondLst>
                            <p:childTnLst>
                              <p:par>
                                <p:cTn fill="hold" id="12" nodeType="afterEffect" presetClass="entr" presetID="22" presetSubtype="1">
                                  <p:stCondLst>
                                    <p:cond delay="0"/>
                                  </p:stCondLst>
                                  <p:childTnLst>
                                    <p:set>
                                      <p:cBhvr>
                                        <p:cTn dur="1" fill="hold" id="13">
                                          <p:stCondLst>
                                            <p:cond delay="0"/>
                                          </p:stCondLst>
                                        </p:cTn>
                                        <p:tgtEl>
                                          <p:spTgt spid="55"/>
                                        </p:tgtEl>
                                        <p:attrNameLst>
                                          <p:attrName>style.visibility</p:attrName>
                                        </p:attrNameLst>
                                      </p:cBhvr>
                                      <p:to>
                                        <p:strVal val="visible"/>
                                      </p:to>
                                    </p:set>
                                    <p:animEffect transition="in" filter="wipe(up)">
                                      <p:cBhvr>
                                        <p:cTn dur="500" id="14"/>
                                        <p:tgtEl>
                                          <p:spTgt spid="55"/>
                                        </p:tgtEl>
                                      </p:cBhvr>
                                    </p:animEffec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5" presetSubtype="0">
                                  <p:stCondLst>
                                    <p:cond delay="0"/>
                                  </p:stCondLst>
                                  <p:childTnLst>
                                    <p:set>
                                      <p:cBhvr>
                                        <p:cTn dur="1" fill="hold" id="18">
                                          <p:stCondLst>
                                            <p:cond delay="0"/>
                                          </p:stCondLst>
                                        </p:cTn>
                                        <p:tgtEl>
                                          <p:spTgt spid="54"/>
                                        </p:tgtEl>
                                        <p:attrNameLst>
                                          <p:attrName>style.visibility</p:attrName>
                                        </p:attrNameLst>
                                      </p:cBhvr>
                                      <p:to>
                                        <p:strVal val="visible"/>
                                      </p:to>
                                    </p:set>
                                    <p:anim calcmode="lin" valueType="num">
                                      <p:cBhvr>
                                        <p:cTn dur="1000" fill="hold" id="19"/>
                                        <p:tgtEl>
                                          <p:spTgt spid="54"/>
                                        </p:tgtEl>
                                        <p:attrNameLst>
                                          <p:attrName>ppt_w</p:attrName>
                                        </p:attrNameLst>
                                      </p:cBhvr>
                                      <p:tavLst>
                                        <p:tav tm="0">
                                          <p:val>
                                            <p:fltVal val="0.0"/>
                                          </p:val>
                                        </p:tav>
                                        <p:tav tm="100000">
                                          <p:val>
                                            <p:strVal val="#ppt_w"/>
                                          </p:val>
                                        </p:tav>
                                      </p:tavLst>
                                    </p:anim>
                                    <p:anim calcmode="lin" valueType="num">
                                      <p:cBhvr>
                                        <p:cTn dur="1000" fill="hold" id="20"/>
                                        <p:tgtEl>
                                          <p:spTgt spid="54"/>
                                        </p:tgtEl>
                                        <p:attrNameLst>
                                          <p:attrName>ppt_h</p:attrName>
                                        </p:attrNameLst>
                                      </p:cBhvr>
                                      <p:tavLst>
                                        <p:tav tm="0">
                                          <p:val>
                                            <p:fltVal val="0.0"/>
                                          </p:val>
                                        </p:tav>
                                        <p:tav tm="100000">
                                          <p:val>
                                            <p:strVal val="#ppt_h"/>
                                          </p:val>
                                        </p:tav>
                                      </p:tavLst>
                                    </p:anim>
                                    <p:anim calcmode="lin" valueType="num">
                                      <p:cBhvr>
                                        <p:cTn dur="1000" fill="hold" id="21"/>
                                        <p:tgtEl>
                                          <p:spTgt spid="54"/>
                                        </p:tgtEl>
                                        <p:attrNameLst>
                                          <p:attrName>ppt_x</p:attrName>
                                        </p:attrNameLst>
                                      </p:cBhvr>
                                      <p:tavLst>
                                        <p:tav fmla="#ppt_x+(cos(-2*pi*(1-$))*-#ppt_x-sin(-2*pi*(1-$))*(1-#ppt_y))*(1-$)" tm="0">
                                          <p:val>
                                            <p:fltVal val="0.0"/>
                                          </p:val>
                                        </p:tav>
                                        <p:tav tm="100000">
                                          <p:val>
                                            <p:fltVal val="1.0"/>
                                          </p:val>
                                        </p:tav>
                                      </p:tavLst>
                                    </p:anim>
                                    <p:anim calcmode="lin" valueType="num">
                                      <p:cBhvr>
                                        <p:cTn dur="1000" fill="hold" id="22"/>
                                        <p:tgtEl>
                                          <p:spTgt spid="54"/>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5" presetSubtype="0">
                                  <p:stCondLst>
                                    <p:cond delay="0"/>
                                  </p:stCondLst>
                                  <p:childTnLst>
                                    <p:set>
                                      <p:cBhvr>
                                        <p:cTn dur="1" fill="hold" id="26">
                                          <p:stCondLst>
                                            <p:cond delay="0"/>
                                          </p:stCondLst>
                                        </p:cTn>
                                        <p:tgtEl>
                                          <p:spTgt spid="53"/>
                                        </p:tgtEl>
                                        <p:attrNameLst>
                                          <p:attrName>style.visibility</p:attrName>
                                        </p:attrNameLst>
                                      </p:cBhvr>
                                      <p:to>
                                        <p:strVal val="visible"/>
                                      </p:to>
                                    </p:set>
                                    <p:anim calcmode="lin" valueType="num">
                                      <p:cBhvr>
                                        <p:cTn dur="1000" fill="hold" id="27"/>
                                        <p:tgtEl>
                                          <p:spTgt spid="53"/>
                                        </p:tgtEl>
                                        <p:attrNameLst>
                                          <p:attrName>ppt_w</p:attrName>
                                        </p:attrNameLst>
                                      </p:cBhvr>
                                      <p:tavLst>
                                        <p:tav tm="0">
                                          <p:val>
                                            <p:fltVal val="0.0"/>
                                          </p:val>
                                        </p:tav>
                                        <p:tav tm="100000">
                                          <p:val>
                                            <p:strVal val="#ppt_w"/>
                                          </p:val>
                                        </p:tav>
                                      </p:tavLst>
                                    </p:anim>
                                    <p:anim calcmode="lin" valueType="num">
                                      <p:cBhvr>
                                        <p:cTn dur="1000" fill="hold" id="28"/>
                                        <p:tgtEl>
                                          <p:spTgt spid="53"/>
                                        </p:tgtEl>
                                        <p:attrNameLst>
                                          <p:attrName>ppt_h</p:attrName>
                                        </p:attrNameLst>
                                      </p:cBhvr>
                                      <p:tavLst>
                                        <p:tav tm="0">
                                          <p:val>
                                            <p:fltVal val="0.0"/>
                                          </p:val>
                                        </p:tav>
                                        <p:tav tm="100000">
                                          <p:val>
                                            <p:strVal val="#ppt_h"/>
                                          </p:val>
                                        </p:tav>
                                      </p:tavLst>
                                    </p:anim>
                                    <p:anim calcmode="lin" valueType="num">
                                      <p:cBhvr>
                                        <p:cTn dur="1000" fill="hold" id="29"/>
                                        <p:tgtEl>
                                          <p:spTgt spid="53"/>
                                        </p:tgtEl>
                                        <p:attrNameLst>
                                          <p:attrName>ppt_x</p:attrName>
                                        </p:attrNameLst>
                                      </p:cBhvr>
                                      <p:tavLst>
                                        <p:tav fmla="#ppt_x+(cos(-2*pi*(1-$))*-#ppt_x-sin(-2*pi*(1-$))*(1-#ppt_y))*(1-$)" tm="0">
                                          <p:val>
                                            <p:fltVal val="0.0"/>
                                          </p:val>
                                        </p:tav>
                                        <p:tav tm="100000">
                                          <p:val>
                                            <p:fltVal val="1.0"/>
                                          </p:val>
                                        </p:tav>
                                      </p:tavLst>
                                    </p:anim>
                                    <p:anim calcmode="lin" valueType="num">
                                      <p:cBhvr>
                                        <p:cTn dur="1000" fill="hold" id="30"/>
                                        <p:tgtEl>
                                          <p:spTgt spid="53"/>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8">
                                  <p:stCondLst>
                                    <p:cond delay="0"/>
                                  </p:stCondLst>
                                  <p:childTnLst>
                                    <p:set>
                                      <p:cBhvr>
                                        <p:cTn dur="1" fill="hold" id="34">
                                          <p:stCondLst>
                                            <p:cond delay="0"/>
                                          </p:stCondLst>
                                        </p:cTn>
                                        <p:tgtEl>
                                          <p:spTgt spid="56"/>
                                        </p:tgtEl>
                                        <p:attrNameLst>
                                          <p:attrName>style.visibility</p:attrName>
                                        </p:attrNameLst>
                                      </p:cBhvr>
                                      <p:to>
                                        <p:strVal val="visible"/>
                                      </p:to>
                                    </p:set>
                                    <p:animEffect transition="in" filter="wipe(left)">
                                      <p:cBhvr>
                                        <p:cTn dur="1000" id="35"/>
                                        <p:tgtEl>
                                          <p:spTgt spid="56"/>
                                        </p:tgtEl>
                                      </p:cBhvr>
                                    </p:animEffect>
                                  </p:childTnLst>
                                </p:cTn>
                              </p:par>
                            </p:childTnLst>
                          </p:cTn>
                        </p:par>
                        <p:par>
                          <p:cTn fill="hold" id="36">
                            <p:stCondLst>
                              <p:cond delay="1000"/>
                            </p:stCondLst>
                            <p:childTnLst>
                              <p:par>
                                <p:cTn fill="hold" grpId="0" id="37" nodeType="afterEffect" presetClass="entr" presetID="15" presetSubtype="0">
                                  <p:stCondLst>
                                    <p:cond delay="0"/>
                                  </p:stCondLst>
                                  <p:childTnLst>
                                    <p:set>
                                      <p:cBhvr>
                                        <p:cTn dur="1" fill="hold" id="38">
                                          <p:stCondLst>
                                            <p:cond delay="0"/>
                                          </p:stCondLst>
                                        </p:cTn>
                                        <p:tgtEl>
                                          <p:spTgt spid="1048601"/>
                                        </p:tgtEl>
                                        <p:attrNameLst>
                                          <p:attrName>style.visibility</p:attrName>
                                        </p:attrNameLst>
                                      </p:cBhvr>
                                      <p:to>
                                        <p:strVal val="visible"/>
                                      </p:to>
                                    </p:set>
                                    <p:anim calcmode="lin" valueType="num">
                                      <p:cBhvr>
                                        <p:cTn dur="1000" fill="hold" id="39"/>
                                        <p:tgtEl>
                                          <p:spTgt spid="1048601"/>
                                        </p:tgtEl>
                                        <p:attrNameLst>
                                          <p:attrName>ppt_w</p:attrName>
                                        </p:attrNameLst>
                                      </p:cBhvr>
                                      <p:tavLst>
                                        <p:tav tm="0">
                                          <p:val>
                                            <p:fltVal val="0.0"/>
                                          </p:val>
                                        </p:tav>
                                        <p:tav tm="100000">
                                          <p:val>
                                            <p:strVal val="#ppt_w"/>
                                          </p:val>
                                        </p:tav>
                                      </p:tavLst>
                                    </p:anim>
                                    <p:anim calcmode="lin" valueType="num">
                                      <p:cBhvr>
                                        <p:cTn dur="1000" fill="hold" id="40"/>
                                        <p:tgtEl>
                                          <p:spTgt spid="1048601"/>
                                        </p:tgtEl>
                                        <p:attrNameLst>
                                          <p:attrName>ppt_h</p:attrName>
                                        </p:attrNameLst>
                                      </p:cBhvr>
                                      <p:tavLst>
                                        <p:tav tm="0">
                                          <p:val>
                                            <p:fltVal val="0.0"/>
                                          </p:val>
                                        </p:tav>
                                        <p:tav tm="100000">
                                          <p:val>
                                            <p:strVal val="#ppt_h"/>
                                          </p:val>
                                        </p:tav>
                                      </p:tavLst>
                                    </p:anim>
                                    <p:anim calcmode="lin" valueType="num">
                                      <p:cBhvr>
                                        <p:cTn dur="1000" fill="hold" id="41"/>
                                        <p:tgtEl>
                                          <p:spTgt spid="1048601"/>
                                        </p:tgtEl>
                                        <p:attrNameLst>
                                          <p:attrName>ppt_x</p:attrName>
                                        </p:attrNameLst>
                                      </p:cBhvr>
                                      <p:tavLst>
                                        <p:tav fmla="#ppt_x+(cos(-2*pi*(1-$))*-#ppt_x-sin(-2*pi*(1-$))*(1-#ppt_y))*(1-$)" tm="0">
                                          <p:val>
                                            <p:fltVal val="0.0"/>
                                          </p:val>
                                        </p:tav>
                                        <p:tav tm="100000">
                                          <p:val>
                                            <p:fltVal val="1.0"/>
                                          </p:val>
                                        </p:tav>
                                      </p:tavLst>
                                    </p:anim>
                                    <p:anim calcmode="lin" valueType="num">
                                      <p:cBhvr>
                                        <p:cTn dur="1000" fill="hold" id="42"/>
                                        <p:tgtEl>
                                          <p:spTgt spid="1048601"/>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1" grpId="0" uiExpand="0" build="whole"/>
    </p:bld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20" name="Text Box 2"/>
          <p:cNvSpPr txBox="1"/>
          <p:nvPr/>
        </p:nvSpPr>
        <p:spPr>
          <a:xfrm rot="0">
            <a:off x="838200" y="1752600"/>
            <a:ext cx="7696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When the output of a SOP form is inverted, the circuit is called an AND-OR-Invert circuit. The AOI configuration lends itself to product-of-sums (POS) implementation.</a:t>
            </a:r>
          </a:p>
        </p:txBody>
      </p:sp>
      <p:pic>
        <p:nvPicPr>
          <p:cNvPr id="2097157"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21" name="Text Box 4"/>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22" name="Text Box 5"/>
          <p:cNvSpPr txBox="1"/>
          <p:nvPr/>
        </p:nvSpPr>
        <p:spPr>
          <a:xfrm rot="0">
            <a:off x="838200" y="2895600"/>
            <a:ext cx="7696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An example of an AOI implementation is shown. The output  expression can be changed to a POS expression by applying DeMorgan’s theorem twice. </a:t>
            </a:r>
          </a:p>
        </p:txBody>
      </p:sp>
      <p:sp>
        <p:nvSpPr>
          <p:cNvPr id="1048623" name="Rectangle 6"/>
          <p:cNvSpPr/>
          <p:nvPr/>
        </p:nvSpPr>
        <p:spPr>
          <a:xfrm rot="0">
            <a:off x="914400" y="1143000"/>
            <a:ext cx="41071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Combinational Logic Circuits</a:t>
            </a:r>
          </a:p>
        </p:txBody>
      </p:sp>
      <p:sp>
        <p:nvSpPr>
          <p:cNvPr id="1048624" name="Text Box 10"/>
          <p:cNvSpPr txBox="1"/>
          <p:nvPr/>
        </p:nvSpPr>
        <p:spPr>
          <a:xfrm rot="0">
            <a:off x="7924800" y="556260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008000"/>
                </a:solidFill>
                <a:latin typeface="Arial" pitchFamily="0" charset="0"/>
              </a:rPr>
              <a:t>POS</a:t>
            </a:r>
          </a:p>
        </p:txBody>
      </p:sp>
      <p:graphicFrame>
        <p:nvGraphicFramePr>
          <p:cNvPr id="4194306" name=""/>
          <p:cNvGraphicFramePr>
            <a:graphicFrameLocks/>
          </p:cNvGraphicFramePr>
          <p:nvPr/>
        </p:nvGraphicFramePr>
        <p:xfrm rot="0">
          <a:off x="1295400" y="4267200"/>
          <a:ext cx="6324600" cy="1516062"/>
        </p:xfrm>
        <a:graphic>
          <a:graphicData uri="http://schemas.openxmlformats.org/presentationml/2006/ole">
            <mc:AlternateContent xmlns:mc="http://schemas.openxmlformats.org/markup-compatibility/2006">
              <mc:Choice xmlns:v="urn:schemas-microsoft-com:vml" Requires="v">
                <p:oleObj name="CorelDRAW" r:id="rId2" spid="" imgH="1516062" imgW="6324600" showAsIcon="0" progId="CorelDRAW.Graphic.13">
                  <p:embed followColorScheme="full"/>
                  <p:pic>
                    <p:nvPicPr>
                      <p:cNvPr id="2097158" name="Object 30"/>
                      <p:cNvPicPr>
                        <a:picLocks/>
                      </p:cNvPicPr>
                      <p:nvPr/>
                    </p:nvPicPr>
                    <p:blipFill>
                      <a:blip xmlns:r="http://schemas.openxmlformats.org/officeDocument/2006/relationships" r:embed="rId3"/>
                      <a:srcRect l="0" t="0" r="0" b="0"/>
                      <a:stretch>
                        <a:fillRect/>
                      </a:stretch>
                    </p:blipFill>
                    <p:spPr>
                      <a:xfrm rot="0">
                        <a:off x="1295400" y="4267200"/>
                        <a:ext cx="6324600" cy="1516062"/>
                      </a:xfrm>
                      <a:prstGeom prst="rect"/>
                      <a:noFill/>
                      <a:ln>
                        <a:noFill/>
                      </a:ln>
                    </p:spPr>
                  </p:pic>
                </p:oleObj>
              </mc:Choice>
              <mc:Fallback>
                <p:oleObj name="CorelDRAW" r:id="rId2" spid="" imgH="1516062" imgW="6324600" showAsIcon="0" progId="CorelDRAW.Graphic.13">
                  <p:embed followColorScheme="full"/>
                  <p:pic>
                    <p:nvPicPr>
                      <p:cNvPr id="2097158" name="Object 30"/>
                      <p:cNvPicPr>
                        <a:picLocks/>
                      </p:cNvPicPr>
                      <p:nvPr/>
                    </p:nvPicPr>
                    <p:blipFill>
                      <a:blip xmlns:r="http://schemas.openxmlformats.org/officeDocument/2006/relationships" r:embed="rId3"/>
                      <a:srcRect l="0" t="0" r="0" b="0"/>
                      <a:stretch>
                        <a:fillRect/>
                      </a:stretch>
                    </p:blipFill>
                    <p:spPr>
                      <a:xfrm rot="0">
                        <a:off x="1295400" y="4267200"/>
                        <a:ext cx="6324600" cy="1516062"/>
                      </a:xfrm>
                      <a:prstGeom prst="rect"/>
                      <a:noFill/>
                      <a:ln>
                        <a:noFill/>
                      </a:ln>
                    </p:spPr>
                  </p:pic>
                </p:oleObj>
              </mc:Fallback>
            </mc:AlternateContent>
          </a:graphicData>
        </a:graphic>
      </p:graphicFrame>
      <p:grpSp>
        <p:nvGrpSpPr>
          <p:cNvPr id="60" name=""/>
          <p:cNvGrpSpPr/>
          <p:nvPr/>
        </p:nvGrpSpPr>
        <p:grpSpPr>
          <a:xfrm rot="0">
            <a:off x="2819400" y="5486400"/>
            <a:ext cx="533400" cy="336550"/>
            <a:chOff x="2832" y="3388"/>
            <a:chExt cx="336" cy="212"/>
          </a:xfrm>
        </p:grpSpPr>
        <p:sp>
          <p:nvSpPr>
            <p:cNvPr id="1048625" name="Text Box 33"/>
            <p:cNvSpPr txBox="1"/>
            <p:nvPr/>
          </p:nvSpPr>
          <p:spPr>
            <a:xfrm rot="0">
              <a:off x="2832" y="3388"/>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DE</a:t>
              </a:r>
            </a:p>
          </p:txBody>
        </p:sp>
        <p:sp>
          <p:nvSpPr>
            <p:cNvPr id="1048626" name="Line 34"/>
            <p:cNvSpPr/>
            <p:nvPr/>
          </p:nvSpPr>
          <p:spPr>
            <a:xfrm rot="0">
              <a:off x="2900" y="3424"/>
              <a:ext cx="96" cy="0"/>
            </a:xfrm>
            <a:prstGeom prst="line"/>
            <a:noFill/>
            <a:ln w="12700" cap="flat" cmpd="sng">
              <a:solidFill>
                <a:srgbClr val="FF0000">
                  <a:alpha val="100000"/>
                </a:srgbClr>
              </a:solidFill>
              <a:prstDash val="solid"/>
              <a:round/>
            </a:ln>
          </p:spPr>
        </p:sp>
      </p:grpSp>
      <p:grpSp>
        <p:nvGrpSpPr>
          <p:cNvPr id="61" name=""/>
          <p:cNvGrpSpPr/>
          <p:nvPr/>
        </p:nvGrpSpPr>
        <p:grpSpPr>
          <a:xfrm rot="0">
            <a:off x="2743200" y="4343400"/>
            <a:ext cx="762000" cy="336550"/>
            <a:chOff x="2784" y="2736"/>
            <a:chExt cx="480" cy="212"/>
          </a:xfrm>
        </p:grpSpPr>
        <p:sp>
          <p:nvSpPr>
            <p:cNvPr id="1048627" name="Text Box 36"/>
            <p:cNvSpPr txBox="1"/>
            <p:nvPr/>
          </p:nvSpPr>
          <p:spPr>
            <a:xfrm rot="0">
              <a:off x="2784" y="2736"/>
              <a:ext cx="48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ABC</a:t>
              </a:r>
            </a:p>
          </p:txBody>
        </p:sp>
        <p:sp>
          <p:nvSpPr>
            <p:cNvPr id="1048628" name="Line 37"/>
            <p:cNvSpPr/>
            <p:nvPr/>
          </p:nvSpPr>
          <p:spPr>
            <a:xfrm rot="0">
              <a:off x="3020" y="2780"/>
              <a:ext cx="96" cy="0"/>
            </a:xfrm>
            <a:prstGeom prst="line"/>
            <a:noFill/>
            <a:ln w="12700" cap="flat" cmpd="sng">
              <a:solidFill>
                <a:srgbClr val="FF0000">
                  <a:alpha val="100000"/>
                </a:srgbClr>
              </a:solidFill>
              <a:prstDash val="solid"/>
              <a:round/>
            </a:ln>
          </p:spPr>
        </p:sp>
      </p:grpSp>
      <p:grpSp>
        <p:nvGrpSpPr>
          <p:cNvPr id="62" name=""/>
          <p:cNvGrpSpPr/>
          <p:nvPr/>
        </p:nvGrpSpPr>
        <p:grpSpPr>
          <a:xfrm rot="0">
            <a:off x="990600" y="4191000"/>
            <a:ext cx="304800" cy="1631950"/>
            <a:chOff x="1776" y="2640"/>
            <a:chExt cx="192" cy="1028"/>
          </a:xfrm>
        </p:grpSpPr>
        <p:sp>
          <p:nvSpPr>
            <p:cNvPr id="1048629" name="Text Box 39"/>
            <p:cNvSpPr txBox="1"/>
            <p:nvPr/>
          </p:nvSpPr>
          <p:spPr>
            <a:xfrm rot="0">
              <a:off x="1776"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630" name="Text Box 40"/>
            <p:cNvSpPr txBox="1"/>
            <p:nvPr/>
          </p:nvSpPr>
          <p:spPr>
            <a:xfrm rot="0">
              <a:off x="1776" y="2793"/>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631" name="Text Box 41"/>
            <p:cNvSpPr txBox="1"/>
            <p:nvPr/>
          </p:nvSpPr>
          <p:spPr>
            <a:xfrm rot="0">
              <a:off x="1776" y="297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632" name="Line 42"/>
            <p:cNvSpPr/>
            <p:nvPr/>
          </p:nvSpPr>
          <p:spPr>
            <a:xfrm rot="0">
              <a:off x="1840" y="3016"/>
              <a:ext cx="96" cy="0"/>
            </a:xfrm>
            <a:prstGeom prst="line"/>
            <a:noFill/>
            <a:ln w="12700" cap="flat" cmpd="sng">
              <a:solidFill>
                <a:srgbClr val="FF0000">
                  <a:alpha val="100000"/>
                </a:srgbClr>
              </a:solidFill>
              <a:prstDash val="solid"/>
              <a:round/>
            </a:ln>
          </p:spPr>
        </p:sp>
        <p:sp>
          <p:nvSpPr>
            <p:cNvPr id="1048633" name="Text Box 43"/>
            <p:cNvSpPr txBox="1"/>
            <p:nvPr/>
          </p:nvSpPr>
          <p:spPr>
            <a:xfrm rot="0">
              <a:off x="1776" y="34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E</a:t>
              </a:r>
            </a:p>
          </p:txBody>
        </p:sp>
        <p:sp>
          <p:nvSpPr>
            <p:cNvPr id="1048634" name="Text Box 44"/>
            <p:cNvSpPr txBox="1"/>
            <p:nvPr/>
          </p:nvSpPr>
          <p:spPr>
            <a:xfrm rot="0">
              <a:off x="1776" y="3244"/>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8635" name="Line 45"/>
            <p:cNvSpPr/>
            <p:nvPr/>
          </p:nvSpPr>
          <p:spPr>
            <a:xfrm rot="0">
              <a:off x="1828" y="3280"/>
              <a:ext cx="96" cy="0"/>
            </a:xfrm>
            <a:prstGeom prst="line"/>
            <a:noFill/>
            <a:ln w="12700" cap="flat" cmpd="sng">
              <a:solidFill>
                <a:srgbClr val="FF0000">
                  <a:alpha val="100000"/>
                </a:srgbClr>
              </a:solidFill>
              <a:prstDash val="solid"/>
              <a:round/>
            </a:ln>
          </p:spPr>
        </p:sp>
      </p:grpSp>
      <p:grpSp>
        <p:nvGrpSpPr>
          <p:cNvPr id="63" name=""/>
          <p:cNvGrpSpPr/>
          <p:nvPr/>
        </p:nvGrpSpPr>
        <p:grpSpPr>
          <a:xfrm rot="0">
            <a:off x="3810000" y="4692650"/>
            <a:ext cx="1676400" cy="336550"/>
            <a:chOff x="3360" y="2976"/>
            <a:chExt cx="1056" cy="212"/>
          </a:xfrm>
        </p:grpSpPr>
        <p:sp>
          <p:nvSpPr>
            <p:cNvPr id="1048636" name="Text Box 48"/>
            <p:cNvSpPr txBox="1"/>
            <p:nvPr/>
          </p:nvSpPr>
          <p:spPr>
            <a:xfrm rot="0">
              <a:off x="3360" y="2976"/>
              <a:ext cx="67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 ABC</a:t>
              </a:r>
            </a:p>
          </p:txBody>
        </p:sp>
        <p:sp>
          <p:nvSpPr>
            <p:cNvPr id="1048637" name="Text Box 49"/>
            <p:cNvSpPr txBox="1"/>
            <p:nvPr/>
          </p:nvSpPr>
          <p:spPr>
            <a:xfrm rot="0">
              <a:off x="3840" y="2976"/>
              <a:ext cx="57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 + DE</a:t>
              </a:r>
            </a:p>
          </p:txBody>
        </p:sp>
        <p:sp>
          <p:nvSpPr>
            <p:cNvPr id="1048638" name="Line 50"/>
            <p:cNvSpPr/>
            <p:nvPr/>
          </p:nvSpPr>
          <p:spPr>
            <a:xfrm rot="0">
              <a:off x="4052" y="3016"/>
              <a:ext cx="96" cy="1"/>
            </a:xfrm>
            <a:prstGeom prst="line"/>
            <a:noFill/>
            <a:ln w="12700" cap="flat" cmpd="sng">
              <a:solidFill>
                <a:srgbClr val="FF0000">
                  <a:alpha val="100000"/>
                </a:srgbClr>
              </a:solidFill>
              <a:prstDash val="solid"/>
              <a:round/>
            </a:ln>
          </p:spPr>
        </p:sp>
        <p:sp>
          <p:nvSpPr>
            <p:cNvPr id="1048639" name="Line 51"/>
            <p:cNvSpPr/>
            <p:nvPr/>
          </p:nvSpPr>
          <p:spPr>
            <a:xfrm rot="0">
              <a:off x="3836" y="3020"/>
              <a:ext cx="96" cy="0"/>
            </a:xfrm>
            <a:prstGeom prst="line"/>
            <a:noFill/>
            <a:ln w="12700" cap="flat" cmpd="sng">
              <a:solidFill>
                <a:srgbClr val="FF0000">
                  <a:alpha val="100000"/>
                </a:srgbClr>
              </a:solidFill>
              <a:prstDash val="solid"/>
              <a:round/>
            </a:ln>
          </p:spPr>
        </p:sp>
      </p:grpSp>
      <p:grpSp>
        <p:nvGrpSpPr>
          <p:cNvPr id="64" name=""/>
          <p:cNvGrpSpPr/>
          <p:nvPr/>
        </p:nvGrpSpPr>
        <p:grpSpPr>
          <a:xfrm rot="0">
            <a:off x="5791200" y="4692650"/>
            <a:ext cx="1676400" cy="336550"/>
            <a:chOff x="3744" y="2956"/>
            <a:chExt cx="1056" cy="212"/>
          </a:xfrm>
        </p:grpSpPr>
        <p:grpSp>
          <p:nvGrpSpPr>
            <p:cNvPr id="65" name=""/>
            <p:cNvGrpSpPr/>
            <p:nvPr/>
          </p:nvGrpSpPr>
          <p:grpSpPr>
            <a:xfrm rot="0">
              <a:off x="3744" y="2956"/>
              <a:ext cx="1056" cy="212"/>
              <a:chOff x="3360" y="2976"/>
              <a:chExt cx="1056" cy="212"/>
            </a:xfrm>
          </p:grpSpPr>
          <p:sp>
            <p:nvSpPr>
              <p:cNvPr id="1048640" name="Text Box 53"/>
              <p:cNvSpPr txBox="1"/>
              <p:nvPr/>
            </p:nvSpPr>
            <p:spPr>
              <a:xfrm rot="0">
                <a:off x="3360" y="2976"/>
                <a:ext cx="67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 ABC</a:t>
                </a:r>
              </a:p>
            </p:txBody>
          </p:sp>
          <p:sp>
            <p:nvSpPr>
              <p:cNvPr id="1048641" name="Text Box 54"/>
              <p:cNvSpPr txBox="1"/>
              <p:nvPr/>
            </p:nvSpPr>
            <p:spPr>
              <a:xfrm rot="0">
                <a:off x="3840" y="2976"/>
                <a:ext cx="57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 + DE</a:t>
                </a:r>
              </a:p>
            </p:txBody>
          </p:sp>
          <p:sp>
            <p:nvSpPr>
              <p:cNvPr id="1048642" name="Line 55"/>
              <p:cNvSpPr/>
              <p:nvPr/>
            </p:nvSpPr>
            <p:spPr>
              <a:xfrm rot="0">
                <a:off x="4052" y="3016"/>
                <a:ext cx="96" cy="1"/>
              </a:xfrm>
              <a:prstGeom prst="line"/>
              <a:noFill/>
              <a:ln w="12700" cap="flat" cmpd="sng">
                <a:solidFill>
                  <a:srgbClr val="FF0000">
                    <a:alpha val="100000"/>
                  </a:srgbClr>
                </a:solidFill>
                <a:prstDash val="solid"/>
                <a:round/>
              </a:ln>
            </p:spPr>
          </p:sp>
          <p:sp>
            <p:nvSpPr>
              <p:cNvPr id="1048643" name="Line 56"/>
              <p:cNvSpPr/>
              <p:nvPr/>
            </p:nvSpPr>
            <p:spPr>
              <a:xfrm rot="0">
                <a:off x="3836" y="3020"/>
                <a:ext cx="96" cy="0"/>
              </a:xfrm>
              <a:prstGeom prst="line"/>
              <a:noFill/>
              <a:ln w="12700" cap="flat" cmpd="sng">
                <a:solidFill>
                  <a:srgbClr val="FF0000">
                    <a:alpha val="100000"/>
                  </a:srgbClr>
                </a:solidFill>
                <a:prstDash val="solid"/>
                <a:round/>
              </a:ln>
            </p:spPr>
          </p:sp>
        </p:grpSp>
        <p:sp>
          <p:nvSpPr>
            <p:cNvPr id="1048644" name="Line 57"/>
            <p:cNvSpPr/>
            <p:nvPr/>
          </p:nvSpPr>
          <p:spPr>
            <a:xfrm rot="0">
              <a:off x="4041" y="2970"/>
              <a:ext cx="576" cy="0"/>
            </a:xfrm>
            <a:prstGeom prst="line"/>
            <a:noFill/>
            <a:ln w="12700" cap="flat" cmpd="sng">
              <a:solidFill>
                <a:srgbClr val="FF0000">
                  <a:alpha val="100000"/>
                </a:srgbClr>
              </a:solidFill>
              <a:prstDash val="solid"/>
              <a:round/>
            </a:ln>
          </p:spPr>
        </p:sp>
      </p:grpSp>
      <p:grpSp>
        <p:nvGrpSpPr>
          <p:cNvPr id="66" name=""/>
          <p:cNvGrpSpPr/>
          <p:nvPr/>
        </p:nvGrpSpPr>
        <p:grpSpPr>
          <a:xfrm rot="0">
            <a:off x="5791200" y="5562600"/>
            <a:ext cx="2590800" cy="336550"/>
            <a:chOff x="3744" y="3408"/>
            <a:chExt cx="1632" cy="212"/>
          </a:xfrm>
        </p:grpSpPr>
        <p:sp>
          <p:nvSpPr>
            <p:cNvPr id="1048645" name="Text Box 61"/>
            <p:cNvSpPr txBox="1"/>
            <p:nvPr/>
          </p:nvSpPr>
          <p:spPr>
            <a:xfrm rot="0">
              <a:off x="3744" y="3408"/>
              <a:ext cx="16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 </a:t>
              </a:r>
              <a:r>
                <a:rPr altLang="en-US" sz="1600" lang="en-US">
                  <a:solidFill>
                    <a:srgbClr val="FF0000"/>
                  </a:solidFill>
                  <a:latin typeface="Arial" pitchFamily="0" charset="0"/>
                </a:rPr>
                <a:t>(</a:t>
              </a:r>
              <a:r>
                <a:rPr altLang="en-US" sz="1600" i="1" lang="en-US">
                  <a:solidFill>
                    <a:srgbClr val="FF0000"/>
                  </a:solidFill>
                  <a:latin typeface="Arial" pitchFamily="0" charset="0"/>
                </a:rPr>
                <a:t>A + B + C</a:t>
              </a:r>
              <a:r>
                <a:rPr altLang="en-US" sz="1600" lang="en-US">
                  <a:solidFill>
                    <a:srgbClr val="FF0000"/>
                  </a:solidFill>
                  <a:latin typeface="Arial" pitchFamily="0" charset="0"/>
                </a:rPr>
                <a:t>)(</a:t>
              </a:r>
              <a:r>
                <a:rPr altLang="en-US" sz="1600" i="1" lang="en-US">
                  <a:solidFill>
                    <a:srgbClr val="FF0000"/>
                  </a:solidFill>
                  <a:latin typeface="Arial" pitchFamily="0" charset="0"/>
                </a:rPr>
                <a:t>D + E</a:t>
              </a:r>
              <a:r>
                <a:rPr altLang="en-US" sz="1600" lang="en-US">
                  <a:solidFill>
                    <a:srgbClr val="FF0000"/>
                  </a:solidFill>
                  <a:latin typeface="Arial" pitchFamily="0" charset="0"/>
                </a:rPr>
                <a:t>)</a:t>
              </a:r>
            </a:p>
          </p:txBody>
        </p:sp>
        <p:sp>
          <p:nvSpPr>
            <p:cNvPr id="1048646" name="Line 63"/>
            <p:cNvSpPr/>
            <p:nvPr/>
          </p:nvSpPr>
          <p:spPr>
            <a:xfrm rot="0">
              <a:off x="4310" y="3443"/>
              <a:ext cx="96" cy="1"/>
            </a:xfrm>
            <a:prstGeom prst="line"/>
            <a:noFill/>
            <a:ln w="12700" cap="flat" cmpd="sng">
              <a:solidFill>
                <a:srgbClr val="FF0000">
                  <a:alpha val="100000"/>
                </a:srgbClr>
              </a:solidFill>
              <a:prstDash val="solid"/>
              <a:round/>
            </a:ln>
          </p:spPr>
        </p:sp>
        <p:sp>
          <p:nvSpPr>
            <p:cNvPr id="1048647" name="Line 64"/>
            <p:cNvSpPr/>
            <p:nvPr/>
          </p:nvSpPr>
          <p:spPr>
            <a:xfrm rot="0">
              <a:off x="4085" y="3443"/>
              <a:ext cx="96" cy="0"/>
            </a:xfrm>
            <a:prstGeom prst="line"/>
            <a:noFill/>
            <a:ln w="12700" cap="flat" cmpd="sng">
              <a:solidFill>
                <a:srgbClr val="FF0000">
                  <a:alpha val="100000"/>
                </a:srgbClr>
              </a:solidFill>
              <a:prstDash val="solid"/>
              <a:round/>
            </a:ln>
          </p:spPr>
        </p:sp>
        <p:sp>
          <p:nvSpPr>
            <p:cNvPr id="1048648" name="Line 66"/>
            <p:cNvSpPr/>
            <p:nvPr/>
          </p:nvSpPr>
          <p:spPr>
            <a:xfrm rot="0">
              <a:off x="4953" y="3443"/>
              <a:ext cx="96" cy="1"/>
            </a:xfrm>
            <a:prstGeom prst="line"/>
            <a:noFill/>
            <a:ln w="12700" cap="flat" cmpd="sng">
              <a:solidFill>
                <a:srgbClr val="FF0000">
                  <a:alpha val="100000"/>
                </a:srgbClr>
              </a:solidFill>
              <a:prstDash val="solid"/>
              <a:round/>
            </a:ln>
          </p:spPr>
        </p:sp>
      </p:grpSp>
      <p:grpSp>
        <p:nvGrpSpPr>
          <p:cNvPr id="67" name=""/>
          <p:cNvGrpSpPr/>
          <p:nvPr/>
        </p:nvGrpSpPr>
        <p:grpSpPr>
          <a:xfrm rot="0">
            <a:off x="5791200" y="5181600"/>
            <a:ext cx="1600200" cy="336550"/>
            <a:chOff x="3744" y="3264"/>
            <a:chExt cx="1008" cy="212"/>
          </a:xfrm>
        </p:grpSpPr>
        <p:sp>
          <p:nvSpPr>
            <p:cNvPr id="1048649" name="Text Box 69"/>
            <p:cNvSpPr txBox="1"/>
            <p:nvPr/>
          </p:nvSpPr>
          <p:spPr>
            <a:xfrm rot="0">
              <a:off x="3744" y="3264"/>
              <a:ext cx="1008"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 = </a:t>
              </a:r>
              <a:r>
                <a:rPr altLang="en-US" sz="1600" lang="en-US">
                  <a:solidFill>
                    <a:srgbClr val="FF0000"/>
                  </a:solidFill>
                  <a:latin typeface="Arial" pitchFamily="0" charset="0"/>
                </a:rPr>
                <a:t>(</a:t>
              </a:r>
              <a:r>
                <a:rPr altLang="en-US" sz="1600" i="1" lang="en-US">
                  <a:solidFill>
                    <a:srgbClr val="FF0000"/>
                  </a:solidFill>
                  <a:latin typeface="Arial" pitchFamily="0" charset="0"/>
                </a:rPr>
                <a:t>ABC</a:t>
              </a:r>
              <a:r>
                <a:rPr altLang="en-US" sz="1600" lang="en-US">
                  <a:solidFill>
                    <a:srgbClr val="FF0000"/>
                  </a:solidFill>
                  <a:latin typeface="Arial" pitchFamily="0" charset="0"/>
                </a:rPr>
                <a:t>)(</a:t>
              </a:r>
              <a:r>
                <a:rPr altLang="en-US" sz="1600" i="1" lang="en-US">
                  <a:solidFill>
                    <a:srgbClr val="FF0000"/>
                  </a:solidFill>
                  <a:latin typeface="Arial" pitchFamily="0" charset="0"/>
                </a:rPr>
                <a:t>DE</a:t>
              </a:r>
              <a:r>
                <a:rPr altLang="en-US" sz="1600" lang="en-US">
                  <a:solidFill>
                    <a:srgbClr val="FF0000"/>
                  </a:solidFill>
                  <a:latin typeface="Arial" pitchFamily="0" charset="0"/>
                </a:rPr>
                <a:t>)</a:t>
              </a:r>
            </a:p>
          </p:txBody>
        </p:sp>
        <p:sp>
          <p:nvSpPr>
            <p:cNvPr id="1048650" name="Line 70"/>
            <p:cNvSpPr/>
            <p:nvPr/>
          </p:nvSpPr>
          <p:spPr>
            <a:xfrm rot="0">
              <a:off x="4238" y="3299"/>
              <a:ext cx="96" cy="1"/>
            </a:xfrm>
            <a:prstGeom prst="line"/>
            <a:noFill/>
            <a:ln w="12700" cap="flat" cmpd="sng">
              <a:solidFill>
                <a:srgbClr val="FF0000">
                  <a:alpha val="100000"/>
                </a:srgbClr>
              </a:solidFill>
              <a:prstDash val="solid"/>
              <a:round/>
            </a:ln>
          </p:spPr>
        </p:sp>
        <p:sp>
          <p:nvSpPr>
            <p:cNvPr id="1048651" name="Line 72"/>
            <p:cNvSpPr/>
            <p:nvPr/>
          </p:nvSpPr>
          <p:spPr>
            <a:xfrm rot="0">
              <a:off x="4429" y="3307"/>
              <a:ext cx="96" cy="1"/>
            </a:xfrm>
            <a:prstGeom prst="line"/>
            <a:noFill/>
            <a:ln w="12700" cap="flat" cmpd="sng">
              <a:solidFill>
                <a:srgbClr val="FF0000">
                  <a:alpha val="100000"/>
                </a:srgbClr>
              </a:solidFill>
              <a:prstDash val="solid"/>
              <a:round/>
            </a:ln>
          </p:spPr>
        </p:sp>
        <p:sp>
          <p:nvSpPr>
            <p:cNvPr id="1048652" name="Line 73"/>
            <p:cNvSpPr/>
            <p:nvPr/>
          </p:nvSpPr>
          <p:spPr>
            <a:xfrm rot="0">
              <a:off x="4080" y="3264"/>
              <a:ext cx="256" cy="0"/>
            </a:xfrm>
            <a:prstGeom prst="line"/>
            <a:noFill/>
            <a:ln w="12700" cap="flat" cmpd="sng">
              <a:solidFill>
                <a:srgbClr val="FF0000">
                  <a:alpha val="100000"/>
                </a:srgbClr>
              </a:solidFill>
              <a:prstDash val="solid"/>
              <a:round/>
            </a:ln>
          </p:spPr>
        </p:sp>
        <p:sp>
          <p:nvSpPr>
            <p:cNvPr id="1048653" name="Line 74"/>
            <p:cNvSpPr/>
            <p:nvPr/>
          </p:nvSpPr>
          <p:spPr>
            <a:xfrm rot="0">
              <a:off x="4416" y="3264"/>
              <a:ext cx="192" cy="0"/>
            </a:xfrm>
            <a:prstGeom prst="line"/>
            <a:noFill/>
            <a:ln w="12700" cap="flat" cmpd="sng">
              <a:solidFill>
                <a:srgbClr val="FF0000">
                  <a:alpha val="100000"/>
                </a:srgbClr>
              </a:solidFill>
              <a:prstDash val="solid"/>
              <a:round/>
            </a:ln>
          </p:spPr>
        </p:sp>
      </p:grpSp>
      <p:sp>
        <p:nvSpPr>
          <p:cNvPr id="1048654" name="Text Box 76"/>
          <p:cNvSpPr txBox="1"/>
          <p:nvPr/>
        </p:nvSpPr>
        <p:spPr>
          <a:xfrm rot="0">
            <a:off x="7315200" y="469265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008000"/>
                </a:solidFill>
                <a:latin typeface="Arial" pitchFamily="0" charset="0"/>
              </a:rPr>
              <a:t>AOI</a:t>
            </a:r>
          </a:p>
        </p:txBody>
      </p:sp>
      <p:sp>
        <p:nvSpPr>
          <p:cNvPr id="1048655" name="Text Box 77"/>
          <p:cNvSpPr txBox="1"/>
          <p:nvPr/>
        </p:nvSpPr>
        <p:spPr>
          <a:xfrm rot="0">
            <a:off x="7315200" y="514985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008000"/>
                </a:solidFill>
                <a:latin typeface="Arial" pitchFamily="0" charset="0"/>
              </a:rPr>
              <a:t>DeMorgan</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22"/>
                                        </p:tgtEl>
                                        <p:attrNameLst>
                                          <p:attrName>style.visibility</p:attrName>
                                        </p:attrNameLst>
                                      </p:cBhvr>
                                      <p:to>
                                        <p:strVal val="visible"/>
                                      </p:to>
                                    </p:set>
                                    <p:anim calcmode="lin" valueType="num">
                                      <p:cBhvr additive="base">
                                        <p:cTn dur="500" fill="hold" id="7"/>
                                        <p:tgtEl>
                                          <p:spTgt spid="1048622"/>
                                        </p:tgtEl>
                                        <p:attrNameLst>
                                          <p:attrName>ppt_x</p:attrName>
                                        </p:attrNameLst>
                                      </p:cBhvr>
                                      <p:tavLst>
                                        <p:tav tm="0">
                                          <p:val>
                                            <p:strVal val="0-#ppt_w/2"/>
                                          </p:val>
                                        </p:tav>
                                        <p:tav tm="100000">
                                          <p:val>
                                            <p:strVal val="#ppt_x"/>
                                          </p:val>
                                        </p:tav>
                                      </p:tavLst>
                                    </p:anim>
                                    <p:anim calcmode="lin" valueType="num">
                                      <p:cBhvr additive="base">
                                        <p:cTn dur="500" fill="hold" id="8"/>
                                        <p:tgtEl>
                                          <p:spTgt spid="1048622"/>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id="10" nodeType="afterEffect" presetClass="entr" presetID="37" presetSubtype="0">
                                  <p:stCondLst>
                                    <p:cond delay="0"/>
                                  </p:stCondLst>
                                  <p:childTnLst>
                                    <p:set>
                                      <p:cBhvr>
                                        <p:cTn dur="1" fill="hold" id="11">
                                          <p:stCondLst>
                                            <p:cond delay="0"/>
                                          </p:stCondLst>
                                        </p:cTn>
                                        <p:tgtEl>
                                          <p:spTgt spid="4194306"/>
                                        </p:tgtEl>
                                        <p:attrNameLst>
                                          <p:attrName>style.visibility</p:attrName>
                                        </p:attrNameLst>
                                      </p:cBhvr>
                                      <p:to>
                                        <p:strVal val="visible"/>
                                      </p:to>
                                    </p:set>
                                    <p:animEffect transition="in" filter="fade">
                                      <p:cBhvr>
                                        <p:cTn dur="1000" id="12"/>
                                        <p:tgtEl>
                                          <p:spTgt spid="4194306"/>
                                        </p:tgtEl>
                                      </p:cBhvr>
                                    </p:animEffect>
                                    <p:anim calcmode="lin" valueType="num">
                                      <p:cBhvr>
                                        <p:cTn dur="1000" fill="hold" id="13"/>
                                        <p:tgtEl>
                                          <p:spTgt spid="4194306"/>
                                        </p:tgtEl>
                                        <p:attrNameLst>
                                          <p:attrName>ppt_x</p:attrName>
                                        </p:attrNameLst>
                                      </p:cBhvr>
                                      <p:tavLst>
                                        <p:tav tm="0">
                                          <p:val>
                                            <p:strVal val="#ppt_x"/>
                                          </p:val>
                                        </p:tav>
                                        <p:tav tm="100000">
                                          <p:val>
                                            <p:strVal val="#ppt_x"/>
                                          </p:val>
                                        </p:tav>
                                      </p:tavLst>
                                    </p:anim>
                                    <p:anim calcmode="lin" valueType="num">
                                      <p:cBhvr>
                                        <p:cTn decel="100000" dur="900" fill="hold" id="14"/>
                                        <p:tgtEl>
                                          <p:spTgt spid="4194306"/>
                                        </p:tgtEl>
                                        <p:attrNameLst>
                                          <p:attrName>ppt_y</p:attrName>
                                        </p:attrNameLst>
                                      </p:cBhvr>
                                      <p:tavLst>
                                        <p:tav tm="0">
                                          <p:val>
                                            <p:strVal val="#ppt_y+1"/>
                                          </p:val>
                                        </p:tav>
                                        <p:tav tm="100000">
                                          <p:val>
                                            <p:strVal val="#ppt_y-.03"/>
                                          </p:val>
                                        </p:tav>
                                      </p:tavLst>
                                    </p:anim>
                                    <p:anim calcmode="lin" valueType="num">
                                      <p:cBhvr>
                                        <p:cTn accel="100000" dur="100" fill="hold" id="15">
                                          <p:stCondLst>
                                            <p:cond delay="900"/>
                                          </p:stCondLst>
                                        </p:cTn>
                                        <p:tgtEl>
                                          <p:spTgt spid="4194306"/>
                                        </p:tgtEl>
                                        <p:attrNameLst>
                                          <p:attrName>ppt_y</p:attrName>
                                        </p:attrNameLst>
                                      </p:cBhvr>
                                      <p:tavLst>
                                        <p:tav tm="0">
                                          <p:val>
                                            <p:strVal val="#ppt_y-.03"/>
                                          </p:val>
                                        </p:tav>
                                        <p:tav tm="100000">
                                          <p:val>
                                            <p:strVal val="#ppt_y"/>
                                          </p:val>
                                        </p:tav>
                                      </p:tavLst>
                                    </p:anim>
                                  </p:childTnLst>
                                </p:cTn>
                              </p:par>
                            </p:childTnLst>
                          </p:cTn>
                        </p:par>
                        <p:par>
                          <p:cTn fill="hold" id="16">
                            <p:stCondLst>
                              <p:cond delay="1500"/>
                            </p:stCondLst>
                            <p:childTnLst>
                              <p:par>
                                <p:cTn fill="hold" id="17" nodeType="afterEffect" presetClass="entr" presetID="22" presetSubtype="1">
                                  <p:stCondLst>
                                    <p:cond delay="0"/>
                                  </p:stCondLst>
                                  <p:childTnLst>
                                    <p:set>
                                      <p:cBhvr>
                                        <p:cTn dur="1" fill="hold" id="18">
                                          <p:stCondLst>
                                            <p:cond delay="0"/>
                                          </p:stCondLst>
                                        </p:cTn>
                                        <p:tgtEl>
                                          <p:spTgt spid="62"/>
                                        </p:tgtEl>
                                        <p:attrNameLst>
                                          <p:attrName>style.visibility</p:attrName>
                                        </p:attrNameLst>
                                      </p:cBhvr>
                                      <p:to>
                                        <p:strVal val="visible"/>
                                      </p:to>
                                    </p:set>
                                    <p:animEffect transition="in" filter="wipe(up)">
                                      <p:cBhvr>
                                        <p:cTn dur="500" id="19"/>
                                        <p:tgtEl>
                                          <p:spTgt spid="62"/>
                                        </p:tgtEl>
                                      </p:cBhvr>
                                    </p:animEffect>
                                  </p:childTnLst>
                                </p:cTn>
                              </p:par>
                              <p:par>
                                <p:cTn fill="hold" id="20" nodeType="withEffect" presetClass="entr" presetID="15" presetSubtype="0">
                                  <p:stCondLst>
                                    <p:cond delay="0"/>
                                  </p:stCondLst>
                                  <p:childTnLst>
                                    <p:set>
                                      <p:cBhvr>
                                        <p:cTn dur="1" fill="hold" id="21">
                                          <p:stCondLst>
                                            <p:cond delay="0"/>
                                          </p:stCondLst>
                                        </p:cTn>
                                        <p:tgtEl>
                                          <p:spTgt spid="61"/>
                                        </p:tgtEl>
                                        <p:attrNameLst>
                                          <p:attrName>style.visibility</p:attrName>
                                        </p:attrNameLst>
                                      </p:cBhvr>
                                      <p:to>
                                        <p:strVal val="visible"/>
                                      </p:to>
                                    </p:set>
                                    <p:anim calcmode="lin" valueType="num">
                                      <p:cBhvr>
                                        <p:cTn dur="1000" fill="hold" id="22"/>
                                        <p:tgtEl>
                                          <p:spTgt spid="61"/>
                                        </p:tgtEl>
                                        <p:attrNameLst>
                                          <p:attrName>ppt_w</p:attrName>
                                        </p:attrNameLst>
                                      </p:cBhvr>
                                      <p:tavLst>
                                        <p:tav tm="0">
                                          <p:val>
                                            <p:fltVal val="0.0"/>
                                          </p:val>
                                        </p:tav>
                                        <p:tav tm="100000">
                                          <p:val>
                                            <p:strVal val="#ppt_w"/>
                                          </p:val>
                                        </p:tav>
                                      </p:tavLst>
                                    </p:anim>
                                    <p:anim calcmode="lin" valueType="num">
                                      <p:cBhvr>
                                        <p:cTn dur="1000" fill="hold" id="23"/>
                                        <p:tgtEl>
                                          <p:spTgt spid="61"/>
                                        </p:tgtEl>
                                        <p:attrNameLst>
                                          <p:attrName>ppt_h</p:attrName>
                                        </p:attrNameLst>
                                      </p:cBhvr>
                                      <p:tavLst>
                                        <p:tav tm="0">
                                          <p:val>
                                            <p:fltVal val="0.0"/>
                                          </p:val>
                                        </p:tav>
                                        <p:tav tm="100000">
                                          <p:val>
                                            <p:strVal val="#ppt_h"/>
                                          </p:val>
                                        </p:tav>
                                      </p:tavLst>
                                    </p:anim>
                                    <p:anim calcmode="lin" valueType="num">
                                      <p:cBhvr>
                                        <p:cTn dur="1000" fill="hold" id="24"/>
                                        <p:tgtEl>
                                          <p:spTgt spid="61"/>
                                        </p:tgtEl>
                                        <p:attrNameLst>
                                          <p:attrName>ppt_x</p:attrName>
                                        </p:attrNameLst>
                                      </p:cBhvr>
                                      <p:tavLst>
                                        <p:tav fmla="#ppt_x+(cos(-2*pi*(1-$))*-#ppt_x-sin(-2*pi*(1-$))*(1-#ppt_y))*(1-$)" tm="0">
                                          <p:val>
                                            <p:fltVal val="0.0"/>
                                          </p:val>
                                        </p:tav>
                                        <p:tav tm="100000">
                                          <p:val>
                                            <p:fltVal val="1.0"/>
                                          </p:val>
                                        </p:tav>
                                      </p:tavLst>
                                    </p:anim>
                                    <p:anim calcmode="lin" valueType="num">
                                      <p:cBhvr>
                                        <p:cTn dur="1000" fill="hold" id="25"/>
                                        <p:tgtEl>
                                          <p:spTgt spid="61"/>
                                        </p:tgtEl>
                                        <p:attrNameLst>
                                          <p:attrName>ppt_y</p:attrName>
                                        </p:attrNameLst>
                                      </p:cBhvr>
                                      <p:tavLst>
                                        <p:tav fmla="#ppt_y+(sin(-2*pi*(1-$))*-#ppt_x+cos(-2*pi*(1-$))*(1-#ppt_y))*(1-$)" tm="0">
                                          <p:val>
                                            <p:fltVal val="0.0"/>
                                          </p:val>
                                        </p:tav>
                                        <p:tav tm="100000">
                                          <p:val>
                                            <p:fltVal val="1.0"/>
                                          </p:val>
                                        </p:tav>
                                      </p:tavLst>
                                    </p:anim>
                                  </p:childTnLst>
                                </p:cTn>
                              </p:par>
                              <p:par>
                                <p:cTn fill="hold" id="26" nodeType="withEffect" presetClass="entr" presetID="15" presetSubtype="0">
                                  <p:stCondLst>
                                    <p:cond delay="0"/>
                                  </p:stCondLst>
                                  <p:childTnLst>
                                    <p:set>
                                      <p:cBhvr>
                                        <p:cTn dur="1" fill="hold" id="27">
                                          <p:stCondLst>
                                            <p:cond delay="0"/>
                                          </p:stCondLst>
                                        </p:cTn>
                                        <p:tgtEl>
                                          <p:spTgt spid="60"/>
                                        </p:tgtEl>
                                        <p:attrNameLst>
                                          <p:attrName>style.visibility</p:attrName>
                                        </p:attrNameLst>
                                      </p:cBhvr>
                                      <p:to>
                                        <p:strVal val="visible"/>
                                      </p:to>
                                    </p:set>
                                    <p:anim calcmode="lin" valueType="num">
                                      <p:cBhvr>
                                        <p:cTn dur="1000" fill="hold" id="28"/>
                                        <p:tgtEl>
                                          <p:spTgt spid="60"/>
                                        </p:tgtEl>
                                        <p:attrNameLst>
                                          <p:attrName>ppt_w</p:attrName>
                                        </p:attrNameLst>
                                      </p:cBhvr>
                                      <p:tavLst>
                                        <p:tav tm="0">
                                          <p:val>
                                            <p:fltVal val="0.0"/>
                                          </p:val>
                                        </p:tav>
                                        <p:tav tm="100000">
                                          <p:val>
                                            <p:strVal val="#ppt_w"/>
                                          </p:val>
                                        </p:tav>
                                      </p:tavLst>
                                    </p:anim>
                                    <p:anim calcmode="lin" valueType="num">
                                      <p:cBhvr>
                                        <p:cTn dur="1000" fill="hold" id="29"/>
                                        <p:tgtEl>
                                          <p:spTgt spid="60"/>
                                        </p:tgtEl>
                                        <p:attrNameLst>
                                          <p:attrName>ppt_h</p:attrName>
                                        </p:attrNameLst>
                                      </p:cBhvr>
                                      <p:tavLst>
                                        <p:tav tm="0">
                                          <p:val>
                                            <p:fltVal val="0.0"/>
                                          </p:val>
                                        </p:tav>
                                        <p:tav tm="100000">
                                          <p:val>
                                            <p:strVal val="#ppt_h"/>
                                          </p:val>
                                        </p:tav>
                                      </p:tavLst>
                                    </p:anim>
                                    <p:anim calcmode="lin" valueType="num">
                                      <p:cBhvr>
                                        <p:cTn dur="1000" fill="hold" id="30"/>
                                        <p:tgtEl>
                                          <p:spTgt spid="60"/>
                                        </p:tgtEl>
                                        <p:attrNameLst>
                                          <p:attrName>ppt_x</p:attrName>
                                        </p:attrNameLst>
                                      </p:cBhvr>
                                      <p:tavLst>
                                        <p:tav fmla="#ppt_x+(cos(-2*pi*(1-$))*-#ppt_x-sin(-2*pi*(1-$))*(1-#ppt_y))*(1-$)" tm="0">
                                          <p:val>
                                            <p:fltVal val="0.0"/>
                                          </p:val>
                                        </p:tav>
                                        <p:tav tm="100000">
                                          <p:val>
                                            <p:fltVal val="1.0"/>
                                          </p:val>
                                        </p:tav>
                                      </p:tavLst>
                                    </p:anim>
                                    <p:anim calcmode="lin" valueType="num">
                                      <p:cBhvr>
                                        <p:cTn dur="1000" fill="hold" id="31"/>
                                        <p:tgtEl>
                                          <p:spTgt spid="60"/>
                                        </p:tgtEl>
                                        <p:attrNameLst>
                                          <p:attrName>ppt_y</p:attrName>
                                        </p:attrNameLst>
                                      </p:cBhvr>
                                      <p:tavLst>
                                        <p:tav fmla="#ppt_y+(sin(-2*pi*(1-$))*-#ppt_x+cos(-2*pi*(1-$))*(1-#ppt_y))*(1-$)" tm="0">
                                          <p:val>
                                            <p:fltVal val="0.0"/>
                                          </p:val>
                                        </p:tav>
                                        <p:tav tm="100000">
                                          <p:val>
                                            <p:fltVal val="1.0"/>
                                          </p:val>
                                        </p:tav>
                                      </p:tavLst>
                                    </p:anim>
                                  </p:childTnLst>
                                </p:cTn>
                              </p:par>
                            </p:childTnLst>
                          </p:cTn>
                        </p:par>
                        <p:par>
                          <p:cTn fill="hold" id="32">
                            <p:stCondLst>
                              <p:cond delay="2500"/>
                            </p:stCondLst>
                            <p:childTnLst>
                              <p:par>
                                <p:cTn fill="hold" id="33" nodeType="afterEffect" presetClass="entr" presetID="22" presetSubtype="8">
                                  <p:stCondLst>
                                    <p:cond delay="0"/>
                                  </p:stCondLst>
                                  <p:childTnLst>
                                    <p:set>
                                      <p:cBhvr>
                                        <p:cTn dur="1" fill="hold" id="34">
                                          <p:stCondLst>
                                            <p:cond delay="0"/>
                                          </p:stCondLst>
                                        </p:cTn>
                                        <p:tgtEl>
                                          <p:spTgt spid="63"/>
                                        </p:tgtEl>
                                        <p:attrNameLst>
                                          <p:attrName>style.visibility</p:attrName>
                                        </p:attrNameLst>
                                      </p:cBhvr>
                                      <p:to>
                                        <p:strVal val="visible"/>
                                      </p:to>
                                    </p:set>
                                    <p:animEffect transition="in" filter="wipe(left)">
                                      <p:cBhvr>
                                        <p:cTn dur="1000" id="35"/>
                                        <p:tgtEl>
                                          <p:spTgt spid="63"/>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22" presetSubtype="8">
                                  <p:stCondLst>
                                    <p:cond delay="0"/>
                                  </p:stCondLst>
                                  <p:childTnLst>
                                    <p:set>
                                      <p:cBhvr>
                                        <p:cTn dur="1" fill="hold" id="39">
                                          <p:stCondLst>
                                            <p:cond delay="0"/>
                                          </p:stCondLst>
                                        </p:cTn>
                                        <p:tgtEl>
                                          <p:spTgt spid="64"/>
                                        </p:tgtEl>
                                        <p:attrNameLst>
                                          <p:attrName>style.visibility</p:attrName>
                                        </p:attrNameLst>
                                      </p:cBhvr>
                                      <p:to>
                                        <p:strVal val="visible"/>
                                      </p:to>
                                    </p:set>
                                    <p:animEffect transition="in" filter="wipe(left)">
                                      <p:cBhvr>
                                        <p:cTn dur="500" id="40"/>
                                        <p:tgtEl>
                                          <p:spTgt spid="64"/>
                                        </p:tgtEl>
                                      </p:cBhvr>
                                    </p:animEffect>
                                  </p:childTnLst>
                                </p:cTn>
                              </p:par>
                              <p:par>
                                <p:cTn fill="hold" grpId="0" id="41" nodeType="withEffect" presetClass="entr" presetID="15" presetSubtype="0">
                                  <p:stCondLst>
                                    <p:cond delay="0"/>
                                  </p:stCondLst>
                                  <p:childTnLst>
                                    <p:set>
                                      <p:cBhvr>
                                        <p:cTn dur="1" fill="hold" id="42">
                                          <p:stCondLst>
                                            <p:cond delay="0"/>
                                          </p:stCondLst>
                                        </p:cTn>
                                        <p:tgtEl>
                                          <p:spTgt spid="1048654"/>
                                        </p:tgtEl>
                                        <p:attrNameLst>
                                          <p:attrName>style.visibility</p:attrName>
                                        </p:attrNameLst>
                                      </p:cBhvr>
                                      <p:to>
                                        <p:strVal val="visible"/>
                                      </p:to>
                                    </p:set>
                                    <p:anim calcmode="lin" valueType="num">
                                      <p:cBhvr>
                                        <p:cTn dur="1000" fill="hold" id="43"/>
                                        <p:tgtEl>
                                          <p:spTgt spid="1048654"/>
                                        </p:tgtEl>
                                        <p:attrNameLst>
                                          <p:attrName>ppt_w</p:attrName>
                                        </p:attrNameLst>
                                      </p:cBhvr>
                                      <p:tavLst>
                                        <p:tav tm="0">
                                          <p:val>
                                            <p:fltVal val="0.0"/>
                                          </p:val>
                                        </p:tav>
                                        <p:tav tm="100000">
                                          <p:val>
                                            <p:strVal val="#ppt_w"/>
                                          </p:val>
                                        </p:tav>
                                      </p:tavLst>
                                    </p:anim>
                                    <p:anim calcmode="lin" valueType="num">
                                      <p:cBhvr>
                                        <p:cTn dur="1000" fill="hold" id="44"/>
                                        <p:tgtEl>
                                          <p:spTgt spid="1048654"/>
                                        </p:tgtEl>
                                        <p:attrNameLst>
                                          <p:attrName>ppt_h</p:attrName>
                                        </p:attrNameLst>
                                      </p:cBhvr>
                                      <p:tavLst>
                                        <p:tav tm="0">
                                          <p:val>
                                            <p:fltVal val="0.0"/>
                                          </p:val>
                                        </p:tav>
                                        <p:tav tm="100000">
                                          <p:val>
                                            <p:strVal val="#ppt_h"/>
                                          </p:val>
                                        </p:tav>
                                      </p:tavLst>
                                    </p:anim>
                                    <p:anim calcmode="lin" valueType="num">
                                      <p:cBhvr>
                                        <p:cTn dur="1000" fill="hold" id="45"/>
                                        <p:tgtEl>
                                          <p:spTgt spid="1048654"/>
                                        </p:tgtEl>
                                        <p:attrNameLst>
                                          <p:attrName>ppt_x</p:attrName>
                                        </p:attrNameLst>
                                      </p:cBhvr>
                                      <p:tavLst>
                                        <p:tav fmla="#ppt_x+(cos(-2*pi*(1-$))*-#ppt_x-sin(-2*pi*(1-$))*(1-#ppt_y))*(1-$)" tm="0">
                                          <p:val>
                                            <p:fltVal val="0.0"/>
                                          </p:val>
                                        </p:tav>
                                        <p:tav tm="100000">
                                          <p:val>
                                            <p:fltVal val="1.0"/>
                                          </p:val>
                                        </p:tav>
                                      </p:tavLst>
                                    </p:anim>
                                    <p:anim calcmode="lin" valueType="num">
                                      <p:cBhvr>
                                        <p:cTn dur="1000" fill="hold" id="46"/>
                                        <p:tgtEl>
                                          <p:spTgt spid="1048654"/>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22" presetSubtype="8">
                                  <p:stCondLst>
                                    <p:cond delay="0"/>
                                  </p:stCondLst>
                                  <p:childTnLst>
                                    <p:set>
                                      <p:cBhvr>
                                        <p:cTn dur="1" fill="hold" id="50">
                                          <p:stCondLst>
                                            <p:cond delay="0"/>
                                          </p:stCondLst>
                                        </p:cTn>
                                        <p:tgtEl>
                                          <p:spTgt spid="67"/>
                                        </p:tgtEl>
                                        <p:attrNameLst>
                                          <p:attrName>style.visibility</p:attrName>
                                        </p:attrNameLst>
                                      </p:cBhvr>
                                      <p:to>
                                        <p:strVal val="visible"/>
                                      </p:to>
                                    </p:set>
                                    <p:animEffect transition="in" filter="wipe(left)">
                                      <p:cBhvr>
                                        <p:cTn dur="500" id="51"/>
                                        <p:tgtEl>
                                          <p:spTgt spid="67"/>
                                        </p:tgtEl>
                                      </p:cBhvr>
                                    </p:animEffect>
                                  </p:childTnLst>
                                </p:cTn>
                              </p:par>
                              <p:par>
                                <p:cTn fill="hold" grpId="0" id="52" nodeType="withEffect" presetClass="entr" presetID="15" presetSubtype="0">
                                  <p:stCondLst>
                                    <p:cond delay="0"/>
                                  </p:stCondLst>
                                  <p:childTnLst>
                                    <p:set>
                                      <p:cBhvr>
                                        <p:cTn dur="1" fill="hold" id="53">
                                          <p:stCondLst>
                                            <p:cond delay="0"/>
                                          </p:stCondLst>
                                        </p:cTn>
                                        <p:tgtEl>
                                          <p:spTgt spid="1048655"/>
                                        </p:tgtEl>
                                        <p:attrNameLst>
                                          <p:attrName>style.visibility</p:attrName>
                                        </p:attrNameLst>
                                      </p:cBhvr>
                                      <p:to>
                                        <p:strVal val="visible"/>
                                      </p:to>
                                    </p:set>
                                    <p:anim calcmode="lin" valueType="num">
                                      <p:cBhvr>
                                        <p:cTn dur="1000" fill="hold" id="54"/>
                                        <p:tgtEl>
                                          <p:spTgt spid="1048655"/>
                                        </p:tgtEl>
                                        <p:attrNameLst>
                                          <p:attrName>ppt_w</p:attrName>
                                        </p:attrNameLst>
                                      </p:cBhvr>
                                      <p:tavLst>
                                        <p:tav tm="0">
                                          <p:val>
                                            <p:fltVal val="0.0"/>
                                          </p:val>
                                        </p:tav>
                                        <p:tav tm="100000">
                                          <p:val>
                                            <p:strVal val="#ppt_w"/>
                                          </p:val>
                                        </p:tav>
                                      </p:tavLst>
                                    </p:anim>
                                    <p:anim calcmode="lin" valueType="num">
                                      <p:cBhvr>
                                        <p:cTn dur="1000" fill="hold" id="55"/>
                                        <p:tgtEl>
                                          <p:spTgt spid="1048655"/>
                                        </p:tgtEl>
                                        <p:attrNameLst>
                                          <p:attrName>ppt_h</p:attrName>
                                        </p:attrNameLst>
                                      </p:cBhvr>
                                      <p:tavLst>
                                        <p:tav tm="0">
                                          <p:val>
                                            <p:fltVal val="0.0"/>
                                          </p:val>
                                        </p:tav>
                                        <p:tav tm="100000">
                                          <p:val>
                                            <p:strVal val="#ppt_h"/>
                                          </p:val>
                                        </p:tav>
                                      </p:tavLst>
                                    </p:anim>
                                    <p:anim calcmode="lin" valueType="num">
                                      <p:cBhvr>
                                        <p:cTn dur="1000" fill="hold" id="56"/>
                                        <p:tgtEl>
                                          <p:spTgt spid="1048655"/>
                                        </p:tgtEl>
                                        <p:attrNameLst>
                                          <p:attrName>ppt_x</p:attrName>
                                        </p:attrNameLst>
                                      </p:cBhvr>
                                      <p:tavLst>
                                        <p:tav fmla="#ppt_x+(cos(-2*pi*(1-$))*-#ppt_x-sin(-2*pi*(1-$))*(1-#ppt_y))*(1-$)" tm="0">
                                          <p:val>
                                            <p:fltVal val="0.0"/>
                                          </p:val>
                                        </p:tav>
                                        <p:tav tm="100000">
                                          <p:val>
                                            <p:fltVal val="1.0"/>
                                          </p:val>
                                        </p:tav>
                                      </p:tavLst>
                                    </p:anim>
                                    <p:anim calcmode="lin" valueType="num">
                                      <p:cBhvr>
                                        <p:cTn dur="1000" fill="hold" id="57"/>
                                        <p:tgtEl>
                                          <p:spTgt spid="1048655"/>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58">
                      <p:stCondLst>
                        <p:cond delay="indefinite"/>
                      </p:stCondLst>
                      <p:childTnLst>
                        <p:par>
                          <p:cTn fill="hold" id="59">
                            <p:stCondLst>
                              <p:cond delay="0"/>
                            </p:stCondLst>
                            <p:childTnLst>
                              <p:par>
                                <p:cTn fill="hold" id="60" nodeType="clickEffect" presetClass="entr" presetID="22" presetSubtype="8">
                                  <p:stCondLst>
                                    <p:cond delay="0"/>
                                  </p:stCondLst>
                                  <p:childTnLst>
                                    <p:set>
                                      <p:cBhvr>
                                        <p:cTn dur="1" fill="hold" id="61">
                                          <p:stCondLst>
                                            <p:cond delay="0"/>
                                          </p:stCondLst>
                                        </p:cTn>
                                        <p:tgtEl>
                                          <p:spTgt spid="66"/>
                                        </p:tgtEl>
                                        <p:attrNameLst>
                                          <p:attrName>style.visibility</p:attrName>
                                        </p:attrNameLst>
                                      </p:cBhvr>
                                      <p:to>
                                        <p:strVal val="visible"/>
                                      </p:to>
                                    </p:set>
                                    <p:animEffect transition="in" filter="wipe(left)">
                                      <p:cBhvr>
                                        <p:cTn dur="500" id="62"/>
                                        <p:tgtEl>
                                          <p:spTgt spid="66"/>
                                        </p:tgtEl>
                                      </p:cBhvr>
                                    </p:animEffect>
                                  </p:childTnLst>
                                </p:cTn>
                              </p:par>
                            </p:childTnLst>
                          </p:cTn>
                        </p:par>
                        <p:par>
                          <p:cTn fill="hold" id="63">
                            <p:stCondLst>
                              <p:cond delay="500"/>
                            </p:stCondLst>
                            <p:childTnLst>
                              <p:par>
                                <p:cTn fill="hold" grpId="0" id="64" nodeType="afterEffect" presetClass="entr" presetID="15" presetSubtype="0">
                                  <p:stCondLst>
                                    <p:cond delay="0"/>
                                  </p:stCondLst>
                                  <p:childTnLst>
                                    <p:set>
                                      <p:cBhvr>
                                        <p:cTn dur="1" fill="hold" id="65">
                                          <p:stCondLst>
                                            <p:cond delay="0"/>
                                          </p:stCondLst>
                                        </p:cTn>
                                        <p:tgtEl>
                                          <p:spTgt spid="1048624"/>
                                        </p:tgtEl>
                                        <p:attrNameLst>
                                          <p:attrName>style.visibility</p:attrName>
                                        </p:attrNameLst>
                                      </p:cBhvr>
                                      <p:to>
                                        <p:strVal val="visible"/>
                                      </p:to>
                                    </p:set>
                                    <p:anim calcmode="lin" valueType="num">
                                      <p:cBhvr>
                                        <p:cTn dur="500" fill="hold" id="66"/>
                                        <p:tgtEl>
                                          <p:spTgt spid="1048624"/>
                                        </p:tgtEl>
                                        <p:attrNameLst>
                                          <p:attrName>ppt_w</p:attrName>
                                        </p:attrNameLst>
                                      </p:cBhvr>
                                      <p:tavLst>
                                        <p:tav tm="0">
                                          <p:val>
                                            <p:fltVal val="0.0"/>
                                          </p:val>
                                        </p:tav>
                                        <p:tav tm="100000">
                                          <p:val>
                                            <p:strVal val="#ppt_w"/>
                                          </p:val>
                                        </p:tav>
                                      </p:tavLst>
                                    </p:anim>
                                    <p:anim calcmode="lin" valueType="num">
                                      <p:cBhvr>
                                        <p:cTn dur="500" fill="hold" id="67"/>
                                        <p:tgtEl>
                                          <p:spTgt spid="1048624"/>
                                        </p:tgtEl>
                                        <p:attrNameLst>
                                          <p:attrName>ppt_h</p:attrName>
                                        </p:attrNameLst>
                                      </p:cBhvr>
                                      <p:tavLst>
                                        <p:tav tm="0">
                                          <p:val>
                                            <p:fltVal val="0.0"/>
                                          </p:val>
                                        </p:tav>
                                        <p:tav tm="100000">
                                          <p:val>
                                            <p:strVal val="#ppt_h"/>
                                          </p:val>
                                        </p:tav>
                                      </p:tavLst>
                                    </p:anim>
                                    <p:anim calcmode="lin" valueType="num">
                                      <p:cBhvr>
                                        <p:cTn dur="500" fill="hold" id="68"/>
                                        <p:tgtEl>
                                          <p:spTgt spid="1048624"/>
                                        </p:tgtEl>
                                        <p:attrNameLst>
                                          <p:attrName>ppt_x</p:attrName>
                                        </p:attrNameLst>
                                      </p:cBhvr>
                                      <p:tavLst>
                                        <p:tav fmla="#ppt_x+(cos(-2*pi*(1-$))*-#ppt_x-sin(-2*pi*(1-$))*(1-#ppt_y))*(1-$)" tm="0">
                                          <p:val>
                                            <p:fltVal val="0.0"/>
                                          </p:val>
                                        </p:tav>
                                        <p:tav tm="100000">
                                          <p:val>
                                            <p:fltVal val="1.0"/>
                                          </p:val>
                                        </p:tav>
                                      </p:tavLst>
                                    </p:anim>
                                    <p:anim calcmode="lin" valueType="num">
                                      <p:cBhvr>
                                        <p:cTn dur="500" fill="hold" id="69"/>
                                        <p:tgtEl>
                                          <p:spTgt spid="1048624"/>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uiExpand="0" build="whole"/>
      <p:bldP spid="1048624" grpId="0" uiExpand="0" build="whole"/>
      <p:bldP spid="1048654" grpId="0" uiExpand="0" build="whole"/>
      <p:bldP spid="1048655" grpId="0" uiExpand="0" build="whole"/>
    </p:bld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59" name="Text Box 4"/>
          <p:cNvSpPr txBox="1"/>
          <p:nvPr/>
        </p:nvSpPr>
        <p:spPr>
          <a:xfrm rot="0">
            <a:off x="838200" y="1828800"/>
            <a:ext cx="5486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truth table for an exclusive-OR gate is</a:t>
            </a:r>
          </a:p>
        </p:txBody>
      </p:sp>
      <p:pic>
        <p:nvPicPr>
          <p:cNvPr id="2097159" name="Picture 6"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60" name="Text Box 7"/>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61" name="Rectangle 8"/>
          <p:cNvSpPr/>
          <p:nvPr/>
        </p:nvSpPr>
        <p:spPr>
          <a:xfrm rot="0">
            <a:off x="914400" y="1143000"/>
            <a:ext cx="27051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Exclusive-OR Logic</a:t>
            </a:r>
          </a:p>
        </p:txBody>
      </p:sp>
      <p:graphicFrame>
        <p:nvGraphicFramePr>
          <p:cNvPr id="4194307" name=""/>
          <p:cNvGraphicFramePr>
            <a:graphicFrameLocks/>
          </p:cNvGraphicFramePr>
          <p:nvPr/>
        </p:nvGraphicFramePr>
        <p:xfrm rot="0">
          <a:off x="1371600" y="4114800"/>
          <a:ext cx="2824162" cy="1824037"/>
        </p:xfrm>
        <a:graphic>
          <a:graphicData uri="http://schemas.openxmlformats.org/presentationml/2006/ole">
            <mc:AlternateContent xmlns:mc="http://schemas.openxmlformats.org/markup-compatibility/2006">
              <mc:Choice xmlns:v="urn:schemas-microsoft-com:vml" Requires="v">
                <p:oleObj name="CorelDRAW" r:id="rId2" spid="" imgH="1824037" imgW="2824162" showAsIcon="0" progId="CorelDRAW.Graphic.13">
                  <p:embed followColorScheme="full"/>
                  <p:pic>
                    <p:nvPicPr>
                      <p:cNvPr id="2097160" name="Object 19"/>
                      <p:cNvPicPr>
                        <a:picLocks/>
                      </p:cNvPicPr>
                      <p:nvPr/>
                    </p:nvPicPr>
                    <p:blipFill>
                      <a:blip xmlns:r="http://schemas.openxmlformats.org/officeDocument/2006/relationships" r:embed="rId3"/>
                      <a:srcRect l="0" t="0" r="0" b="0"/>
                      <a:stretch>
                        <a:fillRect/>
                      </a:stretch>
                    </p:blipFill>
                    <p:spPr>
                      <a:xfrm rot="0">
                        <a:off x="1371600" y="4114800"/>
                        <a:ext cx="2824162" cy="1824037"/>
                      </a:xfrm>
                      <a:prstGeom prst="rect"/>
                      <a:noFill/>
                      <a:ln>
                        <a:noFill/>
                      </a:ln>
                    </p:spPr>
                  </p:pic>
                </p:oleObj>
              </mc:Choice>
              <mc:Fallback>
                <p:oleObj name="CorelDRAW" r:id="rId2" spid="" imgH="1824037" imgW="2824162" showAsIcon="0" progId="CorelDRAW.Graphic.13">
                  <p:embed followColorScheme="full"/>
                  <p:pic>
                    <p:nvPicPr>
                      <p:cNvPr id="2097160" name="Object 19"/>
                      <p:cNvPicPr>
                        <a:picLocks/>
                      </p:cNvPicPr>
                      <p:nvPr/>
                    </p:nvPicPr>
                    <p:blipFill>
                      <a:blip xmlns:r="http://schemas.openxmlformats.org/officeDocument/2006/relationships" r:embed="rId3"/>
                      <a:srcRect l="0" t="0" r="0" b="0"/>
                      <a:stretch>
                        <a:fillRect/>
                      </a:stretch>
                    </p:blipFill>
                    <p:spPr>
                      <a:xfrm rot="0">
                        <a:off x="1371600" y="4114800"/>
                        <a:ext cx="2824162" cy="1824037"/>
                      </a:xfrm>
                      <a:prstGeom prst="rect"/>
                      <a:noFill/>
                      <a:ln>
                        <a:noFill/>
                      </a:ln>
                    </p:spPr>
                  </p:pic>
                </p:oleObj>
              </mc:Fallback>
            </mc:AlternateContent>
          </a:graphicData>
        </a:graphic>
      </p:graphicFrame>
      <p:sp>
        <p:nvSpPr>
          <p:cNvPr id="1048662" name="Text Box 21"/>
          <p:cNvSpPr txBox="1"/>
          <p:nvPr/>
        </p:nvSpPr>
        <p:spPr>
          <a:xfrm rot="0">
            <a:off x="1066800" y="40386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663" name="Text Box 22"/>
          <p:cNvSpPr txBox="1"/>
          <p:nvPr/>
        </p:nvSpPr>
        <p:spPr>
          <a:xfrm rot="0">
            <a:off x="1066800" y="5715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aphicFrame>
        <p:nvGraphicFramePr>
          <p:cNvPr id="4194308" name=""/>
          <p:cNvGraphicFramePr>
            <a:graphicFrameLocks/>
          </p:cNvGraphicFramePr>
          <p:nvPr/>
        </p:nvGraphicFramePr>
        <p:xfrm rot="0">
          <a:off x="6324600" y="1524000"/>
          <a:ext cx="2001837" cy="2057400"/>
        </p:xfrm>
        <a:graphic>
          <a:graphicData uri="http://schemas.openxmlformats.org/presentationml/2006/ole">
            <mc:AlternateContent xmlns:mc="http://schemas.openxmlformats.org/markup-compatibility/2006">
              <mc:Choice xmlns:v="urn:schemas-microsoft-com:vml" Requires="v">
                <p:oleObj name="CorelDRAW" r:id="rId4" spid="" imgH="2057400" imgW="2001837" showAsIcon="0" progId="CorelDRAW.Graphic.13">
                  <p:embed followColorScheme="full"/>
                  <p:pic>
                    <p:nvPicPr>
                      <p:cNvPr id="2097161" name="Object 29"/>
                      <p:cNvPicPr>
                        <a:picLocks/>
                      </p:cNvPicPr>
                      <p:nvPr/>
                    </p:nvPicPr>
                    <p:blipFill>
                      <a:blip xmlns:r="http://schemas.openxmlformats.org/officeDocument/2006/relationships" r:embed="rId5"/>
                      <a:srcRect l="0" t="0" r="0" b="0"/>
                      <a:stretch>
                        <a:fillRect/>
                      </a:stretch>
                    </p:blipFill>
                    <p:spPr>
                      <a:xfrm rot="0">
                        <a:off x="6324600" y="1524000"/>
                        <a:ext cx="2001837" cy="2057400"/>
                      </a:xfrm>
                      <a:prstGeom prst="rect"/>
                      <a:noFill/>
                      <a:ln>
                        <a:noFill/>
                      </a:ln>
                    </p:spPr>
                  </p:pic>
                </p:oleObj>
              </mc:Choice>
              <mc:Fallback>
                <p:oleObj name="CorelDRAW" r:id="rId4" spid="" imgH="2057400" imgW="2001837" showAsIcon="0" progId="CorelDRAW.Graphic.13">
                  <p:embed followColorScheme="full"/>
                  <p:pic>
                    <p:nvPicPr>
                      <p:cNvPr id="2097161" name="Object 29"/>
                      <p:cNvPicPr>
                        <a:picLocks/>
                      </p:cNvPicPr>
                      <p:nvPr/>
                    </p:nvPicPr>
                    <p:blipFill>
                      <a:blip xmlns:r="http://schemas.openxmlformats.org/officeDocument/2006/relationships" r:embed="rId5"/>
                      <a:srcRect l="0" t="0" r="0" b="0"/>
                      <a:stretch>
                        <a:fillRect/>
                      </a:stretch>
                    </p:blipFill>
                    <p:spPr>
                      <a:xfrm rot="0">
                        <a:off x="6324600" y="1524000"/>
                        <a:ext cx="2001837" cy="2057400"/>
                      </a:xfrm>
                      <a:prstGeom prst="rect"/>
                      <a:noFill/>
                      <a:ln>
                        <a:noFill/>
                      </a:ln>
                    </p:spPr>
                  </p:pic>
                </p:oleObj>
              </mc:Fallback>
            </mc:AlternateContent>
          </a:graphicData>
        </a:graphic>
      </p:graphicFrame>
      <p:sp>
        <p:nvSpPr>
          <p:cNvPr id="1048664" name="Text Box 30"/>
          <p:cNvSpPr txBox="1"/>
          <p:nvPr/>
        </p:nvSpPr>
        <p:spPr>
          <a:xfrm rot="0">
            <a:off x="838200" y="2286000"/>
            <a:ext cx="5257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Notice that the output is HIGH whenever </a:t>
            </a:r>
            <a:r>
              <a:rPr altLang="en-US" i="1" lang="en-US"/>
              <a:t>A </a:t>
            </a:r>
            <a:r>
              <a:rPr altLang="en-US" lang="en-US"/>
              <a:t>and </a:t>
            </a:r>
            <a:r>
              <a:rPr altLang="en-US" i="1" lang="en-US"/>
              <a:t>B</a:t>
            </a:r>
            <a:r>
              <a:rPr altLang="en-US" lang="en-US"/>
              <a:t> </a:t>
            </a:r>
            <a:r>
              <a:rPr altLang="en-US" lang="en-US" u="sng"/>
              <a:t>disagree</a:t>
            </a:r>
            <a:r>
              <a:rPr altLang="en-US" lang="en-US"/>
              <a:t>.</a:t>
            </a:r>
          </a:p>
        </p:txBody>
      </p:sp>
      <p:sp>
        <p:nvSpPr>
          <p:cNvPr id="1048665" name="Text Box 31"/>
          <p:cNvSpPr txBox="1"/>
          <p:nvPr/>
        </p:nvSpPr>
        <p:spPr>
          <a:xfrm rot="0">
            <a:off x="838200" y="3048000"/>
            <a:ext cx="5486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Boolean expression is</a:t>
            </a:r>
          </a:p>
        </p:txBody>
      </p:sp>
      <p:sp>
        <p:nvSpPr>
          <p:cNvPr id="1048666" name="Text Box 33"/>
          <p:cNvSpPr txBox="1"/>
          <p:nvPr/>
        </p:nvSpPr>
        <p:spPr>
          <a:xfrm rot="0">
            <a:off x="838200" y="3581400"/>
            <a:ext cx="3581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circuit can be drawn as</a:t>
            </a:r>
          </a:p>
        </p:txBody>
      </p:sp>
      <p:sp>
        <p:nvSpPr>
          <p:cNvPr id="1048667" name="Text Box 34"/>
          <p:cNvSpPr txBox="1"/>
          <p:nvPr/>
        </p:nvSpPr>
        <p:spPr>
          <a:xfrm rot="0">
            <a:off x="4191000" y="48006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a:t>
            </a:r>
          </a:p>
        </p:txBody>
      </p:sp>
      <p:graphicFrame>
        <p:nvGraphicFramePr>
          <p:cNvPr id="4194309" name=""/>
          <p:cNvGraphicFramePr>
            <a:graphicFrameLocks/>
          </p:cNvGraphicFramePr>
          <p:nvPr/>
        </p:nvGraphicFramePr>
        <p:xfrm rot="0">
          <a:off x="5105400" y="4800600"/>
          <a:ext cx="2982912" cy="579437"/>
        </p:xfrm>
        <a:graphic>
          <a:graphicData uri="http://schemas.openxmlformats.org/presentationml/2006/ole">
            <mc:AlternateContent xmlns:mc="http://schemas.openxmlformats.org/markup-compatibility/2006">
              <mc:Choice xmlns:v="urn:schemas-microsoft-com:vml" Requires="v">
                <p:oleObj name="CorelDRAW" r:id="rId6" spid="" imgH="579437" imgW="2982912" showAsIcon="0" progId="CorelDRAW.Graphic.13">
                  <p:embed followColorScheme="full"/>
                  <p:pic>
                    <p:nvPicPr>
                      <p:cNvPr id="2097162" name="Object 35"/>
                      <p:cNvPicPr>
                        <a:picLocks/>
                      </p:cNvPicPr>
                      <p:nvPr/>
                    </p:nvPicPr>
                    <p:blipFill>
                      <a:blip xmlns:r="http://schemas.openxmlformats.org/officeDocument/2006/relationships" r:embed="rId7"/>
                      <a:srcRect l="0" t="0" r="0" b="0"/>
                      <a:stretch>
                        <a:fillRect/>
                      </a:stretch>
                    </p:blipFill>
                    <p:spPr>
                      <a:xfrm rot="0">
                        <a:off x="5105400" y="4800600"/>
                        <a:ext cx="2982912" cy="579437"/>
                      </a:xfrm>
                      <a:prstGeom prst="rect"/>
                      <a:noFill/>
                      <a:ln>
                        <a:noFill/>
                      </a:ln>
                    </p:spPr>
                  </p:pic>
                </p:oleObj>
              </mc:Choice>
              <mc:Fallback>
                <p:oleObj name="CorelDRAW" r:id="rId6" spid="" imgH="579437" imgW="2982912" showAsIcon="0" progId="CorelDRAW.Graphic.13">
                  <p:embed followColorScheme="full"/>
                  <p:pic>
                    <p:nvPicPr>
                      <p:cNvPr id="2097162" name="Object 35"/>
                      <p:cNvPicPr>
                        <a:picLocks/>
                      </p:cNvPicPr>
                      <p:nvPr/>
                    </p:nvPicPr>
                    <p:blipFill>
                      <a:blip xmlns:r="http://schemas.openxmlformats.org/officeDocument/2006/relationships" r:embed="rId7"/>
                      <a:srcRect l="0" t="0" r="0" b="0"/>
                      <a:stretch>
                        <a:fillRect/>
                      </a:stretch>
                    </p:blipFill>
                    <p:spPr>
                      <a:xfrm rot="0">
                        <a:off x="5105400" y="4800600"/>
                        <a:ext cx="2982912" cy="579437"/>
                      </a:xfrm>
                      <a:prstGeom prst="rect"/>
                      <a:noFill/>
                      <a:ln>
                        <a:noFill/>
                      </a:ln>
                    </p:spPr>
                  </p:pic>
                </p:oleObj>
              </mc:Fallback>
            </mc:AlternateContent>
          </a:graphicData>
        </a:graphic>
      </p:graphicFrame>
      <p:sp>
        <p:nvSpPr>
          <p:cNvPr id="1048668" name="Line 39"/>
          <p:cNvSpPr/>
          <p:nvPr/>
        </p:nvSpPr>
        <p:spPr>
          <a:xfrm rot="0">
            <a:off x="4724400" y="3733800"/>
            <a:ext cx="0" cy="2438400"/>
          </a:xfrm>
          <a:prstGeom prst="line"/>
          <a:noFill/>
          <a:ln w="9525" cap="flat" cmpd="sng">
            <a:solidFill>
              <a:schemeClr val="dk1">
                <a:alpha val="100000"/>
              </a:schemeClr>
            </a:solidFill>
            <a:prstDash val="solid"/>
            <a:round/>
          </a:ln>
        </p:spPr>
      </p:sp>
      <p:sp>
        <p:nvSpPr>
          <p:cNvPr id="1048669" name="Text Box 40"/>
          <p:cNvSpPr txBox="1"/>
          <p:nvPr/>
        </p:nvSpPr>
        <p:spPr>
          <a:xfrm rot="0">
            <a:off x="4953000" y="4114800"/>
            <a:ext cx="17526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Symbols:</a:t>
            </a:r>
          </a:p>
        </p:txBody>
      </p:sp>
      <p:sp>
        <p:nvSpPr>
          <p:cNvPr id="1048670" name="Text Box 41"/>
          <p:cNvSpPr txBox="1"/>
          <p:nvPr/>
        </p:nvSpPr>
        <p:spPr>
          <a:xfrm rot="0">
            <a:off x="4876800" y="5410200"/>
            <a:ext cx="3810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Distinctive shape          Rectangular outline</a:t>
            </a:r>
          </a:p>
        </p:txBody>
      </p:sp>
      <p:grpSp>
        <p:nvGrpSpPr>
          <p:cNvPr id="71" name=""/>
          <p:cNvGrpSpPr/>
          <p:nvPr/>
        </p:nvGrpSpPr>
        <p:grpSpPr>
          <a:xfrm rot="0">
            <a:off x="4191000" y="3048000"/>
            <a:ext cx="1905000" cy="457200"/>
            <a:chOff x="2640" y="1920"/>
            <a:chExt cx="1200" cy="288"/>
          </a:xfrm>
        </p:grpSpPr>
        <p:sp>
          <p:nvSpPr>
            <p:cNvPr id="1048671" name="Text Box 44"/>
            <p:cNvSpPr txBox="1"/>
            <p:nvPr/>
          </p:nvSpPr>
          <p:spPr>
            <a:xfrm rot="0">
              <a:off x="2640" y="1920"/>
              <a:ext cx="1200"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i="1" lang="en-US">
                  <a:solidFill>
                    <a:srgbClr val="FF0000"/>
                  </a:solidFill>
                </a:rPr>
                <a:t>X = AB + AB</a:t>
              </a:r>
            </a:p>
          </p:txBody>
        </p:sp>
        <p:sp>
          <p:nvSpPr>
            <p:cNvPr id="1048672" name="Line 45"/>
            <p:cNvSpPr/>
            <p:nvPr/>
          </p:nvSpPr>
          <p:spPr>
            <a:xfrm rot="0">
              <a:off x="3072" y="1968"/>
              <a:ext cx="96" cy="0"/>
            </a:xfrm>
            <a:prstGeom prst="line"/>
            <a:noFill/>
            <a:ln w="9525" cap="flat" cmpd="sng">
              <a:solidFill>
                <a:srgbClr val="FF0000">
                  <a:alpha val="100000"/>
                </a:srgbClr>
              </a:solidFill>
              <a:prstDash val="solid"/>
              <a:round/>
            </a:ln>
          </p:spPr>
        </p:sp>
        <p:sp>
          <p:nvSpPr>
            <p:cNvPr id="1048673" name="Line 46"/>
            <p:cNvSpPr/>
            <p:nvPr/>
          </p:nvSpPr>
          <p:spPr>
            <a:xfrm rot="0">
              <a:off x="3648" y="1968"/>
              <a:ext cx="96" cy="0"/>
            </a:xfrm>
            <a:prstGeom prst="line"/>
            <a:noFill/>
            <a:ln w="9525" cap="flat" cmpd="sng">
              <a:solidFill>
                <a:srgbClr val="FF0000">
                  <a:alpha val="100000"/>
                </a:srgb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65"/>
                                        </p:tgtEl>
                                        <p:attrNameLst>
                                          <p:attrName>style.visibility</p:attrName>
                                        </p:attrNameLst>
                                      </p:cBhvr>
                                      <p:to>
                                        <p:strVal val="visible"/>
                                      </p:to>
                                    </p:set>
                                    <p:animEffect transition="in" filter="wipe(left)">
                                      <p:cBhvr>
                                        <p:cTn dur="500" id="7"/>
                                        <p:tgtEl>
                                          <p:spTgt spid="1048665"/>
                                        </p:tgtEl>
                                      </p:cBhvr>
                                    </p:animEffect>
                                  </p:childTnLst>
                                </p:cTn>
                              </p:par>
                            </p:childTnLst>
                          </p:cTn>
                        </p:par>
                        <p:par>
                          <p:cTn fill="hold" id="8">
                            <p:stCondLst>
                              <p:cond delay="500"/>
                            </p:stCondLst>
                            <p:childTnLst>
                              <p:par>
                                <p:cTn fill="hold" id="9" nodeType="afterEffect" presetClass="entr" presetID="22" presetSubtype="8">
                                  <p:stCondLst>
                                    <p:cond delay="0"/>
                                  </p:stCondLst>
                                  <p:childTnLst>
                                    <p:set>
                                      <p:cBhvr>
                                        <p:cTn dur="1" fill="hold" id="10">
                                          <p:stCondLst>
                                            <p:cond delay="0"/>
                                          </p:stCondLst>
                                        </p:cTn>
                                        <p:tgtEl>
                                          <p:spTgt spid="71"/>
                                        </p:tgtEl>
                                        <p:attrNameLst>
                                          <p:attrName>style.visibility</p:attrName>
                                        </p:attrNameLst>
                                      </p:cBhvr>
                                      <p:to>
                                        <p:strVal val="visible"/>
                                      </p:to>
                                    </p:set>
                                    <p:animEffect transition="in" filter="wipe(left)">
                                      <p:cBhvr>
                                        <p:cTn dur="1000" id="11"/>
                                        <p:tgtEl>
                                          <p:spTgt spid="71"/>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8666"/>
                                        </p:tgtEl>
                                        <p:attrNameLst>
                                          <p:attrName>style.visibility</p:attrName>
                                        </p:attrNameLst>
                                      </p:cBhvr>
                                      <p:to>
                                        <p:strVal val="visible"/>
                                      </p:to>
                                    </p:set>
                                    <p:animEffect transition="in" filter="wipe(left)">
                                      <p:cBhvr>
                                        <p:cTn dur="500" id="16"/>
                                        <p:tgtEl>
                                          <p:spTgt spid="1048666"/>
                                        </p:tgtEl>
                                      </p:cBhvr>
                                    </p:animEffect>
                                  </p:childTnLst>
                                </p:cTn>
                              </p:par>
                              <p:par>
                                <p:cTn fill="hold" id="17" nodeType="withEffect" presetClass="entr" presetID="37" presetSubtype="0">
                                  <p:stCondLst>
                                    <p:cond delay="0"/>
                                  </p:stCondLst>
                                  <p:childTnLst>
                                    <p:set>
                                      <p:cBhvr>
                                        <p:cTn dur="1" fill="hold" id="18">
                                          <p:stCondLst>
                                            <p:cond delay="0"/>
                                          </p:stCondLst>
                                        </p:cTn>
                                        <p:tgtEl>
                                          <p:spTgt spid="4194307"/>
                                        </p:tgtEl>
                                        <p:attrNameLst>
                                          <p:attrName>style.visibility</p:attrName>
                                        </p:attrNameLst>
                                      </p:cBhvr>
                                      <p:to>
                                        <p:strVal val="visible"/>
                                      </p:to>
                                    </p:set>
                                    <p:animEffect transition="in" filter="fade">
                                      <p:cBhvr>
                                        <p:cTn dur="1000" id="19"/>
                                        <p:tgtEl>
                                          <p:spTgt spid="4194307"/>
                                        </p:tgtEl>
                                      </p:cBhvr>
                                    </p:animEffect>
                                    <p:anim calcmode="lin" valueType="num">
                                      <p:cBhvr>
                                        <p:cTn dur="1000" fill="hold" id="20"/>
                                        <p:tgtEl>
                                          <p:spTgt spid="4194307"/>
                                        </p:tgtEl>
                                        <p:attrNameLst>
                                          <p:attrName>ppt_x</p:attrName>
                                        </p:attrNameLst>
                                      </p:cBhvr>
                                      <p:tavLst>
                                        <p:tav tm="0">
                                          <p:val>
                                            <p:strVal val="#ppt_x"/>
                                          </p:val>
                                        </p:tav>
                                        <p:tav tm="100000">
                                          <p:val>
                                            <p:strVal val="#ppt_x"/>
                                          </p:val>
                                        </p:tav>
                                      </p:tavLst>
                                    </p:anim>
                                    <p:anim calcmode="lin" valueType="num">
                                      <p:cBhvr>
                                        <p:cTn decel="100000" dur="900" fill="hold" id="21"/>
                                        <p:tgtEl>
                                          <p:spTgt spid="4194307"/>
                                        </p:tgtEl>
                                        <p:attrNameLst>
                                          <p:attrName>ppt_y</p:attrName>
                                        </p:attrNameLst>
                                      </p:cBhvr>
                                      <p:tavLst>
                                        <p:tav tm="0">
                                          <p:val>
                                            <p:strVal val="#ppt_y+1"/>
                                          </p:val>
                                        </p:tav>
                                        <p:tav tm="100000">
                                          <p:val>
                                            <p:strVal val="#ppt_y-.03"/>
                                          </p:val>
                                        </p:tav>
                                      </p:tavLst>
                                    </p:anim>
                                    <p:anim calcmode="lin" valueType="num">
                                      <p:cBhvr>
                                        <p:cTn accel="100000" dur="100" fill="hold" id="22">
                                          <p:stCondLst>
                                            <p:cond delay="900"/>
                                          </p:stCondLst>
                                        </p:cTn>
                                        <p:tgtEl>
                                          <p:spTgt spid="4194307"/>
                                        </p:tgtEl>
                                        <p:attrNameLst>
                                          <p:attrName>ppt_y</p:attrName>
                                        </p:attrNameLst>
                                      </p:cBhvr>
                                      <p:tavLst>
                                        <p:tav tm="0">
                                          <p:val>
                                            <p:strVal val="#ppt_y-.03"/>
                                          </p:val>
                                        </p:tav>
                                        <p:tav tm="100000">
                                          <p:val>
                                            <p:strVal val="#ppt_y"/>
                                          </p:val>
                                        </p:tav>
                                      </p:tavLst>
                                    </p:anim>
                                  </p:childTnLst>
                                </p:cTn>
                              </p:par>
                            </p:childTnLst>
                          </p:cTn>
                        </p:par>
                        <p:par>
                          <p:cTn fill="hold" id="23">
                            <p:stCondLst>
                              <p:cond delay="1000"/>
                            </p:stCondLst>
                            <p:childTnLst>
                              <p:par>
                                <p:cTn fill="hold" grpId="0" id="24" nodeType="afterEffect" presetClass="entr" presetID="9" presetSubtype="0">
                                  <p:stCondLst>
                                    <p:cond delay="0"/>
                                  </p:stCondLst>
                                  <p:childTnLst>
                                    <p:set>
                                      <p:cBhvr>
                                        <p:cTn dur="1" fill="hold" id="25">
                                          <p:stCondLst>
                                            <p:cond delay="0"/>
                                          </p:stCondLst>
                                        </p:cTn>
                                        <p:tgtEl>
                                          <p:spTgt spid="1048662"/>
                                        </p:tgtEl>
                                        <p:attrNameLst>
                                          <p:attrName>style.visibility</p:attrName>
                                        </p:attrNameLst>
                                      </p:cBhvr>
                                      <p:to>
                                        <p:strVal val="visible"/>
                                      </p:to>
                                    </p:set>
                                    <p:animEffect transition="in" filter="dissolve">
                                      <p:cBhvr>
                                        <p:cTn dur="500" id="26"/>
                                        <p:tgtEl>
                                          <p:spTgt spid="1048662"/>
                                        </p:tgtEl>
                                      </p:cBhvr>
                                    </p:animEffect>
                                  </p:childTnLst>
                                </p:cTn>
                              </p:par>
                              <p:par>
                                <p:cTn fill="hold" grpId="0" id="27" nodeType="withEffect" presetClass="entr" presetID="9" presetSubtype="0">
                                  <p:stCondLst>
                                    <p:cond delay="0"/>
                                  </p:stCondLst>
                                  <p:childTnLst>
                                    <p:set>
                                      <p:cBhvr>
                                        <p:cTn dur="1" fill="hold" id="28">
                                          <p:stCondLst>
                                            <p:cond delay="0"/>
                                          </p:stCondLst>
                                        </p:cTn>
                                        <p:tgtEl>
                                          <p:spTgt spid="1048663"/>
                                        </p:tgtEl>
                                        <p:attrNameLst>
                                          <p:attrName>style.visibility</p:attrName>
                                        </p:attrNameLst>
                                      </p:cBhvr>
                                      <p:to>
                                        <p:strVal val="visible"/>
                                      </p:to>
                                    </p:set>
                                    <p:animEffect transition="in" filter="dissolve">
                                      <p:cBhvr>
                                        <p:cTn dur="500" id="29"/>
                                        <p:tgtEl>
                                          <p:spTgt spid="1048663"/>
                                        </p:tgtEl>
                                      </p:cBhvr>
                                    </p:animEffect>
                                  </p:childTnLst>
                                </p:cTn>
                              </p:par>
                              <p:par>
                                <p:cTn fill="hold" grpId="0" id="30" nodeType="withEffect" presetClass="entr" presetID="9" presetSubtype="0">
                                  <p:stCondLst>
                                    <p:cond delay="0"/>
                                  </p:stCondLst>
                                  <p:childTnLst>
                                    <p:set>
                                      <p:cBhvr>
                                        <p:cTn dur="1" fill="hold" id="31">
                                          <p:stCondLst>
                                            <p:cond delay="0"/>
                                          </p:stCondLst>
                                        </p:cTn>
                                        <p:tgtEl>
                                          <p:spTgt spid="1048667"/>
                                        </p:tgtEl>
                                        <p:attrNameLst>
                                          <p:attrName>style.visibility</p:attrName>
                                        </p:attrNameLst>
                                      </p:cBhvr>
                                      <p:to>
                                        <p:strVal val="visible"/>
                                      </p:to>
                                    </p:set>
                                    <p:animEffect transition="in" filter="dissolve">
                                      <p:cBhvr>
                                        <p:cTn dur="500" id="32"/>
                                        <p:tgtEl>
                                          <p:spTgt spid="1048667"/>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1">
                                  <p:stCondLst>
                                    <p:cond delay="0"/>
                                  </p:stCondLst>
                                  <p:childTnLst>
                                    <p:set>
                                      <p:cBhvr>
                                        <p:cTn dur="1" fill="hold" id="36">
                                          <p:stCondLst>
                                            <p:cond delay="0"/>
                                          </p:stCondLst>
                                        </p:cTn>
                                        <p:tgtEl>
                                          <p:spTgt spid="1048668"/>
                                        </p:tgtEl>
                                        <p:attrNameLst>
                                          <p:attrName>style.visibility</p:attrName>
                                        </p:attrNameLst>
                                      </p:cBhvr>
                                      <p:to>
                                        <p:strVal val="visible"/>
                                      </p:to>
                                    </p:set>
                                    <p:animEffect transition="in" filter="wipe(up)">
                                      <p:cBhvr>
                                        <p:cTn dur="500" id="37"/>
                                        <p:tgtEl>
                                          <p:spTgt spid="1048668"/>
                                        </p:tgtEl>
                                      </p:cBhvr>
                                    </p:animEffect>
                                  </p:childTnLst>
                                </p:cTn>
                              </p:par>
                              <p:par>
                                <p:cTn fill="hold" grpId="0" id="38" nodeType="withEffect" presetClass="entr" presetID="2" presetSubtype="2">
                                  <p:stCondLst>
                                    <p:cond delay="0"/>
                                  </p:stCondLst>
                                  <p:childTnLst>
                                    <p:set>
                                      <p:cBhvr>
                                        <p:cTn dur="1" fill="hold" id="39">
                                          <p:stCondLst>
                                            <p:cond delay="0"/>
                                          </p:stCondLst>
                                        </p:cTn>
                                        <p:tgtEl>
                                          <p:spTgt spid="1048669"/>
                                        </p:tgtEl>
                                        <p:attrNameLst>
                                          <p:attrName>style.visibility</p:attrName>
                                        </p:attrNameLst>
                                      </p:cBhvr>
                                      <p:to>
                                        <p:strVal val="visible"/>
                                      </p:to>
                                    </p:set>
                                    <p:anim calcmode="lin" valueType="num">
                                      <p:cBhvr additive="base">
                                        <p:cTn dur="500" fill="hold" id="40"/>
                                        <p:tgtEl>
                                          <p:spTgt spid="1048669"/>
                                        </p:tgtEl>
                                        <p:attrNameLst>
                                          <p:attrName>ppt_x</p:attrName>
                                        </p:attrNameLst>
                                      </p:cBhvr>
                                      <p:tavLst>
                                        <p:tav tm="0">
                                          <p:val>
                                            <p:strVal val="1+#ppt_w/2"/>
                                          </p:val>
                                        </p:tav>
                                        <p:tav tm="100000">
                                          <p:val>
                                            <p:strVal val="#ppt_x"/>
                                          </p:val>
                                        </p:tav>
                                      </p:tavLst>
                                    </p:anim>
                                    <p:anim calcmode="lin" valueType="num">
                                      <p:cBhvr additive="base">
                                        <p:cTn dur="500" fill="hold" id="41"/>
                                        <p:tgtEl>
                                          <p:spTgt spid="1048669"/>
                                        </p:tgtEl>
                                        <p:attrNameLst>
                                          <p:attrName>ppt_y</p:attrName>
                                        </p:attrNameLst>
                                      </p:cBhvr>
                                      <p:tavLst>
                                        <p:tav tm="0">
                                          <p:val>
                                            <p:strVal val="#ppt_y"/>
                                          </p:val>
                                        </p:tav>
                                        <p:tav tm="100000">
                                          <p:val>
                                            <p:strVal val="#ppt_y"/>
                                          </p:val>
                                        </p:tav>
                                      </p:tavLst>
                                    </p:anim>
                                  </p:childTnLst>
                                </p:cTn>
                              </p:par>
                            </p:childTnLst>
                          </p:cTn>
                        </p:par>
                        <p:par>
                          <p:cTn fill="hold" id="42">
                            <p:stCondLst>
                              <p:cond delay="500"/>
                            </p:stCondLst>
                            <p:childTnLst>
                              <p:par>
                                <p:cTn fill="hold" id="43" nodeType="afterEffect" presetClass="entr" presetID="37" presetSubtype="0">
                                  <p:stCondLst>
                                    <p:cond delay="0"/>
                                  </p:stCondLst>
                                  <p:childTnLst>
                                    <p:set>
                                      <p:cBhvr>
                                        <p:cTn dur="1" fill="hold" id="44">
                                          <p:stCondLst>
                                            <p:cond delay="0"/>
                                          </p:stCondLst>
                                        </p:cTn>
                                        <p:tgtEl>
                                          <p:spTgt spid="4194309"/>
                                        </p:tgtEl>
                                        <p:attrNameLst>
                                          <p:attrName>style.visibility</p:attrName>
                                        </p:attrNameLst>
                                      </p:cBhvr>
                                      <p:to>
                                        <p:strVal val="visible"/>
                                      </p:to>
                                    </p:set>
                                    <p:animEffect transition="in" filter="fade">
                                      <p:cBhvr>
                                        <p:cTn dur="1000" id="45"/>
                                        <p:tgtEl>
                                          <p:spTgt spid="4194309"/>
                                        </p:tgtEl>
                                      </p:cBhvr>
                                    </p:animEffect>
                                    <p:anim calcmode="lin" valueType="num">
                                      <p:cBhvr>
                                        <p:cTn dur="1000" fill="hold" id="46"/>
                                        <p:tgtEl>
                                          <p:spTgt spid="4194309"/>
                                        </p:tgtEl>
                                        <p:attrNameLst>
                                          <p:attrName>ppt_x</p:attrName>
                                        </p:attrNameLst>
                                      </p:cBhvr>
                                      <p:tavLst>
                                        <p:tav tm="0">
                                          <p:val>
                                            <p:strVal val="#ppt_x"/>
                                          </p:val>
                                        </p:tav>
                                        <p:tav tm="100000">
                                          <p:val>
                                            <p:strVal val="#ppt_x"/>
                                          </p:val>
                                        </p:tav>
                                      </p:tavLst>
                                    </p:anim>
                                    <p:anim calcmode="lin" valueType="num">
                                      <p:cBhvr>
                                        <p:cTn decel="100000" dur="900" fill="hold" id="47"/>
                                        <p:tgtEl>
                                          <p:spTgt spid="4194309"/>
                                        </p:tgtEl>
                                        <p:attrNameLst>
                                          <p:attrName>ppt_y</p:attrName>
                                        </p:attrNameLst>
                                      </p:cBhvr>
                                      <p:tavLst>
                                        <p:tav tm="0">
                                          <p:val>
                                            <p:strVal val="#ppt_y+1"/>
                                          </p:val>
                                        </p:tav>
                                        <p:tav tm="100000">
                                          <p:val>
                                            <p:strVal val="#ppt_y-.03"/>
                                          </p:val>
                                        </p:tav>
                                      </p:tavLst>
                                    </p:anim>
                                    <p:anim calcmode="lin" valueType="num">
                                      <p:cBhvr>
                                        <p:cTn accel="100000" dur="100" fill="hold" id="48">
                                          <p:stCondLst>
                                            <p:cond delay="900"/>
                                          </p:stCondLst>
                                        </p:cTn>
                                        <p:tgtEl>
                                          <p:spTgt spid="4194309"/>
                                        </p:tgtEl>
                                        <p:attrNameLst>
                                          <p:attrName>ppt_y</p:attrName>
                                        </p:attrNameLst>
                                      </p:cBhvr>
                                      <p:tavLst>
                                        <p:tav tm="0">
                                          <p:val>
                                            <p:strVal val="#ppt_y-.03"/>
                                          </p:val>
                                        </p:tav>
                                        <p:tav tm="100000">
                                          <p:val>
                                            <p:strVal val="#ppt_y"/>
                                          </p:val>
                                        </p:tav>
                                      </p:tavLst>
                                    </p:anim>
                                  </p:childTnLst>
                                </p:cTn>
                              </p:par>
                            </p:childTnLst>
                          </p:cTn>
                        </p:par>
                        <p:par>
                          <p:cTn fill="hold" id="49">
                            <p:stCondLst>
                              <p:cond delay="1500"/>
                            </p:stCondLst>
                            <p:childTnLst>
                              <p:par>
                                <p:cTn fill="hold" grpId="0" id="50" nodeType="afterEffect" presetClass="entr" presetID="22" presetSubtype="8">
                                  <p:stCondLst>
                                    <p:cond delay="0"/>
                                  </p:stCondLst>
                                  <p:childTnLst>
                                    <p:set>
                                      <p:cBhvr>
                                        <p:cTn dur="1" fill="hold" id="51">
                                          <p:stCondLst>
                                            <p:cond delay="0"/>
                                          </p:stCondLst>
                                        </p:cTn>
                                        <p:tgtEl>
                                          <p:spTgt spid="1048670"/>
                                        </p:tgtEl>
                                        <p:attrNameLst>
                                          <p:attrName>style.visibility</p:attrName>
                                        </p:attrNameLst>
                                      </p:cBhvr>
                                      <p:to>
                                        <p:strVal val="visible"/>
                                      </p:to>
                                    </p:set>
                                    <p:animEffect transition="in" filter="wipe(left)">
                                      <p:cBhvr>
                                        <p:cTn dur="500" id="52"/>
                                        <p:tgtEl>
                                          <p:spTgt spid="104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2" grpId="0" uiExpand="0" build="whole"/>
      <p:bldP spid="1048663" grpId="0" uiExpand="0" build="whole"/>
      <p:bldP spid="1048665" grpId="0" uiExpand="0" build="whole"/>
      <p:bldP spid="1048666" grpId="0" uiExpand="0" build="whole"/>
      <p:bldP spid="1048667" grpId="0" uiExpand="0" build="whole"/>
      <p:bldP spid="1048669" grpId="0" uiExpand="0" build="whole"/>
      <p:bldP spid="1048670" grpId="0" uiExpand="0" build="whole"/>
    </p:bld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77" name="Text Box 2"/>
          <p:cNvSpPr txBox="1"/>
          <p:nvPr/>
        </p:nvSpPr>
        <p:spPr>
          <a:xfrm rot="0">
            <a:off x="838200" y="1828800"/>
            <a:ext cx="57150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truth table for an exclusive-NOR gate is</a:t>
            </a:r>
          </a:p>
        </p:txBody>
      </p:sp>
      <p:pic>
        <p:nvPicPr>
          <p:cNvPr id="2097163"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78"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79" name="Rectangle 5"/>
          <p:cNvSpPr/>
          <p:nvPr/>
        </p:nvSpPr>
        <p:spPr>
          <a:xfrm rot="0">
            <a:off x="914400" y="1143000"/>
            <a:ext cx="292576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Exclusive-NOR Logic</a:t>
            </a:r>
          </a:p>
        </p:txBody>
      </p:sp>
      <p:sp>
        <p:nvSpPr>
          <p:cNvPr id="1048680" name="Text Box 7"/>
          <p:cNvSpPr txBox="1"/>
          <p:nvPr/>
        </p:nvSpPr>
        <p:spPr>
          <a:xfrm rot="0">
            <a:off x="990600" y="41148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681" name="Text Box 8"/>
          <p:cNvSpPr txBox="1"/>
          <p:nvPr/>
        </p:nvSpPr>
        <p:spPr>
          <a:xfrm rot="0">
            <a:off x="990600" y="46482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682" name="Text Box 10"/>
          <p:cNvSpPr txBox="1"/>
          <p:nvPr/>
        </p:nvSpPr>
        <p:spPr>
          <a:xfrm rot="0">
            <a:off x="838200" y="2286000"/>
            <a:ext cx="5257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Notice that the output is HIGH whenever </a:t>
            </a:r>
            <a:r>
              <a:rPr altLang="en-US" i="1" lang="en-US"/>
              <a:t>A </a:t>
            </a:r>
            <a:r>
              <a:rPr altLang="en-US" lang="en-US"/>
              <a:t>and </a:t>
            </a:r>
            <a:r>
              <a:rPr altLang="en-US" i="1" lang="en-US"/>
              <a:t>B</a:t>
            </a:r>
            <a:r>
              <a:rPr altLang="en-US" lang="en-US"/>
              <a:t> </a:t>
            </a:r>
            <a:r>
              <a:rPr altLang="en-US" lang="en-US" u="sng"/>
              <a:t>agree</a:t>
            </a:r>
            <a:r>
              <a:rPr altLang="en-US" lang="en-US"/>
              <a:t>.</a:t>
            </a:r>
          </a:p>
        </p:txBody>
      </p:sp>
      <p:sp>
        <p:nvSpPr>
          <p:cNvPr id="1048683" name="Text Box 12"/>
          <p:cNvSpPr txBox="1"/>
          <p:nvPr/>
        </p:nvSpPr>
        <p:spPr>
          <a:xfrm rot="0">
            <a:off x="838200" y="3048000"/>
            <a:ext cx="5486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Boolean expression is</a:t>
            </a:r>
          </a:p>
        </p:txBody>
      </p:sp>
      <p:sp>
        <p:nvSpPr>
          <p:cNvPr id="1048684" name="Text Box 13"/>
          <p:cNvSpPr txBox="1"/>
          <p:nvPr/>
        </p:nvSpPr>
        <p:spPr>
          <a:xfrm rot="0">
            <a:off x="838200" y="3581400"/>
            <a:ext cx="3581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circuit can be drawn as</a:t>
            </a:r>
          </a:p>
        </p:txBody>
      </p:sp>
      <p:sp>
        <p:nvSpPr>
          <p:cNvPr id="1048685" name="Text Box 14"/>
          <p:cNvSpPr txBox="1"/>
          <p:nvPr/>
        </p:nvSpPr>
        <p:spPr>
          <a:xfrm rot="0">
            <a:off x="4191000" y="44196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X</a:t>
            </a:r>
          </a:p>
        </p:txBody>
      </p:sp>
      <p:sp>
        <p:nvSpPr>
          <p:cNvPr id="1048686" name="Line 16"/>
          <p:cNvSpPr/>
          <p:nvPr/>
        </p:nvSpPr>
        <p:spPr>
          <a:xfrm rot="0">
            <a:off x="4724400" y="3733800"/>
            <a:ext cx="0" cy="2438400"/>
          </a:xfrm>
          <a:prstGeom prst="line"/>
          <a:noFill/>
          <a:ln w="9525" cap="flat" cmpd="sng">
            <a:solidFill>
              <a:schemeClr val="dk1">
                <a:alpha val="100000"/>
              </a:schemeClr>
            </a:solidFill>
            <a:prstDash val="solid"/>
            <a:round/>
          </a:ln>
        </p:spPr>
      </p:sp>
      <p:sp>
        <p:nvSpPr>
          <p:cNvPr id="1048687" name="Text Box 17"/>
          <p:cNvSpPr txBox="1"/>
          <p:nvPr/>
        </p:nvSpPr>
        <p:spPr>
          <a:xfrm rot="0">
            <a:off x="4953000" y="4114800"/>
            <a:ext cx="17526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Symbols:</a:t>
            </a:r>
          </a:p>
        </p:txBody>
      </p:sp>
      <p:sp>
        <p:nvSpPr>
          <p:cNvPr id="1048688" name="Text Box 18"/>
          <p:cNvSpPr txBox="1"/>
          <p:nvPr/>
        </p:nvSpPr>
        <p:spPr>
          <a:xfrm rot="0">
            <a:off x="4876800" y="5410200"/>
            <a:ext cx="3810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Distinctive shape          Rectangular outline</a:t>
            </a:r>
          </a:p>
        </p:txBody>
      </p:sp>
      <p:graphicFrame>
        <p:nvGraphicFramePr>
          <p:cNvPr id="4194310" name=""/>
          <p:cNvGraphicFramePr>
            <a:graphicFrameLocks/>
          </p:cNvGraphicFramePr>
          <p:nvPr/>
        </p:nvGraphicFramePr>
        <p:xfrm rot="0">
          <a:off x="6454775" y="1447800"/>
          <a:ext cx="2001837" cy="2057400"/>
        </p:xfrm>
        <a:graphic>
          <a:graphicData uri="http://schemas.openxmlformats.org/presentationml/2006/ole">
            <mc:AlternateContent xmlns:mc="http://schemas.openxmlformats.org/markup-compatibility/2006">
              <mc:Choice xmlns:v="urn:schemas-microsoft-com:vml" Requires="v">
                <p:oleObj name="CorelDRAW" r:id="rId2" spid="" imgH="2057400" imgW="2001837" showAsIcon="0" progId="CorelDRAW.Graphic.13">
                  <p:embed followColorScheme="full"/>
                  <p:pic>
                    <p:nvPicPr>
                      <p:cNvPr id="2097164" name="Object 19"/>
                      <p:cNvPicPr>
                        <a:picLocks/>
                      </p:cNvPicPr>
                      <p:nvPr/>
                    </p:nvPicPr>
                    <p:blipFill>
                      <a:blip xmlns:r="http://schemas.openxmlformats.org/officeDocument/2006/relationships" r:embed="rId3"/>
                      <a:srcRect l="0" t="0" r="0" b="0"/>
                      <a:stretch>
                        <a:fillRect/>
                      </a:stretch>
                    </p:blipFill>
                    <p:spPr>
                      <a:xfrm rot="0">
                        <a:off x="6454775" y="1447800"/>
                        <a:ext cx="2001837" cy="2057400"/>
                      </a:xfrm>
                      <a:prstGeom prst="rect"/>
                      <a:noFill/>
                      <a:ln>
                        <a:noFill/>
                      </a:ln>
                    </p:spPr>
                  </p:pic>
                </p:oleObj>
              </mc:Choice>
              <mc:Fallback>
                <p:oleObj name="CorelDRAW" r:id="rId2" spid="" imgH="2057400" imgW="2001837" showAsIcon="0" progId="CorelDRAW.Graphic.13">
                  <p:embed followColorScheme="full"/>
                  <p:pic>
                    <p:nvPicPr>
                      <p:cNvPr id="2097164" name="Object 19"/>
                      <p:cNvPicPr>
                        <a:picLocks/>
                      </p:cNvPicPr>
                      <p:nvPr/>
                    </p:nvPicPr>
                    <p:blipFill>
                      <a:blip xmlns:r="http://schemas.openxmlformats.org/officeDocument/2006/relationships" r:embed="rId3"/>
                      <a:srcRect l="0" t="0" r="0" b="0"/>
                      <a:stretch>
                        <a:fillRect/>
                      </a:stretch>
                    </p:blipFill>
                    <p:spPr>
                      <a:xfrm rot="0">
                        <a:off x="6454775" y="1447800"/>
                        <a:ext cx="2001837" cy="2057400"/>
                      </a:xfrm>
                      <a:prstGeom prst="rect"/>
                      <a:noFill/>
                      <a:ln>
                        <a:noFill/>
                      </a:ln>
                    </p:spPr>
                  </p:pic>
                </p:oleObj>
              </mc:Fallback>
            </mc:AlternateContent>
          </a:graphicData>
        </a:graphic>
      </p:graphicFrame>
      <p:graphicFrame>
        <p:nvGraphicFramePr>
          <p:cNvPr id="4194311" name=""/>
          <p:cNvGraphicFramePr>
            <a:graphicFrameLocks/>
          </p:cNvGraphicFramePr>
          <p:nvPr/>
        </p:nvGraphicFramePr>
        <p:xfrm rot="0">
          <a:off x="1219200" y="4038600"/>
          <a:ext cx="3276600" cy="1341437"/>
        </p:xfrm>
        <a:graphic>
          <a:graphicData uri="http://schemas.openxmlformats.org/presentationml/2006/ole">
            <mc:AlternateContent xmlns:mc="http://schemas.openxmlformats.org/markup-compatibility/2006">
              <mc:Choice xmlns:v="urn:schemas-microsoft-com:vml" Requires="v">
                <p:oleObj name="CorelDRAW" r:id="rId4" spid="" imgH="1341437" imgW="3276600" showAsIcon="0" progId="CorelDRAW.Graphic.13">
                  <p:embed followColorScheme="full"/>
                  <p:pic>
                    <p:nvPicPr>
                      <p:cNvPr id="2097165" name="Object 20"/>
                      <p:cNvPicPr>
                        <a:picLocks/>
                      </p:cNvPicPr>
                      <p:nvPr/>
                    </p:nvPicPr>
                    <p:blipFill>
                      <a:blip xmlns:r="http://schemas.openxmlformats.org/officeDocument/2006/relationships" r:embed="rId5"/>
                      <a:srcRect l="0" t="0" r="0" b="0"/>
                      <a:stretch>
                        <a:fillRect/>
                      </a:stretch>
                    </p:blipFill>
                    <p:spPr>
                      <a:xfrm rot="0">
                        <a:off x="1219200" y="4038600"/>
                        <a:ext cx="3276600" cy="1341437"/>
                      </a:xfrm>
                      <a:prstGeom prst="rect"/>
                      <a:noFill/>
                      <a:ln>
                        <a:noFill/>
                      </a:ln>
                    </p:spPr>
                  </p:pic>
                </p:oleObj>
              </mc:Choice>
              <mc:Fallback>
                <p:oleObj name="CorelDRAW" r:id="rId4" spid="" imgH="1341437" imgW="3276600" showAsIcon="0" progId="CorelDRAW.Graphic.13">
                  <p:embed followColorScheme="full"/>
                  <p:pic>
                    <p:nvPicPr>
                      <p:cNvPr id="2097165" name="Object 20"/>
                      <p:cNvPicPr>
                        <a:picLocks/>
                      </p:cNvPicPr>
                      <p:nvPr/>
                    </p:nvPicPr>
                    <p:blipFill>
                      <a:blip xmlns:r="http://schemas.openxmlformats.org/officeDocument/2006/relationships" r:embed="rId5"/>
                      <a:srcRect l="0" t="0" r="0" b="0"/>
                      <a:stretch>
                        <a:fillRect/>
                      </a:stretch>
                    </p:blipFill>
                    <p:spPr>
                      <a:xfrm rot="0">
                        <a:off x="1219200" y="4038600"/>
                        <a:ext cx="3276600" cy="1341437"/>
                      </a:xfrm>
                      <a:prstGeom prst="rect"/>
                      <a:noFill/>
                      <a:ln>
                        <a:noFill/>
                      </a:ln>
                    </p:spPr>
                  </p:pic>
                </p:oleObj>
              </mc:Fallback>
            </mc:AlternateContent>
          </a:graphicData>
        </a:graphic>
      </p:graphicFrame>
      <p:graphicFrame>
        <p:nvGraphicFramePr>
          <p:cNvPr id="4194312" name=""/>
          <p:cNvGraphicFramePr>
            <a:graphicFrameLocks/>
          </p:cNvGraphicFramePr>
          <p:nvPr/>
        </p:nvGraphicFramePr>
        <p:xfrm rot="0">
          <a:off x="5105400" y="4800600"/>
          <a:ext cx="2971800" cy="576262"/>
        </p:xfrm>
        <a:graphic>
          <a:graphicData uri="http://schemas.openxmlformats.org/presentationml/2006/ole">
            <mc:AlternateContent xmlns:mc="http://schemas.openxmlformats.org/markup-compatibility/2006">
              <mc:Choice xmlns:v="urn:schemas-microsoft-com:vml" Requires="v">
                <p:oleObj name="CorelDRAW" r:id="rId6" spid="" imgH="576262" imgW="2971800" showAsIcon="0" progId="CorelDRAW.Graphic.13">
                  <p:embed followColorScheme="full"/>
                  <p:pic>
                    <p:nvPicPr>
                      <p:cNvPr id="2097166" name="Object 21"/>
                      <p:cNvPicPr>
                        <a:picLocks/>
                      </p:cNvPicPr>
                      <p:nvPr/>
                    </p:nvPicPr>
                    <p:blipFill>
                      <a:blip xmlns:r="http://schemas.openxmlformats.org/officeDocument/2006/relationships" r:embed="rId7"/>
                      <a:srcRect l="0" t="0" r="0" b="0"/>
                      <a:stretch>
                        <a:fillRect/>
                      </a:stretch>
                    </p:blipFill>
                    <p:spPr>
                      <a:xfrm rot="0">
                        <a:off x="5105400" y="4800600"/>
                        <a:ext cx="2971800" cy="576262"/>
                      </a:xfrm>
                      <a:prstGeom prst="rect"/>
                      <a:noFill/>
                      <a:ln>
                        <a:noFill/>
                      </a:ln>
                    </p:spPr>
                  </p:pic>
                </p:oleObj>
              </mc:Choice>
              <mc:Fallback>
                <p:oleObj name="CorelDRAW" r:id="rId6" spid="" imgH="576262" imgW="2971800" showAsIcon="0" progId="CorelDRAW.Graphic.13">
                  <p:embed followColorScheme="full"/>
                  <p:pic>
                    <p:nvPicPr>
                      <p:cNvPr id="2097166" name="Object 21"/>
                      <p:cNvPicPr>
                        <a:picLocks/>
                      </p:cNvPicPr>
                      <p:nvPr/>
                    </p:nvPicPr>
                    <p:blipFill>
                      <a:blip xmlns:r="http://schemas.openxmlformats.org/officeDocument/2006/relationships" r:embed="rId7"/>
                      <a:srcRect l="0" t="0" r="0" b="0"/>
                      <a:stretch>
                        <a:fillRect/>
                      </a:stretch>
                    </p:blipFill>
                    <p:spPr>
                      <a:xfrm rot="0">
                        <a:off x="5105400" y="4800600"/>
                        <a:ext cx="2971800" cy="576262"/>
                      </a:xfrm>
                      <a:prstGeom prst="rect"/>
                      <a:noFill/>
                      <a:ln>
                        <a:noFill/>
                      </a:ln>
                    </p:spPr>
                  </p:pic>
                </p:oleObj>
              </mc:Fallback>
            </mc:AlternateContent>
          </a:graphicData>
        </a:graphic>
      </p:graphicFrame>
      <p:grpSp>
        <p:nvGrpSpPr>
          <p:cNvPr id="75" name=""/>
          <p:cNvGrpSpPr/>
          <p:nvPr/>
        </p:nvGrpSpPr>
        <p:grpSpPr>
          <a:xfrm rot="0">
            <a:off x="4191000" y="3048000"/>
            <a:ext cx="2133600" cy="457200"/>
            <a:chOff x="2640" y="1920"/>
            <a:chExt cx="1344" cy="288"/>
          </a:xfrm>
        </p:grpSpPr>
        <p:sp>
          <p:nvSpPr>
            <p:cNvPr id="1048689" name="AutoShape 28"/>
            <p:cNvSpPr/>
            <p:nvPr/>
          </p:nvSpPr>
          <p:spPr>
            <a:xfrm rot="0">
              <a:off x="2688" y="1920"/>
              <a:ext cx="1200" cy="260"/>
            </a:xfrm>
            <a:prstGeom prst="rect"/>
            <a:noFill/>
            <a:ln>
              <a:noFill/>
            </a:ln>
          </p:spPr>
        </p:sp>
        <p:sp>
          <p:nvSpPr>
            <p:cNvPr id="1048690" name="Line 30"/>
            <p:cNvSpPr/>
            <p:nvPr/>
          </p:nvSpPr>
          <p:spPr>
            <a:xfrm rot="0">
              <a:off x="3072" y="1968"/>
              <a:ext cx="105" cy="0"/>
            </a:xfrm>
            <a:prstGeom prst="line"/>
            <a:noFill/>
            <a:ln w="15875" cap="flat" cmpd="sng">
              <a:solidFill>
                <a:srgbClr val="FF0000">
                  <a:alpha val="100000"/>
                </a:srgbClr>
              </a:solidFill>
              <a:prstDash val="solid"/>
              <a:round/>
            </a:ln>
          </p:spPr>
        </p:sp>
        <p:sp>
          <p:nvSpPr>
            <p:cNvPr id="1048691" name="Line 31"/>
            <p:cNvSpPr/>
            <p:nvPr/>
          </p:nvSpPr>
          <p:spPr>
            <a:xfrm rot="0">
              <a:off x="3209" y="1971"/>
              <a:ext cx="104" cy="0"/>
            </a:xfrm>
            <a:prstGeom prst="line"/>
            <a:noFill/>
            <a:ln w="15875" cap="flat" cmpd="sng">
              <a:solidFill>
                <a:srgbClr val="FF0000">
                  <a:alpha val="100000"/>
                </a:srgbClr>
              </a:solidFill>
              <a:prstDash val="solid"/>
              <a:round/>
            </a:ln>
          </p:spPr>
        </p:sp>
        <p:sp>
          <p:nvSpPr>
            <p:cNvPr id="1048692" name="Text Box 34"/>
            <p:cNvSpPr txBox="1"/>
            <p:nvPr/>
          </p:nvSpPr>
          <p:spPr>
            <a:xfrm rot="0">
              <a:off x="2640" y="1920"/>
              <a:ext cx="1344"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i="1" lang="en-US">
                  <a:solidFill>
                    <a:srgbClr val="FF0000"/>
                  </a:solidFill>
                </a:rPr>
                <a:t>X = AB + AB</a:t>
              </a:r>
            </a:p>
          </p:txBody>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83"/>
                                        </p:tgtEl>
                                        <p:attrNameLst>
                                          <p:attrName>style.visibility</p:attrName>
                                        </p:attrNameLst>
                                      </p:cBhvr>
                                      <p:to>
                                        <p:strVal val="visible"/>
                                      </p:to>
                                    </p:set>
                                    <p:animEffect transition="in" filter="wipe(left)">
                                      <p:cBhvr>
                                        <p:cTn dur="500" id="7"/>
                                        <p:tgtEl>
                                          <p:spTgt spid="1048683"/>
                                        </p:tgtEl>
                                      </p:cBhvr>
                                    </p:animEffect>
                                  </p:childTnLst>
                                </p:cTn>
                              </p:par>
                            </p:childTnLst>
                          </p:cTn>
                        </p:par>
                        <p:par>
                          <p:cTn fill="hold" id="8">
                            <p:stCondLst>
                              <p:cond delay="500"/>
                            </p:stCondLst>
                            <p:childTnLst>
                              <p:par>
                                <p:cTn fill="hold" id="9" nodeType="afterEffect" presetClass="entr" presetID="22" presetSubtype="8">
                                  <p:stCondLst>
                                    <p:cond delay="0"/>
                                  </p:stCondLst>
                                  <p:childTnLst>
                                    <p:set>
                                      <p:cBhvr>
                                        <p:cTn dur="1" fill="hold" id="10">
                                          <p:stCondLst>
                                            <p:cond delay="0"/>
                                          </p:stCondLst>
                                        </p:cTn>
                                        <p:tgtEl>
                                          <p:spTgt spid="75"/>
                                        </p:tgtEl>
                                        <p:attrNameLst>
                                          <p:attrName>style.visibility</p:attrName>
                                        </p:attrNameLst>
                                      </p:cBhvr>
                                      <p:to>
                                        <p:strVal val="visible"/>
                                      </p:to>
                                    </p:set>
                                    <p:animEffect transition="in" filter="wipe(left)">
                                      <p:cBhvr>
                                        <p:cTn dur="500" id="11"/>
                                        <p:tgtEl>
                                          <p:spTgt spid="75"/>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8684"/>
                                        </p:tgtEl>
                                        <p:attrNameLst>
                                          <p:attrName>style.visibility</p:attrName>
                                        </p:attrNameLst>
                                      </p:cBhvr>
                                      <p:to>
                                        <p:strVal val="visible"/>
                                      </p:to>
                                    </p:set>
                                    <p:animEffect transition="in" filter="wipe(left)">
                                      <p:cBhvr>
                                        <p:cTn dur="500" id="16"/>
                                        <p:tgtEl>
                                          <p:spTgt spid="1048684"/>
                                        </p:tgtEl>
                                      </p:cBhvr>
                                    </p:animEffect>
                                  </p:childTnLst>
                                </p:cTn>
                              </p:par>
                            </p:childTnLst>
                          </p:cTn>
                        </p:par>
                        <p:par>
                          <p:cTn fill="hold" id="17">
                            <p:stCondLst>
                              <p:cond delay="500"/>
                            </p:stCondLst>
                            <p:childTnLst>
                              <p:par>
                                <p:cTn fill="hold" id="18" nodeType="afterEffect" presetClass="entr" presetID="37" presetSubtype="0">
                                  <p:stCondLst>
                                    <p:cond delay="0"/>
                                  </p:stCondLst>
                                  <p:childTnLst>
                                    <p:set>
                                      <p:cBhvr>
                                        <p:cTn dur="1" fill="hold" id="19">
                                          <p:stCondLst>
                                            <p:cond delay="0"/>
                                          </p:stCondLst>
                                        </p:cTn>
                                        <p:tgtEl>
                                          <p:spTgt spid="4194311"/>
                                        </p:tgtEl>
                                        <p:attrNameLst>
                                          <p:attrName>style.visibility</p:attrName>
                                        </p:attrNameLst>
                                      </p:cBhvr>
                                      <p:to>
                                        <p:strVal val="visible"/>
                                      </p:to>
                                    </p:set>
                                    <p:animEffect transition="in" filter="fade">
                                      <p:cBhvr>
                                        <p:cTn dur="1000" id="20"/>
                                        <p:tgtEl>
                                          <p:spTgt spid="4194311"/>
                                        </p:tgtEl>
                                      </p:cBhvr>
                                    </p:animEffect>
                                    <p:anim calcmode="lin" valueType="num">
                                      <p:cBhvr>
                                        <p:cTn dur="1000" fill="hold" id="21"/>
                                        <p:tgtEl>
                                          <p:spTgt spid="4194311"/>
                                        </p:tgtEl>
                                        <p:attrNameLst>
                                          <p:attrName>ppt_x</p:attrName>
                                        </p:attrNameLst>
                                      </p:cBhvr>
                                      <p:tavLst>
                                        <p:tav tm="0">
                                          <p:val>
                                            <p:strVal val="#ppt_x"/>
                                          </p:val>
                                        </p:tav>
                                        <p:tav tm="100000">
                                          <p:val>
                                            <p:strVal val="#ppt_x"/>
                                          </p:val>
                                        </p:tav>
                                      </p:tavLst>
                                    </p:anim>
                                    <p:anim calcmode="lin" valueType="num">
                                      <p:cBhvr>
                                        <p:cTn decel="100000" dur="900" fill="hold" id="22"/>
                                        <p:tgtEl>
                                          <p:spTgt spid="4194311"/>
                                        </p:tgtEl>
                                        <p:attrNameLst>
                                          <p:attrName>ppt_y</p:attrName>
                                        </p:attrNameLst>
                                      </p:cBhvr>
                                      <p:tavLst>
                                        <p:tav tm="0">
                                          <p:val>
                                            <p:strVal val="#ppt_y+1"/>
                                          </p:val>
                                        </p:tav>
                                        <p:tav tm="100000">
                                          <p:val>
                                            <p:strVal val="#ppt_y-.03"/>
                                          </p:val>
                                        </p:tav>
                                      </p:tavLst>
                                    </p:anim>
                                    <p:anim calcmode="lin" valueType="num">
                                      <p:cBhvr>
                                        <p:cTn accel="100000" dur="100" fill="hold" id="23">
                                          <p:stCondLst>
                                            <p:cond delay="900"/>
                                          </p:stCondLst>
                                        </p:cTn>
                                        <p:tgtEl>
                                          <p:spTgt spid="4194311"/>
                                        </p:tgtEl>
                                        <p:attrNameLst>
                                          <p:attrName>ppt_y</p:attrName>
                                        </p:attrNameLst>
                                      </p:cBhvr>
                                      <p:tavLst>
                                        <p:tav tm="0">
                                          <p:val>
                                            <p:strVal val="#ppt_y-.03"/>
                                          </p:val>
                                        </p:tav>
                                        <p:tav tm="100000">
                                          <p:val>
                                            <p:strVal val="#ppt_y"/>
                                          </p:val>
                                        </p:tav>
                                      </p:tavLst>
                                    </p:anim>
                                  </p:childTnLst>
                                </p:cTn>
                              </p:par>
                            </p:childTnLst>
                          </p:cTn>
                        </p:par>
                        <p:par>
                          <p:cTn fill="hold" id="24">
                            <p:stCondLst>
                              <p:cond delay="1500"/>
                            </p:stCondLst>
                            <p:childTnLst>
                              <p:par>
                                <p:cTn fill="hold" grpId="0" id="25" nodeType="afterEffect" presetClass="entr" presetID="9" presetSubtype="0">
                                  <p:stCondLst>
                                    <p:cond delay="0"/>
                                  </p:stCondLst>
                                  <p:childTnLst>
                                    <p:set>
                                      <p:cBhvr>
                                        <p:cTn dur="1" fill="hold" id="26">
                                          <p:stCondLst>
                                            <p:cond delay="0"/>
                                          </p:stCondLst>
                                        </p:cTn>
                                        <p:tgtEl>
                                          <p:spTgt spid="1048680"/>
                                        </p:tgtEl>
                                        <p:attrNameLst>
                                          <p:attrName>style.visibility</p:attrName>
                                        </p:attrNameLst>
                                      </p:cBhvr>
                                      <p:to>
                                        <p:strVal val="visible"/>
                                      </p:to>
                                    </p:set>
                                    <p:animEffect transition="in" filter="dissolve">
                                      <p:cBhvr>
                                        <p:cTn dur="500" id="27"/>
                                        <p:tgtEl>
                                          <p:spTgt spid="1048680"/>
                                        </p:tgtEl>
                                      </p:cBhvr>
                                    </p:animEffect>
                                  </p:childTnLst>
                                </p:cTn>
                              </p:par>
                              <p:par>
                                <p:cTn fill="hold" id="28" nodeType="withEffect" presetClass="entr" presetID="9" presetSubtype="0">
                                  <p:stCondLst>
                                    <p:cond delay="0"/>
                                  </p:stCondLst>
                                  <p:childTnLst>
                                    <p:set>
                                      <p:cBhvr>
                                        <p:cTn dur="1" fill="hold" id="29">
                                          <p:stCondLst>
                                            <p:cond delay="0"/>
                                          </p:stCondLst>
                                        </p:cTn>
                                        <p:tgtEl>
                                          <p:spTgt spid="1048681"/>
                                        </p:tgtEl>
                                        <p:attrNameLst>
                                          <p:attrName>style.visibility</p:attrName>
                                        </p:attrNameLst>
                                      </p:cBhvr>
                                      <p:to>
                                        <p:strVal val="visible"/>
                                      </p:to>
                                    </p:set>
                                    <p:animEffect transition="in" filter="dissolve">
                                      <p:cBhvr>
                                        <p:cTn dur="500" id="30"/>
                                        <p:tgtEl>
                                          <p:spTgt spid="1048681"/>
                                        </p:tgtEl>
                                      </p:cBhvr>
                                    </p:animEffect>
                                  </p:childTnLst>
                                </p:cTn>
                              </p:par>
                              <p:par>
                                <p:cTn fill="hold" id="31" nodeType="withEffect" presetClass="entr" presetID="9" presetSubtype="0">
                                  <p:stCondLst>
                                    <p:cond delay="0"/>
                                  </p:stCondLst>
                                  <p:childTnLst>
                                    <p:set>
                                      <p:cBhvr>
                                        <p:cTn dur="1" fill="hold" id="32">
                                          <p:stCondLst>
                                            <p:cond delay="0"/>
                                          </p:stCondLst>
                                        </p:cTn>
                                        <p:tgtEl>
                                          <p:spTgt spid="1048685"/>
                                        </p:tgtEl>
                                        <p:attrNameLst>
                                          <p:attrName>style.visibility</p:attrName>
                                        </p:attrNameLst>
                                      </p:cBhvr>
                                      <p:to>
                                        <p:strVal val="visible"/>
                                      </p:to>
                                    </p:set>
                                    <p:animEffect transition="in" filter="dissolve">
                                      <p:cBhvr>
                                        <p:cTn dur="500" id="33"/>
                                        <p:tgtEl>
                                          <p:spTgt spid="1048685"/>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22" presetSubtype="1">
                                  <p:stCondLst>
                                    <p:cond delay="0"/>
                                  </p:stCondLst>
                                  <p:childTnLst>
                                    <p:set>
                                      <p:cBhvr>
                                        <p:cTn dur="1" fill="hold" id="37">
                                          <p:stCondLst>
                                            <p:cond delay="0"/>
                                          </p:stCondLst>
                                        </p:cTn>
                                        <p:tgtEl>
                                          <p:spTgt spid="1048686"/>
                                        </p:tgtEl>
                                        <p:attrNameLst>
                                          <p:attrName>style.visibility</p:attrName>
                                        </p:attrNameLst>
                                      </p:cBhvr>
                                      <p:to>
                                        <p:strVal val="visible"/>
                                      </p:to>
                                    </p:set>
                                    <p:animEffect transition="in" filter="wipe(up)">
                                      <p:cBhvr>
                                        <p:cTn dur="500" id="38"/>
                                        <p:tgtEl>
                                          <p:spTgt spid="1048686"/>
                                        </p:tgtEl>
                                      </p:cBhvr>
                                    </p:animEffect>
                                  </p:childTnLst>
                                </p:cTn>
                              </p:par>
                              <p:par>
                                <p:cTn fill="hold" grpId="0" id="39" nodeType="withEffect" presetClass="entr" presetID="2" presetSubtype="2">
                                  <p:stCondLst>
                                    <p:cond delay="0"/>
                                  </p:stCondLst>
                                  <p:childTnLst>
                                    <p:set>
                                      <p:cBhvr>
                                        <p:cTn dur="1" fill="hold" id="40">
                                          <p:stCondLst>
                                            <p:cond delay="0"/>
                                          </p:stCondLst>
                                        </p:cTn>
                                        <p:tgtEl>
                                          <p:spTgt spid="1048687"/>
                                        </p:tgtEl>
                                        <p:attrNameLst>
                                          <p:attrName>style.visibility</p:attrName>
                                        </p:attrNameLst>
                                      </p:cBhvr>
                                      <p:to>
                                        <p:strVal val="visible"/>
                                      </p:to>
                                    </p:set>
                                    <p:anim calcmode="lin" valueType="num">
                                      <p:cBhvr additive="base">
                                        <p:cTn dur="500" fill="hold" id="41"/>
                                        <p:tgtEl>
                                          <p:spTgt spid="1048687"/>
                                        </p:tgtEl>
                                        <p:attrNameLst>
                                          <p:attrName>ppt_x</p:attrName>
                                        </p:attrNameLst>
                                      </p:cBhvr>
                                      <p:tavLst>
                                        <p:tav tm="0">
                                          <p:val>
                                            <p:strVal val="1+#ppt_w/2"/>
                                          </p:val>
                                        </p:tav>
                                        <p:tav tm="100000">
                                          <p:val>
                                            <p:strVal val="#ppt_x"/>
                                          </p:val>
                                        </p:tav>
                                      </p:tavLst>
                                    </p:anim>
                                    <p:anim calcmode="lin" valueType="num">
                                      <p:cBhvr additive="base">
                                        <p:cTn dur="500" fill="hold" id="42"/>
                                        <p:tgtEl>
                                          <p:spTgt spid="1048687"/>
                                        </p:tgtEl>
                                        <p:attrNameLst>
                                          <p:attrName>ppt_y</p:attrName>
                                        </p:attrNameLst>
                                      </p:cBhvr>
                                      <p:tavLst>
                                        <p:tav tm="0">
                                          <p:val>
                                            <p:strVal val="#ppt_y"/>
                                          </p:val>
                                        </p:tav>
                                        <p:tav tm="100000">
                                          <p:val>
                                            <p:strVal val="#ppt_y"/>
                                          </p:val>
                                        </p:tav>
                                      </p:tavLst>
                                    </p:anim>
                                  </p:childTnLst>
                                </p:cTn>
                              </p:par>
                            </p:childTnLst>
                          </p:cTn>
                        </p:par>
                        <p:par>
                          <p:cTn fill="hold" id="43">
                            <p:stCondLst>
                              <p:cond delay="500"/>
                            </p:stCondLst>
                            <p:childTnLst>
                              <p:par>
                                <p:cTn fill="hold" id="44" nodeType="afterEffect" presetClass="entr" presetID="2" presetSubtype="2">
                                  <p:stCondLst>
                                    <p:cond delay="0"/>
                                  </p:stCondLst>
                                  <p:childTnLst>
                                    <p:set>
                                      <p:cBhvr>
                                        <p:cTn dur="1" fill="hold" id="45">
                                          <p:stCondLst>
                                            <p:cond delay="0"/>
                                          </p:stCondLst>
                                        </p:cTn>
                                        <p:tgtEl>
                                          <p:spTgt spid="4194312"/>
                                        </p:tgtEl>
                                        <p:attrNameLst>
                                          <p:attrName>style.visibility</p:attrName>
                                        </p:attrNameLst>
                                      </p:cBhvr>
                                      <p:to>
                                        <p:strVal val="visible"/>
                                      </p:to>
                                    </p:set>
                                    <p:anim calcmode="lin" valueType="num">
                                      <p:cBhvr additive="base">
                                        <p:cTn dur="500" fill="hold" id="46"/>
                                        <p:tgtEl>
                                          <p:spTgt spid="4194312"/>
                                        </p:tgtEl>
                                        <p:attrNameLst>
                                          <p:attrName>ppt_x</p:attrName>
                                        </p:attrNameLst>
                                      </p:cBhvr>
                                      <p:tavLst>
                                        <p:tav tm="0">
                                          <p:val>
                                            <p:strVal val="1+#ppt_w/2"/>
                                          </p:val>
                                        </p:tav>
                                        <p:tav tm="100000">
                                          <p:val>
                                            <p:strVal val="#ppt_x"/>
                                          </p:val>
                                        </p:tav>
                                      </p:tavLst>
                                    </p:anim>
                                    <p:anim calcmode="lin" valueType="num">
                                      <p:cBhvr additive="base">
                                        <p:cTn dur="500" fill="hold" id="47"/>
                                        <p:tgtEl>
                                          <p:spTgt spid="4194312"/>
                                        </p:tgtEl>
                                        <p:attrNameLst>
                                          <p:attrName>ppt_y</p:attrName>
                                        </p:attrNameLst>
                                      </p:cBhvr>
                                      <p:tavLst>
                                        <p:tav tm="0">
                                          <p:val>
                                            <p:strVal val="#ppt_y"/>
                                          </p:val>
                                        </p:tav>
                                        <p:tav tm="100000">
                                          <p:val>
                                            <p:strVal val="#ppt_y"/>
                                          </p:val>
                                        </p:tav>
                                      </p:tavLst>
                                    </p:anim>
                                  </p:childTnLst>
                                </p:cTn>
                              </p:par>
                            </p:childTnLst>
                          </p:cTn>
                        </p:par>
                        <p:par>
                          <p:cTn fill="hold" id="48">
                            <p:stCondLst>
                              <p:cond delay="1000"/>
                            </p:stCondLst>
                            <p:childTnLst>
                              <p:par>
                                <p:cTn fill="hold" grpId="0" id="49" nodeType="afterEffect" presetClass="entr" presetID="22" presetSubtype="8">
                                  <p:stCondLst>
                                    <p:cond delay="0"/>
                                  </p:stCondLst>
                                  <p:childTnLst>
                                    <p:set>
                                      <p:cBhvr>
                                        <p:cTn dur="1" fill="hold" id="50">
                                          <p:stCondLst>
                                            <p:cond delay="0"/>
                                          </p:stCondLst>
                                        </p:cTn>
                                        <p:tgtEl>
                                          <p:spTgt spid="1048688"/>
                                        </p:tgtEl>
                                        <p:attrNameLst>
                                          <p:attrName>style.visibility</p:attrName>
                                        </p:attrNameLst>
                                      </p:cBhvr>
                                      <p:to>
                                        <p:strVal val="visible"/>
                                      </p:to>
                                    </p:set>
                                    <p:animEffect transition="in" filter="wipe(left)">
                                      <p:cBhvr>
                                        <p:cTn dur="500" id="51"/>
                                        <p:tgtEl>
                                          <p:spTgt spid="104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0" grpId="0" uiExpand="0" build="whole"/>
      <p:bldP spid="1048683" grpId="0" uiExpand="0" build="whole"/>
      <p:bldP spid="1048684" grpId="0" uiExpand="0" build="whole"/>
      <p:bldP spid="1048687" grpId="0" uiExpand="0" build="whole"/>
      <p:bldP spid="1048688" grpId="0" uiExpand="0" build="whole"/>
    </p:bldLst>
  </p:timing>
</p:sld>
</file>

<file path=ppt/slides/slide7.xml><?xml version="1.0" encoding="utf-8"?>
<p:sld xmlns:a="http://schemas.openxmlformats.org/drawingml/2006/main" xmlns:r="http://schemas.openxmlformats.org/officeDocument/2006/relationships" xmlns:p="http://schemas.openxmlformats.org/presentationml/2006/main" show="0" showMasterSp="1">
  <p:cSld>
    <p:spTree>
      <p:nvGrpSpPr>
        <p:cNvPr id="78" name=""/>
        <p:cNvGrpSpPr/>
        <p:nvPr/>
      </p:nvGrpSpPr>
      <p:grpSpPr>
        <a:xfrm rot="0">
          <a:off x="0" y="0"/>
          <a:ext cx="0" cy="0"/>
          <a:chOff x="0" y="0"/>
          <a:chExt cx="0" cy="0"/>
        </a:xfrm>
      </p:grpSpPr>
      <p:pic>
        <p:nvPicPr>
          <p:cNvPr id="2097167"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96"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97" name="Text Box 20"/>
          <p:cNvSpPr txBox="1"/>
          <p:nvPr/>
        </p:nvSpPr>
        <p:spPr>
          <a:xfrm rot="0">
            <a:off x="838200" y="1600200"/>
            <a:ext cx="75438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For each circuit, determine if the LED should be on or off.</a:t>
            </a:r>
          </a:p>
        </p:txBody>
      </p:sp>
      <p:graphicFrame>
        <p:nvGraphicFramePr>
          <p:cNvPr id="4194313" name=""/>
          <p:cNvGraphicFramePr>
            <a:graphicFrameLocks/>
          </p:cNvGraphicFramePr>
          <p:nvPr/>
        </p:nvGraphicFramePr>
        <p:xfrm rot="0">
          <a:off x="1143000" y="2193925"/>
          <a:ext cx="6950075" cy="1560512"/>
        </p:xfrm>
        <a:graphic>
          <a:graphicData uri="http://schemas.openxmlformats.org/presentationml/2006/ole">
            <mc:AlternateContent xmlns:mc="http://schemas.openxmlformats.org/markup-compatibility/2006">
              <mc:Choice xmlns:v="urn:schemas-microsoft-com:vml" Requires="v">
                <p:oleObj name="CorelDRAW" r:id="rId2" spid="" imgH="1560512" imgW="6950075" showAsIcon="0" progId="CorelDRAW.Graphic.12">
                  <p:embed followColorScheme="full"/>
                  <p:pic>
                    <p:nvPicPr>
                      <p:cNvPr id="2097168" name="Object 21"/>
                      <p:cNvPicPr>
                        <a:picLocks/>
                      </p:cNvPicPr>
                      <p:nvPr/>
                    </p:nvPicPr>
                    <p:blipFill>
                      <a:blip xmlns:r="http://schemas.openxmlformats.org/officeDocument/2006/relationships" r:embed="rId3"/>
                      <a:srcRect l="0" t="0" r="0" b="0"/>
                      <a:stretch>
                        <a:fillRect/>
                      </a:stretch>
                    </p:blipFill>
                    <p:spPr>
                      <a:xfrm rot="0">
                        <a:off x="1143000" y="2193925"/>
                        <a:ext cx="6950075" cy="1560512"/>
                      </a:xfrm>
                      <a:prstGeom prst="rect"/>
                      <a:noFill/>
                      <a:ln>
                        <a:noFill/>
                      </a:ln>
                    </p:spPr>
                  </p:pic>
                </p:oleObj>
              </mc:Choice>
              <mc:Fallback>
                <p:oleObj name="CorelDRAW" r:id="rId2" spid="" imgH="1560512" imgW="6950075" showAsIcon="0" progId="CorelDRAW.Graphic.12">
                  <p:embed followColorScheme="full"/>
                  <p:pic>
                    <p:nvPicPr>
                      <p:cNvPr id="2097168" name="Object 21"/>
                      <p:cNvPicPr>
                        <a:picLocks/>
                      </p:cNvPicPr>
                      <p:nvPr/>
                    </p:nvPicPr>
                    <p:blipFill>
                      <a:blip xmlns:r="http://schemas.openxmlformats.org/officeDocument/2006/relationships" r:embed="rId3"/>
                      <a:srcRect l="0" t="0" r="0" b="0"/>
                      <a:stretch>
                        <a:fillRect/>
                      </a:stretch>
                    </p:blipFill>
                    <p:spPr>
                      <a:xfrm rot="0">
                        <a:off x="1143000" y="2193925"/>
                        <a:ext cx="6950075" cy="1560512"/>
                      </a:xfrm>
                      <a:prstGeom prst="rect"/>
                      <a:noFill/>
                      <a:ln>
                        <a:noFill/>
                      </a:ln>
                    </p:spPr>
                  </p:pic>
                </p:oleObj>
              </mc:Fallback>
            </mc:AlternateContent>
          </a:graphicData>
        </a:graphic>
      </p:graphicFrame>
      <p:sp>
        <p:nvSpPr>
          <p:cNvPr id="1048698" name="Text Box 23"/>
          <p:cNvSpPr txBox="1"/>
          <p:nvPr/>
        </p:nvSpPr>
        <p:spPr>
          <a:xfrm rot="0">
            <a:off x="1600200" y="3671887"/>
            <a:ext cx="5334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800" lang="en-US"/>
              <a:t>(a)                                    (b)                                      (c)</a:t>
            </a:r>
          </a:p>
        </p:txBody>
      </p:sp>
      <p:sp>
        <p:nvSpPr>
          <p:cNvPr id="1048699" name="Text Box 24"/>
          <p:cNvSpPr txBox="1"/>
          <p:nvPr/>
        </p:nvSpPr>
        <p:spPr>
          <a:xfrm rot="0">
            <a:off x="914400" y="4708525"/>
            <a:ext cx="75438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Circuit (a): XOR, inputs agree, output is LOW, LED is ON.</a:t>
            </a:r>
          </a:p>
        </p:txBody>
      </p:sp>
      <p:sp>
        <p:nvSpPr>
          <p:cNvPr id="1048700" name="Text Box 25"/>
          <p:cNvSpPr txBox="1"/>
          <p:nvPr/>
        </p:nvSpPr>
        <p:spPr>
          <a:xfrm rot="0">
            <a:off x="914400" y="5089525"/>
            <a:ext cx="75438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Circuit (b): XNOR, inputs disagree, output is LOW, LED is ON.</a:t>
            </a:r>
          </a:p>
        </p:txBody>
      </p:sp>
      <p:sp>
        <p:nvSpPr>
          <p:cNvPr id="1048701" name="Text Box 26"/>
          <p:cNvSpPr txBox="1"/>
          <p:nvPr/>
        </p:nvSpPr>
        <p:spPr>
          <a:xfrm rot="0">
            <a:off x="914400" y="5470525"/>
            <a:ext cx="75438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Circuit (c): XOR, inputs disagree, output is HIGH, LED is OFF.</a:t>
            </a:r>
          </a:p>
        </p:txBody>
      </p:sp>
      <p:graphicFrame>
        <p:nvGraphicFramePr>
          <p:cNvPr id="4194314" name=""/>
          <p:cNvGraphicFramePr>
            <a:graphicFrameLocks/>
          </p:cNvGraphicFramePr>
          <p:nvPr/>
        </p:nvGraphicFramePr>
        <p:xfrm rot="0">
          <a:off x="2638425" y="2879725"/>
          <a:ext cx="376237" cy="344487"/>
        </p:xfrm>
        <a:graphic>
          <a:graphicData uri="http://schemas.openxmlformats.org/presentationml/2006/ole">
            <mc:AlternateContent xmlns:mc="http://schemas.openxmlformats.org/markup-compatibility/2006">
              <mc:Choice xmlns:v="urn:schemas-microsoft-com:vml" Requires="v">
                <p:oleObj name="CorelDRAW" r:id="rId4" spid="" imgH="344487" imgW="376237" showAsIcon="0" progId="CorelDRAW.Graphic.12">
                  <p:embed followColorScheme="full"/>
                  <p:pic>
                    <p:nvPicPr>
                      <p:cNvPr id="2097169" name="Object 27"/>
                      <p:cNvPicPr>
                        <a:picLocks/>
                      </p:cNvPicPr>
                      <p:nvPr/>
                    </p:nvPicPr>
                    <p:blipFill>
                      <a:blip xmlns:r="http://schemas.openxmlformats.org/officeDocument/2006/relationships" r:embed="rId5"/>
                      <a:srcRect l="0" t="0" r="0" b="0"/>
                      <a:stretch>
                        <a:fillRect/>
                      </a:stretch>
                    </p:blipFill>
                    <p:spPr>
                      <a:xfrm rot="0">
                        <a:off x="2638425" y="2879725"/>
                        <a:ext cx="376237" cy="344487"/>
                      </a:xfrm>
                      <a:prstGeom prst="rect"/>
                      <a:noFill/>
                      <a:ln>
                        <a:noFill/>
                      </a:ln>
                    </p:spPr>
                  </p:pic>
                </p:oleObj>
              </mc:Choice>
              <mc:Fallback>
                <p:oleObj name="CorelDRAW" r:id="rId4" spid="" imgH="344487" imgW="376237" showAsIcon="0" progId="CorelDRAW.Graphic.12">
                  <p:embed followColorScheme="full"/>
                  <p:pic>
                    <p:nvPicPr>
                      <p:cNvPr id="2097169" name="Object 27"/>
                      <p:cNvPicPr>
                        <a:picLocks/>
                      </p:cNvPicPr>
                      <p:nvPr/>
                    </p:nvPicPr>
                    <p:blipFill>
                      <a:blip xmlns:r="http://schemas.openxmlformats.org/officeDocument/2006/relationships" r:embed="rId5"/>
                      <a:srcRect l="0" t="0" r="0" b="0"/>
                      <a:stretch>
                        <a:fillRect/>
                      </a:stretch>
                    </p:blipFill>
                    <p:spPr>
                      <a:xfrm rot="0">
                        <a:off x="2638425" y="2879725"/>
                        <a:ext cx="376237" cy="344487"/>
                      </a:xfrm>
                      <a:prstGeom prst="rect"/>
                      <a:noFill/>
                      <a:ln>
                        <a:noFill/>
                      </a:ln>
                    </p:spPr>
                  </p:pic>
                </p:oleObj>
              </mc:Fallback>
            </mc:AlternateContent>
          </a:graphicData>
        </a:graphic>
      </p:graphicFrame>
      <p:graphicFrame>
        <p:nvGraphicFramePr>
          <p:cNvPr id="4194315" name=""/>
          <p:cNvGraphicFramePr>
            <a:graphicFrameLocks/>
          </p:cNvGraphicFramePr>
          <p:nvPr/>
        </p:nvGraphicFramePr>
        <p:xfrm rot="0">
          <a:off x="5043487" y="2813050"/>
          <a:ext cx="376237" cy="344487"/>
        </p:xfrm>
        <a:graphic>
          <a:graphicData uri="http://schemas.openxmlformats.org/presentationml/2006/ole">
            <mc:AlternateContent xmlns:mc="http://schemas.openxmlformats.org/markup-compatibility/2006">
              <mc:Choice xmlns:v="urn:schemas-microsoft-com:vml" Requires="v">
                <p:oleObj name="CorelDRAW" r:id="rId6" spid="" imgH="344487" imgW="376237" showAsIcon="0" progId="CorelDRAW.Graphic.12">
                  <p:embed followColorScheme="full"/>
                  <p:pic>
                    <p:nvPicPr>
                      <p:cNvPr id="2097170" name="Object 28"/>
                      <p:cNvPicPr>
                        <a:picLocks/>
                      </p:cNvPicPr>
                      <p:nvPr/>
                    </p:nvPicPr>
                    <p:blipFill>
                      <a:blip xmlns:r="http://schemas.openxmlformats.org/officeDocument/2006/relationships" r:embed="rId5"/>
                      <a:srcRect l="0" t="0" r="0" b="0"/>
                      <a:stretch>
                        <a:fillRect/>
                      </a:stretch>
                    </p:blipFill>
                    <p:spPr>
                      <a:xfrm rot="0">
                        <a:off x="5043487" y="2813050"/>
                        <a:ext cx="376237" cy="344487"/>
                      </a:xfrm>
                      <a:prstGeom prst="rect"/>
                      <a:noFill/>
                      <a:ln>
                        <a:noFill/>
                      </a:ln>
                    </p:spPr>
                  </p:pic>
                </p:oleObj>
              </mc:Choice>
              <mc:Fallback>
                <p:oleObj name="CorelDRAW" r:id="rId6" spid="" imgH="344487" imgW="376237" showAsIcon="0" progId="CorelDRAW.Graphic.12">
                  <p:embed followColorScheme="full"/>
                  <p:pic>
                    <p:nvPicPr>
                      <p:cNvPr id="2097170" name="Object 28"/>
                      <p:cNvPicPr>
                        <a:picLocks/>
                      </p:cNvPicPr>
                      <p:nvPr/>
                    </p:nvPicPr>
                    <p:blipFill>
                      <a:blip xmlns:r="http://schemas.openxmlformats.org/officeDocument/2006/relationships" r:embed="rId5"/>
                      <a:srcRect l="0" t="0" r="0" b="0"/>
                      <a:stretch>
                        <a:fillRect/>
                      </a:stretch>
                    </p:blipFill>
                    <p:spPr>
                      <a:xfrm rot="0">
                        <a:off x="5043487" y="2813050"/>
                        <a:ext cx="376237" cy="344487"/>
                      </a:xfrm>
                      <a:prstGeom prst="rect"/>
                      <a:noFill/>
                      <a:ln>
                        <a:noFill/>
                      </a:ln>
                    </p:spPr>
                  </p:pic>
                </p:oleObj>
              </mc:Fallback>
            </mc:AlternateContent>
          </a:graphicData>
        </a:graphic>
      </p:graphicFrame>
      <p:sp>
        <p:nvSpPr>
          <p:cNvPr id="1048702" name="WordArt 29"/>
          <p:cNvSpPr/>
          <p:nvPr/>
        </p:nvSpPr>
        <p:spPr>
          <a:xfrm rot="0">
            <a:off x="914400" y="11430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703" name="WordArt 30"/>
          <p:cNvSpPr/>
          <p:nvPr/>
        </p:nvSpPr>
        <p:spPr>
          <a:xfrm rot="0">
            <a:off x="914400" y="41148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Tree>
  </p:cSld>
  <p:clrMapOvr>
    <a:masterClrMapping/>
  </p:clrMapOvr>
  <p:transition spd="fast" advClick="1"/>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1048703"/>
                                        </p:tgtEl>
                                        <p:attrNameLst>
                                          <p:attrName>style.visibility</p:attrName>
                                        </p:attrNameLst>
                                      </p:cBhvr>
                                      <p:to>
                                        <p:strVal val="visible"/>
                                      </p:to>
                                    </p:set>
                                    <p:animEffect transition="in" filter="dissolve">
                                      <p:cBhvr>
                                        <p:cTn dur="500" id="7"/>
                                        <p:tgtEl>
                                          <p:spTgt spid="1048703"/>
                                        </p:tgtEl>
                                      </p:cBhvr>
                                    </p:animEffect>
                                  </p:childTnLst>
                                </p:cTn>
                              </p:par>
                            </p:childTnLst>
                          </p:cTn>
                        </p:par>
                        <p:par>
                          <p:cTn fill="hold" id="8">
                            <p:stCondLst>
                              <p:cond delay="500"/>
                            </p:stCondLst>
                            <p:childTnLst>
                              <p:par>
                                <p:cTn fill="hold" grpId="0" id="9" nodeType="afterEffect" presetClass="entr" presetID="2" presetSubtype="8">
                                  <p:stCondLst>
                                    <p:cond delay="0"/>
                                  </p:stCondLst>
                                  <p:childTnLst>
                                    <p:set>
                                      <p:cBhvr>
                                        <p:cTn dur="1" fill="hold" id="10">
                                          <p:stCondLst>
                                            <p:cond delay="0"/>
                                          </p:stCondLst>
                                        </p:cTn>
                                        <p:tgtEl>
                                          <p:spTgt spid="1048699"/>
                                        </p:tgtEl>
                                        <p:attrNameLst>
                                          <p:attrName>style.visibility</p:attrName>
                                        </p:attrNameLst>
                                      </p:cBhvr>
                                      <p:to>
                                        <p:strVal val="visible"/>
                                      </p:to>
                                    </p:set>
                                    <p:anim calcmode="lin" valueType="num">
                                      <p:cBhvr additive="base">
                                        <p:cTn dur="500" fill="hold" id="11"/>
                                        <p:tgtEl>
                                          <p:spTgt spid="1048699"/>
                                        </p:tgtEl>
                                        <p:attrNameLst>
                                          <p:attrName>ppt_x</p:attrName>
                                        </p:attrNameLst>
                                      </p:cBhvr>
                                      <p:tavLst>
                                        <p:tav tm="0">
                                          <p:val>
                                            <p:strVal val="0-#ppt_w/2"/>
                                          </p:val>
                                        </p:tav>
                                        <p:tav tm="100000">
                                          <p:val>
                                            <p:strVal val="#ppt_x"/>
                                          </p:val>
                                        </p:tav>
                                      </p:tavLst>
                                    </p:anim>
                                    <p:anim calcmode="lin" valueType="num">
                                      <p:cBhvr additive="base">
                                        <p:cTn dur="500" fill="hold" id="12"/>
                                        <p:tgtEl>
                                          <p:spTgt spid="1048699"/>
                                        </p:tgtEl>
                                        <p:attrNameLst>
                                          <p:attrName>ppt_y</p:attrName>
                                        </p:attrNameLst>
                                      </p:cBhvr>
                                      <p:tavLst>
                                        <p:tav tm="0">
                                          <p:val>
                                            <p:strVal val="#ppt_y"/>
                                          </p:val>
                                        </p:tav>
                                        <p:tav tm="100000">
                                          <p:val>
                                            <p:strVal val="#ppt_y"/>
                                          </p:val>
                                        </p:tav>
                                      </p:tavLst>
                                    </p:anim>
                                  </p:childTnLst>
                                </p:cTn>
                              </p:par>
                            </p:childTnLst>
                          </p:cTn>
                        </p:par>
                        <p:par>
                          <p:cTn fill="hold" id="13">
                            <p:stCondLst>
                              <p:cond delay="1000"/>
                            </p:stCondLst>
                            <p:childTnLst>
                              <p:par>
                                <p:cTn fill="hold" id="14" nodeType="afterEffect" presetClass="entr" presetID="55" presetSubtype="0">
                                  <p:stCondLst>
                                    <p:cond delay="0"/>
                                  </p:stCondLst>
                                  <p:childTnLst>
                                    <p:set>
                                      <p:cBhvr>
                                        <p:cTn dur="1" fill="hold" id="15">
                                          <p:stCondLst>
                                            <p:cond delay="0"/>
                                          </p:stCondLst>
                                        </p:cTn>
                                        <p:tgtEl>
                                          <p:spTgt spid="4194314"/>
                                        </p:tgtEl>
                                        <p:attrNameLst>
                                          <p:attrName>style.visibility</p:attrName>
                                        </p:attrNameLst>
                                      </p:cBhvr>
                                      <p:to>
                                        <p:strVal val="visible"/>
                                      </p:to>
                                    </p:set>
                                    <p:anim calcmode="lin" valueType="num">
                                      <p:cBhvr>
                                        <p:cTn dur="1000" fill="hold" id="16"/>
                                        <p:tgtEl>
                                          <p:spTgt spid="4194314"/>
                                        </p:tgtEl>
                                        <p:attrNameLst>
                                          <p:attrName>ppt_w</p:attrName>
                                        </p:attrNameLst>
                                      </p:cBhvr>
                                      <p:tavLst>
                                        <p:tav tm="0">
                                          <p:val>
                                            <p:strVal val="#ppt_w*0.70"/>
                                          </p:val>
                                        </p:tav>
                                        <p:tav tm="100000">
                                          <p:val>
                                            <p:strVal val="#ppt_w"/>
                                          </p:val>
                                        </p:tav>
                                      </p:tavLst>
                                    </p:anim>
                                    <p:anim calcmode="lin" valueType="num">
                                      <p:cBhvr>
                                        <p:cTn dur="1000" fill="hold" id="17"/>
                                        <p:tgtEl>
                                          <p:spTgt spid="4194314"/>
                                        </p:tgtEl>
                                        <p:attrNameLst>
                                          <p:attrName>ppt_h</p:attrName>
                                        </p:attrNameLst>
                                      </p:cBhvr>
                                      <p:tavLst>
                                        <p:tav tm="0">
                                          <p:val>
                                            <p:strVal val="#ppt_h"/>
                                          </p:val>
                                        </p:tav>
                                        <p:tav tm="100000">
                                          <p:val>
                                            <p:strVal val="#ppt_h"/>
                                          </p:val>
                                        </p:tav>
                                      </p:tavLst>
                                    </p:anim>
                                    <p:animEffect transition="in" filter="fade">
                                      <p:cBhvr>
                                        <p:cTn dur="1000" id="18"/>
                                        <p:tgtEl>
                                          <p:spTgt spid="4194314"/>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8">
                                  <p:stCondLst>
                                    <p:cond delay="0"/>
                                  </p:stCondLst>
                                  <p:childTnLst>
                                    <p:set>
                                      <p:cBhvr>
                                        <p:cTn dur="1" fill="hold" id="22">
                                          <p:stCondLst>
                                            <p:cond delay="0"/>
                                          </p:stCondLst>
                                        </p:cTn>
                                        <p:tgtEl>
                                          <p:spTgt spid="1048700"/>
                                        </p:tgtEl>
                                        <p:attrNameLst>
                                          <p:attrName>style.visibility</p:attrName>
                                        </p:attrNameLst>
                                      </p:cBhvr>
                                      <p:to>
                                        <p:strVal val="visible"/>
                                      </p:to>
                                    </p:set>
                                    <p:anim calcmode="lin" valueType="num">
                                      <p:cBhvr additive="base">
                                        <p:cTn dur="500" fill="hold" id="23"/>
                                        <p:tgtEl>
                                          <p:spTgt spid="1048700"/>
                                        </p:tgtEl>
                                        <p:attrNameLst>
                                          <p:attrName>ppt_x</p:attrName>
                                        </p:attrNameLst>
                                      </p:cBhvr>
                                      <p:tavLst>
                                        <p:tav tm="0">
                                          <p:val>
                                            <p:strVal val="0-#ppt_w/2"/>
                                          </p:val>
                                        </p:tav>
                                        <p:tav tm="100000">
                                          <p:val>
                                            <p:strVal val="#ppt_x"/>
                                          </p:val>
                                        </p:tav>
                                      </p:tavLst>
                                    </p:anim>
                                    <p:anim calcmode="lin" valueType="num">
                                      <p:cBhvr additive="base">
                                        <p:cTn dur="500" fill="hold" id="24"/>
                                        <p:tgtEl>
                                          <p:spTgt spid="1048700"/>
                                        </p:tgtEl>
                                        <p:attrNameLst>
                                          <p:attrName>ppt_y</p:attrName>
                                        </p:attrNameLst>
                                      </p:cBhvr>
                                      <p:tavLst>
                                        <p:tav tm="0">
                                          <p:val>
                                            <p:strVal val="#ppt_y"/>
                                          </p:val>
                                        </p:tav>
                                        <p:tav tm="100000">
                                          <p:val>
                                            <p:strVal val="#ppt_y"/>
                                          </p:val>
                                        </p:tav>
                                      </p:tavLst>
                                    </p:anim>
                                  </p:childTnLst>
                                </p:cTn>
                              </p:par>
                            </p:childTnLst>
                          </p:cTn>
                        </p:par>
                        <p:par>
                          <p:cTn fill="hold" id="25">
                            <p:stCondLst>
                              <p:cond delay="500"/>
                            </p:stCondLst>
                            <p:childTnLst>
                              <p:par>
                                <p:cTn fill="hold" id="26" nodeType="afterEffect" presetClass="entr" presetID="55" presetSubtype="0">
                                  <p:stCondLst>
                                    <p:cond delay="0"/>
                                  </p:stCondLst>
                                  <p:childTnLst>
                                    <p:set>
                                      <p:cBhvr>
                                        <p:cTn dur="1" fill="hold" id="27">
                                          <p:stCondLst>
                                            <p:cond delay="0"/>
                                          </p:stCondLst>
                                        </p:cTn>
                                        <p:tgtEl>
                                          <p:spTgt spid="4194315"/>
                                        </p:tgtEl>
                                        <p:attrNameLst>
                                          <p:attrName>style.visibility</p:attrName>
                                        </p:attrNameLst>
                                      </p:cBhvr>
                                      <p:to>
                                        <p:strVal val="visible"/>
                                      </p:to>
                                    </p:set>
                                    <p:anim calcmode="lin" valueType="num">
                                      <p:cBhvr>
                                        <p:cTn dur="1000" fill="hold" id="28"/>
                                        <p:tgtEl>
                                          <p:spTgt spid="4194315"/>
                                        </p:tgtEl>
                                        <p:attrNameLst>
                                          <p:attrName>ppt_w</p:attrName>
                                        </p:attrNameLst>
                                      </p:cBhvr>
                                      <p:tavLst>
                                        <p:tav tm="0">
                                          <p:val>
                                            <p:strVal val="#ppt_w*0.70"/>
                                          </p:val>
                                        </p:tav>
                                        <p:tav tm="100000">
                                          <p:val>
                                            <p:strVal val="#ppt_w"/>
                                          </p:val>
                                        </p:tav>
                                      </p:tavLst>
                                    </p:anim>
                                    <p:anim calcmode="lin" valueType="num">
                                      <p:cBhvr>
                                        <p:cTn dur="1000" fill="hold" id="29"/>
                                        <p:tgtEl>
                                          <p:spTgt spid="4194315"/>
                                        </p:tgtEl>
                                        <p:attrNameLst>
                                          <p:attrName>ppt_h</p:attrName>
                                        </p:attrNameLst>
                                      </p:cBhvr>
                                      <p:tavLst>
                                        <p:tav tm="0">
                                          <p:val>
                                            <p:strVal val="#ppt_h"/>
                                          </p:val>
                                        </p:tav>
                                        <p:tav tm="100000">
                                          <p:val>
                                            <p:strVal val="#ppt_h"/>
                                          </p:val>
                                        </p:tav>
                                      </p:tavLst>
                                    </p:anim>
                                    <p:animEffect transition="in" filter="fade">
                                      <p:cBhvr>
                                        <p:cTn dur="1000" id="30"/>
                                        <p:tgtEl>
                                          <p:spTgt spid="4194315"/>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8">
                                  <p:stCondLst>
                                    <p:cond delay="0"/>
                                  </p:stCondLst>
                                  <p:childTnLst>
                                    <p:set>
                                      <p:cBhvr>
                                        <p:cTn dur="1" fill="hold" id="34">
                                          <p:stCondLst>
                                            <p:cond delay="0"/>
                                          </p:stCondLst>
                                        </p:cTn>
                                        <p:tgtEl>
                                          <p:spTgt spid="1048701"/>
                                        </p:tgtEl>
                                        <p:attrNameLst>
                                          <p:attrName>style.visibility</p:attrName>
                                        </p:attrNameLst>
                                      </p:cBhvr>
                                      <p:to>
                                        <p:strVal val="visible"/>
                                      </p:to>
                                    </p:set>
                                    <p:animEffect transition="in" filter="wipe(left)">
                                      <p:cBhvr>
                                        <p:cTn dur="1000" id="35"/>
                                        <p:tgtEl>
                                          <p:spTgt spid="1048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9" grpId="0" uiExpand="0" build="whole"/>
      <p:bldP spid="1048700" grpId="0" uiExpand="0" build="whole"/>
      <p:bldP spid="1048701" grpId="0" uiExpand="0" build="whole"/>
    </p:bld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707" name="Text Box 2"/>
          <p:cNvSpPr txBox="1"/>
          <p:nvPr/>
        </p:nvSpPr>
        <p:spPr>
          <a:xfrm rot="0">
            <a:off x="838200" y="1600200"/>
            <a:ext cx="7620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Implementing a SOP expression is done by first forming the AND terms; then the terms are ORed together.</a:t>
            </a:r>
          </a:p>
        </p:txBody>
      </p:sp>
      <p:pic>
        <p:nvPicPr>
          <p:cNvPr id="2097171"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08"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09" name="Rectangle 5"/>
          <p:cNvSpPr/>
          <p:nvPr/>
        </p:nvSpPr>
        <p:spPr>
          <a:xfrm rot="0">
            <a:off x="914400" y="1143000"/>
            <a:ext cx="45704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Implementing Combinational Logic</a:t>
            </a:r>
          </a:p>
        </p:txBody>
      </p:sp>
      <p:sp>
        <p:nvSpPr>
          <p:cNvPr id="1048710" name="WordArt 22"/>
          <p:cNvSpPr/>
          <p:nvPr/>
        </p:nvSpPr>
        <p:spPr>
          <a:xfrm rot="0">
            <a:off x="762000" y="2438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711" name="WordArt 23"/>
          <p:cNvSpPr/>
          <p:nvPr/>
        </p:nvSpPr>
        <p:spPr>
          <a:xfrm rot="0">
            <a:off x="762000" y="3200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grpSp>
        <p:nvGrpSpPr>
          <p:cNvPr id="82" name=""/>
          <p:cNvGrpSpPr/>
          <p:nvPr/>
        </p:nvGrpSpPr>
        <p:grpSpPr>
          <a:xfrm rot="0">
            <a:off x="2057400" y="2346325"/>
            <a:ext cx="6324600" cy="1006475"/>
            <a:chOff x="1296" y="1584"/>
            <a:chExt cx="3984" cy="634"/>
          </a:xfrm>
        </p:grpSpPr>
        <p:sp>
          <p:nvSpPr>
            <p:cNvPr id="1048712" name="Text Box 19"/>
            <p:cNvSpPr txBox="1"/>
            <p:nvPr/>
          </p:nvSpPr>
          <p:spPr>
            <a:xfrm rot="0">
              <a:off x="1296" y="1584"/>
              <a:ext cx="3984" cy="63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Show the circuit that will implement the Boolean expression </a:t>
              </a:r>
              <a:r>
                <a:rPr altLang="en-US" sz="2000" i="1" lang="en-US"/>
                <a:t>X </a:t>
              </a:r>
              <a:r>
                <a:rPr altLang="en-US" sz="2000" lang="en-US"/>
                <a:t>= </a:t>
              </a:r>
              <a:r>
                <a:rPr altLang="en-US" sz="2000" i="1" lang="en-US"/>
                <a:t>ABC + ABD + BDE. </a:t>
              </a:r>
              <a:r>
                <a:rPr altLang="en-US" sz="2000" lang="en-US"/>
                <a:t>(Assume that the variables and their complements are available.)</a:t>
              </a:r>
            </a:p>
          </p:txBody>
        </p:sp>
        <p:sp>
          <p:nvSpPr>
            <p:cNvPr id="1048713" name="Line 24"/>
            <p:cNvSpPr/>
            <p:nvPr/>
          </p:nvSpPr>
          <p:spPr>
            <a:xfrm rot="0">
              <a:off x="1623" y="1815"/>
              <a:ext cx="96" cy="0"/>
            </a:xfrm>
            <a:prstGeom prst="line"/>
            <a:noFill/>
            <a:ln w="12700" cap="flat" cmpd="sng">
              <a:solidFill>
                <a:schemeClr val="dk1">
                  <a:alpha val="100000"/>
                </a:schemeClr>
              </a:solidFill>
              <a:prstDash val="solid"/>
              <a:round/>
            </a:ln>
          </p:spPr>
        </p:sp>
        <p:sp>
          <p:nvSpPr>
            <p:cNvPr id="1048714" name="Line 27"/>
            <p:cNvSpPr/>
            <p:nvPr/>
          </p:nvSpPr>
          <p:spPr>
            <a:xfrm rot="0">
              <a:off x="1824" y="1815"/>
              <a:ext cx="96" cy="0"/>
            </a:xfrm>
            <a:prstGeom prst="line"/>
            <a:noFill/>
            <a:ln w="12700" cap="flat" cmpd="sng">
              <a:solidFill>
                <a:schemeClr val="dk1">
                  <a:alpha val="100000"/>
                </a:schemeClr>
              </a:solidFill>
              <a:prstDash val="solid"/>
              <a:round/>
            </a:ln>
          </p:spPr>
        </p:sp>
        <p:sp>
          <p:nvSpPr>
            <p:cNvPr id="1048715" name="Line 28"/>
            <p:cNvSpPr/>
            <p:nvPr/>
          </p:nvSpPr>
          <p:spPr>
            <a:xfrm rot="0">
              <a:off x="2208" y="1815"/>
              <a:ext cx="96" cy="0"/>
            </a:xfrm>
            <a:prstGeom prst="line"/>
            <a:noFill/>
            <a:ln w="12700" cap="flat" cmpd="sng">
              <a:solidFill>
                <a:schemeClr val="dk1">
                  <a:alpha val="100000"/>
                </a:schemeClr>
              </a:solidFill>
              <a:prstDash val="solid"/>
              <a:round/>
            </a:ln>
          </p:spPr>
        </p:sp>
        <p:sp>
          <p:nvSpPr>
            <p:cNvPr id="1048716" name="Line 30"/>
            <p:cNvSpPr/>
            <p:nvPr/>
          </p:nvSpPr>
          <p:spPr>
            <a:xfrm rot="0">
              <a:off x="2736" y="1815"/>
              <a:ext cx="96" cy="0"/>
            </a:xfrm>
            <a:prstGeom prst="line"/>
            <a:noFill/>
            <a:ln w="12700" cap="flat" cmpd="sng">
              <a:solidFill>
                <a:schemeClr val="dk1">
                  <a:alpha val="100000"/>
                </a:schemeClr>
              </a:solidFill>
              <a:prstDash val="solid"/>
              <a:round/>
            </a:ln>
          </p:spPr>
        </p:sp>
      </p:grpSp>
      <p:graphicFrame>
        <p:nvGraphicFramePr>
          <p:cNvPr id="4194316" name=""/>
          <p:cNvGraphicFramePr>
            <a:graphicFrameLocks/>
          </p:cNvGraphicFramePr>
          <p:nvPr/>
        </p:nvGraphicFramePr>
        <p:xfrm rot="0">
          <a:off x="2509837" y="3906837"/>
          <a:ext cx="3895725" cy="2295525"/>
        </p:xfrm>
        <a:graphic>
          <a:graphicData uri="http://schemas.openxmlformats.org/presentationml/2006/ole">
            <mc:AlternateContent xmlns:mc="http://schemas.openxmlformats.org/markup-compatibility/2006">
              <mc:Choice xmlns:v="urn:schemas-microsoft-com:vml" Requires="v">
                <p:oleObj name="CorelDRAW" r:id="rId2" spid="" imgH="2295525" imgW="3895725" showAsIcon="0" progId="CorelDRAW.Graphic.13">
                  <p:embed followColorScheme="full"/>
                  <p:pic>
                    <p:nvPicPr>
                      <p:cNvPr id="2097172" name="Object 32"/>
                      <p:cNvPicPr>
                        <a:picLocks/>
                      </p:cNvPicPr>
                      <p:nvPr/>
                    </p:nvPicPr>
                    <p:blipFill>
                      <a:blip xmlns:r="http://schemas.openxmlformats.org/officeDocument/2006/relationships" r:embed="rId3"/>
                      <a:srcRect l="0" t="0" r="0" b="0"/>
                      <a:stretch>
                        <a:fillRect/>
                      </a:stretch>
                    </p:blipFill>
                    <p:spPr>
                      <a:xfrm rot="0">
                        <a:off x="2509837" y="3906837"/>
                        <a:ext cx="3895725" cy="2295525"/>
                      </a:xfrm>
                      <a:prstGeom prst="rect"/>
                      <a:noFill/>
                      <a:ln>
                        <a:noFill/>
                      </a:ln>
                    </p:spPr>
                  </p:pic>
                </p:oleObj>
              </mc:Choice>
              <mc:Fallback>
                <p:oleObj name="CorelDRAW" r:id="rId2" spid="" imgH="2295525" imgW="3895725" showAsIcon="0" progId="CorelDRAW.Graphic.13">
                  <p:embed followColorScheme="full"/>
                  <p:pic>
                    <p:nvPicPr>
                      <p:cNvPr id="2097172" name="Object 32"/>
                      <p:cNvPicPr>
                        <a:picLocks/>
                      </p:cNvPicPr>
                      <p:nvPr/>
                    </p:nvPicPr>
                    <p:blipFill>
                      <a:blip xmlns:r="http://schemas.openxmlformats.org/officeDocument/2006/relationships" r:embed="rId3"/>
                      <a:srcRect l="0" t="0" r="0" b="0"/>
                      <a:stretch>
                        <a:fillRect/>
                      </a:stretch>
                    </p:blipFill>
                    <p:spPr>
                      <a:xfrm rot="0">
                        <a:off x="2509837" y="3906837"/>
                        <a:ext cx="3895725" cy="2295525"/>
                      </a:xfrm>
                      <a:prstGeom prst="rect"/>
                      <a:noFill/>
                      <a:ln>
                        <a:noFill/>
                      </a:ln>
                    </p:spPr>
                  </p:pic>
                </p:oleObj>
              </mc:Fallback>
            </mc:AlternateContent>
          </a:graphicData>
        </a:graphic>
      </p:graphicFrame>
      <p:sp>
        <p:nvSpPr>
          <p:cNvPr id="1048717" name="Rectangle 33"/>
          <p:cNvSpPr/>
          <p:nvPr/>
        </p:nvSpPr>
        <p:spPr>
          <a:xfrm rot="0">
            <a:off x="4343400" y="4191000"/>
            <a:ext cx="2362200" cy="17526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nvGrpSpPr>
          <p:cNvPr id="83" name=""/>
          <p:cNvGrpSpPr/>
          <p:nvPr/>
        </p:nvGrpSpPr>
        <p:grpSpPr>
          <a:xfrm rot="0">
            <a:off x="2214562" y="3868737"/>
            <a:ext cx="304800" cy="746125"/>
            <a:chOff x="1776" y="2400"/>
            <a:chExt cx="192" cy="470"/>
          </a:xfrm>
        </p:grpSpPr>
        <p:grpSp>
          <p:nvGrpSpPr>
            <p:cNvPr id="84" name=""/>
            <p:cNvGrpSpPr/>
            <p:nvPr/>
          </p:nvGrpSpPr>
          <p:grpSpPr>
            <a:xfrm rot="0">
              <a:off x="1776" y="2658"/>
              <a:ext cx="192" cy="212"/>
              <a:chOff x="624" y="2976"/>
              <a:chExt cx="192" cy="212"/>
            </a:xfrm>
          </p:grpSpPr>
          <p:sp>
            <p:nvSpPr>
              <p:cNvPr id="1048718" name="Text Box 37"/>
              <p:cNvSpPr txBox="1"/>
              <p:nvPr/>
            </p:nvSpPr>
            <p:spPr>
              <a:xfrm rot="0">
                <a:off x="624" y="297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p>
            </p:txBody>
          </p:sp>
          <p:sp>
            <p:nvSpPr>
              <p:cNvPr id="1048719" name="Line 38"/>
              <p:cNvSpPr/>
              <p:nvPr/>
            </p:nvSpPr>
            <p:spPr>
              <a:xfrm rot="0">
                <a:off x="688" y="3016"/>
                <a:ext cx="96" cy="0"/>
              </a:xfrm>
              <a:prstGeom prst="line"/>
              <a:noFill/>
              <a:ln w="12700" cap="flat" cmpd="sng">
                <a:solidFill>
                  <a:srgbClr val="FF0000">
                    <a:alpha val="100000"/>
                  </a:srgbClr>
                </a:solidFill>
                <a:prstDash val="solid"/>
                <a:round/>
              </a:ln>
            </p:spPr>
          </p:sp>
        </p:grpSp>
        <p:grpSp>
          <p:nvGrpSpPr>
            <p:cNvPr id="85" name=""/>
            <p:cNvGrpSpPr/>
            <p:nvPr/>
          </p:nvGrpSpPr>
          <p:grpSpPr>
            <a:xfrm rot="0">
              <a:off x="1776" y="2400"/>
              <a:ext cx="192" cy="212"/>
              <a:chOff x="624" y="2640"/>
              <a:chExt cx="192" cy="212"/>
            </a:xfrm>
          </p:grpSpPr>
          <p:sp>
            <p:nvSpPr>
              <p:cNvPr id="1048720" name="Text Box 35"/>
              <p:cNvSpPr txBox="1"/>
              <p:nvPr/>
            </p:nvSpPr>
            <p:spPr>
              <a:xfrm rot="0">
                <a:off x="624" y="264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721" name="Line 42"/>
              <p:cNvSpPr/>
              <p:nvPr/>
            </p:nvSpPr>
            <p:spPr>
              <a:xfrm rot="0">
                <a:off x="684" y="2673"/>
                <a:ext cx="96" cy="0"/>
              </a:xfrm>
              <a:prstGeom prst="line"/>
              <a:noFill/>
              <a:ln w="12700" cap="flat" cmpd="sng">
                <a:solidFill>
                  <a:srgbClr val="FF0000">
                    <a:alpha val="100000"/>
                  </a:srgbClr>
                </a:solidFill>
                <a:prstDash val="solid"/>
                <a:round/>
              </a:ln>
            </p:spPr>
          </p:sp>
        </p:grpSp>
        <p:sp>
          <p:nvSpPr>
            <p:cNvPr id="1048722" name="Text Box 45"/>
            <p:cNvSpPr txBox="1"/>
            <p:nvPr/>
          </p:nvSpPr>
          <p:spPr>
            <a:xfrm rot="0">
              <a:off x="1776" y="251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pSp>
      <p:grpSp>
        <p:nvGrpSpPr>
          <p:cNvPr id="86" name=""/>
          <p:cNvGrpSpPr/>
          <p:nvPr/>
        </p:nvGrpSpPr>
        <p:grpSpPr>
          <a:xfrm rot="0">
            <a:off x="2214562" y="5468937"/>
            <a:ext cx="304800" cy="779462"/>
            <a:chOff x="1776" y="3408"/>
            <a:chExt cx="192" cy="491"/>
          </a:xfrm>
        </p:grpSpPr>
        <p:sp>
          <p:nvSpPr>
            <p:cNvPr id="1048723" name="Text Box 39"/>
            <p:cNvSpPr txBox="1"/>
            <p:nvPr/>
          </p:nvSpPr>
          <p:spPr>
            <a:xfrm rot="0">
              <a:off x="1776" y="3687"/>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E</a:t>
              </a:r>
            </a:p>
          </p:txBody>
        </p:sp>
        <p:grpSp>
          <p:nvGrpSpPr>
            <p:cNvPr id="87" name=""/>
            <p:cNvGrpSpPr/>
            <p:nvPr/>
          </p:nvGrpSpPr>
          <p:grpSpPr>
            <a:xfrm rot="0">
              <a:off x="1776" y="3562"/>
              <a:ext cx="192" cy="212"/>
              <a:chOff x="624" y="3244"/>
              <a:chExt cx="192" cy="212"/>
            </a:xfrm>
          </p:grpSpPr>
          <p:sp>
            <p:nvSpPr>
              <p:cNvPr id="1048724" name="Text Box 40"/>
              <p:cNvSpPr txBox="1"/>
              <p:nvPr/>
            </p:nvSpPr>
            <p:spPr>
              <a:xfrm rot="0">
                <a:off x="624" y="3244"/>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sp>
            <p:nvSpPr>
              <p:cNvPr id="1048725" name="Line 41"/>
              <p:cNvSpPr/>
              <p:nvPr/>
            </p:nvSpPr>
            <p:spPr>
              <a:xfrm rot="0">
                <a:off x="676" y="3280"/>
                <a:ext cx="96" cy="0"/>
              </a:xfrm>
              <a:prstGeom prst="line"/>
              <a:noFill/>
              <a:ln w="12700" cap="flat" cmpd="sng">
                <a:solidFill>
                  <a:srgbClr val="FF0000">
                    <a:alpha val="100000"/>
                  </a:srgbClr>
                </a:solidFill>
                <a:prstDash val="solid"/>
                <a:round/>
              </a:ln>
            </p:spPr>
          </p:sp>
        </p:grpSp>
        <p:sp>
          <p:nvSpPr>
            <p:cNvPr id="1048726" name="Text Box 46"/>
            <p:cNvSpPr txBox="1"/>
            <p:nvPr/>
          </p:nvSpPr>
          <p:spPr>
            <a:xfrm rot="0">
              <a:off x="1776" y="3408"/>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grpSp>
      <p:grpSp>
        <p:nvGrpSpPr>
          <p:cNvPr id="88" name=""/>
          <p:cNvGrpSpPr/>
          <p:nvPr/>
        </p:nvGrpSpPr>
        <p:grpSpPr>
          <a:xfrm rot="0">
            <a:off x="2209800" y="4649787"/>
            <a:ext cx="309562" cy="774700"/>
            <a:chOff x="1773" y="2892"/>
            <a:chExt cx="195" cy="488"/>
          </a:xfrm>
        </p:grpSpPr>
        <p:sp>
          <p:nvSpPr>
            <p:cNvPr id="1048727" name="Text Box 43"/>
            <p:cNvSpPr txBox="1"/>
            <p:nvPr/>
          </p:nvSpPr>
          <p:spPr>
            <a:xfrm rot="0">
              <a:off x="1776" y="28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grpSp>
          <p:nvGrpSpPr>
            <p:cNvPr id="89" name=""/>
            <p:cNvGrpSpPr/>
            <p:nvPr/>
          </p:nvGrpSpPr>
          <p:grpSpPr>
            <a:xfrm rot="0">
              <a:off x="1776" y="3045"/>
              <a:ext cx="192" cy="212"/>
              <a:chOff x="624" y="2793"/>
              <a:chExt cx="192" cy="212"/>
            </a:xfrm>
          </p:grpSpPr>
          <p:sp>
            <p:nvSpPr>
              <p:cNvPr id="1048728" name="Text Box 36"/>
              <p:cNvSpPr txBox="1"/>
              <p:nvPr/>
            </p:nvSpPr>
            <p:spPr>
              <a:xfrm rot="0">
                <a:off x="624" y="2793"/>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729" name="Line 44"/>
              <p:cNvSpPr/>
              <p:nvPr/>
            </p:nvSpPr>
            <p:spPr>
              <a:xfrm rot="0">
                <a:off x="684" y="2832"/>
                <a:ext cx="96" cy="0"/>
              </a:xfrm>
              <a:prstGeom prst="line"/>
              <a:noFill/>
              <a:ln w="12700" cap="flat" cmpd="sng">
                <a:solidFill>
                  <a:srgbClr val="FF0000">
                    <a:alpha val="100000"/>
                  </a:srgbClr>
                </a:solidFill>
                <a:prstDash val="solid"/>
                <a:round/>
              </a:ln>
            </p:spPr>
          </p:sp>
        </p:grpSp>
        <p:sp>
          <p:nvSpPr>
            <p:cNvPr id="1048730" name="Text Box 47"/>
            <p:cNvSpPr txBox="1"/>
            <p:nvPr/>
          </p:nvSpPr>
          <p:spPr>
            <a:xfrm rot="0">
              <a:off x="1773" y="3168"/>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D</a:t>
              </a:r>
            </a:p>
          </p:txBody>
        </p:sp>
      </p:grpSp>
      <p:sp>
        <p:nvSpPr>
          <p:cNvPr id="1048731" name="Text Box 55"/>
          <p:cNvSpPr txBox="1"/>
          <p:nvPr/>
        </p:nvSpPr>
        <p:spPr>
          <a:xfrm rot="0">
            <a:off x="2057400" y="3260725"/>
            <a:ext cx="64770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Start by forming the terms using three 3-input AND gates.</a:t>
            </a:r>
          </a:p>
        </p:txBody>
      </p:sp>
      <p:sp>
        <p:nvSpPr>
          <p:cNvPr id="1048732" name="Text Box 57"/>
          <p:cNvSpPr txBox="1"/>
          <p:nvPr/>
        </p:nvSpPr>
        <p:spPr>
          <a:xfrm rot="0">
            <a:off x="2057400" y="3565525"/>
            <a:ext cx="64770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Then combine the three terms using a 3-input OR gate.</a:t>
            </a:r>
          </a:p>
        </p:txBody>
      </p:sp>
      <p:grpSp>
        <p:nvGrpSpPr>
          <p:cNvPr id="90" name=""/>
          <p:cNvGrpSpPr/>
          <p:nvPr/>
        </p:nvGrpSpPr>
        <p:grpSpPr>
          <a:xfrm rot="0">
            <a:off x="5867400" y="4648200"/>
            <a:ext cx="2908300" cy="396875"/>
            <a:chOff x="952" y="4760"/>
            <a:chExt cx="1832" cy="250"/>
          </a:xfrm>
        </p:grpSpPr>
        <p:sp>
          <p:nvSpPr>
            <p:cNvPr id="1048733" name="Text Box 59"/>
            <p:cNvSpPr txBox="1"/>
            <p:nvPr/>
          </p:nvSpPr>
          <p:spPr>
            <a:xfrm rot="0">
              <a:off x="952" y="4760"/>
              <a:ext cx="1832"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i="1" lang="en-US">
                  <a:solidFill>
                    <a:srgbClr val="FF0000"/>
                  </a:solidFill>
                </a:rPr>
                <a:t>X </a:t>
              </a:r>
              <a:r>
                <a:rPr altLang="en-US" sz="2000" lang="en-US">
                  <a:solidFill>
                    <a:srgbClr val="FF0000"/>
                  </a:solidFill>
                </a:rPr>
                <a:t>= </a:t>
              </a:r>
              <a:r>
                <a:rPr altLang="en-US" sz="2000" i="1" lang="en-US">
                  <a:solidFill>
                    <a:srgbClr val="FF0000"/>
                  </a:solidFill>
                </a:rPr>
                <a:t>ABC + ABD + BDE</a:t>
              </a:r>
            </a:p>
          </p:txBody>
        </p:sp>
        <p:sp>
          <p:nvSpPr>
            <p:cNvPr id="1048734" name="Line 60"/>
            <p:cNvSpPr/>
            <p:nvPr/>
          </p:nvSpPr>
          <p:spPr>
            <a:xfrm rot="0">
              <a:off x="1287" y="4781"/>
              <a:ext cx="96" cy="0"/>
            </a:xfrm>
            <a:prstGeom prst="line"/>
            <a:noFill/>
            <a:ln w="12700" cap="flat" cmpd="sng">
              <a:solidFill>
                <a:srgbClr val="FF0000">
                  <a:alpha val="100000"/>
                </a:srgbClr>
              </a:solidFill>
              <a:prstDash val="solid"/>
              <a:round/>
            </a:ln>
          </p:spPr>
        </p:sp>
        <p:sp>
          <p:nvSpPr>
            <p:cNvPr id="1048735" name="Line 61"/>
            <p:cNvSpPr/>
            <p:nvPr/>
          </p:nvSpPr>
          <p:spPr>
            <a:xfrm rot="0">
              <a:off x="1488" y="4781"/>
              <a:ext cx="96" cy="0"/>
            </a:xfrm>
            <a:prstGeom prst="line"/>
            <a:noFill/>
            <a:ln w="12700" cap="flat" cmpd="sng">
              <a:solidFill>
                <a:srgbClr val="FF0000">
                  <a:alpha val="100000"/>
                </a:srgbClr>
              </a:solidFill>
              <a:prstDash val="solid"/>
              <a:round/>
            </a:ln>
          </p:spPr>
        </p:sp>
        <p:sp>
          <p:nvSpPr>
            <p:cNvPr id="1048736" name="Line 62"/>
            <p:cNvSpPr/>
            <p:nvPr/>
          </p:nvSpPr>
          <p:spPr>
            <a:xfrm rot="0">
              <a:off x="1872" y="4781"/>
              <a:ext cx="96" cy="0"/>
            </a:xfrm>
            <a:prstGeom prst="line"/>
            <a:noFill/>
            <a:ln w="12700" cap="flat" cmpd="sng">
              <a:solidFill>
                <a:srgbClr val="FF0000">
                  <a:alpha val="100000"/>
                </a:srgbClr>
              </a:solidFill>
              <a:prstDash val="solid"/>
              <a:round/>
            </a:ln>
          </p:spPr>
        </p:sp>
        <p:sp>
          <p:nvSpPr>
            <p:cNvPr id="1048737" name="Line 63"/>
            <p:cNvSpPr/>
            <p:nvPr/>
          </p:nvSpPr>
          <p:spPr>
            <a:xfrm rot="0">
              <a:off x="2400" y="4781"/>
              <a:ext cx="96" cy="0"/>
            </a:xfrm>
            <a:prstGeom prst="line"/>
            <a:noFill/>
            <a:ln w="12700" cap="flat" cmpd="sng">
              <a:solidFill>
                <a:srgbClr val="FF0000">
                  <a:alpha val="100000"/>
                </a:srgb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1048710"/>
                                        </p:tgtEl>
                                        <p:attrNameLst>
                                          <p:attrName>style.visibility</p:attrName>
                                        </p:attrNameLst>
                                      </p:cBhvr>
                                      <p:to>
                                        <p:strVal val="visible"/>
                                      </p:to>
                                    </p:set>
                                    <p:animEffect transition="in" filter="dissolve">
                                      <p:cBhvr>
                                        <p:cTn dur="500" id="7"/>
                                        <p:tgtEl>
                                          <p:spTgt spid="1048710"/>
                                        </p:tgtEl>
                                      </p:cBhvr>
                                    </p:animEffect>
                                  </p:childTnLst>
                                </p:cTn>
                              </p:par>
                              <p:par>
                                <p:cTn fill="hold" id="8" nodeType="withEffect" presetClass="entr" presetID="2" presetSubtype="2">
                                  <p:stCondLst>
                                    <p:cond delay="0"/>
                                  </p:stCondLst>
                                  <p:childTnLst>
                                    <p:set>
                                      <p:cBhvr>
                                        <p:cTn dur="1" fill="hold" id="9">
                                          <p:stCondLst>
                                            <p:cond delay="0"/>
                                          </p:stCondLst>
                                        </p:cTn>
                                        <p:tgtEl>
                                          <p:spTgt spid="82"/>
                                        </p:tgtEl>
                                        <p:attrNameLst>
                                          <p:attrName>style.visibility</p:attrName>
                                        </p:attrNameLst>
                                      </p:cBhvr>
                                      <p:to>
                                        <p:strVal val="visible"/>
                                      </p:to>
                                    </p:set>
                                    <p:anim calcmode="lin" valueType="num">
                                      <p:cBhvr additive="base">
                                        <p:cTn dur="500" fill="hold" id="10"/>
                                        <p:tgtEl>
                                          <p:spTgt spid="82"/>
                                        </p:tgtEl>
                                        <p:attrNameLst>
                                          <p:attrName>ppt_x</p:attrName>
                                        </p:attrNameLst>
                                      </p:cBhvr>
                                      <p:tavLst>
                                        <p:tav tm="0">
                                          <p:val>
                                            <p:strVal val="1+#ppt_w/2"/>
                                          </p:val>
                                        </p:tav>
                                        <p:tav tm="100000">
                                          <p:val>
                                            <p:strVal val="#ppt_x"/>
                                          </p:val>
                                        </p:tav>
                                      </p:tavLst>
                                    </p:anim>
                                    <p:anim calcmode="lin" valueType="num">
                                      <p:cBhvr additive="base">
                                        <p:cTn dur="500" fill="hold" id="11"/>
                                        <p:tgtEl>
                                          <p:spTgt spid="82"/>
                                        </p:tgtEl>
                                        <p:attrNameLst>
                                          <p:attrName>ppt_y</p:attrName>
                                        </p:attrNameLst>
                                      </p:cBhvr>
                                      <p:tavLst>
                                        <p:tav tm="0">
                                          <p:val>
                                            <p:strVal val="#ppt_y"/>
                                          </p:val>
                                        </p:tav>
                                        <p:tav tm="100000">
                                          <p:val>
                                            <p:strVal val="#ppt_y"/>
                                          </p:val>
                                        </p:tav>
                                      </p:tavLst>
                                    </p:anim>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9" presetSubtype="0">
                                  <p:stCondLst>
                                    <p:cond delay="0"/>
                                  </p:stCondLst>
                                  <p:childTnLst>
                                    <p:set>
                                      <p:cBhvr>
                                        <p:cTn dur="1" fill="hold" id="15">
                                          <p:stCondLst>
                                            <p:cond delay="0"/>
                                          </p:stCondLst>
                                        </p:cTn>
                                        <p:tgtEl>
                                          <p:spTgt spid="1048711"/>
                                        </p:tgtEl>
                                        <p:attrNameLst>
                                          <p:attrName>style.visibility</p:attrName>
                                        </p:attrNameLst>
                                      </p:cBhvr>
                                      <p:to>
                                        <p:strVal val="visible"/>
                                      </p:to>
                                    </p:set>
                                    <p:animEffect transition="in" filter="dissolve">
                                      <p:cBhvr>
                                        <p:cTn dur="500" id="16"/>
                                        <p:tgtEl>
                                          <p:spTgt spid="1048711"/>
                                        </p:tgtEl>
                                      </p:cBhvr>
                                    </p:animEffect>
                                  </p:childTnLst>
                                </p:cTn>
                              </p:par>
                              <p:par>
                                <p:cTn fill="hold" grpId="0" id="17" nodeType="withEffect" presetClass="entr" presetID="2" presetSubtype="2">
                                  <p:stCondLst>
                                    <p:cond delay="0"/>
                                  </p:stCondLst>
                                  <p:childTnLst>
                                    <p:set>
                                      <p:cBhvr>
                                        <p:cTn dur="1" fill="hold" id="18">
                                          <p:stCondLst>
                                            <p:cond delay="0"/>
                                          </p:stCondLst>
                                        </p:cTn>
                                        <p:tgtEl>
                                          <p:spTgt spid="1048731"/>
                                        </p:tgtEl>
                                        <p:attrNameLst>
                                          <p:attrName>style.visibility</p:attrName>
                                        </p:attrNameLst>
                                      </p:cBhvr>
                                      <p:to>
                                        <p:strVal val="visible"/>
                                      </p:to>
                                    </p:set>
                                    <p:anim calcmode="lin" valueType="num">
                                      <p:cBhvr additive="base">
                                        <p:cTn dur="500" fill="hold" id="19"/>
                                        <p:tgtEl>
                                          <p:spTgt spid="1048731"/>
                                        </p:tgtEl>
                                        <p:attrNameLst>
                                          <p:attrName>ppt_x</p:attrName>
                                        </p:attrNameLst>
                                      </p:cBhvr>
                                      <p:tavLst>
                                        <p:tav tm="0">
                                          <p:val>
                                            <p:strVal val="1+#ppt_w/2"/>
                                          </p:val>
                                        </p:tav>
                                        <p:tav tm="100000">
                                          <p:val>
                                            <p:strVal val="#ppt_x"/>
                                          </p:val>
                                        </p:tav>
                                      </p:tavLst>
                                    </p:anim>
                                    <p:anim calcmode="lin" valueType="num">
                                      <p:cBhvr additive="base">
                                        <p:cTn dur="500" fill="hold" id="20"/>
                                        <p:tgtEl>
                                          <p:spTgt spid="1048731"/>
                                        </p:tgtEl>
                                        <p:attrNameLst>
                                          <p:attrName>ppt_y</p:attrName>
                                        </p:attrNameLst>
                                      </p:cBhvr>
                                      <p:tavLst>
                                        <p:tav tm="0">
                                          <p:val>
                                            <p:strVal val="#ppt_y"/>
                                          </p:val>
                                        </p:tav>
                                        <p:tav tm="100000">
                                          <p:val>
                                            <p:strVal val="#ppt_y"/>
                                          </p:val>
                                        </p:tav>
                                      </p:tavLst>
                                    </p:anim>
                                  </p:childTnLst>
                                </p:cTn>
                              </p:par>
                            </p:childTnLst>
                          </p:cTn>
                        </p:par>
                        <p:par>
                          <p:cTn fill="hold" id="21">
                            <p:stCondLst>
                              <p:cond delay="500"/>
                            </p:stCondLst>
                            <p:childTnLst>
                              <p:par>
                                <p:cTn fill="hold" id="22" nodeType="afterEffect" presetClass="entr" presetID="9" presetSubtype="0">
                                  <p:stCondLst>
                                    <p:cond delay="0"/>
                                  </p:stCondLst>
                                  <p:childTnLst>
                                    <p:set>
                                      <p:cBhvr>
                                        <p:cTn dur="1" fill="hold" id="23">
                                          <p:stCondLst>
                                            <p:cond delay="0"/>
                                          </p:stCondLst>
                                        </p:cTn>
                                        <p:tgtEl>
                                          <p:spTgt spid="4194316"/>
                                        </p:tgtEl>
                                        <p:attrNameLst>
                                          <p:attrName>style.visibility</p:attrName>
                                        </p:attrNameLst>
                                      </p:cBhvr>
                                      <p:to>
                                        <p:strVal val="visible"/>
                                      </p:to>
                                    </p:set>
                                    <p:animEffect transition="in" filter="dissolve">
                                      <p:cBhvr>
                                        <p:cTn dur="500" id="24"/>
                                        <p:tgtEl>
                                          <p:spTgt spid="4194316"/>
                                        </p:tgtEl>
                                      </p:cBhvr>
                                    </p:animEffec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2" presetSubtype="8">
                                  <p:stCondLst>
                                    <p:cond delay="0"/>
                                  </p:stCondLst>
                                  <p:childTnLst>
                                    <p:set>
                                      <p:cBhvr>
                                        <p:cTn dur="1" fill="hold" id="28">
                                          <p:stCondLst>
                                            <p:cond delay="0"/>
                                          </p:stCondLst>
                                        </p:cTn>
                                        <p:tgtEl>
                                          <p:spTgt spid="83"/>
                                        </p:tgtEl>
                                        <p:attrNameLst>
                                          <p:attrName>style.visibility</p:attrName>
                                        </p:attrNameLst>
                                      </p:cBhvr>
                                      <p:to>
                                        <p:strVal val="visible"/>
                                      </p:to>
                                    </p:set>
                                    <p:anim calcmode="lin" valueType="num">
                                      <p:cBhvr additive="base">
                                        <p:cTn dur="500" fill="hold" id="29"/>
                                        <p:tgtEl>
                                          <p:spTgt spid="83"/>
                                        </p:tgtEl>
                                        <p:attrNameLst>
                                          <p:attrName>ppt_x</p:attrName>
                                        </p:attrNameLst>
                                      </p:cBhvr>
                                      <p:tavLst>
                                        <p:tav tm="0">
                                          <p:val>
                                            <p:strVal val="0-#ppt_w/2"/>
                                          </p:val>
                                        </p:tav>
                                        <p:tav tm="100000">
                                          <p:val>
                                            <p:strVal val="#ppt_x"/>
                                          </p:val>
                                        </p:tav>
                                      </p:tavLst>
                                    </p:anim>
                                    <p:anim calcmode="lin" valueType="num">
                                      <p:cBhvr additive="base">
                                        <p:cTn dur="500" fill="hold" id="30"/>
                                        <p:tgtEl>
                                          <p:spTgt spid="83"/>
                                        </p:tgtEl>
                                        <p:attrNameLst>
                                          <p:attrName>ppt_y</p:attrName>
                                        </p:attrNameLst>
                                      </p:cBhvr>
                                      <p:tavLst>
                                        <p:tav tm="0">
                                          <p:val>
                                            <p:strVal val="#ppt_y"/>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 presetSubtype="8">
                                  <p:stCondLst>
                                    <p:cond delay="0"/>
                                  </p:stCondLst>
                                  <p:childTnLst>
                                    <p:set>
                                      <p:cBhvr>
                                        <p:cTn dur="1" fill="hold" id="34">
                                          <p:stCondLst>
                                            <p:cond delay="0"/>
                                          </p:stCondLst>
                                        </p:cTn>
                                        <p:tgtEl>
                                          <p:spTgt spid="88"/>
                                        </p:tgtEl>
                                        <p:attrNameLst>
                                          <p:attrName>style.visibility</p:attrName>
                                        </p:attrNameLst>
                                      </p:cBhvr>
                                      <p:to>
                                        <p:strVal val="visible"/>
                                      </p:to>
                                    </p:set>
                                    <p:anim calcmode="lin" valueType="num">
                                      <p:cBhvr additive="base">
                                        <p:cTn dur="500" fill="hold" id="35"/>
                                        <p:tgtEl>
                                          <p:spTgt spid="88"/>
                                        </p:tgtEl>
                                        <p:attrNameLst>
                                          <p:attrName>ppt_x</p:attrName>
                                        </p:attrNameLst>
                                      </p:cBhvr>
                                      <p:tavLst>
                                        <p:tav tm="0">
                                          <p:val>
                                            <p:strVal val="0-#ppt_w/2"/>
                                          </p:val>
                                        </p:tav>
                                        <p:tav tm="100000">
                                          <p:val>
                                            <p:strVal val="#ppt_x"/>
                                          </p:val>
                                        </p:tav>
                                      </p:tavLst>
                                    </p:anim>
                                    <p:anim calcmode="lin" valueType="num">
                                      <p:cBhvr additive="base">
                                        <p:cTn dur="500" fill="hold" id="36"/>
                                        <p:tgtEl>
                                          <p:spTgt spid="88"/>
                                        </p:tgtEl>
                                        <p:attrNameLst>
                                          <p:attrName>ppt_y</p:attrName>
                                        </p:attrNameLst>
                                      </p:cBhvr>
                                      <p:tavLst>
                                        <p:tav tm="0">
                                          <p:val>
                                            <p:strVal val="#ppt_y"/>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2" presetSubtype="8">
                                  <p:stCondLst>
                                    <p:cond delay="0"/>
                                  </p:stCondLst>
                                  <p:childTnLst>
                                    <p:set>
                                      <p:cBhvr>
                                        <p:cTn dur="1" fill="hold" id="40">
                                          <p:stCondLst>
                                            <p:cond delay="0"/>
                                          </p:stCondLst>
                                        </p:cTn>
                                        <p:tgtEl>
                                          <p:spTgt spid="86"/>
                                        </p:tgtEl>
                                        <p:attrNameLst>
                                          <p:attrName>style.visibility</p:attrName>
                                        </p:attrNameLst>
                                      </p:cBhvr>
                                      <p:to>
                                        <p:strVal val="visible"/>
                                      </p:to>
                                    </p:set>
                                    <p:anim calcmode="lin" valueType="num">
                                      <p:cBhvr additive="base">
                                        <p:cTn dur="500" fill="hold" id="41"/>
                                        <p:tgtEl>
                                          <p:spTgt spid="86"/>
                                        </p:tgtEl>
                                        <p:attrNameLst>
                                          <p:attrName>ppt_x</p:attrName>
                                        </p:attrNameLst>
                                      </p:cBhvr>
                                      <p:tavLst>
                                        <p:tav tm="0">
                                          <p:val>
                                            <p:strVal val="0-#ppt_w/2"/>
                                          </p:val>
                                        </p:tav>
                                        <p:tav tm="100000">
                                          <p:val>
                                            <p:strVal val="#ppt_x"/>
                                          </p:val>
                                        </p:tav>
                                      </p:tavLst>
                                    </p:anim>
                                    <p:anim calcmode="lin" valueType="num">
                                      <p:cBhvr additive="base">
                                        <p:cTn dur="500" fill="hold" id="42"/>
                                        <p:tgtEl>
                                          <p:spTgt spid="86"/>
                                        </p:tgtEl>
                                        <p:attrNameLst>
                                          <p:attrName>ppt_y</p:attrName>
                                        </p:attrNameLst>
                                      </p:cBhvr>
                                      <p:tavLst>
                                        <p:tav tm="0">
                                          <p:val>
                                            <p:strVal val="#ppt_y"/>
                                          </p:val>
                                        </p:tav>
                                        <p:tav tm="100000">
                                          <p:val>
                                            <p:strVal val="#ppt_y"/>
                                          </p:val>
                                        </p:tav>
                                      </p:tavLst>
                                    </p:anim>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xit" presetID="22" presetSubtype="8">
                                  <p:stCondLst>
                                    <p:cond delay="0"/>
                                  </p:stCondLst>
                                  <p:childTnLst>
                                    <p:animEffect transition="out" filter="wipe(left)">
                                      <p:cBhvr>
                                        <p:cTn dur="500" id="46"/>
                                        <p:tgtEl>
                                          <p:spTgt spid="1048717"/>
                                        </p:tgtEl>
                                      </p:cBhvr>
                                    </p:animEffect>
                                    <p:set>
                                      <p:cBhvr>
                                        <p:cTn dur="1" fill="hold" id="47">
                                          <p:stCondLst>
                                            <p:cond delay="499"/>
                                          </p:stCondLst>
                                        </p:cTn>
                                        <p:tgtEl>
                                          <p:spTgt spid="1048717"/>
                                        </p:tgtEl>
                                        <p:attrNameLst>
                                          <p:attrName>style.visibility</p:attrName>
                                        </p:attrNameLst>
                                      </p:cBhvr>
                                      <p:to>
                                        <p:strVal val="hidden"/>
                                      </p:to>
                                    </p:set>
                                  </p:childTnLst>
                                </p:cTn>
                              </p:par>
                              <p:par>
                                <p:cTn fill="hold" grpId="0" id="48" nodeType="withEffect" presetClass="entr" presetID="2" presetSubtype="2">
                                  <p:stCondLst>
                                    <p:cond delay="0"/>
                                  </p:stCondLst>
                                  <p:childTnLst>
                                    <p:set>
                                      <p:cBhvr>
                                        <p:cTn dur="1" fill="hold" id="49">
                                          <p:stCondLst>
                                            <p:cond delay="0"/>
                                          </p:stCondLst>
                                        </p:cTn>
                                        <p:tgtEl>
                                          <p:spTgt spid="1048732"/>
                                        </p:tgtEl>
                                        <p:attrNameLst>
                                          <p:attrName>style.visibility</p:attrName>
                                        </p:attrNameLst>
                                      </p:cBhvr>
                                      <p:to>
                                        <p:strVal val="visible"/>
                                      </p:to>
                                    </p:set>
                                    <p:anim calcmode="lin" valueType="num">
                                      <p:cBhvr additive="base">
                                        <p:cTn dur="500" fill="hold" id="50"/>
                                        <p:tgtEl>
                                          <p:spTgt spid="1048732"/>
                                        </p:tgtEl>
                                        <p:attrNameLst>
                                          <p:attrName>ppt_x</p:attrName>
                                        </p:attrNameLst>
                                      </p:cBhvr>
                                      <p:tavLst>
                                        <p:tav tm="0">
                                          <p:val>
                                            <p:strVal val="1+#ppt_w/2"/>
                                          </p:val>
                                        </p:tav>
                                        <p:tav tm="100000">
                                          <p:val>
                                            <p:strVal val="#ppt_x"/>
                                          </p:val>
                                        </p:tav>
                                      </p:tavLst>
                                    </p:anim>
                                    <p:anim calcmode="lin" valueType="num">
                                      <p:cBhvr additive="base">
                                        <p:cTn dur="500" fill="hold" id="51"/>
                                        <p:tgtEl>
                                          <p:spTgt spid="1048732"/>
                                        </p:tgtEl>
                                        <p:attrNameLst>
                                          <p:attrName>ppt_y</p:attrName>
                                        </p:attrNameLst>
                                      </p:cBhvr>
                                      <p:tavLst>
                                        <p:tav tm="0">
                                          <p:val>
                                            <p:strVal val="#ppt_y"/>
                                          </p:val>
                                        </p:tav>
                                        <p:tav tm="100000">
                                          <p:val>
                                            <p:strVal val="#ppt_y"/>
                                          </p:val>
                                        </p:tav>
                                      </p:tavLst>
                                    </p:anim>
                                  </p:childTnLst>
                                </p:cTn>
                              </p:par>
                            </p:childTnLst>
                          </p:cTn>
                        </p:par>
                        <p:par>
                          <p:cTn fill="hold" id="52">
                            <p:stCondLst>
                              <p:cond delay="500"/>
                            </p:stCondLst>
                            <p:childTnLst>
                              <p:par>
                                <p:cTn fill="hold" id="53" nodeType="afterEffect" presetClass="entr" presetID="2" presetSubtype="6">
                                  <p:stCondLst>
                                    <p:cond delay="0"/>
                                  </p:stCondLst>
                                  <p:childTnLst>
                                    <p:set>
                                      <p:cBhvr>
                                        <p:cTn dur="1" fill="hold" id="54">
                                          <p:stCondLst>
                                            <p:cond delay="0"/>
                                          </p:stCondLst>
                                        </p:cTn>
                                        <p:tgtEl>
                                          <p:spTgt spid="90"/>
                                        </p:tgtEl>
                                        <p:attrNameLst>
                                          <p:attrName>style.visibility</p:attrName>
                                        </p:attrNameLst>
                                      </p:cBhvr>
                                      <p:to>
                                        <p:strVal val="visible"/>
                                      </p:to>
                                    </p:set>
                                    <p:anim calcmode="lin" valueType="num">
                                      <p:cBhvr additive="base">
                                        <p:cTn dur="500" fill="hold" id="55"/>
                                        <p:tgtEl>
                                          <p:spTgt spid="90"/>
                                        </p:tgtEl>
                                        <p:attrNameLst>
                                          <p:attrName>ppt_x</p:attrName>
                                        </p:attrNameLst>
                                      </p:cBhvr>
                                      <p:tavLst>
                                        <p:tav tm="0">
                                          <p:val>
                                            <p:strVal val="1+#ppt_w/2"/>
                                          </p:val>
                                        </p:tav>
                                        <p:tav tm="100000">
                                          <p:val>
                                            <p:strVal val="#ppt_x"/>
                                          </p:val>
                                        </p:tav>
                                      </p:tavLst>
                                    </p:anim>
                                    <p:anim calcmode="lin" valueType="num">
                                      <p:cBhvr additive="base">
                                        <p:cTn dur="500" fill="hold" id="56"/>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7" grpId="0" uiExpand="0" build="whole" animBg="1"/>
      <p:bldP spid="1048731" grpId="0" uiExpand="0" build="whole"/>
      <p:bldP spid="1048732" grpId="0" uiExpand="0" build="whole"/>
    </p:bld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741" name="Text Box 2"/>
          <p:cNvSpPr txBox="1"/>
          <p:nvPr/>
        </p:nvSpPr>
        <p:spPr>
          <a:xfrm rot="0">
            <a:off x="838200" y="1600200"/>
            <a:ext cx="7620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For basic combinational logic circuits, the Karnaugh map can be read and the circuit drawn as a minimum SOP.</a:t>
            </a:r>
          </a:p>
        </p:txBody>
      </p:sp>
      <p:pic>
        <p:nvPicPr>
          <p:cNvPr id="2097173"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42"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43" name="Rectangle 5"/>
          <p:cNvSpPr/>
          <p:nvPr/>
        </p:nvSpPr>
        <p:spPr>
          <a:xfrm rot="0">
            <a:off x="914400" y="1143000"/>
            <a:ext cx="40322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Karnaugh Map Implementation</a:t>
            </a:r>
          </a:p>
        </p:txBody>
      </p:sp>
      <p:sp>
        <p:nvSpPr>
          <p:cNvPr id="1048744" name="WordArt 6"/>
          <p:cNvSpPr/>
          <p:nvPr/>
        </p:nvSpPr>
        <p:spPr>
          <a:xfrm rot="0">
            <a:off x="914400" y="2438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745" name="WordArt 7"/>
          <p:cNvSpPr/>
          <p:nvPr/>
        </p:nvSpPr>
        <p:spPr>
          <a:xfrm rot="0">
            <a:off x="3810000" y="3055937"/>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746" name="Text Box 9"/>
          <p:cNvSpPr txBox="1"/>
          <p:nvPr/>
        </p:nvSpPr>
        <p:spPr>
          <a:xfrm rot="0">
            <a:off x="2286000" y="2362200"/>
            <a:ext cx="63246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Karnaugh map is drawn from a truth table. Read the minimum SOP expression and draw the circuit.  </a:t>
            </a:r>
          </a:p>
        </p:txBody>
      </p:sp>
      <p:sp>
        <p:nvSpPr>
          <p:cNvPr id="1048747" name="Text Box 44"/>
          <p:cNvSpPr txBox="1"/>
          <p:nvPr/>
        </p:nvSpPr>
        <p:spPr>
          <a:xfrm rot="0">
            <a:off x="3733800" y="3505200"/>
            <a:ext cx="4800600" cy="13716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20000"/>
              </a:spcBef>
            </a:pPr>
            <a:r>
              <a:rPr altLang="en-US" sz="2000" lang="en-US"/>
              <a:t>1.  Group the 1’s into two overlapping groups as indicated.</a:t>
            </a:r>
          </a:p>
          <a:p>
            <a:pPr eaLnBrk="1" hangingPunct="1" indent="-342900" latinLnBrk="1" lvl="0" marL="342900">
              <a:spcBef>
                <a:spcPct val="20000"/>
              </a:spcBef>
              <a:buFontTx/>
              <a:buAutoNum type="arabicPeriod" startAt="2"/>
            </a:pPr>
            <a:r>
              <a:rPr altLang="en-US" sz="2000" lang="en-US"/>
              <a:t>Read each group by eliminating any variable that changes across a boundary. </a:t>
            </a:r>
          </a:p>
        </p:txBody>
      </p:sp>
      <p:graphicFrame>
        <p:nvGraphicFramePr>
          <p:cNvPr id="4194317" name=""/>
          <p:cNvGraphicFramePr>
            <a:graphicFrameLocks/>
          </p:cNvGraphicFramePr>
          <p:nvPr/>
        </p:nvGraphicFramePr>
        <p:xfrm rot="0">
          <a:off x="1219200" y="3105150"/>
          <a:ext cx="2362200" cy="3276600"/>
        </p:xfrm>
        <a:graphic>
          <a:graphicData uri="http://schemas.openxmlformats.org/presentationml/2006/ole">
            <mc:AlternateContent xmlns:mc="http://schemas.openxmlformats.org/markup-compatibility/2006">
              <mc:Choice xmlns:v="urn:schemas-microsoft-com:vml" Requires="v">
                <p:oleObj name="CorelDRAW" r:id="rId2" spid="" imgH="3276600" imgW="2362200" showAsIcon="0" progId="CorelDRAW.Graphic.12">
                  <p:embed followColorScheme="full"/>
                  <p:pic>
                    <p:nvPicPr>
                      <p:cNvPr id="2097174" name="Object 45"/>
                      <p:cNvPicPr>
                        <a:picLocks/>
                      </p:cNvPicPr>
                      <p:nvPr/>
                    </p:nvPicPr>
                    <p:blipFill>
                      <a:blip xmlns:r="http://schemas.openxmlformats.org/officeDocument/2006/relationships" r:embed="rId3"/>
                      <a:srcRect l="0" t="0" r="0" b="0"/>
                      <a:stretch>
                        <a:fillRect/>
                      </a:stretch>
                    </p:blipFill>
                    <p:spPr>
                      <a:xfrm rot="0">
                        <a:off x="1219200" y="3105150"/>
                        <a:ext cx="2362200" cy="3276600"/>
                      </a:xfrm>
                      <a:prstGeom prst="rect"/>
                      <a:noFill/>
                      <a:ln>
                        <a:noFill/>
                      </a:ln>
                    </p:spPr>
                  </p:pic>
                </p:oleObj>
              </mc:Choice>
              <mc:Fallback>
                <p:oleObj name="CorelDRAW" r:id="rId2" spid="" imgH="3276600" imgW="2362200" showAsIcon="0" progId="CorelDRAW.Graphic.12">
                  <p:embed followColorScheme="full"/>
                  <p:pic>
                    <p:nvPicPr>
                      <p:cNvPr id="2097174" name="Object 45"/>
                      <p:cNvPicPr>
                        <a:picLocks/>
                      </p:cNvPicPr>
                      <p:nvPr/>
                    </p:nvPicPr>
                    <p:blipFill>
                      <a:blip xmlns:r="http://schemas.openxmlformats.org/officeDocument/2006/relationships" r:embed="rId3"/>
                      <a:srcRect l="0" t="0" r="0" b="0"/>
                      <a:stretch>
                        <a:fillRect/>
                      </a:stretch>
                    </p:blipFill>
                    <p:spPr>
                      <a:xfrm rot="0">
                        <a:off x="1219200" y="3105150"/>
                        <a:ext cx="2362200" cy="3276600"/>
                      </a:xfrm>
                      <a:prstGeom prst="rect"/>
                      <a:noFill/>
                      <a:ln>
                        <a:noFill/>
                      </a:ln>
                    </p:spPr>
                  </p:pic>
                </p:oleObj>
              </mc:Fallback>
            </mc:AlternateContent>
          </a:graphicData>
        </a:graphic>
      </p:graphicFrame>
      <p:graphicFrame>
        <p:nvGraphicFramePr>
          <p:cNvPr id="4194318" name=""/>
          <p:cNvGraphicFramePr>
            <a:graphicFrameLocks/>
          </p:cNvGraphicFramePr>
          <p:nvPr/>
        </p:nvGraphicFramePr>
        <p:xfrm rot="0">
          <a:off x="1219200" y="3124200"/>
          <a:ext cx="2362200" cy="3276600"/>
        </p:xfrm>
        <a:graphic>
          <a:graphicData uri="http://schemas.openxmlformats.org/presentationml/2006/ole">
            <mc:AlternateContent xmlns:mc="http://schemas.openxmlformats.org/markup-compatibility/2006">
              <mc:Choice xmlns:v="urn:schemas-microsoft-com:vml" Requires="v">
                <p:oleObj name="CorelDRAW" r:id="rId4" spid="" imgH="3276600" imgW="2362200" showAsIcon="0" progId="CorelDRAW.Graphic.12">
                  <p:embed followColorScheme="full"/>
                  <p:pic>
                    <p:nvPicPr>
                      <p:cNvPr id="2097175" name="Object 46"/>
                      <p:cNvPicPr>
                        <a:picLocks/>
                      </p:cNvPicPr>
                      <p:nvPr/>
                    </p:nvPicPr>
                    <p:blipFill>
                      <a:blip xmlns:r="http://schemas.openxmlformats.org/officeDocument/2006/relationships" r:embed="rId5"/>
                      <a:srcRect l="0" t="0" r="0" b="0"/>
                      <a:stretch>
                        <a:fillRect/>
                      </a:stretch>
                    </p:blipFill>
                    <p:spPr>
                      <a:xfrm rot="0">
                        <a:off x="1219200" y="3124200"/>
                        <a:ext cx="2362200" cy="3276600"/>
                      </a:xfrm>
                      <a:prstGeom prst="rect"/>
                      <a:noFill/>
                      <a:ln>
                        <a:noFill/>
                      </a:ln>
                    </p:spPr>
                  </p:pic>
                </p:oleObj>
              </mc:Choice>
              <mc:Fallback>
                <p:oleObj name="CorelDRAW" r:id="rId4" spid="" imgH="3276600" imgW="2362200" showAsIcon="0" progId="CorelDRAW.Graphic.12">
                  <p:embed followColorScheme="full"/>
                  <p:pic>
                    <p:nvPicPr>
                      <p:cNvPr id="2097175" name="Object 46"/>
                      <p:cNvPicPr>
                        <a:picLocks/>
                      </p:cNvPicPr>
                      <p:nvPr/>
                    </p:nvPicPr>
                    <p:blipFill>
                      <a:blip xmlns:r="http://schemas.openxmlformats.org/officeDocument/2006/relationships" r:embed="rId5"/>
                      <a:srcRect l="0" t="0" r="0" b="0"/>
                      <a:stretch>
                        <a:fillRect/>
                      </a:stretch>
                    </p:blipFill>
                    <p:spPr>
                      <a:xfrm rot="0">
                        <a:off x="1219200" y="3124200"/>
                        <a:ext cx="2362200" cy="3276600"/>
                      </a:xfrm>
                      <a:prstGeom prst="rect"/>
                      <a:noFill/>
                      <a:ln>
                        <a:noFill/>
                      </a:ln>
                    </p:spPr>
                  </p:pic>
                </p:oleObj>
              </mc:Fallback>
            </mc:AlternateContent>
          </a:graphicData>
        </a:graphic>
      </p:graphicFrame>
      <p:grpSp>
        <p:nvGrpSpPr>
          <p:cNvPr id="94" name=""/>
          <p:cNvGrpSpPr/>
          <p:nvPr/>
        </p:nvGrpSpPr>
        <p:grpSpPr>
          <a:xfrm rot="0">
            <a:off x="152400" y="3702050"/>
            <a:ext cx="1990725" cy="1441450"/>
            <a:chOff x="144" y="2056"/>
            <a:chExt cx="1254" cy="908"/>
          </a:xfrm>
        </p:grpSpPr>
        <p:sp>
          <p:nvSpPr>
            <p:cNvPr id="1048748" name="Line 48"/>
            <p:cNvSpPr/>
            <p:nvPr/>
          </p:nvSpPr>
          <p:spPr>
            <a:xfrm rot="0">
              <a:off x="816" y="2352"/>
              <a:ext cx="582" cy="9"/>
            </a:xfrm>
            <a:prstGeom prst="line"/>
            <a:noFill/>
            <a:ln w="9525" cap="flat" cmpd="sng">
              <a:solidFill>
                <a:schemeClr val="dk1">
                  <a:alpha val="100000"/>
                </a:schemeClr>
              </a:solidFill>
              <a:prstDash val="solid"/>
              <a:round/>
              <a:tailEnd type="triangle" w="med" len="med"/>
            </a:ln>
          </p:spPr>
        </p:sp>
        <p:sp>
          <p:nvSpPr>
            <p:cNvPr id="1048749" name="Text Box 49"/>
            <p:cNvSpPr txBox="1"/>
            <p:nvPr/>
          </p:nvSpPr>
          <p:spPr>
            <a:xfrm rot="0">
              <a:off x="144" y="2208"/>
              <a:ext cx="720" cy="756"/>
            </a:xfrm>
            <a:prstGeom prst="rect"/>
            <a:solidFill>
              <a:schemeClr val="accent1"/>
            </a:solid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800" i="1" lang="en-US"/>
                <a:t>B</a:t>
              </a:r>
              <a:r>
                <a:rPr altLang="en-US" sz="1800" lang="en-US"/>
                <a:t> changes across this boundary</a:t>
              </a:r>
            </a:p>
          </p:txBody>
        </p:sp>
        <p:sp>
          <p:nvSpPr>
            <p:cNvPr id="1048750" name="Oval 50"/>
            <p:cNvSpPr/>
            <p:nvPr/>
          </p:nvSpPr>
          <p:spPr>
            <a:xfrm rot="0">
              <a:off x="1016" y="2056"/>
              <a:ext cx="144" cy="624"/>
            </a:xfrm>
            <a:prstGeom prst="ellipse"/>
            <a:no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grpSp>
        <p:nvGrpSpPr>
          <p:cNvPr id="95" name=""/>
          <p:cNvGrpSpPr/>
          <p:nvPr/>
        </p:nvGrpSpPr>
        <p:grpSpPr>
          <a:xfrm rot="0">
            <a:off x="1828800" y="3257550"/>
            <a:ext cx="1295400" cy="3219450"/>
            <a:chOff x="1200" y="1760"/>
            <a:chExt cx="816" cy="2028"/>
          </a:xfrm>
        </p:grpSpPr>
        <p:sp>
          <p:nvSpPr>
            <p:cNvPr id="1048751" name="Line 59"/>
            <p:cNvSpPr/>
            <p:nvPr/>
          </p:nvSpPr>
          <p:spPr>
            <a:xfrm rot="0" flipV="1">
              <a:off x="1616" y="2592"/>
              <a:ext cx="0" cy="488"/>
            </a:xfrm>
            <a:prstGeom prst="line"/>
            <a:noFill/>
            <a:ln w="9525" cap="flat" cmpd="sng">
              <a:solidFill>
                <a:schemeClr val="dk1">
                  <a:alpha val="100000"/>
                </a:schemeClr>
              </a:solidFill>
              <a:prstDash val="solid"/>
              <a:round/>
              <a:tailEnd type="triangle" w="med" len="med"/>
            </a:ln>
          </p:spPr>
        </p:sp>
        <p:sp>
          <p:nvSpPr>
            <p:cNvPr id="1048752" name="Text Box 60"/>
            <p:cNvSpPr txBox="1"/>
            <p:nvPr/>
          </p:nvSpPr>
          <p:spPr>
            <a:xfrm rot="0">
              <a:off x="1248" y="3032"/>
              <a:ext cx="720" cy="756"/>
            </a:xfrm>
            <a:prstGeom prst="rect"/>
            <a:solidFill>
              <a:schemeClr val="accent1"/>
            </a:solid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800" i="1" lang="en-US"/>
                <a:t>C</a:t>
              </a:r>
              <a:r>
                <a:rPr altLang="en-US" sz="1800" lang="en-US"/>
                <a:t> changes across this boundary</a:t>
              </a:r>
            </a:p>
          </p:txBody>
        </p:sp>
        <p:sp>
          <p:nvSpPr>
            <p:cNvPr id="1048753" name="Oval 61"/>
            <p:cNvSpPr/>
            <p:nvPr/>
          </p:nvSpPr>
          <p:spPr>
            <a:xfrm rot="16200000">
              <a:off x="1512" y="1448"/>
              <a:ext cx="192" cy="816"/>
            </a:xfrm>
            <a:prstGeom prst="ellipse"/>
            <a:no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grpSp>
        <p:nvGrpSpPr>
          <p:cNvPr id="96" name=""/>
          <p:cNvGrpSpPr/>
          <p:nvPr/>
        </p:nvGrpSpPr>
        <p:grpSpPr>
          <a:xfrm rot="0">
            <a:off x="3733800" y="4876800"/>
            <a:ext cx="3886200" cy="396875"/>
            <a:chOff x="2448" y="4608"/>
            <a:chExt cx="2448" cy="250"/>
          </a:xfrm>
        </p:grpSpPr>
        <p:sp>
          <p:nvSpPr>
            <p:cNvPr id="1048754" name="Text Box 54"/>
            <p:cNvSpPr txBox="1"/>
            <p:nvPr/>
          </p:nvSpPr>
          <p:spPr>
            <a:xfrm rot="0">
              <a:off x="2448" y="4608"/>
              <a:ext cx="2448"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20000"/>
                </a:spcBef>
                <a:buFontTx/>
                <a:buAutoNum type="arabicPeriod" startAt="3"/>
              </a:pPr>
              <a:r>
                <a:rPr altLang="en-US" sz="2000" lang="en-US"/>
                <a:t>The vertical group is read </a:t>
              </a:r>
              <a:r>
                <a:rPr altLang="en-US" sz="2000" i="1" lang="en-US"/>
                <a:t>A</a:t>
              </a:r>
              <a:r>
                <a:rPr altLang="en-US" sz="800" i="1" lang="en-US"/>
                <a:t> </a:t>
              </a:r>
              <a:r>
                <a:rPr altLang="en-US" sz="2000" i="1" lang="en-US"/>
                <a:t>C</a:t>
              </a:r>
              <a:r>
                <a:rPr altLang="en-US" sz="2000" lang="en-US"/>
                <a:t>. </a:t>
              </a:r>
            </a:p>
          </p:txBody>
        </p:sp>
        <p:sp>
          <p:nvSpPr>
            <p:cNvPr id="1048755" name="Line 52"/>
            <p:cNvSpPr/>
            <p:nvPr/>
          </p:nvSpPr>
          <p:spPr>
            <a:xfrm rot="0">
              <a:off x="4412" y="4632"/>
              <a:ext cx="96" cy="0"/>
            </a:xfrm>
            <a:prstGeom prst="line"/>
            <a:noFill/>
            <a:ln w="12700" cap="flat" cmpd="sng">
              <a:solidFill>
                <a:schemeClr val="dk1">
                  <a:alpha val="100000"/>
                </a:schemeClr>
              </a:solidFill>
              <a:prstDash val="solid"/>
              <a:round/>
            </a:ln>
          </p:spPr>
        </p:sp>
        <p:sp>
          <p:nvSpPr>
            <p:cNvPr id="1048756" name="Line 53"/>
            <p:cNvSpPr/>
            <p:nvPr/>
          </p:nvSpPr>
          <p:spPr>
            <a:xfrm rot="0">
              <a:off x="4540" y="4632"/>
              <a:ext cx="96" cy="0"/>
            </a:xfrm>
            <a:prstGeom prst="line"/>
            <a:noFill/>
            <a:ln w="12700" cap="flat" cmpd="sng">
              <a:solidFill>
                <a:schemeClr val="dk1">
                  <a:alpha val="100000"/>
                </a:schemeClr>
              </a:solidFill>
              <a:prstDash val="solid"/>
              <a:round/>
            </a:ln>
          </p:spPr>
        </p:sp>
      </p:grpSp>
      <p:grpSp>
        <p:nvGrpSpPr>
          <p:cNvPr id="97" name=""/>
          <p:cNvGrpSpPr/>
          <p:nvPr/>
        </p:nvGrpSpPr>
        <p:grpSpPr>
          <a:xfrm rot="0">
            <a:off x="3733800" y="5257800"/>
            <a:ext cx="4038600" cy="457200"/>
            <a:chOff x="2448" y="4896"/>
            <a:chExt cx="2544" cy="288"/>
          </a:xfrm>
        </p:grpSpPr>
        <p:sp>
          <p:nvSpPr>
            <p:cNvPr id="1048757" name="Text Box 57"/>
            <p:cNvSpPr txBox="1"/>
            <p:nvPr/>
          </p:nvSpPr>
          <p:spPr>
            <a:xfrm rot="0">
              <a:off x="2448" y="4896"/>
              <a:ext cx="2544"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20000"/>
                </a:spcBef>
                <a:buFontTx/>
                <a:buAutoNum type="arabicPeriod" startAt="4"/>
              </a:pPr>
              <a:r>
                <a:rPr altLang="en-US" sz="2000" lang="en-US"/>
                <a:t>The horizontal group is read </a:t>
              </a:r>
              <a:r>
                <a:rPr altLang="en-US" sz="2000" i="1" lang="en-US"/>
                <a:t>AB</a:t>
              </a:r>
              <a:r>
                <a:rPr altLang="en-US" sz="2000" lang="en-US"/>
                <a:t>.</a:t>
              </a:r>
              <a:r>
                <a:rPr altLang="en-US" lang="en-US"/>
                <a:t> </a:t>
              </a:r>
            </a:p>
          </p:txBody>
        </p:sp>
        <p:sp>
          <p:nvSpPr>
            <p:cNvPr id="1048758" name="Line 56"/>
            <p:cNvSpPr/>
            <p:nvPr/>
          </p:nvSpPr>
          <p:spPr>
            <a:xfrm rot="0">
              <a:off x="4571" y="4956"/>
              <a:ext cx="105" cy="1"/>
            </a:xfrm>
            <a:prstGeom prst="line"/>
            <a:noFill/>
            <a:ln w="12700" cap="flat" cmpd="sng">
              <a:solidFill>
                <a:schemeClr val="dk1">
                  <a:alpha val="100000"/>
                </a:schemeClr>
              </a:solidFill>
              <a:prstDash val="solid"/>
              <a:round/>
            </a:ln>
          </p:spPr>
        </p:sp>
      </p:grpSp>
      <p:sp>
        <p:nvSpPr>
          <p:cNvPr id="1048759" name="Text Box 65"/>
          <p:cNvSpPr txBox="1"/>
          <p:nvPr/>
        </p:nvSpPr>
        <p:spPr>
          <a:xfrm rot="0">
            <a:off x="4953000" y="5791200"/>
            <a:ext cx="36576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i="1" lang="en-US">
                <a:solidFill>
                  <a:schemeClr val="lt2"/>
                </a:solidFill>
              </a:rPr>
              <a:t>The circuit is on the next slide:</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1048744"/>
                                        </p:tgtEl>
                                        <p:attrNameLst>
                                          <p:attrName>style.visibility</p:attrName>
                                        </p:attrNameLst>
                                      </p:cBhvr>
                                      <p:to>
                                        <p:strVal val="visible"/>
                                      </p:to>
                                    </p:set>
                                    <p:animEffect transition="in" filter="dissolve">
                                      <p:cBhvr>
                                        <p:cTn dur="500" id="7"/>
                                        <p:tgtEl>
                                          <p:spTgt spid="1048744"/>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746"/>
                                        </p:tgtEl>
                                        <p:attrNameLst>
                                          <p:attrName>style.visibility</p:attrName>
                                        </p:attrNameLst>
                                      </p:cBhvr>
                                      <p:to>
                                        <p:strVal val="visible"/>
                                      </p:to>
                                    </p:set>
                                    <p:anim calcmode="lin" valueType="num">
                                      <p:cBhvr additive="base">
                                        <p:cTn dur="500" fill="hold" id="10"/>
                                        <p:tgtEl>
                                          <p:spTgt spid="1048746"/>
                                        </p:tgtEl>
                                        <p:attrNameLst>
                                          <p:attrName>ppt_x</p:attrName>
                                        </p:attrNameLst>
                                      </p:cBhvr>
                                      <p:tavLst>
                                        <p:tav tm="0">
                                          <p:val>
                                            <p:strVal val="1+#ppt_w/2"/>
                                          </p:val>
                                        </p:tav>
                                        <p:tav tm="100000">
                                          <p:val>
                                            <p:strVal val="#ppt_x"/>
                                          </p:val>
                                        </p:tav>
                                      </p:tavLst>
                                    </p:anim>
                                    <p:anim calcmode="lin" valueType="num">
                                      <p:cBhvr additive="base">
                                        <p:cTn dur="500" fill="hold" id="11"/>
                                        <p:tgtEl>
                                          <p:spTgt spid="1048746"/>
                                        </p:tgtEl>
                                        <p:attrNameLst>
                                          <p:attrName>ppt_y</p:attrName>
                                        </p:attrNameLst>
                                      </p:cBhvr>
                                      <p:tavLst>
                                        <p:tav tm="0">
                                          <p:val>
                                            <p:strVal val="#ppt_y"/>
                                          </p:val>
                                        </p:tav>
                                        <p:tav tm="100000">
                                          <p:val>
                                            <p:strVal val="#ppt_y"/>
                                          </p:val>
                                        </p:tav>
                                      </p:tavLst>
                                    </p:anim>
                                  </p:childTnLst>
                                </p:cTn>
                              </p:par>
                              <p:par>
                                <p:cTn fill="hold" id="12" nodeType="withEffect" presetClass="entr" presetID="9" presetSubtype="0">
                                  <p:stCondLst>
                                    <p:cond delay="0"/>
                                  </p:stCondLst>
                                  <p:childTnLst>
                                    <p:set>
                                      <p:cBhvr>
                                        <p:cTn dur="1" fill="hold" id="13">
                                          <p:stCondLst>
                                            <p:cond delay="0"/>
                                          </p:stCondLst>
                                        </p:cTn>
                                        <p:tgtEl>
                                          <p:spTgt spid="4194317"/>
                                        </p:tgtEl>
                                        <p:attrNameLst>
                                          <p:attrName>style.visibility</p:attrName>
                                        </p:attrNameLst>
                                      </p:cBhvr>
                                      <p:to>
                                        <p:strVal val="visible"/>
                                      </p:to>
                                    </p:set>
                                    <p:animEffect transition="in" filter="dissolve">
                                      <p:cBhvr>
                                        <p:cTn dur="500" id="14"/>
                                        <p:tgtEl>
                                          <p:spTgt spid="4194317"/>
                                        </p:tgtEl>
                                      </p:cBhvr>
                                    </p:animEffec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9" presetSubtype="0">
                                  <p:stCondLst>
                                    <p:cond delay="0"/>
                                  </p:stCondLst>
                                  <p:childTnLst>
                                    <p:set>
                                      <p:cBhvr>
                                        <p:cTn dur="1" fill="hold" id="18">
                                          <p:stCondLst>
                                            <p:cond delay="0"/>
                                          </p:stCondLst>
                                        </p:cTn>
                                        <p:tgtEl>
                                          <p:spTgt spid="1048745"/>
                                        </p:tgtEl>
                                        <p:attrNameLst>
                                          <p:attrName>style.visibility</p:attrName>
                                        </p:attrNameLst>
                                      </p:cBhvr>
                                      <p:to>
                                        <p:strVal val="visible"/>
                                      </p:to>
                                    </p:set>
                                    <p:animEffect transition="in" filter="dissolve">
                                      <p:cBhvr>
                                        <p:cTn dur="500" id="19"/>
                                        <p:tgtEl>
                                          <p:spTgt spid="1048745"/>
                                        </p:tgtEl>
                                      </p:cBhvr>
                                    </p:animEffect>
                                  </p:childTnLst>
                                </p:cTn>
                              </p:par>
                            </p:childTnLst>
                          </p:cTn>
                        </p:par>
                        <p:par>
                          <p:cTn fill="hold" id="20">
                            <p:stCondLst>
                              <p:cond delay="500"/>
                            </p:stCondLst>
                            <p:childTnLst>
                              <p:par>
                                <p:cTn fill="hold" grpId="0" id="21" nodeType="afterEffect" presetClass="entr" presetID="22" presetSubtype="8">
                                  <p:stCondLst>
                                    <p:cond delay="0"/>
                                  </p:stCondLst>
                                  <p:childTnLst>
                                    <p:set>
                                      <p:cBhvr>
                                        <p:cTn dur="1" fill="hold" id="22">
                                          <p:stCondLst>
                                            <p:cond delay="0"/>
                                          </p:stCondLst>
                                        </p:cTn>
                                        <p:tgtEl>
                                          <p:spTgt spid="1048747">
                                            <p:txEl>
                                              <p:charRg st="0" end="60"/>
                                            </p:txEl>
                                          </p:spTgt>
                                        </p:tgtEl>
                                        <p:attrNameLst>
                                          <p:attrName>style.visibility</p:attrName>
                                        </p:attrNameLst>
                                      </p:cBhvr>
                                      <p:to>
                                        <p:strVal val="visible"/>
                                      </p:to>
                                    </p:set>
                                    <p:animEffect transition="in" filter="wipe(left)">
                                      <p:cBhvr>
                                        <p:cTn dur="1000" id="23"/>
                                        <p:tgtEl>
                                          <p:spTgt spid="1048747">
                                            <p:txEl>
                                              <p:charRg st="0" end="60"/>
                                            </p:txEl>
                                          </p:spTgt>
                                        </p:tgtEl>
                                      </p:cBhvr>
                                    </p:animEffect>
                                  </p:childTnLst>
                                </p:cTn>
                              </p:par>
                              <p:par>
                                <p:cTn fill="hold" id="24" nodeType="withEffect" presetClass="entr" presetID="55" presetSubtype="0">
                                  <p:stCondLst>
                                    <p:cond delay="0"/>
                                  </p:stCondLst>
                                  <p:childTnLst>
                                    <p:set>
                                      <p:cBhvr>
                                        <p:cTn dur="1" fill="hold" id="25">
                                          <p:stCondLst>
                                            <p:cond delay="0"/>
                                          </p:stCondLst>
                                        </p:cTn>
                                        <p:tgtEl>
                                          <p:spTgt spid="4194318"/>
                                        </p:tgtEl>
                                        <p:attrNameLst>
                                          <p:attrName>style.visibility</p:attrName>
                                        </p:attrNameLst>
                                      </p:cBhvr>
                                      <p:to>
                                        <p:strVal val="visible"/>
                                      </p:to>
                                    </p:set>
                                    <p:anim calcmode="lin" valueType="num">
                                      <p:cBhvr>
                                        <p:cTn dur="1000" fill="hold" id="26"/>
                                        <p:tgtEl>
                                          <p:spTgt spid="4194318"/>
                                        </p:tgtEl>
                                        <p:attrNameLst>
                                          <p:attrName>ppt_w</p:attrName>
                                        </p:attrNameLst>
                                      </p:cBhvr>
                                      <p:tavLst>
                                        <p:tav tm="0">
                                          <p:val>
                                            <p:strVal val="#ppt_w*0.70"/>
                                          </p:val>
                                        </p:tav>
                                        <p:tav tm="100000">
                                          <p:val>
                                            <p:strVal val="#ppt_w"/>
                                          </p:val>
                                        </p:tav>
                                      </p:tavLst>
                                    </p:anim>
                                    <p:anim calcmode="lin" valueType="num">
                                      <p:cBhvr>
                                        <p:cTn dur="1000" fill="hold" id="27"/>
                                        <p:tgtEl>
                                          <p:spTgt spid="4194318"/>
                                        </p:tgtEl>
                                        <p:attrNameLst>
                                          <p:attrName>ppt_h</p:attrName>
                                        </p:attrNameLst>
                                      </p:cBhvr>
                                      <p:tavLst>
                                        <p:tav tm="0">
                                          <p:val>
                                            <p:strVal val="#ppt_h"/>
                                          </p:val>
                                        </p:tav>
                                        <p:tav tm="100000">
                                          <p:val>
                                            <p:strVal val="#ppt_h"/>
                                          </p:val>
                                        </p:tav>
                                      </p:tavLst>
                                    </p:anim>
                                    <p:animEffect transition="in" filter="fade">
                                      <p:cBhvr>
                                        <p:cTn dur="1000" id="28"/>
                                        <p:tgtEl>
                                          <p:spTgt spid="4194318"/>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8">
                                  <p:stCondLst>
                                    <p:cond delay="0"/>
                                  </p:stCondLst>
                                  <p:childTnLst>
                                    <p:set>
                                      <p:cBhvr>
                                        <p:cTn dur="1" fill="hold" id="32">
                                          <p:stCondLst>
                                            <p:cond delay="0"/>
                                          </p:stCondLst>
                                        </p:cTn>
                                        <p:tgtEl>
                                          <p:spTgt spid="1048747">
                                            <p:txEl>
                                              <p:charRg st="60" end="137"/>
                                            </p:txEl>
                                          </p:spTgt>
                                        </p:tgtEl>
                                        <p:attrNameLst>
                                          <p:attrName>style.visibility</p:attrName>
                                        </p:attrNameLst>
                                      </p:cBhvr>
                                      <p:to>
                                        <p:strVal val="visible"/>
                                      </p:to>
                                    </p:set>
                                    <p:animEffect transition="in" filter="wipe(left)">
                                      <p:cBhvr>
                                        <p:cTn dur="1000" id="33"/>
                                        <p:tgtEl>
                                          <p:spTgt spid="1048747">
                                            <p:txEl>
                                              <p:charRg st="60" end="137"/>
                                            </p:txEl>
                                          </p:spTgt>
                                        </p:tgtEl>
                                      </p:cBhvr>
                                    </p:animEffect>
                                  </p:childTnLst>
                                </p:cTn>
                              </p:par>
                            </p:childTnLst>
                          </p:cTn>
                        </p:par>
                        <p:par>
                          <p:cTn fill="hold" id="34">
                            <p:stCondLst>
                              <p:cond delay="1000"/>
                            </p:stCondLst>
                            <p:childTnLst>
                              <p:par>
                                <p:cTn fill="hold" id="35" nodeType="afterEffect" presetClass="entr" presetID="22" presetSubtype="8">
                                  <p:stCondLst>
                                    <p:cond delay="500"/>
                                  </p:stCondLst>
                                  <p:childTnLst>
                                    <p:set>
                                      <p:cBhvr>
                                        <p:cTn dur="1" fill="hold" id="37">
                                          <p:stCondLst>
                                            <p:cond delay="0"/>
                                          </p:stCondLst>
                                        </p:cTn>
                                        <p:tgtEl>
                                          <p:spTgt spid="94"/>
                                        </p:tgtEl>
                                        <p:attrNameLst>
                                          <p:attrName>style.visibility</p:attrName>
                                        </p:attrNameLst>
                                      </p:cBhvr>
                                      <p:to>
                                        <p:strVal val="visible"/>
                                      </p:to>
                                    </p:set>
                                    <p:animEffect transition="in" filter="wipe(left)">
                                      <p:cBhvr>
                                        <p:cTn dur="1000" id="38"/>
                                        <p:tgtEl>
                                          <p:spTgt spid="94"/>
                                        </p:tgtEl>
                                      </p:cBhvr>
                                    </p:animEffect>
                                  </p:childTnLst>
                                  <p:subTnLst>
                                    <p:set>
                                      <p:cBhvr override="childStyle">
                                        <p:cTn afterEffect="1" display="0" dur="1" fill="hold" id="36" masterRel="nextClick" presetSubtype="1"/>
                                        <p:tgtEl>
                                          <p:spTgt spid="94"/>
                                        </p:tgtEl>
                                        <p:attrNameLst>
                                          <p:attrName>style.visibility</p:attrName>
                                        </p:attrNameLst>
                                      </p:cBhvr>
                                      <p:to>
                                        <p:strVal val="hidden"/>
                                      </p:to>
                                    </p:set>
                                  </p:sub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2" presetSubtype="4">
                                  <p:stCondLst>
                                    <p:cond delay="0"/>
                                  </p:stCondLst>
                                  <p:childTnLst>
                                    <p:set>
                                      <p:cBhvr>
                                        <p:cTn dur="1" fill="hold" id="42">
                                          <p:stCondLst>
                                            <p:cond delay="0"/>
                                          </p:stCondLst>
                                        </p:cTn>
                                        <p:tgtEl>
                                          <p:spTgt spid="95"/>
                                        </p:tgtEl>
                                        <p:attrNameLst>
                                          <p:attrName>style.visibility</p:attrName>
                                        </p:attrNameLst>
                                      </p:cBhvr>
                                      <p:to>
                                        <p:strVal val="visible"/>
                                      </p:to>
                                    </p:set>
                                    <p:animEffect transition="in" filter="wipe(down)">
                                      <p:cBhvr>
                                        <p:cTn dur="1000" id="43"/>
                                        <p:tgtEl>
                                          <p:spTgt spid="95"/>
                                        </p:tgtEl>
                                      </p:cBhvr>
                                    </p:animEffect>
                                  </p:childTnLst>
                                </p:cTn>
                              </p:par>
                            </p:childTnLst>
                          </p:cTn>
                        </p:par>
                      </p:childTnLst>
                    </p:cTn>
                  </p:par>
                  <p:par>
                    <p:cTn fill="hold" id="44">
                      <p:stCondLst>
                        <p:cond delay="indefinite"/>
                      </p:stCondLst>
                      <p:childTnLst>
                        <p:par>
                          <p:cTn fill="hold" id="45">
                            <p:stCondLst>
                              <p:cond delay="0"/>
                            </p:stCondLst>
                            <p:childTnLst>
                              <p:par>
                                <p:cTn fill="hold" id="46" nodeType="clickEffect" presetClass="entr" presetID="2" presetSubtype="2">
                                  <p:stCondLst>
                                    <p:cond delay="0"/>
                                  </p:stCondLst>
                                  <p:childTnLst>
                                    <p:set>
                                      <p:cBhvr>
                                        <p:cTn dur="1" fill="hold" id="47">
                                          <p:stCondLst>
                                            <p:cond delay="0"/>
                                          </p:stCondLst>
                                        </p:cTn>
                                        <p:tgtEl>
                                          <p:spTgt spid="96"/>
                                        </p:tgtEl>
                                        <p:attrNameLst>
                                          <p:attrName>style.visibility</p:attrName>
                                        </p:attrNameLst>
                                      </p:cBhvr>
                                      <p:to>
                                        <p:strVal val="visible"/>
                                      </p:to>
                                    </p:set>
                                    <p:anim calcmode="lin" valueType="num">
                                      <p:cBhvr additive="base">
                                        <p:cTn dur="500" fill="hold" id="48"/>
                                        <p:tgtEl>
                                          <p:spTgt spid="96"/>
                                        </p:tgtEl>
                                        <p:attrNameLst>
                                          <p:attrName>ppt_x</p:attrName>
                                        </p:attrNameLst>
                                      </p:cBhvr>
                                      <p:tavLst>
                                        <p:tav tm="0">
                                          <p:val>
                                            <p:strVal val="1+#ppt_w/2"/>
                                          </p:val>
                                        </p:tav>
                                        <p:tav tm="100000">
                                          <p:val>
                                            <p:strVal val="#ppt_x"/>
                                          </p:val>
                                        </p:tav>
                                      </p:tavLst>
                                    </p:anim>
                                    <p:anim calcmode="lin" valueType="num">
                                      <p:cBhvr additive="base">
                                        <p:cTn dur="500" fill="hold" id="49"/>
                                        <p:tgtEl>
                                          <p:spTgt spid="96"/>
                                        </p:tgtEl>
                                        <p:attrNameLst>
                                          <p:attrName>ppt_y</p:attrName>
                                        </p:attrNameLst>
                                      </p:cBhvr>
                                      <p:tavLst>
                                        <p:tav tm="0">
                                          <p:val>
                                            <p:strVal val="#ppt_y"/>
                                          </p:val>
                                        </p:tav>
                                        <p:tav tm="100000">
                                          <p:val>
                                            <p:strVal val="#ppt_y"/>
                                          </p:val>
                                        </p:tav>
                                      </p:tavLst>
                                    </p:anim>
                                  </p:childTnLst>
                                </p:cTn>
                              </p:par>
                            </p:childTnLst>
                          </p:cTn>
                        </p:par>
                      </p:childTnLst>
                    </p:cTn>
                  </p:par>
                  <p:par>
                    <p:cTn fill="hold" id="50">
                      <p:stCondLst>
                        <p:cond delay="indefinite"/>
                      </p:stCondLst>
                      <p:childTnLst>
                        <p:par>
                          <p:cTn fill="hold" id="51">
                            <p:stCondLst>
                              <p:cond delay="0"/>
                            </p:stCondLst>
                            <p:childTnLst>
                              <p:par>
                                <p:cTn fill="hold" id="52" nodeType="clickEffect" presetClass="entr" presetID="2" presetSubtype="2">
                                  <p:stCondLst>
                                    <p:cond delay="0"/>
                                  </p:stCondLst>
                                  <p:childTnLst>
                                    <p:set>
                                      <p:cBhvr>
                                        <p:cTn dur="1" fill="hold" id="53">
                                          <p:stCondLst>
                                            <p:cond delay="0"/>
                                          </p:stCondLst>
                                        </p:cTn>
                                        <p:tgtEl>
                                          <p:spTgt spid="97"/>
                                        </p:tgtEl>
                                        <p:attrNameLst>
                                          <p:attrName>style.visibility</p:attrName>
                                        </p:attrNameLst>
                                      </p:cBhvr>
                                      <p:to>
                                        <p:strVal val="visible"/>
                                      </p:to>
                                    </p:set>
                                    <p:anim calcmode="lin" valueType="num">
                                      <p:cBhvr additive="base">
                                        <p:cTn dur="500" fill="hold" id="54"/>
                                        <p:tgtEl>
                                          <p:spTgt spid="97"/>
                                        </p:tgtEl>
                                        <p:attrNameLst>
                                          <p:attrName>ppt_x</p:attrName>
                                        </p:attrNameLst>
                                      </p:cBhvr>
                                      <p:tavLst>
                                        <p:tav tm="0">
                                          <p:val>
                                            <p:strVal val="1+#ppt_w/2"/>
                                          </p:val>
                                        </p:tav>
                                        <p:tav tm="100000">
                                          <p:val>
                                            <p:strVal val="#ppt_x"/>
                                          </p:val>
                                        </p:tav>
                                      </p:tavLst>
                                    </p:anim>
                                    <p:anim calcmode="lin" valueType="num">
                                      <p:cBhvr additive="base">
                                        <p:cTn dur="500" fill="hold" id="55"/>
                                        <p:tgtEl>
                                          <p:spTgt spid="97"/>
                                        </p:tgtEl>
                                        <p:attrNameLst>
                                          <p:attrName>ppt_y</p:attrName>
                                        </p:attrNameLst>
                                      </p:cBhvr>
                                      <p:tavLst>
                                        <p:tav tm="0">
                                          <p:val>
                                            <p:strVal val="#ppt_y"/>
                                          </p:val>
                                        </p:tav>
                                        <p:tav tm="100000">
                                          <p:val>
                                            <p:strVal val="#ppt_y"/>
                                          </p:val>
                                        </p:tav>
                                      </p:tavLst>
                                    </p:anim>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2" presetSubtype="4">
                                  <p:stCondLst>
                                    <p:cond delay="0"/>
                                  </p:stCondLst>
                                  <p:childTnLst>
                                    <p:set>
                                      <p:cBhvr>
                                        <p:cTn dur="1" fill="hold" id="59">
                                          <p:stCondLst>
                                            <p:cond delay="0"/>
                                          </p:stCondLst>
                                        </p:cTn>
                                        <p:tgtEl>
                                          <p:spTgt spid="1048759"/>
                                        </p:tgtEl>
                                        <p:attrNameLst>
                                          <p:attrName>style.visibility</p:attrName>
                                        </p:attrNameLst>
                                      </p:cBhvr>
                                      <p:to>
                                        <p:strVal val="visible"/>
                                      </p:to>
                                    </p:set>
                                    <p:anim calcmode="lin" valueType="num">
                                      <p:cBhvr additive="base">
                                        <p:cTn dur="500" fill="hold" id="60"/>
                                        <p:tgtEl>
                                          <p:spTgt spid="1048759"/>
                                        </p:tgtEl>
                                        <p:attrNameLst>
                                          <p:attrName>ppt_x</p:attrName>
                                        </p:attrNameLst>
                                      </p:cBhvr>
                                      <p:tavLst>
                                        <p:tav tm="0">
                                          <p:val>
                                            <p:strVal val="#ppt_x"/>
                                          </p:val>
                                        </p:tav>
                                        <p:tav tm="100000">
                                          <p:val>
                                            <p:strVal val="#ppt_x"/>
                                          </p:val>
                                        </p:tav>
                                      </p:tavLst>
                                    </p:anim>
                                    <p:anim calcmode="lin" valueType="num">
                                      <p:cBhvr additive="base">
                                        <p:cTn dur="500" fill="hold" id="61"/>
                                        <p:tgtEl>
                                          <p:spTgt spid="1048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6" grpId="0" uiExpand="0" build="whole"/>
      <p:bldP spid="1048747" grpId="0" uiExpand="0" build="p" bldLvl="1"/>
      <p:bldP spid="1048759" grpId="0" uiExpand="0" build="whole"/>
    </p:bldLst>
  </p:timing>
</p:sld>
</file>

<file path=ppt/theme/theme1.xml><?xml version="1.0" encoding="utf-8"?>
<a:theme xmlns:a="http://schemas.openxmlformats.org/drawingml/2006/main" name="Office 主题">
  <a:themeElements>
    <a:clrScheme name="Default Color Scheme">
      <a:dk1>
        <a:srgbClr val="000000"/>
      </a:dk1>
      <a:lt1>
        <a:srgbClr val="B2B2B2"/>
      </a:lt1>
      <a:dk2>
        <a:srgbClr val="B2B2B2"/>
      </a:dk2>
      <a:lt2>
        <a:srgbClr val="663300"/>
      </a:lt2>
      <a:accent1>
        <a:srgbClr val="FFCC00"/>
      </a:accent1>
      <a:accent2>
        <a:srgbClr val="CC6600"/>
      </a:accent2>
      <a:accent3>
        <a:srgbClr val="D5D5D5"/>
      </a:accent3>
      <a:accent4>
        <a:srgbClr val="000000"/>
      </a:accent4>
      <a:accent5>
        <a:srgbClr val="FFE2AA"/>
      </a:accent5>
      <a:accent6>
        <a:srgbClr val="B75B00"/>
      </a:accent6>
      <a:hlink>
        <a:srgbClr val="FF99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David Buchla</dc:creator>
  <cp:lastModifiedBy>Owner</cp:lastModifiedBy>
  <dcterms:created xsi:type="dcterms:W3CDTF">2006-09-20T16:54:22Z</dcterms:created>
  <dcterms:modified xsi:type="dcterms:W3CDTF">2023-01-11T10:38:35Z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05dfbff6f59b4eacbde34f41c2e34c68</vt:lpwstr>
  </property>
</Properties>
</file>