
<file path=[Content_Types].xml><?xml version="1.0" encoding="utf-8"?>
<Types xmlns="http://schemas.openxmlformats.org/package/2006/content-types">
  <Default Extension="rels" ContentType="application/vnd.openxmlformats-package.relationships+xml"/>
  <Default Extension="xml" ContentType="application/xml"/>
  <Default Extension="gif" ContentType="image/gif"/>
  <Default Extension="bin" ContentType="application/vnd.openxmlformats-officedocument.oleObject"/>
  <Default Extension="png" ContentType="image/png"/>
  <Default Extension="jpe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Override PartName="/ppt/slides/slide19.xml" ContentType="application/vnd.openxmlformats-officedocument.presentationml.slide+xml"/>
  <Override PartName="/ppt/notesSlides/notesSlide19.xml" ContentType="application/vnd.openxmlformats-officedocument.presentationml.notesSlide+xml"/>
  <Override PartName="/ppt/slides/slide20.xml" ContentType="application/vnd.openxmlformats-officedocument.presentationml.slide+xml"/>
  <Override PartName="/ppt/notesSlides/notesSlide20.xml" ContentType="application/vnd.openxmlformats-officedocument.presentationml.notesSlide+xml"/>
  <Override PartName="/ppt/slides/slide21.xml" ContentType="application/vnd.openxmlformats-officedocument.presentationml.slide+xml"/>
  <Override PartName="/ppt/notesSlides/notesSlide21.xml" ContentType="application/vnd.openxmlformats-officedocument.presentationml.notesSlide+xml"/>
  <Override PartName="/ppt/slides/slide22.xml" ContentType="application/vnd.openxmlformats-officedocument.presentationml.slide+xml"/>
  <Override PartName="/ppt/notesSlides/notesSlide22.xml" ContentType="application/vnd.openxmlformats-officedocument.presentationml.notesSlide+xml"/>
  <Override PartName="/ppt/slides/slide23.xml" ContentType="application/vnd.openxmlformats-officedocument.presentationml.slide+xml"/>
  <Override PartName="/ppt/notesSlides/notesSlide23.xml" ContentType="application/vnd.openxmlformats-officedocument.presentationml.notesSlide+xml"/>
  <Override PartName="/ppt/slides/slide24.xml" ContentType="application/vnd.openxmlformats-officedocument.presentationml.slide+xml"/>
  <Override PartName="/ppt/notesSlides/notesSlide24.xml" ContentType="application/vnd.openxmlformats-officedocument.presentationml.notesSlide+xml"/>
  <Override PartName="/ppt/slides/slide25.xml" ContentType="application/vnd.openxmlformats-officedocument.presentationml.slide+xml"/>
  <Override PartName="/ppt/notesSlides/notesSlide25.xml" ContentType="application/vnd.openxmlformats-officedocument.presentationml.notesSlide+xml"/>
  <Override PartName="/ppt/slides/slide26.xml" ContentType="application/vnd.openxmlformats-officedocument.presentationml.slide+xml"/>
  <Override PartName="/ppt/notesSlides/notesSlide26.xml" ContentType="application/vnd.openxmlformats-officedocument.presentationml.notesSlide+xml"/>
  <Override PartName="/ppt/slides/slide27.xml" ContentType="application/vnd.openxmlformats-officedocument.presentationml.slide+xml"/>
  <Override PartName="/ppt/notesSlides/notesSlide27.xml" ContentType="application/vnd.openxmlformats-officedocument.presentationml.notesSlide+xml"/>
  <Override PartName="/ppt/slides/slide28.xml" ContentType="application/vnd.openxmlformats-officedocument.presentationml.slide+xml"/>
  <Override PartName="/ppt/notesSlides/notesSlide28.xml" ContentType="application/vnd.openxmlformats-officedocument.presentationml.notesSlide+xml"/>
  <Override PartName="/ppt/slides/slide29.xml" ContentType="application/vnd.openxmlformats-officedocument.presentationml.slide+xml"/>
  <Override PartName="/ppt/notesSlides/notesSlide29.xml" ContentType="application/vnd.openxmlformats-officedocument.presentationml.notesSlide+xml"/>
  <Override PartName="/ppt/slides/slide30.xml" ContentType="application/vnd.openxmlformats-officedocument.presentationml.slide+xml"/>
  <Override PartName="/ppt/notesSlides/notesSlide30.xml" ContentType="application/vnd.openxmlformats-officedocument.presentationml.notesSlide+xml"/>
  <Override PartName="/ppt/slides/slide31.xml" ContentType="application/vnd.openxmlformats-officedocument.presentationml.slide+xml"/>
  <Override PartName="/ppt/notesSlides/notesSlide31.xml" ContentType="application/vnd.openxmlformats-officedocument.presentationml.notesSlide+xml"/>
  <Override PartName="/ppt/slides/slide32.xml" ContentType="application/vnd.openxmlformats-officedocument.presentationml.slide+xml"/>
  <Override PartName="/ppt/notesSlides/notesSlide32.xml" ContentType="application/vnd.openxmlformats-officedocument.presentationml.notesSlide+xml"/>
  <Override PartName="/ppt/slides/slide33.xml" ContentType="application/vnd.openxmlformats-officedocument.presentationml.slide+xml"/>
  <Override PartName="/ppt/notesSlides/notesSlide33.xml" ContentType="application/vnd.openxmlformats-officedocument.presentationml.notesSlide+xml"/>
  <Override PartName="/ppt/slides/slide34.xml" ContentType="application/vnd.openxmlformats-officedocument.presentationml.slide+xml"/>
  <Override PartName="/ppt/notesSlides/notesSlide34.xml" ContentType="application/vnd.openxmlformats-officedocument.presentationml.notesSlide+xml"/>
  <Override PartName="/ppt/slides/slide35.xml" ContentType="application/vnd.openxmlformats-officedocument.presentationml.slide+xml"/>
  <Override PartName="/ppt/notesSlides/notesSlide35.xml" ContentType="application/vnd.openxmlformats-officedocument.presentationml.notesSlide+xml"/>
  <Override PartName="/ppt/slides/slide36.xml" ContentType="application/vnd.openxmlformats-officedocument.presentationml.slide+xml"/>
  <Override PartName="/ppt/notesSlides/notesSlide36.xml" ContentType="application/vnd.openxmlformats-officedocument.presentationml.notesSlide+xml"/>
  <Override PartName="/ppt/slides/slide37.xml" ContentType="application/vnd.openxmlformats-officedocument.presentationml.slide+xml"/>
  <Override PartName="/ppt/notesSlides/notesSlide37.xml" ContentType="application/vnd.openxmlformats-officedocument.presentationml.notesSlide+xml"/>
  <Override PartName="/ppt/slides/slide38.xml" ContentType="application/vnd.openxmlformats-officedocument.presentationml.slide+xml"/>
  <Override PartName="/ppt/notesSlides/notesSlide38.xml" ContentType="application/vnd.openxmlformats-officedocument.presentationml.notesSlide+xml"/>
  <Override PartName="/ppt/slides/slide39.xml" ContentType="application/vnd.openxmlformats-officedocument.presentationml.slide+xml"/>
  <Override PartName="/ppt/notesSlides/notesSlide39.xml" ContentType="application/vnd.openxmlformats-officedocument.presentationml.notesSlide+xml"/>
  <Override PartName="/ppt/slides/slide40.xml" ContentType="application/vnd.openxmlformats-officedocument.presentationml.slide+xml"/>
  <Override PartName="/ppt/notesSlides/notesSlide40.xml" ContentType="application/vnd.openxmlformats-officedocument.presentationml.notesSlide+xml"/>
  <Override PartName="/ppt/slides/slide41.xml" ContentType="application/vnd.openxmlformats-officedocument.presentationml.slide+xml"/>
  <Override PartName="/ppt/notesSlides/notesSlide41.xml" ContentType="application/vnd.openxmlformats-officedocument.presentationml.notesSlide+xml"/>
  <Override PartName="/ppt/slides/slide42.xml" ContentType="application/vnd.openxmlformats-officedocument.presentationml.slide+xml"/>
  <Override PartName="/ppt/notesSlides/notesSlide42.xml" ContentType="application/vnd.openxmlformats-officedocument.presentationml.notesSlide+xml"/>
  <Override PartName="/ppt/slides/slide43.xml" ContentType="application/vnd.openxmlformats-officedocument.presentationml.slide+xml"/>
  <Override PartName="/ppt/notesSlides/notesSlide43.xml" ContentType="application/vnd.openxmlformats-officedocument.presentationml.notesSlide+xml"/>
  <Override PartName="/ppt/slides/slide44.xml" ContentType="application/vnd.openxmlformats-officedocument.presentationml.slide+xml"/>
  <Override PartName="/ppt/notesSlides/notesSlide44.xml" ContentType="application/vnd.openxmlformats-officedocument.presentationml.notesSlide+xml"/>
  <Override PartName="/ppt/slides/slide45.xml" ContentType="application/vnd.openxmlformats-officedocument.presentationml.slide+xml"/>
  <Override PartName="/ppt/notesSlides/notesSlide45.xml" ContentType="application/vnd.openxmlformats-officedocument.presentationml.notesSlide+xml"/>
  <Override PartName="/ppt/slides/slide46.xml" ContentType="application/vnd.openxmlformats-officedocument.presentationml.slide+xml"/>
  <Override PartName="/ppt/notesSlides/notesSlide46.xml" ContentType="application/vnd.openxmlformats-officedocument.presentationml.notesSlide+xml"/>
  <Override PartName="/ppt/slides/slide47.xml" ContentType="application/vnd.openxmlformats-officedocument.presentationml.slide+xml"/>
  <Override PartName="/ppt/notesSlides/notesSlide47.xml" ContentType="application/vnd.openxmlformats-officedocument.presentationml.notesSlide+xml"/>
  <Override PartName="/ppt/slides/slide48.xml" ContentType="application/vnd.openxmlformats-officedocument.presentationml.slide+xml"/>
  <Override PartName="/ppt/notesSlides/notesSlide48.xml" ContentType="application/vnd.openxmlformats-officedocument.presentationml.notesSlide+xml"/>
  <Override PartName="/ppt/slides/slide49.xml" ContentType="application/vnd.openxmlformats-officedocument.presentationml.slide+xml"/>
  <Override PartName="/ppt/notesSlides/notesSlide49.xml" ContentType="application/vnd.openxmlformats-officedocument.presentationml.notesSlide+xml"/>
  <Override PartName="/ppt/slides/slide50.xml" ContentType="application/vnd.openxmlformats-officedocument.presentationml.slide+xml"/>
  <Override PartName="/ppt/notesSlides/notesSlide50.xml" ContentType="application/vnd.openxmlformats-officedocument.presentationml.notesSlide+xml"/>
  <Override PartName="/ppt/slides/slide51.xml" ContentType="application/vnd.openxmlformats-officedocument.presentationml.slide+xml"/>
  <Override PartName="/ppt/notesSlides/notesSlide51.xml" ContentType="application/vnd.openxmlformats-officedocument.presentationml.notesSlide+xml"/>
  <Override PartName="/ppt/slides/slide52.xml" ContentType="application/vnd.openxmlformats-officedocument.presentationml.slide+xml"/>
  <Override PartName="/ppt/notesSlides/notesSlide52.xml" ContentType="application/vnd.openxmlformats-officedocument.presentationml.notesSlide+xml"/>
  <Override PartName="/ppt/slides/slide53.xml" ContentType="application/vnd.openxmlformats-officedocument.presentationml.slide+xml"/>
  <Override PartName="/ppt/notesSlides/notesSlide53.xml" ContentType="application/vnd.openxmlformats-officedocument.presentationml.notesSlide+xml"/>
  <Override PartName="/ppt/slides/slide54.xml" ContentType="application/vnd.openxmlformats-officedocument.presentationml.slide+xml"/>
  <Override PartName="/ppt/notesSlides/notesSlide54.xml" ContentType="application/vnd.openxmlformats-officedocument.presentationml.notesSlide+xml"/>
  <Override PartName="/ppt/slides/slide55.xml" ContentType="application/vnd.openxmlformats-officedocument.presentationml.slide+xml"/>
  <Override PartName="/ppt/notesSlides/notesSlide55.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heme/theme3.xml" ContentType="application/vnd.openxmlformats-officedocument.theme+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firstSlideNum="1" rtl="0" saveSubsetFonts="0" serverZoom="0" showSpecialPlsOnTitleSld="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type="screen4x3" cy="6858000" cx="9144000"/>
  <p:notesSz cx="6858000" cy="9144000"/>
  <p:defaultTex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View">
  <p:normalViewPr showOutlineIcons="1" snapVertSplitter="0" vertBarState="restored" horzBarState="maximized" preferSingleView="0">
    <p:restoredLeft sz="14604" autoAdjust="0"/>
    <p:restoredTop sz="95214" autoAdjust="0"/>
  </p:normalViewPr>
  <p:slideViewPr>
    <p:cSldViewPr showGuides="0" snapToGrid="1" snapToObjects="0">
      <p:cViewPr varScale="0">
        <p:scale>
          <a:sx n="70" d="100"/>
          <a:sy n="70" d="100"/>
        </p:scale>
        <p:origin x="-2232" y="-1014"/>
      </p:cViewPr>
      <p:guideLst>
        <p:guide orient="horz" pos="2160"/>
        <p:guide orient="vert" pos="288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tableStyles" Target="tableStyles.xml"/><Relationship Id="rId59" Type="http://schemas.openxmlformats.org/officeDocument/2006/relationships/presProps" Target="presProps.xml"/><Relationship Id="rId60" Type="http://schemas.openxmlformats.org/officeDocument/2006/relationships/viewProps" Target="viewProps.xml"/><Relationship Id="rId61" Type="http://schemas.openxmlformats.org/officeDocument/2006/relationships/theme" Target="theme/them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275" name=""/>
        <p:cNvGrpSpPr/>
        <p:nvPr/>
      </p:nvGrpSpPr>
      <p:grpSpPr>
        <a:xfrm rot="0">
          <a:off x="0" y="0"/>
          <a:ext cx="0" cy="0"/>
          <a:chOff x="0" y="0"/>
          <a:chExt cx="0" cy="0"/>
        </a:xfrm>
      </p:grpSpPr>
      <p:sp>
        <p:nvSpPr>
          <p:cNvPr id="1049569" name="Rectangle 2"/>
          <p:cNvSpPr/>
          <p:nvPr>
            <p:ph type="hdr" sz="quarter" idx="0"/>
          </p:nvPr>
        </p:nvSpPr>
        <p:spPr>
          <a:xfrm rot="0">
            <a:off x="0" y="0"/>
            <a:ext cx="2971800" cy="457200"/>
          </a:xfrm>
          <a:prstGeom prst="rect"/>
          <a:noFill/>
          <a:ln>
            <a:noFill/>
          </a:ln>
        </p:spPr>
        <p:txBody>
          <a:bodyPr anchor="t" bIns="45720" lIns="91440" rIns="91440" tIns="45720" vert="horz"/>
          <a:p>
            <a:pPr eaLnBrk="1" hangingPunct="1" latinLnBrk="1" lvl="0"/>
            <a:endParaRPr altLang="en-US" sz="1200" lang="en-US">
              <a:latin typeface="Arial" pitchFamily="0" charset="0"/>
            </a:endParaRPr>
          </a:p>
        </p:txBody>
      </p:sp>
      <p:sp>
        <p:nvSpPr>
          <p:cNvPr id="1049570" name="Rectangle 3"/>
          <p:cNvSpPr/>
          <p:nvPr>
            <p:ph type="dt" sz="full" idx="1"/>
          </p:nvPr>
        </p:nvSpPr>
        <p:spPr>
          <a:xfrm rot="0">
            <a:off x="3884612" y="0"/>
            <a:ext cx="2971800" cy="457200"/>
          </a:xfrm>
          <a:prstGeom prst="rect"/>
          <a:noFill/>
          <a:ln>
            <a:noFill/>
          </a:ln>
        </p:spPr>
        <p:txBody>
          <a:bodyPr anchor="t" bIns="45720" lIns="91440" rIns="91440" tIns="45720" vert="horz"/>
          <a:p>
            <a:pPr algn="r" eaLnBrk="1" hangingPunct="1" latinLnBrk="1" lvl="0"/>
            <a:endParaRPr altLang="en-US" sz="1200" lang="en-US">
              <a:latin typeface="Arial" pitchFamily="0" charset="0"/>
            </a:endParaRPr>
          </a:p>
        </p:txBody>
      </p:sp>
      <p:sp>
        <p:nvSpPr>
          <p:cNvPr id="1049571" name="Rectangle 4"/>
          <p:cNvSpPr/>
          <p:nvPr>
            <p:ph type="sldImg" sz="full" idx="2"/>
          </p:nvPr>
        </p:nvSpPr>
        <p:spPr>
          <a:xfrm rot="0">
            <a:off x="1143000" y="685800"/>
            <a:ext cx="4572000" cy="3429000"/>
          </a:xfrm>
          <a:prstGeom prst="rect"/>
          <a:noFill/>
          <a:ln w="9525" cap="flat" cmpd="sng">
            <a:solidFill>
              <a:srgbClr val="000000">
                <a:alpha val="100000"/>
              </a:srgbClr>
            </a:solidFill>
            <a:prstDash val="solid"/>
            <a:round/>
          </a:ln>
        </p:spPr>
        <p:txBody>
          <a:bodyPr anchor="ctr" bIns="45720" lIns="91440" rIns="91440" tIns="45720" vert="horz"/>
          <a:p/>
        </p:txBody>
      </p:sp>
      <p:sp>
        <p:nvSpPr>
          <p:cNvPr id="1049572" name="Rectangle 5"/>
          <p:cNvSpPr/>
          <p:nvPr>
            <p:ph type="body" sz="quarter" idx="3"/>
          </p:nvPr>
        </p:nvSpPr>
        <p:spPr>
          <a:xfrm rot="0">
            <a:off x="685800" y="4343400"/>
            <a:ext cx="5486400" cy="4114800"/>
          </a:xfrm>
          <a:prstGeom prst="rect"/>
          <a:noFill/>
          <a:ln>
            <a:noFill/>
          </a:ln>
        </p:spPr>
        <p:txBody>
          <a:bodyPr anchor="t" bIns="45720" lIns="91440" rIns="91440" tIns="45720" vert="horz"/>
          <a:p>
            <a:pPr lvl="0"/>
            <a:r>
              <a:rPr altLang="en-US" lang="en-US"/>
              <a:t>Click to edit Master text styles</a:t>
            </a:r>
          </a:p>
          <a:p>
            <a:pPr lvl="1"/>
            <a:r>
              <a:rPr altLang="en-US" lang="en-US"/>
              <a:t>Second level</a:t>
            </a:r>
          </a:p>
          <a:p>
            <a:pPr lvl="2"/>
            <a:r>
              <a:rPr altLang="en-US" lang="en-US"/>
              <a:t>Third level</a:t>
            </a:r>
          </a:p>
          <a:p>
            <a:pPr lvl="3"/>
            <a:r>
              <a:rPr altLang="en-US" lang="en-US"/>
              <a:t>Fourth level</a:t>
            </a:r>
          </a:p>
          <a:p>
            <a:pPr lvl="4"/>
            <a:r>
              <a:rPr altLang="en-US" lang="en-US"/>
              <a:t>Fifth level</a:t>
            </a:r>
          </a:p>
        </p:txBody>
      </p:sp>
      <p:sp>
        <p:nvSpPr>
          <p:cNvPr id="1049573" name="Rectangle 6"/>
          <p:cNvSpPr/>
          <p:nvPr>
            <p:ph type="ftr" sz="quarter" idx="4"/>
          </p:nvPr>
        </p:nvSpPr>
        <p:spPr>
          <a:xfrm rot="0">
            <a:off x="0" y="8685212"/>
            <a:ext cx="2971800" cy="457200"/>
          </a:xfrm>
          <a:prstGeom prst="rect"/>
          <a:noFill/>
          <a:ln>
            <a:noFill/>
          </a:ln>
        </p:spPr>
        <p:txBody>
          <a:bodyPr anchor="b" bIns="45720" lIns="91440" rIns="91440" tIns="45720" vert="horz"/>
          <a:p>
            <a:pPr eaLnBrk="1" hangingPunct="1" latinLnBrk="1" lvl="0"/>
            <a:endParaRPr altLang="en-US" sz="1200" lang="en-US">
              <a:latin typeface="Arial" pitchFamily="0" charset="0"/>
            </a:endParaRPr>
          </a:p>
        </p:txBody>
      </p:sp>
      <p:sp>
        <p:nvSpPr>
          <p:cNvPr id="1049574" name="Rectangle 7"/>
          <p:cNvSpPr/>
          <p:nvPr>
            <p:ph type="sldNum" sz="quarter" idx="5"/>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Tree>
  </p:cSld>
  <p:clrMap accent1="dk1" accent2="dk1" accent3="dk1" accent4="dk1" accent5="dk1" accent6="dk1" bg1="dk1" bg2="dk1" tx1="dk1" tx2="dk1" hlink="dk1" folHlink="dk1"/>
  <p:notesStyle>
    <a:lvl1pPr algn="l" fontAlgn="base" indent="0" latinLnBrk="1" marL="0" rtl="0">
      <a:lnSpc>
        <a:spcPct val="100000"/>
      </a:lnSpc>
      <a:spcBef>
        <a:spcPct val="30000"/>
      </a:spcBef>
      <a:spcAft>
        <a:spcPct val="0"/>
      </a:spcAft>
      <a:buFontTx/>
      <a:buNone/>
      <a:defRPr baseline="0" b="0" sz="1200" i="0" u="none">
        <a:solidFill>
          <a:schemeClr val="dk1"/>
        </a:solidFill>
        <a:latin typeface="Arial" pitchFamily="0" charset="0"/>
        <a:sym typeface="Times New Roman" pitchFamily="18" charset="0"/>
      </a:defRPr>
    </a:lvl1pPr>
    <a:lvl2pPr algn="l" fontAlgn="base" indent="0" latinLnBrk="1" marL="457200" rtl="0">
      <a:lnSpc>
        <a:spcPct val="100000"/>
      </a:lnSpc>
      <a:spcBef>
        <a:spcPct val="30000"/>
      </a:spcBef>
      <a:spcAft>
        <a:spcPct val="0"/>
      </a:spcAft>
      <a:buFontTx/>
      <a:buNone/>
      <a:defRPr baseline="0" b="0" sz="1200" i="0" u="none">
        <a:solidFill>
          <a:schemeClr val="dk1"/>
        </a:solidFill>
        <a:latin typeface="Arial" pitchFamily="0" charset="0"/>
        <a:sym typeface="Times New Roman" pitchFamily="18" charset="0"/>
      </a:defRPr>
    </a:lvl2pPr>
    <a:lvl3pPr algn="l" fontAlgn="base" indent="0" latinLnBrk="1" marL="914400" rtl="0">
      <a:lnSpc>
        <a:spcPct val="100000"/>
      </a:lnSpc>
      <a:spcBef>
        <a:spcPct val="30000"/>
      </a:spcBef>
      <a:spcAft>
        <a:spcPct val="0"/>
      </a:spcAft>
      <a:buFontTx/>
      <a:buNone/>
      <a:defRPr baseline="0" b="0" sz="1200" i="0" u="none">
        <a:solidFill>
          <a:schemeClr val="dk1"/>
        </a:solidFill>
        <a:latin typeface="Arial" pitchFamily="0" charset="0"/>
        <a:sym typeface="Times New Roman" pitchFamily="18" charset="0"/>
      </a:defRPr>
    </a:lvl3pPr>
    <a:lvl4pPr algn="l" fontAlgn="base" indent="0" latinLnBrk="1" marL="1371600" rtl="0">
      <a:lnSpc>
        <a:spcPct val="100000"/>
      </a:lnSpc>
      <a:spcBef>
        <a:spcPct val="30000"/>
      </a:spcBef>
      <a:spcAft>
        <a:spcPct val="0"/>
      </a:spcAft>
      <a:buFontTx/>
      <a:buNone/>
      <a:defRPr baseline="0" b="0" sz="1200" i="0" u="none">
        <a:solidFill>
          <a:schemeClr val="dk1"/>
        </a:solidFill>
        <a:latin typeface="Arial" pitchFamily="0" charset="0"/>
        <a:sym typeface="Times New Roman" pitchFamily="18" charset="0"/>
      </a:defRPr>
    </a:lvl4pPr>
    <a:lvl5pPr algn="l" fontAlgn="base" indent="0" latinLnBrk="1" marL="1828800" rtl="0">
      <a:lnSpc>
        <a:spcPct val="100000"/>
      </a:lnSpc>
      <a:spcBef>
        <a:spcPct val="30000"/>
      </a:spcBef>
      <a:spcAft>
        <a:spcPct val="0"/>
      </a:spcAft>
      <a:buFontTx/>
      <a:buNone/>
      <a:defRPr baseline="0" b="0" sz="1200" i="0" u="none">
        <a:solidFill>
          <a:schemeClr val="dk1"/>
        </a:solidFill>
        <a:latin typeface="Arial" pitchFamily="0" charset="0"/>
        <a:sym typeface="Times New Roman" pitchFamily="18" charset="0"/>
      </a:defRPr>
    </a:lvl5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rot="0">
          <a:off x="0" y="0"/>
          <a:ext cx="0" cy="0"/>
          <a:chOff x="0" y="0"/>
          <a:chExt cx="0" cy="0"/>
        </a:xfrm>
      </p:grpSpPr>
      <p:sp>
        <p:nvSpPr>
          <p:cNvPr id="1048588"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589"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590"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15" name=""/>
        <p:cNvGrpSpPr/>
        <p:nvPr/>
      </p:nvGrpSpPr>
      <p:grpSpPr>
        <a:xfrm rot="0">
          <a:off x="0" y="0"/>
          <a:ext cx="0" cy="0"/>
          <a:chOff x="0" y="0"/>
          <a:chExt cx="0" cy="0"/>
        </a:xfrm>
      </p:grpSpPr>
      <p:sp>
        <p:nvSpPr>
          <p:cNvPr id="1048809"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810"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811"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18" name=""/>
        <p:cNvGrpSpPr/>
        <p:nvPr/>
      </p:nvGrpSpPr>
      <p:grpSpPr>
        <a:xfrm rot="0">
          <a:off x="0" y="0"/>
          <a:ext cx="0" cy="0"/>
          <a:chOff x="0" y="0"/>
          <a:chExt cx="0" cy="0"/>
        </a:xfrm>
      </p:grpSpPr>
      <p:sp>
        <p:nvSpPr>
          <p:cNvPr id="1048824"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825"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826"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22" name=""/>
        <p:cNvGrpSpPr/>
        <p:nvPr/>
      </p:nvGrpSpPr>
      <p:grpSpPr>
        <a:xfrm rot="0">
          <a:off x="0" y="0"/>
          <a:ext cx="0" cy="0"/>
          <a:chOff x="0" y="0"/>
          <a:chExt cx="0" cy="0"/>
        </a:xfrm>
      </p:grpSpPr>
      <p:sp>
        <p:nvSpPr>
          <p:cNvPr id="1048854"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855"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856"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26" name=""/>
        <p:cNvGrpSpPr/>
        <p:nvPr/>
      </p:nvGrpSpPr>
      <p:grpSpPr>
        <a:xfrm rot="0">
          <a:off x="0" y="0"/>
          <a:ext cx="0" cy="0"/>
          <a:chOff x="0" y="0"/>
          <a:chExt cx="0" cy="0"/>
        </a:xfrm>
      </p:grpSpPr>
      <p:sp>
        <p:nvSpPr>
          <p:cNvPr id="1048906"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907"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908"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29" name=""/>
        <p:cNvGrpSpPr/>
        <p:nvPr/>
      </p:nvGrpSpPr>
      <p:grpSpPr>
        <a:xfrm rot="0">
          <a:off x="0" y="0"/>
          <a:ext cx="0" cy="0"/>
          <a:chOff x="0" y="0"/>
          <a:chExt cx="0" cy="0"/>
        </a:xfrm>
      </p:grpSpPr>
      <p:sp>
        <p:nvSpPr>
          <p:cNvPr id="1048924"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925"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926"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32" name=""/>
        <p:cNvGrpSpPr/>
        <p:nvPr/>
      </p:nvGrpSpPr>
      <p:grpSpPr>
        <a:xfrm rot="0">
          <a:off x="0" y="0"/>
          <a:ext cx="0" cy="0"/>
          <a:chOff x="0" y="0"/>
          <a:chExt cx="0" cy="0"/>
        </a:xfrm>
      </p:grpSpPr>
      <p:sp>
        <p:nvSpPr>
          <p:cNvPr id="1048932"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933"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934"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35" name=""/>
        <p:cNvGrpSpPr/>
        <p:nvPr/>
      </p:nvGrpSpPr>
      <p:grpSpPr>
        <a:xfrm rot="0">
          <a:off x="0" y="0"/>
          <a:ext cx="0" cy="0"/>
          <a:chOff x="0" y="0"/>
          <a:chExt cx="0" cy="0"/>
        </a:xfrm>
      </p:grpSpPr>
      <p:sp>
        <p:nvSpPr>
          <p:cNvPr id="1048942"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943"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944"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38" name=""/>
        <p:cNvGrpSpPr/>
        <p:nvPr/>
      </p:nvGrpSpPr>
      <p:grpSpPr>
        <a:xfrm rot="0">
          <a:off x="0" y="0"/>
          <a:ext cx="0" cy="0"/>
          <a:chOff x="0" y="0"/>
          <a:chExt cx="0" cy="0"/>
        </a:xfrm>
      </p:grpSpPr>
      <p:sp>
        <p:nvSpPr>
          <p:cNvPr id="1048956"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957"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958"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41" name=""/>
        <p:cNvGrpSpPr/>
        <p:nvPr/>
      </p:nvGrpSpPr>
      <p:grpSpPr>
        <a:xfrm rot="0">
          <a:off x="0" y="0"/>
          <a:ext cx="0" cy="0"/>
          <a:chOff x="0" y="0"/>
          <a:chExt cx="0" cy="0"/>
        </a:xfrm>
      </p:grpSpPr>
      <p:sp>
        <p:nvSpPr>
          <p:cNvPr id="1048973"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974"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975"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44" name=""/>
        <p:cNvGrpSpPr/>
        <p:nvPr/>
      </p:nvGrpSpPr>
      <p:grpSpPr>
        <a:xfrm rot="0">
          <a:off x="0" y="0"/>
          <a:ext cx="0" cy="0"/>
          <a:chOff x="0" y="0"/>
          <a:chExt cx="0" cy="0"/>
        </a:xfrm>
      </p:grpSpPr>
      <p:sp>
        <p:nvSpPr>
          <p:cNvPr id="1048980"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981"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982"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78" name=""/>
        <p:cNvGrpSpPr/>
        <p:nvPr/>
      </p:nvGrpSpPr>
      <p:grpSpPr>
        <a:xfrm rot="0">
          <a:off x="0" y="0"/>
          <a:ext cx="0" cy="0"/>
          <a:chOff x="0" y="0"/>
          <a:chExt cx="0" cy="0"/>
        </a:xfrm>
      </p:grpSpPr>
      <p:sp>
        <p:nvSpPr>
          <p:cNvPr id="1048605"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606"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607"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48" name=""/>
        <p:cNvGrpSpPr/>
        <p:nvPr/>
      </p:nvGrpSpPr>
      <p:grpSpPr>
        <a:xfrm rot="0">
          <a:off x="0" y="0"/>
          <a:ext cx="0" cy="0"/>
          <a:chOff x="0" y="0"/>
          <a:chExt cx="0" cy="0"/>
        </a:xfrm>
      </p:grpSpPr>
      <p:sp>
        <p:nvSpPr>
          <p:cNvPr id="1048990"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991"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992"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52" name=""/>
        <p:cNvGrpSpPr/>
        <p:nvPr/>
      </p:nvGrpSpPr>
      <p:grpSpPr>
        <a:xfrm rot="0">
          <a:off x="0" y="0"/>
          <a:ext cx="0" cy="0"/>
          <a:chOff x="0" y="0"/>
          <a:chExt cx="0" cy="0"/>
        </a:xfrm>
      </p:grpSpPr>
      <p:sp>
        <p:nvSpPr>
          <p:cNvPr id="1049001"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002"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003"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55" name=""/>
        <p:cNvGrpSpPr/>
        <p:nvPr/>
      </p:nvGrpSpPr>
      <p:grpSpPr>
        <a:xfrm rot="0">
          <a:off x="0" y="0"/>
          <a:ext cx="0" cy="0"/>
          <a:chOff x="0" y="0"/>
          <a:chExt cx="0" cy="0"/>
        </a:xfrm>
      </p:grpSpPr>
      <p:sp>
        <p:nvSpPr>
          <p:cNvPr id="1049010"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011"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012"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59" name=""/>
        <p:cNvGrpSpPr/>
        <p:nvPr/>
      </p:nvGrpSpPr>
      <p:grpSpPr>
        <a:xfrm rot="0">
          <a:off x="0" y="0"/>
          <a:ext cx="0" cy="0"/>
          <a:chOff x="0" y="0"/>
          <a:chExt cx="0" cy="0"/>
        </a:xfrm>
      </p:grpSpPr>
      <p:sp>
        <p:nvSpPr>
          <p:cNvPr id="1049019"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020"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021"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62" name=""/>
        <p:cNvGrpSpPr/>
        <p:nvPr/>
      </p:nvGrpSpPr>
      <p:grpSpPr>
        <a:xfrm rot="0">
          <a:off x="0" y="0"/>
          <a:ext cx="0" cy="0"/>
          <a:chOff x="0" y="0"/>
          <a:chExt cx="0" cy="0"/>
        </a:xfrm>
      </p:grpSpPr>
      <p:sp>
        <p:nvSpPr>
          <p:cNvPr id="1049033"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034"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035"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65" name=""/>
        <p:cNvGrpSpPr/>
        <p:nvPr/>
      </p:nvGrpSpPr>
      <p:grpSpPr>
        <a:xfrm rot="0">
          <a:off x="0" y="0"/>
          <a:ext cx="0" cy="0"/>
          <a:chOff x="0" y="0"/>
          <a:chExt cx="0" cy="0"/>
        </a:xfrm>
      </p:grpSpPr>
      <p:sp>
        <p:nvSpPr>
          <p:cNvPr id="1049056"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057"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058"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68" name=""/>
        <p:cNvGrpSpPr/>
        <p:nvPr/>
      </p:nvGrpSpPr>
      <p:grpSpPr>
        <a:xfrm rot="0">
          <a:off x="0" y="0"/>
          <a:ext cx="0" cy="0"/>
          <a:chOff x="0" y="0"/>
          <a:chExt cx="0" cy="0"/>
        </a:xfrm>
      </p:grpSpPr>
      <p:sp>
        <p:nvSpPr>
          <p:cNvPr id="1049063"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064"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065"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72" name=""/>
        <p:cNvGrpSpPr/>
        <p:nvPr/>
      </p:nvGrpSpPr>
      <p:grpSpPr>
        <a:xfrm rot="0">
          <a:off x="0" y="0"/>
          <a:ext cx="0" cy="0"/>
          <a:chOff x="0" y="0"/>
          <a:chExt cx="0" cy="0"/>
        </a:xfrm>
      </p:grpSpPr>
      <p:sp>
        <p:nvSpPr>
          <p:cNvPr id="1049075"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076"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077"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76" name=""/>
        <p:cNvGrpSpPr/>
        <p:nvPr/>
      </p:nvGrpSpPr>
      <p:grpSpPr>
        <a:xfrm rot="0">
          <a:off x="0" y="0"/>
          <a:ext cx="0" cy="0"/>
          <a:chOff x="0" y="0"/>
          <a:chExt cx="0" cy="0"/>
        </a:xfrm>
      </p:grpSpPr>
      <p:sp>
        <p:nvSpPr>
          <p:cNvPr id="1049087"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088"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089"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79" name=""/>
        <p:cNvGrpSpPr/>
        <p:nvPr/>
      </p:nvGrpSpPr>
      <p:grpSpPr>
        <a:xfrm rot="0">
          <a:off x="0" y="0"/>
          <a:ext cx="0" cy="0"/>
          <a:chOff x="0" y="0"/>
          <a:chExt cx="0" cy="0"/>
        </a:xfrm>
      </p:grpSpPr>
      <p:sp>
        <p:nvSpPr>
          <p:cNvPr id="1049108"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109"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110"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82" name=""/>
        <p:cNvGrpSpPr/>
        <p:nvPr/>
      </p:nvGrpSpPr>
      <p:grpSpPr>
        <a:xfrm rot="0">
          <a:off x="0" y="0"/>
          <a:ext cx="0" cy="0"/>
          <a:chOff x="0" y="0"/>
          <a:chExt cx="0" cy="0"/>
        </a:xfrm>
      </p:grpSpPr>
      <p:sp>
        <p:nvSpPr>
          <p:cNvPr id="1048634"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635"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636"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84" name=""/>
        <p:cNvGrpSpPr/>
        <p:nvPr/>
      </p:nvGrpSpPr>
      <p:grpSpPr>
        <a:xfrm rot="0">
          <a:off x="0" y="0"/>
          <a:ext cx="0" cy="0"/>
          <a:chOff x="0" y="0"/>
          <a:chExt cx="0" cy="0"/>
        </a:xfrm>
      </p:grpSpPr>
      <p:sp>
        <p:nvSpPr>
          <p:cNvPr id="1049144"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145"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146"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87" name=""/>
        <p:cNvGrpSpPr/>
        <p:nvPr/>
      </p:nvGrpSpPr>
      <p:grpSpPr>
        <a:xfrm rot="0">
          <a:off x="0" y="0"/>
          <a:ext cx="0" cy="0"/>
          <a:chOff x="0" y="0"/>
          <a:chExt cx="0" cy="0"/>
        </a:xfrm>
      </p:grpSpPr>
      <p:sp>
        <p:nvSpPr>
          <p:cNvPr id="1049158"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159"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160"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90" name=""/>
        <p:cNvGrpSpPr/>
        <p:nvPr/>
      </p:nvGrpSpPr>
      <p:grpSpPr>
        <a:xfrm rot="0">
          <a:off x="0" y="0"/>
          <a:ext cx="0" cy="0"/>
          <a:chOff x="0" y="0"/>
          <a:chExt cx="0" cy="0"/>
        </a:xfrm>
      </p:grpSpPr>
      <p:sp>
        <p:nvSpPr>
          <p:cNvPr id="1049169"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170"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171"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94" name=""/>
        <p:cNvGrpSpPr/>
        <p:nvPr/>
      </p:nvGrpSpPr>
      <p:grpSpPr>
        <a:xfrm rot="0">
          <a:off x="0" y="0"/>
          <a:ext cx="0" cy="0"/>
          <a:chOff x="0" y="0"/>
          <a:chExt cx="0" cy="0"/>
        </a:xfrm>
      </p:grpSpPr>
      <p:sp>
        <p:nvSpPr>
          <p:cNvPr id="1049199"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200"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201"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97" name=""/>
        <p:cNvGrpSpPr/>
        <p:nvPr/>
      </p:nvGrpSpPr>
      <p:grpSpPr>
        <a:xfrm rot="0">
          <a:off x="0" y="0"/>
          <a:ext cx="0" cy="0"/>
          <a:chOff x="0" y="0"/>
          <a:chExt cx="0" cy="0"/>
        </a:xfrm>
      </p:grpSpPr>
      <p:sp>
        <p:nvSpPr>
          <p:cNvPr id="1049222"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223"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224"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200" name=""/>
        <p:cNvGrpSpPr/>
        <p:nvPr/>
      </p:nvGrpSpPr>
      <p:grpSpPr>
        <a:xfrm rot="0">
          <a:off x="0" y="0"/>
          <a:ext cx="0" cy="0"/>
          <a:chOff x="0" y="0"/>
          <a:chExt cx="0" cy="0"/>
        </a:xfrm>
      </p:grpSpPr>
      <p:sp>
        <p:nvSpPr>
          <p:cNvPr id="1049227"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228"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229"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203" name=""/>
        <p:cNvGrpSpPr/>
        <p:nvPr/>
      </p:nvGrpSpPr>
      <p:grpSpPr>
        <a:xfrm rot="0">
          <a:off x="0" y="0"/>
          <a:ext cx="0" cy="0"/>
          <a:chOff x="0" y="0"/>
          <a:chExt cx="0" cy="0"/>
        </a:xfrm>
      </p:grpSpPr>
      <p:sp>
        <p:nvSpPr>
          <p:cNvPr id="1049235"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236"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237"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206" name=""/>
        <p:cNvGrpSpPr/>
        <p:nvPr/>
      </p:nvGrpSpPr>
      <p:grpSpPr>
        <a:xfrm rot="0">
          <a:off x="0" y="0"/>
          <a:ext cx="0" cy="0"/>
          <a:chOff x="0" y="0"/>
          <a:chExt cx="0" cy="0"/>
        </a:xfrm>
      </p:grpSpPr>
      <p:sp>
        <p:nvSpPr>
          <p:cNvPr id="1049247"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248"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249"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209" name=""/>
        <p:cNvGrpSpPr/>
        <p:nvPr/>
      </p:nvGrpSpPr>
      <p:grpSpPr>
        <a:xfrm rot="0">
          <a:off x="0" y="0"/>
          <a:ext cx="0" cy="0"/>
          <a:chOff x="0" y="0"/>
          <a:chExt cx="0" cy="0"/>
        </a:xfrm>
      </p:grpSpPr>
      <p:sp>
        <p:nvSpPr>
          <p:cNvPr id="1049263"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264"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265"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213" name=""/>
        <p:cNvGrpSpPr/>
        <p:nvPr/>
      </p:nvGrpSpPr>
      <p:grpSpPr>
        <a:xfrm rot="0">
          <a:off x="0" y="0"/>
          <a:ext cx="0" cy="0"/>
          <a:chOff x="0" y="0"/>
          <a:chExt cx="0" cy="0"/>
        </a:xfrm>
      </p:grpSpPr>
      <p:sp>
        <p:nvSpPr>
          <p:cNvPr id="1049350"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351"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352"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85" name=""/>
        <p:cNvGrpSpPr/>
        <p:nvPr/>
      </p:nvGrpSpPr>
      <p:grpSpPr>
        <a:xfrm rot="0">
          <a:off x="0" y="0"/>
          <a:ext cx="0" cy="0"/>
          <a:chOff x="0" y="0"/>
          <a:chExt cx="0" cy="0"/>
        </a:xfrm>
      </p:grpSpPr>
      <p:sp>
        <p:nvSpPr>
          <p:cNvPr id="1048651"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652"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653"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216" name=""/>
        <p:cNvGrpSpPr/>
        <p:nvPr/>
      </p:nvGrpSpPr>
      <p:grpSpPr>
        <a:xfrm rot="0">
          <a:off x="0" y="0"/>
          <a:ext cx="0" cy="0"/>
          <a:chOff x="0" y="0"/>
          <a:chExt cx="0" cy="0"/>
        </a:xfrm>
      </p:grpSpPr>
      <p:sp>
        <p:nvSpPr>
          <p:cNvPr id="1049363"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364"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365"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219" name=""/>
        <p:cNvGrpSpPr/>
        <p:nvPr/>
      </p:nvGrpSpPr>
      <p:grpSpPr>
        <a:xfrm rot="0">
          <a:off x="0" y="0"/>
          <a:ext cx="0" cy="0"/>
          <a:chOff x="0" y="0"/>
          <a:chExt cx="0" cy="0"/>
        </a:xfrm>
      </p:grpSpPr>
      <p:sp>
        <p:nvSpPr>
          <p:cNvPr id="1049369"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370"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371"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222" name=""/>
        <p:cNvGrpSpPr/>
        <p:nvPr/>
      </p:nvGrpSpPr>
      <p:grpSpPr>
        <a:xfrm rot="0">
          <a:off x="0" y="0"/>
          <a:ext cx="0" cy="0"/>
          <a:chOff x="0" y="0"/>
          <a:chExt cx="0" cy="0"/>
        </a:xfrm>
      </p:grpSpPr>
      <p:sp>
        <p:nvSpPr>
          <p:cNvPr id="1049381"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382"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383"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226" name=""/>
        <p:cNvGrpSpPr/>
        <p:nvPr/>
      </p:nvGrpSpPr>
      <p:grpSpPr>
        <a:xfrm rot="0">
          <a:off x="0" y="0"/>
          <a:ext cx="0" cy="0"/>
          <a:chOff x="0" y="0"/>
          <a:chExt cx="0" cy="0"/>
        </a:xfrm>
      </p:grpSpPr>
      <p:sp>
        <p:nvSpPr>
          <p:cNvPr id="1049392"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393"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394"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229" name=""/>
        <p:cNvGrpSpPr/>
        <p:nvPr/>
      </p:nvGrpSpPr>
      <p:grpSpPr>
        <a:xfrm rot="0">
          <a:off x="0" y="0"/>
          <a:ext cx="0" cy="0"/>
          <a:chOff x="0" y="0"/>
          <a:chExt cx="0" cy="0"/>
        </a:xfrm>
      </p:grpSpPr>
      <p:sp>
        <p:nvSpPr>
          <p:cNvPr id="1049404"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405"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406"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234" name=""/>
        <p:cNvGrpSpPr/>
        <p:nvPr/>
      </p:nvGrpSpPr>
      <p:grpSpPr>
        <a:xfrm rot="0">
          <a:off x="0" y="0"/>
          <a:ext cx="0" cy="0"/>
          <a:chOff x="0" y="0"/>
          <a:chExt cx="0" cy="0"/>
        </a:xfrm>
      </p:grpSpPr>
      <p:sp>
        <p:nvSpPr>
          <p:cNvPr id="1049427"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428"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429"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237" name=""/>
        <p:cNvGrpSpPr/>
        <p:nvPr/>
      </p:nvGrpSpPr>
      <p:grpSpPr>
        <a:xfrm rot="0">
          <a:off x="0" y="0"/>
          <a:ext cx="0" cy="0"/>
          <a:chOff x="0" y="0"/>
          <a:chExt cx="0" cy="0"/>
        </a:xfrm>
      </p:grpSpPr>
      <p:sp>
        <p:nvSpPr>
          <p:cNvPr id="1049440"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441"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442"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240" name=""/>
        <p:cNvGrpSpPr/>
        <p:nvPr/>
      </p:nvGrpSpPr>
      <p:grpSpPr>
        <a:xfrm rot="0">
          <a:off x="0" y="0"/>
          <a:ext cx="0" cy="0"/>
          <a:chOff x="0" y="0"/>
          <a:chExt cx="0" cy="0"/>
        </a:xfrm>
      </p:grpSpPr>
      <p:sp>
        <p:nvSpPr>
          <p:cNvPr id="1049447"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448"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449"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243" name=""/>
        <p:cNvGrpSpPr/>
        <p:nvPr/>
      </p:nvGrpSpPr>
      <p:grpSpPr>
        <a:xfrm rot="0">
          <a:off x="0" y="0"/>
          <a:ext cx="0" cy="0"/>
          <a:chOff x="0" y="0"/>
          <a:chExt cx="0" cy="0"/>
        </a:xfrm>
      </p:grpSpPr>
      <p:sp>
        <p:nvSpPr>
          <p:cNvPr id="1049462"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463"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464"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246" name=""/>
        <p:cNvGrpSpPr/>
        <p:nvPr/>
      </p:nvGrpSpPr>
      <p:grpSpPr>
        <a:xfrm rot="0">
          <a:off x="0" y="0"/>
          <a:ext cx="0" cy="0"/>
          <a:chOff x="0" y="0"/>
          <a:chExt cx="0" cy="0"/>
        </a:xfrm>
      </p:grpSpPr>
      <p:sp>
        <p:nvSpPr>
          <p:cNvPr id="1049477"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478"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479"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90" name=""/>
        <p:cNvGrpSpPr/>
        <p:nvPr/>
      </p:nvGrpSpPr>
      <p:grpSpPr>
        <a:xfrm rot="0">
          <a:off x="0" y="0"/>
          <a:ext cx="0" cy="0"/>
          <a:chOff x="0" y="0"/>
          <a:chExt cx="0" cy="0"/>
        </a:xfrm>
      </p:grpSpPr>
      <p:sp>
        <p:nvSpPr>
          <p:cNvPr id="1048682"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683"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684"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249" name=""/>
        <p:cNvGrpSpPr/>
        <p:nvPr/>
      </p:nvGrpSpPr>
      <p:grpSpPr>
        <a:xfrm rot="0">
          <a:off x="0" y="0"/>
          <a:ext cx="0" cy="0"/>
          <a:chOff x="0" y="0"/>
          <a:chExt cx="0" cy="0"/>
        </a:xfrm>
      </p:grpSpPr>
      <p:sp>
        <p:nvSpPr>
          <p:cNvPr id="1049484"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485"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486"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252" name=""/>
        <p:cNvGrpSpPr/>
        <p:nvPr/>
      </p:nvGrpSpPr>
      <p:grpSpPr>
        <a:xfrm rot="0">
          <a:off x="0" y="0"/>
          <a:ext cx="0" cy="0"/>
          <a:chOff x="0" y="0"/>
          <a:chExt cx="0" cy="0"/>
        </a:xfrm>
      </p:grpSpPr>
      <p:sp>
        <p:nvSpPr>
          <p:cNvPr id="1049505"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506"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507"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255" name=""/>
        <p:cNvGrpSpPr/>
        <p:nvPr/>
      </p:nvGrpSpPr>
      <p:grpSpPr>
        <a:xfrm rot="0">
          <a:off x="0" y="0"/>
          <a:ext cx="0" cy="0"/>
          <a:chOff x="0" y="0"/>
          <a:chExt cx="0" cy="0"/>
        </a:xfrm>
      </p:grpSpPr>
      <p:sp>
        <p:nvSpPr>
          <p:cNvPr id="1049522"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523"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524"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258" name=""/>
        <p:cNvGrpSpPr/>
        <p:nvPr/>
      </p:nvGrpSpPr>
      <p:grpSpPr>
        <a:xfrm rot="0">
          <a:off x="0" y="0"/>
          <a:ext cx="0" cy="0"/>
          <a:chOff x="0" y="0"/>
          <a:chExt cx="0" cy="0"/>
        </a:xfrm>
      </p:grpSpPr>
      <p:sp>
        <p:nvSpPr>
          <p:cNvPr id="1049529"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530"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531"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261" name=""/>
        <p:cNvGrpSpPr/>
        <p:nvPr/>
      </p:nvGrpSpPr>
      <p:grpSpPr>
        <a:xfrm rot="0">
          <a:off x="0" y="0"/>
          <a:ext cx="0" cy="0"/>
          <a:chOff x="0" y="0"/>
          <a:chExt cx="0" cy="0"/>
        </a:xfrm>
      </p:grpSpPr>
      <p:sp>
        <p:nvSpPr>
          <p:cNvPr id="1049536"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537"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538"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264" name=""/>
        <p:cNvGrpSpPr/>
        <p:nvPr/>
      </p:nvGrpSpPr>
      <p:grpSpPr>
        <a:xfrm rot="0">
          <a:off x="0" y="0"/>
          <a:ext cx="0" cy="0"/>
          <a:chOff x="0" y="0"/>
          <a:chExt cx="0" cy="0"/>
        </a:xfrm>
      </p:grpSpPr>
      <p:sp>
        <p:nvSpPr>
          <p:cNvPr id="1049543"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9544"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9545"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96" name=""/>
        <p:cNvGrpSpPr/>
        <p:nvPr/>
      </p:nvGrpSpPr>
      <p:grpSpPr>
        <a:xfrm rot="0">
          <a:off x="0" y="0"/>
          <a:ext cx="0" cy="0"/>
          <a:chOff x="0" y="0"/>
          <a:chExt cx="0" cy="0"/>
        </a:xfrm>
      </p:grpSpPr>
      <p:sp>
        <p:nvSpPr>
          <p:cNvPr id="1048709"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710"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711"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04" name=""/>
        <p:cNvGrpSpPr/>
        <p:nvPr/>
      </p:nvGrpSpPr>
      <p:grpSpPr>
        <a:xfrm rot="0">
          <a:off x="0" y="0"/>
          <a:ext cx="0" cy="0"/>
          <a:chOff x="0" y="0"/>
          <a:chExt cx="0" cy="0"/>
        </a:xfrm>
      </p:grpSpPr>
      <p:sp>
        <p:nvSpPr>
          <p:cNvPr id="1048749"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750"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751"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08" name=""/>
        <p:cNvGrpSpPr/>
        <p:nvPr/>
      </p:nvGrpSpPr>
      <p:grpSpPr>
        <a:xfrm rot="0">
          <a:off x="0" y="0"/>
          <a:ext cx="0" cy="0"/>
          <a:chOff x="0" y="0"/>
          <a:chExt cx="0" cy="0"/>
        </a:xfrm>
      </p:grpSpPr>
      <p:sp>
        <p:nvSpPr>
          <p:cNvPr id="1048767"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768"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769"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11" name=""/>
        <p:cNvGrpSpPr/>
        <p:nvPr/>
      </p:nvGrpSpPr>
      <p:grpSpPr>
        <a:xfrm rot="0">
          <a:off x="0" y="0"/>
          <a:ext cx="0" cy="0"/>
          <a:chOff x="0" y="0"/>
          <a:chExt cx="0" cy="0"/>
        </a:xfrm>
      </p:grpSpPr>
      <p:sp>
        <p:nvSpPr>
          <p:cNvPr id="1048779" name="Rectangle 7"/>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Arial" pitchFamily="0" charset="0"/>
              </a:rPr>
              <a:pPr algn="r" eaLnBrk="1" hangingPunct="1" latinLnBrk="1" lvl="0"/>
            </a:fld>
            <a:endParaRPr altLang="en-US" sz="1200" lang="en-US">
              <a:latin typeface="Arial" pitchFamily="0" charset="0"/>
            </a:endParaRPr>
          </a:p>
        </p:txBody>
      </p:sp>
      <p:sp>
        <p:nvSpPr>
          <p:cNvPr id="1048780"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781" name="Rectangle 3"/>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endParaRPr altLang="en-US"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p:bg bwMode="white">
      <p:bgPr>
        <a:blipFill rotWithShape="0">
          <a:blip xmlns:r="http://schemas.openxmlformats.org/officeDocument/2006/relationships" r:embed="rId1">
            <a:alphaModFix amt="100000"/>
          </a:blip>
          <a:srcRect/>
          <a:stretch>
            <a:fillRect/>
          </a:stretch>
        </a:blipFill>
      </p:bgPr>
    </p:bg>
    <p:spTree>
      <p:nvGrpSpPr>
        <p:cNvPr id="23" name=""/>
        <p:cNvGrpSpPr/>
        <p:nvPr/>
      </p:nvGrpSpPr>
      <p:grpSpPr>
        <a:xfrm rot="0">
          <a:off x="0" y="0"/>
          <a:ext cx="0" cy="0"/>
          <a:chOff x="0" y="0"/>
          <a:chExt cx="0" cy="0"/>
        </a:xfrm>
      </p:grpSpPr>
      <p:sp>
        <p:nvSpPr>
          <p:cNvPr id="1048578" name="Rectangle 10"/>
          <p:cNvSpPr/>
          <p:nvPr/>
        </p:nvSpPr>
        <p:spPr>
          <a:xfrm rot="0">
            <a:off x="0" y="2330450"/>
            <a:ext cx="8991600" cy="2241550"/>
          </a:xfrm>
          <a:prstGeom prst="rect"/>
          <a:gradFill rotWithShape="1">
            <a:gsLst>
              <a:gs pos="0">
                <a:srgbClr val="3399FF">
                  <a:alpha val="100000"/>
                </a:srgbClr>
              </a:gs>
              <a:gs pos="50000">
                <a:schemeClr val="hlink">
                  <a:alpha val="100000"/>
                </a:schemeClr>
              </a:gs>
              <a:gs pos="100000">
                <a:srgbClr val="3399FF">
                  <a:alpha val="100000"/>
                </a:srgbClr>
              </a:gs>
            </a:gsLst>
            <a:lin ang="2700000" scaled="1"/>
          </a:gradFill>
          <a:ln w="19050" cap="flat" cmpd="sng">
            <a:solidFill>
              <a:schemeClr val="lt2">
                <a:alpha val="100000"/>
              </a:schemeClr>
            </a:solidFill>
            <a:prstDash val="solid"/>
            <a:round/>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5pPr>
          </a:lstStyle>
          <a:p>
            <a:endParaRPr altLang="en-US" lang="en-US"/>
          </a:p>
        </p:txBody>
      </p:sp>
      <p:sp>
        <p:nvSpPr>
          <p:cNvPr id="1048579" name="Rectangle 14"/>
          <p:cNvSpPr/>
          <p:nvPr/>
        </p:nvSpPr>
        <p:spPr>
          <a:xfrm rot="0">
            <a:off x="457200" y="457200"/>
            <a:ext cx="8153400" cy="5791200"/>
          </a:xfrm>
          <a:prstGeom prst="rect"/>
          <a:solidFill>
            <a:srgbClr val="FFFFFF"/>
          </a:solidFill>
          <a:ln w="28575" cap="flat" cmpd="sng">
            <a:solidFill>
              <a:srgbClr val="996633">
                <a:alpha val="100000"/>
              </a:srgbClr>
            </a:solidFill>
            <a:prstDash val="solid"/>
            <a:round/>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5pPr>
          </a:lstStyle>
          <a:p>
            <a:endParaRPr altLang="en-US" lang="en-US"/>
          </a:p>
        </p:txBody>
      </p:sp>
      <p:sp>
        <p:nvSpPr>
          <p:cNvPr id="1048580" name="Text Box 15"/>
          <p:cNvSpPr txBox="1"/>
          <p:nvPr/>
        </p:nvSpPr>
        <p:spPr>
          <a:xfrm rot="0">
            <a:off x="3886200" y="6400800"/>
            <a:ext cx="5105400" cy="447040"/>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5pPr>
          </a:lstStyle>
          <a:p>
            <a:pPr eaLnBrk="1" hangingPunct="1" latinLnBrk="1" lvl="0">
              <a:spcBef>
                <a:spcPct val="50000"/>
              </a:spcBef>
            </a:pPr>
            <a:r>
              <a:rPr altLang="en-US" sz="1200" lang="en-US">
                <a:solidFill>
                  <a:srgbClr val="996633"/>
                </a:solidFill>
              </a:rPr>
              <a:t>© 2009 Pearson Education, Upper Saddle River, NJ 07458. All Rights Reserved</a:t>
            </a:r>
          </a:p>
        </p:txBody>
      </p:sp>
      <p:sp>
        <p:nvSpPr>
          <p:cNvPr id="1048581" name="Text Box 16"/>
          <p:cNvSpPr txBox="1"/>
          <p:nvPr/>
        </p:nvSpPr>
        <p:spPr>
          <a:xfrm rot="0">
            <a:off x="152400" y="6400800"/>
            <a:ext cx="2819400" cy="274637"/>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5pPr>
          </a:lstStyle>
          <a:p>
            <a:pPr lvl="0">
              <a:spcBef>
                <a:spcPct val="50000"/>
              </a:spcBef>
            </a:pPr>
            <a:r>
              <a:rPr altLang="en-US" b="1" sz="1200" lang="en-US">
                <a:solidFill>
                  <a:srgbClr val="FFFFFF"/>
                </a:solidFill>
              </a:rPr>
              <a:t>Floyd, Digital Fundamentals, 10</a:t>
            </a:r>
            <a:r>
              <a:rPr altLang="en-US" baseline="30000" b="1" sz="1200" lang="en-US">
                <a:solidFill>
                  <a:srgbClr val="FFFFFF"/>
                </a:solidFill>
              </a:rPr>
              <a:t>th</a:t>
            </a:r>
            <a:r>
              <a:rPr altLang="en-US" b="1" sz="1200" lang="en-US">
                <a:solidFill>
                  <a:srgbClr val="FFFFFF"/>
                </a:solidFill>
              </a:rPr>
              <a:t> ed</a:t>
            </a:r>
          </a:p>
        </p:txBody>
      </p:sp>
    </p:spTree>
  </p:cSld>
  <p:clrMapOvr>
    <a:masterClrMapping/>
  </p:clrMapOvr>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72" name=""/>
        <p:cNvGrpSpPr/>
        <p:nvPr/>
      </p:nvGrpSpPr>
      <p:grpSpPr>
        <a:xfrm>
          <a:off x="0" y="0"/>
          <a:ext cx="0" cy="0"/>
          <a:chOff x="0" y="0"/>
          <a:chExt cx="0" cy="0"/>
        </a:xfrm>
      </p:grpSpPr>
      <p:sp>
        <p:nvSpPr>
          <p:cNvPr id="1049565" name="Title 1"/>
          <p:cNvSpPr>
            <a:spLocks noGrp="1"/>
          </p:cNvSpPr>
          <p:nvPr>
            <p:ph type="title"/>
          </p:nvPr>
        </p:nvSpPr>
        <p:spPr>
          <a:xfrm>
            <a:off x="457200" y="274638"/>
            <a:ext cx="8229600" cy="1143000"/>
          </a:xfrm>
          <a:prstGeom prst="rect"/>
        </p:spPr>
        <p:txBody>
          <a:bodyPr/>
          <a:p>
            <a:r>
              <a:rPr lang="en-US" smtClean="0"/>
              <a:t>Click to edit Master title style</a:t>
            </a:r>
            <a:endParaRPr lang="en-US"/>
          </a:p>
        </p:txBody>
      </p:sp>
      <p:sp>
        <p:nvSpPr>
          <p:cNvPr id="1049566" name="Vertical Text Placeholder 2"/>
          <p:cNvSpPr>
            <a:spLocks noGrp="1"/>
          </p:cNvSpPr>
          <p:nvPr>
            <p:ph type="body" orient="vert" idx="1"/>
          </p:nvPr>
        </p:nvSpPr>
        <p:spPr>
          <a:xfrm>
            <a:off x="457200" y="1600200"/>
            <a:ext cx="8229600" cy="4525963"/>
          </a:xfrm>
          <a:prstGeom prst="rect"/>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273" name=""/>
        <p:cNvGrpSpPr/>
        <p:nvPr/>
      </p:nvGrpSpPr>
      <p:grpSpPr>
        <a:xfrm>
          <a:off x="0" y="0"/>
          <a:ext cx="0" cy="0"/>
          <a:chOff x="0" y="0"/>
          <a:chExt cx="0" cy="0"/>
        </a:xfrm>
      </p:grpSpPr>
      <p:sp>
        <p:nvSpPr>
          <p:cNvPr id="1049567" name="Vertical Title 1"/>
          <p:cNvSpPr>
            <a:spLocks noGrp="1"/>
          </p:cNvSpPr>
          <p:nvPr>
            <p:ph type="title" orient="vert"/>
          </p:nvPr>
        </p:nvSpPr>
        <p:spPr>
          <a:xfrm>
            <a:off x="6629400" y="274638"/>
            <a:ext cx="2057400" cy="5851525"/>
          </a:xfrm>
          <a:prstGeom prst="rect"/>
        </p:spPr>
        <p:txBody>
          <a:bodyPr vert="eaVert"/>
          <a:p>
            <a:r>
              <a:rPr lang="en-US" smtClean="0"/>
              <a:t>Click to edit Master title style</a:t>
            </a:r>
            <a:endParaRPr lang="en-US"/>
          </a:p>
        </p:txBody>
      </p:sp>
      <p:sp>
        <p:nvSpPr>
          <p:cNvPr id="1049568" name="Vertical Text Placeholder 2"/>
          <p:cNvSpPr>
            <a:spLocks noGrp="1"/>
          </p:cNvSpPr>
          <p:nvPr>
            <p:ph type="body" orient="vert" idx="1"/>
          </p:nvPr>
        </p:nvSpPr>
        <p:spPr>
          <a:xfrm>
            <a:off x="457200" y="274638"/>
            <a:ext cx="6019800" cy="5851525"/>
          </a:xfrm>
          <a:prstGeom prst="rect"/>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65" name=""/>
        <p:cNvGrpSpPr/>
        <p:nvPr/>
      </p:nvGrpSpPr>
      <p:grpSpPr>
        <a:xfrm>
          <a:off x="0" y="0"/>
          <a:ext cx="0" cy="0"/>
          <a:chOff x="0" y="0"/>
          <a:chExt cx="0" cy="0"/>
        </a:xfrm>
      </p:grpSpPr>
      <p:sp>
        <p:nvSpPr>
          <p:cNvPr id="1049546" name="Title 1"/>
          <p:cNvSpPr>
            <a:spLocks noGrp="1"/>
          </p:cNvSpPr>
          <p:nvPr>
            <p:ph type="title"/>
          </p:nvPr>
        </p:nvSpPr>
        <p:spPr>
          <a:xfrm>
            <a:off x="457200" y="274638"/>
            <a:ext cx="8229600" cy="1143000"/>
          </a:xfrm>
          <a:prstGeom prst="rect"/>
        </p:spPr>
        <p:txBody>
          <a:bodyPr/>
          <a:p>
            <a:r>
              <a:rPr lang="en-US" smtClean="0"/>
              <a:t>Click to edit Master title style</a:t>
            </a:r>
            <a:endParaRPr lang="en-US"/>
          </a:p>
        </p:txBody>
      </p:sp>
      <p:sp>
        <p:nvSpPr>
          <p:cNvPr id="1049547" name="Content Placeholder 2"/>
          <p:cNvSpPr>
            <a:spLocks noGrp="1"/>
          </p:cNvSpPr>
          <p:nvPr>
            <p:ph idx="1"/>
          </p:nvPr>
        </p:nvSpPr>
        <p:spPr>
          <a:xfrm>
            <a:off x="457200" y="1600200"/>
            <a:ext cx="8229600" cy="4525963"/>
          </a:xfrm>
          <a:prstGeom prst="rect"/>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66" name=""/>
        <p:cNvGrpSpPr/>
        <p:nvPr/>
      </p:nvGrpSpPr>
      <p:grpSpPr>
        <a:xfrm>
          <a:off x="0" y="0"/>
          <a:ext cx="0" cy="0"/>
          <a:chOff x="0" y="0"/>
          <a:chExt cx="0" cy="0"/>
        </a:xfrm>
      </p:grpSpPr>
      <p:sp>
        <p:nvSpPr>
          <p:cNvPr id="1049548" name="Title 1"/>
          <p:cNvSpPr>
            <a:spLocks noGrp="1"/>
          </p:cNvSpPr>
          <p:nvPr>
            <p:ph type="title"/>
          </p:nvPr>
        </p:nvSpPr>
        <p:spPr>
          <a:xfrm>
            <a:off x="722313" y="4406900"/>
            <a:ext cx="7772400" cy="1362075"/>
          </a:xfrm>
          <a:prstGeom prst="rect"/>
        </p:spPr>
        <p:txBody>
          <a:bodyPr anchor="t"/>
          <a:lstStyle>
            <a:lvl1pPr algn="l">
              <a:defRPr b="1" cap="all" sz="4000"/>
            </a:lvl1pPr>
          </a:lstStyle>
          <a:p>
            <a:r>
              <a:rPr lang="en-US" smtClean="0"/>
              <a:t>Click to edit Master title style</a:t>
            </a:r>
            <a:endParaRPr lang="en-US"/>
          </a:p>
        </p:txBody>
      </p:sp>
      <p:sp>
        <p:nvSpPr>
          <p:cNvPr id="1049549" name="Text Placeholder 2"/>
          <p:cNvSpPr>
            <a:spLocks noGrp="1"/>
          </p:cNvSpPr>
          <p:nvPr>
            <p:ph type="body" idx="1"/>
          </p:nvPr>
        </p:nvSpPr>
        <p:spPr>
          <a:xfrm>
            <a:off x="722313" y="2906713"/>
            <a:ext cx="7772400" cy="1500187"/>
          </a:xfrm>
          <a:prstGeom prst="rect"/>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67" name=""/>
        <p:cNvGrpSpPr/>
        <p:nvPr/>
      </p:nvGrpSpPr>
      <p:grpSpPr>
        <a:xfrm>
          <a:off x="0" y="0"/>
          <a:ext cx="0" cy="0"/>
          <a:chOff x="0" y="0"/>
          <a:chExt cx="0" cy="0"/>
        </a:xfrm>
      </p:grpSpPr>
      <p:sp>
        <p:nvSpPr>
          <p:cNvPr id="1049550" name="Title 1"/>
          <p:cNvSpPr>
            <a:spLocks noGrp="1"/>
          </p:cNvSpPr>
          <p:nvPr>
            <p:ph type="title"/>
          </p:nvPr>
        </p:nvSpPr>
        <p:spPr>
          <a:xfrm>
            <a:off x="457200" y="274638"/>
            <a:ext cx="8229600" cy="1143000"/>
          </a:xfrm>
          <a:prstGeom prst="rect"/>
        </p:spPr>
        <p:txBody>
          <a:bodyPr/>
          <a:p>
            <a:r>
              <a:rPr lang="en-US" smtClean="0"/>
              <a:t>Click to edit Master title style</a:t>
            </a:r>
            <a:endParaRPr lang="en-US"/>
          </a:p>
        </p:txBody>
      </p:sp>
      <p:sp>
        <p:nvSpPr>
          <p:cNvPr id="1049551" name="Content Placeholder 2"/>
          <p:cNvSpPr>
            <a:spLocks noGrp="1"/>
          </p:cNvSpPr>
          <p:nvPr>
            <p:ph sz="half" idx="1"/>
          </p:nvPr>
        </p:nvSpPr>
        <p:spPr>
          <a:xfrm>
            <a:off x="457200" y="1600200"/>
            <a:ext cx="4038600" cy="4525963"/>
          </a:xfrm>
          <a:prstGeom prst="rect"/>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552" name="Content Placeholder 3"/>
          <p:cNvSpPr>
            <a:spLocks noGrp="1"/>
          </p:cNvSpPr>
          <p:nvPr>
            <p:ph sz="half" idx="2"/>
          </p:nvPr>
        </p:nvSpPr>
        <p:spPr>
          <a:xfrm>
            <a:off x="4648200" y="1600200"/>
            <a:ext cx="4038600" cy="4525963"/>
          </a:xfrm>
          <a:prstGeom prst="rect"/>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268" name=""/>
        <p:cNvGrpSpPr/>
        <p:nvPr/>
      </p:nvGrpSpPr>
      <p:grpSpPr>
        <a:xfrm>
          <a:off x="0" y="0"/>
          <a:ext cx="0" cy="0"/>
          <a:chOff x="0" y="0"/>
          <a:chExt cx="0" cy="0"/>
        </a:xfrm>
      </p:grpSpPr>
      <p:sp>
        <p:nvSpPr>
          <p:cNvPr id="1049553" name="Title 1"/>
          <p:cNvSpPr>
            <a:spLocks noGrp="1"/>
          </p:cNvSpPr>
          <p:nvPr>
            <p:ph type="title"/>
          </p:nvPr>
        </p:nvSpPr>
        <p:spPr>
          <a:xfrm>
            <a:off x="457200" y="274638"/>
            <a:ext cx="8229600" cy="1143000"/>
          </a:xfrm>
          <a:prstGeom prst="rect"/>
        </p:spPr>
        <p:txBody>
          <a:bodyPr/>
          <a:p>
            <a:r>
              <a:rPr lang="en-US" smtClean="0"/>
              <a:t>Click to edit Master title style</a:t>
            </a:r>
            <a:endParaRPr lang="en-US"/>
          </a:p>
        </p:txBody>
      </p:sp>
      <p:sp>
        <p:nvSpPr>
          <p:cNvPr id="1049554" name="Text Placeholder 2"/>
          <p:cNvSpPr>
            <a:spLocks noGrp="1"/>
          </p:cNvSpPr>
          <p:nvPr>
            <p:ph type="body" idx="1"/>
          </p:nvPr>
        </p:nvSpPr>
        <p:spPr>
          <a:xfrm>
            <a:off x="457200" y="1535113"/>
            <a:ext cx="4040188" cy="639762"/>
          </a:xfrm>
          <a:prstGeom prst="rect"/>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9555" name="Content Placeholder 3"/>
          <p:cNvSpPr>
            <a:spLocks noGrp="1"/>
          </p:cNvSpPr>
          <p:nvPr>
            <p:ph sz="half" idx="2"/>
          </p:nvPr>
        </p:nvSpPr>
        <p:spPr>
          <a:xfrm>
            <a:off x="457200" y="2174875"/>
            <a:ext cx="4040188" cy="3951288"/>
          </a:xfrm>
          <a:prstGeom prst="rect"/>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556" name="Text Placeholder 4"/>
          <p:cNvSpPr>
            <a:spLocks noGrp="1"/>
          </p:cNvSpPr>
          <p:nvPr>
            <p:ph type="body" sz="quarter" idx="3"/>
          </p:nvPr>
        </p:nvSpPr>
        <p:spPr>
          <a:xfrm>
            <a:off x="4645025" y="1535113"/>
            <a:ext cx="4041775" cy="639762"/>
          </a:xfrm>
          <a:prstGeom prst="rect"/>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9557" name="Content Placeholder 5"/>
          <p:cNvSpPr>
            <a:spLocks noGrp="1"/>
          </p:cNvSpPr>
          <p:nvPr>
            <p:ph sz="quarter" idx="4"/>
          </p:nvPr>
        </p:nvSpPr>
        <p:spPr>
          <a:xfrm>
            <a:off x="4645025" y="2174875"/>
            <a:ext cx="4041775" cy="3951288"/>
          </a:xfrm>
          <a:prstGeom prst="rect"/>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69" name=""/>
        <p:cNvGrpSpPr/>
        <p:nvPr/>
      </p:nvGrpSpPr>
      <p:grpSpPr>
        <a:xfrm>
          <a:off x="0" y="0"/>
          <a:ext cx="0" cy="0"/>
          <a:chOff x="0" y="0"/>
          <a:chExt cx="0" cy="0"/>
        </a:xfrm>
      </p:grpSpPr>
      <p:sp>
        <p:nvSpPr>
          <p:cNvPr id="1049558" name="Title 1"/>
          <p:cNvSpPr>
            <a:spLocks noGrp="1"/>
          </p:cNvSpPr>
          <p:nvPr>
            <p:ph type="title"/>
          </p:nvPr>
        </p:nvSpPr>
        <p:spPr>
          <a:xfrm>
            <a:off x="457200" y="274638"/>
            <a:ext cx="8229600" cy="1143000"/>
          </a:xfrm>
          <a:prstGeom prst="rect"/>
        </p:spPr>
        <p:txBody>
          <a:bodyPr/>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24"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270" name=""/>
        <p:cNvGrpSpPr/>
        <p:nvPr/>
      </p:nvGrpSpPr>
      <p:grpSpPr>
        <a:xfrm>
          <a:off x="0" y="0"/>
          <a:ext cx="0" cy="0"/>
          <a:chOff x="0" y="0"/>
          <a:chExt cx="0" cy="0"/>
        </a:xfrm>
      </p:grpSpPr>
      <p:sp>
        <p:nvSpPr>
          <p:cNvPr id="1049559" name="Title 1"/>
          <p:cNvSpPr>
            <a:spLocks noGrp="1"/>
          </p:cNvSpPr>
          <p:nvPr>
            <p:ph type="title"/>
          </p:nvPr>
        </p:nvSpPr>
        <p:spPr>
          <a:xfrm>
            <a:off x="457200" y="273050"/>
            <a:ext cx="3008313" cy="1162050"/>
          </a:xfrm>
          <a:prstGeom prst="rect"/>
        </p:spPr>
        <p:txBody>
          <a:bodyPr anchor="b"/>
          <a:lstStyle>
            <a:lvl1pPr algn="l">
              <a:defRPr b="1" sz="2000"/>
            </a:lvl1pPr>
          </a:lstStyle>
          <a:p>
            <a:r>
              <a:rPr lang="en-US" smtClean="0"/>
              <a:t>Click to edit Master title style</a:t>
            </a:r>
            <a:endParaRPr lang="en-US"/>
          </a:p>
        </p:txBody>
      </p:sp>
      <p:sp>
        <p:nvSpPr>
          <p:cNvPr id="1049560" name="Content Placeholder 2"/>
          <p:cNvSpPr>
            <a:spLocks noGrp="1"/>
          </p:cNvSpPr>
          <p:nvPr>
            <p:ph idx="1"/>
          </p:nvPr>
        </p:nvSpPr>
        <p:spPr>
          <a:xfrm>
            <a:off x="3575050" y="273050"/>
            <a:ext cx="5111750" cy="5853113"/>
          </a:xfrm>
          <a:prstGeom prst="rect"/>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561" name="Text Placeholder 3"/>
          <p:cNvSpPr>
            <a:spLocks noGrp="1"/>
          </p:cNvSpPr>
          <p:nvPr>
            <p:ph type="body" sz="half" idx="2"/>
          </p:nvPr>
        </p:nvSpPr>
        <p:spPr>
          <a:xfrm>
            <a:off x="457200" y="1435100"/>
            <a:ext cx="3008313" cy="4691063"/>
          </a:xfrm>
          <a:prstGeom prst="rect"/>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271" name=""/>
        <p:cNvGrpSpPr/>
        <p:nvPr/>
      </p:nvGrpSpPr>
      <p:grpSpPr>
        <a:xfrm>
          <a:off x="0" y="0"/>
          <a:ext cx="0" cy="0"/>
          <a:chOff x="0" y="0"/>
          <a:chExt cx="0" cy="0"/>
        </a:xfrm>
      </p:grpSpPr>
      <p:sp>
        <p:nvSpPr>
          <p:cNvPr id="1049562" name="Title 1"/>
          <p:cNvSpPr>
            <a:spLocks noGrp="1"/>
          </p:cNvSpPr>
          <p:nvPr>
            <p:ph type="title"/>
          </p:nvPr>
        </p:nvSpPr>
        <p:spPr>
          <a:xfrm>
            <a:off x="1792288" y="4800600"/>
            <a:ext cx="5486400" cy="566738"/>
          </a:xfrm>
          <a:prstGeom prst="rect"/>
        </p:spPr>
        <p:txBody>
          <a:bodyPr anchor="b"/>
          <a:lstStyle>
            <a:lvl1pPr algn="l">
              <a:defRPr b="1" sz="2000"/>
            </a:lvl1pPr>
          </a:lstStyle>
          <a:p>
            <a:r>
              <a:rPr lang="en-US" smtClean="0"/>
              <a:t>Click to edit Master title style</a:t>
            </a:r>
            <a:endParaRPr lang="en-US"/>
          </a:p>
        </p:txBody>
      </p:sp>
      <p:sp>
        <p:nvSpPr>
          <p:cNvPr id="1049563" name="Picture Placeholder 2"/>
          <p:cNvSpPr>
            <a:spLocks noGrp="1"/>
          </p:cNvSpPr>
          <p:nvPr>
            <p:ph type="pic" idx="1"/>
          </p:nvPr>
        </p:nvSpPr>
        <p:spPr>
          <a:xfrm>
            <a:off x="1792288" y="612775"/>
            <a:ext cx="5486400" cy="4114800"/>
          </a:xfrm>
          <a:prstGeom prst="rect"/>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914400" eaLnBrk="0" fontAlgn="base" hangingPunct="0" indent="0" latinLnBrk="0" lvl="0" marL="0" marR="0" rtl="0">
              <a:lnSpc>
                <a:spcPct val="100000"/>
              </a:lnSpc>
              <a:spcBef>
                <a:spcPct val="20000"/>
              </a:spcBef>
              <a:spcAft>
                <a:spcPct val="0"/>
              </a:spcAft>
              <a:buClr>
                <a:schemeClr val="tx2"/>
              </a:buClr>
              <a:buSzTx/>
              <a:buFontTx/>
              <a:buNone/>
            </a:pPr>
            <a:endParaRPr baseline="0" b="0" cap="none" sz="3200" i="0" kern="0" kumimoji="0" lang="en-US" noProof="0" normalizeH="0" spc="0" strike="noStrike" u="none" smtClean="0">
              <a:ln>
                <a:noFill/>
              </a:ln>
              <a:solidFill>
                <a:schemeClr val="tx1"/>
              </a:solidFill>
              <a:effectLst/>
              <a:uLnTx/>
              <a:uFillTx/>
              <a:latin typeface="+mn-lt"/>
              <a:ea typeface="+mn-ea"/>
              <a:cs typeface="+mn-cs"/>
            </a:endParaRPr>
          </a:p>
        </p:txBody>
      </p:sp>
      <p:sp>
        <p:nvSpPr>
          <p:cNvPr id="1049564" name="Text Placeholder 3"/>
          <p:cNvSpPr>
            <a:spLocks noGrp="1"/>
          </p:cNvSpPr>
          <p:nvPr>
            <p:ph type="body" sz="half" idx="2"/>
          </p:nvPr>
        </p:nvSpPr>
        <p:spPr>
          <a:xfrm>
            <a:off x="1792288" y="5367338"/>
            <a:ext cx="5486400" cy="804862"/>
          </a:xfrm>
          <a:prstGeom prst="rect"/>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2.jpe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blipFill rotWithShape="0">
          <a:blip xmlns:r="http://schemas.openxmlformats.org/officeDocument/2006/relationships" r:embed="rId12">
            <a:alphaModFix amt="100000"/>
          </a:blip>
          <a:srcRect/>
          <a:stretch>
            <a:fillRect/>
          </a:stretch>
        </a:blipFill>
      </p:bgPr>
    </p:bg>
    <p:spTree>
      <p:nvGrpSpPr>
        <p:cNvPr id="22" name=""/>
        <p:cNvGrpSpPr/>
        <p:nvPr/>
      </p:nvGrpSpPr>
      <p:grpSpPr>
        <a:xfrm rot="0">
          <a:off x="0" y="0"/>
          <a:ext cx="0" cy="0"/>
          <a:chOff x="0" y="0"/>
          <a:chExt cx="0" cy="0"/>
        </a:xfrm>
      </p:grpSpPr>
      <p:sp>
        <p:nvSpPr>
          <p:cNvPr id="1048576" name="Text Box 8"/>
          <p:cNvSpPr txBox="1"/>
          <p:nvPr/>
        </p:nvSpPr>
        <p:spPr>
          <a:xfrm rot="0">
            <a:off x="3886200" y="6400800"/>
            <a:ext cx="5105400" cy="274637"/>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5pPr>
          </a:lstStyle>
          <a:p>
            <a:pPr eaLnBrk="1" hangingPunct="1" latinLnBrk="1" lvl="0">
              <a:spcBef>
                <a:spcPct val="50000"/>
              </a:spcBef>
            </a:pPr>
            <a:r>
              <a:rPr altLang="en-US" sz="1200" lang="en-US">
                <a:solidFill>
                  <a:srgbClr val="996633"/>
                </a:solidFill>
              </a:rPr>
              <a:t>© 2009 Pearson Education, Upper Saddle River, NJ 07458. All Rights Reserved</a:t>
            </a:r>
          </a:p>
        </p:txBody>
      </p:sp>
      <p:sp>
        <p:nvSpPr>
          <p:cNvPr id="1048577" name="Text Box 9"/>
          <p:cNvSpPr txBox="1"/>
          <p:nvPr/>
        </p:nvSpPr>
        <p:spPr>
          <a:xfrm rot="0">
            <a:off x="152400" y="6400800"/>
            <a:ext cx="2819400" cy="274637"/>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sym typeface="Times New Roman" pitchFamily="18" charset="0"/>
              </a:defRPr>
            </a:lvl5pPr>
          </a:lstStyle>
          <a:p>
            <a:pPr lvl="0">
              <a:spcBef>
                <a:spcPct val="50000"/>
              </a:spcBef>
            </a:pPr>
            <a:r>
              <a:rPr altLang="en-US" sz="1200" lang="en-US">
                <a:solidFill>
                  <a:srgbClr val="996633"/>
                </a:solidFill>
              </a:rPr>
              <a:t>Floyd, Digital Fundamentals, 10</a:t>
            </a:r>
            <a:r>
              <a:rPr altLang="en-US" baseline="30000" sz="1200" lang="en-US">
                <a:solidFill>
                  <a:srgbClr val="996633"/>
                </a:solidFill>
              </a:rPr>
              <a:t>th</a:t>
            </a:r>
            <a:r>
              <a:rPr altLang="en-US" sz="1200" lang="en-US">
                <a:solidFill>
                  <a:srgbClr val="996633"/>
                </a:solidFill>
              </a:rPr>
              <a:t> ed</a:t>
            </a: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hf dt="0" ftr="0" sldNum="0"/>
  <p:txStyles>
    <p:titleStyle>
      <a:lvl1pPr algn="l" eaLnBrk="0" fontAlgn="base" hangingPunct="0" rtl="0">
        <a:spcBef>
          <a:spcPct val="0"/>
        </a:spcBef>
        <a:spcAft>
          <a:spcPct val="0"/>
        </a:spcAft>
        <a:defRPr b="1" sz="3200">
          <a:solidFill>
            <a:schemeClr val="tx2"/>
          </a:solidFill>
          <a:latin typeface="+mj-lt"/>
          <a:ea typeface="+mj-ea"/>
          <a:cs typeface="+mj-cs"/>
        </a:defRPr>
      </a:lvl1pPr>
      <a:lvl2pPr algn="l" eaLnBrk="0" fontAlgn="base" hangingPunct="0" rtl="0">
        <a:spcBef>
          <a:spcPct val="0"/>
        </a:spcBef>
        <a:spcAft>
          <a:spcPct val="0"/>
        </a:spcAft>
        <a:defRPr b="1" sz="3200">
          <a:solidFill>
            <a:schemeClr val="tx2"/>
          </a:solidFill>
          <a:latin typeface="Arial" charset="0"/>
        </a:defRPr>
      </a:lvl2pPr>
      <a:lvl3pPr algn="l" eaLnBrk="0" fontAlgn="base" hangingPunct="0" rtl="0">
        <a:spcBef>
          <a:spcPct val="0"/>
        </a:spcBef>
        <a:spcAft>
          <a:spcPct val="0"/>
        </a:spcAft>
        <a:defRPr b="1" sz="3200">
          <a:solidFill>
            <a:schemeClr val="tx2"/>
          </a:solidFill>
          <a:latin typeface="Arial" charset="0"/>
        </a:defRPr>
      </a:lvl3pPr>
      <a:lvl4pPr algn="l" eaLnBrk="0" fontAlgn="base" hangingPunct="0" rtl="0">
        <a:spcBef>
          <a:spcPct val="0"/>
        </a:spcBef>
        <a:spcAft>
          <a:spcPct val="0"/>
        </a:spcAft>
        <a:defRPr b="1" sz="3200">
          <a:solidFill>
            <a:schemeClr val="tx2"/>
          </a:solidFill>
          <a:latin typeface="Arial" charset="0"/>
        </a:defRPr>
      </a:lvl4pPr>
      <a:lvl5pPr algn="l" eaLnBrk="0" fontAlgn="base" hangingPunct="0" rtl="0">
        <a:spcBef>
          <a:spcPct val="0"/>
        </a:spcBef>
        <a:spcAft>
          <a:spcPct val="0"/>
        </a:spcAft>
        <a:defRPr b="1" sz="3200">
          <a:solidFill>
            <a:schemeClr val="tx2"/>
          </a:solidFill>
          <a:latin typeface="Arial" charset="0"/>
        </a:defRPr>
      </a:lvl5pPr>
      <a:lvl6pPr algn="l" eaLnBrk="0" fontAlgn="base" hangingPunct="0" marL="457200" rtl="0">
        <a:spcBef>
          <a:spcPct val="0"/>
        </a:spcBef>
        <a:spcAft>
          <a:spcPct val="0"/>
        </a:spcAft>
        <a:defRPr b="1" sz="3200">
          <a:solidFill>
            <a:schemeClr val="tx2"/>
          </a:solidFill>
          <a:latin typeface="Arial" charset="0"/>
        </a:defRPr>
      </a:lvl6pPr>
      <a:lvl7pPr algn="l" eaLnBrk="0" fontAlgn="base" hangingPunct="0" marL="914400" rtl="0">
        <a:spcBef>
          <a:spcPct val="0"/>
        </a:spcBef>
        <a:spcAft>
          <a:spcPct val="0"/>
        </a:spcAft>
        <a:defRPr b="1" sz="3200">
          <a:solidFill>
            <a:schemeClr val="tx2"/>
          </a:solidFill>
          <a:latin typeface="Arial" charset="0"/>
        </a:defRPr>
      </a:lvl7pPr>
      <a:lvl8pPr algn="l" eaLnBrk="0" fontAlgn="base" hangingPunct="0" marL="1371600" rtl="0">
        <a:spcBef>
          <a:spcPct val="0"/>
        </a:spcBef>
        <a:spcAft>
          <a:spcPct val="0"/>
        </a:spcAft>
        <a:defRPr b="1" sz="3200">
          <a:solidFill>
            <a:schemeClr val="tx2"/>
          </a:solidFill>
          <a:latin typeface="Arial" charset="0"/>
        </a:defRPr>
      </a:lvl8pPr>
      <a:lvl9pPr algn="l" eaLnBrk="0" fontAlgn="base" hangingPunct="0" marL="1828800" rtl="0">
        <a:spcBef>
          <a:spcPct val="0"/>
        </a:spcBef>
        <a:spcAft>
          <a:spcPct val="0"/>
        </a:spcAft>
        <a:defRPr b="1" sz="3200">
          <a:solidFill>
            <a:schemeClr val="tx2"/>
          </a:solidFill>
          <a:latin typeface="Arial" charset="0"/>
        </a:defRPr>
      </a:lvl9pPr>
    </p:titleStyle>
    <p:bodyStyle>
      <a:lvl1pPr algn="l" eaLnBrk="0" fontAlgn="base" hangingPunct="0" indent="-342900" marL="342900" rtl="0">
        <a:spcBef>
          <a:spcPct val="20000"/>
        </a:spcBef>
        <a:spcAft>
          <a:spcPct val="0"/>
        </a:spcAft>
        <a:buClr>
          <a:schemeClr val="tx2"/>
        </a:buClr>
        <a:buChar char="•"/>
        <a:defRPr sz="3200">
          <a:solidFill>
            <a:schemeClr val="tx1"/>
          </a:solidFill>
          <a:latin typeface="+mn-lt"/>
          <a:ea typeface="+mn-ea"/>
          <a:cs typeface="+mn-cs"/>
        </a:defRPr>
      </a:lvl1pPr>
      <a:lvl2pPr algn="l" eaLnBrk="0" fontAlgn="base" hangingPunct="0" indent="-285750" marL="742950" rtl="0">
        <a:spcBef>
          <a:spcPct val="20000"/>
        </a:spcBef>
        <a:spcAft>
          <a:spcPct val="0"/>
        </a:spcAft>
        <a:buClr>
          <a:schemeClr val="tx2"/>
        </a:buClr>
        <a:buChar char="–"/>
        <a:defRPr sz="2800">
          <a:solidFill>
            <a:schemeClr val="tx1"/>
          </a:solidFill>
          <a:latin typeface="+mn-lt"/>
        </a:defRPr>
      </a:lvl2pPr>
      <a:lvl3pPr algn="l" eaLnBrk="0" fontAlgn="base" hangingPunct="0" indent="-228600" marL="1143000" rtl="0">
        <a:spcBef>
          <a:spcPct val="20000"/>
        </a:spcBef>
        <a:spcAft>
          <a:spcPct val="0"/>
        </a:spcAft>
        <a:buClr>
          <a:schemeClr val="tx2"/>
        </a:buClr>
        <a:buChar char="•"/>
        <a:defRPr sz="2400">
          <a:solidFill>
            <a:schemeClr val="tx1"/>
          </a:solidFill>
          <a:latin typeface="+mn-lt"/>
        </a:defRPr>
      </a:lvl3pPr>
      <a:lvl4pPr algn="l" eaLnBrk="0" fontAlgn="base" hangingPunct="0" indent="-228600" marL="1600200" rtl="0">
        <a:spcBef>
          <a:spcPct val="20000"/>
        </a:spcBef>
        <a:spcAft>
          <a:spcPct val="0"/>
        </a:spcAft>
        <a:buClr>
          <a:schemeClr val="tx2"/>
        </a:buClr>
        <a:buChar char="–"/>
        <a:defRPr sz="2000">
          <a:solidFill>
            <a:schemeClr val="tx1"/>
          </a:solidFill>
          <a:latin typeface="+mn-lt"/>
        </a:defRPr>
      </a:lvl4pPr>
      <a:lvl5pPr algn="l" eaLnBrk="0" fontAlgn="base" hangingPunct="0" indent="-228600" marL="2057400" rtl="0">
        <a:spcBef>
          <a:spcPct val="20000"/>
        </a:spcBef>
        <a:spcAft>
          <a:spcPct val="0"/>
        </a:spcAft>
        <a:buClr>
          <a:schemeClr val="tx2"/>
        </a:buClr>
        <a:buChar char="»"/>
        <a:defRPr sz="2000">
          <a:solidFill>
            <a:schemeClr val="tx1"/>
          </a:solidFill>
          <a:latin typeface="+mn-lt"/>
        </a:defRPr>
      </a:lvl5pPr>
      <a:lvl6pPr algn="l" eaLnBrk="0" fontAlgn="base" hangingPunct="0" indent="-228600" marL="2514600" rtl="0">
        <a:spcBef>
          <a:spcPct val="20000"/>
        </a:spcBef>
        <a:spcAft>
          <a:spcPct val="0"/>
        </a:spcAft>
        <a:buClr>
          <a:schemeClr val="tx2"/>
        </a:buClr>
        <a:buChar char="»"/>
        <a:defRPr sz="2000">
          <a:solidFill>
            <a:schemeClr val="tx1"/>
          </a:solidFill>
          <a:latin typeface="+mn-lt"/>
        </a:defRPr>
      </a:lvl6pPr>
      <a:lvl7pPr algn="l" eaLnBrk="0" fontAlgn="base" hangingPunct="0" indent="-228600" marL="2971800" rtl="0">
        <a:spcBef>
          <a:spcPct val="20000"/>
        </a:spcBef>
        <a:spcAft>
          <a:spcPct val="0"/>
        </a:spcAft>
        <a:buClr>
          <a:schemeClr val="tx2"/>
        </a:buClr>
        <a:buChar char="»"/>
        <a:defRPr sz="2000">
          <a:solidFill>
            <a:schemeClr val="tx1"/>
          </a:solidFill>
          <a:latin typeface="+mn-lt"/>
        </a:defRPr>
      </a:lvl7pPr>
      <a:lvl8pPr algn="l" eaLnBrk="0" fontAlgn="base" hangingPunct="0" indent="-228600" marL="3429000" rtl="0">
        <a:spcBef>
          <a:spcPct val="20000"/>
        </a:spcBef>
        <a:spcAft>
          <a:spcPct val="0"/>
        </a:spcAft>
        <a:buClr>
          <a:schemeClr val="tx2"/>
        </a:buClr>
        <a:buChar char="»"/>
        <a:defRPr sz="2000">
          <a:solidFill>
            <a:schemeClr val="tx1"/>
          </a:solidFill>
          <a:latin typeface="+mn-lt"/>
        </a:defRPr>
      </a:lvl8pPr>
      <a:lvl9pPr algn="l" eaLnBrk="0" fontAlgn="base" hangingPunct="0" indent="-228600" marL="3886200" rtl="0">
        <a:spcBef>
          <a:spcPct val="20000"/>
        </a:spcBef>
        <a:spcAft>
          <a:spcPct val="0"/>
        </a:spcAft>
        <a:buClr>
          <a:schemeClr val="tx2"/>
        </a:buClr>
        <a:buChar char="»"/>
        <a:defRPr sz="2000">
          <a:solidFill>
            <a:schemeClr val="tx1"/>
          </a:solidFill>
          <a:latin typeface="+mn-lt"/>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13.bin"/><Relationship Id="rId3" Type="http://schemas.openxmlformats.org/officeDocument/2006/relationships/image" Target="../media/image14.emf"/><Relationship Id="rId4" Type="http://schemas.openxmlformats.org/officeDocument/2006/relationships/oleObject" Target="../embeddings/oleObject14.bin"/><Relationship Id="rId5" Type="http://schemas.openxmlformats.org/officeDocument/2006/relationships/slideLayout" Target="../slideLayouts/slideLayout1.xml"/><Relationship Id="rId6"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15.bin"/><Relationship Id="rId3" Type="http://schemas.openxmlformats.org/officeDocument/2006/relationships/image" Target="../media/image17.emf"/><Relationship Id="rId4" Type="http://schemas.openxmlformats.org/officeDocument/2006/relationships/slideLayout" Target="../slideLayouts/slideLayout1.xml"/><Relationship Id="rId5"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16.bin"/><Relationship Id="rId3" Type="http://schemas.openxmlformats.org/officeDocument/2006/relationships/image" Target="../media/image18.emf"/><Relationship Id="rId4" Type="http://schemas.openxmlformats.org/officeDocument/2006/relationships/slideLayout" Target="../slideLayouts/slideLayout1.xml"/><Relationship Id="rId5"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17.bin"/><Relationship Id="rId3" Type="http://schemas.openxmlformats.org/officeDocument/2006/relationships/image" Target="../media/image19.emf"/><Relationship Id="rId4" Type="http://schemas.openxmlformats.org/officeDocument/2006/relationships/slideLayout" Target="../slideLayouts/slideLayout1.xml"/><Relationship Id="rId5"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18.bin"/><Relationship Id="rId3" Type="http://schemas.openxmlformats.org/officeDocument/2006/relationships/image" Target="../media/image20.emf"/><Relationship Id="rId4" Type="http://schemas.openxmlformats.org/officeDocument/2006/relationships/oleObject" Target="../embeddings/oleObject19.bin"/><Relationship Id="rId5" Type="http://schemas.openxmlformats.org/officeDocument/2006/relationships/image" Target="../media/image21.emf"/><Relationship Id="rId6" Type="http://schemas.openxmlformats.org/officeDocument/2006/relationships/slideLayout" Target="../slideLayouts/slideLayout1.xml"/><Relationship Id="rId7"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20.bin"/><Relationship Id="rId3" Type="http://schemas.openxmlformats.org/officeDocument/2006/relationships/image" Target="../media/image22.emf"/><Relationship Id="rId4" Type="http://schemas.openxmlformats.org/officeDocument/2006/relationships/slideLayout" Target="../slideLayouts/slideLayout1.xml"/><Relationship Id="rId5"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21.bin"/><Relationship Id="rId3" Type="http://schemas.openxmlformats.org/officeDocument/2006/relationships/image" Target="../media/image23.emf"/><Relationship Id="rId4" Type="http://schemas.openxmlformats.org/officeDocument/2006/relationships/slideLayout" Target="../slideLayouts/slideLayout1.xml"/><Relationship Id="rId5"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24.png"/><Relationship Id="rId3" Type="http://schemas.openxmlformats.org/officeDocument/2006/relationships/slideLayout" Target="../slideLayouts/slideLayout1.xml"/><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22.bin"/><Relationship Id="rId3" Type="http://schemas.openxmlformats.org/officeDocument/2006/relationships/image" Target="../media/image25.emf"/><Relationship Id="rId4" Type="http://schemas.openxmlformats.org/officeDocument/2006/relationships/slideLayout" Target="../slideLayouts/slideLayout1.xml"/><Relationship Id="rId5"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26.emf"/><Relationship Id="rId3" Type="http://schemas.openxmlformats.org/officeDocument/2006/relationships/slideLayout" Target="../slideLayouts/slideLayout1.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0.bin"/><Relationship Id="rId3" Type="http://schemas.openxmlformats.org/officeDocument/2006/relationships/image" Target="../media/image5.emf"/><Relationship Id="rId4" Type="http://schemas.openxmlformats.org/officeDocument/2006/relationships/oleObject" Target="../embeddings/oleObject1.bin"/><Relationship Id="rId5" Type="http://schemas.openxmlformats.org/officeDocument/2006/relationships/image" Target="../media/image6.emf"/><Relationship Id="rId6" Type="http://schemas.openxmlformats.org/officeDocument/2006/relationships/oleObject" Target="../embeddings/oleObject2.bin"/><Relationship Id="rId7" Type="http://schemas.openxmlformats.org/officeDocument/2006/relationships/image" Target="../media/image7.emf"/><Relationship Id="rId8" Type="http://schemas.openxmlformats.org/officeDocument/2006/relationships/slideLayout" Target="../slideLayouts/slideLayout1.xml"/><Relationship Id="rId9"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image" Target="../media/image4.jpeg"/><Relationship Id="rId4" Type="http://schemas.openxmlformats.org/officeDocument/2006/relationships/slideLayout" Target="../slideLayouts/slideLayout1.xml"/><Relationship Id="rId5"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9.png"/><Relationship Id="rId3" Type="http://schemas.openxmlformats.org/officeDocument/2006/relationships/image" Target="../media/image4.jpeg"/><Relationship Id="rId4" Type="http://schemas.openxmlformats.org/officeDocument/2006/relationships/slideLayout" Target="../slideLayouts/slideLayout1.xml"/><Relationship Id="rId5"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30.png"/><Relationship Id="rId3" Type="http://schemas.openxmlformats.org/officeDocument/2006/relationships/slideLayout" Target="../slideLayouts/slideLayout1.xml"/><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31.png"/><Relationship Id="rId3" Type="http://schemas.openxmlformats.org/officeDocument/2006/relationships/slideLayout" Target="../slideLayouts/slideLayout1.xml"/><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23.bin"/><Relationship Id="rId3" Type="http://schemas.openxmlformats.org/officeDocument/2006/relationships/image" Target="../media/image32.emf"/><Relationship Id="rId4" Type="http://schemas.openxmlformats.org/officeDocument/2006/relationships/slideLayout" Target="../slideLayouts/slideLayout1.xml"/><Relationship Id="rId5"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24.bin"/><Relationship Id="rId3" Type="http://schemas.openxmlformats.org/officeDocument/2006/relationships/image" Target="../media/image33.emf"/><Relationship Id="rId4" Type="http://schemas.openxmlformats.org/officeDocument/2006/relationships/slideLayout" Target="../slideLayouts/slideLayout1.xml"/><Relationship Id="rId5"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25.bin"/><Relationship Id="rId3" Type="http://schemas.openxmlformats.org/officeDocument/2006/relationships/image" Target="../media/image34.emf"/><Relationship Id="rId4" Type="http://schemas.openxmlformats.org/officeDocument/2006/relationships/image" Target="../media/image35.png"/><Relationship Id="rId5" Type="http://schemas.openxmlformats.org/officeDocument/2006/relationships/slideLayout" Target="../slideLayouts/slideLayout1.xml"/><Relationship Id="rId6"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26.bin"/><Relationship Id="rId3" Type="http://schemas.openxmlformats.org/officeDocument/2006/relationships/image" Target="../media/image36.emf"/><Relationship Id="rId4" Type="http://schemas.openxmlformats.org/officeDocument/2006/relationships/slideLayout" Target="../slideLayouts/slideLayout1.xml"/><Relationship Id="rId5"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27.bin"/><Relationship Id="rId3" Type="http://schemas.openxmlformats.org/officeDocument/2006/relationships/image" Target="../media/image37.emf"/><Relationship Id="rId4" Type="http://schemas.openxmlformats.org/officeDocument/2006/relationships/slideLayout" Target="../slideLayouts/slideLayout1.xml"/><Relationship Id="rId5"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28.bin"/><Relationship Id="rId3" Type="http://schemas.openxmlformats.org/officeDocument/2006/relationships/image" Target="../media/image38.emf"/><Relationship Id="rId4" Type="http://schemas.openxmlformats.org/officeDocument/2006/relationships/slideLayout" Target="../slideLayouts/slideLayout1.xml"/><Relationship Id="rId5"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oleObject" Target="../embeddings/oleObject3.bin"/><Relationship Id="rId2" Type="http://schemas.openxmlformats.org/officeDocument/2006/relationships/image" Target="../media/image8.emf"/><Relationship Id="rId3" Type="http://schemas.openxmlformats.org/officeDocument/2006/relationships/image" Target="../media/image4.jpeg"/><Relationship Id="rId4" Type="http://schemas.openxmlformats.org/officeDocument/2006/relationships/oleObject" Target="../embeddings/oleObject4.bin"/><Relationship Id="rId5" Type="http://schemas.openxmlformats.org/officeDocument/2006/relationships/image" Target="../media/image9.emf"/><Relationship Id="rId6" Type="http://schemas.openxmlformats.org/officeDocument/2006/relationships/oleObject" Target="../embeddings/oleObject5.bin"/><Relationship Id="rId7" Type="http://schemas.openxmlformats.org/officeDocument/2006/relationships/image" Target="../media/image10.emf"/><Relationship Id="rId8" Type="http://schemas.openxmlformats.org/officeDocument/2006/relationships/slideLayout" Target="../slideLayouts/slideLayout1.xml"/><Relationship Id="rId9"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29.bin"/><Relationship Id="rId3" Type="http://schemas.openxmlformats.org/officeDocument/2006/relationships/image" Target="../media/image38.emf"/><Relationship Id="rId4" Type="http://schemas.openxmlformats.org/officeDocument/2006/relationships/oleObject" Target="../embeddings/oleObject30.bin"/><Relationship Id="rId5" Type="http://schemas.openxmlformats.org/officeDocument/2006/relationships/image" Target="../media/image39.emf"/><Relationship Id="rId6" Type="http://schemas.openxmlformats.org/officeDocument/2006/relationships/slideLayout" Target="../slideLayouts/slideLayout1.xml"/><Relationship Id="rId7"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31.bin"/><Relationship Id="rId3" Type="http://schemas.openxmlformats.org/officeDocument/2006/relationships/image" Target="../media/image40.emf"/><Relationship Id="rId4" Type="http://schemas.openxmlformats.org/officeDocument/2006/relationships/slideLayout" Target="../slideLayouts/slideLayout1.xml"/><Relationship Id="rId5"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32.bin"/><Relationship Id="rId3" Type="http://schemas.openxmlformats.org/officeDocument/2006/relationships/image" Target="../media/image41.emf"/><Relationship Id="rId4" Type="http://schemas.openxmlformats.org/officeDocument/2006/relationships/slideLayout" Target="../slideLayouts/slideLayout1.xml"/><Relationship Id="rId5"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33.bin"/><Relationship Id="rId3" Type="http://schemas.openxmlformats.org/officeDocument/2006/relationships/image" Target="../media/image42.emf"/><Relationship Id="rId4" Type="http://schemas.openxmlformats.org/officeDocument/2006/relationships/slideLayout" Target="../slideLayouts/slideLayout1.xml"/><Relationship Id="rId5"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oleObject" Target="../embeddings/oleObject34.bin"/><Relationship Id="rId2" Type="http://schemas.openxmlformats.org/officeDocument/2006/relationships/image" Target="../media/image43.emf"/><Relationship Id="rId3" Type="http://schemas.openxmlformats.org/officeDocument/2006/relationships/image" Target="../media/image4.jpeg"/><Relationship Id="rId4" Type="http://schemas.openxmlformats.org/officeDocument/2006/relationships/slideLayout" Target="../slideLayouts/slideLayout1.xml"/><Relationship Id="rId5"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hyperlink" Target="http://en.wikipedia.org/wiki/File:Telephony_multiplexer_system.gif" TargetMode="External"/><Relationship Id="rId3" Type="http://schemas.openxmlformats.org/officeDocument/2006/relationships/image" Target="../media/image44.gif"/><Relationship Id="rId4" Type="http://schemas.openxmlformats.org/officeDocument/2006/relationships/slideLayout" Target="../slideLayouts/slideLayout1.xml"/><Relationship Id="rId5"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45.png"/><Relationship Id="rId3" Type="http://schemas.openxmlformats.org/officeDocument/2006/relationships/slideLayout" Target="../slideLayouts/slideLayout1.xml"/><Relationship Id="rId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35.bin"/><Relationship Id="rId3" Type="http://schemas.openxmlformats.org/officeDocument/2006/relationships/image" Target="../media/image46.emf"/><Relationship Id="rId4" Type="http://schemas.openxmlformats.org/officeDocument/2006/relationships/slideLayout" Target="../slideLayouts/slideLayout1.xml"/><Relationship Id="rId5"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47.png"/><Relationship Id="rId3" Type="http://schemas.openxmlformats.org/officeDocument/2006/relationships/slideLayout" Target="../slideLayouts/slideLayout1.xml"/><Relationship Id="rId4"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36.bin"/><Relationship Id="rId3" Type="http://schemas.openxmlformats.org/officeDocument/2006/relationships/image" Target="../media/image46.emf"/><Relationship Id="rId4" Type="http://schemas.openxmlformats.org/officeDocument/2006/relationships/slideLayout" Target="../slideLayouts/slideLayout1.xml"/><Relationship Id="rId5"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6.bin"/><Relationship Id="rId3" Type="http://schemas.openxmlformats.org/officeDocument/2006/relationships/image" Target="../media/image9.emf"/><Relationship Id="rId4" Type="http://schemas.openxmlformats.org/officeDocument/2006/relationships/oleObject" Target="../embeddings/oleObject7.bin"/><Relationship Id="rId5" Type="http://schemas.openxmlformats.org/officeDocument/2006/relationships/image" Target="../media/image10.emf"/><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slideLayout" Target="../slideLayouts/slideLayout1.xml"/><Relationship Id="rId9"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image" Target="../media/image48.jpeg"/><Relationship Id="rId2" Type="http://schemas.openxmlformats.org/officeDocument/2006/relationships/image" Target="../media/image4.jpeg"/><Relationship Id="rId3" Type="http://schemas.openxmlformats.org/officeDocument/2006/relationships/slideLayout" Target="../slideLayouts/slideLayout1.xml"/><Relationship Id="rId4"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49.png"/><Relationship Id="rId3" Type="http://schemas.openxmlformats.org/officeDocument/2006/relationships/slideLayout" Target="../slideLayouts/slideLayout1.xml"/><Relationship Id="rId4"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37.bin"/><Relationship Id="rId3" Type="http://schemas.openxmlformats.org/officeDocument/2006/relationships/image" Target="../media/image50.emf"/><Relationship Id="rId4" Type="http://schemas.openxmlformats.org/officeDocument/2006/relationships/slideLayout" Target="../slideLayouts/slideLayout1.xml"/><Relationship Id="rId5"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7.xml"/><Relationship Id="rId3"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7.xml"/><Relationship Id="rId3"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image" Target="../media/image51.jpeg"/><Relationship Id="rId2" Type="http://schemas.openxmlformats.org/officeDocument/2006/relationships/oleObject" Target="../embeddings/oleObject38.bin"/><Relationship Id="rId3" Type="http://schemas.openxmlformats.org/officeDocument/2006/relationships/image" Target="../media/image8.emf"/><Relationship Id="rId4" Type="http://schemas.openxmlformats.org/officeDocument/2006/relationships/slideLayout" Target="../slideLayouts/slideLayout7.xml"/><Relationship Id="rId5"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image" Target="../media/image51.jpeg"/><Relationship Id="rId2" Type="http://schemas.openxmlformats.org/officeDocument/2006/relationships/oleObject" Target="../embeddings/oleObject39.bin"/><Relationship Id="rId3" Type="http://schemas.openxmlformats.org/officeDocument/2006/relationships/image" Target="../media/image17.emf"/><Relationship Id="rId4" Type="http://schemas.openxmlformats.org/officeDocument/2006/relationships/slideLayout" Target="../slideLayouts/slideLayout7.xml"/><Relationship Id="rId5"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image" Target="../media/image51.jpeg"/><Relationship Id="rId2" Type="http://schemas.openxmlformats.org/officeDocument/2006/relationships/slideLayout" Target="../slideLayouts/slideLayout7.xml"/><Relationship Id="rId3"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image" Target="../media/image51.jpeg"/><Relationship Id="rId2" Type="http://schemas.openxmlformats.org/officeDocument/2006/relationships/oleObject" Target="../embeddings/oleObject40.bin"/><Relationship Id="rId3" Type="http://schemas.openxmlformats.org/officeDocument/2006/relationships/image" Target="../media/image21.emf"/><Relationship Id="rId4" Type="http://schemas.openxmlformats.org/officeDocument/2006/relationships/slideLayout" Target="../slideLayouts/slideLayout7.xml"/><Relationship Id="rId5"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image" Target="../media/image51.jpeg"/><Relationship Id="rId2" Type="http://schemas.openxmlformats.org/officeDocument/2006/relationships/oleObject" Target="../embeddings/oleObject41.bin"/><Relationship Id="rId3" Type="http://schemas.openxmlformats.org/officeDocument/2006/relationships/image" Target="../media/image21.emf"/><Relationship Id="rId4" Type="http://schemas.openxmlformats.org/officeDocument/2006/relationships/slideLayout" Target="../slideLayouts/slideLayout7.xml"/><Relationship Id="rId5"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8.bin"/><Relationship Id="rId3" Type="http://schemas.openxmlformats.org/officeDocument/2006/relationships/image" Target="../media/image8.emf"/><Relationship Id="rId4" Type="http://schemas.openxmlformats.org/officeDocument/2006/relationships/slideLayout" Target="../slideLayouts/slideLayout1.xml"/><Relationship Id="rId5"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image" Target="../media/image51.jpeg"/><Relationship Id="rId2" Type="http://schemas.openxmlformats.org/officeDocument/2006/relationships/slideLayout" Target="../slideLayouts/slideLayout7.xml"/><Relationship Id="rId3"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image" Target="../media/image51.jpeg"/><Relationship Id="rId2" Type="http://schemas.openxmlformats.org/officeDocument/2006/relationships/oleObject" Target="../embeddings/oleObject42.bin"/><Relationship Id="rId3" Type="http://schemas.openxmlformats.org/officeDocument/2006/relationships/image" Target="../media/image38.emf"/><Relationship Id="rId4" Type="http://schemas.openxmlformats.org/officeDocument/2006/relationships/slideLayout" Target="../slideLayouts/slideLayout7.xml"/><Relationship Id="rId5"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image" Target="../media/image51.jpeg"/><Relationship Id="rId2" Type="http://schemas.openxmlformats.org/officeDocument/2006/relationships/oleObject" Target="../embeddings/oleObject43.bin"/><Relationship Id="rId3" Type="http://schemas.openxmlformats.org/officeDocument/2006/relationships/image" Target="../media/image43.emf"/><Relationship Id="rId4" Type="http://schemas.openxmlformats.org/officeDocument/2006/relationships/slideLayout" Target="../slideLayouts/slideLayout7.xml"/><Relationship Id="rId5"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image" Target="../media/image51.jpeg"/><Relationship Id="rId2" Type="http://schemas.openxmlformats.org/officeDocument/2006/relationships/slideLayout" Target="../slideLayouts/slideLayout7.xml"/><Relationship Id="rId3"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image" Target="../media/image51.jpeg"/><Relationship Id="rId2" Type="http://schemas.openxmlformats.org/officeDocument/2006/relationships/slideLayout" Target="../slideLayouts/slideLayout7.xml"/><Relationship Id="rId3"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image" Target="../media/image51.jpeg"/><Relationship Id="rId2" Type="http://schemas.openxmlformats.org/officeDocument/2006/relationships/slideLayout" Target="../slideLayouts/slideLayout7.xml"/><Relationship Id="rId3"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9.bin"/><Relationship Id="rId3" Type="http://schemas.openxmlformats.org/officeDocument/2006/relationships/image" Target="../media/image9.emf"/><Relationship Id="rId4" Type="http://schemas.openxmlformats.org/officeDocument/2006/relationships/oleObject" Target="../embeddings/oleObject10.bin"/><Relationship Id="rId5" Type="http://schemas.openxmlformats.org/officeDocument/2006/relationships/image" Target="../media/image8.emf"/><Relationship Id="rId6" Type="http://schemas.openxmlformats.org/officeDocument/2006/relationships/slideLayout" Target="../slideLayouts/slideLayout1.xml"/><Relationship Id="rId7"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11.bin"/><Relationship Id="rId3" Type="http://schemas.openxmlformats.org/officeDocument/2006/relationships/image" Target="../media/image13.emf"/><Relationship Id="rId4" Type="http://schemas.openxmlformats.org/officeDocument/2006/relationships/slideLayout" Target="../slideLayouts/slideLayout1.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oleObject" Target="../embeddings/oleObject12.bin"/><Relationship Id="rId3" Type="http://schemas.openxmlformats.org/officeDocument/2006/relationships/image" Target="../media/image14.emf"/><Relationship Id="rId4" Type="http://schemas.openxmlformats.org/officeDocument/2006/relationships/slideLayout" Target="../slideLayouts/slideLayout1.xml"/><Relationship Id="rId5"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slideLayout" Target="../slideLayouts/slideLayout1.xml"/><Relationship Id="rId5"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showMasterSp="1">
  <p:cSld>
    <p:spTree>
      <p:nvGrpSpPr>
        <p:cNvPr id="26" name=""/>
        <p:cNvGrpSpPr/>
        <p:nvPr/>
      </p:nvGrpSpPr>
      <p:grpSpPr>
        <a:xfrm rot="0">
          <a:off x="0" y="0"/>
          <a:ext cx="0" cy="0"/>
          <a:chOff x="0" y="0"/>
          <a:chExt cx="0" cy="0"/>
        </a:xfrm>
      </p:grpSpPr>
      <p:sp>
        <p:nvSpPr>
          <p:cNvPr id="1048582" name="Rectangle 14"/>
          <p:cNvSpPr/>
          <p:nvPr/>
        </p:nvSpPr>
        <p:spPr>
          <a:xfrm rot="0">
            <a:off x="0" y="0"/>
            <a:ext cx="9144000" cy="6858000"/>
          </a:xfrm>
          <a:prstGeom prst="rect"/>
          <a:gradFill rotWithShape="1">
            <a:gsLst>
              <a:gs pos="0">
                <a:srgbClr val="3399FF">
                  <a:alpha val="100000"/>
                </a:srgbClr>
              </a:gs>
              <a:gs pos="50000">
                <a:schemeClr val="hlink">
                  <a:alpha val="100000"/>
                </a:schemeClr>
              </a:gs>
              <a:gs pos="100000">
                <a:srgbClr val="3399FF">
                  <a:alpha val="100000"/>
                </a:srgbClr>
              </a:gs>
            </a:gsLst>
            <a:lin ang="2700000" scaled="1"/>
          </a:gra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583" name="Rectangle 15"/>
          <p:cNvSpPr/>
          <p:nvPr/>
        </p:nvSpPr>
        <p:spPr>
          <a:xfrm rot="0">
            <a:off x="1447800" y="0"/>
            <a:ext cx="6324600" cy="6858000"/>
          </a:xfrm>
          <a:prstGeom prst="rect"/>
          <a:solidFill>
            <a:srgbClr val="DDDDDD"/>
          </a:solidFill>
          <a:ln w="2857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584" name="Rectangle 10"/>
          <p:cNvSpPr/>
          <p:nvPr/>
        </p:nvSpPr>
        <p:spPr>
          <a:xfrm rot="0">
            <a:off x="1905000" y="228600"/>
            <a:ext cx="5410200" cy="6477000"/>
          </a:xfrm>
          <a:prstGeom prst="rect"/>
          <a:solidFill>
            <a:schemeClr val="dk1"/>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585" name="Text Box 12"/>
          <p:cNvSpPr txBox="1"/>
          <p:nvPr/>
        </p:nvSpPr>
        <p:spPr>
          <a:xfrm rot="0">
            <a:off x="2133600" y="457200"/>
            <a:ext cx="4876800" cy="2575560"/>
          </a:xfrm>
          <a:prstGeom prst="rect"/>
          <a:solidFill>
            <a:schemeClr val="dk1"/>
          </a:solid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ctr" eaLnBrk="1" hangingPunct="1" latinLnBrk="1" lvl="0">
              <a:spcBef>
                <a:spcPct val="50000"/>
              </a:spcBef>
            </a:pPr>
            <a:r>
              <a:rPr altLang="en-US" sz="4800" lang="en-US">
                <a:solidFill>
                  <a:schemeClr val="lt1"/>
                </a:solidFill>
              </a:rPr>
              <a:t>Digital Fundamentals</a:t>
            </a:r>
          </a:p>
          <a:p>
            <a:pPr algn="ctr" eaLnBrk="1" hangingPunct="1" latinLnBrk="1" lvl="0">
              <a:spcBef>
                <a:spcPct val="50000"/>
              </a:spcBef>
            </a:pPr>
            <a:r>
              <a:rPr altLang="en-US" sz="1800" lang="en-US">
                <a:solidFill>
                  <a:schemeClr val="lt1"/>
                </a:solidFill>
              </a:rPr>
              <a:t>Tenth Edition</a:t>
            </a:r>
          </a:p>
          <a:p>
            <a:pPr algn="ctr" eaLnBrk="1" hangingPunct="1" latinLnBrk="1" lvl="0">
              <a:spcBef>
                <a:spcPct val="50000"/>
              </a:spcBef>
            </a:pPr>
            <a:r>
              <a:rPr altLang="en-US" sz="2800" lang="en-US">
                <a:solidFill>
                  <a:schemeClr val="lt1"/>
                </a:solidFill>
                <a:latin typeface="Arial" pitchFamily="0" charset="0"/>
              </a:rPr>
              <a:t>Floyd</a:t>
            </a:r>
          </a:p>
        </p:txBody>
      </p:sp>
      <p:pic>
        <p:nvPicPr>
          <p:cNvPr id="2097152" name="Picture 20" descr="Cover image for DF10-small"/>
          <p:cNvPicPr>
            <a:picLocks/>
          </p:cNvPicPr>
          <p:nvPr/>
        </p:nvPicPr>
        <p:blipFill>
          <a:blip xmlns:r="http://schemas.openxmlformats.org/officeDocument/2006/relationships" r:embed="rId1"/>
          <a:srcRect l="0" t="0" r="0" b="0"/>
          <a:stretch>
            <a:fillRect/>
          </a:stretch>
        </p:blipFill>
        <p:spPr>
          <a:xfrm rot="0">
            <a:off x="2286000" y="3230562"/>
            <a:ext cx="4572000" cy="3017837"/>
          </a:xfrm>
          <a:prstGeom prst="rect"/>
          <a:noFill/>
          <a:ln>
            <a:noFill/>
          </a:ln>
        </p:spPr>
      </p:pic>
      <p:sp>
        <p:nvSpPr>
          <p:cNvPr id="1048586" name="Text Box 13"/>
          <p:cNvSpPr txBox="1"/>
          <p:nvPr/>
        </p:nvSpPr>
        <p:spPr>
          <a:xfrm rot="0">
            <a:off x="3749675" y="4648200"/>
            <a:ext cx="1736725" cy="510540"/>
          </a:xfrm>
          <a:prstGeom prst="rect"/>
          <a:solidFill>
            <a:schemeClr val="folHlink"/>
          </a:solidFill>
          <a:ln w="19050" cap="flat" cmpd="sng">
            <a:solidFill>
              <a:srgbClr val="000000">
                <a:alpha val="100000"/>
              </a:srgbClr>
            </a:solidFill>
            <a:prstDash val="solid"/>
            <a:round/>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2800" lang="en-US">
                <a:solidFill>
                  <a:srgbClr val="008000"/>
                </a:solidFill>
              </a:rPr>
              <a:t>Chapter 6</a:t>
            </a:r>
          </a:p>
        </p:txBody>
      </p:sp>
      <p:sp>
        <p:nvSpPr>
          <p:cNvPr id="1048587" name="Text Box 19"/>
          <p:cNvSpPr txBox="1"/>
          <p:nvPr/>
        </p:nvSpPr>
        <p:spPr>
          <a:xfrm rot="0">
            <a:off x="5486400" y="6324600"/>
            <a:ext cx="2438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1200" lang="en-US">
                <a:solidFill>
                  <a:srgbClr val="996633"/>
                </a:solidFill>
              </a:rPr>
              <a:t>© 2008 Pearson Education</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cond evt="onBegin" delay="0">
                          <p:tn val="2"/>
                        </p:cond>
                      </p:stCondLst>
                      <p:childTnLst>
                        <p:par>
                          <p:cTn fill="hold" id="4" nodeType="withGroup">
                            <p:stCondLst>
                              <p:cond delay="0"/>
                            </p:stCondLst>
                            <p:childTnLst>
                              <p:par>
                                <p:cTn fill="hold" grpId="0" id="5" nodeType="afterEffect" presetClass="entr" presetID="55" presetSubtype="0">
                                  <p:stCondLst>
                                    <p:cond delay="0"/>
                                  </p:stCondLst>
                                  <p:childTnLst>
                                    <p:set>
                                      <p:cBhvr>
                                        <p:cTn dur="1" fill="hold" id="6">
                                          <p:stCondLst>
                                            <p:cond delay="0"/>
                                          </p:stCondLst>
                                        </p:cTn>
                                        <p:tgtEl>
                                          <p:spTgt spid="1048586"/>
                                        </p:tgtEl>
                                        <p:attrNameLst>
                                          <p:attrName>style.visibility</p:attrName>
                                        </p:attrNameLst>
                                      </p:cBhvr>
                                      <p:to>
                                        <p:strVal val="visible"/>
                                      </p:to>
                                    </p:set>
                                    <p:anim calcmode="lin" valueType="num">
                                      <p:cBhvr>
                                        <p:cTn dur="1000" fill="hold" id="7"/>
                                        <p:tgtEl>
                                          <p:spTgt spid="1048586"/>
                                        </p:tgtEl>
                                        <p:attrNameLst>
                                          <p:attrName>ppt_w</p:attrName>
                                        </p:attrNameLst>
                                      </p:cBhvr>
                                      <p:tavLst>
                                        <p:tav tm="0">
                                          <p:val>
                                            <p:strVal val="#ppt_w*0.70"/>
                                          </p:val>
                                        </p:tav>
                                        <p:tav tm="100000">
                                          <p:val>
                                            <p:strVal val="#ppt_w"/>
                                          </p:val>
                                        </p:tav>
                                      </p:tavLst>
                                    </p:anim>
                                    <p:anim calcmode="lin" valueType="num">
                                      <p:cBhvr>
                                        <p:cTn dur="1000" fill="hold" id="8"/>
                                        <p:tgtEl>
                                          <p:spTgt spid="1048586"/>
                                        </p:tgtEl>
                                        <p:attrNameLst>
                                          <p:attrName>ppt_h</p:attrName>
                                        </p:attrNameLst>
                                      </p:cBhvr>
                                      <p:tavLst>
                                        <p:tav tm="0">
                                          <p:val>
                                            <p:strVal val="#ppt_h"/>
                                          </p:val>
                                        </p:tav>
                                        <p:tav tm="100000">
                                          <p:val>
                                            <p:strVal val="#ppt_h"/>
                                          </p:val>
                                        </p:tav>
                                      </p:tavLst>
                                    </p:anim>
                                    <p:animEffect transition="in" filter="fade">
                                      <p:cBhvr>
                                        <p:cTn dur="1000" id="9"/>
                                        <p:tgtEl>
                                          <p:spTgt spid="1048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6" grpId="0" uiExpand="0" build="whole" animBg="1"/>
    </p:bldLst>
  </p:timing>
</p:sld>
</file>

<file path=ppt/slides/slide10.xml><?xml version="1.0" encoding="utf-8"?>
<p:sld xmlns:a="http://schemas.openxmlformats.org/drawingml/2006/main" xmlns:r="http://schemas.openxmlformats.org/officeDocument/2006/relationships" xmlns:p="http://schemas.openxmlformats.org/presentationml/2006/main" showMasterSp="1">
  <p:cSld>
    <p:spTree>
      <p:nvGrpSpPr>
        <p:cNvPr id="112" name=""/>
        <p:cNvGrpSpPr/>
        <p:nvPr/>
      </p:nvGrpSpPr>
      <p:grpSpPr>
        <a:xfrm rot="0">
          <a:off x="0" y="0"/>
          <a:ext cx="0" cy="0"/>
          <a:chOff x="0" y="0"/>
          <a:chExt cx="0" cy="0"/>
        </a:xfrm>
      </p:grpSpPr>
      <p:pic>
        <p:nvPicPr>
          <p:cNvPr id="2097178" name="Picture 3"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782" name="Text Box 4"/>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783" name="Rectangle 5"/>
          <p:cNvSpPr/>
          <p:nvPr/>
        </p:nvSpPr>
        <p:spPr>
          <a:xfrm rot="0">
            <a:off x="914400" y="1143000"/>
            <a:ext cx="2079625"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Parallel Adders</a:t>
            </a:r>
          </a:p>
        </p:txBody>
      </p:sp>
      <p:sp>
        <p:nvSpPr>
          <p:cNvPr id="1048784" name="Text Box 6"/>
          <p:cNvSpPr txBox="1"/>
          <p:nvPr/>
        </p:nvSpPr>
        <p:spPr>
          <a:xfrm rot="0">
            <a:off x="1143000" y="1676400"/>
            <a:ext cx="7315200" cy="7080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t>How two 74LS283 adders are connected to form an 8-bit parallel adder.</a:t>
            </a:r>
          </a:p>
        </p:txBody>
      </p:sp>
      <p:sp>
        <p:nvSpPr>
          <p:cNvPr id="1048785" name="Text Box 57"/>
          <p:cNvSpPr txBox="1"/>
          <p:nvPr/>
        </p:nvSpPr>
        <p:spPr>
          <a:xfrm rot="0">
            <a:off x="1219200" y="5105400"/>
            <a:ext cx="7315200" cy="7080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t>Note the connection of C</a:t>
            </a:r>
            <a:r>
              <a:rPr altLang="en-US" sz="1200" lang="en-US"/>
              <a:t>4</a:t>
            </a:r>
            <a:r>
              <a:rPr altLang="en-US" sz="2000" lang="en-US"/>
              <a:t> of Low-order adder to C</a:t>
            </a:r>
            <a:r>
              <a:rPr altLang="en-US" sz="1200" lang="en-US"/>
              <a:t>0</a:t>
            </a:r>
            <a:r>
              <a:rPr altLang="en-US" sz="2000" lang="en-US"/>
              <a:t> of the high-order adder. </a:t>
            </a:r>
          </a:p>
        </p:txBody>
      </p:sp>
      <p:grpSp>
        <p:nvGrpSpPr>
          <p:cNvPr id="113" name=""/>
          <p:cNvGrpSpPr/>
          <p:nvPr/>
        </p:nvGrpSpPr>
        <p:grpSpPr>
          <a:xfrm rot="0">
            <a:off x="1219200" y="2362200"/>
            <a:ext cx="3352800" cy="2614612"/>
            <a:chOff x="2016" y="1536"/>
            <a:chExt cx="2112" cy="1647"/>
          </a:xfrm>
        </p:grpSpPr>
        <p:sp>
          <p:nvSpPr>
            <p:cNvPr id="1048786" name="Text Box 47"/>
            <p:cNvSpPr txBox="1"/>
            <p:nvPr/>
          </p:nvSpPr>
          <p:spPr>
            <a:xfrm rot="0">
              <a:off x="2016" y="2802"/>
              <a:ext cx="576" cy="366"/>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lang="en-US">
                  <a:solidFill>
                    <a:srgbClr val="FF0066"/>
                  </a:solidFill>
                </a:rPr>
                <a:t>Input carry</a:t>
              </a:r>
            </a:p>
          </p:txBody>
        </p:sp>
        <p:graphicFrame>
          <p:nvGraphicFramePr>
            <p:cNvPr id="4194317" name=""/>
            <p:cNvGraphicFramePr>
              <a:graphicFrameLocks/>
            </p:cNvGraphicFramePr>
            <p:nvPr/>
          </p:nvGraphicFramePr>
          <p:xfrm rot="0">
            <a:off x="2304" y="1536"/>
            <a:ext cx="1689" cy="1647"/>
          </p:xfrm>
          <a:graphic>
            <a:graphicData uri="http://schemas.openxmlformats.org/presentationml/2006/ole">
              <mc:AlternateContent xmlns:mc="http://schemas.openxmlformats.org/markup-compatibility/2006">
                <mc:Choice xmlns:v="urn:schemas-microsoft-com:vml" Requires="v">
                  <p:oleObj name="CorelDRAW" r:id="rId2" spid="" imgH="1647" imgW="1689" showAsIcon="0" progId="CorelDRAW.Graphic.13">
                    <p:embed followColorScheme="full"/>
                    <p:pic>
                      <p:nvPicPr>
                        <p:cNvPr id="2097179" name="Object 25"/>
                        <p:cNvPicPr>
                          <a:picLocks/>
                        </p:cNvPicPr>
                        <p:nvPr/>
                      </p:nvPicPr>
                      <p:blipFill>
                        <a:blip xmlns:r="http://schemas.openxmlformats.org/officeDocument/2006/relationships" r:embed="rId3"/>
                        <a:srcRect l="0" t="0" r="0" b="0"/>
                        <a:stretch>
                          <a:fillRect/>
                        </a:stretch>
                      </p:blipFill>
                      <p:spPr>
                        <a:xfrm rot="0">
                          <a:off x="2304" y="1536"/>
                          <a:ext cx="1689" cy="1647"/>
                        </a:xfrm>
                        <a:prstGeom prst="rect"/>
                        <a:noFill/>
                        <a:ln>
                          <a:noFill/>
                        </a:ln>
                      </p:spPr>
                    </p:pic>
                  </p:oleObj>
                </mc:Choice>
                <mc:Fallback>
                  <p:oleObj name="CorelDRAW" r:id="rId2" spid="" imgH="1647" imgW="1689" showAsIcon="0" progId="CorelDRAW.Graphic.13">
                    <p:embed followColorScheme="full"/>
                    <p:pic>
                      <p:nvPicPr>
                        <p:cNvPr id="2097179" name="Object 25"/>
                        <p:cNvPicPr>
                          <a:picLocks/>
                        </p:cNvPicPr>
                        <p:nvPr/>
                      </p:nvPicPr>
                      <p:blipFill>
                        <a:blip xmlns:r="http://schemas.openxmlformats.org/officeDocument/2006/relationships" r:embed="rId3"/>
                        <a:srcRect l="0" t="0" r="0" b="0"/>
                        <a:stretch>
                          <a:fillRect/>
                        </a:stretch>
                      </p:blipFill>
                      <p:spPr>
                        <a:xfrm rot="0">
                          <a:off x="2304" y="1536"/>
                          <a:ext cx="1689" cy="1647"/>
                        </a:xfrm>
                        <a:prstGeom prst="rect"/>
                        <a:noFill/>
                        <a:ln>
                          <a:noFill/>
                        </a:ln>
                      </p:spPr>
                    </p:pic>
                  </p:oleObj>
                </mc:Fallback>
              </mc:AlternateContent>
            </a:graphicData>
          </a:graphic>
        </p:graphicFrame>
        <p:sp>
          <p:nvSpPr>
            <p:cNvPr id="1048787" name="Text Box 50"/>
            <p:cNvSpPr txBox="1"/>
            <p:nvPr/>
          </p:nvSpPr>
          <p:spPr>
            <a:xfrm rot="0">
              <a:off x="2688" y="1676"/>
              <a:ext cx="336" cy="594"/>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400" lang="en-US"/>
                <a:t>1</a:t>
              </a:r>
            </a:p>
            <a:p>
              <a:pPr lvl="0"/>
              <a:r>
                <a:rPr altLang="en-US" sz="1400" lang="en-US"/>
                <a:t>2</a:t>
              </a:r>
            </a:p>
            <a:p>
              <a:pPr lvl="0"/>
              <a:r>
                <a:rPr altLang="en-US" sz="1400" lang="en-US"/>
                <a:t>3</a:t>
              </a:r>
            </a:p>
            <a:p>
              <a:pPr lvl="0"/>
              <a:r>
                <a:rPr altLang="en-US" sz="1400" lang="en-US"/>
                <a:t>4</a:t>
              </a:r>
            </a:p>
          </p:txBody>
        </p:sp>
        <p:sp>
          <p:nvSpPr>
            <p:cNvPr id="1048788" name="Text Box 51"/>
            <p:cNvSpPr txBox="1"/>
            <p:nvPr/>
          </p:nvSpPr>
          <p:spPr>
            <a:xfrm rot="0">
              <a:off x="3426" y="1697"/>
              <a:ext cx="336" cy="594"/>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400" lang="en-US"/>
                <a:t>1</a:t>
              </a:r>
            </a:p>
            <a:p>
              <a:pPr lvl="0"/>
              <a:r>
                <a:rPr altLang="en-US" sz="1400" lang="en-US"/>
                <a:t>2</a:t>
              </a:r>
            </a:p>
            <a:p>
              <a:pPr lvl="0"/>
              <a:r>
                <a:rPr altLang="en-US" sz="1400" lang="en-US"/>
                <a:t>3</a:t>
              </a:r>
            </a:p>
            <a:p>
              <a:pPr lvl="0"/>
              <a:r>
                <a:rPr altLang="en-US" sz="1400" lang="en-US"/>
                <a:t>4</a:t>
              </a:r>
            </a:p>
          </p:txBody>
        </p:sp>
        <p:sp>
          <p:nvSpPr>
            <p:cNvPr id="1048789" name="Text Box 52"/>
            <p:cNvSpPr txBox="1"/>
            <p:nvPr/>
          </p:nvSpPr>
          <p:spPr>
            <a:xfrm rot="0">
              <a:off x="2688" y="2242"/>
              <a:ext cx="336" cy="594"/>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400" lang="en-US"/>
                <a:t>1</a:t>
              </a:r>
            </a:p>
            <a:p>
              <a:pPr lvl="0"/>
              <a:r>
                <a:rPr altLang="en-US" sz="1400" lang="en-US"/>
                <a:t>2</a:t>
              </a:r>
            </a:p>
            <a:p>
              <a:pPr lvl="0"/>
              <a:r>
                <a:rPr altLang="en-US" sz="1400" lang="en-US"/>
                <a:t>3</a:t>
              </a:r>
            </a:p>
            <a:p>
              <a:pPr lvl="0"/>
              <a:r>
                <a:rPr altLang="en-US" sz="1400" lang="en-US"/>
                <a:t>4</a:t>
              </a:r>
            </a:p>
          </p:txBody>
        </p:sp>
        <p:sp>
          <p:nvSpPr>
            <p:cNvPr id="1048790" name="Text Box 53"/>
            <p:cNvSpPr txBox="1"/>
            <p:nvPr/>
          </p:nvSpPr>
          <p:spPr>
            <a:xfrm rot="0">
              <a:off x="2688" y="2880"/>
              <a:ext cx="43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t>C</a:t>
              </a:r>
              <a:r>
                <a:rPr altLang="en-US" baseline="-25000" sz="1600" lang="en-US"/>
                <a:t>0</a:t>
              </a:r>
            </a:p>
          </p:txBody>
        </p:sp>
        <p:sp>
          <p:nvSpPr>
            <p:cNvPr id="1048791" name="Text Box 54"/>
            <p:cNvSpPr txBox="1"/>
            <p:nvPr/>
          </p:nvSpPr>
          <p:spPr>
            <a:xfrm rot="0">
              <a:off x="3360" y="2880"/>
              <a:ext cx="43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t>C</a:t>
              </a:r>
              <a:r>
                <a:rPr altLang="en-US" baseline="-25000" sz="1600" lang="en-US"/>
                <a:t>4</a:t>
              </a:r>
            </a:p>
          </p:txBody>
        </p:sp>
        <p:sp>
          <p:nvSpPr>
            <p:cNvPr id="1048792" name="Text Box 58"/>
            <p:cNvSpPr txBox="1"/>
            <p:nvPr/>
          </p:nvSpPr>
          <p:spPr>
            <a:xfrm rot="0">
              <a:off x="3072" y="1536"/>
              <a:ext cx="240" cy="2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latin typeface="Symbol" pitchFamily="18" charset="2"/>
                </a:rPr>
                <a:t>S</a:t>
              </a:r>
            </a:p>
          </p:txBody>
        </p:sp>
        <p:sp>
          <p:nvSpPr>
            <p:cNvPr id="1048793" name="Text Box 45"/>
            <p:cNvSpPr txBox="1"/>
            <p:nvPr/>
          </p:nvSpPr>
          <p:spPr>
            <a:xfrm rot="0">
              <a:off x="2112" y="1728"/>
              <a:ext cx="288" cy="523"/>
            </a:xfrm>
            <a:prstGeom prst="rect"/>
            <a:solidFill>
              <a:srgbClr val="FFFFFF"/>
            </a:solid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FF0066"/>
                  </a:solidFill>
                </a:rPr>
                <a:t>A</a:t>
              </a:r>
              <a:r>
                <a:rPr altLang="en-US" sz="900" i="1" lang="en-US">
                  <a:solidFill>
                    <a:srgbClr val="FF0066"/>
                  </a:solidFill>
                </a:rPr>
                <a:t>1</a:t>
              </a:r>
            </a:p>
            <a:p>
              <a:pPr lvl="0"/>
              <a:r>
                <a:rPr altLang="en-US" sz="1200" i="1" lang="en-US">
                  <a:solidFill>
                    <a:srgbClr val="FF0066"/>
                  </a:solidFill>
                </a:rPr>
                <a:t>A</a:t>
              </a:r>
              <a:r>
                <a:rPr altLang="en-US" sz="900" i="1" lang="en-US">
                  <a:solidFill>
                    <a:srgbClr val="FF0066"/>
                  </a:solidFill>
                </a:rPr>
                <a:t>2</a:t>
              </a:r>
            </a:p>
            <a:p>
              <a:pPr lvl="0"/>
              <a:r>
                <a:rPr altLang="en-US" sz="1200" i="1" lang="en-US">
                  <a:solidFill>
                    <a:srgbClr val="FF0066"/>
                  </a:solidFill>
                </a:rPr>
                <a:t>A</a:t>
              </a:r>
              <a:r>
                <a:rPr altLang="en-US" sz="900" i="1" lang="en-US">
                  <a:solidFill>
                    <a:srgbClr val="FF0066"/>
                  </a:solidFill>
                </a:rPr>
                <a:t>3</a:t>
              </a:r>
            </a:p>
            <a:p>
              <a:pPr lvl="0"/>
              <a:r>
                <a:rPr altLang="en-US" sz="1200" i="1" lang="en-US">
                  <a:solidFill>
                    <a:srgbClr val="FF0066"/>
                  </a:solidFill>
                </a:rPr>
                <a:t>A</a:t>
              </a:r>
              <a:r>
                <a:rPr altLang="en-US" sz="900" i="1" lang="en-US">
                  <a:solidFill>
                    <a:srgbClr val="FF0066"/>
                  </a:solidFill>
                </a:rPr>
                <a:t>4</a:t>
              </a:r>
            </a:p>
          </p:txBody>
        </p:sp>
        <p:sp>
          <p:nvSpPr>
            <p:cNvPr id="1048794" name="Text Box 48"/>
            <p:cNvSpPr txBox="1"/>
            <p:nvPr/>
          </p:nvSpPr>
          <p:spPr>
            <a:xfrm rot="0">
              <a:off x="3792" y="1737"/>
              <a:ext cx="336" cy="640"/>
            </a:xfrm>
            <a:prstGeom prst="rect"/>
            <a:solidFill>
              <a:srgbClr val="FFFFFF"/>
            </a:solid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FF0066"/>
                  </a:solidFill>
                </a:rPr>
                <a:t>Ʃ1</a:t>
              </a:r>
            </a:p>
            <a:p>
              <a:pPr lvl="0"/>
              <a:r>
                <a:rPr altLang="en-US" sz="1200" i="1" lang="en-US">
                  <a:solidFill>
                    <a:srgbClr val="FF0066"/>
                  </a:solidFill>
                </a:rPr>
                <a:t>Ʃ2</a:t>
              </a:r>
            </a:p>
            <a:p>
              <a:pPr lvl="0"/>
              <a:r>
                <a:rPr altLang="en-US" sz="1200" i="1" lang="en-US">
                  <a:solidFill>
                    <a:srgbClr val="FF0066"/>
                  </a:solidFill>
                </a:rPr>
                <a:t>Ʃ3</a:t>
              </a:r>
            </a:p>
            <a:p>
              <a:pPr lvl="0"/>
              <a:r>
                <a:rPr altLang="en-US" sz="1200" i="1" lang="en-US">
                  <a:solidFill>
                    <a:srgbClr val="FF0066"/>
                  </a:solidFill>
                </a:rPr>
                <a:t>Ʃ4</a:t>
              </a:r>
            </a:p>
            <a:p>
              <a:pPr lvl="0"/>
              <a:endParaRPr altLang="en-US" sz="1200" i="1" lang="en-US">
                <a:solidFill>
                  <a:srgbClr val="FF0066"/>
                </a:solidFill>
              </a:endParaRPr>
            </a:p>
          </p:txBody>
        </p:sp>
      </p:grpSp>
      <p:graphicFrame>
        <p:nvGraphicFramePr>
          <p:cNvPr id="4194318" name=""/>
          <p:cNvGraphicFramePr>
            <a:graphicFrameLocks/>
          </p:cNvGraphicFramePr>
          <p:nvPr/>
        </p:nvGraphicFramePr>
        <p:xfrm rot="0">
          <a:off x="5410200" y="2359025"/>
          <a:ext cx="2681287" cy="2614612"/>
        </p:xfrm>
        <a:graphic>
          <a:graphicData uri="http://schemas.openxmlformats.org/presentationml/2006/ole">
            <mc:AlternateContent xmlns:mc="http://schemas.openxmlformats.org/markup-compatibility/2006">
              <mc:Choice xmlns:v="urn:schemas-microsoft-com:vml" Requires="v">
                <p:oleObj name="CorelDRAW" r:id="rId4" spid="" imgH="2614612" imgW="2681287" showAsIcon="0" progId="CorelDRAW.Graphic.13">
                  <p:embed followColorScheme="full"/>
                  <p:pic>
                    <p:nvPicPr>
                      <p:cNvPr id="2097180" name="Object 44"/>
                      <p:cNvPicPr>
                        <a:picLocks/>
                      </p:cNvPicPr>
                      <p:nvPr/>
                    </p:nvPicPr>
                    <p:blipFill>
                      <a:blip xmlns:r="http://schemas.openxmlformats.org/officeDocument/2006/relationships" r:embed="rId3"/>
                      <a:srcRect l="0" t="0" r="0" b="0"/>
                      <a:stretch>
                        <a:fillRect/>
                      </a:stretch>
                    </p:blipFill>
                    <p:spPr>
                      <a:xfrm rot="0">
                        <a:off x="5410200" y="2359025"/>
                        <a:ext cx="2681287" cy="2614612"/>
                      </a:xfrm>
                      <a:prstGeom prst="rect"/>
                      <a:noFill/>
                      <a:ln>
                        <a:noFill/>
                      </a:ln>
                    </p:spPr>
                  </p:pic>
                </p:oleObj>
              </mc:Choice>
              <mc:Fallback>
                <p:oleObj name="CorelDRAW" r:id="rId4" spid="" imgH="2614612" imgW="2681287" showAsIcon="0" progId="CorelDRAW.Graphic.13">
                  <p:embed followColorScheme="full"/>
                  <p:pic>
                    <p:nvPicPr>
                      <p:cNvPr id="2097180" name="Object 44"/>
                      <p:cNvPicPr>
                        <a:picLocks/>
                      </p:cNvPicPr>
                      <p:nvPr/>
                    </p:nvPicPr>
                    <p:blipFill>
                      <a:blip xmlns:r="http://schemas.openxmlformats.org/officeDocument/2006/relationships" r:embed="rId3"/>
                      <a:srcRect l="0" t="0" r="0" b="0"/>
                      <a:stretch>
                        <a:fillRect/>
                      </a:stretch>
                    </p:blipFill>
                    <p:spPr>
                      <a:xfrm rot="0">
                        <a:off x="5410200" y="2359025"/>
                        <a:ext cx="2681287" cy="2614612"/>
                      </a:xfrm>
                      <a:prstGeom prst="rect"/>
                      <a:noFill/>
                      <a:ln>
                        <a:noFill/>
                      </a:ln>
                    </p:spPr>
                  </p:pic>
                </p:oleObj>
              </mc:Fallback>
            </mc:AlternateContent>
          </a:graphicData>
        </a:graphic>
      </p:graphicFrame>
      <p:sp>
        <p:nvSpPr>
          <p:cNvPr id="1048795" name="Text Box 45"/>
          <p:cNvSpPr txBox="1"/>
          <p:nvPr/>
        </p:nvSpPr>
        <p:spPr>
          <a:xfrm rot="0">
            <a:off x="5257800" y="2667000"/>
            <a:ext cx="457200" cy="830262"/>
          </a:xfrm>
          <a:prstGeom prst="rect"/>
          <a:solidFill>
            <a:srgbClr val="FFFFFF"/>
          </a:solid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FF0066"/>
                </a:solidFill>
              </a:rPr>
              <a:t>A</a:t>
            </a:r>
            <a:r>
              <a:rPr altLang="en-US" sz="1000" i="1" lang="en-US">
                <a:solidFill>
                  <a:srgbClr val="FF0066"/>
                </a:solidFill>
              </a:rPr>
              <a:t>5</a:t>
            </a:r>
          </a:p>
          <a:p>
            <a:pPr lvl="0"/>
            <a:r>
              <a:rPr altLang="en-US" sz="1200" i="1" lang="en-US">
                <a:solidFill>
                  <a:srgbClr val="FF0066"/>
                </a:solidFill>
              </a:rPr>
              <a:t>A</a:t>
            </a:r>
            <a:r>
              <a:rPr altLang="en-US" sz="900" i="1" lang="en-US">
                <a:solidFill>
                  <a:srgbClr val="FF0066"/>
                </a:solidFill>
              </a:rPr>
              <a:t>6</a:t>
            </a:r>
          </a:p>
          <a:p>
            <a:pPr lvl="0"/>
            <a:r>
              <a:rPr altLang="en-US" sz="1200" i="1" lang="en-US">
                <a:solidFill>
                  <a:srgbClr val="FF0066"/>
                </a:solidFill>
              </a:rPr>
              <a:t>A</a:t>
            </a:r>
            <a:r>
              <a:rPr altLang="en-US" sz="900" i="1" lang="en-US">
                <a:solidFill>
                  <a:srgbClr val="FF0066"/>
                </a:solidFill>
              </a:rPr>
              <a:t>7</a:t>
            </a:r>
          </a:p>
          <a:p>
            <a:pPr lvl="0"/>
            <a:r>
              <a:rPr altLang="en-US" sz="1200" i="1" lang="en-US">
                <a:solidFill>
                  <a:srgbClr val="FF0066"/>
                </a:solidFill>
              </a:rPr>
              <a:t>A</a:t>
            </a:r>
            <a:r>
              <a:rPr altLang="en-US" sz="900" i="1" lang="en-US">
                <a:solidFill>
                  <a:srgbClr val="FF0066"/>
                </a:solidFill>
              </a:rPr>
              <a:t>8</a:t>
            </a:r>
          </a:p>
        </p:txBody>
      </p:sp>
      <p:sp>
        <p:nvSpPr>
          <p:cNvPr id="1048796" name="Text Box 45"/>
          <p:cNvSpPr txBox="1"/>
          <p:nvPr/>
        </p:nvSpPr>
        <p:spPr>
          <a:xfrm rot="0">
            <a:off x="1371600" y="3505200"/>
            <a:ext cx="457200" cy="830262"/>
          </a:xfrm>
          <a:prstGeom prst="rect"/>
          <a:solidFill>
            <a:srgbClr val="FFFFFF"/>
          </a:solid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FF0066"/>
                </a:solidFill>
              </a:rPr>
              <a:t>B</a:t>
            </a:r>
            <a:r>
              <a:rPr altLang="en-US" sz="900" i="1" lang="en-US">
                <a:solidFill>
                  <a:srgbClr val="FF0066"/>
                </a:solidFill>
              </a:rPr>
              <a:t>1</a:t>
            </a:r>
          </a:p>
          <a:p>
            <a:pPr lvl="0"/>
            <a:r>
              <a:rPr altLang="en-US" sz="1200" i="1" lang="en-US">
                <a:solidFill>
                  <a:srgbClr val="FF0066"/>
                </a:solidFill>
              </a:rPr>
              <a:t>B</a:t>
            </a:r>
            <a:r>
              <a:rPr altLang="en-US" sz="900" i="1" lang="en-US">
                <a:solidFill>
                  <a:srgbClr val="FF0066"/>
                </a:solidFill>
              </a:rPr>
              <a:t>2</a:t>
            </a:r>
          </a:p>
          <a:p>
            <a:pPr lvl="0"/>
            <a:r>
              <a:rPr altLang="en-US" sz="1200" i="1" lang="en-US">
                <a:solidFill>
                  <a:srgbClr val="FF0066"/>
                </a:solidFill>
              </a:rPr>
              <a:t>B</a:t>
            </a:r>
            <a:r>
              <a:rPr altLang="en-US" sz="900" i="1" lang="en-US">
                <a:solidFill>
                  <a:srgbClr val="FF0066"/>
                </a:solidFill>
              </a:rPr>
              <a:t>3</a:t>
            </a:r>
          </a:p>
          <a:p>
            <a:pPr lvl="0"/>
            <a:r>
              <a:rPr altLang="en-US" sz="1200" i="1" lang="en-US">
                <a:solidFill>
                  <a:srgbClr val="FF0066"/>
                </a:solidFill>
              </a:rPr>
              <a:t>B</a:t>
            </a:r>
            <a:r>
              <a:rPr altLang="en-US" sz="900" i="1" lang="en-US">
                <a:solidFill>
                  <a:srgbClr val="FF0066"/>
                </a:solidFill>
              </a:rPr>
              <a:t>4</a:t>
            </a:r>
          </a:p>
        </p:txBody>
      </p:sp>
      <p:sp>
        <p:nvSpPr>
          <p:cNvPr id="1048797" name="Text Box 45"/>
          <p:cNvSpPr txBox="1"/>
          <p:nvPr/>
        </p:nvSpPr>
        <p:spPr>
          <a:xfrm rot="0">
            <a:off x="5272087" y="3581400"/>
            <a:ext cx="519112" cy="830262"/>
          </a:xfrm>
          <a:prstGeom prst="rect"/>
          <a:solidFill>
            <a:srgbClr val="FFFFFF"/>
          </a:solid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FF0066"/>
                </a:solidFill>
              </a:rPr>
              <a:t>B</a:t>
            </a:r>
            <a:r>
              <a:rPr altLang="en-US" sz="900" i="1" lang="en-US">
                <a:solidFill>
                  <a:srgbClr val="FF0066"/>
                </a:solidFill>
              </a:rPr>
              <a:t>5</a:t>
            </a:r>
          </a:p>
          <a:p>
            <a:pPr lvl="0"/>
            <a:r>
              <a:rPr altLang="en-US" sz="1200" i="1" lang="en-US">
                <a:solidFill>
                  <a:srgbClr val="FF0066"/>
                </a:solidFill>
              </a:rPr>
              <a:t>B</a:t>
            </a:r>
            <a:r>
              <a:rPr altLang="en-US" sz="900" i="1" lang="en-US">
                <a:solidFill>
                  <a:srgbClr val="FF0066"/>
                </a:solidFill>
              </a:rPr>
              <a:t>6</a:t>
            </a:r>
          </a:p>
          <a:p>
            <a:pPr lvl="0"/>
            <a:r>
              <a:rPr altLang="en-US" sz="1200" i="1" lang="en-US">
                <a:solidFill>
                  <a:srgbClr val="FF0066"/>
                </a:solidFill>
              </a:rPr>
              <a:t>B</a:t>
            </a:r>
            <a:r>
              <a:rPr altLang="en-US" sz="1000" i="1" lang="en-US">
                <a:solidFill>
                  <a:srgbClr val="FF0066"/>
                </a:solidFill>
              </a:rPr>
              <a:t>7</a:t>
            </a:r>
          </a:p>
          <a:p>
            <a:pPr lvl="0"/>
            <a:r>
              <a:rPr altLang="en-US" sz="1200" i="1" lang="en-US">
                <a:solidFill>
                  <a:srgbClr val="FF0066"/>
                </a:solidFill>
              </a:rPr>
              <a:t>B8</a:t>
            </a:r>
          </a:p>
        </p:txBody>
      </p:sp>
      <p:cxnSp>
        <p:nvCxnSpPr>
          <p:cNvPr id="3145728" name="Straight Connector 24"/>
          <p:cNvCxnSpPr>
            <a:cxnSpLocks/>
          </p:cNvCxnSpPr>
          <p:nvPr/>
        </p:nvCxnSpPr>
        <p:spPr>
          <a:xfrm rot="0">
            <a:off x="4114800" y="4648200"/>
            <a:ext cx="1600200" cy="0"/>
          </a:xfrm>
          <a:prstGeom prst="line"/>
          <a:solidFill>
            <a:schemeClr val="accent1"/>
          </a:solidFill>
          <a:ln w="28575" cap="flat" cmpd="sng">
            <a:solidFill>
              <a:srgbClr val="868686">
                <a:alpha val="100000"/>
              </a:srgbClr>
            </a:solidFill>
            <a:prstDash val="solid"/>
            <a:round/>
          </a:ln>
        </p:spPr>
      </p:cxnSp>
      <p:sp>
        <p:nvSpPr>
          <p:cNvPr id="1048798" name="Text Box 48"/>
          <p:cNvSpPr txBox="1"/>
          <p:nvPr/>
        </p:nvSpPr>
        <p:spPr>
          <a:xfrm rot="0">
            <a:off x="7772400" y="2646362"/>
            <a:ext cx="533400" cy="1016000"/>
          </a:xfrm>
          <a:prstGeom prst="rect"/>
          <a:solidFill>
            <a:srgbClr val="FFFFFF"/>
          </a:solid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i="1" lang="en-US">
                <a:solidFill>
                  <a:srgbClr val="FF0066"/>
                </a:solidFill>
              </a:rPr>
              <a:t>Ʃ5</a:t>
            </a:r>
          </a:p>
          <a:p>
            <a:pPr lvl="0"/>
            <a:r>
              <a:rPr altLang="en-US" sz="1200" i="1" lang="en-US">
                <a:solidFill>
                  <a:srgbClr val="FF0066"/>
                </a:solidFill>
              </a:rPr>
              <a:t>Ʃ6</a:t>
            </a:r>
          </a:p>
          <a:p>
            <a:pPr lvl="0"/>
            <a:r>
              <a:rPr altLang="en-US" sz="1200" i="1" lang="en-US">
                <a:solidFill>
                  <a:srgbClr val="FF0066"/>
                </a:solidFill>
              </a:rPr>
              <a:t>Ʃ7</a:t>
            </a:r>
          </a:p>
          <a:p>
            <a:pPr lvl="0"/>
            <a:r>
              <a:rPr altLang="en-US" sz="1200" i="1" lang="en-US">
                <a:solidFill>
                  <a:srgbClr val="FF0066"/>
                </a:solidFill>
              </a:rPr>
              <a:t>Ʃ8</a:t>
            </a:r>
          </a:p>
          <a:p>
            <a:pPr lvl="0"/>
            <a:endParaRPr altLang="en-US" sz="1200" i="1" lang="en-US">
              <a:solidFill>
                <a:srgbClr val="FF0066"/>
              </a:solidFill>
            </a:endParaRPr>
          </a:p>
        </p:txBody>
      </p:sp>
      <p:sp>
        <p:nvSpPr>
          <p:cNvPr id="1048799" name="Text Box 58"/>
          <p:cNvSpPr txBox="1"/>
          <p:nvPr/>
        </p:nvSpPr>
        <p:spPr>
          <a:xfrm rot="0">
            <a:off x="6553200" y="2319337"/>
            <a:ext cx="381000" cy="3968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latin typeface="Symbol" pitchFamily="18" charset="2"/>
              </a:rPr>
              <a:t>S</a:t>
            </a:r>
          </a:p>
        </p:txBody>
      </p:sp>
      <p:sp>
        <p:nvSpPr>
          <p:cNvPr id="1048800" name="Text Box 58"/>
          <p:cNvSpPr txBox="1"/>
          <p:nvPr/>
        </p:nvSpPr>
        <p:spPr>
          <a:xfrm rot="0">
            <a:off x="7772400" y="4471987"/>
            <a:ext cx="381000" cy="307975"/>
          </a:xfrm>
          <a:prstGeom prst="rect"/>
          <a:solidFill>
            <a:srgbClr val="FFFFFF"/>
          </a:solid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solidFill>
                  <a:srgbClr val="FF0000"/>
                </a:solidFill>
                <a:latin typeface="Symbol" pitchFamily="18" charset="2"/>
              </a:rPr>
              <a:t>S9</a:t>
            </a:r>
          </a:p>
        </p:txBody>
      </p:sp>
      <p:sp>
        <p:nvSpPr>
          <p:cNvPr id="1048801" name="Text Box 50"/>
          <p:cNvSpPr txBox="1"/>
          <p:nvPr/>
        </p:nvSpPr>
        <p:spPr>
          <a:xfrm rot="0">
            <a:off x="6019800" y="2640012"/>
            <a:ext cx="533400" cy="9429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400" lang="en-US"/>
              <a:t>1</a:t>
            </a:r>
          </a:p>
          <a:p>
            <a:pPr lvl="0"/>
            <a:r>
              <a:rPr altLang="en-US" sz="1400" lang="en-US"/>
              <a:t>2</a:t>
            </a:r>
          </a:p>
          <a:p>
            <a:pPr lvl="0"/>
            <a:r>
              <a:rPr altLang="en-US" sz="1400" lang="en-US"/>
              <a:t>3</a:t>
            </a:r>
          </a:p>
          <a:p>
            <a:pPr lvl="0"/>
            <a:r>
              <a:rPr altLang="en-US" sz="1400" lang="en-US"/>
              <a:t>4</a:t>
            </a:r>
          </a:p>
        </p:txBody>
      </p:sp>
      <p:sp>
        <p:nvSpPr>
          <p:cNvPr id="1048802" name="Text Box 50"/>
          <p:cNvSpPr txBox="1"/>
          <p:nvPr/>
        </p:nvSpPr>
        <p:spPr>
          <a:xfrm rot="0">
            <a:off x="6019800" y="3490912"/>
            <a:ext cx="533400" cy="9429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400" lang="en-US"/>
              <a:t>1</a:t>
            </a:r>
          </a:p>
          <a:p>
            <a:pPr lvl="0"/>
            <a:r>
              <a:rPr altLang="en-US" sz="1400" lang="en-US"/>
              <a:t>2</a:t>
            </a:r>
          </a:p>
          <a:p>
            <a:pPr lvl="0"/>
            <a:r>
              <a:rPr altLang="en-US" sz="1400" lang="en-US"/>
              <a:t>3</a:t>
            </a:r>
          </a:p>
          <a:p>
            <a:pPr lvl="0"/>
            <a:r>
              <a:rPr altLang="en-US" sz="1400" lang="en-US"/>
              <a:t>4</a:t>
            </a:r>
          </a:p>
        </p:txBody>
      </p:sp>
      <p:sp>
        <p:nvSpPr>
          <p:cNvPr id="1048803" name="Text Box 58"/>
          <p:cNvSpPr txBox="1"/>
          <p:nvPr/>
        </p:nvSpPr>
        <p:spPr>
          <a:xfrm rot="0">
            <a:off x="2563812" y="2819400"/>
            <a:ext cx="381000" cy="3968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latin typeface="Symbol" pitchFamily="18" charset="2"/>
              </a:rPr>
              <a:t>A</a:t>
            </a:r>
          </a:p>
        </p:txBody>
      </p:sp>
      <p:sp>
        <p:nvSpPr>
          <p:cNvPr id="1048804" name="Text Box 58"/>
          <p:cNvSpPr txBox="1"/>
          <p:nvPr/>
        </p:nvSpPr>
        <p:spPr>
          <a:xfrm rot="0">
            <a:off x="6275387" y="2819400"/>
            <a:ext cx="381000" cy="3968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latin typeface="Symbol" pitchFamily="18" charset="2"/>
              </a:rPr>
              <a:t>A</a:t>
            </a:r>
          </a:p>
        </p:txBody>
      </p:sp>
      <p:sp>
        <p:nvSpPr>
          <p:cNvPr id="1048805" name="Text Box 58"/>
          <p:cNvSpPr txBox="1"/>
          <p:nvPr/>
        </p:nvSpPr>
        <p:spPr>
          <a:xfrm rot="0">
            <a:off x="2563812" y="3643312"/>
            <a:ext cx="381000" cy="3968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latin typeface="Symbol" pitchFamily="18" charset="2"/>
              </a:rPr>
              <a:t>B</a:t>
            </a:r>
          </a:p>
        </p:txBody>
      </p:sp>
      <p:sp>
        <p:nvSpPr>
          <p:cNvPr id="1048806" name="Text Box 58"/>
          <p:cNvSpPr txBox="1"/>
          <p:nvPr/>
        </p:nvSpPr>
        <p:spPr>
          <a:xfrm rot="0">
            <a:off x="6289675" y="3621087"/>
            <a:ext cx="381000" cy="3968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latin typeface="Symbol" pitchFamily="18" charset="2"/>
              </a:rPr>
              <a:t>B</a:t>
            </a:r>
          </a:p>
        </p:txBody>
      </p:sp>
      <p:sp>
        <p:nvSpPr>
          <p:cNvPr id="1048807" name="Text Box 54"/>
          <p:cNvSpPr txBox="1"/>
          <p:nvPr/>
        </p:nvSpPr>
        <p:spPr>
          <a:xfrm rot="0">
            <a:off x="5999162" y="4495800"/>
            <a:ext cx="685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t>C</a:t>
            </a:r>
            <a:r>
              <a:rPr altLang="en-US" baseline="-25000" sz="1600" lang="en-US"/>
              <a:t>0</a:t>
            </a:r>
          </a:p>
        </p:txBody>
      </p:sp>
      <p:sp>
        <p:nvSpPr>
          <p:cNvPr id="1048808" name="Text Box 54"/>
          <p:cNvSpPr txBox="1"/>
          <p:nvPr/>
        </p:nvSpPr>
        <p:spPr>
          <a:xfrm rot="0">
            <a:off x="7092950" y="4481512"/>
            <a:ext cx="685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t>C</a:t>
            </a:r>
            <a:r>
              <a:rPr altLang="en-US" baseline="-25000" sz="1600" lang="en-US"/>
              <a:t>4</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2" presetSubtype="8">
                                  <p:stCondLst>
                                    <p:cond delay="0"/>
                                  </p:stCondLst>
                                  <p:childTnLst>
                                    <p:set>
                                      <p:cBhvr>
                                        <p:cTn dur="1" fill="hold" id="6">
                                          <p:stCondLst>
                                            <p:cond delay="0"/>
                                          </p:stCondLst>
                                        </p:cTn>
                                        <p:tgtEl>
                                          <p:spTgt spid="1048785"/>
                                        </p:tgtEl>
                                        <p:attrNameLst>
                                          <p:attrName>style.visibility</p:attrName>
                                        </p:attrNameLst>
                                      </p:cBhvr>
                                      <p:to>
                                        <p:strVal val="visible"/>
                                      </p:to>
                                    </p:set>
                                    <p:anim calcmode="lin" valueType="num">
                                      <p:cBhvr additive="base">
                                        <p:cTn dur="500" fill="hold" id="7"/>
                                        <p:tgtEl>
                                          <p:spTgt spid="1048785"/>
                                        </p:tgtEl>
                                        <p:attrNameLst>
                                          <p:attrName>ppt_x</p:attrName>
                                        </p:attrNameLst>
                                      </p:cBhvr>
                                      <p:tavLst>
                                        <p:tav tm="0">
                                          <p:val>
                                            <p:strVal val="0-#ppt_w/2"/>
                                          </p:val>
                                        </p:tav>
                                        <p:tav tm="100000">
                                          <p:val>
                                            <p:strVal val="#ppt_x"/>
                                          </p:val>
                                        </p:tav>
                                      </p:tavLst>
                                    </p:anim>
                                    <p:anim calcmode="lin" valueType="num">
                                      <p:cBhvr additive="base">
                                        <p:cTn dur="500" fill="hold" id="8"/>
                                        <p:tgtEl>
                                          <p:spTgt spid="10487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85" grpId="0" uiExpand="0" build="whole"/>
    </p:bldLst>
  </p:timing>
</p:sld>
</file>

<file path=ppt/slides/slide11.xml><?xml version="1.0" encoding="utf-8"?>
<p:sld xmlns:a="http://schemas.openxmlformats.org/drawingml/2006/main" xmlns:r="http://schemas.openxmlformats.org/officeDocument/2006/relationships" xmlns:p="http://schemas.openxmlformats.org/presentationml/2006/main" showMasterSp="1">
  <p:cSld>
    <p:spTree>
      <p:nvGrpSpPr>
        <p:cNvPr id="116" name=""/>
        <p:cNvGrpSpPr/>
        <p:nvPr/>
      </p:nvGrpSpPr>
      <p:grpSpPr>
        <a:xfrm rot="0">
          <a:off x="0" y="0"/>
          <a:ext cx="0" cy="0"/>
          <a:chOff x="0" y="0"/>
          <a:chExt cx="0" cy="0"/>
        </a:xfrm>
      </p:grpSpPr>
      <p:pic>
        <p:nvPicPr>
          <p:cNvPr id="2097181" name="Picture 2"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812" name="Text Box 3"/>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813" name="Rectangle 4"/>
          <p:cNvSpPr/>
          <p:nvPr/>
        </p:nvSpPr>
        <p:spPr>
          <a:xfrm rot="0">
            <a:off x="914400" y="1143000"/>
            <a:ext cx="1766887"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Comparators</a:t>
            </a:r>
          </a:p>
        </p:txBody>
      </p:sp>
      <p:sp>
        <p:nvSpPr>
          <p:cNvPr id="1048814" name="Text Box 5"/>
          <p:cNvSpPr txBox="1"/>
          <p:nvPr/>
        </p:nvSpPr>
        <p:spPr>
          <a:xfrm rot="0">
            <a:off x="1143000" y="1676400"/>
            <a:ext cx="7315200" cy="10064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t>The function of a comparator is to compare the magnitudes of two binary numbers to determine the relationship between them. In the simplest form, a comparator can test for equality using XNOR gates.</a:t>
            </a:r>
          </a:p>
        </p:txBody>
      </p:sp>
      <p:graphicFrame>
        <p:nvGraphicFramePr>
          <p:cNvPr id="4194319" name=""/>
          <p:cNvGraphicFramePr>
            <a:graphicFrameLocks/>
          </p:cNvGraphicFramePr>
          <p:nvPr/>
        </p:nvGraphicFramePr>
        <p:xfrm rot="0">
          <a:off x="3373437" y="3863975"/>
          <a:ext cx="3048000" cy="2206625"/>
        </p:xfrm>
        <a:graphic>
          <a:graphicData uri="http://schemas.openxmlformats.org/presentationml/2006/ole">
            <mc:AlternateContent xmlns:mc="http://schemas.openxmlformats.org/markup-compatibility/2006">
              <mc:Choice xmlns:v="urn:schemas-microsoft-com:vml" Requires="v">
                <p:oleObj name="CorelDRAW" r:id="rId2" spid="" imgH="2206625" imgW="3048000" showAsIcon="0" progId="CorelDRAW.Graphic.13">
                  <p:embed followColorScheme="full"/>
                  <p:pic>
                    <p:nvPicPr>
                      <p:cNvPr id="2097182" name="Object 19"/>
                      <p:cNvPicPr>
                        <a:picLocks/>
                      </p:cNvPicPr>
                      <p:nvPr/>
                    </p:nvPicPr>
                    <p:blipFill>
                      <a:blip xmlns:r="http://schemas.openxmlformats.org/officeDocument/2006/relationships" r:embed="rId3"/>
                      <a:srcRect l="0" t="0" r="0" b="0"/>
                      <a:stretch>
                        <a:fillRect/>
                      </a:stretch>
                    </p:blipFill>
                    <p:spPr>
                      <a:xfrm rot="0">
                        <a:off x="3373437" y="3863975"/>
                        <a:ext cx="3048000" cy="2206625"/>
                      </a:xfrm>
                      <a:prstGeom prst="rect"/>
                      <a:noFill/>
                      <a:ln>
                        <a:noFill/>
                      </a:ln>
                    </p:spPr>
                  </p:pic>
                </p:oleObj>
              </mc:Choice>
              <mc:Fallback>
                <p:oleObj name="CorelDRAW" r:id="rId2" spid="" imgH="2206625" imgW="3048000" showAsIcon="0" progId="CorelDRAW.Graphic.13">
                  <p:embed followColorScheme="full"/>
                  <p:pic>
                    <p:nvPicPr>
                      <p:cNvPr id="2097182" name="Object 19"/>
                      <p:cNvPicPr>
                        <a:picLocks/>
                      </p:cNvPicPr>
                      <p:nvPr/>
                    </p:nvPicPr>
                    <p:blipFill>
                      <a:blip xmlns:r="http://schemas.openxmlformats.org/officeDocument/2006/relationships" r:embed="rId3"/>
                      <a:srcRect l="0" t="0" r="0" b="0"/>
                      <a:stretch>
                        <a:fillRect/>
                      </a:stretch>
                    </p:blipFill>
                    <p:spPr>
                      <a:xfrm rot="0">
                        <a:off x="3373437" y="3863975"/>
                        <a:ext cx="3048000" cy="2206625"/>
                      </a:xfrm>
                      <a:prstGeom prst="rect"/>
                      <a:noFill/>
                      <a:ln>
                        <a:noFill/>
                      </a:ln>
                    </p:spPr>
                  </p:pic>
                </p:oleObj>
              </mc:Fallback>
            </mc:AlternateContent>
          </a:graphicData>
        </a:graphic>
      </p:graphicFrame>
      <p:sp>
        <p:nvSpPr>
          <p:cNvPr id="1048815" name="WordArt 20"/>
          <p:cNvSpPr/>
          <p:nvPr/>
        </p:nvSpPr>
        <p:spPr>
          <a:xfrm rot="0">
            <a:off x="990600" y="2751137"/>
            <a:ext cx="1219200" cy="449262"/>
          </a:xfrm>
          <a:prstGeom prst="rect"/>
        </p:spPr>
        <p:txBody>
          <a:bodyPr anchor="t" bIns="45720" fromWordArt="1" lIns="91440" rIns="91440" tIns="45720" vert="horz" wrap="none">
            <a:prstTxWarp prst="textPlain">
              <a:avLst>
                <a:gd fmla="val 50000" name="adj"/>
              </a:avLst>
            </a:prstTxWarp>
          </a:bodyPr>
          <a:p>
            <a:pPr algn="ctr"/>
            <a:r>
              <a:rPr b="0" sz="2800" i="0" kern="10" normalizeH="0" spc="0">
                <a:ln>
                  <a:noFill/>
                </a:ln>
                <a:gradFill rotWithShape="0">
                  <a:gsLst>
                    <a:gs pos="0">
                      <a:srgbClr val="FFFF00">
                        <a:alpha val="100000"/>
                      </a:srgbClr>
                    </a:gs>
                    <a:gs pos="100000">
                      <a:srgbClr val="FF9933">
                        <a:alpha val="100000"/>
                      </a:srgbClr>
                    </a:gs>
                  </a:gsLst>
                  <a:path path="rect">
                    <a:fillToRect l="50000" t="50000" r="50000" b="50000"/>
                  </a:path>
                </a:gradFill>
                <a:effectLst>
                  <a:outerShdw algn="ctr" dir="2699999" dist="35921" kx="0" sx="100000" sy="100000">
                    <a:srgbClr val="C0C0C0">
                      <a:alpha val="79999"/>
                    </a:srgbClr>
                  </a:outerShdw>
                </a:effectLst>
                <a:latin typeface="Impact"/>
                <a:ea typeface="Impact"/>
              </a:rPr>
              <a:t>Example</a:t>
            </a:r>
          </a:p>
        </p:txBody>
      </p:sp>
      <p:sp>
        <p:nvSpPr>
          <p:cNvPr id="1048816" name="WordArt 21"/>
          <p:cNvSpPr/>
          <p:nvPr/>
        </p:nvSpPr>
        <p:spPr>
          <a:xfrm rot="0">
            <a:off x="990600" y="3276600"/>
            <a:ext cx="1219200" cy="449262"/>
          </a:xfrm>
          <a:prstGeom prst="rect"/>
        </p:spPr>
        <p:txBody>
          <a:bodyPr anchor="t" bIns="45720" fromWordArt="1" lIns="91440" rIns="91440" tIns="45720" vert="horz" wrap="none">
            <a:prstTxWarp prst="textPlain">
              <a:avLst>
                <a:gd fmla="val 50000" name="adj"/>
              </a:avLst>
            </a:prstTxWarp>
          </a:bodyPr>
          <a:p>
            <a:pPr algn="ctr"/>
            <a:r>
              <a:rPr b="0" sz="2800" i="0" kern="10" normalizeH="0" spc="0">
                <a:ln>
                  <a:noFill/>
                </a:ln>
                <a:gradFill rotWithShape="0">
                  <a:gsLst>
                    <a:gs pos="0">
                      <a:srgbClr val="FFFF00">
                        <a:alpha val="100000"/>
                      </a:srgbClr>
                    </a:gs>
                    <a:gs pos="100000">
                      <a:srgbClr val="FF9933">
                        <a:alpha val="100000"/>
                      </a:srgbClr>
                    </a:gs>
                  </a:gsLst>
                  <a:path path="rect">
                    <a:fillToRect l="50000" t="50000" r="50000" b="50000"/>
                  </a:path>
                </a:gradFill>
                <a:effectLst>
                  <a:outerShdw algn="ctr" dir="2699999" dist="35921" kx="0" sx="100000" sy="100000">
                    <a:srgbClr val="C0C0C0">
                      <a:alpha val="79999"/>
                    </a:srgbClr>
                  </a:outerShdw>
                </a:effectLst>
                <a:latin typeface="Impact"/>
                <a:ea typeface="Impact"/>
              </a:rPr>
              <a:t>Solution</a:t>
            </a:r>
          </a:p>
        </p:txBody>
      </p:sp>
      <p:sp>
        <p:nvSpPr>
          <p:cNvPr id="1048817" name="Text Box 22"/>
          <p:cNvSpPr txBox="1"/>
          <p:nvPr/>
        </p:nvSpPr>
        <p:spPr>
          <a:xfrm rot="0">
            <a:off x="2438400" y="2743200"/>
            <a:ext cx="5791200" cy="3968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t>How could you test two 4-bit numbers for equality?</a:t>
            </a:r>
          </a:p>
        </p:txBody>
      </p:sp>
      <p:sp>
        <p:nvSpPr>
          <p:cNvPr id="1048818" name="Text Box 23"/>
          <p:cNvSpPr txBox="1"/>
          <p:nvPr/>
        </p:nvSpPr>
        <p:spPr>
          <a:xfrm rot="0">
            <a:off x="2438400" y="3352800"/>
            <a:ext cx="4267200" cy="3968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t>AND the outputs of four XNOR gates.</a:t>
            </a:r>
          </a:p>
        </p:txBody>
      </p:sp>
      <p:sp>
        <p:nvSpPr>
          <p:cNvPr id="1048819" name="Text Box 50"/>
          <p:cNvSpPr txBox="1"/>
          <p:nvPr/>
        </p:nvSpPr>
        <p:spPr>
          <a:xfrm rot="0">
            <a:off x="3048000" y="3733800"/>
            <a:ext cx="533400" cy="5810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A</a:t>
            </a:r>
            <a:r>
              <a:rPr altLang="en-US" baseline="-25000" sz="1600" lang="en-US">
                <a:solidFill>
                  <a:srgbClr val="FF0000"/>
                </a:solidFill>
                <a:latin typeface="Arial" pitchFamily="0" charset="0"/>
              </a:rPr>
              <a:t>1</a:t>
            </a:r>
          </a:p>
          <a:p>
            <a:pPr lvl="0"/>
            <a:r>
              <a:rPr altLang="en-US" sz="1600" i="1" lang="en-US">
                <a:solidFill>
                  <a:srgbClr val="FF0000"/>
                </a:solidFill>
                <a:latin typeface="Arial" pitchFamily="0" charset="0"/>
              </a:rPr>
              <a:t>B</a:t>
            </a:r>
            <a:r>
              <a:rPr altLang="en-US" baseline="-25000" sz="1600" lang="en-US">
                <a:solidFill>
                  <a:srgbClr val="FF0000"/>
                </a:solidFill>
                <a:latin typeface="Arial" pitchFamily="0" charset="0"/>
              </a:rPr>
              <a:t>1</a:t>
            </a:r>
          </a:p>
        </p:txBody>
      </p:sp>
      <p:sp>
        <p:nvSpPr>
          <p:cNvPr id="1048820" name="Text Box 63"/>
          <p:cNvSpPr txBox="1"/>
          <p:nvPr/>
        </p:nvSpPr>
        <p:spPr>
          <a:xfrm rot="0">
            <a:off x="3048000" y="4343400"/>
            <a:ext cx="533400" cy="5810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A</a:t>
            </a:r>
            <a:r>
              <a:rPr altLang="en-US" baseline="-25000" sz="1600" lang="en-US">
                <a:solidFill>
                  <a:srgbClr val="FF0000"/>
                </a:solidFill>
                <a:latin typeface="Arial" pitchFamily="0" charset="0"/>
              </a:rPr>
              <a:t>2</a:t>
            </a:r>
          </a:p>
          <a:p>
            <a:pPr lvl="0"/>
            <a:r>
              <a:rPr altLang="en-US" sz="1600" i="1" lang="en-US">
                <a:solidFill>
                  <a:srgbClr val="FF0000"/>
                </a:solidFill>
                <a:latin typeface="Arial" pitchFamily="0" charset="0"/>
              </a:rPr>
              <a:t>B</a:t>
            </a:r>
            <a:r>
              <a:rPr altLang="en-US" baseline="-25000" sz="1600" lang="en-US">
                <a:solidFill>
                  <a:srgbClr val="FF0000"/>
                </a:solidFill>
                <a:latin typeface="Arial" pitchFamily="0" charset="0"/>
              </a:rPr>
              <a:t>2</a:t>
            </a:r>
          </a:p>
        </p:txBody>
      </p:sp>
      <p:sp>
        <p:nvSpPr>
          <p:cNvPr id="1048821" name="Text Box 64"/>
          <p:cNvSpPr txBox="1"/>
          <p:nvPr/>
        </p:nvSpPr>
        <p:spPr>
          <a:xfrm rot="0">
            <a:off x="3033712" y="4903787"/>
            <a:ext cx="533400" cy="5810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A</a:t>
            </a:r>
            <a:r>
              <a:rPr altLang="en-US" baseline="-25000" sz="1600" lang="en-US">
                <a:solidFill>
                  <a:srgbClr val="FF0000"/>
                </a:solidFill>
                <a:latin typeface="Arial" pitchFamily="0" charset="0"/>
              </a:rPr>
              <a:t>3</a:t>
            </a:r>
          </a:p>
          <a:p>
            <a:pPr lvl="0"/>
            <a:r>
              <a:rPr altLang="en-US" sz="1600" i="1" lang="en-US">
                <a:solidFill>
                  <a:srgbClr val="FF0000"/>
                </a:solidFill>
                <a:latin typeface="Arial" pitchFamily="0" charset="0"/>
              </a:rPr>
              <a:t>B</a:t>
            </a:r>
            <a:r>
              <a:rPr altLang="en-US" baseline="-25000" sz="1600" lang="en-US">
                <a:solidFill>
                  <a:srgbClr val="FF0000"/>
                </a:solidFill>
                <a:latin typeface="Arial" pitchFamily="0" charset="0"/>
              </a:rPr>
              <a:t>3</a:t>
            </a:r>
          </a:p>
        </p:txBody>
      </p:sp>
      <p:sp>
        <p:nvSpPr>
          <p:cNvPr id="1048822" name="Text Box 65"/>
          <p:cNvSpPr txBox="1"/>
          <p:nvPr/>
        </p:nvSpPr>
        <p:spPr>
          <a:xfrm rot="0">
            <a:off x="3019425" y="5464175"/>
            <a:ext cx="533400" cy="5810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A</a:t>
            </a:r>
            <a:r>
              <a:rPr altLang="en-US" baseline="-25000" sz="1600" lang="en-US">
                <a:solidFill>
                  <a:srgbClr val="FF0000"/>
                </a:solidFill>
                <a:latin typeface="Arial" pitchFamily="0" charset="0"/>
              </a:rPr>
              <a:t>4</a:t>
            </a:r>
          </a:p>
          <a:p>
            <a:pPr lvl="0"/>
            <a:r>
              <a:rPr altLang="en-US" sz="1600" i="1" lang="en-US">
                <a:solidFill>
                  <a:srgbClr val="FF0000"/>
                </a:solidFill>
                <a:latin typeface="Arial" pitchFamily="0" charset="0"/>
              </a:rPr>
              <a:t>B</a:t>
            </a:r>
            <a:r>
              <a:rPr altLang="en-US" baseline="-25000" sz="1600" lang="en-US">
                <a:solidFill>
                  <a:srgbClr val="FF0000"/>
                </a:solidFill>
                <a:latin typeface="Arial" pitchFamily="0" charset="0"/>
              </a:rPr>
              <a:t>4</a:t>
            </a:r>
          </a:p>
        </p:txBody>
      </p:sp>
      <p:sp>
        <p:nvSpPr>
          <p:cNvPr id="1048823" name="Text Box 66"/>
          <p:cNvSpPr txBox="1"/>
          <p:nvPr/>
        </p:nvSpPr>
        <p:spPr>
          <a:xfrm rot="0">
            <a:off x="6019800" y="4648200"/>
            <a:ext cx="12192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solidFill>
                  <a:srgbClr val="FF0000"/>
                </a:solidFill>
              </a:rPr>
              <a:t>Output</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9" presetSubtype="0">
                                  <p:stCondLst>
                                    <p:cond delay="0"/>
                                  </p:stCondLst>
                                  <p:childTnLst>
                                    <p:set>
                                      <p:cBhvr>
                                        <p:cTn dur="1" fill="hold" id="6">
                                          <p:stCondLst>
                                            <p:cond delay="0"/>
                                          </p:stCondLst>
                                        </p:cTn>
                                        <p:tgtEl>
                                          <p:spTgt spid="1048816"/>
                                        </p:tgtEl>
                                        <p:attrNameLst>
                                          <p:attrName>style.visibility</p:attrName>
                                        </p:attrNameLst>
                                      </p:cBhvr>
                                      <p:to>
                                        <p:strVal val="visible"/>
                                      </p:to>
                                    </p:set>
                                    <p:animEffect transition="in" filter="dissolve">
                                      <p:cBhvr>
                                        <p:cTn dur="500" id="7"/>
                                        <p:tgtEl>
                                          <p:spTgt spid="1048816"/>
                                        </p:tgtEl>
                                      </p:cBhvr>
                                    </p:animEffect>
                                  </p:childTnLst>
                                </p:cTn>
                              </p:par>
                              <p:par>
                                <p:cTn fill="hold" grpId="0" id="8" nodeType="withEffect" presetClass="entr" presetID="2" presetSubtype="2">
                                  <p:stCondLst>
                                    <p:cond delay="0"/>
                                  </p:stCondLst>
                                  <p:childTnLst>
                                    <p:set>
                                      <p:cBhvr>
                                        <p:cTn dur="1" fill="hold" id="9">
                                          <p:stCondLst>
                                            <p:cond delay="0"/>
                                          </p:stCondLst>
                                        </p:cTn>
                                        <p:tgtEl>
                                          <p:spTgt spid="1048818"/>
                                        </p:tgtEl>
                                        <p:attrNameLst>
                                          <p:attrName>style.visibility</p:attrName>
                                        </p:attrNameLst>
                                      </p:cBhvr>
                                      <p:to>
                                        <p:strVal val="visible"/>
                                      </p:to>
                                    </p:set>
                                    <p:anim calcmode="lin" valueType="num">
                                      <p:cBhvr additive="base">
                                        <p:cTn dur="500" fill="hold" id="10"/>
                                        <p:tgtEl>
                                          <p:spTgt spid="1048818"/>
                                        </p:tgtEl>
                                        <p:attrNameLst>
                                          <p:attrName>ppt_x</p:attrName>
                                        </p:attrNameLst>
                                      </p:cBhvr>
                                      <p:tavLst>
                                        <p:tav tm="0">
                                          <p:val>
                                            <p:strVal val="1+#ppt_w/2"/>
                                          </p:val>
                                        </p:tav>
                                        <p:tav tm="100000">
                                          <p:val>
                                            <p:strVal val="#ppt_x"/>
                                          </p:val>
                                        </p:tav>
                                      </p:tavLst>
                                    </p:anim>
                                    <p:anim calcmode="lin" valueType="num">
                                      <p:cBhvr additive="base">
                                        <p:cTn dur="500" fill="hold" id="11"/>
                                        <p:tgtEl>
                                          <p:spTgt spid="1048818"/>
                                        </p:tgtEl>
                                        <p:attrNameLst>
                                          <p:attrName>ppt_y</p:attrName>
                                        </p:attrNameLst>
                                      </p:cBhvr>
                                      <p:tavLst>
                                        <p:tav tm="0">
                                          <p:val>
                                            <p:strVal val="#ppt_y"/>
                                          </p:val>
                                        </p:tav>
                                        <p:tav tm="100000">
                                          <p:val>
                                            <p:strVal val="#ppt_y"/>
                                          </p:val>
                                        </p:tav>
                                      </p:tavLst>
                                    </p:anim>
                                  </p:childTnLst>
                                </p:cTn>
                              </p:par>
                              <p:par>
                                <p:cTn fill="hold" id="12" nodeType="withEffect" presetClass="entr" presetID="37" presetSubtype="0">
                                  <p:stCondLst>
                                    <p:cond delay="0"/>
                                  </p:stCondLst>
                                  <p:childTnLst>
                                    <p:set>
                                      <p:cBhvr>
                                        <p:cTn dur="1" fill="hold" id="13">
                                          <p:stCondLst>
                                            <p:cond delay="0"/>
                                          </p:stCondLst>
                                        </p:cTn>
                                        <p:tgtEl>
                                          <p:spTgt spid="4194319"/>
                                        </p:tgtEl>
                                        <p:attrNameLst>
                                          <p:attrName>style.visibility</p:attrName>
                                        </p:attrNameLst>
                                      </p:cBhvr>
                                      <p:to>
                                        <p:strVal val="visible"/>
                                      </p:to>
                                    </p:set>
                                    <p:animEffect transition="in" filter="fade">
                                      <p:cBhvr>
                                        <p:cTn dur="1000" id="14"/>
                                        <p:tgtEl>
                                          <p:spTgt spid="4194319"/>
                                        </p:tgtEl>
                                      </p:cBhvr>
                                    </p:animEffect>
                                    <p:anim calcmode="lin" valueType="num">
                                      <p:cBhvr>
                                        <p:cTn dur="1000" fill="hold" id="15"/>
                                        <p:tgtEl>
                                          <p:spTgt spid="4194319"/>
                                        </p:tgtEl>
                                        <p:attrNameLst>
                                          <p:attrName>ppt_x</p:attrName>
                                        </p:attrNameLst>
                                      </p:cBhvr>
                                      <p:tavLst>
                                        <p:tav tm="0">
                                          <p:val>
                                            <p:strVal val="#ppt_x"/>
                                          </p:val>
                                        </p:tav>
                                        <p:tav tm="100000">
                                          <p:val>
                                            <p:strVal val="#ppt_x"/>
                                          </p:val>
                                        </p:tav>
                                      </p:tavLst>
                                    </p:anim>
                                    <p:anim calcmode="lin" valueType="num">
                                      <p:cBhvr>
                                        <p:cTn decel="100000" dur="900" fill="hold" id="16"/>
                                        <p:tgtEl>
                                          <p:spTgt spid="4194319"/>
                                        </p:tgtEl>
                                        <p:attrNameLst>
                                          <p:attrName>ppt_y</p:attrName>
                                        </p:attrNameLst>
                                      </p:cBhvr>
                                      <p:tavLst>
                                        <p:tav tm="0">
                                          <p:val>
                                            <p:strVal val="#ppt_y+1"/>
                                          </p:val>
                                        </p:tav>
                                        <p:tav tm="100000">
                                          <p:val>
                                            <p:strVal val="#ppt_y-.03"/>
                                          </p:val>
                                        </p:tav>
                                      </p:tavLst>
                                    </p:anim>
                                    <p:anim calcmode="lin" valueType="num">
                                      <p:cBhvr>
                                        <p:cTn accel="100000" dur="100" fill="hold" id="17">
                                          <p:stCondLst>
                                            <p:cond delay="900"/>
                                          </p:stCondLst>
                                        </p:cTn>
                                        <p:tgtEl>
                                          <p:spTgt spid="4194319"/>
                                        </p:tgtEl>
                                        <p:attrNameLst>
                                          <p:attrName>ppt_y</p:attrName>
                                        </p:attrNameLst>
                                      </p:cBhvr>
                                      <p:tavLst>
                                        <p:tav tm="0">
                                          <p:val>
                                            <p:strVal val="#ppt_y-.03"/>
                                          </p:val>
                                        </p:tav>
                                        <p:tav tm="100000">
                                          <p:val>
                                            <p:strVal val="#ppt_y"/>
                                          </p:val>
                                        </p:tav>
                                      </p:tavLst>
                                    </p:anim>
                                  </p:childTnLst>
                                </p:cTn>
                              </p:par>
                            </p:childTnLst>
                          </p:cTn>
                        </p:par>
                        <p:par>
                          <p:cTn fill="hold" id="18" nodeType="afterGroup">
                            <p:stCondLst>
                              <p:cond delay="1000"/>
                            </p:stCondLst>
                            <p:childTnLst>
                              <p:par>
                                <p:cTn fill="hold" grpId="0" id="19" nodeType="afterEffect" presetClass="entr" presetID="2" presetSubtype="8">
                                  <p:stCondLst>
                                    <p:cond delay="0"/>
                                  </p:stCondLst>
                                  <p:childTnLst>
                                    <p:set>
                                      <p:cBhvr>
                                        <p:cTn dur="1" fill="hold" id="20">
                                          <p:stCondLst>
                                            <p:cond delay="0"/>
                                          </p:stCondLst>
                                        </p:cTn>
                                        <p:tgtEl>
                                          <p:spTgt spid="1048819"/>
                                        </p:tgtEl>
                                        <p:attrNameLst>
                                          <p:attrName>style.visibility</p:attrName>
                                        </p:attrNameLst>
                                      </p:cBhvr>
                                      <p:to>
                                        <p:strVal val="visible"/>
                                      </p:to>
                                    </p:set>
                                    <p:anim calcmode="lin" valueType="num">
                                      <p:cBhvr additive="base">
                                        <p:cTn dur="500" fill="hold" id="21"/>
                                        <p:tgtEl>
                                          <p:spTgt spid="1048819"/>
                                        </p:tgtEl>
                                        <p:attrNameLst>
                                          <p:attrName>ppt_x</p:attrName>
                                        </p:attrNameLst>
                                      </p:cBhvr>
                                      <p:tavLst>
                                        <p:tav tm="0">
                                          <p:val>
                                            <p:strVal val="0-#ppt_w/2"/>
                                          </p:val>
                                        </p:tav>
                                        <p:tav tm="100000">
                                          <p:val>
                                            <p:strVal val="#ppt_x"/>
                                          </p:val>
                                        </p:tav>
                                      </p:tavLst>
                                    </p:anim>
                                    <p:anim calcmode="lin" valueType="num">
                                      <p:cBhvr additive="base">
                                        <p:cTn dur="500" fill="hold" id="22"/>
                                        <p:tgtEl>
                                          <p:spTgt spid="1048819"/>
                                        </p:tgtEl>
                                        <p:attrNameLst>
                                          <p:attrName>ppt_y</p:attrName>
                                        </p:attrNameLst>
                                      </p:cBhvr>
                                      <p:tavLst>
                                        <p:tav tm="0">
                                          <p:val>
                                            <p:strVal val="#ppt_y"/>
                                          </p:val>
                                        </p:tav>
                                        <p:tav tm="100000">
                                          <p:val>
                                            <p:strVal val="#ppt_y"/>
                                          </p:val>
                                        </p:tav>
                                      </p:tavLst>
                                    </p:anim>
                                  </p:childTnLst>
                                </p:cTn>
                              </p:par>
                              <p:par>
                                <p:cTn fill="hold" grpId="0" id="23" nodeType="withEffect" presetClass="entr" presetID="2" presetSubtype="8">
                                  <p:stCondLst>
                                    <p:cond delay="0"/>
                                  </p:stCondLst>
                                  <p:childTnLst>
                                    <p:set>
                                      <p:cBhvr>
                                        <p:cTn dur="1" fill="hold" id="24">
                                          <p:stCondLst>
                                            <p:cond delay="0"/>
                                          </p:stCondLst>
                                        </p:cTn>
                                        <p:tgtEl>
                                          <p:spTgt spid="1048820"/>
                                        </p:tgtEl>
                                        <p:attrNameLst>
                                          <p:attrName>style.visibility</p:attrName>
                                        </p:attrNameLst>
                                      </p:cBhvr>
                                      <p:to>
                                        <p:strVal val="visible"/>
                                      </p:to>
                                    </p:set>
                                    <p:anim calcmode="lin" valueType="num">
                                      <p:cBhvr additive="base">
                                        <p:cTn dur="500" fill="hold" id="25"/>
                                        <p:tgtEl>
                                          <p:spTgt spid="1048820"/>
                                        </p:tgtEl>
                                        <p:attrNameLst>
                                          <p:attrName>ppt_x</p:attrName>
                                        </p:attrNameLst>
                                      </p:cBhvr>
                                      <p:tavLst>
                                        <p:tav tm="0">
                                          <p:val>
                                            <p:strVal val="0-#ppt_w/2"/>
                                          </p:val>
                                        </p:tav>
                                        <p:tav tm="100000">
                                          <p:val>
                                            <p:strVal val="#ppt_x"/>
                                          </p:val>
                                        </p:tav>
                                      </p:tavLst>
                                    </p:anim>
                                    <p:anim calcmode="lin" valueType="num">
                                      <p:cBhvr additive="base">
                                        <p:cTn dur="500" fill="hold" id="26"/>
                                        <p:tgtEl>
                                          <p:spTgt spid="1048820"/>
                                        </p:tgtEl>
                                        <p:attrNameLst>
                                          <p:attrName>ppt_y</p:attrName>
                                        </p:attrNameLst>
                                      </p:cBhvr>
                                      <p:tavLst>
                                        <p:tav tm="0">
                                          <p:val>
                                            <p:strVal val="#ppt_y"/>
                                          </p:val>
                                        </p:tav>
                                        <p:tav tm="100000">
                                          <p:val>
                                            <p:strVal val="#ppt_y"/>
                                          </p:val>
                                        </p:tav>
                                      </p:tavLst>
                                    </p:anim>
                                  </p:childTnLst>
                                </p:cTn>
                              </p:par>
                              <p:par>
                                <p:cTn fill="hold" grpId="0" id="27" nodeType="withEffect" presetClass="entr" presetID="2" presetSubtype="8">
                                  <p:stCondLst>
                                    <p:cond delay="0"/>
                                  </p:stCondLst>
                                  <p:childTnLst>
                                    <p:set>
                                      <p:cBhvr>
                                        <p:cTn dur="1" fill="hold" id="28">
                                          <p:stCondLst>
                                            <p:cond delay="0"/>
                                          </p:stCondLst>
                                        </p:cTn>
                                        <p:tgtEl>
                                          <p:spTgt spid="1048821"/>
                                        </p:tgtEl>
                                        <p:attrNameLst>
                                          <p:attrName>style.visibility</p:attrName>
                                        </p:attrNameLst>
                                      </p:cBhvr>
                                      <p:to>
                                        <p:strVal val="visible"/>
                                      </p:to>
                                    </p:set>
                                    <p:anim calcmode="lin" valueType="num">
                                      <p:cBhvr additive="base">
                                        <p:cTn dur="500" fill="hold" id="29"/>
                                        <p:tgtEl>
                                          <p:spTgt spid="1048821"/>
                                        </p:tgtEl>
                                        <p:attrNameLst>
                                          <p:attrName>ppt_x</p:attrName>
                                        </p:attrNameLst>
                                      </p:cBhvr>
                                      <p:tavLst>
                                        <p:tav tm="0">
                                          <p:val>
                                            <p:strVal val="0-#ppt_w/2"/>
                                          </p:val>
                                        </p:tav>
                                        <p:tav tm="100000">
                                          <p:val>
                                            <p:strVal val="#ppt_x"/>
                                          </p:val>
                                        </p:tav>
                                      </p:tavLst>
                                    </p:anim>
                                    <p:anim calcmode="lin" valueType="num">
                                      <p:cBhvr additive="base">
                                        <p:cTn dur="500" fill="hold" id="30"/>
                                        <p:tgtEl>
                                          <p:spTgt spid="1048821"/>
                                        </p:tgtEl>
                                        <p:attrNameLst>
                                          <p:attrName>ppt_y</p:attrName>
                                        </p:attrNameLst>
                                      </p:cBhvr>
                                      <p:tavLst>
                                        <p:tav tm="0">
                                          <p:val>
                                            <p:strVal val="#ppt_y"/>
                                          </p:val>
                                        </p:tav>
                                        <p:tav tm="100000">
                                          <p:val>
                                            <p:strVal val="#ppt_y"/>
                                          </p:val>
                                        </p:tav>
                                      </p:tavLst>
                                    </p:anim>
                                  </p:childTnLst>
                                </p:cTn>
                              </p:par>
                              <p:par>
                                <p:cTn fill="hold" grpId="0" id="31" nodeType="withEffect" presetClass="entr" presetID="2" presetSubtype="8">
                                  <p:stCondLst>
                                    <p:cond delay="0"/>
                                  </p:stCondLst>
                                  <p:childTnLst>
                                    <p:set>
                                      <p:cBhvr>
                                        <p:cTn dur="1" fill="hold" id="32">
                                          <p:stCondLst>
                                            <p:cond delay="0"/>
                                          </p:stCondLst>
                                        </p:cTn>
                                        <p:tgtEl>
                                          <p:spTgt spid="1048822"/>
                                        </p:tgtEl>
                                        <p:attrNameLst>
                                          <p:attrName>style.visibility</p:attrName>
                                        </p:attrNameLst>
                                      </p:cBhvr>
                                      <p:to>
                                        <p:strVal val="visible"/>
                                      </p:to>
                                    </p:set>
                                    <p:anim calcmode="lin" valueType="num">
                                      <p:cBhvr additive="base">
                                        <p:cTn dur="500" fill="hold" id="33"/>
                                        <p:tgtEl>
                                          <p:spTgt spid="1048822"/>
                                        </p:tgtEl>
                                        <p:attrNameLst>
                                          <p:attrName>ppt_x</p:attrName>
                                        </p:attrNameLst>
                                      </p:cBhvr>
                                      <p:tavLst>
                                        <p:tav tm="0">
                                          <p:val>
                                            <p:strVal val="0-#ppt_w/2"/>
                                          </p:val>
                                        </p:tav>
                                        <p:tav tm="100000">
                                          <p:val>
                                            <p:strVal val="#ppt_x"/>
                                          </p:val>
                                        </p:tav>
                                      </p:tavLst>
                                    </p:anim>
                                    <p:anim calcmode="lin" valueType="num">
                                      <p:cBhvr additive="base">
                                        <p:cTn dur="500" fill="hold" id="34"/>
                                        <p:tgtEl>
                                          <p:spTgt spid="1048822"/>
                                        </p:tgtEl>
                                        <p:attrNameLst>
                                          <p:attrName>ppt_y</p:attrName>
                                        </p:attrNameLst>
                                      </p:cBhvr>
                                      <p:tavLst>
                                        <p:tav tm="0">
                                          <p:val>
                                            <p:strVal val="#ppt_y"/>
                                          </p:val>
                                        </p:tav>
                                        <p:tav tm="100000">
                                          <p:val>
                                            <p:strVal val="#ppt_y"/>
                                          </p:val>
                                        </p:tav>
                                      </p:tavLst>
                                    </p:anim>
                                  </p:childTnLst>
                                </p:cTn>
                              </p:par>
                              <p:par>
                                <p:cTn fill="hold" grpId="0" id="35" nodeType="withEffect" presetClass="entr" presetID="2" presetSubtype="2">
                                  <p:stCondLst>
                                    <p:cond delay="0"/>
                                  </p:stCondLst>
                                  <p:childTnLst>
                                    <p:set>
                                      <p:cBhvr>
                                        <p:cTn dur="1" fill="hold" id="36">
                                          <p:stCondLst>
                                            <p:cond delay="0"/>
                                          </p:stCondLst>
                                        </p:cTn>
                                        <p:tgtEl>
                                          <p:spTgt spid="1048823"/>
                                        </p:tgtEl>
                                        <p:attrNameLst>
                                          <p:attrName>style.visibility</p:attrName>
                                        </p:attrNameLst>
                                      </p:cBhvr>
                                      <p:to>
                                        <p:strVal val="visible"/>
                                      </p:to>
                                    </p:set>
                                    <p:anim calcmode="lin" valueType="num">
                                      <p:cBhvr additive="base">
                                        <p:cTn dur="500" fill="hold" id="37"/>
                                        <p:tgtEl>
                                          <p:spTgt spid="1048823"/>
                                        </p:tgtEl>
                                        <p:attrNameLst>
                                          <p:attrName>ppt_x</p:attrName>
                                        </p:attrNameLst>
                                      </p:cBhvr>
                                      <p:tavLst>
                                        <p:tav tm="0">
                                          <p:val>
                                            <p:strVal val="1+#ppt_w/2"/>
                                          </p:val>
                                        </p:tav>
                                        <p:tav tm="100000">
                                          <p:val>
                                            <p:strVal val="#ppt_x"/>
                                          </p:val>
                                        </p:tav>
                                      </p:tavLst>
                                    </p:anim>
                                    <p:anim calcmode="lin" valueType="num">
                                      <p:cBhvr additive="base">
                                        <p:cTn dur="500" fill="hold" id="38"/>
                                        <p:tgtEl>
                                          <p:spTgt spid="10488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18" grpId="0" uiExpand="0" build="whole"/>
      <p:bldP spid="1048819" grpId="0" uiExpand="0" build="whole"/>
      <p:bldP spid="1048820" grpId="0" uiExpand="0" build="whole"/>
      <p:bldP spid="1048821" grpId="0" uiExpand="0" build="whole"/>
      <p:bldP spid="1048822" grpId="0" uiExpand="0" build="whole"/>
      <p:bldP spid="1048823" grpId="0" uiExpand="0" build="whole"/>
    </p:bldLst>
  </p:timing>
</p:sld>
</file>

<file path=ppt/slides/slide12.xml><?xml version="1.0" encoding="utf-8"?>
<p:sld xmlns:a="http://schemas.openxmlformats.org/drawingml/2006/main" xmlns:r="http://schemas.openxmlformats.org/officeDocument/2006/relationships" xmlns:p="http://schemas.openxmlformats.org/presentationml/2006/main" showMasterSp="1">
  <p:cSld>
    <p:spTree>
      <p:nvGrpSpPr>
        <p:cNvPr id="119" name=""/>
        <p:cNvGrpSpPr/>
        <p:nvPr/>
      </p:nvGrpSpPr>
      <p:grpSpPr>
        <a:xfrm rot="0">
          <a:off x="0" y="0"/>
          <a:ext cx="0" cy="0"/>
          <a:chOff x="0" y="0"/>
          <a:chExt cx="0" cy="0"/>
        </a:xfrm>
      </p:grpSpPr>
      <p:pic>
        <p:nvPicPr>
          <p:cNvPr id="2097183" name="Picture 2"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827" name="Text Box 3"/>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828" name="Rectangle 4"/>
          <p:cNvSpPr/>
          <p:nvPr/>
        </p:nvSpPr>
        <p:spPr>
          <a:xfrm rot="0">
            <a:off x="914400" y="1143000"/>
            <a:ext cx="1766887"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Comparators</a:t>
            </a:r>
          </a:p>
        </p:txBody>
      </p:sp>
      <p:sp>
        <p:nvSpPr>
          <p:cNvPr id="1048829" name="Text Box 5"/>
          <p:cNvSpPr txBox="1"/>
          <p:nvPr/>
        </p:nvSpPr>
        <p:spPr>
          <a:xfrm rot="0">
            <a:off x="1143000" y="1676400"/>
            <a:ext cx="7315200" cy="13112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t>IC comparators provide outputs to indicate which of the numbers is larger or if they are equal. The bits are numbered starting at 0, rather than 1 as in the case of adders. Cascading inputs are provided to expand the comparator to larger numbers.</a:t>
            </a:r>
          </a:p>
        </p:txBody>
      </p:sp>
      <p:sp>
        <p:nvSpPr>
          <p:cNvPr id="1048830" name="Text Box 28"/>
          <p:cNvSpPr txBox="1"/>
          <p:nvPr/>
        </p:nvSpPr>
        <p:spPr>
          <a:xfrm rot="0">
            <a:off x="5715000" y="4464050"/>
            <a:ext cx="1447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solidFill>
                  <a:srgbClr val="FF0000"/>
                </a:solidFill>
              </a:rPr>
              <a:t>Outputs</a:t>
            </a:r>
          </a:p>
        </p:txBody>
      </p:sp>
      <p:grpSp>
        <p:nvGrpSpPr>
          <p:cNvPr id="120" name=""/>
          <p:cNvGrpSpPr/>
          <p:nvPr/>
        </p:nvGrpSpPr>
        <p:grpSpPr>
          <a:xfrm rot="0">
            <a:off x="2209800" y="3200400"/>
            <a:ext cx="3429000" cy="2819400"/>
            <a:chOff x="1392" y="2016"/>
            <a:chExt cx="2160" cy="1776"/>
          </a:xfrm>
        </p:grpSpPr>
        <p:graphicFrame>
          <p:nvGraphicFramePr>
            <p:cNvPr id="4194320" name=""/>
            <p:cNvGraphicFramePr>
              <a:graphicFrameLocks/>
            </p:cNvGraphicFramePr>
            <p:nvPr/>
          </p:nvGraphicFramePr>
          <p:xfrm rot="0">
            <a:off x="2003" y="2016"/>
            <a:ext cx="1549" cy="1776"/>
          </p:xfrm>
          <a:graphic>
            <a:graphicData uri="http://schemas.openxmlformats.org/presentationml/2006/ole">
              <mc:AlternateContent xmlns:mc="http://schemas.openxmlformats.org/markup-compatibility/2006">
                <mc:Choice xmlns:v="urn:schemas-microsoft-com:vml" Requires="v">
                  <p:oleObj name="CorelDRAW" r:id="rId2" spid="" imgH="1776" imgW="1549" showAsIcon="0" progId="CorelDRAW.Graphic.13">
                    <p:embed followColorScheme="full"/>
                    <p:pic>
                      <p:nvPicPr>
                        <p:cNvPr id="2097184" name="Object 39"/>
                        <p:cNvPicPr>
                          <a:picLocks/>
                        </p:cNvPicPr>
                        <p:nvPr/>
                      </p:nvPicPr>
                      <p:blipFill>
                        <a:blip xmlns:r="http://schemas.openxmlformats.org/officeDocument/2006/relationships" r:embed="rId3"/>
                        <a:srcRect l="0" t="0" r="0" b="0"/>
                        <a:stretch>
                          <a:fillRect/>
                        </a:stretch>
                      </p:blipFill>
                      <p:spPr>
                        <a:xfrm rot="0">
                          <a:off x="2003" y="2016"/>
                          <a:ext cx="1549" cy="1776"/>
                        </a:xfrm>
                        <a:prstGeom prst="rect"/>
                        <a:noFill/>
                        <a:ln>
                          <a:noFill/>
                        </a:ln>
                      </p:spPr>
                    </p:pic>
                  </p:oleObj>
                </mc:Choice>
                <mc:Fallback>
                  <p:oleObj name="CorelDRAW" r:id="rId2" spid="" imgH="1776" imgW="1549" showAsIcon="0" progId="CorelDRAW.Graphic.13">
                    <p:embed followColorScheme="full"/>
                    <p:pic>
                      <p:nvPicPr>
                        <p:cNvPr id="2097184" name="Object 39"/>
                        <p:cNvPicPr>
                          <a:picLocks/>
                        </p:cNvPicPr>
                        <p:nvPr/>
                      </p:nvPicPr>
                      <p:blipFill>
                        <a:blip xmlns:r="http://schemas.openxmlformats.org/officeDocument/2006/relationships" r:embed="rId3"/>
                        <a:srcRect l="0" t="0" r="0" b="0"/>
                        <a:stretch>
                          <a:fillRect/>
                        </a:stretch>
                      </p:blipFill>
                      <p:spPr>
                        <a:xfrm rot="0">
                          <a:off x="2003" y="2016"/>
                          <a:ext cx="1549" cy="1776"/>
                        </a:xfrm>
                        <a:prstGeom prst="rect"/>
                        <a:noFill/>
                        <a:ln>
                          <a:noFill/>
                        </a:ln>
                      </p:spPr>
                    </p:pic>
                  </p:oleObj>
                </mc:Fallback>
              </mc:AlternateContent>
            </a:graphicData>
          </a:graphic>
        </p:graphicFrame>
        <p:sp>
          <p:nvSpPr>
            <p:cNvPr id="1048831" name="Text Box 17"/>
            <p:cNvSpPr txBox="1"/>
            <p:nvPr/>
          </p:nvSpPr>
          <p:spPr>
            <a:xfrm rot="0">
              <a:off x="1872" y="2247"/>
              <a:ext cx="336"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A</a:t>
              </a:r>
              <a:r>
                <a:rPr altLang="en-US" baseline="-25000" sz="1600" lang="en-US">
                  <a:solidFill>
                    <a:srgbClr val="FF0000"/>
                  </a:solidFill>
                  <a:latin typeface="Arial" pitchFamily="0" charset="0"/>
                </a:rPr>
                <a:t>1</a:t>
              </a:r>
            </a:p>
          </p:txBody>
        </p:sp>
        <p:sp>
          <p:nvSpPr>
            <p:cNvPr id="1048832" name="Text Box 20"/>
            <p:cNvSpPr txBox="1"/>
            <p:nvPr/>
          </p:nvSpPr>
          <p:spPr>
            <a:xfrm rot="0">
              <a:off x="1872" y="2103"/>
              <a:ext cx="336"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A</a:t>
              </a:r>
              <a:r>
                <a:rPr altLang="en-US" baseline="-25000" sz="1600" lang="en-US">
                  <a:solidFill>
                    <a:srgbClr val="FF0000"/>
                  </a:solidFill>
                  <a:latin typeface="Arial" pitchFamily="0" charset="0"/>
                </a:rPr>
                <a:t>0</a:t>
              </a:r>
            </a:p>
          </p:txBody>
        </p:sp>
        <p:sp>
          <p:nvSpPr>
            <p:cNvPr id="1048833" name="Text Box 21"/>
            <p:cNvSpPr txBox="1"/>
            <p:nvPr/>
          </p:nvSpPr>
          <p:spPr>
            <a:xfrm rot="0">
              <a:off x="1872" y="2391"/>
              <a:ext cx="336"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A</a:t>
              </a:r>
              <a:r>
                <a:rPr altLang="en-US" baseline="-25000" sz="1600" lang="en-US">
                  <a:solidFill>
                    <a:srgbClr val="FF0000"/>
                  </a:solidFill>
                  <a:latin typeface="Arial" pitchFamily="0" charset="0"/>
                </a:rPr>
                <a:t>2</a:t>
              </a:r>
            </a:p>
          </p:txBody>
        </p:sp>
        <p:sp>
          <p:nvSpPr>
            <p:cNvPr id="1048834" name="Text Box 22"/>
            <p:cNvSpPr txBox="1"/>
            <p:nvPr/>
          </p:nvSpPr>
          <p:spPr>
            <a:xfrm rot="0">
              <a:off x="1872" y="2535"/>
              <a:ext cx="336"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A</a:t>
              </a:r>
              <a:r>
                <a:rPr altLang="en-US" baseline="-25000" sz="1600" lang="en-US">
                  <a:solidFill>
                    <a:srgbClr val="FF0000"/>
                  </a:solidFill>
                  <a:latin typeface="Arial" pitchFamily="0" charset="0"/>
                </a:rPr>
                <a:t>3</a:t>
              </a:r>
            </a:p>
          </p:txBody>
        </p:sp>
        <p:sp>
          <p:nvSpPr>
            <p:cNvPr id="1048835" name="Text Box 23"/>
            <p:cNvSpPr txBox="1"/>
            <p:nvPr/>
          </p:nvSpPr>
          <p:spPr>
            <a:xfrm rot="0">
              <a:off x="1872" y="3235"/>
              <a:ext cx="336"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B</a:t>
              </a:r>
              <a:r>
                <a:rPr altLang="en-US" baseline="-25000" sz="1600" lang="en-US">
                  <a:solidFill>
                    <a:srgbClr val="FF0000"/>
                  </a:solidFill>
                  <a:latin typeface="Arial" pitchFamily="0" charset="0"/>
                </a:rPr>
                <a:t>1</a:t>
              </a:r>
            </a:p>
          </p:txBody>
        </p:sp>
        <p:sp>
          <p:nvSpPr>
            <p:cNvPr id="1048836" name="Text Box 24"/>
            <p:cNvSpPr txBox="1"/>
            <p:nvPr/>
          </p:nvSpPr>
          <p:spPr>
            <a:xfrm rot="0">
              <a:off x="1872" y="3091"/>
              <a:ext cx="336"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B</a:t>
              </a:r>
              <a:r>
                <a:rPr altLang="en-US" baseline="-25000" sz="1600" lang="en-US">
                  <a:solidFill>
                    <a:srgbClr val="FF0000"/>
                  </a:solidFill>
                  <a:latin typeface="Arial" pitchFamily="0" charset="0"/>
                </a:rPr>
                <a:t>0</a:t>
              </a:r>
            </a:p>
          </p:txBody>
        </p:sp>
        <p:sp>
          <p:nvSpPr>
            <p:cNvPr id="1048837" name="Text Box 25"/>
            <p:cNvSpPr txBox="1"/>
            <p:nvPr/>
          </p:nvSpPr>
          <p:spPr>
            <a:xfrm rot="0">
              <a:off x="1872" y="3399"/>
              <a:ext cx="336"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B</a:t>
              </a:r>
              <a:r>
                <a:rPr altLang="en-US" baseline="-25000" sz="1600" lang="en-US">
                  <a:solidFill>
                    <a:srgbClr val="FF0000"/>
                  </a:solidFill>
                  <a:latin typeface="Arial" pitchFamily="0" charset="0"/>
                </a:rPr>
                <a:t>2</a:t>
              </a:r>
            </a:p>
          </p:txBody>
        </p:sp>
        <p:sp>
          <p:nvSpPr>
            <p:cNvPr id="1048838" name="Text Box 26"/>
            <p:cNvSpPr txBox="1"/>
            <p:nvPr/>
          </p:nvSpPr>
          <p:spPr>
            <a:xfrm rot="0">
              <a:off x="1872" y="3543"/>
              <a:ext cx="336"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B</a:t>
              </a:r>
              <a:r>
                <a:rPr altLang="en-US" baseline="-25000" sz="1600" lang="en-US">
                  <a:solidFill>
                    <a:srgbClr val="FF0000"/>
                  </a:solidFill>
                  <a:latin typeface="Arial" pitchFamily="0" charset="0"/>
                </a:rPr>
                <a:t>3</a:t>
              </a:r>
            </a:p>
          </p:txBody>
        </p:sp>
        <p:sp>
          <p:nvSpPr>
            <p:cNvPr id="1048839" name="Text Box 27"/>
            <p:cNvSpPr txBox="1"/>
            <p:nvPr/>
          </p:nvSpPr>
          <p:spPr>
            <a:xfrm rot="0">
              <a:off x="1392" y="2727"/>
              <a:ext cx="912" cy="366"/>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solidFill>
                    <a:srgbClr val="FF0000"/>
                  </a:solidFill>
                </a:rPr>
                <a:t>Cascading inputs</a:t>
              </a:r>
            </a:p>
          </p:txBody>
        </p:sp>
        <p:sp>
          <p:nvSpPr>
            <p:cNvPr id="1048840" name="Text Box 29"/>
            <p:cNvSpPr txBox="1"/>
            <p:nvPr/>
          </p:nvSpPr>
          <p:spPr>
            <a:xfrm rot="0">
              <a:off x="2592" y="2016"/>
              <a:ext cx="624" cy="19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t>COMP</a:t>
              </a:r>
            </a:p>
          </p:txBody>
        </p:sp>
        <p:sp>
          <p:nvSpPr>
            <p:cNvPr id="1048841" name="Text Box 30"/>
            <p:cNvSpPr txBox="1"/>
            <p:nvPr/>
          </p:nvSpPr>
          <p:spPr>
            <a:xfrm rot="0">
              <a:off x="2400" y="2832"/>
              <a:ext cx="432" cy="19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i="1" lang="en-US"/>
                <a:t>A = B</a:t>
              </a:r>
            </a:p>
          </p:txBody>
        </p:sp>
        <p:sp>
          <p:nvSpPr>
            <p:cNvPr id="1048842" name="Text Box 32"/>
            <p:cNvSpPr txBox="1"/>
            <p:nvPr/>
          </p:nvSpPr>
          <p:spPr>
            <a:xfrm rot="0">
              <a:off x="2400" y="2995"/>
              <a:ext cx="432" cy="19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i="1" lang="en-US"/>
                <a:t>A &lt; B</a:t>
              </a:r>
            </a:p>
          </p:txBody>
        </p:sp>
        <p:sp>
          <p:nvSpPr>
            <p:cNvPr id="1048843" name="Text Box 34"/>
            <p:cNvSpPr txBox="1"/>
            <p:nvPr/>
          </p:nvSpPr>
          <p:spPr>
            <a:xfrm rot="0">
              <a:off x="2400" y="2688"/>
              <a:ext cx="432" cy="19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i="1" lang="en-US"/>
                <a:t>A &gt; B</a:t>
              </a:r>
            </a:p>
          </p:txBody>
        </p:sp>
        <p:sp>
          <p:nvSpPr>
            <p:cNvPr id="1048844" name="Text Box 35"/>
            <p:cNvSpPr txBox="1"/>
            <p:nvPr/>
          </p:nvSpPr>
          <p:spPr>
            <a:xfrm rot="0">
              <a:off x="2784" y="2832"/>
              <a:ext cx="432" cy="19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i="1" lang="en-US"/>
                <a:t>A = B</a:t>
              </a:r>
            </a:p>
          </p:txBody>
        </p:sp>
        <p:sp>
          <p:nvSpPr>
            <p:cNvPr id="1048845" name="Text Box 36"/>
            <p:cNvSpPr txBox="1"/>
            <p:nvPr/>
          </p:nvSpPr>
          <p:spPr>
            <a:xfrm rot="0">
              <a:off x="2784" y="2995"/>
              <a:ext cx="432" cy="19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i="1" lang="en-US"/>
                <a:t>A &lt; B</a:t>
              </a:r>
            </a:p>
          </p:txBody>
        </p:sp>
        <p:sp>
          <p:nvSpPr>
            <p:cNvPr id="1048846" name="Text Box 37"/>
            <p:cNvSpPr txBox="1"/>
            <p:nvPr/>
          </p:nvSpPr>
          <p:spPr>
            <a:xfrm rot="0">
              <a:off x="2784" y="2688"/>
              <a:ext cx="432" cy="19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i="1" lang="en-US"/>
                <a:t>A &gt; B</a:t>
              </a:r>
            </a:p>
          </p:txBody>
        </p:sp>
        <p:sp>
          <p:nvSpPr>
            <p:cNvPr id="1048847" name="Text Box 40"/>
            <p:cNvSpPr txBox="1"/>
            <p:nvPr/>
          </p:nvSpPr>
          <p:spPr>
            <a:xfrm rot="0">
              <a:off x="2400" y="2112"/>
              <a:ext cx="172" cy="19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400" lang="en-US"/>
                <a:t>0</a:t>
              </a:r>
            </a:p>
          </p:txBody>
        </p:sp>
        <p:sp>
          <p:nvSpPr>
            <p:cNvPr id="1048848" name="Text Box 41"/>
            <p:cNvSpPr txBox="1"/>
            <p:nvPr/>
          </p:nvSpPr>
          <p:spPr>
            <a:xfrm rot="0">
              <a:off x="2400" y="3120"/>
              <a:ext cx="172" cy="19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400" lang="en-US"/>
                <a:t>0</a:t>
              </a:r>
            </a:p>
          </p:txBody>
        </p:sp>
        <p:sp>
          <p:nvSpPr>
            <p:cNvPr id="1048849" name="Text Box 42"/>
            <p:cNvSpPr txBox="1"/>
            <p:nvPr/>
          </p:nvSpPr>
          <p:spPr>
            <a:xfrm rot="0">
              <a:off x="2400" y="3552"/>
              <a:ext cx="172" cy="19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400" lang="en-US"/>
                <a:t>3</a:t>
              </a:r>
            </a:p>
          </p:txBody>
        </p:sp>
        <p:sp>
          <p:nvSpPr>
            <p:cNvPr id="1048850" name="Text Box 43"/>
            <p:cNvSpPr txBox="1"/>
            <p:nvPr/>
          </p:nvSpPr>
          <p:spPr>
            <a:xfrm rot="0">
              <a:off x="2400" y="2544"/>
              <a:ext cx="172" cy="19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400" lang="en-US"/>
                <a:t>3</a:t>
              </a:r>
            </a:p>
          </p:txBody>
        </p:sp>
        <p:sp>
          <p:nvSpPr>
            <p:cNvPr id="1048851" name="Text Box 44"/>
            <p:cNvSpPr txBox="1"/>
            <p:nvPr/>
          </p:nvSpPr>
          <p:spPr>
            <a:xfrm rot="0">
              <a:off x="2640" y="2304"/>
              <a:ext cx="212" cy="19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i="1" lang="en-US"/>
                <a:t>A</a:t>
              </a:r>
            </a:p>
          </p:txBody>
        </p:sp>
        <p:sp>
          <p:nvSpPr>
            <p:cNvPr id="1048852" name="Text Box 45"/>
            <p:cNvSpPr txBox="1"/>
            <p:nvPr/>
          </p:nvSpPr>
          <p:spPr>
            <a:xfrm rot="0">
              <a:off x="2640" y="3216"/>
              <a:ext cx="212" cy="19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i="1" lang="en-US"/>
                <a:t>A</a:t>
              </a:r>
            </a:p>
          </p:txBody>
        </p:sp>
      </p:grpSp>
      <p:sp>
        <p:nvSpPr>
          <p:cNvPr id="1048853" name="Text Box 46"/>
          <p:cNvSpPr txBox="1"/>
          <p:nvPr/>
        </p:nvSpPr>
        <p:spPr>
          <a:xfrm rot="0">
            <a:off x="5867400" y="5181600"/>
            <a:ext cx="2286000" cy="7016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t>The IC shown is the 4-bit 74LS85.</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37" presetSubtype="0">
                                  <p:stCondLst>
                                    <p:cond delay="0"/>
                                  </p:stCondLst>
                                  <p:childTnLst>
                                    <p:set>
                                      <p:cBhvr>
                                        <p:cTn dur="1" fill="hold" id="6">
                                          <p:stCondLst>
                                            <p:cond delay="0"/>
                                          </p:stCondLst>
                                        </p:cTn>
                                        <p:tgtEl>
                                          <p:spTgt spid="1048853"/>
                                        </p:tgtEl>
                                        <p:attrNameLst>
                                          <p:attrName>style.visibility</p:attrName>
                                        </p:attrNameLst>
                                      </p:cBhvr>
                                      <p:to>
                                        <p:strVal val="visible"/>
                                      </p:to>
                                    </p:set>
                                    <p:animEffect transition="in" filter="fade">
                                      <p:cBhvr>
                                        <p:cTn dur="1000" id="7"/>
                                        <p:tgtEl>
                                          <p:spTgt spid="1048853"/>
                                        </p:tgtEl>
                                      </p:cBhvr>
                                    </p:animEffect>
                                    <p:anim calcmode="lin" valueType="num">
                                      <p:cBhvr>
                                        <p:cTn dur="1000" fill="hold" id="8"/>
                                        <p:tgtEl>
                                          <p:spTgt spid="1048853"/>
                                        </p:tgtEl>
                                        <p:attrNameLst>
                                          <p:attrName>ppt_x</p:attrName>
                                        </p:attrNameLst>
                                      </p:cBhvr>
                                      <p:tavLst>
                                        <p:tav tm="0">
                                          <p:val>
                                            <p:strVal val="#ppt_x"/>
                                          </p:val>
                                        </p:tav>
                                        <p:tav tm="100000">
                                          <p:val>
                                            <p:strVal val="#ppt_x"/>
                                          </p:val>
                                        </p:tav>
                                      </p:tavLst>
                                    </p:anim>
                                    <p:anim calcmode="lin" valueType="num">
                                      <p:cBhvr>
                                        <p:cTn decel="100000" dur="900" fill="hold" id="9"/>
                                        <p:tgtEl>
                                          <p:spTgt spid="1048853"/>
                                        </p:tgtEl>
                                        <p:attrNameLst>
                                          <p:attrName>ppt_y</p:attrName>
                                        </p:attrNameLst>
                                      </p:cBhvr>
                                      <p:tavLst>
                                        <p:tav tm="0">
                                          <p:val>
                                            <p:strVal val="#ppt_y+1"/>
                                          </p:val>
                                        </p:tav>
                                        <p:tav tm="100000">
                                          <p:val>
                                            <p:strVal val="#ppt_y-.03"/>
                                          </p:val>
                                        </p:tav>
                                      </p:tavLst>
                                    </p:anim>
                                    <p:anim calcmode="lin" valueType="num">
                                      <p:cBhvr>
                                        <p:cTn accel="100000" dur="100" fill="hold" id="10">
                                          <p:stCondLst>
                                            <p:cond delay="900"/>
                                          </p:stCondLst>
                                        </p:cTn>
                                        <p:tgtEl>
                                          <p:spTgt spid="104885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53" grpId="0" uiExpand="0" build="whole"/>
    </p:bldLst>
  </p:timing>
</p:sld>
</file>

<file path=ppt/slides/slide13.xml><?xml version="1.0" encoding="utf-8"?>
<p:sld xmlns:a="http://schemas.openxmlformats.org/drawingml/2006/main" xmlns:r="http://schemas.openxmlformats.org/officeDocument/2006/relationships" xmlns:p="http://schemas.openxmlformats.org/presentationml/2006/main" showMasterSp="1">
  <p:cSld>
    <p:spTree>
      <p:nvGrpSpPr>
        <p:cNvPr id="123" name=""/>
        <p:cNvGrpSpPr/>
        <p:nvPr/>
      </p:nvGrpSpPr>
      <p:grpSpPr>
        <a:xfrm rot="0">
          <a:off x="0" y="0"/>
          <a:ext cx="0" cy="0"/>
          <a:chOff x="0" y="0"/>
          <a:chExt cx="0" cy="0"/>
        </a:xfrm>
      </p:grpSpPr>
      <p:pic>
        <p:nvPicPr>
          <p:cNvPr id="2097185" name="Picture 2"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857" name="Text Box 3"/>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858" name="Rectangle 4"/>
          <p:cNvSpPr/>
          <p:nvPr/>
        </p:nvSpPr>
        <p:spPr>
          <a:xfrm rot="0">
            <a:off x="914400" y="1143000"/>
            <a:ext cx="1766887"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Comparators</a:t>
            </a:r>
          </a:p>
        </p:txBody>
      </p:sp>
      <p:sp>
        <p:nvSpPr>
          <p:cNvPr id="1048859" name="Text Box 5"/>
          <p:cNvSpPr txBox="1"/>
          <p:nvPr/>
        </p:nvSpPr>
        <p:spPr>
          <a:xfrm rot="0">
            <a:off x="1143000" y="1676400"/>
            <a:ext cx="7315200" cy="7016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t>IC comparators can be expanded using the cascading inputs as shown. The lowest order comparator has a HIGH on the </a:t>
            </a:r>
            <a:r>
              <a:rPr altLang="en-US" sz="2000" i="1" lang="en-US"/>
              <a:t>A = B</a:t>
            </a:r>
            <a:r>
              <a:rPr altLang="en-US" sz="2000" lang="en-US"/>
              <a:t> input. </a:t>
            </a:r>
          </a:p>
        </p:txBody>
      </p:sp>
      <p:grpSp>
        <p:nvGrpSpPr>
          <p:cNvPr id="124" name=""/>
          <p:cNvGrpSpPr/>
          <p:nvPr/>
        </p:nvGrpSpPr>
        <p:grpSpPr>
          <a:xfrm rot="0">
            <a:off x="1600200" y="2438400"/>
            <a:ext cx="7239000" cy="3505200"/>
            <a:chOff x="1008" y="1536"/>
            <a:chExt cx="4560" cy="2208"/>
          </a:xfrm>
        </p:grpSpPr>
        <p:graphicFrame>
          <p:nvGraphicFramePr>
            <p:cNvPr id="4194321" name=""/>
            <p:cNvGraphicFramePr>
              <a:graphicFrameLocks/>
            </p:cNvGraphicFramePr>
            <p:nvPr/>
          </p:nvGraphicFramePr>
          <p:xfrm rot="0">
            <a:off x="1440" y="1720"/>
            <a:ext cx="3216" cy="2024"/>
          </p:xfrm>
          <a:graphic>
            <a:graphicData uri="http://schemas.openxmlformats.org/presentationml/2006/ole">
              <mc:AlternateContent xmlns:mc="http://schemas.openxmlformats.org/markup-compatibility/2006">
                <mc:Choice xmlns:v="urn:schemas-microsoft-com:vml" Requires="v">
                  <p:oleObj name="CorelDRAW" r:id="rId2" spid="" imgH="2024" imgW="3216" showAsIcon="0" progId="CorelDRAW.Graphic.13">
                    <p:embed followColorScheme="full"/>
                    <p:pic>
                      <p:nvPicPr>
                        <p:cNvPr id="2097186" name="Object 32"/>
                        <p:cNvPicPr>
                          <a:picLocks/>
                        </p:cNvPicPr>
                        <p:nvPr/>
                      </p:nvPicPr>
                      <p:blipFill>
                        <a:blip xmlns:r="http://schemas.openxmlformats.org/officeDocument/2006/relationships" r:embed="rId3"/>
                        <a:srcRect l="0" t="0" r="0" b="0"/>
                        <a:stretch>
                          <a:fillRect/>
                        </a:stretch>
                      </p:blipFill>
                      <p:spPr>
                        <a:xfrm rot="0">
                          <a:off x="1440" y="1720"/>
                          <a:ext cx="3216" cy="2024"/>
                        </a:xfrm>
                        <a:prstGeom prst="rect"/>
                        <a:noFill/>
                        <a:ln>
                          <a:noFill/>
                        </a:ln>
                      </p:spPr>
                    </p:pic>
                  </p:oleObj>
                </mc:Choice>
                <mc:Fallback>
                  <p:oleObj name="CorelDRAW" r:id="rId2" spid="" imgH="2024" imgW="3216" showAsIcon="0" progId="CorelDRAW.Graphic.13">
                    <p:embed followColorScheme="full"/>
                    <p:pic>
                      <p:nvPicPr>
                        <p:cNvPr id="2097186" name="Object 32"/>
                        <p:cNvPicPr>
                          <a:picLocks/>
                        </p:cNvPicPr>
                        <p:nvPr/>
                      </p:nvPicPr>
                      <p:blipFill>
                        <a:blip xmlns:r="http://schemas.openxmlformats.org/officeDocument/2006/relationships" r:embed="rId3"/>
                        <a:srcRect l="0" t="0" r="0" b="0"/>
                        <a:stretch>
                          <a:fillRect/>
                        </a:stretch>
                      </p:blipFill>
                      <p:spPr>
                        <a:xfrm rot="0">
                          <a:off x="1440" y="1720"/>
                          <a:ext cx="3216" cy="2024"/>
                        </a:xfrm>
                        <a:prstGeom prst="rect"/>
                        <a:noFill/>
                        <a:ln>
                          <a:noFill/>
                        </a:ln>
                      </p:spPr>
                    </p:pic>
                  </p:oleObj>
                </mc:Fallback>
              </mc:AlternateContent>
            </a:graphicData>
          </a:graphic>
        </p:graphicFrame>
        <p:sp>
          <p:nvSpPr>
            <p:cNvPr id="1048860" name="Text Box 6"/>
            <p:cNvSpPr txBox="1"/>
            <p:nvPr/>
          </p:nvSpPr>
          <p:spPr>
            <a:xfrm rot="0">
              <a:off x="4656" y="2544"/>
              <a:ext cx="91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solidFill>
                    <a:srgbClr val="FF0000"/>
                  </a:solidFill>
                </a:rPr>
                <a:t>Outputs</a:t>
              </a:r>
            </a:p>
          </p:txBody>
        </p:sp>
        <p:sp>
          <p:nvSpPr>
            <p:cNvPr id="1048861" name="Text Box 9"/>
            <p:cNvSpPr txBox="1"/>
            <p:nvPr/>
          </p:nvSpPr>
          <p:spPr>
            <a:xfrm rot="0">
              <a:off x="1392" y="1900"/>
              <a:ext cx="336"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A</a:t>
              </a:r>
              <a:r>
                <a:rPr altLang="en-US" baseline="-25000" sz="1600" lang="en-US">
                  <a:solidFill>
                    <a:srgbClr val="FF0000"/>
                  </a:solidFill>
                  <a:latin typeface="Arial" pitchFamily="0" charset="0"/>
                </a:rPr>
                <a:t>1</a:t>
              </a:r>
            </a:p>
          </p:txBody>
        </p:sp>
        <p:sp>
          <p:nvSpPr>
            <p:cNvPr id="1048862" name="Text Box 10"/>
            <p:cNvSpPr txBox="1"/>
            <p:nvPr/>
          </p:nvSpPr>
          <p:spPr>
            <a:xfrm rot="0">
              <a:off x="1392" y="1756"/>
              <a:ext cx="336"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A</a:t>
              </a:r>
              <a:r>
                <a:rPr altLang="en-US" baseline="-25000" sz="1600" lang="en-US">
                  <a:solidFill>
                    <a:srgbClr val="FF0000"/>
                  </a:solidFill>
                  <a:latin typeface="Arial" pitchFamily="0" charset="0"/>
                </a:rPr>
                <a:t>0</a:t>
              </a:r>
            </a:p>
          </p:txBody>
        </p:sp>
        <p:sp>
          <p:nvSpPr>
            <p:cNvPr id="1048863" name="Text Box 11"/>
            <p:cNvSpPr txBox="1"/>
            <p:nvPr/>
          </p:nvSpPr>
          <p:spPr>
            <a:xfrm rot="0">
              <a:off x="1392" y="2044"/>
              <a:ext cx="336"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A</a:t>
              </a:r>
              <a:r>
                <a:rPr altLang="en-US" baseline="-25000" sz="1600" lang="en-US">
                  <a:solidFill>
                    <a:srgbClr val="FF0000"/>
                  </a:solidFill>
                  <a:latin typeface="Arial" pitchFamily="0" charset="0"/>
                </a:rPr>
                <a:t>2</a:t>
              </a:r>
            </a:p>
          </p:txBody>
        </p:sp>
        <p:sp>
          <p:nvSpPr>
            <p:cNvPr id="1048864" name="Text Box 12"/>
            <p:cNvSpPr txBox="1"/>
            <p:nvPr/>
          </p:nvSpPr>
          <p:spPr>
            <a:xfrm rot="0">
              <a:off x="1392" y="2188"/>
              <a:ext cx="336"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A</a:t>
              </a:r>
              <a:r>
                <a:rPr altLang="en-US" baseline="-25000" sz="1600" lang="en-US">
                  <a:solidFill>
                    <a:srgbClr val="FF0000"/>
                  </a:solidFill>
                  <a:latin typeface="Arial" pitchFamily="0" charset="0"/>
                </a:rPr>
                <a:t>3</a:t>
              </a:r>
            </a:p>
          </p:txBody>
        </p:sp>
        <p:sp>
          <p:nvSpPr>
            <p:cNvPr id="1048865" name="Text Box 13"/>
            <p:cNvSpPr txBox="1"/>
            <p:nvPr/>
          </p:nvSpPr>
          <p:spPr>
            <a:xfrm rot="0">
              <a:off x="1392" y="3004"/>
              <a:ext cx="336"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B</a:t>
              </a:r>
              <a:r>
                <a:rPr altLang="en-US" baseline="-25000" sz="1600" lang="en-US">
                  <a:solidFill>
                    <a:srgbClr val="FF0000"/>
                  </a:solidFill>
                  <a:latin typeface="Arial" pitchFamily="0" charset="0"/>
                </a:rPr>
                <a:t>1</a:t>
              </a:r>
            </a:p>
          </p:txBody>
        </p:sp>
        <p:sp>
          <p:nvSpPr>
            <p:cNvPr id="1048866" name="Text Box 14"/>
            <p:cNvSpPr txBox="1"/>
            <p:nvPr/>
          </p:nvSpPr>
          <p:spPr>
            <a:xfrm rot="0">
              <a:off x="1392" y="2840"/>
              <a:ext cx="336"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B</a:t>
              </a:r>
              <a:r>
                <a:rPr altLang="en-US" baseline="-25000" sz="1600" lang="en-US">
                  <a:solidFill>
                    <a:srgbClr val="FF0000"/>
                  </a:solidFill>
                  <a:latin typeface="Arial" pitchFamily="0" charset="0"/>
                </a:rPr>
                <a:t>0</a:t>
              </a:r>
            </a:p>
          </p:txBody>
        </p:sp>
        <p:sp>
          <p:nvSpPr>
            <p:cNvPr id="1048867" name="Text Box 15"/>
            <p:cNvSpPr txBox="1"/>
            <p:nvPr/>
          </p:nvSpPr>
          <p:spPr>
            <a:xfrm rot="0">
              <a:off x="1392" y="3148"/>
              <a:ext cx="336"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B</a:t>
              </a:r>
              <a:r>
                <a:rPr altLang="en-US" baseline="-25000" sz="1600" lang="en-US">
                  <a:solidFill>
                    <a:srgbClr val="FF0000"/>
                  </a:solidFill>
                  <a:latin typeface="Arial" pitchFamily="0" charset="0"/>
                </a:rPr>
                <a:t>2</a:t>
              </a:r>
            </a:p>
          </p:txBody>
        </p:sp>
        <p:sp>
          <p:nvSpPr>
            <p:cNvPr id="1048868" name="Text Box 16"/>
            <p:cNvSpPr txBox="1"/>
            <p:nvPr/>
          </p:nvSpPr>
          <p:spPr>
            <a:xfrm rot="0">
              <a:off x="1392" y="3292"/>
              <a:ext cx="336"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B</a:t>
              </a:r>
              <a:r>
                <a:rPr altLang="en-US" baseline="-25000" sz="1600" lang="en-US">
                  <a:solidFill>
                    <a:srgbClr val="FF0000"/>
                  </a:solidFill>
                  <a:latin typeface="Arial" pitchFamily="0" charset="0"/>
                </a:rPr>
                <a:t>3</a:t>
              </a:r>
            </a:p>
          </p:txBody>
        </p:sp>
        <p:sp>
          <p:nvSpPr>
            <p:cNvPr id="1048869" name="Text Box 18"/>
            <p:cNvSpPr txBox="1"/>
            <p:nvPr/>
          </p:nvSpPr>
          <p:spPr>
            <a:xfrm rot="0">
              <a:off x="2112" y="1776"/>
              <a:ext cx="624" cy="19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t>COMP</a:t>
              </a:r>
            </a:p>
          </p:txBody>
        </p:sp>
        <p:sp>
          <p:nvSpPr>
            <p:cNvPr id="1048870" name="Text Box 19"/>
            <p:cNvSpPr txBox="1"/>
            <p:nvPr/>
          </p:nvSpPr>
          <p:spPr>
            <a:xfrm rot="0">
              <a:off x="1920" y="2592"/>
              <a:ext cx="432" cy="19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i="1" lang="en-US"/>
                <a:t>A = B</a:t>
              </a:r>
            </a:p>
          </p:txBody>
        </p:sp>
        <p:sp>
          <p:nvSpPr>
            <p:cNvPr id="1048871" name="Text Box 20"/>
            <p:cNvSpPr txBox="1"/>
            <p:nvPr/>
          </p:nvSpPr>
          <p:spPr>
            <a:xfrm rot="0">
              <a:off x="1920" y="2755"/>
              <a:ext cx="432" cy="19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i="1" lang="en-US"/>
                <a:t>A &lt; B</a:t>
              </a:r>
            </a:p>
          </p:txBody>
        </p:sp>
        <p:sp>
          <p:nvSpPr>
            <p:cNvPr id="1048872" name="Text Box 21"/>
            <p:cNvSpPr txBox="1"/>
            <p:nvPr/>
          </p:nvSpPr>
          <p:spPr>
            <a:xfrm rot="0">
              <a:off x="1920" y="2448"/>
              <a:ext cx="432" cy="19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i="1" lang="en-US"/>
                <a:t>A &gt; B</a:t>
              </a:r>
            </a:p>
          </p:txBody>
        </p:sp>
        <p:sp>
          <p:nvSpPr>
            <p:cNvPr id="1048873" name="Text Box 22"/>
            <p:cNvSpPr txBox="1"/>
            <p:nvPr/>
          </p:nvSpPr>
          <p:spPr>
            <a:xfrm rot="0">
              <a:off x="2304" y="2592"/>
              <a:ext cx="432" cy="19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i="1" lang="en-US"/>
                <a:t>A = B</a:t>
              </a:r>
            </a:p>
          </p:txBody>
        </p:sp>
        <p:sp>
          <p:nvSpPr>
            <p:cNvPr id="1048874" name="Text Box 23"/>
            <p:cNvSpPr txBox="1"/>
            <p:nvPr/>
          </p:nvSpPr>
          <p:spPr>
            <a:xfrm rot="0">
              <a:off x="2304" y="2755"/>
              <a:ext cx="432" cy="19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i="1" lang="en-US"/>
                <a:t>A &lt; B</a:t>
              </a:r>
            </a:p>
          </p:txBody>
        </p:sp>
        <p:sp>
          <p:nvSpPr>
            <p:cNvPr id="1048875" name="Text Box 24"/>
            <p:cNvSpPr txBox="1"/>
            <p:nvPr/>
          </p:nvSpPr>
          <p:spPr>
            <a:xfrm rot="0">
              <a:off x="2304" y="2448"/>
              <a:ext cx="432" cy="19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i="1" lang="en-US"/>
                <a:t>A &gt; B</a:t>
              </a:r>
            </a:p>
          </p:txBody>
        </p:sp>
        <p:sp>
          <p:nvSpPr>
            <p:cNvPr id="1048876" name="Text Box 25"/>
            <p:cNvSpPr txBox="1"/>
            <p:nvPr/>
          </p:nvSpPr>
          <p:spPr>
            <a:xfrm rot="0">
              <a:off x="1920" y="1872"/>
              <a:ext cx="172" cy="19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400" lang="en-US"/>
                <a:t>0</a:t>
              </a:r>
            </a:p>
          </p:txBody>
        </p:sp>
        <p:sp>
          <p:nvSpPr>
            <p:cNvPr id="1048877" name="Text Box 26"/>
            <p:cNvSpPr txBox="1"/>
            <p:nvPr/>
          </p:nvSpPr>
          <p:spPr>
            <a:xfrm rot="0">
              <a:off x="1920" y="2880"/>
              <a:ext cx="172" cy="19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400" lang="en-US"/>
                <a:t>0</a:t>
              </a:r>
            </a:p>
          </p:txBody>
        </p:sp>
        <p:sp>
          <p:nvSpPr>
            <p:cNvPr id="1048878" name="Text Box 27"/>
            <p:cNvSpPr txBox="1"/>
            <p:nvPr/>
          </p:nvSpPr>
          <p:spPr>
            <a:xfrm rot="0">
              <a:off x="1920" y="3312"/>
              <a:ext cx="172" cy="19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400" lang="en-US"/>
                <a:t>3</a:t>
              </a:r>
            </a:p>
          </p:txBody>
        </p:sp>
        <p:sp>
          <p:nvSpPr>
            <p:cNvPr id="1048879" name="Text Box 28"/>
            <p:cNvSpPr txBox="1"/>
            <p:nvPr/>
          </p:nvSpPr>
          <p:spPr>
            <a:xfrm rot="0">
              <a:off x="1920" y="2304"/>
              <a:ext cx="172" cy="19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400" lang="en-US"/>
                <a:t>3</a:t>
              </a:r>
            </a:p>
          </p:txBody>
        </p:sp>
        <p:sp>
          <p:nvSpPr>
            <p:cNvPr id="1048880" name="Text Box 29"/>
            <p:cNvSpPr txBox="1"/>
            <p:nvPr/>
          </p:nvSpPr>
          <p:spPr>
            <a:xfrm rot="0">
              <a:off x="2160" y="2064"/>
              <a:ext cx="212" cy="19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i="1" lang="en-US"/>
                <a:t>A</a:t>
              </a:r>
            </a:p>
          </p:txBody>
        </p:sp>
        <p:sp>
          <p:nvSpPr>
            <p:cNvPr id="1048881" name="Text Box 30"/>
            <p:cNvSpPr txBox="1"/>
            <p:nvPr/>
          </p:nvSpPr>
          <p:spPr>
            <a:xfrm rot="0">
              <a:off x="2160" y="2976"/>
              <a:ext cx="212" cy="19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i="1" lang="en-US"/>
                <a:t>A</a:t>
              </a:r>
            </a:p>
          </p:txBody>
        </p:sp>
        <p:sp>
          <p:nvSpPr>
            <p:cNvPr id="1048882" name="Text Box 33"/>
            <p:cNvSpPr txBox="1"/>
            <p:nvPr/>
          </p:nvSpPr>
          <p:spPr>
            <a:xfrm rot="0">
              <a:off x="2880" y="1900"/>
              <a:ext cx="336"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A</a:t>
              </a:r>
              <a:r>
                <a:rPr altLang="en-US" baseline="-25000" sz="1600" lang="en-US">
                  <a:solidFill>
                    <a:srgbClr val="FF0000"/>
                  </a:solidFill>
                  <a:latin typeface="Arial" pitchFamily="0" charset="0"/>
                </a:rPr>
                <a:t>5</a:t>
              </a:r>
            </a:p>
          </p:txBody>
        </p:sp>
        <p:sp>
          <p:nvSpPr>
            <p:cNvPr id="1048883" name="Text Box 34"/>
            <p:cNvSpPr txBox="1"/>
            <p:nvPr/>
          </p:nvSpPr>
          <p:spPr>
            <a:xfrm rot="0">
              <a:off x="2880" y="1756"/>
              <a:ext cx="336"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A</a:t>
              </a:r>
              <a:r>
                <a:rPr altLang="en-US" baseline="-25000" sz="1600" lang="en-US">
                  <a:solidFill>
                    <a:srgbClr val="FF0000"/>
                  </a:solidFill>
                  <a:latin typeface="Arial" pitchFamily="0" charset="0"/>
                </a:rPr>
                <a:t>4</a:t>
              </a:r>
            </a:p>
          </p:txBody>
        </p:sp>
        <p:sp>
          <p:nvSpPr>
            <p:cNvPr id="1048884" name="Text Box 35"/>
            <p:cNvSpPr txBox="1"/>
            <p:nvPr/>
          </p:nvSpPr>
          <p:spPr>
            <a:xfrm rot="0">
              <a:off x="2880" y="2044"/>
              <a:ext cx="336"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A</a:t>
              </a:r>
              <a:r>
                <a:rPr altLang="en-US" baseline="-25000" sz="1600" lang="en-US">
                  <a:solidFill>
                    <a:srgbClr val="FF0000"/>
                  </a:solidFill>
                  <a:latin typeface="Arial" pitchFamily="0" charset="0"/>
                </a:rPr>
                <a:t>6</a:t>
              </a:r>
            </a:p>
          </p:txBody>
        </p:sp>
        <p:sp>
          <p:nvSpPr>
            <p:cNvPr id="1048885" name="Text Box 36"/>
            <p:cNvSpPr txBox="1"/>
            <p:nvPr/>
          </p:nvSpPr>
          <p:spPr>
            <a:xfrm rot="0">
              <a:off x="2880" y="2188"/>
              <a:ext cx="336"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A</a:t>
              </a:r>
              <a:r>
                <a:rPr altLang="en-US" baseline="-25000" sz="1600" lang="en-US">
                  <a:solidFill>
                    <a:srgbClr val="FF0000"/>
                  </a:solidFill>
                  <a:latin typeface="Arial" pitchFamily="0" charset="0"/>
                </a:rPr>
                <a:t>7</a:t>
              </a:r>
            </a:p>
          </p:txBody>
        </p:sp>
        <p:sp>
          <p:nvSpPr>
            <p:cNvPr id="1048886" name="Text Box 37"/>
            <p:cNvSpPr txBox="1"/>
            <p:nvPr/>
          </p:nvSpPr>
          <p:spPr>
            <a:xfrm rot="0">
              <a:off x="2880" y="3004"/>
              <a:ext cx="336"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B</a:t>
              </a:r>
              <a:r>
                <a:rPr altLang="en-US" baseline="-25000" sz="1600" lang="en-US">
                  <a:solidFill>
                    <a:srgbClr val="FF0000"/>
                  </a:solidFill>
                  <a:latin typeface="Arial" pitchFamily="0" charset="0"/>
                </a:rPr>
                <a:t>5</a:t>
              </a:r>
            </a:p>
          </p:txBody>
        </p:sp>
        <p:sp>
          <p:nvSpPr>
            <p:cNvPr id="1048887" name="Text Box 38"/>
            <p:cNvSpPr txBox="1"/>
            <p:nvPr/>
          </p:nvSpPr>
          <p:spPr>
            <a:xfrm rot="0">
              <a:off x="2880" y="2840"/>
              <a:ext cx="336"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B</a:t>
              </a:r>
              <a:r>
                <a:rPr altLang="en-US" baseline="-25000" sz="1600" lang="en-US">
                  <a:solidFill>
                    <a:srgbClr val="FF0000"/>
                  </a:solidFill>
                  <a:latin typeface="Arial" pitchFamily="0" charset="0"/>
                </a:rPr>
                <a:t>4</a:t>
              </a:r>
            </a:p>
          </p:txBody>
        </p:sp>
        <p:sp>
          <p:nvSpPr>
            <p:cNvPr id="1048888" name="Text Box 39"/>
            <p:cNvSpPr txBox="1"/>
            <p:nvPr/>
          </p:nvSpPr>
          <p:spPr>
            <a:xfrm rot="0">
              <a:off x="2880" y="3168"/>
              <a:ext cx="336"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B</a:t>
              </a:r>
              <a:r>
                <a:rPr altLang="en-US" baseline="-25000" sz="1600" lang="en-US">
                  <a:solidFill>
                    <a:srgbClr val="FF0000"/>
                  </a:solidFill>
                  <a:latin typeface="Arial" pitchFamily="0" charset="0"/>
                </a:rPr>
                <a:t>6</a:t>
              </a:r>
            </a:p>
          </p:txBody>
        </p:sp>
        <p:sp>
          <p:nvSpPr>
            <p:cNvPr id="1048889" name="Text Box 40"/>
            <p:cNvSpPr txBox="1"/>
            <p:nvPr/>
          </p:nvSpPr>
          <p:spPr>
            <a:xfrm rot="0">
              <a:off x="2880" y="3312"/>
              <a:ext cx="336"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B</a:t>
              </a:r>
              <a:r>
                <a:rPr altLang="en-US" baseline="-25000" sz="1600" lang="en-US">
                  <a:solidFill>
                    <a:srgbClr val="FF0000"/>
                  </a:solidFill>
                  <a:latin typeface="Arial" pitchFamily="0" charset="0"/>
                </a:rPr>
                <a:t>7</a:t>
              </a:r>
            </a:p>
          </p:txBody>
        </p:sp>
        <p:sp>
          <p:nvSpPr>
            <p:cNvPr id="1048890" name="Text Box 41"/>
            <p:cNvSpPr txBox="1"/>
            <p:nvPr/>
          </p:nvSpPr>
          <p:spPr>
            <a:xfrm rot="0">
              <a:off x="1008" y="2544"/>
              <a:ext cx="528"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solidFill>
                    <a:srgbClr val="FF0000"/>
                  </a:solidFill>
                </a:rPr>
                <a:t>+5.0 V</a:t>
              </a:r>
            </a:p>
          </p:txBody>
        </p:sp>
        <p:sp>
          <p:nvSpPr>
            <p:cNvPr id="1048891" name="Text Box 42"/>
            <p:cNvSpPr txBox="1"/>
            <p:nvPr/>
          </p:nvSpPr>
          <p:spPr>
            <a:xfrm rot="0">
              <a:off x="3648" y="1776"/>
              <a:ext cx="624" cy="19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t>COMP</a:t>
              </a:r>
            </a:p>
          </p:txBody>
        </p:sp>
        <p:sp>
          <p:nvSpPr>
            <p:cNvPr id="1048892" name="Text Box 43"/>
            <p:cNvSpPr txBox="1"/>
            <p:nvPr/>
          </p:nvSpPr>
          <p:spPr>
            <a:xfrm rot="0">
              <a:off x="3456" y="2592"/>
              <a:ext cx="432" cy="19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i="1" lang="en-US"/>
                <a:t>A = B</a:t>
              </a:r>
            </a:p>
          </p:txBody>
        </p:sp>
        <p:sp>
          <p:nvSpPr>
            <p:cNvPr id="1048893" name="Text Box 44"/>
            <p:cNvSpPr txBox="1"/>
            <p:nvPr/>
          </p:nvSpPr>
          <p:spPr>
            <a:xfrm rot="0">
              <a:off x="3456" y="2755"/>
              <a:ext cx="432" cy="19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i="1" lang="en-US"/>
                <a:t>A &lt; B</a:t>
              </a:r>
            </a:p>
          </p:txBody>
        </p:sp>
        <p:sp>
          <p:nvSpPr>
            <p:cNvPr id="1048894" name="Text Box 45"/>
            <p:cNvSpPr txBox="1"/>
            <p:nvPr/>
          </p:nvSpPr>
          <p:spPr>
            <a:xfrm rot="0">
              <a:off x="3456" y="2448"/>
              <a:ext cx="432" cy="19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i="1" lang="en-US"/>
                <a:t>A &gt; B</a:t>
              </a:r>
            </a:p>
          </p:txBody>
        </p:sp>
        <p:sp>
          <p:nvSpPr>
            <p:cNvPr id="1048895" name="Text Box 46"/>
            <p:cNvSpPr txBox="1"/>
            <p:nvPr/>
          </p:nvSpPr>
          <p:spPr>
            <a:xfrm rot="0">
              <a:off x="3840" y="2592"/>
              <a:ext cx="432" cy="19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i="1" lang="en-US"/>
                <a:t>A = B</a:t>
              </a:r>
            </a:p>
          </p:txBody>
        </p:sp>
        <p:sp>
          <p:nvSpPr>
            <p:cNvPr id="1048896" name="Text Box 47"/>
            <p:cNvSpPr txBox="1"/>
            <p:nvPr/>
          </p:nvSpPr>
          <p:spPr>
            <a:xfrm rot="0">
              <a:off x="3840" y="2755"/>
              <a:ext cx="432" cy="19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i="1" lang="en-US"/>
                <a:t>A &lt; B</a:t>
              </a:r>
            </a:p>
          </p:txBody>
        </p:sp>
        <p:sp>
          <p:nvSpPr>
            <p:cNvPr id="1048897" name="Text Box 48"/>
            <p:cNvSpPr txBox="1"/>
            <p:nvPr/>
          </p:nvSpPr>
          <p:spPr>
            <a:xfrm rot="0">
              <a:off x="3840" y="2448"/>
              <a:ext cx="432" cy="19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i="1" lang="en-US"/>
                <a:t>A &gt; B</a:t>
              </a:r>
            </a:p>
          </p:txBody>
        </p:sp>
        <p:sp>
          <p:nvSpPr>
            <p:cNvPr id="1048898" name="Text Box 49"/>
            <p:cNvSpPr txBox="1"/>
            <p:nvPr/>
          </p:nvSpPr>
          <p:spPr>
            <a:xfrm rot="0">
              <a:off x="3456" y="1872"/>
              <a:ext cx="172" cy="19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400" lang="en-US"/>
                <a:t>0</a:t>
              </a:r>
            </a:p>
          </p:txBody>
        </p:sp>
        <p:sp>
          <p:nvSpPr>
            <p:cNvPr id="1048899" name="Text Box 50"/>
            <p:cNvSpPr txBox="1"/>
            <p:nvPr/>
          </p:nvSpPr>
          <p:spPr>
            <a:xfrm rot="0">
              <a:off x="3456" y="2880"/>
              <a:ext cx="172" cy="19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400" lang="en-US"/>
                <a:t>0</a:t>
              </a:r>
            </a:p>
          </p:txBody>
        </p:sp>
        <p:sp>
          <p:nvSpPr>
            <p:cNvPr id="1048900" name="Text Box 51"/>
            <p:cNvSpPr txBox="1"/>
            <p:nvPr/>
          </p:nvSpPr>
          <p:spPr>
            <a:xfrm rot="0">
              <a:off x="3456" y="3312"/>
              <a:ext cx="172" cy="19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400" lang="en-US"/>
                <a:t>3</a:t>
              </a:r>
            </a:p>
          </p:txBody>
        </p:sp>
        <p:sp>
          <p:nvSpPr>
            <p:cNvPr id="1048901" name="Text Box 52"/>
            <p:cNvSpPr txBox="1"/>
            <p:nvPr/>
          </p:nvSpPr>
          <p:spPr>
            <a:xfrm rot="0">
              <a:off x="3456" y="2304"/>
              <a:ext cx="172" cy="192"/>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400" lang="en-US"/>
                <a:t>3</a:t>
              </a:r>
            </a:p>
          </p:txBody>
        </p:sp>
        <p:sp>
          <p:nvSpPr>
            <p:cNvPr id="1048902" name="Text Box 53"/>
            <p:cNvSpPr txBox="1"/>
            <p:nvPr/>
          </p:nvSpPr>
          <p:spPr>
            <a:xfrm rot="0">
              <a:off x="3696" y="2064"/>
              <a:ext cx="212" cy="19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i="1" lang="en-US"/>
                <a:t>A</a:t>
              </a:r>
            </a:p>
          </p:txBody>
        </p:sp>
        <p:sp>
          <p:nvSpPr>
            <p:cNvPr id="1048903" name="Text Box 54"/>
            <p:cNvSpPr txBox="1"/>
            <p:nvPr/>
          </p:nvSpPr>
          <p:spPr>
            <a:xfrm rot="0">
              <a:off x="3696" y="2976"/>
              <a:ext cx="212" cy="19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i="1" lang="en-US"/>
                <a:t>A</a:t>
              </a:r>
            </a:p>
          </p:txBody>
        </p:sp>
        <p:sp>
          <p:nvSpPr>
            <p:cNvPr id="1048904" name="Text Box 55"/>
            <p:cNvSpPr txBox="1"/>
            <p:nvPr/>
          </p:nvSpPr>
          <p:spPr>
            <a:xfrm rot="0">
              <a:off x="1392" y="1536"/>
              <a:ext cx="528" cy="19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t>LSBs</a:t>
              </a:r>
            </a:p>
          </p:txBody>
        </p:sp>
        <p:sp>
          <p:nvSpPr>
            <p:cNvPr id="1048905" name="Text Box 56"/>
            <p:cNvSpPr txBox="1"/>
            <p:nvPr/>
          </p:nvSpPr>
          <p:spPr>
            <a:xfrm rot="0">
              <a:off x="2880" y="1536"/>
              <a:ext cx="528" cy="19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t>MSBs</a:t>
              </a:r>
            </a:p>
          </p:txBody>
        </p:sp>
      </p:grpSp>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showMasterSp="1">
  <p:cSld>
    <p:spTree>
      <p:nvGrpSpPr>
        <p:cNvPr id="127" name=""/>
        <p:cNvGrpSpPr/>
        <p:nvPr/>
      </p:nvGrpSpPr>
      <p:grpSpPr>
        <a:xfrm rot="0">
          <a:off x="0" y="0"/>
          <a:ext cx="0" cy="0"/>
          <a:chOff x="0" y="0"/>
          <a:chExt cx="0" cy="0"/>
        </a:xfrm>
      </p:grpSpPr>
      <p:pic>
        <p:nvPicPr>
          <p:cNvPr id="2097187" name="Picture 2"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909" name="Text Box 3"/>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910" name="Rectangle 4"/>
          <p:cNvSpPr/>
          <p:nvPr/>
        </p:nvSpPr>
        <p:spPr>
          <a:xfrm rot="0">
            <a:off x="914400" y="1143000"/>
            <a:ext cx="1344612"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Decoders</a:t>
            </a:r>
          </a:p>
        </p:txBody>
      </p:sp>
      <p:sp>
        <p:nvSpPr>
          <p:cNvPr id="1048911" name="Text Box 5"/>
          <p:cNvSpPr txBox="1"/>
          <p:nvPr/>
        </p:nvSpPr>
        <p:spPr>
          <a:xfrm rot="0">
            <a:off x="1143000" y="1676400"/>
            <a:ext cx="7315200" cy="13112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t>A </a:t>
            </a:r>
            <a:r>
              <a:rPr altLang="en-US" b="1" sz="2000" lang="en-US"/>
              <a:t>decoder</a:t>
            </a:r>
            <a:r>
              <a:rPr altLang="en-US" sz="2000" lang="en-US"/>
              <a:t> is a logic circuit that detects the presence of a specific combination of bits at its input. Two simple decoders that detect the presence of the binary code 0011 are shown. The first has an active HIGH output; the second has an active LOW output.</a:t>
            </a:r>
          </a:p>
        </p:txBody>
      </p:sp>
      <p:graphicFrame>
        <p:nvGraphicFramePr>
          <p:cNvPr id="4194322" name=""/>
          <p:cNvGraphicFramePr>
            <a:graphicFrameLocks/>
          </p:cNvGraphicFramePr>
          <p:nvPr/>
        </p:nvGraphicFramePr>
        <p:xfrm rot="0">
          <a:off x="1905000" y="3429000"/>
          <a:ext cx="2333625" cy="1655762"/>
        </p:xfrm>
        <a:graphic>
          <a:graphicData uri="http://schemas.openxmlformats.org/presentationml/2006/ole">
            <mc:AlternateContent xmlns:mc="http://schemas.openxmlformats.org/markup-compatibility/2006">
              <mc:Choice xmlns:v="urn:schemas-microsoft-com:vml" Requires="v">
                <p:oleObj name="CorelDRAW" r:id="rId2" spid="" imgH="1655762" imgW="2333625" showAsIcon="0" progId="CorelDRAW.Graphic.13">
                  <p:embed followColorScheme="full"/>
                  <p:pic>
                    <p:nvPicPr>
                      <p:cNvPr id="2097188" name="Object 54"/>
                      <p:cNvPicPr>
                        <a:picLocks/>
                      </p:cNvPicPr>
                      <p:nvPr/>
                    </p:nvPicPr>
                    <p:blipFill>
                      <a:blip xmlns:r="http://schemas.openxmlformats.org/officeDocument/2006/relationships" r:embed="rId3"/>
                      <a:srcRect l="0" t="0" r="0" b="0"/>
                      <a:stretch>
                        <a:fillRect/>
                      </a:stretch>
                    </p:blipFill>
                    <p:spPr>
                      <a:xfrm rot="0">
                        <a:off x="1905000" y="3429000"/>
                        <a:ext cx="2333625" cy="1655762"/>
                      </a:xfrm>
                      <a:prstGeom prst="rect"/>
                      <a:noFill/>
                      <a:ln>
                        <a:noFill/>
                      </a:ln>
                    </p:spPr>
                  </p:pic>
                </p:oleObj>
              </mc:Choice>
              <mc:Fallback>
                <p:oleObj name="CorelDRAW" r:id="rId2" spid="" imgH="1655762" imgW="2333625" showAsIcon="0" progId="CorelDRAW.Graphic.13">
                  <p:embed followColorScheme="full"/>
                  <p:pic>
                    <p:nvPicPr>
                      <p:cNvPr id="2097188" name="Object 54"/>
                      <p:cNvPicPr>
                        <a:picLocks/>
                      </p:cNvPicPr>
                      <p:nvPr/>
                    </p:nvPicPr>
                    <p:blipFill>
                      <a:blip xmlns:r="http://schemas.openxmlformats.org/officeDocument/2006/relationships" r:embed="rId3"/>
                      <a:srcRect l="0" t="0" r="0" b="0"/>
                      <a:stretch>
                        <a:fillRect/>
                      </a:stretch>
                    </p:blipFill>
                    <p:spPr>
                      <a:xfrm rot="0">
                        <a:off x="1905000" y="3429000"/>
                        <a:ext cx="2333625" cy="1655762"/>
                      </a:xfrm>
                      <a:prstGeom prst="rect"/>
                      <a:noFill/>
                      <a:ln>
                        <a:noFill/>
                      </a:ln>
                    </p:spPr>
                  </p:pic>
                </p:oleObj>
              </mc:Fallback>
            </mc:AlternateContent>
          </a:graphicData>
        </a:graphic>
      </p:graphicFrame>
      <p:sp>
        <p:nvSpPr>
          <p:cNvPr id="1048912" name="Text Box 57"/>
          <p:cNvSpPr txBox="1"/>
          <p:nvPr/>
        </p:nvSpPr>
        <p:spPr>
          <a:xfrm rot="0">
            <a:off x="1524000" y="3625850"/>
            <a:ext cx="5334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A</a:t>
            </a:r>
            <a:r>
              <a:rPr altLang="en-US" baseline="-25000" sz="1600" lang="en-US">
                <a:solidFill>
                  <a:srgbClr val="FF0000"/>
                </a:solidFill>
                <a:latin typeface="Arial" pitchFamily="0" charset="0"/>
              </a:rPr>
              <a:t>1</a:t>
            </a:r>
          </a:p>
        </p:txBody>
      </p:sp>
      <p:sp>
        <p:nvSpPr>
          <p:cNvPr id="1048913" name="Text Box 58"/>
          <p:cNvSpPr txBox="1"/>
          <p:nvPr/>
        </p:nvSpPr>
        <p:spPr>
          <a:xfrm rot="0">
            <a:off x="1524000" y="3276600"/>
            <a:ext cx="5334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A</a:t>
            </a:r>
            <a:r>
              <a:rPr altLang="en-US" baseline="-25000" sz="1600" lang="en-US">
                <a:solidFill>
                  <a:srgbClr val="FF0000"/>
                </a:solidFill>
                <a:latin typeface="Arial" pitchFamily="0" charset="0"/>
              </a:rPr>
              <a:t>0</a:t>
            </a:r>
          </a:p>
        </p:txBody>
      </p:sp>
      <p:sp>
        <p:nvSpPr>
          <p:cNvPr id="1048914" name="Text Box 59"/>
          <p:cNvSpPr txBox="1"/>
          <p:nvPr/>
        </p:nvSpPr>
        <p:spPr>
          <a:xfrm rot="0">
            <a:off x="1524000" y="4006850"/>
            <a:ext cx="5334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A</a:t>
            </a:r>
            <a:r>
              <a:rPr altLang="en-US" baseline="-25000" sz="1600" lang="en-US">
                <a:solidFill>
                  <a:srgbClr val="FF0000"/>
                </a:solidFill>
                <a:latin typeface="Arial" pitchFamily="0" charset="0"/>
              </a:rPr>
              <a:t>2</a:t>
            </a:r>
          </a:p>
        </p:txBody>
      </p:sp>
      <p:sp>
        <p:nvSpPr>
          <p:cNvPr id="1048915" name="Text Box 60"/>
          <p:cNvSpPr txBox="1"/>
          <p:nvPr/>
        </p:nvSpPr>
        <p:spPr>
          <a:xfrm rot="0">
            <a:off x="1524000" y="4616450"/>
            <a:ext cx="5334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A</a:t>
            </a:r>
            <a:r>
              <a:rPr altLang="en-US" baseline="-25000" sz="1600" lang="en-US">
                <a:solidFill>
                  <a:srgbClr val="FF0000"/>
                </a:solidFill>
                <a:latin typeface="Arial" pitchFamily="0" charset="0"/>
              </a:rPr>
              <a:t>3</a:t>
            </a:r>
          </a:p>
        </p:txBody>
      </p:sp>
      <p:sp>
        <p:nvSpPr>
          <p:cNvPr id="1048916" name="Text Box 80"/>
          <p:cNvSpPr txBox="1"/>
          <p:nvPr/>
        </p:nvSpPr>
        <p:spPr>
          <a:xfrm rot="0">
            <a:off x="3886200" y="3581400"/>
            <a:ext cx="4572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i="1" lang="en-US">
                <a:solidFill>
                  <a:srgbClr val="FF0000"/>
                </a:solidFill>
              </a:rPr>
              <a:t>X</a:t>
            </a:r>
          </a:p>
        </p:txBody>
      </p:sp>
      <p:sp>
        <p:nvSpPr>
          <p:cNvPr id="1048917" name="Text Box 81"/>
          <p:cNvSpPr txBox="1"/>
          <p:nvPr/>
        </p:nvSpPr>
        <p:spPr>
          <a:xfrm rot="0">
            <a:off x="1524000" y="5181600"/>
            <a:ext cx="2971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Active HIGH decoder for 0011</a:t>
            </a:r>
          </a:p>
        </p:txBody>
      </p:sp>
      <p:graphicFrame>
        <p:nvGraphicFramePr>
          <p:cNvPr id="4194323" name=""/>
          <p:cNvGraphicFramePr>
            <a:graphicFrameLocks/>
          </p:cNvGraphicFramePr>
          <p:nvPr/>
        </p:nvGraphicFramePr>
        <p:xfrm rot="0">
          <a:off x="5181600" y="3429000"/>
          <a:ext cx="2362200" cy="1676400"/>
        </p:xfrm>
        <a:graphic>
          <a:graphicData uri="http://schemas.openxmlformats.org/presentationml/2006/ole">
            <mc:AlternateContent xmlns:mc="http://schemas.openxmlformats.org/markup-compatibility/2006">
              <mc:Choice xmlns:v="urn:schemas-microsoft-com:vml" Requires="v">
                <p:oleObj name="CorelDRAW" r:id="rId4" spid="" imgH="1676400" imgW="2362200" showAsIcon="0" progId="CorelDRAW.Graphic.13">
                  <p:embed followColorScheme="full"/>
                  <p:pic>
                    <p:nvPicPr>
                      <p:cNvPr id="2097189" name="Object 82"/>
                      <p:cNvPicPr>
                        <a:picLocks/>
                      </p:cNvPicPr>
                      <p:nvPr/>
                    </p:nvPicPr>
                    <p:blipFill>
                      <a:blip xmlns:r="http://schemas.openxmlformats.org/officeDocument/2006/relationships" r:embed="rId5"/>
                      <a:srcRect l="0" t="0" r="0" b="0"/>
                      <a:stretch>
                        <a:fillRect/>
                      </a:stretch>
                    </p:blipFill>
                    <p:spPr>
                      <a:xfrm rot="0">
                        <a:off x="5181600" y="3429000"/>
                        <a:ext cx="2362200" cy="1676400"/>
                      </a:xfrm>
                      <a:prstGeom prst="rect"/>
                      <a:noFill/>
                      <a:ln>
                        <a:noFill/>
                      </a:ln>
                    </p:spPr>
                  </p:pic>
                </p:oleObj>
              </mc:Choice>
              <mc:Fallback>
                <p:oleObj name="CorelDRAW" r:id="rId4" spid="" imgH="1676400" imgW="2362200" showAsIcon="0" progId="CorelDRAW.Graphic.13">
                  <p:embed followColorScheme="full"/>
                  <p:pic>
                    <p:nvPicPr>
                      <p:cNvPr id="2097189" name="Object 82"/>
                      <p:cNvPicPr>
                        <a:picLocks/>
                      </p:cNvPicPr>
                      <p:nvPr/>
                    </p:nvPicPr>
                    <p:blipFill>
                      <a:blip xmlns:r="http://schemas.openxmlformats.org/officeDocument/2006/relationships" r:embed="rId5"/>
                      <a:srcRect l="0" t="0" r="0" b="0"/>
                      <a:stretch>
                        <a:fillRect/>
                      </a:stretch>
                    </p:blipFill>
                    <p:spPr>
                      <a:xfrm rot="0">
                        <a:off x="5181600" y="3429000"/>
                        <a:ext cx="2362200" cy="1676400"/>
                      </a:xfrm>
                      <a:prstGeom prst="rect"/>
                      <a:noFill/>
                      <a:ln>
                        <a:noFill/>
                      </a:ln>
                    </p:spPr>
                  </p:pic>
                </p:oleObj>
              </mc:Fallback>
            </mc:AlternateContent>
          </a:graphicData>
        </a:graphic>
      </p:graphicFrame>
      <p:sp>
        <p:nvSpPr>
          <p:cNvPr id="1048918" name="Text Box 83"/>
          <p:cNvSpPr txBox="1"/>
          <p:nvPr/>
        </p:nvSpPr>
        <p:spPr>
          <a:xfrm rot="0">
            <a:off x="4876800" y="3625850"/>
            <a:ext cx="5334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A</a:t>
            </a:r>
            <a:r>
              <a:rPr altLang="en-US" baseline="-25000" sz="1600" lang="en-US">
                <a:solidFill>
                  <a:srgbClr val="FF0000"/>
                </a:solidFill>
                <a:latin typeface="Arial" pitchFamily="0" charset="0"/>
              </a:rPr>
              <a:t>1</a:t>
            </a:r>
          </a:p>
        </p:txBody>
      </p:sp>
      <p:sp>
        <p:nvSpPr>
          <p:cNvPr id="1048919" name="Text Box 84"/>
          <p:cNvSpPr txBox="1"/>
          <p:nvPr/>
        </p:nvSpPr>
        <p:spPr>
          <a:xfrm rot="0">
            <a:off x="4876800" y="3276600"/>
            <a:ext cx="5334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A</a:t>
            </a:r>
            <a:r>
              <a:rPr altLang="en-US" baseline="-25000" sz="1600" lang="en-US">
                <a:solidFill>
                  <a:srgbClr val="FF0000"/>
                </a:solidFill>
                <a:latin typeface="Arial" pitchFamily="0" charset="0"/>
              </a:rPr>
              <a:t>0</a:t>
            </a:r>
          </a:p>
        </p:txBody>
      </p:sp>
      <p:sp>
        <p:nvSpPr>
          <p:cNvPr id="1048920" name="Text Box 85"/>
          <p:cNvSpPr txBox="1"/>
          <p:nvPr/>
        </p:nvSpPr>
        <p:spPr>
          <a:xfrm rot="0">
            <a:off x="4876800" y="4006850"/>
            <a:ext cx="5334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A</a:t>
            </a:r>
            <a:r>
              <a:rPr altLang="en-US" baseline="-25000" sz="1600" lang="en-US">
                <a:solidFill>
                  <a:srgbClr val="FF0000"/>
                </a:solidFill>
                <a:latin typeface="Arial" pitchFamily="0" charset="0"/>
              </a:rPr>
              <a:t>2</a:t>
            </a:r>
          </a:p>
        </p:txBody>
      </p:sp>
      <p:sp>
        <p:nvSpPr>
          <p:cNvPr id="1048921" name="Text Box 86"/>
          <p:cNvSpPr txBox="1"/>
          <p:nvPr/>
        </p:nvSpPr>
        <p:spPr>
          <a:xfrm rot="0">
            <a:off x="4876800" y="4616450"/>
            <a:ext cx="5334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A</a:t>
            </a:r>
            <a:r>
              <a:rPr altLang="en-US" baseline="-25000" sz="1600" lang="en-US">
                <a:solidFill>
                  <a:srgbClr val="FF0000"/>
                </a:solidFill>
                <a:latin typeface="Arial" pitchFamily="0" charset="0"/>
              </a:rPr>
              <a:t>3</a:t>
            </a:r>
          </a:p>
        </p:txBody>
      </p:sp>
      <p:sp>
        <p:nvSpPr>
          <p:cNvPr id="1048922" name="Text Box 87"/>
          <p:cNvSpPr txBox="1"/>
          <p:nvPr/>
        </p:nvSpPr>
        <p:spPr>
          <a:xfrm rot="0">
            <a:off x="7239000" y="3581400"/>
            <a:ext cx="4572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i="1" lang="en-US">
                <a:solidFill>
                  <a:srgbClr val="FF0000"/>
                </a:solidFill>
              </a:rPr>
              <a:t>X</a:t>
            </a:r>
          </a:p>
        </p:txBody>
      </p:sp>
      <p:sp>
        <p:nvSpPr>
          <p:cNvPr id="1048923" name="Text Box 88"/>
          <p:cNvSpPr txBox="1"/>
          <p:nvPr/>
        </p:nvSpPr>
        <p:spPr>
          <a:xfrm rot="0">
            <a:off x="4876800" y="5181600"/>
            <a:ext cx="2971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Active LOW decoder for 0011</a:t>
            </a:r>
          </a:p>
        </p:txBody>
      </p:sp>
    </p:spTree>
  </p:cSld>
  <p:clrMapOvr>
    <a:masterClrMapping/>
  </p:clrMapOvr>
  <p:timing/>
</p:sld>
</file>

<file path=ppt/slides/slide15.xml><?xml version="1.0" encoding="utf-8"?>
<p:sld xmlns:a="http://schemas.openxmlformats.org/drawingml/2006/main" xmlns:r="http://schemas.openxmlformats.org/officeDocument/2006/relationships" xmlns:p="http://schemas.openxmlformats.org/presentationml/2006/main" showMasterSp="1">
  <p:cSld>
    <p:spTree>
      <p:nvGrpSpPr>
        <p:cNvPr id="130" name=""/>
        <p:cNvGrpSpPr/>
        <p:nvPr/>
      </p:nvGrpSpPr>
      <p:grpSpPr>
        <a:xfrm rot="0">
          <a:off x="0" y="0"/>
          <a:ext cx="0" cy="0"/>
          <a:chOff x="0" y="0"/>
          <a:chExt cx="0" cy="0"/>
        </a:xfrm>
      </p:grpSpPr>
      <p:pic>
        <p:nvPicPr>
          <p:cNvPr id="2097190" name="Picture 2"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927" name="Text Box 3"/>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928" name="Rectangle 4"/>
          <p:cNvSpPr/>
          <p:nvPr/>
        </p:nvSpPr>
        <p:spPr>
          <a:xfrm rot="0">
            <a:off x="914400" y="1143000"/>
            <a:ext cx="1344612"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Decoders</a:t>
            </a:r>
          </a:p>
        </p:txBody>
      </p:sp>
      <p:graphicFrame>
        <p:nvGraphicFramePr>
          <p:cNvPr id="4194324" name=""/>
          <p:cNvGraphicFramePr>
            <a:graphicFrameLocks/>
          </p:cNvGraphicFramePr>
          <p:nvPr/>
        </p:nvGraphicFramePr>
        <p:xfrm rot="0">
          <a:off x="2362200" y="3124200"/>
          <a:ext cx="4724400" cy="2430462"/>
        </p:xfrm>
        <a:graphic>
          <a:graphicData uri="http://schemas.openxmlformats.org/presentationml/2006/ole">
            <mc:AlternateContent xmlns:mc="http://schemas.openxmlformats.org/markup-compatibility/2006">
              <mc:Choice xmlns:v="urn:schemas-microsoft-com:vml" Requires="v">
                <p:oleObj name="CorelDRAW" r:id="rId2" spid="" imgH="2430462" imgW="4724400" showAsIcon="0" progId="CorelDRAW.Graphic.12">
                  <p:embed followColorScheme="full"/>
                  <p:pic>
                    <p:nvPicPr>
                      <p:cNvPr id="2097191" name="Object 21"/>
                      <p:cNvPicPr>
                        <a:picLocks/>
                      </p:cNvPicPr>
                      <p:nvPr/>
                    </p:nvPicPr>
                    <p:blipFill>
                      <a:blip xmlns:r="http://schemas.openxmlformats.org/officeDocument/2006/relationships" r:embed="rId3"/>
                      <a:srcRect l="0" t="0" r="0" b="0"/>
                      <a:stretch>
                        <a:fillRect/>
                      </a:stretch>
                    </p:blipFill>
                    <p:spPr>
                      <a:xfrm rot="0">
                        <a:off x="2362200" y="3124200"/>
                        <a:ext cx="4724400" cy="2430462"/>
                      </a:xfrm>
                      <a:prstGeom prst="rect"/>
                      <a:noFill/>
                      <a:ln>
                        <a:noFill/>
                      </a:ln>
                    </p:spPr>
                  </p:pic>
                </p:oleObj>
              </mc:Choice>
              <mc:Fallback>
                <p:oleObj name="CorelDRAW" r:id="rId2" spid="" imgH="2430462" imgW="4724400" showAsIcon="0" progId="CorelDRAW.Graphic.12">
                  <p:embed followColorScheme="full"/>
                  <p:pic>
                    <p:nvPicPr>
                      <p:cNvPr id="2097191" name="Object 21"/>
                      <p:cNvPicPr>
                        <a:picLocks/>
                      </p:cNvPicPr>
                      <p:nvPr/>
                    </p:nvPicPr>
                    <p:blipFill>
                      <a:blip xmlns:r="http://schemas.openxmlformats.org/officeDocument/2006/relationships" r:embed="rId3"/>
                      <a:srcRect l="0" t="0" r="0" b="0"/>
                      <a:stretch>
                        <a:fillRect/>
                      </a:stretch>
                    </p:blipFill>
                    <p:spPr>
                      <a:xfrm rot="0">
                        <a:off x="2362200" y="3124200"/>
                        <a:ext cx="4724400" cy="2430462"/>
                      </a:xfrm>
                      <a:prstGeom prst="rect"/>
                      <a:noFill/>
                      <a:ln>
                        <a:noFill/>
                      </a:ln>
                    </p:spPr>
                  </p:pic>
                </p:oleObj>
              </mc:Fallback>
            </mc:AlternateContent>
          </a:graphicData>
        </a:graphic>
      </p:graphicFrame>
      <p:sp>
        <p:nvSpPr>
          <p:cNvPr id="1048929" name="Text Box 23"/>
          <p:cNvSpPr txBox="1"/>
          <p:nvPr/>
        </p:nvSpPr>
        <p:spPr>
          <a:xfrm rot="0">
            <a:off x="2514600" y="1981200"/>
            <a:ext cx="5791200" cy="8223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t>Assume the output of the decoder shown is a logic 1. What are the inputs to the decoder?</a:t>
            </a:r>
          </a:p>
        </p:txBody>
      </p:sp>
      <p:sp>
        <p:nvSpPr>
          <p:cNvPr id="1048930" name="Rectangle 24"/>
          <p:cNvSpPr/>
          <p:nvPr/>
        </p:nvSpPr>
        <p:spPr>
          <a:xfrm rot="0">
            <a:off x="2895600" y="3200400"/>
            <a:ext cx="228600" cy="2514600"/>
          </a:xfrm>
          <a:prstGeom prst="rect"/>
          <a:solidFill>
            <a:srgbClr val="FFFFFF"/>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931" name="WordArt 25"/>
          <p:cNvSpPr/>
          <p:nvPr/>
        </p:nvSpPr>
        <p:spPr>
          <a:xfrm rot="0">
            <a:off x="914400" y="2057400"/>
            <a:ext cx="1371600" cy="449262"/>
          </a:xfrm>
          <a:prstGeom prst="rect"/>
        </p:spPr>
        <p:txBody>
          <a:bodyPr anchor="t" bIns="45720" fromWordArt="1" lIns="91440" rIns="91440" tIns="45720" vert="horz" wrap="none">
            <a:prstTxWarp prst="textPlain">
              <a:avLst>
                <a:gd fmla="val 50000" name="adj"/>
              </a:avLst>
            </a:prstTxWarp>
          </a:bodyPr>
          <a:p>
            <a:pPr algn="ctr"/>
            <a:r>
              <a:rPr b="0" sz="2800" i="0" kern="10" normalizeH="0" spc="0">
                <a:ln>
                  <a:noFill/>
                </a:ln>
                <a:gradFill rotWithShape="0">
                  <a:gsLst>
                    <a:gs pos="0">
                      <a:srgbClr val="FFFF00">
                        <a:alpha val="100000"/>
                      </a:srgbClr>
                    </a:gs>
                    <a:gs pos="100000">
                      <a:srgbClr val="FF9933">
                        <a:alpha val="100000"/>
                      </a:srgbClr>
                    </a:gs>
                  </a:gsLst>
                  <a:path path="rect">
                    <a:fillToRect l="50000" t="50000" r="50000" b="50000"/>
                  </a:path>
                </a:gradFill>
                <a:effectLst>
                  <a:outerShdw algn="ctr" dir="2699999" dist="35921" kx="0" sx="100000" sy="100000">
                    <a:srgbClr val="C0C0C0">
                      <a:alpha val="79999"/>
                    </a:srgbClr>
                  </a:outerShdw>
                </a:effectLst>
                <a:latin typeface="Impact"/>
                <a:ea typeface="Impact"/>
              </a:rPr>
              <a:t>Question</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xit" presetID="22" presetSubtype="1">
                                  <p:stCondLst>
                                    <p:cond delay="0"/>
                                  </p:stCondLst>
                                  <p:childTnLst>
                                    <p:animEffect transition="out" filter="wipe(up)">
                                      <p:cBhvr>
                                        <p:cTn dur="2000" id="6"/>
                                        <p:tgtEl>
                                          <p:spTgt spid="1048930"/>
                                        </p:tgtEl>
                                      </p:cBhvr>
                                    </p:animEffect>
                                    <p:set>
                                      <p:cBhvr>
                                        <p:cTn dur="1" fill="hold" id="7">
                                          <p:stCondLst>
                                            <p:cond delay="1999"/>
                                          </p:stCondLst>
                                        </p:cTn>
                                        <p:tgtEl>
                                          <p:spTgt spid="10489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30" grpId="0" uiExpand="0" build="whole"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1">
  <p:cSld>
    <p:spTree>
      <p:nvGrpSpPr>
        <p:cNvPr id="133" name=""/>
        <p:cNvGrpSpPr/>
        <p:nvPr/>
      </p:nvGrpSpPr>
      <p:grpSpPr>
        <a:xfrm rot="0">
          <a:off x="0" y="0"/>
          <a:ext cx="0" cy="0"/>
          <a:chOff x="0" y="0"/>
          <a:chExt cx="0" cy="0"/>
        </a:xfrm>
      </p:grpSpPr>
      <p:pic>
        <p:nvPicPr>
          <p:cNvPr id="2097192" name="Picture 2"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935" name="Text Box 3"/>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936" name="Rectangle 4"/>
          <p:cNvSpPr/>
          <p:nvPr/>
        </p:nvSpPr>
        <p:spPr>
          <a:xfrm rot="0">
            <a:off x="914400" y="1143000"/>
            <a:ext cx="1344612"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Decoders</a:t>
            </a:r>
          </a:p>
        </p:txBody>
      </p:sp>
      <p:sp>
        <p:nvSpPr>
          <p:cNvPr id="1048937" name="Text Box 19"/>
          <p:cNvSpPr txBox="1"/>
          <p:nvPr/>
        </p:nvSpPr>
        <p:spPr>
          <a:xfrm rot="0">
            <a:off x="1143000" y="1647825"/>
            <a:ext cx="7391400" cy="1552575"/>
          </a:xfrm>
          <a:prstGeom prst="rect"/>
          <a:solidFill>
            <a:srgbClr val="FFFFFF"/>
          </a:solid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t>IC decoders have multiple outputs to decode any combination of inputs. For example the binary-to-decimal decoder shown here has 16 outputs – one for each combination of binary inputs. </a:t>
            </a:r>
          </a:p>
        </p:txBody>
      </p:sp>
      <p:graphicFrame>
        <p:nvGraphicFramePr>
          <p:cNvPr id="4194325" name=""/>
          <p:cNvGraphicFramePr>
            <a:graphicFrameLocks/>
          </p:cNvGraphicFramePr>
          <p:nvPr/>
        </p:nvGraphicFramePr>
        <p:xfrm rot="0">
          <a:off x="4038600" y="2971800"/>
          <a:ext cx="4114800" cy="3122612"/>
        </p:xfrm>
        <a:graphic>
          <a:graphicData uri="http://schemas.openxmlformats.org/presentationml/2006/ole">
            <mc:AlternateContent xmlns:mc="http://schemas.openxmlformats.org/markup-compatibility/2006">
              <mc:Choice xmlns:v="urn:schemas-microsoft-com:vml" Requires="v">
                <p:oleObj name="CorelDRAW" r:id="rId2" spid="" imgH="3122612" imgW="4114800" showAsIcon="0" progId="CorelDRAW.Graphic.12">
                  <p:embed followColorScheme="full"/>
                  <p:pic>
                    <p:nvPicPr>
                      <p:cNvPr id="2097193" name="Object 20"/>
                      <p:cNvPicPr>
                        <a:picLocks/>
                      </p:cNvPicPr>
                      <p:nvPr/>
                    </p:nvPicPr>
                    <p:blipFill>
                      <a:blip xmlns:r="http://schemas.openxmlformats.org/officeDocument/2006/relationships" r:embed="rId3"/>
                      <a:srcRect l="0" t="0" r="0" b="0"/>
                      <a:stretch>
                        <a:fillRect/>
                      </a:stretch>
                    </p:blipFill>
                    <p:spPr>
                      <a:xfrm rot="0">
                        <a:off x="4038600" y="2971800"/>
                        <a:ext cx="4114800" cy="3122612"/>
                      </a:xfrm>
                      <a:prstGeom prst="rect"/>
                      <a:noFill/>
                      <a:ln>
                        <a:noFill/>
                      </a:ln>
                    </p:spPr>
                  </p:pic>
                </p:oleObj>
              </mc:Choice>
              <mc:Fallback>
                <p:oleObj name="CorelDRAW" r:id="rId2" spid="" imgH="3122612" imgW="4114800" showAsIcon="0" progId="CorelDRAW.Graphic.12">
                  <p:embed followColorScheme="full"/>
                  <p:pic>
                    <p:nvPicPr>
                      <p:cNvPr id="2097193" name="Object 20"/>
                      <p:cNvPicPr>
                        <a:picLocks/>
                      </p:cNvPicPr>
                      <p:nvPr/>
                    </p:nvPicPr>
                    <p:blipFill>
                      <a:blip xmlns:r="http://schemas.openxmlformats.org/officeDocument/2006/relationships" r:embed="rId3"/>
                      <a:srcRect l="0" t="0" r="0" b="0"/>
                      <a:stretch>
                        <a:fillRect/>
                      </a:stretch>
                    </p:blipFill>
                    <p:spPr>
                      <a:xfrm rot="0">
                        <a:off x="4038600" y="2971800"/>
                        <a:ext cx="4114800" cy="3122612"/>
                      </a:xfrm>
                      <a:prstGeom prst="rect"/>
                      <a:noFill/>
                      <a:ln>
                        <a:noFill/>
                      </a:ln>
                    </p:spPr>
                  </p:pic>
                </p:oleObj>
              </mc:Fallback>
            </mc:AlternateContent>
          </a:graphicData>
        </a:graphic>
      </p:graphicFrame>
      <p:sp>
        <p:nvSpPr>
          <p:cNvPr id="1048938" name="Rectangle 22"/>
          <p:cNvSpPr/>
          <p:nvPr/>
        </p:nvSpPr>
        <p:spPr>
          <a:xfrm rot="0">
            <a:off x="7018337" y="3138487"/>
            <a:ext cx="217487" cy="2667000"/>
          </a:xfrm>
          <a:prstGeom prst="rect"/>
          <a:solidFill>
            <a:srgbClr val="FFFFFF"/>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939" name="WordArt 23"/>
          <p:cNvSpPr/>
          <p:nvPr/>
        </p:nvSpPr>
        <p:spPr>
          <a:xfrm rot="0">
            <a:off x="1143000" y="3200400"/>
            <a:ext cx="1371600" cy="449262"/>
          </a:xfrm>
          <a:prstGeom prst="rect"/>
        </p:spPr>
        <p:txBody>
          <a:bodyPr anchor="t" bIns="45720" fromWordArt="1" lIns="91440" rIns="91440" tIns="45720" vert="horz" wrap="none">
            <a:prstTxWarp prst="textPlain">
              <a:avLst>
                <a:gd fmla="val 50000" name="adj"/>
              </a:avLst>
            </a:prstTxWarp>
          </a:bodyPr>
          <a:p>
            <a:pPr algn="ctr"/>
            <a:r>
              <a:rPr b="0" sz="2800" i="0" kern="10" normalizeH="0" spc="0">
                <a:ln>
                  <a:noFill/>
                </a:ln>
                <a:gradFill rotWithShape="0">
                  <a:gsLst>
                    <a:gs pos="0">
                      <a:srgbClr val="FFFF00">
                        <a:alpha val="100000"/>
                      </a:srgbClr>
                    </a:gs>
                    <a:gs pos="100000">
                      <a:srgbClr val="FF9933">
                        <a:alpha val="100000"/>
                      </a:srgbClr>
                    </a:gs>
                  </a:gsLst>
                  <a:path path="rect">
                    <a:fillToRect l="50000" t="50000" r="50000" b="50000"/>
                  </a:path>
                </a:gradFill>
                <a:effectLst>
                  <a:outerShdw algn="ctr" dir="2699999" dist="35921" kx="0" sx="100000" sy="100000">
                    <a:srgbClr val="C0C0C0">
                      <a:alpha val="79999"/>
                    </a:srgbClr>
                  </a:outerShdw>
                </a:effectLst>
                <a:latin typeface="Impact"/>
                <a:ea typeface="Impact"/>
              </a:rPr>
              <a:t>Question</a:t>
            </a:r>
          </a:p>
        </p:txBody>
      </p:sp>
      <p:sp>
        <p:nvSpPr>
          <p:cNvPr id="1048940" name="Rectangle 24"/>
          <p:cNvSpPr/>
          <p:nvPr/>
        </p:nvSpPr>
        <p:spPr>
          <a:xfrm rot="0">
            <a:off x="5029200" y="3810000"/>
            <a:ext cx="228600" cy="1219200"/>
          </a:xfrm>
          <a:prstGeom prst="rect"/>
          <a:solidFill>
            <a:srgbClr val="FFFFFF"/>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941" name="Text Box 25"/>
          <p:cNvSpPr txBox="1"/>
          <p:nvPr/>
        </p:nvSpPr>
        <p:spPr>
          <a:xfrm rot="0">
            <a:off x="2667000" y="3200400"/>
            <a:ext cx="2743200" cy="7016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t>For the input shown, what is the output?</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9" presetSubtype="0">
                                  <p:stCondLst>
                                    <p:cond delay="0"/>
                                  </p:stCondLst>
                                  <p:childTnLst>
                                    <p:set>
                                      <p:cBhvr>
                                        <p:cTn dur="1" fill="hold" id="6">
                                          <p:stCondLst>
                                            <p:cond delay="0"/>
                                          </p:stCondLst>
                                        </p:cTn>
                                        <p:tgtEl>
                                          <p:spTgt spid="1048939"/>
                                        </p:tgtEl>
                                        <p:attrNameLst>
                                          <p:attrName>style.visibility</p:attrName>
                                        </p:attrNameLst>
                                      </p:cBhvr>
                                      <p:to>
                                        <p:strVal val="visible"/>
                                      </p:to>
                                    </p:set>
                                    <p:animEffect transition="in" filter="dissolve">
                                      <p:cBhvr>
                                        <p:cTn dur="500" id="7"/>
                                        <p:tgtEl>
                                          <p:spTgt spid="1048939"/>
                                        </p:tgtEl>
                                      </p:cBhvr>
                                    </p:animEffect>
                                  </p:childTnLst>
                                </p:cTn>
                              </p:par>
                              <p:par>
                                <p:cTn fill="hold" grpId="0" id="8" nodeType="withEffect" presetClass="entr" presetID="2" presetSubtype="2">
                                  <p:stCondLst>
                                    <p:cond delay="0"/>
                                  </p:stCondLst>
                                  <p:childTnLst>
                                    <p:set>
                                      <p:cBhvr>
                                        <p:cTn dur="1" fill="hold" id="9">
                                          <p:stCondLst>
                                            <p:cond delay="0"/>
                                          </p:stCondLst>
                                        </p:cTn>
                                        <p:tgtEl>
                                          <p:spTgt spid="1048941"/>
                                        </p:tgtEl>
                                        <p:attrNameLst>
                                          <p:attrName>style.visibility</p:attrName>
                                        </p:attrNameLst>
                                      </p:cBhvr>
                                      <p:to>
                                        <p:strVal val="visible"/>
                                      </p:to>
                                    </p:set>
                                    <p:anim calcmode="lin" valueType="num">
                                      <p:cBhvr additive="base">
                                        <p:cTn dur="500" fill="hold" id="10"/>
                                        <p:tgtEl>
                                          <p:spTgt spid="1048941"/>
                                        </p:tgtEl>
                                        <p:attrNameLst>
                                          <p:attrName>ppt_x</p:attrName>
                                        </p:attrNameLst>
                                      </p:cBhvr>
                                      <p:tavLst>
                                        <p:tav tm="0">
                                          <p:val>
                                            <p:strVal val="1+#ppt_w/2"/>
                                          </p:val>
                                        </p:tav>
                                        <p:tav tm="100000">
                                          <p:val>
                                            <p:strVal val="#ppt_x"/>
                                          </p:val>
                                        </p:tav>
                                      </p:tavLst>
                                    </p:anim>
                                    <p:anim calcmode="lin" valueType="num">
                                      <p:cBhvr additive="base">
                                        <p:cTn dur="500" fill="hold" id="11"/>
                                        <p:tgtEl>
                                          <p:spTgt spid="1048941"/>
                                        </p:tgtEl>
                                        <p:attrNameLst>
                                          <p:attrName>ppt_y</p:attrName>
                                        </p:attrNameLst>
                                      </p:cBhvr>
                                      <p:tavLst>
                                        <p:tav tm="0">
                                          <p:val>
                                            <p:strVal val="#ppt_y"/>
                                          </p:val>
                                        </p:tav>
                                        <p:tav tm="100000">
                                          <p:val>
                                            <p:strVal val="#ppt_y"/>
                                          </p:val>
                                        </p:tav>
                                      </p:tavLst>
                                    </p:anim>
                                  </p:childTnLst>
                                </p:cTn>
                              </p:par>
                            </p:childTnLst>
                          </p:cTn>
                        </p:par>
                        <p:par>
                          <p:cTn fill="hold" id="12" nodeType="afterGroup">
                            <p:stCondLst>
                              <p:cond delay="500"/>
                            </p:stCondLst>
                            <p:childTnLst>
                              <p:par>
                                <p:cTn fill="hold" grpId="0" id="13" nodeType="afterEffect" presetClass="exit" presetID="22" presetSubtype="1">
                                  <p:stCondLst>
                                    <p:cond delay="0"/>
                                  </p:stCondLst>
                                  <p:childTnLst>
                                    <p:animEffect transition="out" filter="wipe(up)">
                                      <p:cBhvr>
                                        <p:cTn dur="1000" id="14"/>
                                        <p:tgtEl>
                                          <p:spTgt spid="1048940"/>
                                        </p:tgtEl>
                                      </p:cBhvr>
                                    </p:animEffect>
                                    <p:set>
                                      <p:cBhvr>
                                        <p:cTn dur="1" fill="hold" id="15">
                                          <p:stCondLst>
                                            <p:cond delay="999"/>
                                          </p:stCondLst>
                                        </p:cTn>
                                        <p:tgtEl>
                                          <p:spTgt spid="1048940"/>
                                        </p:tgtEl>
                                        <p:attrNameLst>
                                          <p:attrName>style.visibility</p:attrName>
                                        </p:attrNameLst>
                                      </p:cBhvr>
                                      <p:to>
                                        <p:strVal val="hidden"/>
                                      </p:to>
                                    </p:set>
                                  </p:childTnLst>
                                </p:cTn>
                              </p:par>
                            </p:childTnLst>
                          </p:cTn>
                        </p:par>
                      </p:childTnLst>
                    </p:cTn>
                  </p:par>
                  <p:par>
                    <p:cTn fill="hold" id="16" nodeType="clickPar">
                      <p:stCondLst>
                        <p:cond delay="indefinite"/>
                      </p:stCondLst>
                      <p:childTnLst>
                        <p:par>
                          <p:cTn fill="hold" id="17" nodeType="withGroup">
                            <p:stCondLst>
                              <p:cond delay="0"/>
                            </p:stCondLst>
                            <p:childTnLst>
                              <p:par>
                                <p:cTn fill="hold" grpId="0" id="18" nodeType="clickEffect" presetClass="exit" presetID="22" presetSubtype="1">
                                  <p:stCondLst>
                                    <p:cond delay="0"/>
                                  </p:stCondLst>
                                  <p:childTnLst>
                                    <p:animEffect transition="out" filter="wipe(up)">
                                      <p:cBhvr>
                                        <p:cTn dur="1000" id="19"/>
                                        <p:tgtEl>
                                          <p:spTgt spid="1048938"/>
                                        </p:tgtEl>
                                      </p:cBhvr>
                                    </p:animEffect>
                                    <p:set>
                                      <p:cBhvr>
                                        <p:cTn dur="1" fill="hold" id="20">
                                          <p:stCondLst>
                                            <p:cond delay="999"/>
                                          </p:stCondLst>
                                        </p:cTn>
                                        <p:tgtEl>
                                          <p:spTgt spid="10489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38" grpId="0" uiExpand="0" build="whole" animBg="1"/>
      <p:bldP spid="1048940" grpId="0" uiExpand="0" build="whole" animBg="1"/>
      <p:bldP spid="1048941" grpId="0" uiExpand="0" build="whole"/>
    </p:bldLst>
  </p:timing>
</p:sld>
</file>

<file path=ppt/slides/slide17.xml><?xml version="1.0" encoding="utf-8"?>
<p:sld xmlns:a="http://schemas.openxmlformats.org/drawingml/2006/main" xmlns:r="http://schemas.openxmlformats.org/officeDocument/2006/relationships" xmlns:p="http://schemas.openxmlformats.org/presentationml/2006/main" showMasterSp="1">
  <p:cSld>
    <p:spTree>
      <p:nvGrpSpPr>
        <p:cNvPr id="136" name=""/>
        <p:cNvGrpSpPr/>
        <p:nvPr/>
      </p:nvGrpSpPr>
      <p:grpSpPr>
        <a:xfrm rot="0">
          <a:off x="0" y="0"/>
          <a:ext cx="0" cy="0"/>
          <a:chOff x="0" y="0"/>
          <a:chExt cx="0" cy="0"/>
        </a:xfrm>
      </p:grpSpPr>
      <p:pic>
        <p:nvPicPr>
          <p:cNvPr id="2097194" name="Picture 2"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945" name="Text Box 3"/>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946" name="Rectangle 4"/>
          <p:cNvSpPr/>
          <p:nvPr/>
        </p:nvSpPr>
        <p:spPr>
          <a:xfrm rot="0">
            <a:off x="914400" y="1143000"/>
            <a:ext cx="1344612"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Decoders</a:t>
            </a:r>
          </a:p>
        </p:txBody>
      </p:sp>
      <p:pic>
        <p:nvPicPr>
          <p:cNvPr id="2097195" name="Picture 3"/>
          <p:cNvPicPr>
            <a:picLocks/>
          </p:cNvPicPr>
          <p:nvPr/>
        </p:nvPicPr>
        <p:blipFill>
          <a:blip xmlns:r="http://schemas.openxmlformats.org/officeDocument/2006/relationships" r:embed="rId2"/>
          <a:srcRect l="0" t="0" r="0" b="0"/>
          <a:stretch>
            <a:fillRect/>
          </a:stretch>
        </p:blipFill>
        <p:spPr>
          <a:xfrm rot="0">
            <a:off x="3551237" y="990600"/>
            <a:ext cx="4525962" cy="5257800"/>
          </a:xfrm>
          <a:prstGeom prst="rect"/>
          <a:noFill/>
          <a:ln>
            <a:noFill/>
          </a:ln>
        </p:spPr>
      </p:pic>
      <p:sp>
        <p:nvSpPr>
          <p:cNvPr id="1048947" name="Oval 15"/>
          <p:cNvSpPr/>
          <p:nvPr/>
        </p:nvSpPr>
        <p:spPr>
          <a:xfrm rot="0">
            <a:off x="6691312" y="1349375"/>
            <a:ext cx="152400" cy="152400"/>
          </a:xfrm>
          <a:prstGeom prst="ellipse"/>
          <a:solidFill>
            <a:srgbClr val="FFFFFF"/>
          </a:solidFill>
          <a:ln w="9525" cap="flat" cmpd="sng">
            <a:solidFill>
              <a:schemeClr val="dk1">
                <a:alpha val="100000"/>
              </a:scheme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948" name="Oval 16"/>
          <p:cNvSpPr/>
          <p:nvPr/>
        </p:nvSpPr>
        <p:spPr>
          <a:xfrm rot="0">
            <a:off x="6678612" y="1973262"/>
            <a:ext cx="152400" cy="152400"/>
          </a:xfrm>
          <a:prstGeom prst="ellipse"/>
          <a:solidFill>
            <a:srgbClr val="FFFFFF"/>
          </a:solidFill>
          <a:ln w="9525" cap="flat" cmpd="sng">
            <a:solidFill>
              <a:schemeClr val="dk1">
                <a:alpha val="100000"/>
              </a:scheme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949" name="Oval 17"/>
          <p:cNvSpPr/>
          <p:nvPr/>
        </p:nvSpPr>
        <p:spPr>
          <a:xfrm rot="0">
            <a:off x="6678612" y="2590800"/>
            <a:ext cx="152400" cy="152400"/>
          </a:xfrm>
          <a:prstGeom prst="ellipse"/>
          <a:solidFill>
            <a:srgbClr val="FFFFFF"/>
          </a:solidFill>
          <a:ln w="9525" cap="flat" cmpd="sng">
            <a:solidFill>
              <a:schemeClr val="dk1">
                <a:alpha val="100000"/>
              </a:scheme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950" name="Oval 18"/>
          <p:cNvSpPr/>
          <p:nvPr/>
        </p:nvSpPr>
        <p:spPr>
          <a:xfrm rot="0">
            <a:off x="6678612" y="3214687"/>
            <a:ext cx="152400" cy="152400"/>
          </a:xfrm>
          <a:prstGeom prst="ellipse"/>
          <a:solidFill>
            <a:srgbClr val="FFFFFF"/>
          </a:solidFill>
          <a:ln w="9525" cap="flat" cmpd="sng">
            <a:solidFill>
              <a:schemeClr val="dk1">
                <a:alpha val="100000"/>
              </a:scheme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951" name="Oval 19"/>
          <p:cNvSpPr/>
          <p:nvPr/>
        </p:nvSpPr>
        <p:spPr>
          <a:xfrm rot="0">
            <a:off x="6691312" y="3851275"/>
            <a:ext cx="152400" cy="152400"/>
          </a:xfrm>
          <a:prstGeom prst="ellipse"/>
          <a:solidFill>
            <a:srgbClr val="FFFFFF"/>
          </a:solidFill>
          <a:ln w="9525" cap="flat" cmpd="sng">
            <a:solidFill>
              <a:schemeClr val="dk1">
                <a:alpha val="100000"/>
              </a:scheme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952" name="Oval 20"/>
          <p:cNvSpPr/>
          <p:nvPr/>
        </p:nvSpPr>
        <p:spPr>
          <a:xfrm rot="0">
            <a:off x="6678612" y="4460875"/>
            <a:ext cx="152400" cy="152400"/>
          </a:xfrm>
          <a:prstGeom prst="ellipse"/>
          <a:solidFill>
            <a:srgbClr val="FFFFFF"/>
          </a:solidFill>
          <a:ln w="9525" cap="flat" cmpd="sng">
            <a:solidFill>
              <a:schemeClr val="dk1">
                <a:alpha val="100000"/>
              </a:scheme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953" name="Oval 21"/>
          <p:cNvSpPr/>
          <p:nvPr/>
        </p:nvSpPr>
        <p:spPr>
          <a:xfrm rot="0">
            <a:off x="6664325" y="5070475"/>
            <a:ext cx="152400" cy="152400"/>
          </a:xfrm>
          <a:prstGeom prst="ellipse"/>
          <a:solidFill>
            <a:srgbClr val="FFFFFF"/>
          </a:solidFill>
          <a:ln w="9525" cap="flat" cmpd="sng">
            <a:solidFill>
              <a:schemeClr val="dk1">
                <a:alpha val="100000"/>
              </a:scheme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954" name="Oval 22"/>
          <p:cNvSpPr/>
          <p:nvPr/>
        </p:nvSpPr>
        <p:spPr>
          <a:xfrm rot="0">
            <a:off x="6691312" y="5715000"/>
            <a:ext cx="152400" cy="152400"/>
          </a:xfrm>
          <a:prstGeom prst="ellipse"/>
          <a:solidFill>
            <a:srgbClr val="FFFFFF"/>
          </a:solidFill>
          <a:ln w="9525" cap="flat" cmpd="sng">
            <a:solidFill>
              <a:schemeClr val="dk1">
                <a:alpha val="100000"/>
              </a:scheme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955" name="TextBox 13"/>
          <p:cNvSpPr txBox="1"/>
          <p:nvPr/>
        </p:nvSpPr>
        <p:spPr>
          <a:xfrm rot="0">
            <a:off x="762000" y="2286000"/>
            <a:ext cx="2438400" cy="26781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lang="en-US"/>
              <a:t>3-to-8 decoder</a:t>
            </a:r>
          </a:p>
          <a:p>
            <a:pPr lvl="0"/>
            <a:r>
              <a:rPr altLang="en-US" lang="en-US"/>
              <a:t>Or</a:t>
            </a:r>
          </a:p>
          <a:p>
            <a:pPr lvl="0"/>
            <a:r>
              <a:rPr altLang="en-US" lang="en-US"/>
              <a:t>1-of-8 decoder</a:t>
            </a:r>
          </a:p>
          <a:p>
            <a:pPr lvl="0"/>
            <a:endParaRPr altLang="en-US" lang="en-US"/>
          </a:p>
          <a:p>
            <a:pPr lvl="0"/>
            <a:endParaRPr altLang="en-US" lang="en-US"/>
          </a:p>
          <a:p>
            <a:pPr lvl="0"/>
            <a:r>
              <a:rPr altLang="en-US" i="1" lang="en-US">
                <a:solidFill>
                  <a:srgbClr val="0000FF"/>
                </a:solidFill>
              </a:rPr>
              <a:t>Can also have Enable / CS input</a:t>
            </a:r>
            <a:r>
              <a:rPr altLang="en-US" i="1" lang="en-US"/>
              <a:t>.</a:t>
            </a:r>
          </a:p>
        </p:txBody>
      </p:sp>
    </p:spTree>
  </p:cSld>
  <p:clrMapOvr>
    <a:masterClrMapping/>
  </p:clrMapOvr>
  <p:timing/>
</p:sld>
</file>

<file path=ppt/slides/slide18.xml><?xml version="1.0" encoding="utf-8"?>
<p:sld xmlns:a="http://schemas.openxmlformats.org/drawingml/2006/main" xmlns:r="http://schemas.openxmlformats.org/officeDocument/2006/relationships" xmlns:p="http://schemas.openxmlformats.org/presentationml/2006/main" showMasterSp="1">
  <p:cSld>
    <p:spTree>
      <p:nvGrpSpPr>
        <p:cNvPr id="139" name=""/>
        <p:cNvGrpSpPr/>
        <p:nvPr/>
      </p:nvGrpSpPr>
      <p:grpSpPr>
        <a:xfrm rot="0">
          <a:off x="0" y="0"/>
          <a:ext cx="0" cy="0"/>
          <a:chOff x="0" y="0"/>
          <a:chExt cx="0" cy="0"/>
        </a:xfrm>
      </p:grpSpPr>
      <p:pic>
        <p:nvPicPr>
          <p:cNvPr id="2097196" name="Picture 2"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959" name="Text Box 3"/>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960" name="Rectangle 4"/>
          <p:cNvSpPr/>
          <p:nvPr/>
        </p:nvSpPr>
        <p:spPr>
          <a:xfrm rot="0">
            <a:off x="914400" y="1143000"/>
            <a:ext cx="1344612"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Decoders</a:t>
            </a:r>
          </a:p>
        </p:txBody>
      </p:sp>
      <p:sp>
        <p:nvSpPr>
          <p:cNvPr id="1048961" name="Text Box 5"/>
          <p:cNvSpPr txBox="1"/>
          <p:nvPr/>
        </p:nvSpPr>
        <p:spPr>
          <a:xfrm rot="0">
            <a:off x="1143000" y="1676400"/>
            <a:ext cx="4648200" cy="356076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lang="en-US"/>
              <a:t>A specific  integrated circuit decoder is the 74HC154 (shown as a 4-to-16 decoder). It includes two active LOW chip select lines which must be at the active level to enable the outputs. These lines can be used to expand the decoder to larger inputs.</a:t>
            </a:r>
          </a:p>
          <a:p>
            <a:pPr lvl="0">
              <a:spcBef>
                <a:spcPct val="50000"/>
              </a:spcBef>
            </a:pPr>
            <a:r>
              <a:rPr altLang="en-US" lang="en-US"/>
              <a:t> </a:t>
            </a:r>
          </a:p>
        </p:txBody>
      </p:sp>
      <p:sp>
        <p:nvSpPr>
          <p:cNvPr id="1048962" name="Text Box 8"/>
          <p:cNvSpPr txBox="1"/>
          <p:nvPr/>
        </p:nvSpPr>
        <p:spPr>
          <a:xfrm rot="0">
            <a:off x="5715000" y="5410200"/>
            <a:ext cx="685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CS</a:t>
            </a:r>
            <a:r>
              <a:rPr altLang="en-US" baseline="-25000" sz="1600" lang="en-US">
                <a:solidFill>
                  <a:srgbClr val="FF0000"/>
                </a:solidFill>
                <a:latin typeface="Arial" pitchFamily="0" charset="0"/>
              </a:rPr>
              <a:t>2</a:t>
            </a:r>
          </a:p>
        </p:txBody>
      </p:sp>
      <p:sp>
        <p:nvSpPr>
          <p:cNvPr id="1048963" name="Text Box 14"/>
          <p:cNvSpPr txBox="1"/>
          <p:nvPr/>
        </p:nvSpPr>
        <p:spPr>
          <a:xfrm rot="0">
            <a:off x="5867400" y="3186112"/>
            <a:ext cx="5334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A</a:t>
            </a:r>
            <a:r>
              <a:rPr altLang="en-US" baseline="-25000" sz="1600" lang="en-US">
                <a:solidFill>
                  <a:srgbClr val="FF0000"/>
                </a:solidFill>
                <a:latin typeface="Arial" pitchFamily="0" charset="0"/>
              </a:rPr>
              <a:t>1</a:t>
            </a:r>
          </a:p>
        </p:txBody>
      </p:sp>
      <p:sp>
        <p:nvSpPr>
          <p:cNvPr id="1048964" name="Text Box 15"/>
          <p:cNvSpPr txBox="1"/>
          <p:nvPr/>
        </p:nvSpPr>
        <p:spPr>
          <a:xfrm rot="0">
            <a:off x="5854700" y="2932112"/>
            <a:ext cx="5334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A</a:t>
            </a:r>
            <a:r>
              <a:rPr altLang="en-US" baseline="-25000" sz="1600" lang="en-US">
                <a:solidFill>
                  <a:srgbClr val="FF0000"/>
                </a:solidFill>
                <a:latin typeface="Arial" pitchFamily="0" charset="0"/>
              </a:rPr>
              <a:t>0</a:t>
            </a:r>
          </a:p>
        </p:txBody>
      </p:sp>
      <p:sp>
        <p:nvSpPr>
          <p:cNvPr id="1048965" name="Text Box 16"/>
          <p:cNvSpPr txBox="1"/>
          <p:nvPr/>
        </p:nvSpPr>
        <p:spPr>
          <a:xfrm rot="0">
            <a:off x="5867400" y="3429000"/>
            <a:ext cx="5334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A</a:t>
            </a:r>
            <a:r>
              <a:rPr altLang="en-US" baseline="-25000" sz="1600" lang="en-US">
                <a:solidFill>
                  <a:srgbClr val="FF0000"/>
                </a:solidFill>
                <a:latin typeface="Arial" pitchFamily="0" charset="0"/>
              </a:rPr>
              <a:t>2</a:t>
            </a:r>
          </a:p>
        </p:txBody>
      </p:sp>
      <p:sp>
        <p:nvSpPr>
          <p:cNvPr id="1048966" name="Text Box 17"/>
          <p:cNvSpPr txBox="1"/>
          <p:nvPr/>
        </p:nvSpPr>
        <p:spPr>
          <a:xfrm rot="0">
            <a:off x="5867400" y="3733800"/>
            <a:ext cx="5334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A</a:t>
            </a:r>
            <a:r>
              <a:rPr altLang="en-US" baseline="-25000" sz="1600" lang="en-US">
                <a:solidFill>
                  <a:srgbClr val="FF0000"/>
                </a:solidFill>
                <a:latin typeface="Arial" pitchFamily="0" charset="0"/>
              </a:rPr>
              <a:t>3</a:t>
            </a:r>
          </a:p>
        </p:txBody>
      </p:sp>
      <p:graphicFrame>
        <p:nvGraphicFramePr>
          <p:cNvPr id="4194326" name=""/>
          <p:cNvGraphicFramePr>
            <a:graphicFrameLocks/>
          </p:cNvGraphicFramePr>
          <p:nvPr/>
        </p:nvGraphicFramePr>
        <p:xfrm rot="0">
          <a:off x="6172200" y="1447800"/>
          <a:ext cx="1931987" cy="4419600"/>
        </p:xfrm>
        <a:graphic>
          <a:graphicData uri="http://schemas.openxmlformats.org/presentationml/2006/ole">
            <mc:AlternateContent xmlns:mc="http://schemas.openxmlformats.org/markup-compatibility/2006">
              <mc:Choice xmlns:v="urn:schemas-microsoft-com:vml" Requires="v">
                <p:oleObj name="CorelDRAW" r:id="rId2" spid="" imgH="4419600" imgW="1931987" showAsIcon="0" progId="CorelDRAW.Graphic.13">
                  <p:embed followColorScheme="full"/>
                  <p:pic>
                    <p:nvPicPr>
                      <p:cNvPr id="2097197" name="Object 20"/>
                      <p:cNvPicPr>
                        <a:picLocks/>
                      </p:cNvPicPr>
                      <p:nvPr/>
                    </p:nvPicPr>
                    <p:blipFill>
                      <a:blip xmlns:r="http://schemas.openxmlformats.org/officeDocument/2006/relationships" r:embed="rId3"/>
                      <a:srcRect l="0" t="0" r="0" b="0"/>
                      <a:stretch>
                        <a:fillRect/>
                      </a:stretch>
                    </p:blipFill>
                    <p:spPr>
                      <a:xfrm rot="0">
                        <a:off x="6172200" y="1447800"/>
                        <a:ext cx="1931987" cy="4419600"/>
                      </a:xfrm>
                      <a:prstGeom prst="rect"/>
                      <a:noFill/>
                      <a:ln>
                        <a:noFill/>
                      </a:ln>
                    </p:spPr>
                  </p:pic>
                </p:oleObj>
              </mc:Choice>
              <mc:Fallback>
                <p:oleObj name="CorelDRAW" r:id="rId2" spid="" imgH="4419600" imgW="1931987" showAsIcon="0" progId="CorelDRAW.Graphic.13">
                  <p:embed followColorScheme="full"/>
                  <p:pic>
                    <p:nvPicPr>
                      <p:cNvPr id="2097197" name="Object 20"/>
                      <p:cNvPicPr>
                        <a:picLocks/>
                      </p:cNvPicPr>
                      <p:nvPr/>
                    </p:nvPicPr>
                    <p:blipFill>
                      <a:blip xmlns:r="http://schemas.openxmlformats.org/officeDocument/2006/relationships" r:embed="rId3"/>
                      <a:srcRect l="0" t="0" r="0" b="0"/>
                      <a:stretch>
                        <a:fillRect/>
                      </a:stretch>
                    </p:blipFill>
                    <p:spPr>
                      <a:xfrm rot="0">
                        <a:off x="6172200" y="1447800"/>
                        <a:ext cx="1931987" cy="4419600"/>
                      </a:xfrm>
                      <a:prstGeom prst="rect"/>
                      <a:noFill/>
                      <a:ln>
                        <a:noFill/>
                      </a:ln>
                    </p:spPr>
                  </p:pic>
                </p:oleObj>
              </mc:Fallback>
            </mc:AlternateContent>
          </a:graphicData>
        </a:graphic>
      </p:graphicFrame>
      <p:sp>
        <p:nvSpPr>
          <p:cNvPr id="1048967" name="Text Box 21"/>
          <p:cNvSpPr txBox="1"/>
          <p:nvPr/>
        </p:nvSpPr>
        <p:spPr>
          <a:xfrm rot="0">
            <a:off x="5715000" y="5105400"/>
            <a:ext cx="685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CS</a:t>
            </a:r>
            <a:r>
              <a:rPr altLang="en-US" baseline="-25000" sz="1600" lang="en-US">
                <a:solidFill>
                  <a:srgbClr val="FF0000"/>
                </a:solidFill>
                <a:latin typeface="Arial" pitchFamily="0" charset="0"/>
              </a:rPr>
              <a:t>1</a:t>
            </a:r>
          </a:p>
        </p:txBody>
      </p:sp>
      <p:sp>
        <p:nvSpPr>
          <p:cNvPr id="1048968" name="Line 22"/>
          <p:cNvSpPr/>
          <p:nvPr/>
        </p:nvSpPr>
        <p:spPr>
          <a:xfrm rot="0">
            <a:off x="5791200" y="5181600"/>
            <a:ext cx="381000" cy="0"/>
          </a:xfrm>
          <a:prstGeom prst="line"/>
          <a:noFill/>
          <a:ln w="9525" cap="flat" cmpd="sng">
            <a:solidFill>
              <a:srgbClr val="FF0000">
                <a:alpha val="100000"/>
              </a:srgbClr>
            </a:solidFill>
            <a:prstDash val="solid"/>
            <a:round/>
          </a:ln>
        </p:spPr>
      </p:sp>
      <p:sp>
        <p:nvSpPr>
          <p:cNvPr id="1048969" name="Line 23"/>
          <p:cNvSpPr/>
          <p:nvPr/>
        </p:nvSpPr>
        <p:spPr>
          <a:xfrm rot="0">
            <a:off x="5791200" y="5486400"/>
            <a:ext cx="381000" cy="0"/>
          </a:xfrm>
          <a:prstGeom prst="line"/>
          <a:noFill/>
          <a:ln w="9525" cap="flat" cmpd="sng">
            <a:solidFill>
              <a:srgbClr val="FF0000">
                <a:alpha val="100000"/>
              </a:srgbClr>
            </a:solidFill>
            <a:prstDash val="solid"/>
            <a:round/>
          </a:ln>
        </p:spPr>
      </p:sp>
      <p:sp>
        <p:nvSpPr>
          <p:cNvPr id="1048970" name="Text Box 24"/>
          <p:cNvSpPr txBox="1"/>
          <p:nvPr/>
        </p:nvSpPr>
        <p:spPr>
          <a:xfrm rot="0">
            <a:off x="6934200" y="1447800"/>
            <a:ext cx="5334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t>X/Y</a:t>
            </a:r>
          </a:p>
        </p:txBody>
      </p:sp>
      <p:sp>
        <p:nvSpPr>
          <p:cNvPr id="1048971" name="Text Box 25"/>
          <p:cNvSpPr txBox="1"/>
          <p:nvPr/>
        </p:nvSpPr>
        <p:spPr>
          <a:xfrm rot="0">
            <a:off x="7086600" y="5486400"/>
            <a:ext cx="5334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i="1" lang="en-US"/>
              <a:t>EN</a:t>
            </a:r>
          </a:p>
        </p:txBody>
      </p:sp>
      <p:sp>
        <p:nvSpPr>
          <p:cNvPr id="1048972" name="Text Box 27"/>
          <p:cNvSpPr txBox="1"/>
          <p:nvPr/>
        </p:nvSpPr>
        <p:spPr>
          <a:xfrm rot="0">
            <a:off x="6705600" y="5791200"/>
            <a:ext cx="17526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t>74HC154</a:t>
            </a:r>
          </a:p>
        </p:txBody>
      </p:sp>
    </p:spTree>
  </p:cSld>
  <p:clrMapOvr>
    <a:masterClrMapping/>
  </p:clrMapOvr>
  <p:timing/>
</p:sld>
</file>

<file path=ppt/slides/slide19.xml><?xml version="1.0" encoding="utf-8"?>
<p:sld xmlns:a="http://schemas.openxmlformats.org/drawingml/2006/main" xmlns:r="http://schemas.openxmlformats.org/officeDocument/2006/relationships" xmlns:p="http://schemas.openxmlformats.org/presentationml/2006/main" show="1" showMasterSp="1">
  <p:cSld>
    <p:spTree>
      <p:nvGrpSpPr>
        <p:cNvPr id="142" name=""/>
        <p:cNvGrpSpPr/>
        <p:nvPr/>
      </p:nvGrpSpPr>
      <p:grpSpPr>
        <a:xfrm rot="0">
          <a:off x="0" y="0"/>
          <a:ext cx="0" cy="0"/>
          <a:chOff x="0" y="0"/>
          <a:chExt cx="0" cy="0"/>
        </a:xfrm>
      </p:grpSpPr>
      <p:pic>
        <p:nvPicPr>
          <p:cNvPr id="2097198" name="Picture 2"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976" name="Text Box 3"/>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977" name="Rectangle 4"/>
          <p:cNvSpPr/>
          <p:nvPr/>
        </p:nvSpPr>
        <p:spPr>
          <a:xfrm rot="0">
            <a:off x="914400" y="1066800"/>
            <a:ext cx="2805112" cy="461962"/>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74LS154 Truth Table</a:t>
            </a:r>
          </a:p>
        </p:txBody>
      </p:sp>
      <p:pic>
        <p:nvPicPr>
          <p:cNvPr id="2097199" name="Picture 12"/>
          <p:cNvPicPr>
            <a:picLocks/>
          </p:cNvPicPr>
          <p:nvPr/>
        </p:nvPicPr>
        <p:blipFill>
          <a:blip xmlns:r="http://schemas.openxmlformats.org/officeDocument/2006/relationships" r:embed="rId2"/>
          <a:srcRect l="0" t="0" r="0" b="0"/>
          <a:stretch>
            <a:fillRect/>
          </a:stretch>
        </p:blipFill>
        <p:spPr>
          <a:xfrm rot="0">
            <a:off x="609600" y="1600200"/>
            <a:ext cx="7848600" cy="4572000"/>
          </a:xfrm>
          <a:prstGeom prst="rect"/>
          <a:noFill/>
          <a:ln>
            <a:noFill/>
          </a:ln>
        </p:spPr>
      </p:pic>
      <p:sp>
        <p:nvSpPr>
          <p:cNvPr id="1048978" name="TextBox 13"/>
          <p:cNvSpPr txBox="1"/>
          <p:nvPr/>
        </p:nvSpPr>
        <p:spPr>
          <a:xfrm rot="0">
            <a:off x="1066800" y="2147887"/>
            <a:ext cx="762000" cy="254000"/>
          </a:xfrm>
          <a:prstGeom prst="rect"/>
          <a:solidFill>
            <a:srgbClr val="FFFFFF"/>
          </a:solid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000" lang="en-US"/>
              <a:t>CS</a:t>
            </a:r>
            <a:r>
              <a:rPr altLang="en-US" sz="600" lang="en-US"/>
              <a:t>1</a:t>
            </a:r>
            <a:r>
              <a:rPr altLang="en-US" sz="1000" lang="en-US"/>
              <a:t>    CS</a:t>
            </a:r>
            <a:r>
              <a:rPr altLang="en-US" sz="500" lang="en-US"/>
              <a:t>2</a:t>
            </a:r>
          </a:p>
        </p:txBody>
      </p:sp>
      <p:sp>
        <p:nvSpPr>
          <p:cNvPr id="1048979" name="TextBox 14"/>
          <p:cNvSpPr txBox="1"/>
          <p:nvPr/>
        </p:nvSpPr>
        <p:spPr>
          <a:xfrm rot="0">
            <a:off x="1843087" y="2160587"/>
            <a:ext cx="1204912" cy="254000"/>
          </a:xfrm>
          <a:prstGeom prst="rect"/>
          <a:solidFill>
            <a:srgbClr val="FFFFFF"/>
          </a:solid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000" lang="en-US"/>
              <a:t>A</a:t>
            </a:r>
            <a:r>
              <a:rPr altLang="en-US" sz="700" lang="en-US"/>
              <a:t>3</a:t>
            </a:r>
            <a:r>
              <a:rPr altLang="en-US" sz="1000" lang="en-US"/>
              <a:t>    A</a:t>
            </a:r>
            <a:r>
              <a:rPr altLang="en-US" sz="700" lang="en-US"/>
              <a:t>2</a:t>
            </a:r>
            <a:r>
              <a:rPr altLang="en-US" sz="1000" lang="en-US"/>
              <a:t>    A</a:t>
            </a:r>
            <a:r>
              <a:rPr altLang="en-US" sz="700" lang="en-US"/>
              <a:t>1</a:t>
            </a:r>
            <a:r>
              <a:rPr altLang="en-US" sz="1000" lang="en-US"/>
              <a:t>     A</a:t>
            </a:r>
            <a:r>
              <a:rPr altLang="en-US" sz="700" lang="en-US"/>
              <a:t>0</a:t>
            </a:r>
          </a:p>
        </p:txBody>
      </p:sp>
    </p:spTree>
  </p:cSld>
  <p:clrMapOvr>
    <a:masterClrMapping/>
  </p:clrMapOvr>
  <p:transition spd="fast" advClick="1"/>
  <p:timing/>
</p:sld>
</file>

<file path=ppt/slides/slide2.xml><?xml version="1.0" encoding="utf-8"?>
<p:sld xmlns:a="http://schemas.openxmlformats.org/drawingml/2006/main" xmlns:r="http://schemas.openxmlformats.org/officeDocument/2006/relationships" xmlns:p="http://schemas.openxmlformats.org/presentationml/2006/main" show="1" showMasterSp="1">
  <p:cSld>
    <p:spTree>
      <p:nvGrpSpPr>
        <p:cNvPr id="74" name=""/>
        <p:cNvGrpSpPr/>
        <p:nvPr/>
      </p:nvGrpSpPr>
      <p:grpSpPr>
        <a:xfrm rot="0">
          <a:off x="0" y="0"/>
          <a:ext cx="0" cy="0"/>
          <a:chOff x="0" y="0"/>
          <a:chExt cx="0" cy="0"/>
        </a:xfrm>
      </p:grpSpPr>
      <p:sp>
        <p:nvSpPr>
          <p:cNvPr id="1048591" name="Text Box 16"/>
          <p:cNvSpPr txBox="1"/>
          <p:nvPr/>
        </p:nvSpPr>
        <p:spPr>
          <a:xfrm rot="0">
            <a:off x="914400" y="1752600"/>
            <a:ext cx="5334000" cy="131064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2000" lang="en-US"/>
              <a:t>Basic rules of binary addition are performed by a </a:t>
            </a:r>
            <a:r>
              <a:rPr altLang="en-US" b="1" sz="2000" lang="en-US"/>
              <a:t>half adder</a:t>
            </a:r>
            <a:r>
              <a:rPr altLang="en-US" sz="2000" lang="en-US"/>
              <a:t>, which has two binary inputs (</a:t>
            </a:r>
            <a:r>
              <a:rPr altLang="en-US" sz="2000" i="1" lang="en-US"/>
              <a:t>A</a:t>
            </a:r>
            <a:r>
              <a:rPr altLang="en-US" sz="2000" lang="en-US"/>
              <a:t> and </a:t>
            </a:r>
            <a:r>
              <a:rPr altLang="en-US" sz="2000" i="1" lang="en-US"/>
              <a:t>B</a:t>
            </a:r>
            <a:r>
              <a:rPr altLang="en-US" sz="2000" lang="en-US"/>
              <a:t>) and two binary outputs (Carry out and Sum). </a:t>
            </a:r>
          </a:p>
        </p:txBody>
      </p:sp>
      <p:pic>
        <p:nvPicPr>
          <p:cNvPr id="2097153" name="Picture 24"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592" name="Text Box 12"/>
          <p:cNvSpPr txBox="1"/>
          <p:nvPr/>
        </p:nvSpPr>
        <p:spPr>
          <a:xfrm rot="0">
            <a:off x="3581400" y="228600"/>
            <a:ext cx="1981200" cy="115824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593" name="Rectangle 29"/>
          <p:cNvSpPr/>
          <p:nvPr/>
        </p:nvSpPr>
        <p:spPr>
          <a:xfrm rot="0">
            <a:off x="914400" y="1143000"/>
            <a:ext cx="1656080" cy="447040"/>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Half-Adder</a:t>
            </a:r>
          </a:p>
        </p:txBody>
      </p:sp>
      <p:sp>
        <p:nvSpPr>
          <p:cNvPr id="1048594" name="Text Box 32"/>
          <p:cNvSpPr txBox="1"/>
          <p:nvPr/>
        </p:nvSpPr>
        <p:spPr>
          <a:xfrm rot="0">
            <a:off x="914400" y="2819400"/>
            <a:ext cx="5105400" cy="7016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2000" lang="en-US"/>
              <a:t>The inputs and outputs can be summarized on a truth table.</a:t>
            </a:r>
          </a:p>
        </p:txBody>
      </p:sp>
      <p:graphicFrame>
        <p:nvGraphicFramePr>
          <p:cNvPr id="4194304" name=""/>
          <p:cNvGraphicFramePr>
            <a:graphicFrameLocks/>
          </p:cNvGraphicFramePr>
          <p:nvPr/>
        </p:nvGraphicFramePr>
        <p:xfrm rot="0">
          <a:off x="6399212" y="1828800"/>
          <a:ext cx="1982787" cy="1951037"/>
        </p:xfrm>
        <a:graphic>
          <a:graphicData uri="http://schemas.openxmlformats.org/presentationml/2006/ole">
            <mc:AlternateContent xmlns:mc="http://schemas.openxmlformats.org/markup-compatibility/2006">
              <mc:Choice xmlns:v="urn:schemas-microsoft-com:vml" Requires="v">
                <p:oleObj name="CorelDRAW" r:id="rId2" spid="" imgH="1951037" imgW="1982787" showAsIcon="0" progId="CorelDRAW.Graphic.13">
                  <p:embed followColorScheme="full"/>
                  <p:pic>
                    <p:nvPicPr>
                      <p:cNvPr id="2097154" name="Object 36"/>
                      <p:cNvPicPr>
                        <a:picLocks/>
                      </p:cNvPicPr>
                      <p:nvPr/>
                    </p:nvPicPr>
                    <p:blipFill>
                      <a:blip xmlns:r="http://schemas.openxmlformats.org/officeDocument/2006/relationships" r:embed="rId3"/>
                      <a:srcRect l="0" t="0" r="0" b="0"/>
                      <a:stretch>
                        <a:fillRect/>
                      </a:stretch>
                    </p:blipFill>
                    <p:spPr>
                      <a:xfrm rot="0">
                        <a:off x="6399212" y="1828800"/>
                        <a:ext cx="1982787" cy="1951037"/>
                      </a:xfrm>
                      <a:prstGeom prst="rect"/>
                      <a:noFill/>
                      <a:ln>
                        <a:noFill/>
                      </a:ln>
                    </p:spPr>
                  </p:pic>
                </p:oleObj>
              </mc:Choice>
              <mc:Fallback>
                <p:oleObj name="CorelDRAW" r:id="rId2" spid="" imgH="1951037" imgW="1982787" showAsIcon="0" progId="CorelDRAW.Graphic.13">
                  <p:embed followColorScheme="full"/>
                  <p:pic>
                    <p:nvPicPr>
                      <p:cNvPr id="2097154" name="Object 36"/>
                      <p:cNvPicPr>
                        <a:picLocks/>
                      </p:cNvPicPr>
                      <p:nvPr/>
                    </p:nvPicPr>
                    <p:blipFill>
                      <a:blip xmlns:r="http://schemas.openxmlformats.org/officeDocument/2006/relationships" r:embed="rId3"/>
                      <a:srcRect l="0" t="0" r="0" b="0"/>
                      <a:stretch>
                        <a:fillRect/>
                      </a:stretch>
                    </p:blipFill>
                    <p:spPr>
                      <a:xfrm rot="0">
                        <a:off x="6399212" y="1828800"/>
                        <a:ext cx="1982787" cy="1951037"/>
                      </a:xfrm>
                      <a:prstGeom prst="rect"/>
                      <a:noFill/>
                      <a:ln>
                        <a:noFill/>
                      </a:ln>
                    </p:spPr>
                  </p:pic>
                </p:oleObj>
              </mc:Fallback>
            </mc:AlternateContent>
          </a:graphicData>
        </a:graphic>
      </p:graphicFrame>
      <p:grpSp>
        <p:nvGrpSpPr>
          <p:cNvPr id="75" name=""/>
          <p:cNvGrpSpPr/>
          <p:nvPr/>
        </p:nvGrpSpPr>
        <p:grpSpPr>
          <a:xfrm rot="0">
            <a:off x="3581400" y="4159250"/>
            <a:ext cx="2286000" cy="1250950"/>
            <a:chOff x="2256" y="2620"/>
            <a:chExt cx="1440" cy="788"/>
          </a:xfrm>
        </p:grpSpPr>
        <p:graphicFrame>
          <p:nvGraphicFramePr>
            <p:cNvPr id="4194305" name=""/>
            <p:cNvGraphicFramePr>
              <a:graphicFrameLocks/>
            </p:cNvGraphicFramePr>
            <p:nvPr/>
          </p:nvGraphicFramePr>
          <p:xfrm rot="0">
            <a:off x="2448" y="2640"/>
            <a:ext cx="816" cy="698"/>
          </p:xfrm>
          <a:graphic>
            <a:graphicData uri="http://schemas.openxmlformats.org/presentationml/2006/ole">
              <mc:AlternateContent xmlns:mc="http://schemas.openxmlformats.org/markup-compatibility/2006">
                <mc:Choice xmlns:v="urn:schemas-microsoft-com:vml" Requires="v">
                  <p:oleObj name="CorelDRAW" r:id="rId4" spid="" imgH="698" imgW="816" showAsIcon="0" progId="CorelDRAW.Graphic.13">
                    <p:embed followColorScheme="full"/>
                    <p:pic>
                      <p:nvPicPr>
                        <p:cNvPr id="2097155" name="Object 34"/>
                        <p:cNvPicPr>
                          <a:picLocks/>
                        </p:cNvPicPr>
                        <p:nvPr/>
                      </p:nvPicPr>
                      <p:blipFill>
                        <a:blip xmlns:r="http://schemas.openxmlformats.org/officeDocument/2006/relationships" r:embed="rId5"/>
                        <a:srcRect l="0" t="0" r="0" b="0"/>
                        <a:stretch>
                          <a:fillRect/>
                        </a:stretch>
                      </p:blipFill>
                      <p:spPr>
                        <a:xfrm rot="0">
                          <a:off x="2448" y="2640"/>
                          <a:ext cx="816" cy="698"/>
                        </a:xfrm>
                        <a:prstGeom prst="rect"/>
                        <a:noFill/>
                        <a:ln>
                          <a:noFill/>
                        </a:ln>
                      </p:spPr>
                    </p:pic>
                  </p:oleObj>
                </mc:Choice>
                <mc:Fallback>
                  <p:oleObj name="CorelDRAW" r:id="rId4" spid="" imgH="698" imgW="816" showAsIcon="0" progId="CorelDRAW.Graphic.13">
                    <p:embed followColorScheme="full"/>
                    <p:pic>
                      <p:nvPicPr>
                        <p:cNvPr id="2097155" name="Object 34"/>
                        <p:cNvPicPr>
                          <a:picLocks/>
                        </p:cNvPicPr>
                        <p:nvPr/>
                      </p:nvPicPr>
                      <p:blipFill>
                        <a:blip xmlns:r="http://schemas.openxmlformats.org/officeDocument/2006/relationships" r:embed="rId5"/>
                        <a:srcRect l="0" t="0" r="0" b="0"/>
                        <a:stretch>
                          <a:fillRect/>
                        </a:stretch>
                      </p:blipFill>
                      <p:spPr>
                        <a:xfrm rot="0">
                          <a:off x="2448" y="2640"/>
                          <a:ext cx="816" cy="698"/>
                        </a:xfrm>
                        <a:prstGeom prst="rect"/>
                        <a:noFill/>
                        <a:ln>
                          <a:noFill/>
                        </a:ln>
                      </p:spPr>
                    </p:pic>
                  </p:oleObj>
                </mc:Fallback>
              </mc:AlternateContent>
            </a:graphicData>
          </a:graphic>
        </p:graphicFrame>
        <p:sp>
          <p:nvSpPr>
            <p:cNvPr id="1048595" name="Text Box 43"/>
            <p:cNvSpPr txBox="1"/>
            <p:nvPr/>
          </p:nvSpPr>
          <p:spPr>
            <a:xfrm rot="0">
              <a:off x="2256" y="3004"/>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A</a:t>
              </a:r>
            </a:p>
          </p:txBody>
        </p:sp>
        <p:sp>
          <p:nvSpPr>
            <p:cNvPr id="1048596" name="Text Box 44"/>
            <p:cNvSpPr txBox="1"/>
            <p:nvPr/>
          </p:nvSpPr>
          <p:spPr>
            <a:xfrm rot="0">
              <a:off x="2256" y="3196"/>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B</a:t>
              </a:r>
            </a:p>
          </p:txBody>
        </p:sp>
        <p:sp>
          <p:nvSpPr>
            <p:cNvPr id="1048597" name="Text Box 45"/>
            <p:cNvSpPr txBox="1"/>
            <p:nvPr/>
          </p:nvSpPr>
          <p:spPr>
            <a:xfrm rot="0">
              <a:off x="3216" y="2620"/>
              <a:ext cx="480" cy="2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solidFill>
                    <a:srgbClr val="FF0000"/>
                  </a:solidFill>
                  <a:latin typeface="Symbol" pitchFamily="18" charset="2"/>
                </a:rPr>
                <a:t>S</a:t>
              </a:r>
            </a:p>
          </p:txBody>
        </p:sp>
        <p:sp>
          <p:nvSpPr>
            <p:cNvPr id="1048598" name="Text Box 46"/>
            <p:cNvSpPr txBox="1"/>
            <p:nvPr/>
          </p:nvSpPr>
          <p:spPr>
            <a:xfrm rot="0">
              <a:off x="3216" y="3072"/>
              <a:ext cx="432" cy="24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C</a:t>
              </a:r>
              <a:r>
                <a:rPr altLang="en-US" baseline="-25000" sz="1600" lang="en-US">
                  <a:solidFill>
                    <a:srgbClr val="FF0000"/>
                  </a:solidFill>
                  <a:latin typeface="Arial" pitchFamily="0" charset="0"/>
                </a:rPr>
                <a:t>out</a:t>
              </a:r>
            </a:p>
          </p:txBody>
        </p:sp>
      </p:grpSp>
      <p:sp>
        <p:nvSpPr>
          <p:cNvPr id="1048599" name="Text Box 48"/>
          <p:cNvSpPr txBox="1"/>
          <p:nvPr/>
        </p:nvSpPr>
        <p:spPr>
          <a:xfrm rot="0">
            <a:off x="914400" y="3657600"/>
            <a:ext cx="4724400" cy="70104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t>The logic symbol and equivalent circuit are:</a:t>
            </a:r>
          </a:p>
        </p:txBody>
      </p:sp>
      <p:grpSp>
        <p:nvGrpSpPr>
          <p:cNvPr id="76" name=""/>
          <p:cNvGrpSpPr/>
          <p:nvPr/>
        </p:nvGrpSpPr>
        <p:grpSpPr>
          <a:xfrm rot="0">
            <a:off x="1219200" y="4246562"/>
            <a:ext cx="1600200" cy="1239837"/>
            <a:chOff x="768" y="2675"/>
            <a:chExt cx="1008" cy="781"/>
          </a:xfrm>
        </p:grpSpPr>
        <p:graphicFrame>
          <p:nvGraphicFramePr>
            <p:cNvPr id="4194306" name=""/>
            <p:cNvGraphicFramePr>
              <a:graphicFrameLocks/>
            </p:cNvGraphicFramePr>
            <p:nvPr/>
          </p:nvGraphicFramePr>
          <p:xfrm rot="0">
            <a:off x="768" y="2675"/>
            <a:ext cx="1008" cy="781"/>
          </p:xfrm>
          <a:graphic>
            <a:graphicData uri="http://schemas.openxmlformats.org/presentationml/2006/ole">
              <mc:AlternateContent xmlns:mc="http://schemas.openxmlformats.org/markup-compatibility/2006">
                <mc:Choice xmlns:v="urn:schemas-microsoft-com:vml" Requires="v">
                  <p:oleObj name="CorelDRAW" r:id="rId6" spid="" imgH="781" imgW="1008" showAsIcon="0" progId="CorelDRAW.Graphic.13">
                    <p:embed followColorScheme="full"/>
                    <p:pic>
                      <p:nvPicPr>
                        <p:cNvPr id="2097156" name="Object 38"/>
                        <p:cNvPicPr>
                          <a:picLocks/>
                        </p:cNvPicPr>
                        <p:nvPr/>
                      </p:nvPicPr>
                      <p:blipFill>
                        <a:blip xmlns:r="http://schemas.openxmlformats.org/officeDocument/2006/relationships" r:embed="rId7"/>
                        <a:srcRect l="0" t="0" r="0" b="0"/>
                        <a:stretch>
                          <a:fillRect/>
                        </a:stretch>
                      </p:blipFill>
                      <p:spPr>
                        <a:xfrm rot="0">
                          <a:off x="768" y="2675"/>
                          <a:ext cx="1008" cy="781"/>
                        </a:xfrm>
                        <a:prstGeom prst="rect"/>
                        <a:noFill/>
                        <a:ln>
                          <a:noFill/>
                        </a:ln>
                      </p:spPr>
                    </p:pic>
                  </p:oleObj>
                </mc:Choice>
                <mc:Fallback>
                  <p:oleObj name="CorelDRAW" r:id="rId6" spid="" imgH="781" imgW="1008" showAsIcon="0" progId="CorelDRAW.Graphic.13">
                    <p:embed followColorScheme="full"/>
                    <p:pic>
                      <p:nvPicPr>
                        <p:cNvPr id="2097156" name="Object 38"/>
                        <p:cNvPicPr>
                          <a:picLocks/>
                        </p:cNvPicPr>
                        <p:nvPr/>
                      </p:nvPicPr>
                      <p:blipFill>
                        <a:blip xmlns:r="http://schemas.openxmlformats.org/officeDocument/2006/relationships" r:embed="rId7"/>
                        <a:srcRect l="0" t="0" r="0" b="0"/>
                        <a:stretch>
                          <a:fillRect/>
                        </a:stretch>
                      </p:blipFill>
                      <p:spPr>
                        <a:xfrm rot="0">
                          <a:off x="768" y="2675"/>
                          <a:ext cx="1008" cy="781"/>
                        </a:xfrm>
                        <a:prstGeom prst="rect"/>
                        <a:noFill/>
                        <a:ln>
                          <a:noFill/>
                        </a:ln>
                      </p:spPr>
                    </p:pic>
                  </p:oleObj>
                </mc:Fallback>
              </mc:AlternateContent>
            </a:graphicData>
          </a:graphic>
        </p:graphicFrame>
        <p:sp>
          <p:nvSpPr>
            <p:cNvPr id="1048600" name="Text Box 39"/>
            <p:cNvSpPr txBox="1"/>
            <p:nvPr/>
          </p:nvSpPr>
          <p:spPr>
            <a:xfrm rot="0">
              <a:off x="980" y="2778"/>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latin typeface="Arial" pitchFamily="0" charset="0"/>
                </a:rPr>
                <a:t>A</a:t>
              </a:r>
            </a:p>
          </p:txBody>
        </p:sp>
        <p:sp>
          <p:nvSpPr>
            <p:cNvPr id="1048601" name="Text Box 40"/>
            <p:cNvSpPr txBox="1"/>
            <p:nvPr/>
          </p:nvSpPr>
          <p:spPr>
            <a:xfrm rot="0">
              <a:off x="980" y="3142"/>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latin typeface="Arial" pitchFamily="0" charset="0"/>
                </a:rPr>
                <a:t>B</a:t>
              </a:r>
            </a:p>
          </p:txBody>
        </p:sp>
        <p:sp>
          <p:nvSpPr>
            <p:cNvPr id="1048602" name="Text Box 41"/>
            <p:cNvSpPr txBox="1"/>
            <p:nvPr/>
          </p:nvSpPr>
          <p:spPr>
            <a:xfrm rot="0">
              <a:off x="1144" y="2682"/>
              <a:ext cx="240" cy="2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latin typeface="Symbol" pitchFamily="18" charset="2"/>
                </a:rPr>
                <a:t>S</a:t>
              </a:r>
            </a:p>
          </p:txBody>
        </p:sp>
        <p:sp>
          <p:nvSpPr>
            <p:cNvPr id="1048603" name="Text Box 42"/>
            <p:cNvSpPr txBox="1"/>
            <p:nvPr/>
          </p:nvSpPr>
          <p:spPr>
            <a:xfrm rot="0">
              <a:off x="1220" y="3142"/>
              <a:ext cx="432" cy="24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latin typeface="Arial" pitchFamily="0" charset="0"/>
                </a:rPr>
                <a:t>C</a:t>
              </a:r>
              <a:r>
                <a:rPr altLang="en-US" baseline="-25000" sz="1600" lang="en-US">
                  <a:latin typeface="Arial" pitchFamily="0" charset="0"/>
                </a:rPr>
                <a:t>out</a:t>
              </a:r>
            </a:p>
          </p:txBody>
        </p:sp>
        <p:sp>
          <p:nvSpPr>
            <p:cNvPr id="1048604" name="Text Box 49"/>
            <p:cNvSpPr txBox="1"/>
            <p:nvPr/>
          </p:nvSpPr>
          <p:spPr>
            <a:xfrm rot="0">
              <a:off x="1316" y="2758"/>
              <a:ext cx="240" cy="2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latin typeface="Symbol" pitchFamily="18" charset="2"/>
                </a:rPr>
                <a:t>S</a:t>
              </a:r>
            </a:p>
          </p:txBody>
        </p:sp>
      </p:grpSp>
    </p:spTree>
  </p:cSld>
  <p:clrMapOvr>
    <a:masterClrMapping/>
  </p:clrMapOvr>
  <p:transition spd="fast" advClick="1">
    <p:push dir="d"/>
  </p:transition>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2" presetSubtype="8">
                                  <p:stCondLst>
                                    <p:cond delay="0"/>
                                  </p:stCondLst>
                                  <p:childTnLst>
                                    <p:set>
                                      <p:cBhvr>
                                        <p:cTn dur="1" fill="hold" id="6">
                                          <p:stCondLst>
                                            <p:cond delay="0"/>
                                          </p:stCondLst>
                                        </p:cTn>
                                        <p:tgtEl>
                                          <p:spTgt spid="1048594"/>
                                        </p:tgtEl>
                                        <p:attrNameLst>
                                          <p:attrName>style.visibility</p:attrName>
                                        </p:attrNameLst>
                                      </p:cBhvr>
                                      <p:to>
                                        <p:strVal val="visible"/>
                                      </p:to>
                                    </p:set>
                                    <p:anim calcmode="lin" valueType="num">
                                      <p:cBhvr additive="base">
                                        <p:cTn dur="500" fill="hold" id="7"/>
                                        <p:tgtEl>
                                          <p:spTgt spid="1048594"/>
                                        </p:tgtEl>
                                        <p:attrNameLst>
                                          <p:attrName>ppt_x</p:attrName>
                                        </p:attrNameLst>
                                      </p:cBhvr>
                                      <p:tavLst>
                                        <p:tav tm="0">
                                          <p:val>
                                            <p:strVal val="0-#ppt_w/2"/>
                                          </p:val>
                                        </p:tav>
                                        <p:tav tm="100000">
                                          <p:val>
                                            <p:strVal val="#ppt_x"/>
                                          </p:val>
                                        </p:tav>
                                      </p:tavLst>
                                    </p:anim>
                                    <p:anim calcmode="lin" valueType="num">
                                      <p:cBhvr additive="base">
                                        <p:cTn dur="500" fill="hold" id="8"/>
                                        <p:tgtEl>
                                          <p:spTgt spid="1048594"/>
                                        </p:tgtEl>
                                        <p:attrNameLst>
                                          <p:attrName>ppt_y</p:attrName>
                                        </p:attrNameLst>
                                      </p:cBhvr>
                                      <p:tavLst>
                                        <p:tav tm="0">
                                          <p:val>
                                            <p:strVal val="#ppt_y"/>
                                          </p:val>
                                        </p:tav>
                                        <p:tav tm="100000">
                                          <p:val>
                                            <p:strVal val="#ppt_y"/>
                                          </p:val>
                                        </p:tav>
                                      </p:tavLst>
                                    </p:anim>
                                  </p:childTnLst>
                                </p:cTn>
                              </p:par>
                              <p:par>
                                <p:cTn fill="hold" id="9" nodeType="withEffect" presetClass="entr" presetID="9" presetSubtype="0">
                                  <p:stCondLst>
                                    <p:cond delay="0"/>
                                  </p:stCondLst>
                                  <p:childTnLst>
                                    <p:set>
                                      <p:cBhvr>
                                        <p:cTn dur="1" fill="hold" id="10">
                                          <p:stCondLst>
                                            <p:cond delay="0"/>
                                          </p:stCondLst>
                                        </p:cTn>
                                        <p:tgtEl>
                                          <p:spTgt spid="4194304"/>
                                        </p:tgtEl>
                                        <p:attrNameLst>
                                          <p:attrName>style.visibility</p:attrName>
                                        </p:attrNameLst>
                                      </p:cBhvr>
                                      <p:to>
                                        <p:strVal val="visible"/>
                                      </p:to>
                                    </p:set>
                                    <p:animEffect transition="in" filter="dissolve">
                                      <p:cBhvr>
                                        <p:cTn dur="500" id="11"/>
                                        <p:tgtEl>
                                          <p:spTgt spid="4194304"/>
                                        </p:tgtEl>
                                      </p:cBhvr>
                                    </p:animEffect>
                                  </p:childTnLst>
                                </p:cTn>
                              </p:par>
                            </p:childTnLst>
                          </p:cTn>
                        </p:par>
                      </p:childTnLst>
                    </p:cTn>
                  </p:par>
                  <p:par>
                    <p:cTn fill="hold" id="12" nodeType="clickPar">
                      <p:stCondLst>
                        <p:cond delay="indefinite"/>
                      </p:stCondLst>
                      <p:childTnLst>
                        <p:par>
                          <p:cTn fill="hold" id="13" nodeType="withGroup">
                            <p:stCondLst>
                              <p:cond delay="0"/>
                            </p:stCondLst>
                            <p:childTnLst>
                              <p:par>
                                <p:cTn fill="hold" grpId="0" id="14" nodeType="clickEffect" presetClass="entr" presetID="2" presetSubtype="8">
                                  <p:stCondLst>
                                    <p:cond delay="0"/>
                                  </p:stCondLst>
                                  <p:childTnLst>
                                    <p:set>
                                      <p:cBhvr>
                                        <p:cTn dur="1" fill="hold" id="15">
                                          <p:stCondLst>
                                            <p:cond delay="0"/>
                                          </p:stCondLst>
                                        </p:cTn>
                                        <p:tgtEl>
                                          <p:spTgt spid="1048599"/>
                                        </p:tgtEl>
                                        <p:attrNameLst>
                                          <p:attrName>style.visibility</p:attrName>
                                        </p:attrNameLst>
                                      </p:cBhvr>
                                      <p:to>
                                        <p:strVal val="visible"/>
                                      </p:to>
                                    </p:set>
                                    <p:anim calcmode="lin" valueType="num">
                                      <p:cBhvr additive="base">
                                        <p:cTn dur="500" fill="hold" id="16"/>
                                        <p:tgtEl>
                                          <p:spTgt spid="1048599"/>
                                        </p:tgtEl>
                                        <p:attrNameLst>
                                          <p:attrName>ppt_x</p:attrName>
                                        </p:attrNameLst>
                                      </p:cBhvr>
                                      <p:tavLst>
                                        <p:tav tm="0">
                                          <p:val>
                                            <p:strVal val="0-#ppt_w/2"/>
                                          </p:val>
                                        </p:tav>
                                        <p:tav tm="100000">
                                          <p:val>
                                            <p:strVal val="#ppt_x"/>
                                          </p:val>
                                        </p:tav>
                                      </p:tavLst>
                                    </p:anim>
                                    <p:anim calcmode="lin" valueType="num">
                                      <p:cBhvr additive="base">
                                        <p:cTn dur="500" fill="hold" id="17"/>
                                        <p:tgtEl>
                                          <p:spTgt spid="1048599"/>
                                        </p:tgtEl>
                                        <p:attrNameLst>
                                          <p:attrName>ppt_y</p:attrName>
                                        </p:attrNameLst>
                                      </p:cBhvr>
                                      <p:tavLst>
                                        <p:tav tm="0">
                                          <p:val>
                                            <p:strVal val="#ppt_y"/>
                                          </p:val>
                                        </p:tav>
                                        <p:tav tm="100000">
                                          <p:val>
                                            <p:strVal val="#ppt_y"/>
                                          </p:val>
                                        </p:tav>
                                      </p:tavLst>
                                    </p:anim>
                                  </p:childTnLst>
                                </p:cTn>
                              </p:par>
                            </p:childTnLst>
                          </p:cTn>
                        </p:par>
                        <p:par>
                          <p:cTn fill="hold" id="18" nodeType="afterGroup">
                            <p:stCondLst>
                              <p:cond delay="500"/>
                            </p:stCondLst>
                            <p:childTnLst>
                              <p:par>
                                <p:cTn fill="hold" id="19" nodeType="afterEffect" presetClass="entr" presetID="2" presetSubtype="12">
                                  <p:stCondLst>
                                    <p:cond delay="0"/>
                                  </p:stCondLst>
                                  <p:childTnLst>
                                    <p:set>
                                      <p:cBhvr>
                                        <p:cTn dur="1" fill="hold" id="20">
                                          <p:stCondLst>
                                            <p:cond delay="0"/>
                                          </p:stCondLst>
                                        </p:cTn>
                                        <p:tgtEl>
                                          <p:spTgt spid="76"/>
                                        </p:tgtEl>
                                        <p:attrNameLst>
                                          <p:attrName>style.visibility</p:attrName>
                                        </p:attrNameLst>
                                      </p:cBhvr>
                                      <p:to>
                                        <p:strVal val="visible"/>
                                      </p:to>
                                    </p:set>
                                    <p:anim calcmode="lin" valueType="num">
                                      <p:cBhvr additive="base">
                                        <p:cTn dur="500" fill="hold" id="21"/>
                                        <p:tgtEl>
                                          <p:spTgt spid="76"/>
                                        </p:tgtEl>
                                        <p:attrNameLst>
                                          <p:attrName>ppt_x</p:attrName>
                                        </p:attrNameLst>
                                      </p:cBhvr>
                                      <p:tavLst>
                                        <p:tav tm="0">
                                          <p:val>
                                            <p:strVal val="0-#ppt_w/2"/>
                                          </p:val>
                                        </p:tav>
                                        <p:tav tm="100000">
                                          <p:val>
                                            <p:strVal val="#ppt_x"/>
                                          </p:val>
                                        </p:tav>
                                      </p:tavLst>
                                    </p:anim>
                                    <p:anim calcmode="lin" valueType="num">
                                      <p:cBhvr additive="base">
                                        <p:cTn dur="500" fill="hold" id="22"/>
                                        <p:tgtEl>
                                          <p:spTgt spid="76"/>
                                        </p:tgtEl>
                                        <p:attrNameLst>
                                          <p:attrName>ppt_y</p:attrName>
                                        </p:attrNameLst>
                                      </p:cBhvr>
                                      <p:tavLst>
                                        <p:tav tm="0">
                                          <p:val>
                                            <p:strVal val="1+#ppt_h/2"/>
                                          </p:val>
                                        </p:tav>
                                        <p:tav tm="100000">
                                          <p:val>
                                            <p:strVal val="#ppt_y"/>
                                          </p:val>
                                        </p:tav>
                                      </p:tavLst>
                                    </p:anim>
                                  </p:childTnLst>
                                </p:cTn>
                              </p:par>
                              <p:par>
                                <p:cTn fill="hold" id="23" nodeType="withEffect" presetClass="entr" presetID="2" presetSubtype="6">
                                  <p:stCondLst>
                                    <p:cond delay="0"/>
                                  </p:stCondLst>
                                  <p:childTnLst>
                                    <p:set>
                                      <p:cBhvr>
                                        <p:cTn dur="1" fill="hold" id="24">
                                          <p:stCondLst>
                                            <p:cond delay="0"/>
                                          </p:stCondLst>
                                        </p:cTn>
                                        <p:tgtEl>
                                          <p:spTgt spid="75"/>
                                        </p:tgtEl>
                                        <p:attrNameLst>
                                          <p:attrName>style.visibility</p:attrName>
                                        </p:attrNameLst>
                                      </p:cBhvr>
                                      <p:to>
                                        <p:strVal val="visible"/>
                                      </p:to>
                                    </p:set>
                                    <p:anim calcmode="lin" valueType="num">
                                      <p:cBhvr additive="base">
                                        <p:cTn dur="500" fill="hold" id="25"/>
                                        <p:tgtEl>
                                          <p:spTgt spid="75"/>
                                        </p:tgtEl>
                                        <p:attrNameLst>
                                          <p:attrName>ppt_x</p:attrName>
                                        </p:attrNameLst>
                                      </p:cBhvr>
                                      <p:tavLst>
                                        <p:tav tm="0">
                                          <p:val>
                                            <p:strVal val="1+#ppt_w/2"/>
                                          </p:val>
                                        </p:tav>
                                        <p:tav tm="100000">
                                          <p:val>
                                            <p:strVal val="#ppt_x"/>
                                          </p:val>
                                        </p:tav>
                                      </p:tavLst>
                                    </p:anim>
                                    <p:anim calcmode="lin" valueType="num">
                                      <p:cBhvr additive="base">
                                        <p:cTn dur="500" fill="hold" id="26"/>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4" grpId="0" uiExpand="0" build="whole"/>
      <p:bldP spid="1048599" grpId="0" uiExpand="0" build="whole"/>
    </p:bldLst>
  </p:timing>
</p:sld>
</file>

<file path=ppt/slides/slide20.xml><?xml version="1.0" encoding="utf-8"?>
<p:sld xmlns:a="http://schemas.openxmlformats.org/drawingml/2006/main" xmlns:r="http://schemas.openxmlformats.org/officeDocument/2006/relationships" xmlns:p="http://schemas.openxmlformats.org/presentationml/2006/main" show="0" showMasterSp="1">
  <p:cSld>
    <p:spTree>
      <p:nvGrpSpPr>
        <p:cNvPr id="145" name=""/>
        <p:cNvGrpSpPr/>
        <p:nvPr/>
      </p:nvGrpSpPr>
      <p:grpSpPr>
        <a:xfrm rot="0">
          <a:off x="0" y="0"/>
          <a:ext cx="0" cy="0"/>
          <a:chOff x="0" y="0"/>
          <a:chExt cx="0" cy="0"/>
        </a:xfrm>
      </p:grpSpPr>
      <p:pic>
        <p:nvPicPr>
          <p:cNvPr id="2097200" name="Picture 20"/>
          <p:cNvPicPr>
            <a:picLocks/>
          </p:cNvPicPr>
          <p:nvPr/>
        </p:nvPicPr>
        <p:blipFill>
          <a:blip xmlns:r="http://schemas.openxmlformats.org/officeDocument/2006/relationships" r:embed="rId1"/>
          <a:srcRect l="0" t="0" r="0" b="0"/>
          <a:stretch>
            <a:fillRect/>
          </a:stretch>
        </p:blipFill>
        <p:spPr>
          <a:xfrm rot="0">
            <a:off x="533400" y="2819400"/>
            <a:ext cx="4114800" cy="3362325"/>
          </a:xfrm>
          <a:prstGeom prst="rect"/>
          <a:noFill/>
          <a:ln>
            <a:noFill/>
          </a:ln>
        </p:spPr>
      </p:pic>
      <p:grpSp>
        <p:nvGrpSpPr>
          <p:cNvPr id="146" name=""/>
          <p:cNvGrpSpPr/>
          <p:nvPr/>
        </p:nvGrpSpPr>
        <p:grpSpPr>
          <a:xfrm rot="0">
            <a:off x="4419600" y="2849562"/>
            <a:ext cx="4219575" cy="3398837"/>
            <a:chOff x="2880" y="1728"/>
            <a:chExt cx="2658" cy="2141"/>
          </a:xfrm>
        </p:grpSpPr>
        <p:pic>
          <p:nvPicPr>
            <p:cNvPr id="2097201" name="Picture 22"/>
            <p:cNvPicPr>
              <a:picLocks/>
            </p:cNvPicPr>
            <p:nvPr/>
          </p:nvPicPr>
          <p:blipFill>
            <a:blip xmlns:r="http://schemas.openxmlformats.org/officeDocument/2006/relationships" r:embed="rId2"/>
            <a:srcRect l="0" t="0" r="0" b="0"/>
            <a:stretch>
              <a:fillRect/>
            </a:stretch>
          </p:blipFill>
          <p:spPr>
            <a:xfrm rot="0">
              <a:off x="2880" y="1728"/>
              <a:ext cx="2658" cy="2130"/>
            </a:xfrm>
            <a:prstGeom prst="rect"/>
            <a:noFill/>
            <a:ln>
              <a:noFill/>
            </a:ln>
          </p:spPr>
        </p:pic>
        <p:sp>
          <p:nvSpPr>
            <p:cNvPr id="1048983" name="Rectangle 26"/>
            <p:cNvSpPr/>
            <p:nvPr/>
          </p:nvSpPr>
          <p:spPr>
            <a:xfrm rot="0">
              <a:off x="2880" y="1728"/>
              <a:ext cx="2648" cy="2141"/>
            </a:xfrm>
            <a:prstGeom prst="rect"/>
            <a:noFill/>
            <a:ln w="2857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grpSp>
      <p:pic>
        <p:nvPicPr>
          <p:cNvPr id="2097202" name="Picture 2" descr="SH2507-crop"/>
          <p:cNvPicPr>
            <a:picLocks/>
          </p:cNvPicPr>
          <p:nvPr/>
        </p:nvPicPr>
        <p:blipFill>
          <a:blip xmlns:r="http://schemas.openxmlformats.org/officeDocument/2006/relationships" r:embed="rId3"/>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984" name="Text Box 3"/>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985" name="Rectangle 4"/>
          <p:cNvSpPr/>
          <p:nvPr/>
        </p:nvSpPr>
        <p:spPr>
          <a:xfrm rot="0">
            <a:off x="914400" y="1066800"/>
            <a:ext cx="1344612"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Decoders</a:t>
            </a:r>
          </a:p>
        </p:txBody>
      </p:sp>
      <p:sp>
        <p:nvSpPr>
          <p:cNvPr id="1048986" name="Text Box 5"/>
          <p:cNvSpPr txBox="1"/>
          <p:nvPr/>
        </p:nvSpPr>
        <p:spPr>
          <a:xfrm rot="0">
            <a:off x="990600" y="1524000"/>
            <a:ext cx="7391400" cy="13112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t>The 74LS138 is a 3-to-8 decoder with three chip select inputs (two active LOW, one active HIGH). In this Multisim circuit, the word generator (XWG1) is set up as an up counter. The logic analyzer (XLA1) compares the input and outputs of the decoder.</a:t>
            </a:r>
          </a:p>
        </p:txBody>
      </p:sp>
      <p:sp>
        <p:nvSpPr>
          <p:cNvPr id="1048987" name="Text Box 23"/>
          <p:cNvSpPr txBox="1"/>
          <p:nvPr/>
        </p:nvSpPr>
        <p:spPr>
          <a:xfrm rot="0">
            <a:off x="5715000" y="4906962"/>
            <a:ext cx="2895600" cy="336550"/>
          </a:xfrm>
          <a:prstGeom prst="rect"/>
          <a:solidFill>
            <a:srgbClr val="FFFFFF"/>
          </a:solid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Inputs are </a:t>
            </a:r>
            <a:r>
              <a:rPr altLang="en-US" sz="1600" lang="en-US">
                <a:solidFill>
                  <a:srgbClr val="0000FF"/>
                </a:solidFill>
              </a:rPr>
              <a:t>blue</a:t>
            </a:r>
            <a:r>
              <a:rPr altLang="en-US" sz="1600" lang="en-US"/>
              <a:t>, outputs are </a:t>
            </a:r>
            <a:r>
              <a:rPr altLang="en-US" sz="1600" lang="en-US">
                <a:solidFill>
                  <a:srgbClr val="FF0000"/>
                </a:solidFill>
              </a:rPr>
              <a:t>red.</a:t>
            </a:r>
          </a:p>
        </p:txBody>
      </p:sp>
      <p:sp>
        <p:nvSpPr>
          <p:cNvPr id="1048988" name="Line 24"/>
          <p:cNvSpPr/>
          <p:nvPr/>
        </p:nvSpPr>
        <p:spPr>
          <a:xfrm rot="0" flipH="1">
            <a:off x="6553200" y="5211762"/>
            <a:ext cx="228600" cy="228600"/>
          </a:xfrm>
          <a:prstGeom prst="line"/>
          <a:noFill/>
          <a:ln w="9525" cap="flat" cmpd="sng">
            <a:solidFill>
              <a:srgbClr val="0000FF">
                <a:alpha val="100000"/>
              </a:srgbClr>
            </a:solidFill>
            <a:prstDash val="solid"/>
            <a:round/>
            <a:tailEnd type="triangle" w="med" len="med"/>
          </a:ln>
        </p:spPr>
      </p:sp>
      <p:sp>
        <p:nvSpPr>
          <p:cNvPr id="1048989" name="Line 25"/>
          <p:cNvSpPr/>
          <p:nvPr/>
        </p:nvSpPr>
        <p:spPr>
          <a:xfrm rot="0" flipH="1" flipV="1">
            <a:off x="7772400" y="4754562"/>
            <a:ext cx="304800" cy="228600"/>
          </a:xfrm>
          <a:prstGeom prst="line"/>
          <a:noFill/>
          <a:ln w="9525" cap="flat" cmpd="sng">
            <a:solidFill>
              <a:srgbClr val="FF0000">
                <a:alpha val="100000"/>
              </a:srgbClr>
            </a:solidFill>
            <a:prstDash val="solid"/>
            <a:round/>
            <a:tailEnd type="triangle" w="med" len="med"/>
          </a:ln>
        </p:spPr>
      </p:sp>
    </p:spTree>
  </p:cSld>
  <p:clrMapOvr>
    <a:masterClrMapping/>
  </p:clrMapOvr>
  <p:transition spd="fast" advClick="1"/>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53" presetSubtype="0">
                                  <p:stCondLst>
                                    <p:cond delay="0"/>
                                  </p:stCondLst>
                                  <p:childTnLst>
                                    <p:set>
                                      <p:cBhvr>
                                        <p:cTn dur="1" fill="hold" id="6">
                                          <p:stCondLst>
                                            <p:cond delay="0"/>
                                          </p:stCondLst>
                                        </p:cTn>
                                        <p:tgtEl>
                                          <p:spTgt spid="146"/>
                                        </p:tgtEl>
                                        <p:attrNameLst>
                                          <p:attrName>style.visibility</p:attrName>
                                        </p:attrNameLst>
                                      </p:cBhvr>
                                      <p:to>
                                        <p:strVal val="visible"/>
                                      </p:to>
                                    </p:set>
                                    <p:anim calcmode="lin" valueType="num">
                                      <p:cBhvr>
                                        <p:cTn dur="500" fill="hold" id="7"/>
                                        <p:tgtEl>
                                          <p:spTgt spid="146"/>
                                        </p:tgtEl>
                                        <p:attrNameLst>
                                          <p:attrName>ppt_w</p:attrName>
                                        </p:attrNameLst>
                                      </p:cBhvr>
                                      <p:tavLst>
                                        <p:tav tm="0">
                                          <p:val>
                                            <p:fltVal val="0.0"/>
                                          </p:val>
                                        </p:tav>
                                        <p:tav tm="100000">
                                          <p:val>
                                            <p:strVal val="#ppt_w"/>
                                          </p:val>
                                        </p:tav>
                                      </p:tavLst>
                                    </p:anim>
                                    <p:anim calcmode="lin" valueType="num">
                                      <p:cBhvr>
                                        <p:cTn dur="500" fill="hold" id="8"/>
                                        <p:tgtEl>
                                          <p:spTgt spid="146"/>
                                        </p:tgtEl>
                                        <p:attrNameLst>
                                          <p:attrName>ppt_h</p:attrName>
                                        </p:attrNameLst>
                                      </p:cBhvr>
                                      <p:tavLst>
                                        <p:tav tm="0">
                                          <p:val>
                                            <p:fltVal val="0.0"/>
                                          </p:val>
                                        </p:tav>
                                        <p:tav tm="100000">
                                          <p:val>
                                            <p:strVal val="#ppt_h"/>
                                          </p:val>
                                        </p:tav>
                                      </p:tavLst>
                                    </p:anim>
                                    <p:animEffect transition="in" filter="fade">
                                      <p:cBhvr>
                                        <p:cTn dur="500" id="9"/>
                                        <p:tgtEl>
                                          <p:spTgt spid="146"/>
                                        </p:tgtEl>
                                      </p:cBhvr>
                                    </p:animEffect>
                                  </p:childTnLst>
                                </p:cTn>
                              </p:par>
                            </p:childTnLst>
                          </p:cTn>
                        </p:par>
                        <p:par>
                          <p:cTn fill="hold" id="10" nodeType="afterGroup">
                            <p:stCondLst>
                              <p:cond delay="500"/>
                            </p:stCondLst>
                            <p:childTnLst>
                              <p:par>
                                <p:cTn fill="hold" grpId="0" id="11" nodeType="afterEffect" presetClass="entr" presetID="2" presetSubtype="2">
                                  <p:stCondLst>
                                    <p:cond delay="0"/>
                                  </p:stCondLst>
                                  <p:childTnLst>
                                    <p:set>
                                      <p:cBhvr>
                                        <p:cTn dur="1" fill="hold" id="12">
                                          <p:stCondLst>
                                            <p:cond delay="0"/>
                                          </p:stCondLst>
                                        </p:cTn>
                                        <p:tgtEl>
                                          <p:spTgt spid="1048987"/>
                                        </p:tgtEl>
                                        <p:attrNameLst>
                                          <p:attrName>style.visibility</p:attrName>
                                        </p:attrNameLst>
                                      </p:cBhvr>
                                      <p:to>
                                        <p:strVal val="visible"/>
                                      </p:to>
                                    </p:set>
                                    <p:anim calcmode="lin" valueType="num">
                                      <p:cBhvr additive="base">
                                        <p:cTn dur="500" fill="hold" id="13"/>
                                        <p:tgtEl>
                                          <p:spTgt spid="1048987"/>
                                        </p:tgtEl>
                                        <p:attrNameLst>
                                          <p:attrName>ppt_x</p:attrName>
                                        </p:attrNameLst>
                                      </p:cBhvr>
                                      <p:tavLst>
                                        <p:tav tm="0">
                                          <p:val>
                                            <p:strVal val="1+#ppt_w/2"/>
                                          </p:val>
                                        </p:tav>
                                        <p:tav tm="100000">
                                          <p:val>
                                            <p:strVal val="#ppt_x"/>
                                          </p:val>
                                        </p:tav>
                                      </p:tavLst>
                                    </p:anim>
                                    <p:anim calcmode="lin" valueType="num">
                                      <p:cBhvr additive="base">
                                        <p:cTn dur="500" fill="hold" id="14"/>
                                        <p:tgtEl>
                                          <p:spTgt spid="1048987"/>
                                        </p:tgtEl>
                                        <p:attrNameLst>
                                          <p:attrName>ppt_y</p:attrName>
                                        </p:attrNameLst>
                                      </p:cBhvr>
                                      <p:tavLst>
                                        <p:tav tm="0">
                                          <p:val>
                                            <p:strVal val="#ppt_y"/>
                                          </p:val>
                                        </p:tav>
                                        <p:tav tm="100000">
                                          <p:val>
                                            <p:strVal val="#ppt_y"/>
                                          </p:val>
                                        </p:tav>
                                      </p:tavLst>
                                    </p:anim>
                                  </p:childTnLst>
                                </p:cTn>
                              </p:par>
                            </p:childTnLst>
                          </p:cTn>
                        </p:par>
                        <p:par>
                          <p:cTn fill="hold" id="15" nodeType="afterGroup">
                            <p:stCondLst>
                              <p:cond delay="1000"/>
                            </p:stCondLst>
                            <p:childTnLst>
                              <p:par>
                                <p:cTn fill="hold" id="16" nodeType="afterEffect" presetClass="entr" presetID="22" presetSubtype="2">
                                  <p:stCondLst>
                                    <p:cond delay="0"/>
                                  </p:stCondLst>
                                  <p:childTnLst>
                                    <p:set>
                                      <p:cBhvr>
                                        <p:cTn dur="1" fill="hold" id="17">
                                          <p:stCondLst>
                                            <p:cond delay="0"/>
                                          </p:stCondLst>
                                        </p:cTn>
                                        <p:tgtEl>
                                          <p:spTgt spid="1048988"/>
                                        </p:tgtEl>
                                        <p:attrNameLst>
                                          <p:attrName>style.visibility</p:attrName>
                                        </p:attrNameLst>
                                      </p:cBhvr>
                                      <p:to>
                                        <p:strVal val="visible"/>
                                      </p:to>
                                    </p:set>
                                    <p:animEffect transition="in" filter="wipe(right)">
                                      <p:cBhvr>
                                        <p:cTn dur="1000" id="18"/>
                                        <p:tgtEl>
                                          <p:spTgt spid="1048988"/>
                                        </p:tgtEl>
                                      </p:cBhvr>
                                    </p:animEffect>
                                  </p:childTnLst>
                                </p:cTn>
                              </p:par>
                              <p:par>
                                <p:cTn fill="hold" id="19" nodeType="withEffect" presetClass="entr" presetID="22" presetSubtype="4">
                                  <p:stCondLst>
                                    <p:cond delay="0"/>
                                  </p:stCondLst>
                                  <p:childTnLst>
                                    <p:set>
                                      <p:cBhvr>
                                        <p:cTn dur="1" fill="hold" id="20">
                                          <p:stCondLst>
                                            <p:cond delay="0"/>
                                          </p:stCondLst>
                                        </p:cTn>
                                        <p:tgtEl>
                                          <p:spTgt spid="1048989"/>
                                        </p:tgtEl>
                                        <p:attrNameLst>
                                          <p:attrName>style.visibility</p:attrName>
                                        </p:attrNameLst>
                                      </p:cBhvr>
                                      <p:to>
                                        <p:strVal val="visible"/>
                                      </p:to>
                                    </p:set>
                                    <p:animEffect transition="in" filter="wipe(down)">
                                      <p:cBhvr>
                                        <p:cTn dur="1000" id="21"/>
                                        <p:tgtEl>
                                          <p:spTgt spid="1048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87" grpId="0" uiExpand="0" build="whole" animBg="1"/>
    </p:bldLst>
  </p:timing>
</p:sld>
</file>

<file path=ppt/slides/slide21.xml><?xml version="1.0" encoding="utf-8"?>
<p:sld xmlns:a="http://schemas.openxmlformats.org/drawingml/2006/main" xmlns:r="http://schemas.openxmlformats.org/officeDocument/2006/relationships" xmlns:p="http://schemas.openxmlformats.org/presentationml/2006/main" show="0" showMasterSp="1">
  <p:cSld>
    <p:spTree>
      <p:nvGrpSpPr>
        <p:cNvPr id="149" name=""/>
        <p:cNvGrpSpPr/>
        <p:nvPr/>
      </p:nvGrpSpPr>
      <p:grpSpPr>
        <a:xfrm rot="0">
          <a:off x="0" y="0"/>
          <a:ext cx="0" cy="0"/>
          <a:chOff x="0" y="0"/>
          <a:chExt cx="0" cy="0"/>
        </a:xfrm>
      </p:grpSpPr>
      <p:pic>
        <p:nvPicPr>
          <p:cNvPr id="2097203" name="Picture 2"/>
          <p:cNvPicPr>
            <a:picLocks/>
          </p:cNvPicPr>
          <p:nvPr/>
        </p:nvPicPr>
        <p:blipFill>
          <a:blip xmlns:r="http://schemas.openxmlformats.org/officeDocument/2006/relationships" r:embed="rId1"/>
          <a:srcRect l="0" t="0" r="0" b="0"/>
          <a:stretch>
            <a:fillRect/>
          </a:stretch>
        </p:blipFill>
        <p:spPr>
          <a:xfrm rot="0">
            <a:off x="533400" y="2819400"/>
            <a:ext cx="4114800" cy="3362325"/>
          </a:xfrm>
          <a:prstGeom prst="rect"/>
          <a:noFill/>
          <a:ln>
            <a:noFill/>
          </a:ln>
        </p:spPr>
      </p:pic>
      <p:grpSp>
        <p:nvGrpSpPr>
          <p:cNvPr id="150" name=""/>
          <p:cNvGrpSpPr/>
          <p:nvPr/>
        </p:nvGrpSpPr>
        <p:grpSpPr>
          <a:xfrm rot="0">
            <a:off x="4419600" y="2895600"/>
            <a:ext cx="4203700" cy="3322637"/>
            <a:chOff x="2784" y="1843"/>
            <a:chExt cx="2648" cy="2093"/>
          </a:xfrm>
        </p:grpSpPr>
        <p:pic>
          <p:nvPicPr>
            <p:cNvPr id="2097204" name="Picture 15"/>
            <p:cNvPicPr>
              <a:picLocks/>
            </p:cNvPicPr>
            <p:nvPr/>
          </p:nvPicPr>
          <p:blipFill>
            <a:blip xmlns:r="http://schemas.openxmlformats.org/officeDocument/2006/relationships" r:embed="rId2"/>
            <a:srcRect l="0" t="0" r="0" b="0"/>
            <a:stretch>
              <a:fillRect/>
            </a:stretch>
          </p:blipFill>
          <p:spPr>
            <a:xfrm rot="0">
              <a:off x="2784" y="1854"/>
              <a:ext cx="2610" cy="2082"/>
            </a:xfrm>
            <a:prstGeom prst="rect"/>
            <a:noFill/>
            <a:ln>
              <a:noFill/>
            </a:ln>
          </p:spPr>
        </p:pic>
        <p:sp>
          <p:nvSpPr>
            <p:cNvPr id="1048993" name="Rectangle 5"/>
            <p:cNvSpPr/>
            <p:nvPr/>
          </p:nvSpPr>
          <p:spPr>
            <a:xfrm rot="0">
              <a:off x="2784" y="1843"/>
              <a:ext cx="2648" cy="2093"/>
            </a:xfrm>
            <a:prstGeom prst="rect"/>
            <a:noFill/>
            <a:ln w="2857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grpSp>
      <p:pic>
        <p:nvPicPr>
          <p:cNvPr id="2097205" name="Picture 6" descr="SH2507-crop"/>
          <p:cNvPicPr>
            <a:picLocks/>
          </p:cNvPicPr>
          <p:nvPr/>
        </p:nvPicPr>
        <p:blipFill>
          <a:blip xmlns:r="http://schemas.openxmlformats.org/officeDocument/2006/relationships" r:embed="rId3"/>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994" name="Text Box 7"/>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995" name="Rectangle 8"/>
          <p:cNvSpPr/>
          <p:nvPr/>
        </p:nvSpPr>
        <p:spPr>
          <a:xfrm rot="0">
            <a:off x="914400" y="1143000"/>
            <a:ext cx="1344612"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Decoders</a:t>
            </a:r>
          </a:p>
        </p:txBody>
      </p:sp>
      <p:sp>
        <p:nvSpPr>
          <p:cNvPr id="1048996" name="Text Box 10"/>
          <p:cNvSpPr txBox="1"/>
          <p:nvPr/>
        </p:nvSpPr>
        <p:spPr>
          <a:xfrm rot="0">
            <a:off x="5715000" y="4983162"/>
            <a:ext cx="2895600" cy="336550"/>
          </a:xfrm>
          <a:prstGeom prst="rect"/>
          <a:solidFill>
            <a:srgbClr val="FFFFFF"/>
          </a:solid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Inputs are </a:t>
            </a:r>
            <a:r>
              <a:rPr altLang="en-US" sz="1600" lang="en-US">
                <a:solidFill>
                  <a:srgbClr val="0000FF"/>
                </a:solidFill>
              </a:rPr>
              <a:t>blue</a:t>
            </a:r>
            <a:r>
              <a:rPr altLang="en-US" sz="1600" lang="en-US"/>
              <a:t>, outputs are </a:t>
            </a:r>
            <a:r>
              <a:rPr altLang="en-US" sz="1600" lang="en-US">
                <a:solidFill>
                  <a:srgbClr val="FF0000"/>
                </a:solidFill>
              </a:rPr>
              <a:t>red.</a:t>
            </a:r>
          </a:p>
        </p:txBody>
      </p:sp>
      <p:sp>
        <p:nvSpPr>
          <p:cNvPr id="1048997" name="Line 11"/>
          <p:cNvSpPr/>
          <p:nvPr/>
        </p:nvSpPr>
        <p:spPr>
          <a:xfrm rot="0" flipH="1">
            <a:off x="6553200" y="5287962"/>
            <a:ext cx="228600" cy="228600"/>
          </a:xfrm>
          <a:prstGeom prst="line"/>
          <a:noFill/>
          <a:ln w="9525" cap="flat" cmpd="sng">
            <a:solidFill>
              <a:srgbClr val="0000FF">
                <a:alpha val="100000"/>
              </a:srgbClr>
            </a:solidFill>
            <a:prstDash val="solid"/>
            <a:round/>
            <a:tailEnd type="triangle" w="med" len="med"/>
          </a:ln>
        </p:spPr>
      </p:sp>
      <p:sp>
        <p:nvSpPr>
          <p:cNvPr id="1048998" name="Line 12"/>
          <p:cNvSpPr/>
          <p:nvPr/>
        </p:nvSpPr>
        <p:spPr>
          <a:xfrm rot="0" flipH="1" flipV="1">
            <a:off x="7772400" y="4830762"/>
            <a:ext cx="304800" cy="228600"/>
          </a:xfrm>
          <a:prstGeom prst="line"/>
          <a:noFill/>
          <a:ln w="9525" cap="flat" cmpd="sng">
            <a:solidFill>
              <a:srgbClr val="FF0000">
                <a:alpha val="100000"/>
              </a:srgbClr>
            </a:solidFill>
            <a:prstDash val="solid"/>
            <a:round/>
            <a:tailEnd type="triangle" w="med" len="med"/>
          </a:ln>
        </p:spPr>
      </p:sp>
      <p:sp>
        <p:nvSpPr>
          <p:cNvPr id="1048999" name="WordArt 13"/>
          <p:cNvSpPr/>
          <p:nvPr/>
        </p:nvSpPr>
        <p:spPr>
          <a:xfrm rot="0">
            <a:off x="914400" y="1905000"/>
            <a:ext cx="1371600" cy="449262"/>
          </a:xfrm>
          <a:prstGeom prst="rect"/>
        </p:spPr>
        <p:txBody>
          <a:bodyPr anchor="t" bIns="45720" fromWordArt="1" lIns="91440" rIns="91440" tIns="45720" vert="horz" wrap="none">
            <a:prstTxWarp prst="textPlain">
              <a:avLst>
                <a:gd fmla="val 50000" name="adj"/>
              </a:avLst>
            </a:prstTxWarp>
          </a:bodyPr>
          <a:p>
            <a:pPr algn="ctr"/>
            <a:r>
              <a:rPr b="0" sz="2800" i="0" kern="10" normalizeH="0" spc="0">
                <a:ln>
                  <a:noFill/>
                </a:ln>
                <a:gradFill rotWithShape="0">
                  <a:gsLst>
                    <a:gs pos="0">
                      <a:srgbClr val="FFFF00">
                        <a:alpha val="100000"/>
                      </a:srgbClr>
                    </a:gs>
                    <a:gs pos="100000">
                      <a:srgbClr val="FF9933">
                        <a:alpha val="100000"/>
                      </a:srgbClr>
                    </a:gs>
                  </a:gsLst>
                  <a:path path="rect">
                    <a:fillToRect l="50000" t="50000" r="50000" b="50000"/>
                  </a:path>
                </a:gradFill>
                <a:effectLst>
                  <a:outerShdw algn="ctr" dir="2699999" dist="35921" kx="0" sx="100000" sy="100000">
                    <a:srgbClr val="C0C0C0">
                      <a:alpha val="79999"/>
                    </a:srgbClr>
                  </a:outerShdw>
                </a:effectLst>
                <a:latin typeface="Impact"/>
                <a:ea typeface="Impact"/>
              </a:rPr>
              <a:t>Question</a:t>
            </a:r>
          </a:p>
        </p:txBody>
      </p:sp>
      <p:sp>
        <p:nvSpPr>
          <p:cNvPr id="1049000" name="Text Box 14"/>
          <p:cNvSpPr txBox="1"/>
          <p:nvPr/>
        </p:nvSpPr>
        <p:spPr>
          <a:xfrm rot="0">
            <a:off x="2362200" y="1828800"/>
            <a:ext cx="5943600" cy="7016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t>How will the waveforms change if the word generator is configured as a down counter instead of an up counter?</a:t>
            </a:r>
          </a:p>
        </p:txBody>
      </p:sp>
    </p:spTree>
  </p:cSld>
  <p:clrMapOvr>
    <a:masterClrMapping/>
  </p:clrMapOvr>
  <p:transition spd="fast" advClick="1"/>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53" presetSubtype="0">
                                  <p:stCondLst>
                                    <p:cond delay="0"/>
                                  </p:stCondLst>
                                  <p:childTnLst>
                                    <p:set>
                                      <p:cBhvr>
                                        <p:cTn dur="1" fill="hold" id="6">
                                          <p:stCondLst>
                                            <p:cond delay="0"/>
                                          </p:stCondLst>
                                        </p:cTn>
                                        <p:tgtEl>
                                          <p:spTgt spid="150"/>
                                        </p:tgtEl>
                                        <p:attrNameLst>
                                          <p:attrName>style.visibility</p:attrName>
                                        </p:attrNameLst>
                                      </p:cBhvr>
                                      <p:to>
                                        <p:strVal val="visible"/>
                                      </p:to>
                                    </p:set>
                                    <p:anim calcmode="lin" valueType="num">
                                      <p:cBhvr>
                                        <p:cTn dur="500" fill="hold" id="7"/>
                                        <p:tgtEl>
                                          <p:spTgt spid="150"/>
                                        </p:tgtEl>
                                        <p:attrNameLst>
                                          <p:attrName>ppt_w</p:attrName>
                                        </p:attrNameLst>
                                      </p:cBhvr>
                                      <p:tavLst>
                                        <p:tav tm="0">
                                          <p:val>
                                            <p:fltVal val="0.0"/>
                                          </p:val>
                                        </p:tav>
                                        <p:tav tm="100000">
                                          <p:val>
                                            <p:strVal val="#ppt_w"/>
                                          </p:val>
                                        </p:tav>
                                      </p:tavLst>
                                    </p:anim>
                                    <p:anim calcmode="lin" valueType="num">
                                      <p:cBhvr>
                                        <p:cTn dur="500" fill="hold" id="8"/>
                                        <p:tgtEl>
                                          <p:spTgt spid="150"/>
                                        </p:tgtEl>
                                        <p:attrNameLst>
                                          <p:attrName>ppt_h</p:attrName>
                                        </p:attrNameLst>
                                      </p:cBhvr>
                                      <p:tavLst>
                                        <p:tav tm="0">
                                          <p:val>
                                            <p:fltVal val="0.0"/>
                                          </p:val>
                                        </p:tav>
                                        <p:tav tm="100000">
                                          <p:val>
                                            <p:strVal val="#ppt_h"/>
                                          </p:val>
                                        </p:tav>
                                      </p:tavLst>
                                    </p:anim>
                                    <p:animEffect transition="in" filter="fade">
                                      <p:cBhvr>
                                        <p:cTn dur="500" id="9"/>
                                        <p:tgtEl>
                                          <p:spTgt spid="150"/>
                                        </p:tgtEl>
                                      </p:cBhvr>
                                    </p:animEffect>
                                  </p:childTnLst>
                                </p:cTn>
                              </p:par>
                            </p:childTnLst>
                          </p:cTn>
                        </p:par>
                        <p:par>
                          <p:cTn fill="hold" id="10" nodeType="afterGroup">
                            <p:stCondLst>
                              <p:cond delay="500"/>
                            </p:stCondLst>
                            <p:childTnLst>
                              <p:par>
                                <p:cTn fill="hold" grpId="0" id="11" nodeType="afterEffect" presetClass="entr" presetID="2" presetSubtype="2">
                                  <p:stCondLst>
                                    <p:cond delay="0"/>
                                  </p:stCondLst>
                                  <p:childTnLst>
                                    <p:set>
                                      <p:cBhvr>
                                        <p:cTn dur="1" fill="hold" id="12">
                                          <p:stCondLst>
                                            <p:cond delay="0"/>
                                          </p:stCondLst>
                                        </p:cTn>
                                        <p:tgtEl>
                                          <p:spTgt spid="1048996"/>
                                        </p:tgtEl>
                                        <p:attrNameLst>
                                          <p:attrName>style.visibility</p:attrName>
                                        </p:attrNameLst>
                                      </p:cBhvr>
                                      <p:to>
                                        <p:strVal val="visible"/>
                                      </p:to>
                                    </p:set>
                                    <p:anim calcmode="lin" valueType="num">
                                      <p:cBhvr additive="base">
                                        <p:cTn dur="500" fill="hold" id="13"/>
                                        <p:tgtEl>
                                          <p:spTgt spid="1048996"/>
                                        </p:tgtEl>
                                        <p:attrNameLst>
                                          <p:attrName>ppt_x</p:attrName>
                                        </p:attrNameLst>
                                      </p:cBhvr>
                                      <p:tavLst>
                                        <p:tav tm="0">
                                          <p:val>
                                            <p:strVal val="1+#ppt_w/2"/>
                                          </p:val>
                                        </p:tav>
                                        <p:tav tm="100000">
                                          <p:val>
                                            <p:strVal val="#ppt_x"/>
                                          </p:val>
                                        </p:tav>
                                      </p:tavLst>
                                    </p:anim>
                                    <p:anim calcmode="lin" valueType="num">
                                      <p:cBhvr additive="base">
                                        <p:cTn dur="500" fill="hold" id="14"/>
                                        <p:tgtEl>
                                          <p:spTgt spid="1048996"/>
                                        </p:tgtEl>
                                        <p:attrNameLst>
                                          <p:attrName>ppt_y</p:attrName>
                                        </p:attrNameLst>
                                      </p:cBhvr>
                                      <p:tavLst>
                                        <p:tav tm="0">
                                          <p:val>
                                            <p:strVal val="#ppt_y"/>
                                          </p:val>
                                        </p:tav>
                                        <p:tav tm="100000">
                                          <p:val>
                                            <p:strVal val="#ppt_y"/>
                                          </p:val>
                                        </p:tav>
                                      </p:tavLst>
                                    </p:anim>
                                  </p:childTnLst>
                                </p:cTn>
                              </p:par>
                            </p:childTnLst>
                          </p:cTn>
                        </p:par>
                        <p:par>
                          <p:cTn fill="hold" id="15" nodeType="afterGroup">
                            <p:stCondLst>
                              <p:cond delay="1000"/>
                            </p:stCondLst>
                            <p:childTnLst>
                              <p:par>
                                <p:cTn fill="hold" id="16" nodeType="afterEffect" presetClass="entr" presetID="22" presetSubtype="2">
                                  <p:stCondLst>
                                    <p:cond delay="0"/>
                                  </p:stCondLst>
                                  <p:childTnLst>
                                    <p:set>
                                      <p:cBhvr>
                                        <p:cTn dur="1" fill="hold" id="17">
                                          <p:stCondLst>
                                            <p:cond delay="0"/>
                                          </p:stCondLst>
                                        </p:cTn>
                                        <p:tgtEl>
                                          <p:spTgt spid="1048997"/>
                                        </p:tgtEl>
                                        <p:attrNameLst>
                                          <p:attrName>style.visibility</p:attrName>
                                        </p:attrNameLst>
                                      </p:cBhvr>
                                      <p:to>
                                        <p:strVal val="visible"/>
                                      </p:to>
                                    </p:set>
                                    <p:animEffect transition="in" filter="wipe(right)">
                                      <p:cBhvr>
                                        <p:cTn dur="1000" id="18"/>
                                        <p:tgtEl>
                                          <p:spTgt spid="1048997"/>
                                        </p:tgtEl>
                                      </p:cBhvr>
                                    </p:animEffect>
                                  </p:childTnLst>
                                </p:cTn>
                              </p:par>
                              <p:par>
                                <p:cTn fill="hold" id="19" nodeType="withEffect" presetClass="entr" presetID="22" presetSubtype="4">
                                  <p:stCondLst>
                                    <p:cond delay="0"/>
                                  </p:stCondLst>
                                  <p:childTnLst>
                                    <p:set>
                                      <p:cBhvr>
                                        <p:cTn dur="1" fill="hold" id="20">
                                          <p:stCondLst>
                                            <p:cond delay="0"/>
                                          </p:stCondLst>
                                        </p:cTn>
                                        <p:tgtEl>
                                          <p:spTgt spid="1048998"/>
                                        </p:tgtEl>
                                        <p:attrNameLst>
                                          <p:attrName>style.visibility</p:attrName>
                                        </p:attrNameLst>
                                      </p:cBhvr>
                                      <p:to>
                                        <p:strVal val="visible"/>
                                      </p:to>
                                    </p:set>
                                    <p:animEffect transition="in" filter="wipe(down)">
                                      <p:cBhvr>
                                        <p:cTn dur="1000" id="21"/>
                                        <p:tgtEl>
                                          <p:spTgt spid="10489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96" grpId="0" uiExpand="0" build="whole" animBg="1"/>
    </p:bldLst>
  </p:timing>
</p:sld>
</file>

<file path=ppt/slides/slide22.xml><?xml version="1.0" encoding="utf-8"?>
<p:sld xmlns:a="http://schemas.openxmlformats.org/drawingml/2006/main" xmlns:r="http://schemas.openxmlformats.org/officeDocument/2006/relationships" xmlns:p="http://schemas.openxmlformats.org/presentationml/2006/main" show="0" showMasterSp="1">
  <p:cSld>
    <p:spTree>
      <p:nvGrpSpPr>
        <p:cNvPr id="153" name=""/>
        <p:cNvGrpSpPr/>
        <p:nvPr/>
      </p:nvGrpSpPr>
      <p:grpSpPr>
        <a:xfrm rot="0">
          <a:off x="0" y="0"/>
          <a:ext cx="0" cy="0"/>
          <a:chOff x="0" y="0"/>
          <a:chExt cx="0" cy="0"/>
        </a:xfrm>
      </p:grpSpPr>
      <p:pic>
        <p:nvPicPr>
          <p:cNvPr id="2097206" name="Picture 6"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9004" name="Text Box 7"/>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9005" name="Rectangle 8"/>
          <p:cNvSpPr/>
          <p:nvPr/>
        </p:nvSpPr>
        <p:spPr>
          <a:xfrm rot="0">
            <a:off x="914400" y="1143000"/>
            <a:ext cx="1344612"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Decoders</a:t>
            </a:r>
          </a:p>
        </p:txBody>
      </p:sp>
      <p:sp>
        <p:nvSpPr>
          <p:cNvPr id="1049006" name="Text Box 13"/>
          <p:cNvSpPr txBox="1"/>
          <p:nvPr/>
        </p:nvSpPr>
        <p:spPr>
          <a:xfrm rot="0">
            <a:off x="914400" y="1600200"/>
            <a:ext cx="7620000" cy="10064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t>The chip select inputs can be used to expand a decoder. In this circuit, two 74LS138s are configured as a 16 line decoder. Notice how the MSB is connected to one active LOW and one active HIGH chip select.</a:t>
            </a:r>
          </a:p>
        </p:txBody>
      </p:sp>
      <p:pic>
        <p:nvPicPr>
          <p:cNvPr id="2097207" name="Picture 14"/>
          <p:cNvPicPr>
            <a:picLocks/>
          </p:cNvPicPr>
          <p:nvPr/>
        </p:nvPicPr>
        <p:blipFill>
          <a:blip xmlns:r="http://schemas.openxmlformats.org/officeDocument/2006/relationships" r:embed="rId2"/>
          <a:srcRect l="0" t="0" r="0" b="0"/>
          <a:stretch>
            <a:fillRect/>
          </a:stretch>
        </p:blipFill>
        <p:spPr>
          <a:xfrm rot="0">
            <a:off x="990600" y="2590800"/>
            <a:ext cx="4572000" cy="3629025"/>
          </a:xfrm>
          <a:prstGeom prst="rect"/>
          <a:noFill/>
          <a:ln>
            <a:noFill/>
          </a:ln>
        </p:spPr>
      </p:pic>
      <p:sp>
        <p:nvSpPr>
          <p:cNvPr id="1049007" name="Line 15"/>
          <p:cNvSpPr/>
          <p:nvPr/>
        </p:nvSpPr>
        <p:spPr>
          <a:xfrm rot="0" flipH="1">
            <a:off x="2743200" y="2590800"/>
            <a:ext cx="914400" cy="1524000"/>
          </a:xfrm>
          <a:prstGeom prst="line"/>
          <a:noFill/>
          <a:ln w="9525" cap="flat" cmpd="sng">
            <a:solidFill>
              <a:schemeClr val="dk1">
                <a:alpha val="100000"/>
              </a:schemeClr>
            </a:solidFill>
            <a:prstDash val="solid"/>
            <a:round/>
            <a:tailEnd type="triangle" w="med" len="med"/>
          </a:ln>
        </p:spPr>
      </p:sp>
      <p:sp>
        <p:nvSpPr>
          <p:cNvPr id="1049008" name="Line 16"/>
          <p:cNvSpPr/>
          <p:nvPr/>
        </p:nvSpPr>
        <p:spPr>
          <a:xfrm rot="0" flipH="1">
            <a:off x="2743200" y="2590800"/>
            <a:ext cx="3352800" cy="2743200"/>
          </a:xfrm>
          <a:prstGeom prst="line"/>
          <a:noFill/>
          <a:ln w="9525" cap="flat" cmpd="sng">
            <a:solidFill>
              <a:schemeClr val="dk1">
                <a:alpha val="100000"/>
              </a:schemeClr>
            </a:solidFill>
            <a:prstDash val="solid"/>
            <a:round/>
            <a:tailEnd type="triangle" w="med" len="med"/>
          </a:ln>
        </p:spPr>
      </p:sp>
      <p:sp>
        <p:nvSpPr>
          <p:cNvPr id="1049009" name="Text Box 17"/>
          <p:cNvSpPr txBox="1"/>
          <p:nvPr/>
        </p:nvSpPr>
        <p:spPr>
          <a:xfrm rot="0">
            <a:off x="6400800" y="4724400"/>
            <a:ext cx="2209800" cy="10064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t>The next slide shows the logic analyzer output…</a:t>
            </a:r>
          </a:p>
        </p:txBody>
      </p:sp>
    </p:spTree>
  </p:cSld>
  <p:clrMapOvr>
    <a:masterClrMapping/>
  </p:clrMapOvr>
  <p:transition spd="fast" advClick="1"/>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22" presetSubtype="1">
                                  <p:stCondLst>
                                    <p:cond delay="0"/>
                                  </p:stCondLst>
                                  <p:childTnLst>
                                    <p:set>
                                      <p:cBhvr>
                                        <p:cTn dur="1" fill="hold" id="6">
                                          <p:stCondLst>
                                            <p:cond delay="0"/>
                                          </p:stCondLst>
                                        </p:cTn>
                                        <p:tgtEl>
                                          <p:spTgt spid="1049007"/>
                                        </p:tgtEl>
                                        <p:attrNameLst>
                                          <p:attrName>style.visibility</p:attrName>
                                        </p:attrNameLst>
                                      </p:cBhvr>
                                      <p:to>
                                        <p:strVal val="visible"/>
                                      </p:to>
                                    </p:set>
                                    <p:animEffect transition="in" filter="wipe(up)">
                                      <p:cBhvr>
                                        <p:cTn dur="500" id="7"/>
                                        <p:tgtEl>
                                          <p:spTgt spid="1049007"/>
                                        </p:tgtEl>
                                      </p:cBhvr>
                                    </p:animEffect>
                                  </p:childTnLst>
                                </p:cTn>
                              </p:par>
                              <p:par>
                                <p:cTn fill="hold" id="8" nodeType="withEffect" presetClass="entr" presetID="22" presetSubtype="1">
                                  <p:stCondLst>
                                    <p:cond delay="0"/>
                                  </p:stCondLst>
                                  <p:childTnLst>
                                    <p:set>
                                      <p:cBhvr>
                                        <p:cTn dur="1" fill="hold" id="9">
                                          <p:stCondLst>
                                            <p:cond delay="0"/>
                                          </p:stCondLst>
                                        </p:cTn>
                                        <p:tgtEl>
                                          <p:spTgt spid="1049008"/>
                                        </p:tgtEl>
                                        <p:attrNameLst>
                                          <p:attrName>style.visibility</p:attrName>
                                        </p:attrNameLst>
                                      </p:cBhvr>
                                      <p:to>
                                        <p:strVal val="visible"/>
                                      </p:to>
                                    </p:set>
                                    <p:animEffect transition="in" filter="wipe(up)">
                                      <p:cBhvr>
                                        <p:cTn dur="500" id="10"/>
                                        <p:tgtEl>
                                          <p:spTgt spid="1049008"/>
                                        </p:tgtEl>
                                      </p:cBhvr>
                                    </p:animEffect>
                                  </p:childTnLst>
                                </p:cTn>
                              </p:par>
                            </p:childTnLst>
                          </p:cTn>
                        </p:par>
                      </p:childTnLst>
                    </p:cTn>
                  </p:par>
                  <p:par>
                    <p:cTn fill="hold" id="11" nodeType="clickPar">
                      <p:stCondLst>
                        <p:cond delay="indefinite"/>
                      </p:stCondLst>
                      <p:childTnLst>
                        <p:par>
                          <p:cTn fill="hold" id="12" nodeType="withGroup">
                            <p:stCondLst>
                              <p:cond delay="0"/>
                            </p:stCondLst>
                            <p:childTnLst>
                              <p:par>
                                <p:cTn fill="hold" grpId="0" id="13" nodeType="clickEffect" presetClass="entr" presetID="2" presetSubtype="6">
                                  <p:stCondLst>
                                    <p:cond delay="0"/>
                                  </p:stCondLst>
                                  <p:childTnLst>
                                    <p:set>
                                      <p:cBhvr>
                                        <p:cTn dur="1" fill="hold" id="14">
                                          <p:stCondLst>
                                            <p:cond delay="0"/>
                                          </p:stCondLst>
                                        </p:cTn>
                                        <p:tgtEl>
                                          <p:spTgt spid="1049009"/>
                                        </p:tgtEl>
                                        <p:attrNameLst>
                                          <p:attrName>style.visibility</p:attrName>
                                        </p:attrNameLst>
                                      </p:cBhvr>
                                      <p:to>
                                        <p:strVal val="visible"/>
                                      </p:to>
                                    </p:set>
                                    <p:anim calcmode="lin" valueType="num">
                                      <p:cBhvr additive="base">
                                        <p:cTn dur="500" fill="hold" id="15"/>
                                        <p:tgtEl>
                                          <p:spTgt spid="1049009"/>
                                        </p:tgtEl>
                                        <p:attrNameLst>
                                          <p:attrName>ppt_x</p:attrName>
                                        </p:attrNameLst>
                                      </p:cBhvr>
                                      <p:tavLst>
                                        <p:tav tm="0">
                                          <p:val>
                                            <p:strVal val="1+#ppt_w/2"/>
                                          </p:val>
                                        </p:tav>
                                        <p:tav tm="100000">
                                          <p:val>
                                            <p:strVal val="#ppt_x"/>
                                          </p:val>
                                        </p:tav>
                                      </p:tavLst>
                                    </p:anim>
                                    <p:anim calcmode="lin" valueType="num">
                                      <p:cBhvr additive="base">
                                        <p:cTn dur="500" fill="hold" id="16"/>
                                        <p:tgtEl>
                                          <p:spTgt spid="10490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09" grpId="0" uiExpand="0" build="whole"/>
    </p:bldLst>
  </p:timing>
</p:sld>
</file>

<file path=ppt/slides/slide23.xml><?xml version="1.0" encoding="utf-8"?>
<p:sld xmlns:a="http://schemas.openxmlformats.org/drawingml/2006/main" xmlns:r="http://schemas.openxmlformats.org/officeDocument/2006/relationships" xmlns:p="http://schemas.openxmlformats.org/presentationml/2006/main" show="1" showMasterSp="1">
  <p:cSld>
    <p:spTree>
      <p:nvGrpSpPr>
        <p:cNvPr id="156" name=""/>
        <p:cNvGrpSpPr/>
        <p:nvPr/>
      </p:nvGrpSpPr>
      <p:grpSpPr>
        <a:xfrm rot="0">
          <a:off x="0" y="0"/>
          <a:ext cx="0" cy="0"/>
          <a:chOff x="0" y="0"/>
          <a:chExt cx="0" cy="0"/>
        </a:xfrm>
      </p:grpSpPr>
      <p:pic>
        <p:nvPicPr>
          <p:cNvPr id="2097208" name="Picture 2"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9013" name="Text Box 3"/>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9014" name="Rectangle 4"/>
          <p:cNvSpPr/>
          <p:nvPr/>
        </p:nvSpPr>
        <p:spPr>
          <a:xfrm rot="0">
            <a:off x="914400" y="1143000"/>
            <a:ext cx="1344612"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Decoders</a:t>
            </a:r>
          </a:p>
        </p:txBody>
      </p:sp>
      <p:sp>
        <p:nvSpPr>
          <p:cNvPr id="1049015" name="WordArt 11"/>
          <p:cNvSpPr/>
          <p:nvPr/>
        </p:nvSpPr>
        <p:spPr>
          <a:xfrm rot="0">
            <a:off x="1066800" y="5029200"/>
            <a:ext cx="1371600" cy="449262"/>
          </a:xfrm>
          <a:prstGeom prst="rect"/>
        </p:spPr>
        <p:txBody>
          <a:bodyPr anchor="t" bIns="45720" fromWordArt="1" lIns="91440" rIns="91440" tIns="45720" vert="horz" wrap="none">
            <a:prstTxWarp prst="textPlain">
              <a:avLst>
                <a:gd fmla="val 50000" name="adj"/>
              </a:avLst>
            </a:prstTxWarp>
          </a:bodyPr>
          <a:p>
            <a:pPr algn="ctr"/>
            <a:r>
              <a:rPr b="0" sz="2800" i="0" kern="10" normalizeH="0" spc="0">
                <a:ln>
                  <a:noFill/>
                </a:ln>
                <a:gradFill rotWithShape="0">
                  <a:gsLst>
                    <a:gs pos="0">
                      <a:srgbClr val="FFFF00">
                        <a:alpha val="100000"/>
                      </a:srgbClr>
                    </a:gs>
                    <a:gs pos="100000">
                      <a:srgbClr val="FF9933">
                        <a:alpha val="100000"/>
                      </a:srgbClr>
                    </a:gs>
                  </a:gsLst>
                  <a:path path="rect">
                    <a:fillToRect l="50000" t="50000" r="50000" b="50000"/>
                  </a:path>
                </a:gradFill>
                <a:effectLst>
                  <a:outerShdw algn="ctr" dir="2699999" dist="35921" kx="0" sx="100000" sy="100000">
                    <a:srgbClr val="C0C0C0">
                      <a:alpha val="79999"/>
                    </a:srgbClr>
                  </a:outerShdw>
                </a:effectLst>
                <a:latin typeface="Impact"/>
                <a:ea typeface="Impact"/>
              </a:rPr>
              <a:t>Question</a:t>
            </a:r>
          </a:p>
        </p:txBody>
      </p:sp>
      <p:grpSp>
        <p:nvGrpSpPr>
          <p:cNvPr id="157" name=""/>
          <p:cNvGrpSpPr/>
          <p:nvPr/>
        </p:nvGrpSpPr>
        <p:grpSpPr>
          <a:xfrm rot="0">
            <a:off x="2667000" y="1295400"/>
            <a:ext cx="5486400" cy="3886200"/>
            <a:chOff x="1632" y="864"/>
            <a:chExt cx="3456" cy="2448"/>
          </a:xfrm>
        </p:grpSpPr>
        <p:pic>
          <p:nvPicPr>
            <p:cNvPr id="2097209" name="Picture 12"/>
            <p:cNvPicPr>
              <a:picLocks/>
            </p:cNvPicPr>
            <p:nvPr/>
          </p:nvPicPr>
          <p:blipFill>
            <a:blip xmlns:r="http://schemas.openxmlformats.org/officeDocument/2006/relationships" r:embed="rId2"/>
            <a:srcRect l="0" t="0" r="0" b="0"/>
            <a:stretch>
              <a:fillRect/>
            </a:stretch>
          </p:blipFill>
          <p:spPr>
            <a:xfrm rot="0">
              <a:off x="1632" y="864"/>
              <a:ext cx="3456" cy="2446"/>
            </a:xfrm>
            <a:prstGeom prst="rect"/>
            <a:noFill/>
            <a:ln>
              <a:noFill/>
            </a:ln>
          </p:spPr>
        </p:pic>
        <p:sp>
          <p:nvSpPr>
            <p:cNvPr id="1049016" name="Rectangle 13"/>
            <p:cNvSpPr/>
            <p:nvPr/>
          </p:nvSpPr>
          <p:spPr>
            <a:xfrm rot="0">
              <a:off x="1632" y="864"/>
              <a:ext cx="3456" cy="2448"/>
            </a:xfrm>
            <a:prstGeom prst="rect"/>
            <a:noFill/>
            <a:ln w="2857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grpSp>
      <p:sp>
        <p:nvSpPr>
          <p:cNvPr id="1049017" name="Text Box 15"/>
          <p:cNvSpPr txBox="1"/>
          <p:nvPr/>
        </p:nvSpPr>
        <p:spPr>
          <a:xfrm rot="0">
            <a:off x="990600" y="5410200"/>
            <a:ext cx="7543800" cy="7016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t>Is the word generator set as an up counter or a down counter? (The least significant decoder output at the top). </a:t>
            </a:r>
          </a:p>
        </p:txBody>
      </p:sp>
      <p:sp>
        <p:nvSpPr>
          <p:cNvPr id="1049018" name="Text Box 16"/>
          <p:cNvSpPr txBox="1"/>
          <p:nvPr/>
        </p:nvSpPr>
        <p:spPr>
          <a:xfrm rot="0">
            <a:off x="4953000" y="5715000"/>
            <a:ext cx="2133600" cy="3968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solidFill>
                  <a:srgbClr val="FF0000"/>
                </a:solidFill>
              </a:rPr>
              <a:t>It is an up counter.</a:t>
            </a:r>
          </a:p>
        </p:txBody>
      </p:sp>
    </p:spTree>
  </p:cSld>
  <p:clrMapOvr>
    <a:masterClrMapping/>
  </p:clrMapOvr>
  <p:transition spd="fast" advClick="1"/>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9" presetSubtype="0">
                                  <p:stCondLst>
                                    <p:cond delay="0"/>
                                  </p:stCondLst>
                                  <p:childTnLst>
                                    <p:set>
                                      <p:cBhvr>
                                        <p:cTn dur="1" fill="hold" id="6">
                                          <p:stCondLst>
                                            <p:cond delay="0"/>
                                          </p:stCondLst>
                                        </p:cTn>
                                        <p:tgtEl>
                                          <p:spTgt spid="1049015"/>
                                        </p:tgtEl>
                                        <p:attrNameLst>
                                          <p:attrName>style.visibility</p:attrName>
                                        </p:attrNameLst>
                                      </p:cBhvr>
                                      <p:to>
                                        <p:strVal val="visible"/>
                                      </p:to>
                                    </p:set>
                                    <p:animEffect transition="in" filter="dissolve">
                                      <p:cBhvr>
                                        <p:cTn dur="500" id="7"/>
                                        <p:tgtEl>
                                          <p:spTgt spid="1049015"/>
                                        </p:tgtEl>
                                      </p:cBhvr>
                                    </p:animEffect>
                                  </p:childTnLst>
                                </p:cTn>
                              </p:par>
                            </p:childTnLst>
                          </p:cTn>
                        </p:par>
                        <p:par>
                          <p:cTn fill="hold" id="8" nodeType="afterGroup">
                            <p:stCondLst>
                              <p:cond delay="500"/>
                            </p:stCondLst>
                            <p:childTnLst>
                              <p:par>
                                <p:cTn fill="hold" grpId="0" id="9" nodeType="afterEffect" presetClass="entr" presetID="37" presetSubtype="0">
                                  <p:stCondLst>
                                    <p:cond delay="0"/>
                                  </p:stCondLst>
                                  <p:childTnLst>
                                    <p:set>
                                      <p:cBhvr>
                                        <p:cTn dur="1" fill="hold" id="10">
                                          <p:stCondLst>
                                            <p:cond delay="0"/>
                                          </p:stCondLst>
                                        </p:cTn>
                                        <p:tgtEl>
                                          <p:spTgt spid="1049017"/>
                                        </p:tgtEl>
                                        <p:attrNameLst>
                                          <p:attrName>style.visibility</p:attrName>
                                        </p:attrNameLst>
                                      </p:cBhvr>
                                      <p:to>
                                        <p:strVal val="visible"/>
                                      </p:to>
                                    </p:set>
                                    <p:animEffect transition="in" filter="fade">
                                      <p:cBhvr>
                                        <p:cTn dur="1000" id="11"/>
                                        <p:tgtEl>
                                          <p:spTgt spid="1049017"/>
                                        </p:tgtEl>
                                      </p:cBhvr>
                                    </p:animEffect>
                                    <p:anim calcmode="lin" valueType="num">
                                      <p:cBhvr>
                                        <p:cTn dur="1000" fill="hold" id="12"/>
                                        <p:tgtEl>
                                          <p:spTgt spid="1049017"/>
                                        </p:tgtEl>
                                        <p:attrNameLst>
                                          <p:attrName>ppt_x</p:attrName>
                                        </p:attrNameLst>
                                      </p:cBhvr>
                                      <p:tavLst>
                                        <p:tav tm="0">
                                          <p:val>
                                            <p:strVal val="#ppt_x"/>
                                          </p:val>
                                        </p:tav>
                                        <p:tav tm="100000">
                                          <p:val>
                                            <p:strVal val="#ppt_x"/>
                                          </p:val>
                                        </p:tav>
                                      </p:tavLst>
                                    </p:anim>
                                    <p:anim calcmode="lin" valueType="num">
                                      <p:cBhvr>
                                        <p:cTn decel="100000" dur="900" fill="hold" id="13"/>
                                        <p:tgtEl>
                                          <p:spTgt spid="1049017"/>
                                        </p:tgtEl>
                                        <p:attrNameLst>
                                          <p:attrName>ppt_y</p:attrName>
                                        </p:attrNameLst>
                                      </p:cBhvr>
                                      <p:tavLst>
                                        <p:tav tm="0">
                                          <p:val>
                                            <p:strVal val="#ppt_y+1"/>
                                          </p:val>
                                        </p:tav>
                                        <p:tav tm="100000">
                                          <p:val>
                                            <p:strVal val="#ppt_y-.03"/>
                                          </p:val>
                                        </p:tav>
                                      </p:tavLst>
                                    </p:anim>
                                    <p:anim calcmode="lin" valueType="num">
                                      <p:cBhvr>
                                        <p:cTn accel="100000" dur="100" fill="hold" id="14">
                                          <p:stCondLst>
                                            <p:cond delay="900"/>
                                          </p:stCondLst>
                                        </p:cTn>
                                        <p:tgtEl>
                                          <p:spTgt spid="1049017"/>
                                        </p:tgtEl>
                                        <p:attrNameLst>
                                          <p:attrName>ppt_y</p:attrName>
                                        </p:attrNameLst>
                                      </p:cBhvr>
                                      <p:tavLst>
                                        <p:tav tm="0">
                                          <p:val>
                                            <p:strVal val="#ppt_y-.03"/>
                                          </p:val>
                                        </p:tav>
                                        <p:tav tm="100000">
                                          <p:val>
                                            <p:strVal val="#ppt_y"/>
                                          </p:val>
                                        </p:tav>
                                      </p:tavLst>
                                    </p:anim>
                                  </p:childTnLst>
                                </p:cTn>
                              </p:par>
                            </p:childTnLst>
                          </p:cTn>
                        </p:par>
                      </p:childTnLst>
                    </p:cTn>
                  </p:par>
                  <p:par>
                    <p:cTn fill="hold" id="15" nodeType="clickPar">
                      <p:stCondLst>
                        <p:cond delay="indefinite"/>
                      </p:stCondLst>
                      <p:childTnLst>
                        <p:par>
                          <p:cTn fill="hold" id="16" nodeType="withGroup">
                            <p:stCondLst>
                              <p:cond delay="0"/>
                            </p:stCondLst>
                            <p:childTnLst>
                              <p:par>
                                <p:cTn fill="hold" grpId="0" id="17" nodeType="clickEffect" presetClass="entr" presetID="15" presetSubtype="0">
                                  <p:stCondLst>
                                    <p:cond delay="0"/>
                                  </p:stCondLst>
                                  <p:childTnLst>
                                    <p:set>
                                      <p:cBhvr>
                                        <p:cTn dur="1" fill="hold" id="18">
                                          <p:stCondLst>
                                            <p:cond delay="0"/>
                                          </p:stCondLst>
                                        </p:cTn>
                                        <p:tgtEl>
                                          <p:spTgt spid="1049018"/>
                                        </p:tgtEl>
                                        <p:attrNameLst>
                                          <p:attrName>style.visibility</p:attrName>
                                        </p:attrNameLst>
                                      </p:cBhvr>
                                      <p:to>
                                        <p:strVal val="visible"/>
                                      </p:to>
                                    </p:set>
                                    <p:anim calcmode="lin" valueType="num">
                                      <p:cBhvr>
                                        <p:cTn dur="1000" fill="hold" id="19"/>
                                        <p:tgtEl>
                                          <p:spTgt spid="1049018"/>
                                        </p:tgtEl>
                                        <p:attrNameLst>
                                          <p:attrName>ppt_w</p:attrName>
                                        </p:attrNameLst>
                                      </p:cBhvr>
                                      <p:tavLst>
                                        <p:tav tm="0">
                                          <p:val>
                                            <p:fltVal val="0.0"/>
                                          </p:val>
                                        </p:tav>
                                        <p:tav tm="100000">
                                          <p:val>
                                            <p:strVal val="#ppt_w"/>
                                          </p:val>
                                        </p:tav>
                                      </p:tavLst>
                                    </p:anim>
                                    <p:anim calcmode="lin" valueType="num">
                                      <p:cBhvr>
                                        <p:cTn dur="1000" fill="hold" id="20"/>
                                        <p:tgtEl>
                                          <p:spTgt spid="1049018"/>
                                        </p:tgtEl>
                                        <p:attrNameLst>
                                          <p:attrName>ppt_h</p:attrName>
                                        </p:attrNameLst>
                                      </p:cBhvr>
                                      <p:tavLst>
                                        <p:tav tm="0">
                                          <p:val>
                                            <p:fltVal val="0.0"/>
                                          </p:val>
                                        </p:tav>
                                        <p:tav tm="100000">
                                          <p:val>
                                            <p:strVal val="#ppt_h"/>
                                          </p:val>
                                        </p:tav>
                                      </p:tavLst>
                                    </p:anim>
                                    <p:anim calcmode="lin" valueType="num">
                                      <p:cBhvr>
                                        <p:cTn dur="1000" fill="hold" id="21"/>
                                        <p:tgtEl>
                                          <p:spTgt spid="1049018"/>
                                        </p:tgtEl>
                                        <p:attrNameLst>
                                          <p:attrName>ppt_x</p:attrName>
                                        </p:attrNameLst>
                                      </p:cBhvr>
                                      <p:tavLst>
                                        <p:tav fmla="#ppt_x+(cos(-2*pi*(1-$))*-#ppt_x-sin(-2*pi*(1-$))*(1-#ppt_y))*(1-$)" tm="0">
                                          <p:val>
                                            <p:fltVal val="0.0"/>
                                          </p:val>
                                        </p:tav>
                                        <p:tav tm="100000">
                                          <p:val>
                                            <p:fltVal val="1.0"/>
                                          </p:val>
                                        </p:tav>
                                      </p:tavLst>
                                    </p:anim>
                                    <p:anim calcmode="lin" valueType="num">
                                      <p:cBhvr>
                                        <p:cTn dur="1000" fill="hold" id="22"/>
                                        <p:tgtEl>
                                          <p:spTgt spid="1049018"/>
                                        </p:tgtEl>
                                        <p:attrNameLst>
                                          <p:attrName>ppt_y</p:attrName>
                                        </p:attrNameLst>
                                      </p:cBhvr>
                                      <p:tavLst>
                                        <p:tav fmla="#ppt_y+(sin(-2*pi*(1-$))*-#ppt_x+cos(-2*pi*(1-$))*(1-#ppt_y))*(1-$)" tm="0">
                                          <p:val>
                                            <p:fltVal val="0.0"/>
                                          </p:val>
                                        </p:tav>
                                        <p:tav tm="100000">
                                          <p:val>
                                            <p:fltVal val="1.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17" grpId="0" uiExpand="0" build="whole"/>
      <p:bldP spid="1049018" grpId="0" uiExpand="0" build="whole"/>
    </p:bldLst>
  </p:timing>
</p:sld>
</file>

<file path=ppt/slides/slide24.xml><?xml version="1.0" encoding="utf-8"?>
<p:sld xmlns:a="http://schemas.openxmlformats.org/drawingml/2006/main" xmlns:r="http://schemas.openxmlformats.org/officeDocument/2006/relationships" xmlns:p="http://schemas.openxmlformats.org/presentationml/2006/main" showMasterSp="1">
  <p:cSld>
    <p:spTree>
      <p:nvGrpSpPr>
        <p:cNvPr id="160" name=""/>
        <p:cNvGrpSpPr/>
        <p:nvPr/>
      </p:nvGrpSpPr>
      <p:grpSpPr>
        <a:xfrm rot="0">
          <a:off x="0" y="0"/>
          <a:ext cx="0" cy="0"/>
          <a:chOff x="0" y="0"/>
          <a:chExt cx="0" cy="0"/>
        </a:xfrm>
      </p:grpSpPr>
      <p:pic>
        <p:nvPicPr>
          <p:cNvPr id="2097210" name="Picture 2"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9022" name="Text Box 3"/>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9023" name="Rectangle 4"/>
          <p:cNvSpPr/>
          <p:nvPr/>
        </p:nvSpPr>
        <p:spPr>
          <a:xfrm rot="0">
            <a:off x="914400" y="1143000"/>
            <a:ext cx="1344612"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Decoders</a:t>
            </a:r>
          </a:p>
        </p:txBody>
      </p:sp>
      <p:sp>
        <p:nvSpPr>
          <p:cNvPr id="1049024" name="Text Box 11"/>
          <p:cNvSpPr txBox="1"/>
          <p:nvPr/>
        </p:nvSpPr>
        <p:spPr>
          <a:xfrm rot="0">
            <a:off x="990600" y="2057400"/>
            <a:ext cx="4648200" cy="10064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t>BCD-to-decimal decoders accept a binary coded decimal input and activate one of ten possible decimal digit indications. </a:t>
            </a:r>
          </a:p>
        </p:txBody>
      </p:sp>
      <p:graphicFrame>
        <p:nvGraphicFramePr>
          <p:cNvPr id="4194327" name=""/>
          <p:cNvGraphicFramePr>
            <a:graphicFrameLocks/>
          </p:cNvGraphicFramePr>
          <p:nvPr/>
        </p:nvGraphicFramePr>
        <p:xfrm rot="0">
          <a:off x="6019800" y="1066800"/>
          <a:ext cx="2419350" cy="3352800"/>
        </p:xfrm>
        <a:graphic>
          <a:graphicData uri="http://schemas.openxmlformats.org/presentationml/2006/ole">
            <mc:AlternateContent xmlns:mc="http://schemas.openxmlformats.org/markup-compatibility/2006">
              <mc:Choice xmlns:v="urn:schemas-microsoft-com:vml" Requires="v">
                <p:oleObj name="CorelDRAW" r:id="rId2" spid="" imgH="3352800" imgW="2419350" showAsIcon="0" progId="CorelDRAW.Graphic.13">
                  <p:embed followColorScheme="full"/>
                  <p:pic>
                    <p:nvPicPr>
                      <p:cNvPr id="2097211" name="Object 13"/>
                      <p:cNvPicPr>
                        <a:picLocks/>
                      </p:cNvPicPr>
                      <p:nvPr/>
                    </p:nvPicPr>
                    <p:blipFill>
                      <a:blip xmlns:r="http://schemas.openxmlformats.org/officeDocument/2006/relationships" r:embed="rId3"/>
                      <a:srcRect l="0" t="0" r="0" b="0"/>
                      <a:stretch>
                        <a:fillRect/>
                      </a:stretch>
                    </p:blipFill>
                    <p:spPr>
                      <a:xfrm rot="0">
                        <a:off x="6019800" y="1066800"/>
                        <a:ext cx="2419350" cy="3352800"/>
                      </a:xfrm>
                      <a:prstGeom prst="rect"/>
                      <a:noFill/>
                      <a:ln>
                        <a:noFill/>
                      </a:ln>
                    </p:spPr>
                  </p:pic>
                </p:oleObj>
              </mc:Choice>
              <mc:Fallback>
                <p:oleObj name="CorelDRAW" r:id="rId2" spid="" imgH="3352800" imgW="2419350" showAsIcon="0" progId="CorelDRAW.Graphic.13">
                  <p:embed followColorScheme="full"/>
                  <p:pic>
                    <p:nvPicPr>
                      <p:cNvPr id="2097211" name="Object 13"/>
                      <p:cNvPicPr>
                        <a:picLocks/>
                      </p:cNvPicPr>
                      <p:nvPr/>
                    </p:nvPicPr>
                    <p:blipFill>
                      <a:blip xmlns:r="http://schemas.openxmlformats.org/officeDocument/2006/relationships" r:embed="rId3"/>
                      <a:srcRect l="0" t="0" r="0" b="0"/>
                      <a:stretch>
                        <a:fillRect/>
                      </a:stretch>
                    </p:blipFill>
                    <p:spPr>
                      <a:xfrm rot="0">
                        <a:off x="6019800" y="1066800"/>
                        <a:ext cx="2419350" cy="3352800"/>
                      </a:xfrm>
                      <a:prstGeom prst="rect"/>
                      <a:noFill/>
                      <a:ln>
                        <a:noFill/>
                      </a:ln>
                    </p:spPr>
                  </p:pic>
                </p:oleObj>
              </mc:Fallback>
            </mc:AlternateContent>
          </a:graphicData>
        </a:graphic>
      </p:graphicFrame>
      <p:sp>
        <p:nvSpPr>
          <p:cNvPr id="1049025" name="Text Box 14"/>
          <p:cNvSpPr txBox="1"/>
          <p:nvPr/>
        </p:nvSpPr>
        <p:spPr>
          <a:xfrm rot="0">
            <a:off x="5651500" y="2316162"/>
            <a:ext cx="5334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A</a:t>
            </a:r>
            <a:r>
              <a:rPr altLang="en-US" baseline="-25000" sz="1600" lang="en-US">
                <a:solidFill>
                  <a:srgbClr val="FF0000"/>
                </a:solidFill>
                <a:latin typeface="Arial" pitchFamily="0" charset="0"/>
              </a:rPr>
              <a:t>1</a:t>
            </a:r>
          </a:p>
        </p:txBody>
      </p:sp>
      <p:sp>
        <p:nvSpPr>
          <p:cNvPr id="1049026" name="Text Box 15"/>
          <p:cNvSpPr txBox="1"/>
          <p:nvPr/>
        </p:nvSpPr>
        <p:spPr>
          <a:xfrm rot="0">
            <a:off x="5638800" y="2062162"/>
            <a:ext cx="5334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A</a:t>
            </a:r>
            <a:r>
              <a:rPr altLang="en-US" baseline="-25000" sz="1600" lang="en-US">
                <a:solidFill>
                  <a:srgbClr val="FF0000"/>
                </a:solidFill>
                <a:latin typeface="Arial" pitchFamily="0" charset="0"/>
              </a:rPr>
              <a:t>0</a:t>
            </a:r>
          </a:p>
        </p:txBody>
      </p:sp>
      <p:sp>
        <p:nvSpPr>
          <p:cNvPr id="1049027" name="Text Box 16"/>
          <p:cNvSpPr txBox="1"/>
          <p:nvPr/>
        </p:nvSpPr>
        <p:spPr>
          <a:xfrm rot="0">
            <a:off x="5651500" y="2559050"/>
            <a:ext cx="5334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A</a:t>
            </a:r>
            <a:r>
              <a:rPr altLang="en-US" baseline="-25000" sz="1600" lang="en-US">
                <a:solidFill>
                  <a:srgbClr val="FF0000"/>
                </a:solidFill>
                <a:latin typeface="Arial" pitchFamily="0" charset="0"/>
              </a:rPr>
              <a:t>2</a:t>
            </a:r>
          </a:p>
        </p:txBody>
      </p:sp>
      <p:sp>
        <p:nvSpPr>
          <p:cNvPr id="1049028" name="Text Box 17"/>
          <p:cNvSpPr txBox="1"/>
          <p:nvPr/>
        </p:nvSpPr>
        <p:spPr>
          <a:xfrm rot="0">
            <a:off x="5651500" y="2863850"/>
            <a:ext cx="5334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A</a:t>
            </a:r>
            <a:r>
              <a:rPr altLang="en-US" baseline="-25000" sz="1600" lang="en-US">
                <a:solidFill>
                  <a:srgbClr val="FF0000"/>
                </a:solidFill>
                <a:latin typeface="Arial" pitchFamily="0" charset="0"/>
              </a:rPr>
              <a:t>3</a:t>
            </a:r>
          </a:p>
        </p:txBody>
      </p:sp>
      <p:sp>
        <p:nvSpPr>
          <p:cNvPr id="1049029" name="WordArt 18"/>
          <p:cNvSpPr/>
          <p:nvPr/>
        </p:nvSpPr>
        <p:spPr>
          <a:xfrm rot="0">
            <a:off x="838200" y="3284537"/>
            <a:ext cx="1219200" cy="449262"/>
          </a:xfrm>
          <a:prstGeom prst="rect"/>
        </p:spPr>
        <p:txBody>
          <a:bodyPr anchor="t" bIns="45720" fromWordArt="1" lIns="91440" rIns="91440" tIns="45720" vert="horz" wrap="none">
            <a:prstTxWarp prst="textPlain">
              <a:avLst>
                <a:gd fmla="val 50000" name="adj"/>
              </a:avLst>
            </a:prstTxWarp>
          </a:bodyPr>
          <a:p>
            <a:pPr algn="ctr"/>
            <a:r>
              <a:rPr b="0" sz="2800" i="0" kern="10" normalizeH="0" spc="0">
                <a:ln>
                  <a:noFill/>
                </a:ln>
                <a:gradFill rotWithShape="0">
                  <a:gsLst>
                    <a:gs pos="0">
                      <a:srgbClr val="FFFF00">
                        <a:alpha val="100000"/>
                      </a:srgbClr>
                    </a:gs>
                    <a:gs pos="100000">
                      <a:srgbClr val="FF9933">
                        <a:alpha val="100000"/>
                      </a:srgbClr>
                    </a:gs>
                  </a:gsLst>
                  <a:path path="rect">
                    <a:fillToRect l="50000" t="50000" r="50000" b="50000"/>
                  </a:path>
                </a:gradFill>
                <a:effectLst>
                  <a:outerShdw algn="ctr" dir="2699999" dist="35921" kx="0" sx="100000" sy="100000">
                    <a:srgbClr val="C0C0C0">
                      <a:alpha val="79999"/>
                    </a:srgbClr>
                  </a:outerShdw>
                </a:effectLst>
                <a:latin typeface="Impact"/>
                <a:ea typeface="Impact"/>
              </a:rPr>
              <a:t>Example</a:t>
            </a:r>
          </a:p>
        </p:txBody>
      </p:sp>
      <p:sp>
        <p:nvSpPr>
          <p:cNvPr id="1049030" name="WordArt 19"/>
          <p:cNvSpPr/>
          <p:nvPr/>
        </p:nvSpPr>
        <p:spPr>
          <a:xfrm rot="0">
            <a:off x="838200" y="4579937"/>
            <a:ext cx="1219200" cy="449262"/>
          </a:xfrm>
          <a:prstGeom prst="rect"/>
        </p:spPr>
        <p:txBody>
          <a:bodyPr anchor="t" bIns="45720" fromWordArt="1" lIns="91440" rIns="91440" tIns="45720" vert="horz" wrap="none">
            <a:prstTxWarp prst="textPlain">
              <a:avLst>
                <a:gd fmla="val 50000" name="adj"/>
              </a:avLst>
            </a:prstTxWarp>
          </a:bodyPr>
          <a:p>
            <a:pPr algn="ctr"/>
            <a:r>
              <a:rPr b="0" sz="2800" i="0" kern="10" normalizeH="0" spc="0">
                <a:ln>
                  <a:noFill/>
                </a:ln>
                <a:gradFill rotWithShape="0">
                  <a:gsLst>
                    <a:gs pos="0">
                      <a:srgbClr val="FFFF00">
                        <a:alpha val="100000"/>
                      </a:srgbClr>
                    </a:gs>
                    <a:gs pos="100000">
                      <a:srgbClr val="FF9933">
                        <a:alpha val="100000"/>
                      </a:srgbClr>
                    </a:gs>
                  </a:gsLst>
                  <a:path path="rect">
                    <a:fillToRect l="50000" t="50000" r="50000" b="50000"/>
                  </a:path>
                </a:gradFill>
                <a:effectLst>
                  <a:outerShdw algn="ctr" dir="2699999" dist="35921" kx="0" sx="100000" sy="100000">
                    <a:srgbClr val="C0C0C0">
                      <a:alpha val="79999"/>
                    </a:srgbClr>
                  </a:outerShdw>
                </a:effectLst>
                <a:latin typeface="Impact"/>
                <a:ea typeface="Impact"/>
              </a:rPr>
              <a:t>Solution</a:t>
            </a:r>
          </a:p>
        </p:txBody>
      </p:sp>
      <p:sp>
        <p:nvSpPr>
          <p:cNvPr id="1049031" name="Text Box 20"/>
          <p:cNvSpPr txBox="1"/>
          <p:nvPr/>
        </p:nvSpPr>
        <p:spPr>
          <a:xfrm rot="0">
            <a:off x="2209800" y="3284537"/>
            <a:ext cx="4114800" cy="10064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t>Assume the inputs to the 74HC42 decoder is the sequence 0101. Describe the output. </a:t>
            </a:r>
          </a:p>
        </p:txBody>
      </p:sp>
      <p:sp>
        <p:nvSpPr>
          <p:cNvPr id="1049032" name="Text Box 21"/>
          <p:cNvSpPr txBox="1"/>
          <p:nvPr/>
        </p:nvSpPr>
        <p:spPr>
          <a:xfrm rot="0">
            <a:off x="2209800" y="4572000"/>
            <a:ext cx="6019800" cy="7016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t>All lines are HIGH except for one active output, which is LOW.  The active outputs is 5.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9" presetSubtype="0">
                                  <p:stCondLst>
                                    <p:cond delay="0"/>
                                  </p:stCondLst>
                                  <p:childTnLst>
                                    <p:set>
                                      <p:cBhvr>
                                        <p:cTn dur="1" fill="hold" id="6">
                                          <p:stCondLst>
                                            <p:cond delay="0"/>
                                          </p:stCondLst>
                                        </p:cTn>
                                        <p:tgtEl>
                                          <p:spTgt spid="1049029"/>
                                        </p:tgtEl>
                                        <p:attrNameLst>
                                          <p:attrName>style.visibility</p:attrName>
                                        </p:attrNameLst>
                                      </p:cBhvr>
                                      <p:to>
                                        <p:strVal val="visible"/>
                                      </p:to>
                                    </p:set>
                                    <p:animEffect transition="in" filter="dissolve">
                                      <p:cBhvr>
                                        <p:cTn dur="500" id="7"/>
                                        <p:tgtEl>
                                          <p:spTgt spid="1049029"/>
                                        </p:tgtEl>
                                      </p:cBhvr>
                                    </p:animEffect>
                                  </p:childTnLst>
                                </p:cTn>
                              </p:par>
                              <p:par>
                                <p:cTn fill="hold" grpId="0" id="8" nodeType="withEffect" presetClass="entr" presetID="2" presetSubtype="4">
                                  <p:stCondLst>
                                    <p:cond delay="0"/>
                                  </p:stCondLst>
                                  <p:childTnLst>
                                    <p:set>
                                      <p:cBhvr>
                                        <p:cTn dur="1" fill="hold" id="9">
                                          <p:stCondLst>
                                            <p:cond delay="0"/>
                                          </p:stCondLst>
                                        </p:cTn>
                                        <p:tgtEl>
                                          <p:spTgt spid="1049031"/>
                                        </p:tgtEl>
                                        <p:attrNameLst>
                                          <p:attrName>style.visibility</p:attrName>
                                        </p:attrNameLst>
                                      </p:cBhvr>
                                      <p:to>
                                        <p:strVal val="visible"/>
                                      </p:to>
                                    </p:set>
                                    <p:anim calcmode="lin" valueType="num">
                                      <p:cBhvr additive="base">
                                        <p:cTn dur="500" fill="hold" id="10"/>
                                        <p:tgtEl>
                                          <p:spTgt spid="1049031"/>
                                        </p:tgtEl>
                                        <p:attrNameLst>
                                          <p:attrName>ppt_x</p:attrName>
                                        </p:attrNameLst>
                                      </p:cBhvr>
                                      <p:tavLst>
                                        <p:tav tm="0">
                                          <p:val>
                                            <p:strVal val="#ppt_x"/>
                                          </p:val>
                                        </p:tav>
                                        <p:tav tm="100000">
                                          <p:val>
                                            <p:strVal val="#ppt_x"/>
                                          </p:val>
                                        </p:tav>
                                      </p:tavLst>
                                    </p:anim>
                                    <p:anim calcmode="lin" valueType="num">
                                      <p:cBhvr additive="base">
                                        <p:cTn dur="500" fill="hold" id="11"/>
                                        <p:tgtEl>
                                          <p:spTgt spid="1049031"/>
                                        </p:tgtEl>
                                        <p:attrNameLst>
                                          <p:attrName>ppt_y</p:attrName>
                                        </p:attrNameLst>
                                      </p:cBhvr>
                                      <p:tavLst>
                                        <p:tav tm="0">
                                          <p:val>
                                            <p:strVal val="1+#ppt_h/2"/>
                                          </p:val>
                                        </p:tav>
                                        <p:tav tm="100000">
                                          <p:val>
                                            <p:strVal val="#ppt_y"/>
                                          </p:val>
                                        </p:tav>
                                      </p:tavLst>
                                    </p:anim>
                                  </p:childTnLst>
                                </p:cTn>
                              </p:par>
                            </p:childTnLst>
                          </p:cTn>
                        </p:par>
                      </p:childTnLst>
                    </p:cTn>
                  </p:par>
                  <p:par>
                    <p:cTn fill="hold" id="12" nodeType="clickPar">
                      <p:stCondLst>
                        <p:cond delay="indefinite"/>
                      </p:stCondLst>
                      <p:childTnLst>
                        <p:par>
                          <p:cTn fill="hold" id="13" nodeType="withGroup">
                            <p:stCondLst>
                              <p:cond delay="0"/>
                            </p:stCondLst>
                            <p:childTnLst>
                              <p:par>
                                <p:cTn fill="hold" id="14" nodeType="clickEffect" presetClass="entr" presetID="9" presetSubtype="0">
                                  <p:stCondLst>
                                    <p:cond delay="0"/>
                                  </p:stCondLst>
                                  <p:childTnLst>
                                    <p:set>
                                      <p:cBhvr>
                                        <p:cTn dur="1" fill="hold" id="15">
                                          <p:stCondLst>
                                            <p:cond delay="0"/>
                                          </p:stCondLst>
                                        </p:cTn>
                                        <p:tgtEl>
                                          <p:spTgt spid="1049030"/>
                                        </p:tgtEl>
                                        <p:attrNameLst>
                                          <p:attrName>style.visibility</p:attrName>
                                        </p:attrNameLst>
                                      </p:cBhvr>
                                      <p:to>
                                        <p:strVal val="visible"/>
                                      </p:to>
                                    </p:set>
                                    <p:animEffect transition="in" filter="dissolve">
                                      <p:cBhvr>
                                        <p:cTn dur="500" id="16"/>
                                        <p:tgtEl>
                                          <p:spTgt spid="1049030"/>
                                        </p:tgtEl>
                                      </p:cBhvr>
                                    </p:animEffect>
                                  </p:childTnLst>
                                </p:cTn>
                              </p:par>
                              <p:par>
                                <p:cTn fill="hold" grpId="0" id="17" nodeType="withEffect" presetClass="entr" presetID="2" presetSubtype="2">
                                  <p:stCondLst>
                                    <p:cond delay="0"/>
                                  </p:stCondLst>
                                  <p:childTnLst>
                                    <p:set>
                                      <p:cBhvr>
                                        <p:cTn dur="1" fill="hold" id="18">
                                          <p:stCondLst>
                                            <p:cond delay="0"/>
                                          </p:stCondLst>
                                        </p:cTn>
                                        <p:tgtEl>
                                          <p:spTgt spid="1049032"/>
                                        </p:tgtEl>
                                        <p:attrNameLst>
                                          <p:attrName>style.visibility</p:attrName>
                                        </p:attrNameLst>
                                      </p:cBhvr>
                                      <p:to>
                                        <p:strVal val="visible"/>
                                      </p:to>
                                    </p:set>
                                    <p:anim calcmode="lin" valueType="num">
                                      <p:cBhvr additive="base">
                                        <p:cTn dur="500" fill="hold" id="19"/>
                                        <p:tgtEl>
                                          <p:spTgt spid="1049032"/>
                                        </p:tgtEl>
                                        <p:attrNameLst>
                                          <p:attrName>ppt_x</p:attrName>
                                        </p:attrNameLst>
                                      </p:cBhvr>
                                      <p:tavLst>
                                        <p:tav tm="0">
                                          <p:val>
                                            <p:strVal val="1+#ppt_w/2"/>
                                          </p:val>
                                        </p:tav>
                                        <p:tav tm="100000">
                                          <p:val>
                                            <p:strVal val="#ppt_x"/>
                                          </p:val>
                                        </p:tav>
                                      </p:tavLst>
                                    </p:anim>
                                    <p:anim calcmode="lin" valueType="num">
                                      <p:cBhvr additive="base">
                                        <p:cTn dur="500" fill="hold" id="20"/>
                                        <p:tgtEl>
                                          <p:spTgt spid="10490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31" grpId="0" uiExpand="0" build="whole"/>
      <p:bldP spid="1049032" grpId="0" uiExpand="0" build="whole"/>
    </p:bldLst>
  </p:timing>
</p:sld>
</file>

<file path=ppt/slides/slide25.xml><?xml version="1.0" encoding="utf-8"?>
<p:sld xmlns:a="http://schemas.openxmlformats.org/drawingml/2006/main" xmlns:r="http://schemas.openxmlformats.org/officeDocument/2006/relationships" xmlns:p="http://schemas.openxmlformats.org/presentationml/2006/main" showMasterSp="1">
  <p:cSld>
    <p:spTree>
      <p:nvGrpSpPr>
        <p:cNvPr id="163" name=""/>
        <p:cNvGrpSpPr/>
        <p:nvPr/>
      </p:nvGrpSpPr>
      <p:grpSpPr>
        <a:xfrm rot="0">
          <a:off x="0" y="0"/>
          <a:ext cx="0" cy="0"/>
          <a:chOff x="0" y="0"/>
          <a:chExt cx="0" cy="0"/>
        </a:xfrm>
      </p:grpSpPr>
      <p:pic>
        <p:nvPicPr>
          <p:cNvPr id="2097212" name="Picture 2"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9036" name="Text Box 3"/>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9037" name="Rectangle 4"/>
          <p:cNvSpPr/>
          <p:nvPr/>
        </p:nvSpPr>
        <p:spPr>
          <a:xfrm rot="0">
            <a:off x="914400" y="1143000"/>
            <a:ext cx="2808287"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BCD Decoder/Driver</a:t>
            </a:r>
          </a:p>
        </p:txBody>
      </p:sp>
      <p:sp>
        <p:nvSpPr>
          <p:cNvPr id="1049038" name="Text Box 5"/>
          <p:cNvSpPr txBox="1"/>
          <p:nvPr/>
        </p:nvSpPr>
        <p:spPr>
          <a:xfrm rot="0">
            <a:off x="914400" y="1600200"/>
            <a:ext cx="7620000" cy="8223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lang="en-US"/>
              <a:t>Another useful decoder is the 74LS47. This is a BCD-to-seven segment display with active LOW outputs. </a:t>
            </a:r>
          </a:p>
        </p:txBody>
      </p:sp>
      <p:sp>
        <p:nvSpPr>
          <p:cNvPr id="1049039" name="Text Box 16"/>
          <p:cNvSpPr txBox="1"/>
          <p:nvPr/>
        </p:nvSpPr>
        <p:spPr>
          <a:xfrm rot="0">
            <a:off x="990600" y="3048000"/>
            <a:ext cx="3276600" cy="19177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lang="en-US"/>
              <a:t>The </a:t>
            </a:r>
            <a:r>
              <a:rPr altLang="en-US" i="1" lang="en-US"/>
              <a:t>a-g</a:t>
            </a:r>
            <a:r>
              <a:rPr altLang="en-US" lang="en-US"/>
              <a:t> outputs are designed for much higher current than most devices (hence the word driver in the name). </a:t>
            </a:r>
          </a:p>
        </p:txBody>
      </p:sp>
      <p:graphicFrame>
        <p:nvGraphicFramePr>
          <p:cNvPr id="4194328" name=""/>
          <p:cNvGraphicFramePr>
            <a:graphicFrameLocks/>
          </p:cNvGraphicFramePr>
          <p:nvPr/>
        </p:nvGraphicFramePr>
        <p:xfrm rot="0">
          <a:off x="4886325" y="2590800"/>
          <a:ext cx="2886075" cy="3352800"/>
        </p:xfrm>
        <a:graphic>
          <a:graphicData uri="http://schemas.openxmlformats.org/presentationml/2006/ole">
            <mc:AlternateContent xmlns:mc="http://schemas.openxmlformats.org/markup-compatibility/2006">
              <mc:Choice xmlns:v="urn:schemas-microsoft-com:vml" Requires="v">
                <p:oleObj name="CorelDRAW" r:id="rId2" spid="" imgH="3352800" imgW="2886075" showAsIcon="0" progId="CorelDRAW.Graphic.13">
                  <p:embed followColorScheme="full"/>
                  <p:pic>
                    <p:nvPicPr>
                      <p:cNvPr id="2097213" name="Object 18"/>
                      <p:cNvPicPr>
                        <a:picLocks/>
                      </p:cNvPicPr>
                      <p:nvPr/>
                    </p:nvPicPr>
                    <p:blipFill>
                      <a:blip xmlns:r="http://schemas.openxmlformats.org/officeDocument/2006/relationships" r:embed="rId3"/>
                      <a:srcRect l="0" t="0" r="0" b="0"/>
                      <a:stretch>
                        <a:fillRect/>
                      </a:stretch>
                    </p:blipFill>
                    <p:spPr>
                      <a:xfrm rot="0">
                        <a:off x="4886325" y="2590800"/>
                        <a:ext cx="2886075" cy="3352800"/>
                      </a:xfrm>
                      <a:prstGeom prst="rect"/>
                      <a:noFill/>
                      <a:ln>
                        <a:noFill/>
                      </a:ln>
                    </p:spPr>
                  </p:pic>
                </p:oleObj>
              </mc:Choice>
              <mc:Fallback>
                <p:oleObj name="CorelDRAW" r:id="rId2" spid="" imgH="3352800" imgW="2886075" showAsIcon="0" progId="CorelDRAW.Graphic.13">
                  <p:embed followColorScheme="full"/>
                  <p:pic>
                    <p:nvPicPr>
                      <p:cNvPr id="2097213" name="Object 18"/>
                      <p:cNvPicPr>
                        <a:picLocks/>
                      </p:cNvPicPr>
                      <p:nvPr/>
                    </p:nvPicPr>
                    <p:blipFill>
                      <a:blip xmlns:r="http://schemas.openxmlformats.org/officeDocument/2006/relationships" r:embed="rId3"/>
                      <a:srcRect l="0" t="0" r="0" b="0"/>
                      <a:stretch>
                        <a:fillRect/>
                      </a:stretch>
                    </p:blipFill>
                    <p:spPr>
                      <a:xfrm rot="0">
                        <a:off x="4886325" y="2590800"/>
                        <a:ext cx="2886075" cy="3352800"/>
                      </a:xfrm>
                      <a:prstGeom prst="rect"/>
                      <a:noFill/>
                      <a:ln>
                        <a:noFill/>
                      </a:ln>
                    </p:spPr>
                  </p:pic>
                </p:oleObj>
              </mc:Fallback>
            </mc:AlternateContent>
          </a:graphicData>
        </a:graphic>
      </p:graphicFrame>
      <p:sp>
        <p:nvSpPr>
          <p:cNvPr id="1049040" name="Text Box 19"/>
          <p:cNvSpPr txBox="1"/>
          <p:nvPr/>
        </p:nvSpPr>
        <p:spPr>
          <a:xfrm rot="0">
            <a:off x="4352925" y="3962400"/>
            <a:ext cx="777875" cy="5175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400" lang="en-US">
                <a:solidFill>
                  <a:srgbClr val="FF0000"/>
                </a:solidFill>
              </a:rPr>
              <a:t>BCD inputs</a:t>
            </a:r>
          </a:p>
        </p:txBody>
      </p:sp>
      <p:sp>
        <p:nvSpPr>
          <p:cNvPr id="1049041" name="Text Box 20"/>
          <p:cNvSpPr txBox="1"/>
          <p:nvPr/>
        </p:nvSpPr>
        <p:spPr>
          <a:xfrm rot="0">
            <a:off x="7696200" y="4038600"/>
            <a:ext cx="777875" cy="9429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400" lang="en-US">
                <a:solidFill>
                  <a:srgbClr val="FF0000"/>
                </a:solidFill>
              </a:rPr>
              <a:t>Outputs to seven segment device</a:t>
            </a:r>
          </a:p>
        </p:txBody>
      </p:sp>
      <p:sp>
        <p:nvSpPr>
          <p:cNvPr id="1049042" name="Text Box 21"/>
          <p:cNvSpPr txBox="1"/>
          <p:nvPr/>
        </p:nvSpPr>
        <p:spPr>
          <a:xfrm rot="0">
            <a:off x="6019800" y="5943600"/>
            <a:ext cx="569912" cy="304800"/>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400" lang="en-US"/>
              <a:t>GND</a:t>
            </a:r>
          </a:p>
        </p:txBody>
      </p:sp>
      <p:sp>
        <p:nvSpPr>
          <p:cNvPr id="1049043" name="Text Box 22"/>
          <p:cNvSpPr txBox="1"/>
          <p:nvPr/>
        </p:nvSpPr>
        <p:spPr>
          <a:xfrm rot="0">
            <a:off x="6096000" y="2286000"/>
            <a:ext cx="9144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i="1" lang="en-US"/>
              <a:t>V</a:t>
            </a:r>
            <a:r>
              <a:rPr altLang="en-US" baseline="-25000" sz="1400" i="1" lang="en-US"/>
              <a:t>CC</a:t>
            </a:r>
          </a:p>
        </p:txBody>
      </p:sp>
      <p:sp>
        <p:nvSpPr>
          <p:cNvPr id="1049044" name="Text Box 23"/>
          <p:cNvSpPr txBox="1"/>
          <p:nvPr/>
        </p:nvSpPr>
        <p:spPr>
          <a:xfrm rot="0">
            <a:off x="5715000" y="2971800"/>
            <a:ext cx="9906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t>BCD/7-seg</a:t>
            </a:r>
          </a:p>
        </p:txBody>
      </p:sp>
      <p:sp>
        <p:nvSpPr>
          <p:cNvPr id="1049045" name="Text Box 24"/>
          <p:cNvSpPr txBox="1"/>
          <p:nvPr/>
        </p:nvSpPr>
        <p:spPr>
          <a:xfrm rot="0">
            <a:off x="6081712" y="3235325"/>
            <a:ext cx="8382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i="1" lang="en-US"/>
              <a:t>BI/RBO</a:t>
            </a:r>
          </a:p>
        </p:txBody>
      </p:sp>
      <p:sp>
        <p:nvSpPr>
          <p:cNvPr id="1049046" name="Text Box 25"/>
          <p:cNvSpPr txBox="1"/>
          <p:nvPr/>
        </p:nvSpPr>
        <p:spPr>
          <a:xfrm rot="0">
            <a:off x="7543800" y="3214687"/>
            <a:ext cx="8382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i="1" lang="en-US">
                <a:solidFill>
                  <a:srgbClr val="FF0000"/>
                </a:solidFill>
              </a:rPr>
              <a:t>BI/RBO</a:t>
            </a:r>
          </a:p>
        </p:txBody>
      </p:sp>
      <p:sp>
        <p:nvSpPr>
          <p:cNvPr id="1049047" name="Line 26"/>
          <p:cNvSpPr/>
          <p:nvPr/>
        </p:nvSpPr>
        <p:spPr>
          <a:xfrm rot="0">
            <a:off x="7605712" y="3260725"/>
            <a:ext cx="152400" cy="0"/>
          </a:xfrm>
          <a:prstGeom prst="line"/>
          <a:noFill/>
          <a:ln w="9525" cap="flat" cmpd="sng">
            <a:solidFill>
              <a:srgbClr val="FF0000">
                <a:alpha val="100000"/>
              </a:srgbClr>
            </a:solidFill>
            <a:prstDash val="solid"/>
            <a:round/>
          </a:ln>
        </p:spPr>
      </p:sp>
      <p:sp>
        <p:nvSpPr>
          <p:cNvPr id="1049048" name="Line 27"/>
          <p:cNvSpPr/>
          <p:nvPr/>
        </p:nvSpPr>
        <p:spPr>
          <a:xfrm rot="0">
            <a:off x="7834312" y="3260725"/>
            <a:ext cx="304800" cy="0"/>
          </a:xfrm>
          <a:prstGeom prst="line"/>
          <a:noFill/>
          <a:ln w="9525" cap="flat" cmpd="sng">
            <a:solidFill>
              <a:srgbClr val="FF0000">
                <a:alpha val="100000"/>
              </a:srgbClr>
            </a:solidFill>
            <a:prstDash val="solid"/>
            <a:round/>
          </a:ln>
        </p:spPr>
      </p:sp>
      <p:sp>
        <p:nvSpPr>
          <p:cNvPr id="1049049" name="Text Box 28"/>
          <p:cNvSpPr txBox="1"/>
          <p:nvPr/>
        </p:nvSpPr>
        <p:spPr>
          <a:xfrm rot="0">
            <a:off x="5727700" y="4835525"/>
            <a:ext cx="5334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i="1" lang="en-US"/>
              <a:t>LT</a:t>
            </a:r>
          </a:p>
        </p:txBody>
      </p:sp>
      <p:sp>
        <p:nvSpPr>
          <p:cNvPr id="1049050" name="Text Box 29"/>
          <p:cNvSpPr txBox="1"/>
          <p:nvPr/>
        </p:nvSpPr>
        <p:spPr>
          <a:xfrm rot="0">
            <a:off x="5715000" y="5105400"/>
            <a:ext cx="6096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i="1" lang="en-US"/>
              <a:t>RBI</a:t>
            </a:r>
          </a:p>
        </p:txBody>
      </p:sp>
      <p:sp>
        <p:nvSpPr>
          <p:cNvPr id="1049051" name="Text Box 30"/>
          <p:cNvSpPr txBox="1"/>
          <p:nvPr/>
        </p:nvSpPr>
        <p:spPr>
          <a:xfrm rot="0">
            <a:off x="4724400" y="4800600"/>
            <a:ext cx="5334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i="1" lang="en-US">
                <a:solidFill>
                  <a:srgbClr val="FF0000"/>
                </a:solidFill>
              </a:rPr>
              <a:t>LT</a:t>
            </a:r>
          </a:p>
        </p:txBody>
      </p:sp>
      <p:sp>
        <p:nvSpPr>
          <p:cNvPr id="1049052" name="Text Box 31"/>
          <p:cNvSpPr txBox="1"/>
          <p:nvPr/>
        </p:nvSpPr>
        <p:spPr>
          <a:xfrm rot="0">
            <a:off x="4648200" y="5105400"/>
            <a:ext cx="6096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i="1" lang="en-US">
                <a:solidFill>
                  <a:srgbClr val="FF0000"/>
                </a:solidFill>
              </a:rPr>
              <a:t>RBI</a:t>
            </a:r>
          </a:p>
        </p:txBody>
      </p:sp>
      <p:sp>
        <p:nvSpPr>
          <p:cNvPr id="1049053" name="Line 32"/>
          <p:cNvSpPr/>
          <p:nvPr/>
        </p:nvSpPr>
        <p:spPr>
          <a:xfrm rot="0">
            <a:off x="4740275" y="5148262"/>
            <a:ext cx="304800" cy="0"/>
          </a:xfrm>
          <a:prstGeom prst="line"/>
          <a:noFill/>
          <a:ln w="9525" cap="flat" cmpd="sng">
            <a:solidFill>
              <a:srgbClr val="FF0000">
                <a:alpha val="100000"/>
              </a:srgbClr>
            </a:solidFill>
            <a:prstDash val="solid"/>
            <a:round/>
          </a:ln>
        </p:spPr>
      </p:sp>
      <p:sp>
        <p:nvSpPr>
          <p:cNvPr id="1049054" name="Line 35"/>
          <p:cNvSpPr/>
          <p:nvPr/>
        </p:nvSpPr>
        <p:spPr>
          <a:xfrm rot="0">
            <a:off x="4841875" y="4833937"/>
            <a:ext cx="152400" cy="0"/>
          </a:xfrm>
          <a:prstGeom prst="line"/>
          <a:noFill/>
          <a:ln w="9525" cap="flat" cmpd="sng">
            <a:solidFill>
              <a:srgbClr val="FF0000">
                <a:alpha val="100000"/>
              </a:srgbClr>
            </a:solidFill>
            <a:prstDash val="solid"/>
            <a:round/>
          </a:ln>
        </p:spPr>
      </p:sp>
      <p:sp>
        <p:nvSpPr>
          <p:cNvPr id="1049055" name="Text Box 36"/>
          <p:cNvSpPr txBox="1"/>
          <p:nvPr/>
        </p:nvSpPr>
        <p:spPr>
          <a:xfrm rot="0">
            <a:off x="5410200" y="5562600"/>
            <a:ext cx="7620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t>74LS47</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37" presetSubtype="0">
                                  <p:stCondLst>
                                    <p:cond delay="0"/>
                                  </p:stCondLst>
                                  <p:childTnLst>
                                    <p:set>
                                      <p:cBhvr>
                                        <p:cTn dur="1" fill="hold" id="6">
                                          <p:stCondLst>
                                            <p:cond delay="0"/>
                                          </p:stCondLst>
                                        </p:cTn>
                                        <p:tgtEl>
                                          <p:spTgt spid="1049039"/>
                                        </p:tgtEl>
                                        <p:attrNameLst>
                                          <p:attrName>style.visibility</p:attrName>
                                        </p:attrNameLst>
                                      </p:cBhvr>
                                      <p:to>
                                        <p:strVal val="visible"/>
                                      </p:to>
                                    </p:set>
                                    <p:animEffect transition="in" filter="fade">
                                      <p:cBhvr>
                                        <p:cTn dur="1000" id="7"/>
                                        <p:tgtEl>
                                          <p:spTgt spid="1049039"/>
                                        </p:tgtEl>
                                      </p:cBhvr>
                                    </p:animEffect>
                                    <p:anim calcmode="lin" valueType="num">
                                      <p:cBhvr>
                                        <p:cTn dur="1000" fill="hold" id="8"/>
                                        <p:tgtEl>
                                          <p:spTgt spid="1049039"/>
                                        </p:tgtEl>
                                        <p:attrNameLst>
                                          <p:attrName>ppt_x</p:attrName>
                                        </p:attrNameLst>
                                      </p:cBhvr>
                                      <p:tavLst>
                                        <p:tav tm="0">
                                          <p:val>
                                            <p:strVal val="#ppt_x"/>
                                          </p:val>
                                        </p:tav>
                                        <p:tav tm="100000">
                                          <p:val>
                                            <p:strVal val="#ppt_x"/>
                                          </p:val>
                                        </p:tav>
                                      </p:tavLst>
                                    </p:anim>
                                    <p:anim calcmode="lin" valueType="num">
                                      <p:cBhvr>
                                        <p:cTn decel="100000" dur="900" fill="hold" id="9"/>
                                        <p:tgtEl>
                                          <p:spTgt spid="1049039"/>
                                        </p:tgtEl>
                                        <p:attrNameLst>
                                          <p:attrName>ppt_y</p:attrName>
                                        </p:attrNameLst>
                                      </p:cBhvr>
                                      <p:tavLst>
                                        <p:tav tm="0">
                                          <p:val>
                                            <p:strVal val="#ppt_y+1"/>
                                          </p:val>
                                        </p:tav>
                                        <p:tav tm="100000">
                                          <p:val>
                                            <p:strVal val="#ppt_y-.03"/>
                                          </p:val>
                                        </p:tav>
                                      </p:tavLst>
                                    </p:anim>
                                    <p:anim calcmode="lin" valueType="num">
                                      <p:cBhvr>
                                        <p:cTn accel="100000" dur="100" fill="hold" id="10">
                                          <p:stCondLst>
                                            <p:cond delay="900"/>
                                          </p:stCondLst>
                                        </p:cTn>
                                        <p:tgtEl>
                                          <p:spTgt spid="104903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39" grpId="0" uiExpand="0" build="whole"/>
    </p:bldLst>
  </p:timing>
</p:sld>
</file>

<file path=ppt/slides/slide26.xml><?xml version="1.0" encoding="utf-8"?>
<p:sld xmlns:a="http://schemas.openxmlformats.org/drawingml/2006/main" xmlns:r="http://schemas.openxmlformats.org/officeDocument/2006/relationships" xmlns:p="http://schemas.openxmlformats.org/presentationml/2006/main" showMasterSp="1">
  <p:cSld>
    <p:spTree>
      <p:nvGrpSpPr>
        <p:cNvPr id="166" name=""/>
        <p:cNvGrpSpPr/>
        <p:nvPr/>
      </p:nvGrpSpPr>
      <p:grpSpPr>
        <a:xfrm rot="0">
          <a:off x="0" y="0"/>
          <a:ext cx="0" cy="0"/>
          <a:chOff x="0" y="0"/>
          <a:chExt cx="0" cy="0"/>
        </a:xfrm>
      </p:grpSpPr>
      <p:pic>
        <p:nvPicPr>
          <p:cNvPr id="2097214" name="Picture 2"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9059" name="Text Box 3"/>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9060" name="Rectangle 4"/>
          <p:cNvSpPr/>
          <p:nvPr/>
        </p:nvSpPr>
        <p:spPr>
          <a:xfrm rot="0">
            <a:off x="914400" y="1143000"/>
            <a:ext cx="2808287"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BCD Decoder/Driver</a:t>
            </a:r>
          </a:p>
        </p:txBody>
      </p:sp>
      <p:sp>
        <p:nvSpPr>
          <p:cNvPr id="1049061" name="Text Box 24"/>
          <p:cNvSpPr txBox="1"/>
          <p:nvPr/>
        </p:nvSpPr>
        <p:spPr>
          <a:xfrm rot="0">
            <a:off x="914400" y="1676400"/>
            <a:ext cx="7543800" cy="11874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t>Here the 7447A is an connected to an LED seven segment display. Notice the current limiting resistors, required to prevent overdriving the LED display. </a:t>
            </a:r>
          </a:p>
        </p:txBody>
      </p:sp>
      <p:sp>
        <p:nvSpPr>
          <p:cNvPr id="1049062" name="Line 32"/>
          <p:cNvSpPr/>
          <p:nvPr/>
        </p:nvSpPr>
        <p:spPr>
          <a:xfrm rot="0">
            <a:off x="4668837" y="2992437"/>
            <a:ext cx="55562" cy="588962"/>
          </a:xfrm>
          <a:prstGeom prst="line"/>
          <a:noFill/>
          <a:ln w="9525" cap="flat" cmpd="sng">
            <a:solidFill>
              <a:schemeClr val="dk1">
                <a:alpha val="100000"/>
              </a:schemeClr>
            </a:solidFill>
            <a:prstDash val="solid"/>
            <a:round/>
            <a:tailEnd type="triangle" w="med" len="med"/>
          </a:ln>
        </p:spPr>
      </p:sp>
      <p:graphicFrame>
        <p:nvGraphicFramePr>
          <p:cNvPr id="4194329" name=""/>
          <p:cNvGraphicFramePr>
            <a:graphicFrameLocks/>
          </p:cNvGraphicFramePr>
          <p:nvPr/>
        </p:nvGraphicFramePr>
        <p:xfrm rot="0">
          <a:off x="2133600" y="2895600"/>
          <a:ext cx="4343400" cy="3217862"/>
        </p:xfrm>
        <a:graphic>
          <a:graphicData uri="http://schemas.openxmlformats.org/presentationml/2006/ole">
            <mc:AlternateContent xmlns:mc="http://schemas.openxmlformats.org/markup-compatibility/2006">
              <mc:Choice xmlns:v="urn:schemas-microsoft-com:vml" Requires="v">
                <p:oleObj name="CorelDRAW" r:id="rId2" spid="" imgH="3217862" imgW="4343400" showAsIcon="0" progId="CorelDRAW.Graphic.13">
                  <p:embed followColorScheme="full"/>
                  <p:pic>
                    <p:nvPicPr>
                      <p:cNvPr id="2097215" name="Object 33"/>
                      <p:cNvPicPr>
                        <a:picLocks/>
                      </p:cNvPicPr>
                      <p:nvPr/>
                    </p:nvPicPr>
                    <p:blipFill>
                      <a:blip xmlns:r="http://schemas.openxmlformats.org/officeDocument/2006/relationships" r:embed="rId3"/>
                      <a:srcRect l="0" t="0" r="0" b="0"/>
                      <a:stretch>
                        <a:fillRect/>
                      </a:stretch>
                    </p:blipFill>
                    <p:spPr>
                      <a:xfrm rot="0">
                        <a:off x="2133600" y="2895600"/>
                        <a:ext cx="4343400" cy="3217862"/>
                      </a:xfrm>
                      <a:prstGeom prst="rect"/>
                      <a:noFill/>
                      <a:ln>
                        <a:noFill/>
                      </a:ln>
                    </p:spPr>
                  </p:pic>
                </p:oleObj>
              </mc:Choice>
              <mc:Fallback>
                <p:oleObj name="CorelDRAW" r:id="rId2" spid="" imgH="3217862" imgW="4343400" showAsIcon="0" progId="CorelDRAW.Graphic.13">
                  <p:embed followColorScheme="full"/>
                  <p:pic>
                    <p:nvPicPr>
                      <p:cNvPr id="2097215" name="Object 33"/>
                      <p:cNvPicPr>
                        <a:picLocks/>
                      </p:cNvPicPr>
                      <p:nvPr/>
                    </p:nvPicPr>
                    <p:blipFill>
                      <a:blip xmlns:r="http://schemas.openxmlformats.org/officeDocument/2006/relationships" r:embed="rId3"/>
                      <a:srcRect l="0" t="0" r="0" b="0"/>
                      <a:stretch>
                        <a:fillRect/>
                      </a:stretch>
                    </p:blipFill>
                    <p:spPr>
                      <a:xfrm rot="0">
                        <a:off x="2133600" y="2895600"/>
                        <a:ext cx="4343400" cy="3217862"/>
                      </a:xfrm>
                      <a:prstGeom prst="rect"/>
                      <a:noFill/>
                      <a:ln>
                        <a:noFill/>
                      </a:ln>
                    </p:spPr>
                  </p:pic>
                </p:oleObj>
              </mc:Fallback>
            </mc:AlternateContent>
          </a:graphicData>
        </a:graphic>
      </p:graphicFrame>
      <p:pic>
        <p:nvPicPr>
          <p:cNvPr id="2097216" name="Picture 8"/>
          <p:cNvPicPr>
            <a:picLocks/>
          </p:cNvPicPr>
          <p:nvPr/>
        </p:nvPicPr>
        <p:blipFill>
          <a:blip xmlns:r="http://schemas.openxmlformats.org/officeDocument/2006/relationships" r:embed="rId4"/>
          <a:srcRect l="0" t="0" r="0" b="0"/>
          <a:stretch>
            <a:fillRect/>
          </a:stretch>
        </p:blipFill>
        <p:spPr>
          <a:xfrm rot="0">
            <a:off x="7162800" y="3048000"/>
            <a:ext cx="1028700" cy="1417637"/>
          </a:xfrm>
          <a:prstGeom prst="rect"/>
          <a:noFill/>
          <a:ln>
            <a:noFill/>
          </a:ln>
        </p:spPr>
      </p:pic>
    </p:spTree>
  </p:cSld>
  <p:clrMapOvr>
    <a:masterClrMapping/>
  </p:clrMapOvr>
  <p:timing>
    <p:tnLst>
      <p:par>
        <p:cTn dur="indefinite" id="1" nodeType="tmRoot">
          <p:childTnLst>
            <p:seq concurrent="1" nextAc="seek">
              <p:cTn dur="indefinite" id="2" nodeType="mainSeq">
                <p:childTnLst>
                  <p:par>
                    <p:cTn fill="hold" id="3" nodeType="clickPar">
                      <p:stCondLst>
                        <p:cond delay="indefinite"/>
                        <p:cond evt="onBegin" delay="0">
                          <p:tn val="2"/>
                        </p:cond>
                      </p:stCondLst>
                      <p:childTnLst>
                        <p:par>
                          <p:cTn fill="hold" id="4" nodeType="withGroup">
                            <p:stCondLst>
                              <p:cond delay="0"/>
                            </p:stCondLst>
                            <p:childTnLst>
                              <p:par>
                                <p:cTn fill="hold" id="5" nodeType="afterEffect" presetClass="entr" presetID="22" presetSubtype="1">
                                  <p:stCondLst>
                                    <p:cond delay="0"/>
                                  </p:stCondLst>
                                  <p:childTnLst>
                                    <p:set>
                                      <p:cBhvr>
                                        <p:cTn dur="1" fill="hold" id="7">
                                          <p:stCondLst>
                                            <p:cond delay="0"/>
                                          </p:stCondLst>
                                        </p:cTn>
                                        <p:tgtEl>
                                          <p:spTgt spid="1049062"/>
                                        </p:tgtEl>
                                        <p:attrNameLst>
                                          <p:attrName>style.visibility</p:attrName>
                                        </p:attrNameLst>
                                      </p:cBhvr>
                                      <p:to>
                                        <p:strVal val="visible"/>
                                      </p:to>
                                    </p:set>
                                    <p:animEffect transition="in" filter="wipe(up)">
                                      <p:cBhvr>
                                        <p:cTn dur="500" id="8"/>
                                        <p:tgtEl>
                                          <p:spTgt spid="1049062"/>
                                        </p:tgtEl>
                                      </p:cBhvr>
                                    </p:animEffect>
                                  </p:childTnLst>
                                  <p:subTnLst>
                                    <p:set>
                                      <p:cBhvr override="childStyle">
                                        <p:cTn afterEffect="1" display="0" dur="1" fill="hold" id="6" masterRel="nextClick" presetSubtype="1"/>
                                        <p:tgtEl>
                                          <p:spTgt spid="104906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1">
  <p:cSld>
    <p:spTree>
      <p:nvGrpSpPr>
        <p:cNvPr id="169" name=""/>
        <p:cNvGrpSpPr/>
        <p:nvPr/>
      </p:nvGrpSpPr>
      <p:grpSpPr>
        <a:xfrm rot="0">
          <a:off x="0" y="0"/>
          <a:ext cx="0" cy="0"/>
          <a:chOff x="0" y="0"/>
          <a:chExt cx="0" cy="0"/>
        </a:xfrm>
      </p:grpSpPr>
      <p:pic>
        <p:nvPicPr>
          <p:cNvPr id="2097217" name="Picture 2"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9066" name="Text Box 3"/>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9067" name="Rectangle 4"/>
          <p:cNvSpPr/>
          <p:nvPr/>
        </p:nvSpPr>
        <p:spPr>
          <a:xfrm rot="0">
            <a:off x="914400" y="1143000"/>
            <a:ext cx="2808287"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BCD Decoder/Driver</a:t>
            </a:r>
          </a:p>
        </p:txBody>
      </p:sp>
      <p:graphicFrame>
        <p:nvGraphicFramePr>
          <p:cNvPr id="4194330" name=""/>
          <p:cNvGraphicFramePr>
            <a:graphicFrameLocks/>
          </p:cNvGraphicFramePr>
          <p:nvPr/>
        </p:nvGraphicFramePr>
        <p:xfrm rot="0">
          <a:off x="1371600" y="3282950"/>
          <a:ext cx="6400800" cy="2311400"/>
        </p:xfrm>
        <a:graphic>
          <a:graphicData uri="http://schemas.openxmlformats.org/presentationml/2006/ole">
            <mc:AlternateContent xmlns:mc="http://schemas.openxmlformats.org/markup-compatibility/2006">
              <mc:Choice xmlns:v="urn:schemas-microsoft-com:vml" Requires="v">
                <p:oleObj name="CorelDRAW" r:id="rId2" spid="" imgH="2311400" imgW="6400800" showAsIcon="0" progId="CorelDRAW.Graphic.13">
                  <p:embed followColorScheme="full"/>
                  <p:pic>
                    <p:nvPicPr>
                      <p:cNvPr id="2097218" name="Object 28"/>
                      <p:cNvPicPr>
                        <a:picLocks/>
                      </p:cNvPicPr>
                      <p:nvPr/>
                    </p:nvPicPr>
                    <p:blipFill>
                      <a:blip xmlns:r="http://schemas.openxmlformats.org/officeDocument/2006/relationships" r:embed="rId3"/>
                      <a:srcRect l="0" t="0" r="0" b="0"/>
                      <a:stretch>
                        <a:fillRect/>
                      </a:stretch>
                    </p:blipFill>
                    <p:spPr>
                      <a:xfrm rot="0">
                        <a:off x="1371600" y="3282950"/>
                        <a:ext cx="6400800" cy="2311400"/>
                      </a:xfrm>
                      <a:prstGeom prst="rect"/>
                      <a:noFill/>
                      <a:ln>
                        <a:noFill/>
                      </a:ln>
                    </p:spPr>
                  </p:pic>
                </p:oleObj>
              </mc:Choice>
              <mc:Fallback>
                <p:oleObj name="CorelDRAW" r:id="rId2" spid="" imgH="2311400" imgW="6400800" showAsIcon="0" progId="CorelDRAW.Graphic.13">
                  <p:embed followColorScheme="full"/>
                  <p:pic>
                    <p:nvPicPr>
                      <p:cNvPr id="2097218" name="Object 28"/>
                      <p:cNvPicPr>
                        <a:picLocks/>
                      </p:cNvPicPr>
                      <p:nvPr/>
                    </p:nvPicPr>
                    <p:blipFill>
                      <a:blip xmlns:r="http://schemas.openxmlformats.org/officeDocument/2006/relationships" r:embed="rId3"/>
                      <a:srcRect l="0" t="0" r="0" b="0"/>
                      <a:stretch>
                        <a:fillRect/>
                      </a:stretch>
                    </p:blipFill>
                    <p:spPr>
                      <a:xfrm rot="0">
                        <a:off x="1371600" y="3282950"/>
                        <a:ext cx="6400800" cy="2311400"/>
                      </a:xfrm>
                      <a:prstGeom prst="rect"/>
                      <a:noFill/>
                      <a:ln>
                        <a:noFill/>
                      </a:ln>
                    </p:spPr>
                  </p:pic>
                </p:oleObj>
              </mc:Fallback>
            </mc:AlternateContent>
          </a:graphicData>
        </a:graphic>
      </p:graphicFrame>
      <p:sp>
        <p:nvSpPr>
          <p:cNvPr id="1049068" name="Text Box 30"/>
          <p:cNvSpPr txBox="1"/>
          <p:nvPr/>
        </p:nvSpPr>
        <p:spPr>
          <a:xfrm rot="0">
            <a:off x="1676400" y="5568950"/>
            <a:ext cx="777875" cy="304800"/>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400" lang="en-US"/>
              <a:t>Blanked</a:t>
            </a:r>
          </a:p>
        </p:txBody>
      </p:sp>
      <p:sp>
        <p:nvSpPr>
          <p:cNvPr id="1049069" name="Text Box 31"/>
          <p:cNvSpPr txBox="1"/>
          <p:nvPr/>
        </p:nvSpPr>
        <p:spPr>
          <a:xfrm rot="0">
            <a:off x="3276600" y="5568950"/>
            <a:ext cx="777875" cy="304800"/>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400" lang="en-US"/>
              <a:t>Blanked</a:t>
            </a:r>
          </a:p>
        </p:txBody>
      </p:sp>
      <p:grpSp>
        <p:nvGrpSpPr>
          <p:cNvPr id="170" name=""/>
          <p:cNvGrpSpPr/>
          <p:nvPr/>
        </p:nvGrpSpPr>
        <p:grpSpPr>
          <a:xfrm rot="0">
            <a:off x="1143000" y="1676400"/>
            <a:ext cx="7391400" cy="1552575"/>
            <a:chOff x="720" y="1056"/>
            <a:chExt cx="4656" cy="978"/>
          </a:xfrm>
        </p:grpSpPr>
        <p:sp>
          <p:nvSpPr>
            <p:cNvPr id="1049070" name="Text Box 27"/>
            <p:cNvSpPr txBox="1"/>
            <p:nvPr/>
          </p:nvSpPr>
          <p:spPr>
            <a:xfrm rot="0">
              <a:off x="720" y="1056"/>
              <a:ext cx="4656" cy="978"/>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lang="en-US"/>
                <a:t>The 74LS47 features leading zero suppression, which blanks unnecessary leading zeros but keeps significant zeros as illustrated here. The </a:t>
              </a:r>
              <a:r>
                <a:rPr altLang="en-US" i="1" lang="en-US"/>
                <a:t>BI/RBO</a:t>
              </a:r>
              <a:r>
                <a:rPr altLang="en-US" lang="en-US"/>
                <a:t> output is connected to the </a:t>
              </a:r>
              <a:r>
                <a:rPr altLang="en-US" i="1" lang="en-US"/>
                <a:t>RBI</a:t>
              </a:r>
              <a:r>
                <a:rPr altLang="en-US" lang="en-US"/>
                <a:t> input of the next decoder.</a:t>
              </a:r>
            </a:p>
          </p:txBody>
        </p:sp>
        <p:sp>
          <p:nvSpPr>
            <p:cNvPr id="1049071" name="Line 32"/>
            <p:cNvSpPr/>
            <p:nvPr/>
          </p:nvSpPr>
          <p:spPr>
            <a:xfrm rot="0">
              <a:off x="3024" y="1561"/>
              <a:ext cx="192" cy="0"/>
            </a:xfrm>
            <a:prstGeom prst="line"/>
            <a:noFill/>
            <a:ln w="9525" cap="flat" cmpd="sng">
              <a:solidFill>
                <a:schemeClr val="dk1">
                  <a:alpha val="100000"/>
                </a:schemeClr>
              </a:solidFill>
              <a:prstDash val="solid"/>
              <a:round/>
            </a:ln>
          </p:spPr>
        </p:sp>
        <p:sp>
          <p:nvSpPr>
            <p:cNvPr id="1049072" name="Line 35"/>
            <p:cNvSpPr/>
            <p:nvPr/>
          </p:nvSpPr>
          <p:spPr>
            <a:xfrm rot="0">
              <a:off x="3312" y="1561"/>
              <a:ext cx="336" cy="0"/>
            </a:xfrm>
            <a:prstGeom prst="line"/>
            <a:noFill/>
            <a:ln w="9525" cap="flat" cmpd="sng">
              <a:solidFill>
                <a:schemeClr val="dk1">
                  <a:alpha val="100000"/>
                </a:schemeClr>
              </a:solidFill>
              <a:prstDash val="solid"/>
              <a:round/>
            </a:ln>
          </p:spPr>
        </p:sp>
        <p:sp>
          <p:nvSpPr>
            <p:cNvPr id="1049073" name="Line 36"/>
            <p:cNvSpPr/>
            <p:nvPr/>
          </p:nvSpPr>
          <p:spPr>
            <a:xfrm rot="0">
              <a:off x="1238" y="1784"/>
              <a:ext cx="336" cy="0"/>
            </a:xfrm>
            <a:prstGeom prst="line"/>
            <a:noFill/>
            <a:ln w="9525" cap="flat" cmpd="sng">
              <a:solidFill>
                <a:schemeClr val="dk1">
                  <a:alpha val="100000"/>
                </a:schemeClr>
              </a:solidFill>
              <a:prstDash val="solid"/>
              <a:round/>
            </a:ln>
          </p:spPr>
        </p:sp>
      </p:grpSp>
      <p:sp>
        <p:nvSpPr>
          <p:cNvPr id="1049074" name="Text Box 39"/>
          <p:cNvSpPr txBox="1"/>
          <p:nvPr/>
        </p:nvSpPr>
        <p:spPr>
          <a:xfrm rot="0">
            <a:off x="4953000" y="5638800"/>
            <a:ext cx="3048000" cy="527050"/>
          </a:xfrm>
          <a:prstGeom prst="rect"/>
          <a:solidFill>
            <a:srgbClr val="FFFFFF"/>
          </a:solidFill>
          <a:ln w="9525" cap="flat" cmpd="sng">
            <a:solidFill>
              <a:schemeClr val="dk1">
                <a:alpha val="100000"/>
              </a:schemeClr>
            </a:solidFill>
            <a:prstDash val="solid"/>
            <a:round/>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t>Depending on the display type, current limiting resistors may be required.</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cond evt="onBegin" delay="0">
                          <p:tn val="2"/>
                        </p:cond>
                      </p:stCondLst>
                      <p:childTnLst>
                        <p:par>
                          <p:cTn fill="hold" id="4" nodeType="withGroup">
                            <p:stCondLst>
                              <p:cond delay="0"/>
                            </p:stCondLst>
                            <p:childTnLst>
                              <p:par>
                                <p:cTn fill="hold" grpId="0" id="5" nodeType="afterEffect" presetClass="entr" presetID="15" presetSubtype="0">
                                  <p:stCondLst>
                                    <p:cond delay="0"/>
                                  </p:stCondLst>
                                  <p:childTnLst>
                                    <p:set>
                                      <p:cBhvr>
                                        <p:cTn dur="1" fill="hold" id="6">
                                          <p:stCondLst>
                                            <p:cond delay="0"/>
                                          </p:stCondLst>
                                        </p:cTn>
                                        <p:tgtEl>
                                          <p:spTgt spid="1049068"/>
                                        </p:tgtEl>
                                        <p:attrNameLst>
                                          <p:attrName>style.visibility</p:attrName>
                                        </p:attrNameLst>
                                      </p:cBhvr>
                                      <p:to>
                                        <p:strVal val="visible"/>
                                      </p:to>
                                    </p:set>
                                    <p:anim calcmode="lin" valueType="num">
                                      <p:cBhvr>
                                        <p:cTn dur="1000" fill="hold" id="7"/>
                                        <p:tgtEl>
                                          <p:spTgt spid="1049068"/>
                                        </p:tgtEl>
                                        <p:attrNameLst>
                                          <p:attrName>ppt_w</p:attrName>
                                        </p:attrNameLst>
                                      </p:cBhvr>
                                      <p:tavLst>
                                        <p:tav tm="0">
                                          <p:val>
                                            <p:fltVal val="0.0"/>
                                          </p:val>
                                        </p:tav>
                                        <p:tav tm="100000">
                                          <p:val>
                                            <p:strVal val="#ppt_w"/>
                                          </p:val>
                                        </p:tav>
                                      </p:tavLst>
                                    </p:anim>
                                    <p:anim calcmode="lin" valueType="num">
                                      <p:cBhvr>
                                        <p:cTn dur="1000" fill="hold" id="8"/>
                                        <p:tgtEl>
                                          <p:spTgt spid="1049068"/>
                                        </p:tgtEl>
                                        <p:attrNameLst>
                                          <p:attrName>ppt_h</p:attrName>
                                        </p:attrNameLst>
                                      </p:cBhvr>
                                      <p:tavLst>
                                        <p:tav tm="0">
                                          <p:val>
                                            <p:fltVal val="0.0"/>
                                          </p:val>
                                        </p:tav>
                                        <p:tav tm="100000">
                                          <p:val>
                                            <p:strVal val="#ppt_h"/>
                                          </p:val>
                                        </p:tav>
                                      </p:tavLst>
                                    </p:anim>
                                    <p:anim calcmode="lin" valueType="num">
                                      <p:cBhvr>
                                        <p:cTn dur="1000" fill="hold" id="9"/>
                                        <p:tgtEl>
                                          <p:spTgt spid="1049068"/>
                                        </p:tgtEl>
                                        <p:attrNameLst>
                                          <p:attrName>ppt_x</p:attrName>
                                        </p:attrNameLst>
                                      </p:cBhvr>
                                      <p:tavLst>
                                        <p:tav fmla="#ppt_x+(cos(-2*pi*(1-$))*-#ppt_x-sin(-2*pi*(1-$))*(1-#ppt_y))*(1-$)" tm="0">
                                          <p:val>
                                            <p:fltVal val="0.0"/>
                                          </p:val>
                                        </p:tav>
                                        <p:tav tm="100000">
                                          <p:val>
                                            <p:fltVal val="1.0"/>
                                          </p:val>
                                        </p:tav>
                                      </p:tavLst>
                                    </p:anim>
                                    <p:anim calcmode="lin" valueType="num">
                                      <p:cBhvr>
                                        <p:cTn dur="1000" fill="hold" id="10"/>
                                        <p:tgtEl>
                                          <p:spTgt spid="1049068"/>
                                        </p:tgtEl>
                                        <p:attrNameLst>
                                          <p:attrName>ppt_y</p:attrName>
                                        </p:attrNameLst>
                                      </p:cBhvr>
                                      <p:tavLst>
                                        <p:tav fmla="#ppt_y+(sin(-2*pi*(1-$))*-#ppt_x+cos(-2*pi*(1-$))*(1-#ppt_y))*(1-$)" tm="0">
                                          <p:val>
                                            <p:fltVal val="0.0"/>
                                          </p:val>
                                        </p:tav>
                                        <p:tav tm="100000">
                                          <p:val>
                                            <p:fltVal val="1.0"/>
                                          </p:val>
                                        </p:tav>
                                      </p:tavLst>
                                    </p:anim>
                                  </p:childTnLst>
                                </p:cTn>
                              </p:par>
                              <p:par>
                                <p:cTn fill="hold" grpId="0" id="11" nodeType="withEffect" presetClass="entr" presetID="15" presetSubtype="0">
                                  <p:stCondLst>
                                    <p:cond delay="0"/>
                                  </p:stCondLst>
                                  <p:childTnLst>
                                    <p:set>
                                      <p:cBhvr>
                                        <p:cTn dur="1" fill="hold" id="12">
                                          <p:stCondLst>
                                            <p:cond delay="0"/>
                                          </p:stCondLst>
                                        </p:cTn>
                                        <p:tgtEl>
                                          <p:spTgt spid="1049069"/>
                                        </p:tgtEl>
                                        <p:attrNameLst>
                                          <p:attrName>style.visibility</p:attrName>
                                        </p:attrNameLst>
                                      </p:cBhvr>
                                      <p:to>
                                        <p:strVal val="visible"/>
                                      </p:to>
                                    </p:set>
                                    <p:anim calcmode="lin" valueType="num">
                                      <p:cBhvr>
                                        <p:cTn dur="1000" fill="hold" id="13"/>
                                        <p:tgtEl>
                                          <p:spTgt spid="1049069"/>
                                        </p:tgtEl>
                                        <p:attrNameLst>
                                          <p:attrName>ppt_w</p:attrName>
                                        </p:attrNameLst>
                                      </p:cBhvr>
                                      <p:tavLst>
                                        <p:tav tm="0">
                                          <p:val>
                                            <p:fltVal val="0.0"/>
                                          </p:val>
                                        </p:tav>
                                        <p:tav tm="100000">
                                          <p:val>
                                            <p:strVal val="#ppt_w"/>
                                          </p:val>
                                        </p:tav>
                                      </p:tavLst>
                                    </p:anim>
                                    <p:anim calcmode="lin" valueType="num">
                                      <p:cBhvr>
                                        <p:cTn dur="1000" fill="hold" id="14"/>
                                        <p:tgtEl>
                                          <p:spTgt spid="1049069"/>
                                        </p:tgtEl>
                                        <p:attrNameLst>
                                          <p:attrName>ppt_h</p:attrName>
                                        </p:attrNameLst>
                                      </p:cBhvr>
                                      <p:tavLst>
                                        <p:tav tm="0">
                                          <p:val>
                                            <p:fltVal val="0.0"/>
                                          </p:val>
                                        </p:tav>
                                        <p:tav tm="100000">
                                          <p:val>
                                            <p:strVal val="#ppt_h"/>
                                          </p:val>
                                        </p:tav>
                                      </p:tavLst>
                                    </p:anim>
                                    <p:anim calcmode="lin" valueType="num">
                                      <p:cBhvr>
                                        <p:cTn dur="1000" fill="hold" id="15"/>
                                        <p:tgtEl>
                                          <p:spTgt spid="1049069"/>
                                        </p:tgtEl>
                                        <p:attrNameLst>
                                          <p:attrName>ppt_x</p:attrName>
                                        </p:attrNameLst>
                                      </p:cBhvr>
                                      <p:tavLst>
                                        <p:tav fmla="#ppt_x+(cos(-2*pi*(1-$))*-#ppt_x-sin(-2*pi*(1-$))*(1-#ppt_y))*(1-$)" tm="0">
                                          <p:val>
                                            <p:fltVal val="0.0"/>
                                          </p:val>
                                        </p:tav>
                                        <p:tav tm="100000">
                                          <p:val>
                                            <p:fltVal val="1.0"/>
                                          </p:val>
                                        </p:tav>
                                      </p:tavLst>
                                    </p:anim>
                                    <p:anim calcmode="lin" valueType="num">
                                      <p:cBhvr>
                                        <p:cTn dur="1000" fill="hold" id="16"/>
                                        <p:tgtEl>
                                          <p:spTgt spid="1049069"/>
                                        </p:tgtEl>
                                        <p:attrNameLst>
                                          <p:attrName>ppt_y</p:attrName>
                                        </p:attrNameLst>
                                      </p:cBhvr>
                                      <p:tavLst>
                                        <p:tav fmla="#ppt_y+(sin(-2*pi*(1-$))*-#ppt_x+cos(-2*pi*(1-$))*(1-#ppt_y))*(1-$)" tm="0">
                                          <p:val>
                                            <p:fltVal val="0.0"/>
                                          </p:val>
                                        </p:tav>
                                        <p:tav tm="100000">
                                          <p:val>
                                            <p:fltVal val="1.0"/>
                                          </p:val>
                                        </p:tav>
                                      </p:tavLst>
                                    </p:anim>
                                  </p:childTnLst>
                                </p:cTn>
                              </p:par>
                            </p:childTnLst>
                          </p:cTn>
                        </p:par>
                      </p:childTnLst>
                    </p:cTn>
                  </p:par>
                  <p:par>
                    <p:cTn fill="hold" id="17" nodeType="clickPar">
                      <p:stCondLst>
                        <p:cond delay="indefinite"/>
                      </p:stCondLst>
                      <p:childTnLst>
                        <p:par>
                          <p:cTn fill="hold" id="18" nodeType="withGroup">
                            <p:stCondLst>
                              <p:cond delay="0"/>
                            </p:stCondLst>
                            <p:childTnLst>
                              <p:par>
                                <p:cTn fill="hold" grpId="0" id="19" nodeType="clickEffect" presetClass="entr" presetID="37" presetSubtype="0">
                                  <p:stCondLst>
                                    <p:cond delay="0"/>
                                  </p:stCondLst>
                                  <p:childTnLst>
                                    <p:set>
                                      <p:cBhvr>
                                        <p:cTn dur="1" fill="hold" id="20">
                                          <p:stCondLst>
                                            <p:cond delay="0"/>
                                          </p:stCondLst>
                                        </p:cTn>
                                        <p:tgtEl>
                                          <p:spTgt spid="1049074"/>
                                        </p:tgtEl>
                                        <p:attrNameLst>
                                          <p:attrName>style.visibility</p:attrName>
                                        </p:attrNameLst>
                                      </p:cBhvr>
                                      <p:to>
                                        <p:strVal val="visible"/>
                                      </p:to>
                                    </p:set>
                                    <p:animEffect transition="in" filter="fade">
                                      <p:cBhvr>
                                        <p:cTn dur="1000" id="21"/>
                                        <p:tgtEl>
                                          <p:spTgt spid="1049074"/>
                                        </p:tgtEl>
                                      </p:cBhvr>
                                    </p:animEffect>
                                    <p:anim calcmode="lin" valueType="num">
                                      <p:cBhvr>
                                        <p:cTn dur="1000" fill="hold" id="22"/>
                                        <p:tgtEl>
                                          <p:spTgt spid="1049074"/>
                                        </p:tgtEl>
                                        <p:attrNameLst>
                                          <p:attrName>ppt_x</p:attrName>
                                        </p:attrNameLst>
                                      </p:cBhvr>
                                      <p:tavLst>
                                        <p:tav tm="0">
                                          <p:val>
                                            <p:strVal val="#ppt_x"/>
                                          </p:val>
                                        </p:tav>
                                        <p:tav tm="100000">
                                          <p:val>
                                            <p:strVal val="#ppt_x"/>
                                          </p:val>
                                        </p:tav>
                                      </p:tavLst>
                                    </p:anim>
                                    <p:anim calcmode="lin" valueType="num">
                                      <p:cBhvr>
                                        <p:cTn decel="100000" dur="900" fill="hold" id="23"/>
                                        <p:tgtEl>
                                          <p:spTgt spid="1049074"/>
                                        </p:tgtEl>
                                        <p:attrNameLst>
                                          <p:attrName>ppt_y</p:attrName>
                                        </p:attrNameLst>
                                      </p:cBhvr>
                                      <p:tavLst>
                                        <p:tav tm="0">
                                          <p:val>
                                            <p:strVal val="#ppt_y+1"/>
                                          </p:val>
                                        </p:tav>
                                        <p:tav tm="100000">
                                          <p:val>
                                            <p:strVal val="#ppt_y-.03"/>
                                          </p:val>
                                        </p:tav>
                                      </p:tavLst>
                                    </p:anim>
                                    <p:anim calcmode="lin" valueType="num">
                                      <p:cBhvr>
                                        <p:cTn accel="100000" dur="100" fill="hold" id="24">
                                          <p:stCondLst>
                                            <p:cond delay="900"/>
                                          </p:stCondLst>
                                        </p:cTn>
                                        <p:tgtEl>
                                          <p:spTgt spid="104907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68" grpId="0" uiExpand="0" build="whole"/>
      <p:bldP spid="1049069" grpId="0" uiExpand="0" build="whole"/>
      <p:bldP spid="1049074" grpId="0" uiExpand="0" build="whole"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Sp="1">
  <p:cSld>
    <p:spTree>
      <p:nvGrpSpPr>
        <p:cNvPr id="173" name=""/>
        <p:cNvGrpSpPr/>
        <p:nvPr/>
      </p:nvGrpSpPr>
      <p:grpSpPr>
        <a:xfrm rot="0">
          <a:off x="0" y="0"/>
          <a:ext cx="0" cy="0"/>
          <a:chOff x="0" y="0"/>
          <a:chExt cx="0" cy="0"/>
        </a:xfrm>
      </p:grpSpPr>
      <p:pic>
        <p:nvPicPr>
          <p:cNvPr id="2097219" name="Picture 2"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9078" name="Text Box 3"/>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9079" name="Rectangle 4"/>
          <p:cNvSpPr/>
          <p:nvPr/>
        </p:nvSpPr>
        <p:spPr>
          <a:xfrm rot="0">
            <a:off x="914400" y="1143000"/>
            <a:ext cx="2808287"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BCD Decoder/Driver</a:t>
            </a:r>
          </a:p>
        </p:txBody>
      </p:sp>
      <p:sp>
        <p:nvSpPr>
          <p:cNvPr id="1049080" name="Text Box 7"/>
          <p:cNvSpPr txBox="1"/>
          <p:nvPr/>
        </p:nvSpPr>
        <p:spPr>
          <a:xfrm rot="0">
            <a:off x="4876800" y="5654675"/>
            <a:ext cx="777875" cy="304800"/>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400" lang="en-US"/>
              <a:t>Blanked</a:t>
            </a:r>
          </a:p>
        </p:txBody>
      </p:sp>
      <p:sp>
        <p:nvSpPr>
          <p:cNvPr id="1049081" name="Text Box 8"/>
          <p:cNvSpPr txBox="1"/>
          <p:nvPr/>
        </p:nvSpPr>
        <p:spPr>
          <a:xfrm rot="0">
            <a:off x="6477000" y="5654675"/>
            <a:ext cx="777875" cy="304800"/>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400" lang="en-US"/>
              <a:t>Blanked</a:t>
            </a:r>
          </a:p>
        </p:txBody>
      </p:sp>
      <p:graphicFrame>
        <p:nvGraphicFramePr>
          <p:cNvPr id="4194331" name=""/>
          <p:cNvGraphicFramePr>
            <a:graphicFrameLocks/>
          </p:cNvGraphicFramePr>
          <p:nvPr/>
        </p:nvGraphicFramePr>
        <p:xfrm rot="0">
          <a:off x="1676400" y="3216275"/>
          <a:ext cx="6248400" cy="2463800"/>
        </p:xfrm>
        <a:graphic>
          <a:graphicData uri="http://schemas.openxmlformats.org/presentationml/2006/ole">
            <mc:AlternateContent xmlns:mc="http://schemas.openxmlformats.org/markup-compatibility/2006">
              <mc:Choice xmlns:v="urn:schemas-microsoft-com:vml" Requires="v">
                <p:oleObj name="CorelDRAW" r:id="rId2" spid="" imgH="2463800" imgW="6248400" showAsIcon="0" progId="CorelDRAW.Graphic.13">
                  <p:embed followColorScheme="full"/>
                  <p:pic>
                    <p:nvPicPr>
                      <p:cNvPr id="2097220" name="Object 9"/>
                      <p:cNvPicPr>
                        <a:picLocks/>
                      </p:cNvPicPr>
                      <p:nvPr/>
                    </p:nvPicPr>
                    <p:blipFill>
                      <a:blip xmlns:r="http://schemas.openxmlformats.org/officeDocument/2006/relationships" r:embed="rId3"/>
                      <a:srcRect l="0" t="0" r="0" b="0"/>
                      <a:stretch>
                        <a:fillRect/>
                      </a:stretch>
                    </p:blipFill>
                    <p:spPr>
                      <a:xfrm rot="0">
                        <a:off x="1676400" y="3216275"/>
                        <a:ext cx="6248400" cy="2463800"/>
                      </a:xfrm>
                      <a:prstGeom prst="rect"/>
                      <a:noFill/>
                      <a:ln>
                        <a:noFill/>
                      </a:ln>
                    </p:spPr>
                  </p:pic>
                </p:oleObj>
              </mc:Choice>
              <mc:Fallback>
                <p:oleObj name="CorelDRAW" r:id="rId2" spid="" imgH="2463800" imgW="6248400" showAsIcon="0" progId="CorelDRAW.Graphic.13">
                  <p:embed followColorScheme="full"/>
                  <p:pic>
                    <p:nvPicPr>
                      <p:cNvPr id="2097220" name="Object 9"/>
                      <p:cNvPicPr>
                        <a:picLocks/>
                      </p:cNvPicPr>
                      <p:nvPr/>
                    </p:nvPicPr>
                    <p:blipFill>
                      <a:blip xmlns:r="http://schemas.openxmlformats.org/officeDocument/2006/relationships" r:embed="rId3"/>
                      <a:srcRect l="0" t="0" r="0" b="0"/>
                      <a:stretch>
                        <a:fillRect/>
                      </a:stretch>
                    </p:blipFill>
                    <p:spPr>
                      <a:xfrm rot="0">
                        <a:off x="1676400" y="3216275"/>
                        <a:ext cx="6248400" cy="2463800"/>
                      </a:xfrm>
                      <a:prstGeom prst="rect"/>
                      <a:noFill/>
                      <a:ln>
                        <a:noFill/>
                      </a:ln>
                    </p:spPr>
                  </p:pic>
                </p:oleObj>
              </mc:Fallback>
            </mc:AlternateContent>
          </a:graphicData>
        </a:graphic>
      </p:graphicFrame>
      <p:sp>
        <p:nvSpPr>
          <p:cNvPr id="1049082" name="Text Box 10"/>
          <p:cNvSpPr txBox="1"/>
          <p:nvPr/>
        </p:nvSpPr>
        <p:spPr>
          <a:xfrm rot="0">
            <a:off x="1371600" y="5654675"/>
            <a:ext cx="914400" cy="5175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t>Decimal point</a:t>
            </a:r>
          </a:p>
        </p:txBody>
      </p:sp>
      <p:grpSp>
        <p:nvGrpSpPr>
          <p:cNvPr id="174" name=""/>
          <p:cNvGrpSpPr/>
          <p:nvPr/>
        </p:nvGrpSpPr>
        <p:grpSpPr>
          <a:xfrm rot="0">
            <a:off x="1143000" y="1676400"/>
            <a:ext cx="7239000" cy="1552575"/>
            <a:chOff x="720" y="1056"/>
            <a:chExt cx="4560" cy="978"/>
          </a:xfrm>
        </p:grpSpPr>
        <p:sp>
          <p:nvSpPr>
            <p:cNvPr id="1049083" name="Text Box 5"/>
            <p:cNvSpPr txBox="1"/>
            <p:nvPr/>
          </p:nvSpPr>
          <p:spPr>
            <a:xfrm rot="0">
              <a:off x="720" y="1056"/>
              <a:ext cx="4560" cy="978"/>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lang="en-US"/>
                <a:t>Trailing zero suppression blanks unnecessary trailing zeros to the right of the decimal point as illustrated here. The </a:t>
              </a:r>
              <a:r>
                <a:rPr altLang="en-US" i="1" lang="en-US"/>
                <a:t>RBI</a:t>
              </a:r>
              <a:r>
                <a:rPr altLang="en-US" lang="en-US"/>
                <a:t> input is connected to the </a:t>
              </a:r>
              <a:r>
                <a:rPr altLang="en-US" i="1" lang="en-US"/>
                <a:t>BI/RBO</a:t>
              </a:r>
              <a:r>
                <a:rPr altLang="en-US" lang="en-US"/>
                <a:t> output of the following decoder.</a:t>
              </a:r>
            </a:p>
          </p:txBody>
        </p:sp>
        <p:sp>
          <p:nvSpPr>
            <p:cNvPr id="1049084" name="Line 11"/>
            <p:cNvSpPr/>
            <p:nvPr/>
          </p:nvSpPr>
          <p:spPr>
            <a:xfrm rot="0">
              <a:off x="1104" y="1558"/>
              <a:ext cx="288" cy="0"/>
            </a:xfrm>
            <a:prstGeom prst="line"/>
            <a:noFill/>
            <a:ln w="9525" cap="flat" cmpd="sng">
              <a:solidFill>
                <a:schemeClr val="dk1">
                  <a:alpha val="100000"/>
                </a:schemeClr>
              </a:solidFill>
              <a:prstDash val="solid"/>
              <a:round/>
            </a:ln>
          </p:spPr>
        </p:sp>
        <p:sp>
          <p:nvSpPr>
            <p:cNvPr id="1049085" name="Line 12"/>
            <p:cNvSpPr/>
            <p:nvPr/>
          </p:nvSpPr>
          <p:spPr>
            <a:xfrm rot="0">
              <a:off x="3659" y="1558"/>
              <a:ext cx="288" cy="0"/>
            </a:xfrm>
            <a:prstGeom prst="line"/>
            <a:noFill/>
            <a:ln w="9525" cap="flat" cmpd="sng">
              <a:solidFill>
                <a:schemeClr val="dk1">
                  <a:alpha val="100000"/>
                </a:schemeClr>
              </a:solidFill>
              <a:prstDash val="solid"/>
              <a:round/>
            </a:ln>
          </p:spPr>
        </p:sp>
        <p:sp>
          <p:nvSpPr>
            <p:cNvPr id="1049086" name="Line 14"/>
            <p:cNvSpPr/>
            <p:nvPr/>
          </p:nvSpPr>
          <p:spPr>
            <a:xfrm rot="0">
              <a:off x="3408" y="1558"/>
              <a:ext cx="144" cy="0"/>
            </a:xfrm>
            <a:prstGeom prst="line"/>
            <a:noFill/>
            <a:ln w="9525" cap="flat" cmpd="sng">
              <a:solidFill>
                <a:schemeClr val="dk1">
                  <a:alpha val="100000"/>
                </a:schemeClr>
              </a:solidFill>
              <a:prstDash val="solid"/>
              <a:round/>
            </a:ln>
          </p:spPr>
        </p:sp>
      </p:gr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cond evt="onBegin" delay="0">
                          <p:tn val="2"/>
                        </p:cond>
                      </p:stCondLst>
                      <p:childTnLst>
                        <p:par>
                          <p:cTn fill="hold" id="4" nodeType="withGroup">
                            <p:stCondLst>
                              <p:cond delay="0"/>
                            </p:stCondLst>
                            <p:childTnLst>
                              <p:par>
                                <p:cTn fill="hold" grpId="0" id="5" nodeType="afterEffect" presetClass="entr" presetID="15" presetSubtype="0">
                                  <p:stCondLst>
                                    <p:cond delay="0"/>
                                  </p:stCondLst>
                                  <p:childTnLst>
                                    <p:set>
                                      <p:cBhvr>
                                        <p:cTn dur="1" fill="hold" id="6">
                                          <p:stCondLst>
                                            <p:cond delay="0"/>
                                          </p:stCondLst>
                                        </p:cTn>
                                        <p:tgtEl>
                                          <p:spTgt spid="1049080"/>
                                        </p:tgtEl>
                                        <p:attrNameLst>
                                          <p:attrName>style.visibility</p:attrName>
                                        </p:attrNameLst>
                                      </p:cBhvr>
                                      <p:to>
                                        <p:strVal val="visible"/>
                                      </p:to>
                                    </p:set>
                                    <p:anim calcmode="lin" valueType="num">
                                      <p:cBhvr>
                                        <p:cTn dur="1000" fill="hold" id="7"/>
                                        <p:tgtEl>
                                          <p:spTgt spid="1049080"/>
                                        </p:tgtEl>
                                        <p:attrNameLst>
                                          <p:attrName>ppt_w</p:attrName>
                                        </p:attrNameLst>
                                      </p:cBhvr>
                                      <p:tavLst>
                                        <p:tav tm="0">
                                          <p:val>
                                            <p:fltVal val="0.0"/>
                                          </p:val>
                                        </p:tav>
                                        <p:tav tm="100000">
                                          <p:val>
                                            <p:strVal val="#ppt_w"/>
                                          </p:val>
                                        </p:tav>
                                      </p:tavLst>
                                    </p:anim>
                                    <p:anim calcmode="lin" valueType="num">
                                      <p:cBhvr>
                                        <p:cTn dur="1000" fill="hold" id="8"/>
                                        <p:tgtEl>
                                          <p:spTgt spid="1049080"/>
                                        </p:tgtEl>
                                        <p:attrNameLst>
                                          <p:attrName>ppt_h</p:attrName>
                                        </p:attrNameLst>
                                      </p:cBhvr>
                                      <p:tavLst>
                                        <p:tav tm="0">
                                          <p:val>
                                            <p:fltVal val="0.0"/>
                                          </p:val>
                                        </p:tav>
                                        <p:tav tm="100000">
                                          <p:val>
                                            <p:strVal val="#ppt_h"/>
                                          </p:val>
                                        </p:tav>
                                      </p:tavLst>
                                    </p:anim>
                                    <p:anim calcmode="lin" valueType="num">
                                      <p:cBhvr>
                                        <p:cTn dur="1000" fill="hold" id="9"/>
                                        <p:tgtEl>
                                          <p:spTgt spid="1049080"/>
                                        </p:tgtEl>
                                        <p:attrNameLst>
                                          <p:attrName>ppt_x</p:attrName>
                                        </p:attrNameLst>
                                      </p:cBhvr>
                                      <p:tavLst>
                                        <p:tav fmla="#ppt_x+(cos(-2*pi*(1-$))*-#ppt_x-sin(-2*pi*(1-$))*(1-#ppt_y))*(1-$)" tm="0">
                                          <p:val>
                                            <p:fltVal val="0.0"/>
                                          </p:val>
                                        </p:tav>
                                        <p:tav tm="100000">
                                          <p:val>
                                            <p:fltVal val="1.0"/>
                                          </p:val>
                                        </p:tav>
                                      </p:tavLst>
                                    </p:anim>
                                    <p:anim calcmode="lin" valueType="num">
                                      <p:cBhvr>
                                        <p:cTn dur="1000" fill="hold" id="10"/>
                                        <p:tgtEl>
                                          <p:spTgt spid="1049080"/>
                                        </p:tgtEl>
                                        <p:attrNameLst>
                                          <p:attrName>ppt_y</p:attrName>
                                        </p:attrNameLst>
                                      </p:cBhvr>
                                      <p:tavLst>
                                        <p:tav fmla="#ppt_y+(sin(-2*pi*(1-$))*-#ppt_x+cos(-2*pi*(1-$))*(1-#ppt_y))*(1-$)" tm="0">
                                          <p:val>
                                            <p:fltVal val="0.0"/>
                                          </p:val>
                                        </p:tav>
                                        <p:tav tm="100000">
                                          <p:val>
                                            <p:fltVal val="1.0"/>
                                          </p:val>
                                        </p:tav>
                                      </p:tavLst>
                                    </p:anim>
                                  </p:childTnLst>
                                </p:cTn>
                              </p:par>
                              <p:par>
                                <p:cTn fill="hold" grpId="0" id="11" nodeType="withEffect" presetClass="entr" presetID="15" presetSubtype="0">
                                  <p:stCondLst>
                                    <p:cond delay="0"/>
                                  </p:stCondLst>
                                  <p:childTnLst>
                                    <p:set>
                                      <p:cBhvr>
                                        <p:cTn dur="1" fill="hold" id="12">
                                          <p:stCondLst>
                                            <p:cond delay="0"/>
                                          </p:stCondLst>
                                        </p:cTn>
                                        <p:tgtEl>
                                          <p:spTgt spid="1049081"/>
                                        </p:tgtEl>
                                        <p:attrNameLst>
                                          <p:attrName>style.visibility</p:attrName>
                                        </p:attrNameLst>
                                      </p:cBhvr>
                                      <p:to>
                                        <p:strVal val="visible"/>
                                      </p:to>
                                    </p:set>
                                    <p:anim calcmode="lin" valueType="num">
                                      <p:cBhvr>
                                        <p:cTn dur="1000" fill="hold" id="13"/>
                                        <p:tgtEl>
                                          <p:spTgt spid="1049081"/>
                                        </p:tgtEl>
                                        <p:attrNameLst>
                                          <p:attrName>ppt_w</p:attrName>
                                        </p:attrNameLst>
                                      </p:cBhvr>
                                      <p:tavLst>
                                        <p:tav tm="0">
                                          <p:val>
                                            <p:fltVal val="0.0"/>
                                          </p:val>
                                        </p:tav>
                                        <p:tav tm="100000">
                                          <p:val>
                                            <p:strVal val="#ppt_w"/>
                                          </p:val>
                                        </p:tav>
                                      </p:tavLst>
                                    </p:anim>
                                    <p:anim calcmode="lin" valueType="num">
                                      <p:cBhvr>
                                        <p:cTn dur="1000" fill="hold" id="14"/>
                                        <p:tgtEl>
                                          <p:spTgt spid="1049081"/>
                                        </p:tgtEl>
                                        <p:attrNameLst>
                                          <p:attrName>ppt_h</p:attrName>
                                        </p:attrNameLst>
                                      </p:cBhvr>
                                      <p:tavLst>
                                        <p:tav tm="0">
                                          <p:val>
                                            <p:fltVal val="0.0"/>
                                          </p:val>
                                        </p:tav>
                                        <p:tav tm="100000">
                                          <p:val>
                                            <p:strVal val="#ppt_h"/>
                                          </p:val>
                                        </p:tav>
                                      </p:tavLst>
                                    </p:anim>
                                    <p:anim calcmode="lin" valueType="num">
                                      <p:cBhvr>
                                        <p:cTn dur="1000" fill="hold" id="15"/>
                                        <p:tgtEl>
                                          <p:spTgt spid="1049081"/>
                                        </p:tgtEl>
                                        <p:attrNameLst>
                                          <p:attrName>ppt_x</p:attrName>
                                        </p:attrNameLst>
                                      </p:cBhvr>
                                      <p:tavLst>
                                        <p:tav fmla="#ppt_x+(cos(-2*pi*(1-$))*-#ppt_x-sin(-2*pi*(1-$))*(1-#ppt_y))*(1-$)" tm="0">
                                          <p:val>
                                            <p:fltVal val="0.0"/>
                                          </p:val>
                                        </p:tav>
                                        <p:tav tm="100000">
                                          <p:val>
                                            <p:fltVal val="1.0"/>
                                          </p:val>
                                        </p:tav>
                                      </p:tavLst>
                                    </p:anim>
                                    <p:anim calcmode="lin" valueType="num">
                                      <p:cBhvr>
                                        <p:cTn dur="1000" fill="hold" id="16"/>
                                        <p:tgtEl>
                                          <p:spTgt spid="1049081"/>
                                        </p:tgtEl>
                                        <p:attrNameLst>
                                          <p:attrName>ppt_y</p:attrName>
                                        </p:attrNameLst>
                                      </p:cBhvr>
                                      <p:tavLst>
                                        <p:tav fmla="#ppt_y+(sin(-2*pi*(1-$))*-#ppt_x+cos(-2*pi*(1-$))*(1-#ppt_y))*(1-$)" tm="0">
                                          <p:val>
                                            <p:fltVal val="0.0"/>
                                          </p:val>
                                        </p:tav>
                                        <p:tav tm="100000">
                                          <p:val>
                                            <p:fltVal val="1.0"/>
                                          </p:val>
                                        </p:tav>
                                      </p:tavLst>
                                    </p:anim>
                                  </p:childTnLst>
                                </p:cTn>
                              </p:par>
                              <p:par>
                                <p:cTn fill="hold" grpId="0" id="17" nodeType="withEffect" presetClass="entr" presetID="37" presetSubtype="0">
                                  <p:stCondLst>
                                    <p:cond delay="0"/>
                                  </p:stCondLst>
                                  <p:childTnLst>
                                    <p:set>
                                      <p:cBhvr>
                                        <p:cTn dur="1" fill="hold" id="18">
                                          <p:stCondLst>
                                            <p:cond delay="0"/>
                                          </p:stCondLst>
                                        </p:cTn>
                                        <p:tgtEl>
                                          <p:spTgt spid="1049082"/>
                                        </p:tgtEl>
                                        <p:attrNameLst>
                                          <p:attrName>style.visibility</p:attrName>
                                        </p:attrNameLst>
                                      </p:cBhvr>
                                      <p:to>
                                        <p:strVal val="visible"/>
                                      </p:to>
                                    </p:set>
                                    <p:animEffect transition="in" filter="fade">
                                      <p:cBhvr>
                                        <p:cTn dur="1000" id="19"/>
                                        <p:tgtEl>
                                          <p:spTgt spid="1049082"/>
                                        </p:tgtEl>
                                      </p:cBhvr>
                                    </p:animEffect>
                                    <p:anim calcmode="lin" valueType="num">
                                      <p:cBhvr>
                                        <p:cTn dur="1000" fill="hold" id="20"/>
                                        <p:tgtEl>
                                          <p:spTgt spid="1049082"/>
                                        </p:tgtEl>
                                        <p:attrNameLst>
                                          <p:attrName>ppt_x</p:attrName>
                                        </p:attrNameLst>
                                      </p:cBhvr>
                                      <p:tavLst>
                                        <p:tav tm="0">
                                          <p:val>
                                            <p:strVal val="#ppt_x"/>
                                          </p:val>
                                        </p:tav>
                                        <p:tav tm="100000">
                                          <p:val>
                                            <p:strVal val="#ppt_x"/>
                                          </p:val>
                                        </p:tav>
                                      </p:tavLst>
                                    </p:anim>
                                    <p:anim calcmode="lin" valueType="num">
                                      <p:cBhvr>
                                        <p:cTn decel="100000" dur="900" fill="hold" id="21"/>
                                        <p:tgtEl>
                                          <p:spTgt spid="1049082"/>
                                        </p:tgtEl>
                                        <p:attrNameLst>
                                          <p:attrName>ppt_y</p:attrName>
                                        </p:attrNameLst>
                                      </p:cBhvr>
                                      <p:tavLst>
                                        <p:tav tm="0">
                                          <p:val>
                                            <p:strVal val="#ppt_y+1"/>
                                          </p:val>
                                        </p:tav>
                                        <p:tav tm="100000">
                                          <p:val>
                                            <p:strVal val="#ppt_y-.03"/>
                                          </p:val>
                                        </p:tav>
                                      </p:tavLst>
                                    </p:anim>
                                    <p:anim calcmode="lin" valueType="num">
                                      <p:cBhvr>
                                        <p:cTn accel="100000" dur="100" fill="hold" id="22">
                                          <p:stCondLst>
                                            <p:cond delay="900"/>
                                          </p:stCondLst>
                                        </p:cTn>
                                        <p:tgtEl>
                                          <p:spTgt spid="104908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80" grpId="0" uiExpand="0" build="whole"/>
      <p:bldP spid="1049081" grpId="0" uiExpand="0" build="whole"/>
      <p:bldP spid="1049082" grpId="0" uiExpand="0" build="whole"/>
    </p:bldLst>
  </p:timing>
</p:sld>
</file>

<file path=ppt/slides/slide29.xml><?xml version="1.0" encoding="utf-8"?>
<p:sld xmlns:a="http://schemas.openxmlformats.org/drawingml/2006/main" xmlns:r="http://schemas.openxmlformats.org/officeDocument/2006/relationships" xmlns:p="http://schemas.openxmlformats.org/presentationml/2006/main" showMasterSp="1">
  <p:cSld>
    <p:spTree>
      <p:nvGrpSpPr>
        <p:cNvPr id="177" name=""/>
        <p:cNvGrpSpPr/>
        <p:nvPr/>
      </p:nvGrpSpPr>
      <p:grpSpPr>
        <a:xfrm rot="0">
          <a:off x="0" y="0"/>
          <a:ext cx="0" cy="0"/>
          <a:chOff x="0" y="0"/>
          <a:chExt cx="0" cy="0"/>
        </a:xfrm>
      </p:grpSpPr>
      <p:pic>
        <p:nvPicPr>
          <p:cNvPr id="2097221" name="Picture 2"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9090" name="Text Box 3"/>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9091" name="Rectangle 4"/>
          <p:cNvSpPr/>
          <p:nvPr/>
        </p:nvSpPr>
        <p:spPr>
          <a:xfrm rot="0">
            <a:off x="914400" y="1143000"/>
            <a:ext cx="1327150"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Encoders</a:t>
            </a:r>
          </a:p>
        </p:txBody>
      </p:sp>
      <p:sp>
        <p:nvSpPr>
          <p:cNvPr id="1049092" name="Text Box 5"/>
          <p:cNvSpPr txBox="1"/>
          <p:nvPr/>
        </p:nvSpPr>
        <p:spPr>
          <a:xfrm rot="0">
            <a:off x="990600" y="1676400"/>
            <a:ext cx="7467600" cy="11874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lang="en-US"/>
              <a:t>An </a:t>
            </a:r>
            <a:r>
              <a:rPr altLang="en-US" b="1" lang="en-US"/>
              <a:t>encoder </a:t>
            </a:r>
            <a:r>
              <a:rPr altLang="en-US" lang="en-US"/>
              <a:t>accepts an active logic level on one of its inputs and converts it to a coded output, such as BCD or binary. </a:t>
            </a:r>
          </a:p>
        </p:txBody>
      </p:sp>
      <p:sp>
        <p:nvSpPr>
          <p:cNvPr id="1049093" name="Text Box 6"/>
          <p:cNvSpPr txBox="1"/>
          <p:nvPr/>
        </p:nvSpPr>
        <p:spPr>
          <a:xfrm rot="0">
            <a:off x="990600" y="2895600"/>
            <a:ext cx="4038600" cy="25304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2000" lang="en-US"/>
              <a:t>The decimal to BCD is an encoder with an input for each of the ten decimal digits and four outputs that represent the BCD code for the active digit. The basic logic diagram is shown. There is no zero input because the outputs are all LOW when the input is zero.</a:t>
            </a:r>
          </a:p>
        </p:txBody>
      </p:sp>
      <p:graphicFrame>
        <p:nvGraphicFramePr>
          <p:cNvPr id="4194332" name=""/>
          <p:cNvGraphicFramePr>
            <a:graphicFrameLocks/>
          </p:cNvGraphicFramePr>
          <p:nvPr/>
        </p:nvGraphicFramePr>
        <p:xfrm rot="0">
          <a:off x="5334000" y="2895600"/>
          <a:ext cx="2667000" cy="2417762"/>
        </p:xfrm>
        <a:graphic>
          <a:graphicData uri="http://schemas.openxmlformats.org/presentationml/2006/ole">
            <mc:AlternateContent xmlns:mc="http://schemas.openxmlformats.org/markup-compatibility/2006">
              <mc:Choice xmlns:v="urn:schemas-microsoft-com:vml" Requires="v">
                <p:oleObj name="CorelDRAW" r:id="rId2" spid="" imgH="2417762" imgW="2667000" showAsIcon="0" progId="CorelDRAW.Graphic.13">
                  <p:embed followColorScheme="full"/>
                  <p:pic>
                    <p:nvPicPr>
                      <p:cNvPr id="2097222" name="Object 7"/>
                      <p:cNvPicPr>
                        <a:picLocks/>
                      </p:cNvPicPr>
                      <p:nvPr/>
                    </p:nvPicPr>
                    <p:blipFill>
                      <a:blip xmlns:r="http://schemas.openxmlformats.org/officeDocument/2006/relationships" r:embed="rId3"/>
                      <a:srcRect l="0" t="0" r="0" b="0"/>
                      <a:stretch>
                        <a:fillRect/>
                      </a:stretch>
                    </p:blipFill>
                    <p:spPr>
                      <a:xfrm rot="0">
                        <a:off x="5334000" y="2895600"/>
                        <a:ext cx="2667000" cy="2417762"/>
                      </a:xfrm>
                      <a:prstGeom prst="rect"/>
                      <a:noFill/>
                      <a:ln>
                        <a:noFill/>
                      </a:ln>
                    </p:spPr>
                  </p:pic>
                </p:oleObj>
              </mc:Choice>
              <mc:Fallback>
                <p:oleObj name="CorelDRAW" r:id="rId2" spid="" imgH="2417762" imgW="2667000" showAsIcon="0" progId="CorelDRAW.Graphic.13">
                  <p:embed followColorScheme="full"/>
                  <p:pic>
                    <p:nvPicPr>
                      <p:cNvPr id="2097222" name="Object 7"/>
                      <p:cNvPicPr>
                        <a:picLocks/>
                      </p:cNvPicPr>
                      <p:nvPr/>
                    </p:nvPicPr>
                    <p:blipFill>
                      <a:blip xmlns:r="http://schemas.openxmlformats.org/officeDocument/2006/relationships" r:embed="rId3"/>
                      <a:srcRect l="0" t="0" r="0" b="0"/>
                      <a:stretch>
                        <a:fillRect/>
                      </a:stretch>
                    </p:blipFill>
                    <p:spPr>
                      <a:xfrm rot="0">
                        <a:off x="5334000" y="2895600"/>
                        <a:ext cx="2667000" cy="2417762"/>
                      </a:xfrm>
                      <a:prstGeom prst="rect"/>
                      <a:noFill/>
                      <a:ln>
                        <a:noFill/>
                      </a:ln>
                    </p:spPr>
                  </p:pic>
                </p:oleObj>
              </mc:Fallback>
            </mc:AlternateContent>
          </a:graphicData>
        </a:graphic>
      </p:graphicFrame>
      <p:sp>
        <p:nvSpPr>
          <p:cNvPr id="1049094" name="Text Box 8"/>
          <p:cNvSpPr txBox="1"/>
          <p:nvPr/>
        </p:nvSpPr>
        <p:spPr>
          <a:xfrm rot="0">
            <a:off x="7937500" y="3606800"/>
            <a:ext cx="5334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A</a:t>
            </a:r>
            <a:r>
              <a:rPr altLang="en-US" baseline="-25000" sz="1600" lang="en-US">
                <a:solidFill>
                  <a:srgbClr val="FF0000"/>
                </a:solidFill>
                <a:latin typeface="Arial" pitchFamily="0" charset="0"/>
              </a:rPr>
              <a:t>1</a:t>
            </a:r>
          </a:p>
        </p:txBody>
      </p:sp>
      <p:sp>
        <p:nvSpPr>
          <p:cNvPr id="1049095" name="Text Box 9"/>
          <p:cNvSpPr txBox="1"/>
          <p:nvPr/>
        </p:nvSpPr>
        <p:spPr>
          <a:xfrm rot="0">
            <a:off x="7924800" y="2971800"/>
            <a:ext cx="5334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A</a:t>
            </a:r>
            <a:r>
              <a:rPr altLang="en-US" baseline="-25000" sz="1600" lang="en-US">
                <a:solidFill>
                  <a:srgbClr val="FF0000"/>
                </a:solidFill>
                <a:latin typeface="Arial" pitchFamily="0" charset="0"/>
              </a:rPr>
              <a:t>0</a:t>
            </a:r>
          </a:p>
        </p:txBody>
      </p:sp>
      <p:sp>
        <p:nvSpPr>
          <p:cNvPr id="1049096" name="Text Box 10"/>
          <p:cNvSpPr txBox="1"/>
          <p:nvPr/>
        </p:nvSpPr>
        <p:spPr>
          <a:xfrm rot="0">
            <a:off x="7937500" y="4241800"/>
            <a:ext cx="5334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A</a:t>
            </a:r>
            <a:r>
              <a:rPr altLang="en-US" baseline="-25000" sz="1600" lang="en-US">
                <a:solidFill>
                  <a:srgbClr val="FF0000"/>
                </a:solidFill>
                <a:latin typeface="Arial" pitchFamily="0" charset="0"/>
              </a:rPr>
              <a:t>2</a:t>
            </a:r>
          </a:p>
        </p:txBody>
      </p:sp>
      <p:sp>
        <p:nvSpPr>
          <p:cNvPr id="1049097" name="Text Box 11"/>
          <p:cNvSpPr txBox="1"/>
          <p:nvPr/>
        </p:nvSpPr>
        <p:spPr>
          <a:xfrm rot="0">
            <a:off x="7937500" y="4876800"/>
            <a:ext cx="5334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A</a:t>
            </a:r>
            <a:r>
              <a:rPr altLang="en-US" baseline="-25000" sz="1600" lang="en-US">
                <a:solidFill>
                  <a:srgbClr val="FF0000"/>
                </a:solidFill>
                <a:latin typeface="Arial" pitchFamily="0" charset="0"/>
              </a:rPr>
              <a:t>3</a:t>
            </a:r>
          </a:p>
        </p:txBody>
      </p:sp>
      <p:sp>
        <p:nvSpPr>
          <p:cNvPr id="1049098" name="Text Box 12"/>
          <p:cNvSpPr txBox="1"/>
          <p:nvPr/>
        </p:nvSpPr>
        <p:spPr>
          <a:xfrm rot="0">
            <a:off x="5105400" y="2819400"/>
            <a:ext cx="3048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t>1</a:t>
            </a:r>
          </a:p>
        </p:txBody>
      </p:sp>
      <p:sp>
        <p:nvSpPr>
          <p:cNvPr id="1049099" name="Text Box 13"/>
          <p:cNvSpPr txBox="1"/>
          <p:nvPr/>
        </p:nvSpPr>
        <p:spPr>
          <a:xfrm rot="0">
            <a:off x="5105400" y="3200400"/>
            <a:ext cx="3048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t>2</a:t>
            </a:r>
          </a:p>
        </p:txBody>
      </p:sp>
      <p:sp>
        <p:nvSpPr>
          <p:cNvPr id="1049100" name="Text Box 14"/>
          <p:cNvSpPr txBox="1"/>
          <p:nvPr/>
        </p:nvSpPr>
        <p:spPr>
          <a:xfrm rot="0">
            <a:off x="5105400" y="3505200"/>
            <a:ext cx="3048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t>3</a:t>
            </a:r>
          </a:p>
        </p:txBody>
      </p:sp>
      <p:sp>
        <p:nvSpPr>
          <p:cNvPr id="1049101" name="Text Box 16"/>
          <p:cNvSpPr txBox="1"/>
          <p:nvPr/>
        </p:nvSpPr>
        <p:spPr>
          <a:xfrm rot="0">
            <a:off x="5105400" y="4038600"/>
            <a:ext cx="3048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t>4</a:t>
            </a:r>
          </a:p>
        </p:txBody>
      </p:sp>
      <p:sp>
        <p:nvSpPr>
          <p:cNvPr id="1049102" name="Text Box 17"/>
          <p:cNvSpPr txBox="1"/>
          <p:nvPr/>
        </p:nvSpPr>
        <p:spPr>
          <a:xfrm rot="0">
            <a:off x="5105400" y="4191000"/>
            <a:ext cx="3048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t>5</a:t>
            </a:r>
          </a:p>
        </p:txBody>
      </p:sp>
      <p:sp>
        <p:nvSpPr>
          <p:cNvPr id="1049103" name="Text Box 18"/>
          <p:cNvSpPr txBox="1"/>
          <p:nvPr/>
        </p:nvSpPr>
        <p:spPr>
          <a:xfrm rot="0">
            <a:off x="5105400" y="4343400"/>
            <a:ext cx="3048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t>6</a:t>
            </a:r>
          </a:p>
        </p:txBody>
      </p:sp>
      <p:sp>
        <p:nvSpPr>
          <p:cNvPr id="1049104" name="Text Box 19"/>
          <p:cNvSpPr txBox="1"/>
          <p:nvPr/>
        </p:nvSpPr>
        <p:spPr>
          <a:xfrm rot="0">
            <a:off x="5105400" y="4495800"/>
            <a:ext cx="3048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t>7</a:t>
            </a:r>
          </a:p>
        </p:txBody>
      </p:sp>
      <p:sp>
        <p:nvSpPr>
          <p:cNvPr id="1049105" name="Text Box 20"/>
          <p:cNvSpPr txBox="1"/>
          <p:nvPr/>
        </p:nvSpPr>
        <p:spPr>
          <a:xfrm rot="0">
            <a:off x="5105400" y="4724400"/>
            <a:ext cx="3048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t>8</a:t>
            </a:r>
          </a:p>
        </p:txBody>
      </p:sp>
      <p:sp>
        <p:nvSpPr>
          <p:cNvPr id="1049106" name="Text Box 21"/>
          <p:cNvSpPr txBox="1"/>
          <p:nvPr/>
        </p:nvSpPr>
        <p:spPr>
          <a:xfrm rot="0">
            <a:off x="5105400" y="5105400"/>
            <a:ext cx="3048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t>9</a:t>
            </a:r>
          </a:p>
        </p:txBody>
      </p:sp>
      <p:sp>
        <p:nvSpPr>
          <p:cNvPr id="1049107" name="Rectangle 20"/>
          <p:cNvSpPr/>
          <p:nvPr/>
        </p:nvSpPr>
        <p:spPr>
          <a:xfrm rot="0">
            <a:off x="3200400" y="5791200"/>
            <a:ext cx="2578100" cy="338137"/>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lang="en-US"/>
              <a:t>http://www.play-hookey.com</a:t>
            </a:r>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showMasterSp="1">
  <p:cSld>
    <p:spTree>
      <p:nvGrpSpPr>
        <p:cNvPr id="79" name=""/>
        <p:cNvGrpSpPr/>
        <p:nvPr/>
      </p:nvGrpSpPr>
      <p:grpSpPr>
        <a:xfrm rot="0">
          <a:off x="0" y="0"/>
          <a:ext cx="0" cy="0"/>
          <a:chOff x="0" y="0"/>
          <a:chExt cx="0" cy="0"/>
        </a:xfrm>
      </p:grpSpPr>
      <p:graphicFrame>
        <p:nvGraphicFramePr>
          <p:cNvPr id="4194307" name=""/>
          <p:cNvGraphicFramePr>
            <a:graphicFrameLocks/>
          </p:cNvGraphicFramePr>
          <p:nvPr/>
        </p:nvGraphicFramePr>
        <p:xfrm rot="0">
          <a:off x="1631950" y="3962400"/>
          <a:ext cx="3581400" cy="2190750"/>
        </p:xfrm>
        <a:graphic>
          <a:graphicData uri="http://schemas.openxmlformats.org/presentationml/2006/ole">
            <mc:AlternateContent xmlns:mc="http://schemas.openxmlformats.org/markup-compatibility/2006">
              <mc:Choice xmlns:v="urn:schemas-microsoft-com:vml" Requires="v">
                <p:oleObj name="CorelDRAW" r:id="rId1" spid="" imgH="2190750" imgW="3581400" showAsIcon="0" progId="CorelDRAW.Graphic.13">
                  <p:embed followColorScheme="full"/>
                  <p:pic>
                    <p:nvPicPr>
                      <p:cNvPr id="2097157" name="Object 12"/>
                      <p:cNvPicPr>
                        <a:picLocks/>
                      </p:cNvPicPr>
                      <p:nvPr/>
                    </p:nvPicPr>
                    <p:blipFill>
                      <a:blip xmlns:r="http://schemas.openxmlformats.org/officeDocument/2006/relationships" r:embed="rId2"/>
                      <a:srcRect l="0" t="0" r="0" b="0"/>
                      <a:stretch>
                        <a:fillRect/>
                      </a:stretch>
                    </p:blipFill>
                    <p:spPr>
                      <a:xfrm rot="0">
                        <a:off x="1631950" y="3962400"/>
                        <a:ext cx="3581400" cy="2190750"/>
                      </a:xfrm>
                      <a:prstGeom prst="rect"/>
                      <a:noFill/>
                      <a:ln>
                        <a:noFill/>
                      </a:ln>
                    </p:spPr>
                  </p:pic>
                </p:oleObj>
              </mc:Choice>
              <mc:Fallback>
                <p:oleObj name="CorelDRAW" r:id="rId1" spid="" imgH="2190750" imgW="3581400" showAsIcon="0" progId="CorelDRAW.Graphic.13">
                  <p:embed followColorScheme="full"/>
                  <p:pic>
                    <p:nvPicPr>
                      <p:cNvPr id="2097157" name="Object 12"/>
                      <p:cNvPicPr>
                        <a:picLocks/>
                      </p:cNvPicPr>
                      <p:nvPr/>
                    </p:nvPicPr>
                    <p:blipFill>
                      <a:blip xmlns:r="http://schemas.openxmlformats.org/officeDocument/2006/relationships" r:embed="rId2"/>
                      <a:srcRect l="0" t="0" r="0" b="0"/>
                      <a:stretch>
                        <a:fillRect/>
                      </a:stretch>
                    </p:blipFill>
                    <p:spPr>
                      <a:xfrm rot="0">
                        <a:off x="1631950" y="3962400"/>
                        <a:ext cx="3581400" cy="2190750"/>
                      </a:xfrm>
                      <a:prstGeom prst="rect"/>
                      <a:noFill/>
                      <a:ln>
                        <a:noFill/>
                      </a:ln>
                    </p:spPr>
                  </p:pic>
                </p:oleObj>
              </mc:Fallback>
            </mc:AlternateContent>
          </a:graphicData>
        </a:graphic>
      </p:graphicFrame>
      <p:pic>
        <p:nvPicPr>
          <p:cNvPr id="2097158" name="Picture 3" descr="SH2507-crop"/>
          <p:cNvPicPr>
            <a:picLocks/>
          </p:cNvPicPr>
          <p:nvPr/>
        </p:nvPicPr>
        <p:blipFill>
          <a:blip xmlns:r="http://schemas.openxmlformats.org/officeDocument/2006/relationships" r:embed="rId3"/>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608" name="Text Box 4"/>
          <p:cNvSpPr txBox="1"/>
          <p:nvPr/>
        </p:nvSpPr>
        <p:spPr>
          <a:xfrm rot="0">
            <a:off x="3581400" y="228600"/>
            <a:ext cx="1981200" cy="115824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609" name="Rectangle 5"/>
          <p:cNvSpPr/>
          <p:nvPr/>
        </p:nvSpPr>
        <p:spPr>
          <a:xfrm rot="0">
            <a:off x="914400" y="1143000"/>
            <a:ext cx="1579880" cy="447040"/>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Full-Adder</a:t>
            </a:r>
          </a:p>
        </p:txBody>
      </p:sp>
      <p:sp>
        <p:nvSpPr>
          <p:cNvPr id="1048610" name="Text Box 7"/>
          <p:cNvSpPr txBox="1"/>
          <p:nvPr/>
        </p:nvSpPr>
        <p:spPr>
          <a:xfrm rot="0">
            <a:off x="914400" y="1828800"/>
            <a:ext cx="4876800" cy="13112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2000" lang="en-US"/>
              <a:t>By contrast, a </a:t>
            </a:r>
            <a:r>
              <a:rPr altLang="en-US" b="1" sz="2000" lang="en-US"/>
              <a:t>full adder</a:t>
            </a:r>
            <a:r>
              <a:rPr altLang="en-US" sz="2000" lang="en-US"/>
              <a:t> has three binary inputs (</a:t>
            </a:r>
            <a:r>
              <a:rPr altLang="en-US" sz="2000" i="1" lang="en-US"/>
              <a:t>A</a:t>
            </a:r>
            <a:r>
              <a:rPr altLang="en-US" sz="2000" lang="en-US"/>
              <a:t>, </a:t>
            </a:r>
            <a:r>
              <a:rPr altLang="en-US" sz="2000" i="1" lang="en-US"/>
              <a:t>B, </a:t>
            </a:r>
            <a:r>
              <a:rPr altLang="en-US" sz="2000" lang="en-US"/>
              <a:t>and Carry in) and two binary outputs (Carry out and Sum). The truth table summarizes the operation.</a:t>
            </a:r>
          </a:p>
        </p:txBody>
      </p:sp>
      <p:graphicFrame>
        <p:nvGraphicFramePr>
          <p:cNvPr id="4194308" name=""/>
          <p:cNvGraphicFramePr>
            <a:graphicFrameLocks/>
          </p:cNvGraphicFramePr>
          <p:nvPr/>
        </p:nvGraphicFramePr>
        <p:xfrm rot="0">
          <a:off x="5867400" y="1295400"/>
          <a:ext cx="2428875" cy="2895600"/>
        </p:xfrm>
        <a:graphic>
          <a:graphicData uri="http://schemas.openxmlformats.org/presentationml/2006/ole">
            <mc:AlternateContent xmlns:mc="http://schemas.openxmlformats.org/markup-compatibility/2006">
              <mc:Choice xmlns:v="urn:schemas-microsoft-com:vml" Requires="v">
                <p:oleObj name="CorelDRAW" r:id="rId4" spid="" imgH="2895600" imgW="2428875" showAsIcon="0" progId="CorelDRAW.Graphic.13">
                  <p:embed followColorScheme="full"/>
                  <p:pic>
                    <p:nvPicPr>
                      <p:cNvPr id="2097159" name="Object 11"/>
                      <p:cNvPicPr>
                        <a:picLocks/>
                      </p:cNvPicPr>
                      <p:nvPr/>
                    </p:nvPicPr>
                    <p:blipFill>
                      <a:blip xmlns:r="http://schemas.openxmlformats.org/officeDocument/2006/relationships" r:embed="rId5"/>
                      <a:srcRect l="0" t="0" r="0" b="0"/>
                      <a:stretch>
                        <a:fillRect/>
                      </a:stretch>
                    </p:blipFill>
                    <p:spPr>
                      <a:xfrm rot="0">
                        <a:off x="5867400" y="1295400"/>
                        <a:ext cx="2428875" cy="2895600"/>
                      </a:xfrm>
                      <a:prstGeom prst="rect"/>
                      <a:noFill/>
                      <a:ln>
                        <a:noFill/>
                      </a:ln>
                    </p:spPr>
                  </p:pic>
                </p:oleObj>
              </mc:Choice>
              <mc:Fallback>
                <p:oleObj name="CorelDRAW" r:id="rId4" spid="" imgH="2895600" imgW="2428875" showAsIcon="0" progId="CorelDRAW.Graphic.13">
                  <p:embed followColorScheme="full"/>
                  <p:pic>
                    <p:nvPicPr>
                      <p:cNvPr id="2097159" name="Object 11"/>
                      <p:cNvPicPr>
                        <a:picLocks/>
                      </p:cNvPicPr>
                      <p:nvPr/>
                    </p:nvPicPr>
                    <p:blipFill>
                      <a:blip xmlns:r="http://schemas.openxmlformats.org/officeDocument/2006/relationships" r:embed="rId5"/>
                      <a:srcRect l="0" t="0" r="0" b="0"/>
                      <a:stretch>
                        <a:fillRect/>
                      </a:stretch>
                    </p:blipFill>
                    <p:spPr>
                      <a:xfrm rot="0">
                        <a:off x="5867400" y="1295400"/>
                        <a:ext cx="2428875" cy="2895600"/>
                      </a:xfrm>
                      <a:prstGeom prst="rect"/>
                      <a:noFill/>
                      <a:ln>
                        <a:noFill/>
                      </a:ln>
                    </p:spPr>
                  </p:pic>
                </p:oleObj>
              </mc:Fallback>
            </mc:AlternateContent>
          </a:graphicData>
        </a:graphic>
      </p:graphicFrame>
      <p:sp>
        <p:nvSpPr>
          <p:cNvPr id="1048611" name="Text Box 13"/>
          <p:cNvSpPr txBox="1"/>
          <p:nvPr/>
        </p:nvSpPr>
        <p:spPr>
          <a:xfrm rot="0">
            <a:off x="914400" y="3124200"/>
            <a:ext cx="4724400" cy="7016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t>A full-adder can be constructed from two half adders as shown:</a:t>
            </a:r>
          </a:p>
        </p:txBody>
      </p:sp>
      <p:sp>
        <p:nvSpPr>
          <p:cNvPr id="1048612" name="Text Box 16"/>
          <p:cNvSpPr txBox="1"/>
          <p:nvPr/>
        </p:nvSpPr>
        <p:spPr>
          <a:xfrm rot="0">
            <a:off x="1949450" y="4114800"/>
            <a:ext cx="304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latin typeface="Arial" pitchFamily="0" charset="0"/>
              </a:rPr>
              <a:t>A</a:t>
            </a:r>
          </a:p>
        </p:txBody>
      </p:sp>
      <p:sp>
        <p:nvSpPr>
          <p:cNvPr id="1048613" name="Text Box 17"/>
          <p:cNvSpPr txBox="1"/>
          <p:nvPr/>
        </p:nvSpPr>
        <p:spPr>
          <a:xfrm rot="0">
            <a:off x="1949450" y="4692650"/>
            <a:ext cx="304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latin typeface="Arial" pitchFamily="0" charset="0"/>
              </a:rPr>
              <a:t>B</a:t>
            </a:r>
          </a:p>
        </p:txBody>
      </p:sp>
      <p:sp>
        <p:nvSpPr>
          <p:cNvPr id="1048614" name="Text Box 18"/>
          <p:cNvSpPr txBox="1"/>
          <p:nvPr/>
        </p:nvSpPr>
        <p:spPr>
          <a:xfrm rot="0">
            <a:off x="2209800" y="3962400"/>
            <a:ext cx="381000" cy="39624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latin typeface="Symbol" pitchFamily="18" charset="2"/>
              </a:rPr>
              <a:t>S</a:t>
            </a:r>
          </a:p>
        </p:txBody>
      </p:sp>
      <p:sp>
        <p:nvSpPr>
          <p:cNvPr id="1048615" name="Text Box 19"/>
          <p:cNvSpPr txBox="1"/>
          <p:nvPr/>
        </p:nvSpPr>
        <p:spPr>
          <a:xfrm rot="0">
            <a:off x="2330450" y="4692650"/>
            <a:ext cx="685800" cy="38354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latin typeface="Arial" pitchFamily="0" charset="0"/>
              </a:rPr>
              <a:t>C</a:t>
            </a:r>
            <a:r>
              <a:rPr altLang="en-US" baseline="-25000" sz="1600" lang="en-US">
                <a:latin typeface="Arial" pitchFamily="0" charset="0"/>
              </a:rPr>
              <a:t>out</a:t>
            </a:r>
          </a:p>
        </p:txBody>
      </p:sp>
      <p:sp>
        <p:nvSpPr>
          <p:cNvPr id="1048616" name="Text Box 20"/>
          <p:cNvSpPr txBox="1"/>
          <p:nvPr/>
        </p:nvSpPr>
        <p:spPr>
          <a:xfrm rot="0">
            <a:off x="2482850" y="4083050"/>
            <a:ext cx="381000" cy="39624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latin typeface="Symbol" pitchFamily="18" charset="2"/>
              </a:rPr>
              <a:t>S</a:t>
            </a:r>
          </a:p>
        </p:txBody>
      </p:sp>
      <p:grpSp>
        <p:nvGrpSpPr>
          <p:cNvPr id="80" name=""/>
          <p:cNvGrpSpPr/>
          <p:nvPr/>
        </p:nvGrpSpPr>
        <p:grpSpPr>
          <a:xfrm rot="0">
            <a:off x="3289300" y="3962400"/>
            <a:ext cx="1066800" cy="1114425"/>
            <a:chOff x="2112" y="2496"/>
            <a:chExt cx="672" cy="702"/>
          </a:xfrm>
        </p:grpSpPr>
        <p:sp>
          <p:nvSpPr>
            <p:cNvPr id="1048617" name="Text Box 21"/>
            <p:cNvSpPr txBox="1"/>
            <p:nvPr/>
          </p:nvSpPr>
          <p:spPr>
            <a:xfrm rot="0">
              <a:off x="2112" y="2592"/>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latin typeface="Arial" pitchFamily="0" charset="0"/>
                </a:rPr>
                <a:t>A</a:t>
              </a:r>
            </a:p>
          </p:txBody>
        </p:sp>
        <p:sp>
          <p:nvSpPr>
            <p:cNvPr id="1048618" name="Text Box 22"/>
            <p:cNvSpPr txBox="1"/>
            <p:nvPr/>
          </p:nvSpPr>
          <p:spPr>
            <a:xfrm rot="0">
              <a:off x="2112" y="2956"/>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latin typeface="Arial" pitchFamily="0" charset="0"/>
                </a:rPr>
                <a:t>B</a:t>
              </a:r>
            </a:p>
          </p:txBody>
        </p:sp>
        <p:sp>
          <p:nvSpPr>
            <p:cNvPr id="1048619" name="Text Box 23"/>
            <p:cNvSpPr txBox="1"/>
            <p:nvPr/>
          </p:nvSpPr>
          <p:spPr>
            <a:xfrm rot="0">
              <a:off x="2276" y="2496"/>
              <a:ext cx="240" cy="2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latin typeface="Symbol" pitchFamily="18" charset="2"/>
                </a:rPr>
                <a:t>S</a:t>
              </a:r>
            </a:p>
          </p:txBody>
        </p:sp>
        <p:sp>
          <p:nvSpPr>
            <p:cNvPr id="1048620" name="Text Box 24"/>
            <p:cNvSpPr txBox="1"/>
            <p:nvPr/>
          </p:nvSpPr>
          <p:spPr>
            <a:xfrm rot="0">
              <a:off x="2352" y="2956"/>
              <a:ext cx="432" cy="24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latin typeface="Arial" pitchFamily="0" charset="0"/>
                </a:rPr>
                <a:t>C</a:t>
              </a:r>
              <a:r>
                <a:rPr altLang="en-US" baseline="-25000" sz="1600" lang="en-US">
                  <a:latin typeface="Arial" pitchFamily="0" charset="0"/>
                </a:rPr>
                <a:t>out</a:t>
              </a:r>
            </a:p>
          </p:txBody>
        </p:sp>
        <p:sp>
          <p:nvSpPr>
            <p:cNvPr id="1048621" name="Text Box 25"/>
            <p:cNvSpPr txBox="1"/>
            <p:nvPr/>
          </p:nvSpPr>
          <p:spPr>
            <a:xfrm rot="0">
              <a:off x="2448" y="2572"/>
              <a:ext cx="240" cy="2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latin typeface="Symbol" pitchFamily="18" charset="2"/>
                </a:rPr>
                <a:t>S</a:t>
              </a:r>
            </a:p>
          </p:txBody>
        </p:sp>
      </p:grpSp>
      <p:sp>
        <p:nvSpPr>
          <p:cNvPr id="1048622" name="Text Box 29"/>
          <p:cNvSpPr txBox="1"/>
          <p:nvPr/>
        </p:nvSpPr>
        <p:spPr>
          <a:xfrm rot="0">
            <a:off x="1371600" y="4114800"/>
            <a:ext cx="304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A</a:t>
            </a:r>
          </a:p>
        </p:txBody>
      </p:sp>
      <p:sp>
        <p:nvSpPr>
          <p:cNvPr id="1048623" name="Text Box 30"/>
          <p:cNvSpPr txBox="1"/>
          <p:nvPr/>
        </p:nvSpPr>
        <p:spPr>
          <a:xfrm rot="0">
            <a:off x="1371600" y="4724400"/>
            <a:ext cx="304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B</a:t>
            </a:r>
          </a:p>
        </p:txBody>
      </p:sp>
      <p:sp>
        <p:nvSpPr>
          <p:cNvPr id="1048624" name="Text Box 31"/>
          <p:cNvSpPr txBox="1"/>
          <p:nvPr/>
        </p:nvSpPr>
        <p:spPr>
          <a:xfrm rot="0">
            <a:off x="5105400" y="4114800"/>
            <a:ext cx="762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solidFill>
                  <a:srgbClr val="FF0000"/>
                </a:solidFill>
              </a:rPr>
              <a:t>Sum</a:t>
            </a:r>
          </a:p>
        </p:txBody>
      </p:sp>
      <p:sp>
        <p:nvSpPr>
          <p:cNvPr id="1048625" name="Text Box 32"/>
          <p:cNvSpPr txBox="1"/>
          <p:nvPr/>
        </p:nvSpPr>
        <p:spPr>
          <a:xfrm rot="0">
            <a:off x="5181600" y="5715000"/>
            <a:ext cx="685800" cy="38354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C</a:t>
            </a:r>
            <a:r>
              <a:rPr altLang="en-US" baseline="-25000" sz="1600" lang="en-US">
                <a:solidFill>
                  <a:srgbClr val="FF0000"/>
                </a:solidFill>
                <a:latin typeface="Arial" pitchFamily="0" charset="0"/>
              </a:rPr>
              <a:t>out</a:t>
            </a:r>
          </a:p>
        </p:txBody>
      </p:sp>
      <p:sp>
        <p:nvSpPr>
          <p:cNvPr id="1048626" name="Text Box 33"/>
          <p:cNvSpPr txBox="1"/>
          <p:nvPr/>
        </p:nvSpPr>
        <p:spPr>
          <a:xfrm rot="0">
            <a:off x="1905000" y="5257800"/>
            <a:ext cx="685800" cy="38354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C</a:t>
            </a:r>
            <a:r>
              <a:rPr altLang="en-US" baseline="-25000" sz="1600" lang="en-US">
                <a:solidFill>
                  <a:srgbClr val="FF0000"/>
                </a:solidFill>
                <a:latin typeface="Arial" pitchFamily="0" charset="0"/>
              </a:rPr>
              <a:t>in</a:t>
            </a:r>
          </a:p>
        </p:txBody>
      </p:sp>
      <p:graphicFrame>
        <p:nvGraphicFramePr>
          <p:cNvPr id="4194309" name=""/>
          <p:cNvGraphicFramePr>
            <a:graphicFrameLocks/>
          </p:cNvGraphicFramePr>
          <p:nvPr/>
        </p:nvGraphicFramePr>
        <p:xfrm rot="0">
          <a:off x="6172200" y="4419600"/>
          <a:ext cx="1600200" cy="1257300"/>
        </p:xfrm>
        <a:graphic>
          <a:graphicData uri="http://schemas.openxmlformats.org/presentationml/2006/ole">
            <mc:AlternateContent xmlns:mc="http://schemas.openxmlformats.org/markup-compatibility/2006">
              <mc:Choice xmlns:v="urn:schemas-microsoft-com:vml" Requires="v">
                <p:oleObj name="CorelDRAW" r:id="rId6" spid="" imgH="1257300" imgW="1600200" showAsIcon="0" progId="CorelDRAW.Graphic.13">
                  <p:embed followColorScheme="full"/>
                  <p:pic>
                    <p:nvPicPr>
                      <p:cNvPr id="2097160" name="Object 35"/>
                      <p:cNvPicPr>
                        <a:picLocks/>
                      </p:cNvPicPr>
                      <p:nvPr/>
                    </p:nvPicPr>
                    <p:blipFill>
                      <a:blip xmlns:r="http://schemas.openxmlformats.org/officeDocument/2006/relationships" r:embed="rId7"/>
                      <a:srcRect l="0" t="0" r="0" b="0"/>
                      <a:stretch>
                        <a:fillRect/>
                      </a:stretch>
                    </p:blipFill>
                    <p:spPr>
                      <a:xfrm rot="0">
                        <a:off x="6172200" y="4419600"/>
                        <a:ext cx="1600200" cy="1257300"/>
                      </a:xfrm>
                      <a:prstGeom prst="rect"/>
                      <a:noFill/>
                      <a:ln>
                        <a:noFill/>
                      </a:ln>
                    </p:spPr>
                  </p:pic>
                </p:oleObj>
              </mc:Choice>
              <mc:Fallback>
                <p:oleObj name="CorelDRAW" r:id="rId6" spid="" imgH="1257300" imgW="1600200" showAsIcon="0" progId="CorelDRAW.Graphic.13">
                  <p:embed followColorScheme="full"/>
                  <p:pic>
                    <p:nvPicPr>
                      <p:cNvPr id="2097160" name="Object 35"/>
                      <p:cNvPicPr>
                        <a:picLocks/>
                      </p:cNvPicPr>
                      <p:nvPr/>
                    </p:nvPicPr>
                    <p:blipFill>
                      <a:blip xmlns:r="http://schemas.openxmlformats.org/officeDocument/2006/relationships" r:embed="rId7"/>
                      <a:srcRect l="0" t="0" r="0" b="0"/>
                      <a:stretch>
                        <a:fillRect/>
                      </a:stretch>
                    </p:blipFill>
                    <p:spPr>
                      <a:xfrm rot="0">
                        <a:off x="6172200" y="4419600"/>
                        <a:ext cx="1600200" cy="1257300"/>
                      </a:xfrm>
                      <a:prstGeom prst="rect"/>
                      <a:noFill/>
                      <a:ln>
                        <a:noFill/>
                      </a:ln>
                    </p:spPr>
                  </p:pic>
                </p:oleObj>
              </mc:Fallback>
            </mc:AlternateContent>
          </a:graphicData>
        </a:graphic>
      </p:graphicFrame>
      <p:sp>
        <p:nvSpPr>
          <p:cNvPr id="1048627" name="Text Box 37"/>
          <p:cNvSpPr txBox="1"/>
          <p:nvPr/>
        </p:nvSpPr>
        <p:spPr>
          <a:xfrm rot="0">
            <a:off x="6553200" y="4648200"/>
            <a:ext cx="304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latin typeface="Arial" pitchFamily="0" charset="0"/>
              </a:rPr>
              <a:t>A</a:t>
            </a:r>
          </a:p>
        </p:txBody>
      </p:sp>
      <p:sp>
        <p:nvSpPr>
          <p:cNvPr id="1048628" name="Text Box 38"/>
          <p:cNvSpPr txBox="1"/>
          <p:nvPr/>
        </p:nvSpPr>
        <p:spPr>
          <a:xfrm rot="0">
            <a:off x="6553200" y="4953000"/>
            <a:ext cx="304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latin typeface="Arial" pitchFamily="0" charset="0"/>
              </a:rPr>
              <a:t>B</a:t>
            </a:r>
          </a:p>
        </p:txBody>
      </p:sp>
      <p:sp>
        <p:nvSpPr>
          <p:cNvPr id="1048629" name="Text Box 39"/>
          <p:cNvSpPr txBox="1"/>
          <p:nvPr/>
        </p:nvSpPr>
        <p:spPr>
          <a:xfrm rot="0">
            <a:off x="6813550" y="4419600"/>
            <a:ext cx="381000" cy="39624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latin typeface="Symbol" pitchFamily="18" charset="2"/>
              </a:rPr>
              <a:t>S</a:t>
            </a:r>
          </a:p>
        </p:txBody>
      </p:sp>
      <p:sp>
        <p:nvSpPr>
          <p:cNvPr id="1048630" name="Text Box 40"/>
          <p:cNvSpPr txBox="1"/>
          <p:nvPr/>
        </p:nvSpPr>
        <p:spPr>
          <a:xfrm rot="0">
            <a:off x="6934200" y="5105400"/>
            <a:ext cx="685800" cy="38354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latin typeface="Arial" pitchFamily="0" charset="0"/>
              </a:rPr>
              <a:t>C</a:t>
            </a:r>
            <a:r>
              <a:rPr altLang="en-US" baseline="-25000" sz="1600" lang="en-US">
                <a:latin typeface="Arial" pitchFamily="0" charset="0"/>
              </a:rPr>
              <a:t>out</a:t>
            </a:r>
          </a:p>
        </p:txBody>
      </p:sp>
      <p:sp>
        <p:nvSpPr>
          <p:cNvPr id="1048631" name="Text Box 41"/>
          <p:cNvSpPr txBox="1"/>
          <p:nvPr/>
        </p:nvSpPr>
        <p:spPr>
          <a:xfrm rot="0">
            <a:off x="7086600" y="4724400"/>
            <a:ext cx="381000" cy="39624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latin typeface="Symbol" pitchFamily="18" charset="2"/>
              </a:rPr>
              <a:t>S</a:t>
            </a:r>
          </a:p>
        </p:txBody>
      </p:sp>
      <p:sp>
        <p:nvSpPr>
          <p:cNvPr id="1048632" name="Text Box 42"/>
          <p:cNvSpPr txBox="1"/>
          <p:nvPr/>
        </p:nvSpPr>
        <p:spPr>
          <a:xfrm rot="0">
            <a:off x="6553200" y="5257800"/>
            <a:ext cx="533400" cy="38354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latin typeface="Arial" pitchFamily="0" charset="0"/>
              </a:rPr>
              <a:t>C</a:t>
            </a:r>
            <a:r>
              <a:rPr altLang="en-US" baseline="-25000" sz="1600" lang="en-US">
                <a:latin typeface="Arial" pitchFamily="0" charset="0"/>
              </a:rPr>
              <a:t>in</a:t>
            </a:r>
          </a:p>
        </p:txBody>
      </p:sp>
      <p:sp>
        <p:nvSpPr>
          <p:cNvPr id="1048633" name="Text Box 43"/>
          <p:cNvSpPr txBox="1"/>
          <p:nvPr/>
        </p:nvSpPr>
        <p:spPr>
          <a:xfrm rot="0">
            <a:off x="6553200" y="5791200"/>
            <a:ext cx="12954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lang="en-US"/>
              <a:t>Symbol</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2" presetSubtype="8">
                                  <p:stCondLst>
                                    <p:cond delay="0"/>
                                  </p:stCondLst>
                                  <p:childTnLst>
                                    <p:set>
                                      <p:cBhvr>
                                        <p:cTn dur="1" fill="hold" id="6">
                                          <p:stCondLst>
                                            <p:cond delay="0"/>
                                          </p:stCondLst>
                                        </p:cTn>
                                        <p:tgtEl>
                                          <p:spTgt spid="1048611"/>
                                        </p:tgtEl>
                                        <p:attrNameLst>
                                          <p:attrName>style.visibility</p:attrName>
                                        </p:attrNameLst>
                                      </p:cBhvr>
                                      <p:to>
                                        <p:strVal val="visible"/>
                                      </p:to>
                                    </p:set>
                                    <p:anim calcmode="lin" valueType="num">
                                      <p:cBhvr additive="base">
                                        <p:cTn dur="500" fill="hold" id="7"/>
                                        <p:tgtEl>
                                          <p:spTgt spid="1048611"/>
                                        </p:tgtEl>
                                        <p:attrNameLst>
                                          <p:attrName>ppt_x</p:attrName>
                                        </p:attrNameLst>
                                      </p:cBhvr>
                                      <p:tavLst>
                                        <p:tav tm="0">
                                          <p:val>
                                            <p:strVal val="0-#ppt_w/2"/>
                                          </p:val>
                                        </p:tav>
                                        <p:tav tm="100000">
                                          <p:val>
                                            <p:strVal val="#ppt_x"/>
                                          </p:val>
                                        </p:tav>
                                      </p:tavLst>
                                    </p:anim>
                                    <p:anim calcmode="lin" valueType="num">
                                      <p:cBhvr additive="base">
                                        <p:cTn dur="500" fill="hold" id="8"/>
                                        <p:tgtEl>
                                          <p:spTgt spid="1048611"/>
                                        </p:tgtEl>
                                        <p:attrNameLst>
                                          <p:attrName>ppt_y</p:attrName>
                                        </p:attrNameLst>
                                      </p:cBhvr>
                                      <p:tavLst>
                                        <p:tav tm="0">
                                          <p:val>
                                            <p:strVal val="#ppt_y"/>
                                          </p:val>
                                        </p:tav>
                                        <p:tav tm="100000">
                                          <p:val>
                                            <p:strVal val="#ppt_y"/>
                                          </p:val>
                                        </p:tav>
                                      </p:tavLst>
                                    </p:anim>
                                  </p:childTnLst>
                                </p:cTn>
                              </p:par>
                            </p:childTnLst>
                          </p:cTn>
                        </p:par>
                        <p:par>
                          <p:cTn fill="hold" id="9" nodeType="afterGroup">
                            <p:stCondLst>
                              <p:cond delay="500"/>
                            </p:stCondLst>
                            <p:childTnLst>
                              <p:par>
                                <p:cTn fill="hold" id="10" nodeType="afterEffect" presetClass="entr" presetID="2" presetSubtype="6">
                                  <p:stCondLst>
                                    <p:cond delay="0"/>
                                  </p:stCondLst>
                                  <p:childTnLst>
                                    <p:set>
                                      <p:cBhvr>
                                        <p:cTn dur="1" fill="hold" id="11">
                                          <p:stCondLst>
                                            <p:cond delay="0"/>
                                          </p:stCondLst>
                                        </p:cTn>
                                        <p:tgtEl>
                                          <p:spTgt spid="4194307"/>
                                        </p:tgtEl>
                                        <p:attrNameLst>
                                          <p:attrName>style.visibility</p:attrName>
                                        </p:attrNameLst>
                                      </p:cBhvr>
                                      <p:to>
                                        <p:strVal val="visible"/>
                                      </p:to>
                                    </p:set>
                                    <p:anim calcmode="lin" valueType="num">
                                      <p:cBhvr additive="base">
                                        <p:cTn dur="500" fill="hold" id="12"/>
                                        <p:tgtEl>
                                          <p:spTgt spid="4194307"/>
                                        </p:tgtEl>
                                        <p:attrNameLst>
                                          <p:attrName>ppt_x</p:attrName>
                                        </p:attrNameLst>
                                      </p:cBhvr>
                                      <p:tavLst>
                                        <p:tav tm="0">
                                          <p:val>
                                            <p:strVal val="1+#ppt_w/2"/>
                                          </p:val>
                                        </p:tav>
                                        <p:tav tm="100000">
                                          <p:val>
                                            <p:strVal val="#ppt_x"/>
                                          </p:val>
                                        </p:tav>
                                      </p:tavLst>
                                    </p:anim>
                                    <p:anim calcmode="lin" valueType="num">
                                      <p:cBhvr additive="base">
                                        <p:cTn dur="500" fill="hold" id="13"/>
                                        <p:tgtEl>
                                          <p:spTgt spid="4194307"/>
                                        </p:tgtEl>
                                        <p:attrNameLst>
                                          <p:attrName>ppt_y</p:attrName>
                                        </p:attrNameLst>
                                      </p:cBhvr>
                                      <p:tavLst>
                                        <p:tav tm="0">
                                          <p:val>
                                            <p:strVal val="1+#ppt_h/2"/>
                                          </p:val>
                                        </p:tav>
                                        <p:tav tm="100000">
                                          <p:val>
                                            <p:strVal val="#ppt_y"/>
                                          </p:val>
                                        </p:tav>
                                      </p:tavLst>
                                    </p:anim>
                                  </p:childTnLst>
                                </p:cTn>
                              </p:par>
                              <p:par>
                                <p:cTn fill="hold" grpId="0" id="14" nodeType="withEffect" presetClass="entr" presetID="2" presetSubtype="12">
                                  <p:stCondLst>
                                    <p:cond delay="0"/>
                                  </p:stCondLst>
                                  <p:childTnLst>
                                    <p:set>
                                      <p:cBhvr>
                                        <p:cTn dur="1" fill="hold" id="15">
                                          <p:stCondLst>
                                            <p:cond delay="0"/>
                                          </p:stCondLst>
                                        </p:cTn>
                                        <p:tgtEl>
                                          <p:spTgt spid="1048612"/>
                                        </p:tgtEl>
                                        <p:attrNameLst>
                                          <p:attrName>style.visibility</p:attrName>
                                        </p:attrNameLst>
                                      </p:cBhvr>
                                      <p:to>
                                        <p:strVal val="visible"/>
                                      </p:to>
                                    </p:set>
                                    <p:anim calcmode="lin" valueType="num">
                                      <p:cBhvr additive="base">
                                        <p:cTn dur="500" fill="hold" id="16"/>
                                        <p:tgtEl>
                                          <p:spTgt spid="1048612"/>
                                        </p:tgtEl>
                                        <p:attrNameLst>
                                          <p:attrName>ppt_x</p:attrName>
                                        </p:attrNameLst>
                                      </p:cBhvr>
                                      <p:tavLst>
                                        <p:tav tm="0">
                                          <p:val>
                                            <p:strVal val="0-#ppt_w/2"/>
                                          </p:val>
                                        </p:tav>
                                        <p:tav tm="100000">
                                          <p:val>
                                            <p:strVal val="#ppt_x"/>
                                          </p:val>
                                        </p:tav>
                                      </p:tavLst>
                                    </p:anim>
                                    <p:anim calcmode="lin" valueType="num">
                                      <p:cBhvr additive="base">
                                        <p:cTn dur="500" fill="hold" id="17"/>
                                        <p:tgtEl>
                                          <p:spTgt spid="1048612"/>
                                        </p:tgtEl>
                                        <p:attrNameLst>
                                          <p:attrName>ppt_y</p:attrName>
                                        </p:attrNameLst>
                                      </p:cBhvr>
                                      <p:tavLst>
                                        <p:tav tm="0">
                                          <p:val>
                                            <p:strVal val="1+#ppt_h/2"/>
                                          </p:val>
                                        </p:tav>
                                        <p:tav tm="100000">
                                          <p:val>
                                            <p:strVal val="#ppt_y"/>
                                          </p:val>
                                        </p:tav>
                                      </p:tavLst>
                                    </p:anim>
                                  </p:childTnLst>
                                </p:cTn>
                              </p:par>
                              <p:par>
                                <p:cTn fill="hold" grpId="0" id="18" nodeType="withEffect" presetClass="entr" presetID="2" presetSubtype="12">
                                  <p:stCondLst>
                                    <p:cond delay="0"/>
                                  </p:stCondLst>
                                  <p:childTnLst>
                                    <p:set>
                                      <p:cBhvr>
                                        <p:cTn dur="1" fill="hold" id="19">
                                          <p:stCondLst>
                                            <p:cond delay="0"/>
                                          </p:stCondLst>
                                        </p:cTn>
                                        <p:tgtEl>
                                          <p:spTgt spid="1048613"/>
                                        </p:tgtEl>
                                        <p:attrNameLst>
                                          <p:attrName>style.visibility</p:attrName>
                                        </p:attrNameLst>
                                      </p:cBhvr>
                                      <p:to>
                                        <p:strVal val="visible"/>
                                      </p:to>
                                    </p:set>
                                    <p:anim calcmode="lin" valueType="num">
                                      <p:cBhvr additive="base">
                                        <p:cTn dur="500" fill="hold" id="20"/>
                                        <p:tgtEl>
                                          <p:spTgt spid="1048613"/>
                                        </p:tgtEl>
                                        <p:attrNameLst>
                                          <p:attrName>ppt_x</p:attrName>
                                        </p:attrNameLst>
                                      </p:cBhvr>
                                      <p:tavLst>
                                        <p:tav tm="0">
                                          <p:val>
                                            <p:strVal val="0-#ppt_w/2"/>
                                          </p:val>
                                        </p:tav>
                                        <p:tav tm="100000">
                                          <p:val>
                                            <p:strVal val="#ppt_x"/>
                                          </p:val>
                                        </p:tav>
                                      </p:tavLst>
                                    </p:anim>
                                    <p:anim calcmode="lin" valueType="num">
                                      <p:cBhvr additive="base">
                                        <p:cTn dur="500" fill="hold" id="21"/>
                                        <p:tgtEl>
                                          <p:spTgt spid="1048613"/>
                                        </p:tgtEl>
                                        <p:attrNameLst>
                                          <p:attrName>ppt_y</p:attrName>
                                        </p:attrNameLst>
                                      </p:cBhvr>
                                      <p:tavLst>
                                        <p:tav tm="0">
                                          <p:val>
                                            <p:strVal val="1+#ppt_h/2"/>
                                          </p:val>
                                        </p:tav>
                                        <p:tav tm="100000">
                                          <p:val>
                                            <p:strVal val="#ppt_y"/>
                                          </p:val>
                                        </p:tav>
                                      </p:tavLst>
                                    </p:anim>
                                  </p:childTnLst>
                                </p:cTn>
                              </p:par>
                              <p:par>
                                <p:cTn fill="hold" grpId="0" id="22" nodeType="withEffect" presetClass="entr" presetID="2" presetSubtype="12">
                                  <p:stCondLst>
                                    <p:cond delay="0"/>
                                  </p:stCondLst>
                                  <p:childTnLst>
                                    <p:set>
                                      <p:cBhvr>
                                        <p:cTn dur="1" fill="hold" id="23">
                                          <p:stCondLst>
                                            <p:cond delay="0"/>
                                          </p:stCondLst>
                                        </p:cTn>
                                        <p:tgtEl>
                                          <p:spTgt spid="1048614"/>
                                        </p:tgtEl>
                                        <p:attrNameLst>
                                          <p:attrName>style.visibility</p:attrName>
                                        </p:attrNameLst>
                                      </p:cBhvr>
                                      <p:to>
                                        <p:strVal val="visible"/>
                                      </p:to>
                                    </p:set>
                                    <p:anim calcmode="lin" valueType="num">
                                      <p:cBhvr additive="base">
                                        <p:cTn dur="500" fill="hold" id="24"/>
                                        <p:tgtEl>
                                          <p:spTgt spid="1048614"/>
                                        </p:tgtEl>
                                        <p:attrNameLst>
                                          <p:attrName>ppt_x</p:attrName>
                                        </p:attrNameLst>
                                      </p:cBhvr>
                                      <p:tavLst>
                                        <p:tav tm="0">
                                          <p:val>
                                            <p:strVal val="0-#ppt_w/2"/>
                                          </p:val>
                                        </p:tav>
                                        <p:tav tm="100000">
                                          <p:val>
                                            <p:strVal val="#ppt_x"/>
                                          </p:val>
                                        </p:tav>
                                      </p:tavLst>
                                    </p:anim>
                                    <p:anim calcmode="lin" valueType="num">
                                      <p:cBhvr additive="base">
                                        <p:cTn dur="500" fill="hold" id="25"/>
                                        <p:tgtEl>
                                          <p:spTgt spid="1048614"/>
                                        </p:tgtEl>
                                        <p:attrNameLst>
                                          <p:attrName>ppt_y</p:attrName>
                                        </p:attrNameLst>
                                      </p:cBhvr>
                                      <p:tavLst>
                                        <p:tav tm="0">
                                          <p:val>
                                            <p:strVal val="1+#ppt_h/2"/>
                                          </p:val>
                                        </p:tav>
                                        <p:tav tm="100000">
                                          <p:val>
                                            <p:strVal val="#ppt_y"/>
                                          </p:val>
                                        </p:tav>
                                      </p:tavLst>
                                    </p:anim>
                                  </p:childTnLst>
                                </p:cTn>
                              </p:par>
                              <p:par>
                                <p:cTn fill="hold" grpId="0" id="26" nodeType="withEffect" presetClass="entr" presetID="2" presetSubtype="12">
                                  <p:stCondLst>
                                    <p:cond delay="0"/>
                                  </p:stCondLst>
                                  <p:childTnLst>
                                    <p:set>
                                      <p:cBhvr>
                                        <p:cTn dur="1" fill="hold" id="27">
                                          <p:stCondLst>
                                            <p:cond delay="0"/>
                                          </p:stCondLst>
                                        </p:cTn>
                                        <p:tgtEl>
                                          <p:spTgt spid="1048615"/>
                                        </p:tgtEl>
                                        <p:attrNameLst>
                                          <p:attrName>style.visibility</p:attrName>
                                        </p:attrNameLst>
                                      </p:cBhvr>
                                      <p:to>
                                        <p:strVal val="visible"/>
                                      </p:to>
                                    </p:set>
                                    <p:anim calcmode="lin" valueType="num">
                                      <p:cBhvr additive="base">
                                        <p:cTn dur="500" fill="hold" id="28"/>
                                        <p:tgtEl>
                                          <p:spTgt spid="1048615"/>
                                        </p:tgtEl>
                                        <p:attrNameLst>
                                          <p:attrName>ppt_x</p:attrName>
                                        </p:attrNameLst>
                                      </p:cBhvr>
                                      <p:tavLst>
                                        <p:tav tm="0">
                                          <p:val>
                                            <p:strVal val="0-#ppt_w/2"/>
                                          </p:val>
                                        </p:tav>
                                        <p:tav tm="100000">
                                          <p:val>
                                            <p:strVal val="#ppt_x"/>
                                          </p:val>
                                        </p:tav>
                                      </p:tavLst>
                                    </p:anim>
                                    <p:anim calcmode="lin" valueType="num">
                                      <p:cBhvr additive="base">
                                        <p:cTn dur="500" fill="hold" id="29"/>
                                        <p:tgtEl>
                                          <p:spTgt spid="1048615"/>
                                        </p:tgtEl>
                                        <p:attrNameLst>
                                          <p:attrName>ppt_y</p:attrName>
                                        </p:attrNameLst>
                                      </p:cBhvr>
                                      <p:tavLst>
                                        <p:tav tm="0">
                                          <p:val>
                                            <p:strVal val="1+#ppt_h/2"/>
                                          </p:val>
                                        </p:tav>
                                        <p:tav tm="100000">
                                          <p:val>
                                            <p:strVal val="#ppt_y"/>
                                          </p:val>
                                        </p:tav>
                                      </p:tavLst>
                                    </p:anim>
                                  </p:childTnLst>
                                </p:cTn>
                              </p:par>
                              <p:par>
                                <p:cTn fill="hold" grpId="0" id="30" nodeType="withEffect" presetClass="entr" presetID="2" presetSubtype="12">
                                  <p:stCondLst>
                                    <p:cond delay="0"/>
                                  </p:stCondLst>
                                  <p:childTnLst>
                                    <p:set>
                                      <p:cBhvr>
                                        <p:cTn dur="1" fill="hold" id="31">
                                          <p:stCondLst>
                                            <p:cond delay="0"/>
                                          </p:stCondLst>
                                        </p:cTn>
                                        <p:tgtEl>
                                          <p:spTgt spid="1048616"/>
                                        </p:tgtEl>
                                        <p:attrNameLst>
                                          <p:attrName>style.visibility</p:attrName>
                                        </p:attrNameLst>
                                      </p:cBhvr>
                                      <p:to>
                                        <p:strVal val="visible"/>
                                      </p:to>
                                    </p:set>
                                    <p:anim calcmode="lin" valueType="num">
                                      <p:cBhvr additive="base">
                                        <p:cTn dur="500" fill="hold" id="32"/>
                                        <p:tgtEl>
                                          <p:spTgt spid="1048616"/>
                                        </p:tgtEl>
                                        <p:attrNameLst>
                                          <p:attrName>ppt_x</p:attrName>
                                        </p:attrNameLst>
                                      </p:cBhvr>
                                      <p:tavLst>
                                        <p:tav tm="0">
                                          <p:val>
                                            <p:strVal val="0-#ppt_w/2"/>
                                          </p:val>
                                        </p:tav>
                                        <p:tav tm="100000">
                                          <p:val>
                                            <p:strVal val="#ppt_x"/>
                                          </p:val>
                                        </p:tav>
                                      </p:tavLst>
                                    </p:anim>
                                    <p:anim calcmode="lin" valueType="num">
                                      <p:cBhvr additive="base">
                                        <p:cTn dur="500" fill="hold" id="33"/>
                                        <p:tgtEl>
                                          <p:spTgt spid="1048616"/>
                                        </p:tgtEl>
                                        <p:attrNameLst>
                                          <p:attrName>ppt_y</p:attrName>
                                        </p:attrNameLst>
                                      </p:cBhvr>
                                      <p:tavLst>
                                        <p:tav tm="0">
                                          <p:val>
                                            <p:strVal val="1+#ppt_h/2"/>
                                          </p:val>
                                        </p:tav>
                                        <p:tav tm="100000">
                                          <p:val>
                                            <p:strVal val="#ppt_y"/>
                                          </p:val>
                                        </p:tav>
                                      </p:tavLst>
                                    </p:anim>
                                  </p:childTnLst>
                                </p:cTn>
                              </p:par>
                              <p:par>
                                <p:cTn fill="hold" grpId="0" id="34" nodeType="withEffect" presetClass="entr" presetID="2" presetSubtype="12">
                                  <p:stCondLst>
                                    <p:cond delay="0"/>
                                  </p:stCondLst>
                                  <p:childTnLst>
                                    <p:set>
                                      <p:cBhvr>
                                        <p:cTn dur="1" fill="hold" id="35">
                                          <p:stCondLst>
                                            <p:cond delay="0"/>
                                          </p:stCondLst>
                                        </p:cTn>
                                        <p:tgtEl>
                                          <p:spTgt spid="1048622"/>
                                        </p:tgtEl>
                                        <p:attrNameLst>
                                          <p:attrName>style.visibility</p:attrName>
                                        </p:attrNameLst>
                                      </p:cBhvr>
                                      <p:to>
                                        <p:strVal val="visible"/>
                                      </p:to>
                                    </p:set>
                                    <p:anim calcmode="lin" valueType="num">
                                      <p:cBhvr additive="base">
                                        <p:cTn dur="500" fill="hold" id="36"/>
                                        <p:tgtEl>
                                          <p:spTgt spid="1048622"/>
                                        </p:tgtEl>
                                        <p:attrNameLst>
                                          <p:attrName>ppt_x</p:attrName>
                                        </p:attrNameLst>
                                      </p:cBhvr>
                                      <p:tavLst>
                                        <p:tav tm="0">
                                          <p:val>
                                            <p:strVal val="0-#ppt_w/2"/>
                                          </p:val>
                                        </p:tav>
                                        <p:tav tm="100000">
                                          <p:val>
                                            <p:strVal val="#ppt_x"/>
                                          </p:val>
                                        </p:tav>
                                      </p:tavLst>
                                    </p:anim>
                                    <p:anim calcmode="lin" valueType="num">
                                      <p:cBhvr additive="base">
                                        <p:cTn dur="500" fill="hold" id="37"/>
                                        <p:tgtEl>
                                          <p:spTgt spid="1048622"/>
                                        </p:tgtEl>
                                        <p:attrNameLst>
                                          <p:attrName>ppt_y</p:attrName>
                                        </p:attrNameLst>
                                      </p:cBhvr>
                                      <p:tavLst>
                                        <p:tav tm="0">
                                          <p:val>
                                            <p:strVal val="1+#ppt_h/2"/>
                                          </p:val>
                                        </p:tav>
                                        <p:tav tm="100000">
                                          <p:val>
                                            <p:strVal val="#ppt_y"/>
                                          </p:val>
                                        </p:tav>
                                      </p:tavLst>
                                    </p:anim>
                                  </p:childTnLst>
                                </p:cTn>
                              </p:par>
                              <p:par>
                                <p:cTn fill="hold" grpId="0" id="38" nodeType="withEffect" presetClass="entr" presetID="2" presetSubtype="12">
                                  <p:stCondLst>
                                    <p:cond delay="0"/>
                                  </p:stCondLst>
                                  <p:childTnLst>
                                    <p:set>
                                      <p:cBhvr>
                                        <p:cTn dur="1" fill="hold" id="39">
                                          <p:stCondLst>
                                            <p:cond delay="0"/>
                                          </p:stCondLst>
                                        </p:cTn>
                                        <p:tgtEl>
                                          <p:spTgt spid="1048623"/>
                                        </p:tgtEl>
                                        <p:attrNameLst>
                                          <p:attrName>style.visibility</p:attrName>
                                        </p:attrNameLst>
                                      </p:cBhvr>
                                      <p:to>
                                        <p:strVal val="visible"/>
                                      </p:to>
                                    </p:set>
                                    <p:anim calcmode="lin" valueType="num">
                                      <p:cBhvr additive="base">
                                        <p:cTn dur="500" fill="hold" id="40"/>
                                        <p:tgtEl>
                                          <p:spTgt spid="1048623"/>
                                        </p:tgtEl>
                                        <p:attrNameLst>
                                          <p:attrName>ppt_x</p:attrName>
                                        </p:attrNameLst>
                                      </p:cBhvr>
                                      <p:tavLst>
                                        <p:tav tm="0">
                                          <p:val>
                                            <p:strVal val="0-#ppt_w/2"/>
                                          </p:val>
                                        </p:tav>
                                        <p:tav tm="100000">
                                          <p:val>
                                            <p:strVal val="#ppt_x"/>
                                          </p:val>
                                        </p:tav>
                                      </p:tavLst>
                                    </p:anim>
                                    <p:anim calcmode="lin" valueType="num">
                                      <p:cBhvr additive="base">
                                        <p:cTn dur="500" fill="hold" id="41"/>
                                        <p:tgtEl>
                                          <p:spTgt spid="1048623"/>
                                        </p:tgtEl>
                                        <p:attrNameLst>
                                          <p:attrName>ppt_y</p:attrName>
                                        </p:attrNameLst>
                                      </p:cBhvr>
                                      <p:tavLst>
                                        <p:tav tm="0">
                                          <p:val>
                                            <p:strVal val="1+#ppt_h/2"/>
                                          </p:val>
                                        </p:tav>
                                        <p:tav tm="100000">
                                          <p:val>
                                            <p:strVal val="#ppt_y"/>
                                          </p:val>
                                        </p:tav>
                                      </p:tavLst>
                                    </p:anim>
                                  </p:childTnLst>
                                </p:cTn>
                              </p:par>
                              <p:par>
                                <p:cTn fill="hold" grpId="0" id="42" nodeType="withEffect" presetClass="entr" presetID="2" presetSubtype="12">
                                  <p:stCondLst>
                                    <p:cond delay="0"/>
                                  </p:stCondLst>
                                  <p:childTnLst>
                                    <p:set>
                                      <p:cBhvr>
                                        <p:cTn dur="1" fill="hold" id="43">
                                          <p:stCondLst>
                                            <p:cond delay="0"/>
                                          </p:stCondLst>
                                        </p:cTn>
                                        <p:tgtEl>
                                          <p:spTgt spid="1048624"/>
                                        </p:tgtEl>
                                        <p:attrNameLst>
                                          <p:attrName>style.visibility</p:attrName>
                                        </p:attrNameLst>
                                      </p:cBhvr>
                                      <p:to>
                                        <p:strVal val="visible"/>
                                      </p:to>
                                    </p:set>
                                    <p:anim calcmode="lin" valueType="num">
                                      <p:cBhvr additive="base">
                                        <p:cTn dur="500" fill="hold" id="44"/>
                                        <p:tgtEl>
                                          <p:spTgt spid="1048624"/>
                                        </p:tgtEl>
                                        <p:attrNameLst>
                                          <p:attrName>ppt_x</p:attrName>
                                        </p:attrNameLst>
                                      </p:cBhvr>
                                      <p:tavLst>
                                        <p:tav tm="0">
                                          <p:val>
                                            <p:strVal val="0-#ppt_w/2"/>
                                          </p:val>
                                        </p:tav>
                                        <p:tav tm="100000">
                                          <p:val>
                                            <p:strVal val="#ppt_x"/>
                                          </p:val>
                                        </p:tav>
                                      </p:tavLst>
                                    </p:anim>
                                    <p:anim calcmode="lin" valueType="num">
                                      <p:cBhvr additive="base">
                                        <p:cTn dur="500" fill="hold" id="45"/>
                                        <p:tgtEl>
                                          <p:spTgt spid="1048624"/>
                                        </p:tgtEl>
                                        <p:attrNameLst>
                                          <p:attrName>ppt_y</p:attrName>
                                        </p:attrNameLst>
                                      </p:cBhvr>
                                      <p:tavLst>
                                        <p:tav tm="0">
                                          <p:val>
                                            <p:strVal val="1+#ppt_h/2"/>
                                          </p:val>
                                        </p:tav>
                                        <p:tav tm="100000">
                                          <p:val>
                                            <p:strVal val="#ppt_y"/>
                                          </p:val>
                                        </p:tav>
                                      </p:tavLst>
                                    </p:anim>
                                  </p:childTnLst>
                                </p:cTn>
                              </p:par>
                              <p:par>
                                <p:cTn fill="hold" grpId="0" id="46" nodeType="withEffect" presetClass="entr" presetID="2" presetSubtype="12">
                                  <p:stCondLst>
                                    <p:cond delay="0"/>
                                  </p:stCondLst>
                                  <p:childTnLst>
                                    <p:set>
                                      <p:cBhvr>
                                        <p:cTn dur="1" fill="hold" id="47">
                                          <p:stCondLst>
                                            <p:cond delay="0"/>
                                          </p:stCondLst>
                                        </p:cTn>
                                        <p:tgtEl>
                                          <p:spTgt spid="1048625"/>
                                        </p:tgtEl>
                                        <p:attrNameLst>
                                          <p:attrName>style.visibility</p:attrName>
                                        </p:attrNameLst>
                                      </p:cBhvr>
                                      <p:to>
                                        <p:strVal val="visible"/>
                                      </p:to>
                                    </p:set>
                                    <p:anim calcmode="lin" valueType="num">
                                      <p:cBhvr additive="base">
                                        <p:cTn dur="500" fill="hold" id="48"/>
                                        <p:tgtEl>
                                          <p:spTgt spid="1048625"/>
                                        </p:tgtEl>
                                        <p:attrNameLst>
                                          <p:attrName>ppt_x</p:attrName>
                                        </p:attrNameLst>
                                      </p:cBhvr>
                                      <p:tavLst>
                                        <p:tav tm="0">
                                          <p:val>
                                            <p:strVal val="0-#ppt_w/2"/>
                                          </p:val>
                                        </p:tav>
                                        <p:tav tm="100000">
                                          <p:val>
                                            <p:strVal val="#ppt_x"/>
                                          </p:val>
                                        </p:tav>
                                      </p:tavLst>
                                    </p:anim>
                                    <p:anim calcmode="lin" valueType="num">
                                      <p:cBhvr additive="base">
                                        <p:cTn dur="500" fill="hold" id="49"/>
                                        <p:tgtEl>
                                          <p:spTgt spid="1048625"/>
                                        </p:tgtEl>
                                        <p:attrNameLst>
                                          <p:attrName>ppt_y</p:attrName>
                                        </p:attrNameLst>
                                      </p:cBhvr>
                                      <p:tavLst>
                                        <p:tav tm="0">
                                          <p:val>
                                            <p:strVal val="1+#ppt_h/2"/>
                                          </p:val>
                                        </p:tav>
                                        <p:tav tm="100000">
                                          <p:val>
                                            <p:strVal val="#ppt_y"/>
                                          </p:val>
                                        </p:tav>
                                      </p:tavLst>
                                    </p:anim>
                                  </p:childTnLst>
                                </p:cTn>
                              </p:par>
                              <p:par>
                                <p:cTn fill="hold" grpId="0" id="50" nodeType="withEffect" presetClass="entr" presetID="2" presetSubtype="12">
                                  <p:stCondLst>
                                    <p:cond delay="0"/>
                                  </p:stCondLst>
                                  <p:childTnLst>
                                    <p:set>
                                      <p:cBhvr>
                                        <p:cTn dur="1" fill="hold" id="51">
                                          <p:stCondLst>
                                            <p:cond delay="0"/>
                                          </p:stCondLst>
                                        </p:cTn>
                                        <p:tgtEl>
                                          <p:spTgt spid="1048626"/>
                                        </p:tgtEl>
                                        <p:attrNameLst>
                                          <p:attrName>style.visibility</p:attrName>
                                        </p:attrNameLst>
                                      </p:cBhvr>
                                      <p:to>
                                        <p:strVal val="visible"/>
                                      </p:to>
                                    </p:set>
                                    <p:anim calcmode="lin" valueType="num">
                                      <p:cBhvr additive="base">
                                        <p:cTn dur="500" fill="hold" id="52"/>
                                        <p:tgtEl>
                                          <p:spTgt spid="1048626"/>
                                        </p:tgtEl>
                                        <p:attrNameLst>
                                          <p:attrName>ppt_x</p:attrName>
                                        </p:attrNameLst>
                                      </p:cBhvr>
                                      <p:tavLst>
                                        <p:tav tm="0">
                                          <p:val>
                                            <p:strVal val="0-#ppt_w/2"/>
                                          </p:val>
                                        </p:tav>
                                        <p:tav tm="100000">
                                          <p:val>
                                            <p:strVal val="#ppt_x"/>
                                          </p:val>
                                        </p:tav>
                                      </p:tavLst>
                                    </p:anim>
                                    <p:anim calcmode="lin" valueType="num">
                                      <p:cBhvr additive="base">
                                        <p:cTn dur="500" fill="hold" id="53"/>
                                        <p:tgtEl>
                                          <p:spTgt spid="1048626"/>
                                        </p:tgtEl>
                                        <p:attrNameLst>
                                          <p:attrName>ppt_y</p:attrName>
                                        </p:attrNameLst>
                                      </p:cBhvr>
                                      <p:tavLst>
                                        <p:tav tm="0">
                                          <p:val>
                                            <p:strVal val="1+#ppt_h/2"/>
                                          </p:val>
                                        </p:tav>
                                        <p:tav tm="100000">
                                          <p:val>
                                            <p:strVal val="#ppt_y"/>
                                          </p:val>
                                        </p:tav>
                                      </p:tavLst>
                                    </p:anim>
                                  </p:childTnLst>
                                </p:cTn>
                              </p:par>
                              <p:par>
                                <p:cTn fill="hold" id="54" nodeType="withEffect" presetClass="entr" presetID="2" presetSubtype="4">
                                  <p:stCondLst>
                                    <p:cond delay="0"/>
                                  </p:stCondLst>
                                  <p:childTnLst>
                                    <p:set>
                                      <p:cBhvr>
                                        <p:cTn dur="1" fill="hold" id="55">
                                          <p:stCondLst>
                                            <p:cond delay="0"/>
                                          </p:stCondLst>
                                        </p:cTn>
                                        <p:tgtEl>
                                          <p:spTgt spid="80"/>
                                        </p:tgtEl>
                                        <p:attrNameLst>
                                          <p:attrName>style.visibility</p:attrName>
                                        </p:attrNameLst>
                                      </p:cBhvr>
                                      <p:to>
                                        <p:strVal val="visible"/>
                                      </p:to>
                                    </p:set>
                                    <p:anim calcmode="lin" valueType="num">
                                      <p:cBhvr additive="base">
                                        <p:cTn dur="500" fill="hold" id="56"/>
                                        <p:tgtEl>
                                          <p:spTgt spid="80"/>
                                        </p:tgtEl>
                                        <p:attrNameLst>
                                          <p:attrName>ppt_x</p:attrName>
                                        </p:attrNameLst>
                                      </p:cBhvr>
                                      <p:tavLst>
                                        <p:tav tm="0">
                                          <p:val>
                                            <p:strVal val="#ppt_x"/>
                                          </p:val>
                                        </p:tav>
                                        <p:tav tm="100000">
                                          <p:val>
                                            <p:strVal val="#ppt_x"/>
                                          </p:val>
                                        </p:tav>
                                      </p:tavLst>
                                    </p:anim>
                                    <p:anim calcmode="lin" valueType="num">
                                      <p:cBhvr additive="base">
                                        <p:cTn dur="500" fill="hold" id="57"/>
                                        <p:tgtEl>
                                          <p:spTgt spid="80"/>
                                        </p:tgtEl>
                                        <p:attrNameLst>
                                          <p:attrName>ppt_y</p:attrName>
                                        </p:attrNameLst>
                                      </p:cBhvr>
                                      <p:tavLst>
                                        <p:tav tm="0">
                                          <p:val>
                                            <p:strVal val="1+#ppt_h/2"/>
                                          </p:val>
                                        </p:tav>
                                        <p:tav tm="100000">
                                          <p:val>
                                            <p:strVal val="#ppt_y"/>
                                          </p:val>
                                        </p:tav>
                                      </p:tavLst>
                                    </p:anim>
                                  </p:childTnLst>
                                </p:cTn>
                              </p:par>
                            </p:childTnLst>
                          </p:cTn>
                        </p:par>
                      </p:childTnLst>
                    </p:cTn>
                  </p:par>
                  <p:par>
                    <p:cTn fill="hold" id="58" nodeType="clickPar">
                      <p:stCondLst>
                        <p:cond delay="indefinite"/>
                      </p:stCondLst>
                      <p:childTnLst>
                        <p:par>
                          <p:cTn fill="hold" id="59" nodeType="withGroup">
                            <p:stCondLst>
                              <p:cond delay="0"/>
                            </p:stCondLst>
                            <p:childTnLst>
                              <p:par>
                                <p:cTn fill="hold" id="60" nodeType="clickEffect" presetClass="entr" presetID="9" presetSubtype="0">
                                  <p:stCondLst>
                                    <p:cond delay="0"/>
                                  </p:stCondLst>
                                  <p:childTnLst>
                                    <p:set>
                                      <p:cBhvr>
                                        <p:cTn dur="1" fill="hold" id="61">
                                          <p:stCondLst>
                                            <p:cond delay="0"/>
                                          </p:stCondLst>
                                        </p:cTn>
                                        <p:tgtEl>
                                          <p:spTgt spid="4194309"/>
                                        </p:tgtEl>
                                        <p:attrNameLst>
                                          <p:attrName>style.visibility</p:attrName>
                                        </p:attrNameLst>
                                      </p:cBhvr>
                                      <p:to>
                                        <p:strVal val="visible"/>
                                      </p:to>
                                    </p:set>
                                    <p:animEffect transition="in" filter="dissolve">
                                      <p:cBhvr>
                                        <p:cTn dur="500" id="62"/>
                                        <p:tgtEl>
                                          <p:spTgt spid="4194309"/>
                                        </p:tgtEl>
                                      </p:cBhvr>
                                    </p:animEffect>
                                  </p:childTnLst>
                                </p:cTn>
                              </p:par>
                              <p:par>
                                <p:cTn fill="hold" grpId="0" id="63" nodeType="withEffect" presetClass="entr" presetID="9" presetSubtype="0">
                                  <p:stCondLst>
                                    <p:cond delay="0"/>
                                  </p:stCondLst>
                                  <p:childTnLst>
                                    <p:set>
                                      <p:cBhvr>
                                        <p:cTn dur="1" fill="hold" id="64">
                                          <p:stCondLst>
                                            <p:cond delay="0"/>
                                          </p:stCondLst>
                                        </p:cTn>
                                        <p:tgtEl>
                                          <p:spTgt spid="1048627"/>
                                        </p:tgtEl>
                                        <p:attrNameLst>
                                          <p:attrName>style.visibility</p:attrName>
                                        </p:attrNameLst>
                                      </p:cBhvr>
                                      <p:to>
                                        <p:strVal val="visible"/>
                                      </p:to>
                                    </p:set>
                                    <p:animEffect transition="in" filter="dissolve">
                                      <p:cBhvr>
                                        <p:cTn dur="500" id="65"/>
                                        <p:tgtEl>
                                          <p:spTgt spid="1048627"/>
                                        </p:tgtEl>
                                      </p:cBhvr>
                                    </p:animEffect>
                                  </p:childTnLst>
                                </p:cTn>
                              </p:par>
                              <p:par>
                                <p:cTn fill="hold" grpId="0" id="66" nodeType="withEffect" presetClass="entr" presetID="9" presetSubtype="0">
                                  <p:stCondLst>
                                    <p:cond delay="0"/>
                                  </p:stCondLst>
                                  <p:childTnLst>
                                    <p:set>
                                      <p:cBhvr>
                                        <p:cTn dur="1" fill="hold" id="67">
                                          <p:stCondLst>
                                            <p:cond delay="0"/>
                                          </p:stCondLst>
                                        </p:cTn>
                                        <p:tgtEl>
                                          <p:spTgt spid="1048628"/>
                                        </p:tgtEl>
                                        <p:attrNameLst>
                                          <p:attrName>style.visibility</p:attrName>
                                        </p:attrNameLst>
                                      </p:cBhvr>
                                      <p:to>
                                        <p:strVal val="visible"/>
                                      </p:to>
                                    </p:set>
                                    <p:animEffect transition="in" filter="dissolve">
                                      <p:cBhvr>
                                        <p:cTn dur="500" id="68"/>
                                        <p:tgtEl>
                                          <p:spTgt spid="1048628"/>
                                        </p:tgtEl>
                                      </p:cBhvr>
                                    </p:animEffect>
                                  </p:childTnLst>
                                </p:cTn>
                              </p:par>
                              <p:par>
                                <p:cTn fill="hold" grpId="0" id="69" nodeType="withEffect" presetClass="entr" presetID="9" presetSubtype="0">
                                  <p:stCondLst>
                                    <p:cond delay="0"/>
                                  </p:stCondLst>
                                  <p:childTnLst>
                                    <p:set>
                                      <p:cBhvr>
                                        <p:cTn dur="1" fill="hold" id="70">
                                          <p:stCondLst>
                                            <p:cond delay="0"/>
                                          </p:stCondLst>
                                        </p:cTn>
                                        <p:tgtEl>
                                          <p:spTgt spid="1048629"/>
                                        </p:tgtEl>
                                        <p:attrNameLst>
                                          <p:attrName>style.visibility</p:attrName>
                                        </p:attrNameLst>
                                      </p:cBhvr>
                                      <p:to>
                                        <p:strVal val="visible"/>
                                      </p:to>
                                    </p:set>
                                    <p:animEffect transition="in" filter="dissolve">
                                      <p:cBhvr>
                                        <p:cTn dur="500" id="71"/>
                                        <p:tgtEl>
                                          <p:spTgt spid="1048629"/>
                                        </p:tgtEl>
                                      </p:cBhvr>
                                    </p:animEffect>
                                  </p:childTnLst>
                                </p:cTn>
                              </p:par>
                              <p:par>
                                <p:cTn fill="hold" grpId="0" id="72" nodeType="withEffect" presetClass="entr" presetID="9" presetSubtype="0">
                                  <p:stCondLst>
                                    <p:cond delay="0"/>
                                  </p:stCondLst>
                                  <p:childTnLst>
                                    <p:set>
                                      <p:cBhvr>
                                        <p:cTn dur="1" fill="hold" id="73">
                                          <p:stCondLst>
                                            <p:cond delay="0"/>
                                          </p:stCondLst>
                                        </p:cTn>
                                        <p:tgtEl>
                                          <p:spTgt spid="1048630"/>
                                        </p:tgtEl>
                                        <p:attrNameLst>
                                          <p:attrName>style.visibility</p:attrName>
                                        </p:attrNameLst>
                                      </p:cBhvr>
                                      <p:to>
                                        <p:strVal val="visible"/>
                                      </p:to>
                                    </p:set>
                                    <p:animEffect transition="in" filter="dissolve">
                                      <p:cBhvr>
                                        <p:cTn dur="500" id="74"/>
                                        <p:tgtEl>
                                          <p:spTgt spid="1048630"/>
                                        </p:tgtEl>
                                      </p:cBhvr>
                                    </p:animEffect>
                                  </p:childTnLst>
                                </p:cTn>
                              </p:par>
                              <p:par>
                                <p:cTn fill="hold" grpId="0" id="75" nodeType="withEffect" presetClass="entr" presetID="9" presetSubtype="0">
                                  <p:stCondLst>
                                    <p:cond delay="0"/>
                                  </p:stCondLst>
                                  <p:childTnLst>
                                    <p:set>
                                      <p:cBhvr>
                                        <p:cTn dur="1" fill="hold" id="76">
                                          <p:stCondLst>
                                            <p:cond delay="0"/>
                                          </p:stCondLst>
                                        </p:cTn>
                                        <p:tgtEl>
                                          <p:spTgt spid="1048631"/>
                                        </p:tgtEl>
                                        <p:attrNameLst>
                                          <p:attrName>style.visibility</p:attrName>
                                        </p:attrNameLst>
                                      </p:cBhvr>
                                      <p:to>
                                        <p:strVal val="visible"/>
                                      </p:to>
                                    </p:set>
                                    <p:animEffect transition="in" filter="dissolve">
                                      <p:cBhvr>
                                        <p:cTn dur="500" id="77"/>
                                        <p:tgtEl>
                                          <p:spTgt spid="1048631"/>
                                        </p:tgtEl>
                                      </p:cBhvr>
                                    </p:animEffect>
                                  </p:childTnLst>
                                </p:cTn>
                              </p:par>
                              <p:par>
                                <p:cTn fill="hold" grpId="0" id="78" nodeType="withEffect" presetClass="entr" presetID="9" presetSubtype="0">
                                  <p:stCondLst>
                                    <p:cond delay="0"/>
                                  </p:stCondLst>
                                  <p:childTnLst>
                                    <p:set>
                                      <p:cBhvr>
                                        <p:cTn dur="1" fill="hold" id="79">
                                          <p:stCondLst>
                                            <p:cond delay="0"/>
                                          </p:stCondLst>
                                        </p:cTn>
                                        <p:tgtEl>
                                          <p:spTgt spid="1048632"/>
                                        </p:tgtEl>
                                        <p:attrNameLst>
                                          <p:attrName>style.visibility</p:attrName>
                                        </p:attrNameLst>
                                      </p:cBhvr>
                                      <p:to>
                                        <p:strVal val="visible"/>
                                      </p:to>
                                    </p:set>
                                    <p:animEffect transition="in" filter="dissolve">
                                      <p:cBhvr>
                                        <p:cTn dur="500" id="80"/>
                                        <p:tgtEl>
                                          <p:spTgt spid="1048632"/>
                                        </p:tgtEl>
                                      </p:cBhvr>
                                    </p:animEffect>
                                  </p:childTnLst>
                                </p:cTn>
                              </p:par>
                              <p:par>
                                <p:cTn fill="hold" grpId="0" id="81" nodeType="withEffect" presetClass="entr" presetID="9" presetSubtype="0">
                                  <p:stCondLst>
                                    <p:cond delay="0"/>
                                  </p:stCondLst>
                                  <p:childTnLst>
                                    <p:set>
                                      <p:cBhvr>
                                        <p:cTn dur="1" fill="hold" id="82">
                                          <p:stCondLst>
                                            <p:cond delay="0"/>
                                          </p:stCondLst>
                                        </p:cTn>
                                        <p:tgtEl>
                                          <p:spTgt spid="1048633"/>
                                        </p:tgtEl>
                                        <p:attrNameLst>
                                          <p:attrName>style.visibility</p:attrName>
                                        </p:attrNameLst>
                                      </p:cBhvr>
                                      <p:to>
                                        <p:strVal val="visible"/>
                                      </p:to>
                                    </p:set>
                                    <p:animEffect transition="in" filter="dissolve">
                                      <p:cBhvr>
                                        <p:cTn dur="500" id="83"/>
                                        <p:tgtEl>
                                          <p:spTgt spid="10486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1" grpId="0" uiExpand="0" build="whole"/>
      <p:bldP spid="1048612" grpId="0" uiExpand="0" build="whole"/>
      <p:bldP spid="1048613" grpId="0" uiExpand="0" build="whole"/>
      <p:bldP spid="1048614" grpId="0" uiExpand="0" build="whole"/>
      <p:bldP spid="1048615" grpId="0" uiExpand="0" build="whole"/>
      <p:bldP spid="1048616" grpId="0" uiExpand="0" build="whole"/>
      <p:bldP spid="1048622" grpId="0" uiExpand="0" build="whole"/>
      <p:bldP spid="1048623" grpId="0" uiExpand="0" build="whole"/>
      <p:bldP spid="1048624" grpId="0" uiExpand="0" build="whole"/>
      <p:bldP spid="1048625" grpId="0" uiExpand="0" build="whole"/>
      <p:bldP spid="1048626" grpId="0" uiExpand="0" build="whole"/>
      <p:bldP spid="1048627" grpId="0" uiExpand="0" build="whole"/>
      <p:bldP spid="1048628" grpId="0" uiExpand="0" build="whole"/>
      <p:bldP spid="1048629" grpId="0" uiExpand="0" build="whole"/>
      <p:bldP spid="1048630" grpId="0" uiExpand="0" build="whole"/>
      <p:bldP spid="1048631" grpId="0" uiExpand="0" build="whole"/>
      <p:bldP spid="1048632" grpId="0" uiExpand="0" build="whole"/>
      <p:bldP spid="1048633" grpId="0" uiExpand="0" build="whole"/>
    </p:bldLst>
  </p:timing>
</p:sld>
</file>

<file path=ppt/slides/slide30.xml><?xml version="1.0" encoding="utf-8"?>
<p:sld xmlns:a="http://schemas.openxmlformats.org/drawingml/2006/main" xmlns:r="http://schemas.openxmlformats.org/officeDocument/2006/relationships" xmlns:p="http://schemas.openxmlformats.org/presentationml/2006/main" showMasterSp="1">
  <p:cSld>
    <p:spTree>
      <p:nvGrpSpPr>
        <p:cNvPr id="180" name=""/>
        <p:cNvGrpSpPr/>
        <p:nvPr/>
      </p:nvGrpSpPr>
      <p:grpSpPr>
        <a:xfrm rot="0">
          <a:off x="0" y="0"/>
          <a:ext cx="0" cy="0"/>
          <a:chOff x="0" y="0"/>
          <a:chExt cx="0" cy="0"/>
        </a:xfrm>
      </p:grpSpPr>
      <p:pic>
        <p:nvPicPr>
          <p:cNvPr id="2097223" name="Picture 2"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9111" name="Text Box 3"/>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9112" name="Rectangle 4"/>
          <p:cNvSpPr/>
          <p:nvPr/>
        </p:nvSpPr>
        <p:spPr>
          <a:xfrm rot="0">
            <a:off x="914400" y="1143000"/>
            <a:ext cx="1327150"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Encoders</a:t>
            </a:r>
          </a:p>
        </p:txBody>
      </p:sp>
      <p:graphicFrame>
        <p:nvGraphicFramePr>
          <p:cNvPr id="4194333" name=""/>
          <p:cNvGraphicFramePr>
            <a:graphicFrameLocks/>
          </p:cNvGraphicFramePr>
          <p:nvPr/>
        </p:nvGraphicFramePr>
        <p:xfrm rot="0">
          <a:off x="3429000" y="3429000"/>
          <a:ext cx="2667000" cy="2417762"/>
        </p:xfrm>
        <a:graphic>
          <a:graphicData uri="http://schemas.openxmlformats.org/presentationml/2006/ole">
            <mc:AlternateContent xmlns:mc="http://schemas.openxmlformats.org/markup-compatibility/2006">
              <mc:Choice xmlns:v="urn:schemas-microsoft-com:vml" Requires="v">
                <p:oleObj name="CorelDRAW" r:id="rId2" spid="" imgH="2417762" imgW="2667000" showAsIcon="0" progId="CorelDRAW.Graphic.13">
                  <p:embed followColorScheme="full"/>
                  <p:pic>
                    <p:nvPicPr>
                      <p:cNvPr id="2097224" name="Object 7"/>
                      <p:cNvPicPr>
                        <a:picLocks/>
                      </p:cNvPicPr>
                      <p:nvPr/>
                    </p:nvPicPr>
                    <p:blipFill>
                      <a:blip xmlns:r="http://schemas.openxmlformats.org/officeDocument/2006/relationships" r:embed="rId3"/>
                      <a:srcRect l="0" t="0" r="0" b="0"/>
                      <a:stretch>
                        <a:fillRect/>
                      </a:stretch>
                    </p:blipFill>
                    <p:spPr>
                      <a:xfrm rot="0">
                        <a:off x="3429000" y="3429000"/>
                        <a:ext cx="2667000" cy="2417762"/>
                      </a:xfrm>
                      <a:prstGeom prst="rect"/>
                      <a:noFill/>
                      <a:ln>
                        <a:noFill/>
                      </a:ln>
                    </p:spPr>
                  </p:pic>
                </p:oleObj>
              </mc:Choice>
              <mc:Fallback>
                <p:oleObj name="CorelDRAW" r:id="rId2" spid="" imgH="2417762" imgW="2667000" showAsIcon="0" progId="CorelDRAW.Graphic.13">
                  <p:embed followColorScheme="full"/>
                  <p:pic>
                    <p:nvPicPr>
                      <p:cNvPr id="2097224" name="Object 7"/>
                      <p:cNvPicPr>
                        <a:picLocks/>
                      </p:cNvPicPr>
                      <p:nvPr/>
                    </p:nvPicPr>
                    <p:blipFill>
                      <a:blip xmlns:r="http://schemas.openxmlformats.org/officeDocument/2006/relationships" r:embed="rId3"/>
                      <a:srcRect l="0" t="0" r="0" b="0"/>
                      <a:stretch>
                        <a:fillRect/>
                      </a:stretch>
                    </p:blipFill>
                    <p:spPr>
                      <a:xfrm rot="0">
                        <a:off x="3429000" y="3429000"/>
                        <a:ext cx="2667000" cy="2417762"/>
                      </a:xfrm>
                      <a:prstGeom prst="rect"/>
                      <a:noFill/>
                      <a:ln>
                        <a:noFill/>
                      </a:ln>
                    </p:spPr>
                  </p:pic>
                </p:oleObj>
              </mc:Fallback>
            </mc:AlternateContent>
          </a:graphicData>
        </a:graphic>
      </p:graphicFrame>
      <p:sp>
        <p:nvSpPr>
          <p:cNvPr id="1049113" name="Text Box 8"/>
          <p:cNvSpPr txBox="1"/>
          <p:nvPr/>
        </p:nvSpPr>
        <p:spPr>
          <a:xfrm rot="0">
            <a:off x="6032500" y="4140200"/>
            <a:ext cx="5334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A</a:t>
            </a:r>
            <a:r>
              <a:rPr altLang="en-US" baseline="-25000" sz="1600" lang="en-US">
                <a:solidFill>
                  <a:srgbClr val="FF0000"/>
                </a:solidFill>
                <a:latin typeface="Arial" pitchFamily="0" charset="0"/>
              </a:rPr>
              <a:t>1</a:t>
            </a:r>
          </a:p>
        </p:txBody>
      </p:sp>
      <p:sp>
        <p:nvSpPr>
          <p:cNvPr id="1049114" name="Text Box 9"/>
          <p:cNvSpPr txBox="1"/>
          <p:nvPr/>
        </p:nvSpPr>
        <p:spPr>
          <a:xfrm rot="0">
            <a:off x="6019800" y="3505200"/>
            <a:ext cx="5334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A</a:t>
            </a:r>
            <a:r>
              <a:rPr altLang="en-US" baseline="-25000" sz="1600" lang="en-US">
                <a:solidFill>
                  <a:srgbClr val="FF0000"/>
                </a:solidFill>
                <a:latin typeface="Arial" pitchFamily="0" charset="0"/>
              </a:rPr>
              <a:t>0</a:t>
            </a:r>
          </a:p>
        </p:txBody>
      </p:sp>
      <p:sp>
        <p:nvSpPr>
          <p:cNvPr id="1049115" name="Text Box 10"/>
          <p:cNvSpPr txBox="1"/>
          <p:nvPr/>
        </p:nvSpPr>
        <p:spPr>
          <a:xfrm rot="0">
            <a:off x="6032500" y="4775200"/>
            <a:ext cx="5334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A</a:t>
            </a:r>
            <a:r>
              <a:rPr altLang="en-US" baseline="-25000" sz="1600" lang="en-US">
                <a:solidFill>
                  <a:srgbClr val="FF0000"/>
                </a:solidFill>
                <a:latin typeface="Arial" pitchFamily="0" charset="0"/>
              </a:rPr>
              <a:t>2</a:t>
            </a:r>
          </a:p>
        </p:txBody>
      </p:sp>
      <p:sp>
        <p:nvSpPr>
          <p:cNvPr id="1049116" name="Text Box 11"/>
          <p:cNvSpPr txBox="1"/>
          <p:nvPr/>
        </p:nvSpPr>
        <p:spPr>
          <a:xfrm rot="0">
            <a:off x="6032500" y="5410200"/>
            <a:ext cx="5334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A</a:t>
            </a:r>
            <a:r>
              <a:rPr altLang="en-US" baseline="-25000" sz="1600" lang="en-US">
                <a:solidFill>
                  <a:srgbClr val="FF0000"/>
                </a:solidFill>
                <a:latin typeface="Arial" pitchFamily="0" charset="0"/>
              </a:rPr>
              <a:t>3</a:t>
            </a:r>
          </a:p>
        </p:txBody>
      </p:sp>
      <p:sp>
        <p:nvSpPr>
          <p:cNvPr id="1049117" name="WordArt 21"/>
          <p:cNvSpPr/>
          <p:nvPr/>
        </p:nvSpPr>
        <p:spPr>
          <a:xfrm rot="0">
            <a:off x="990600" y="1752600"/>
            <a:ext cx="1219200" cy="449262"/>
          </a:xfrm>
          <a:prstGeom prst="rect"/>
        </p:spPr>
        <p:txBody>
          <a:bodyPr anchor="t" bIns="45720" fromWordArt="1" lIns="91440" rIns="91440" tIns="45720" vert="horz" wrap="none">
            <a:prstTxWarp prst="textPlain">
              <a:avLst>
                <a:gd fmla="val 50000" name="adj"/>
              </a:avLst>
            </a:prstTxWarp>
          </a:bodyPr>
          <a:p>
            <a:pPr algn="ctr"/>
            <a:r>
              <a:rPr b="0" sz="2800" i="0" kern="10" normalizeH="0" spc="0">
                <a:ln>
                  <a:noFill/>
                </a:ln>
                <a:gradFill rotWithShape="0">
                  <a:gsLst>
                    <a:gs pos="0">
                      <a:srgbClr val="FFFF00">
                        <a:alpha val="100000"/>
                      </a:srgbClr>
                    </a:gs>
                    <a:gs pos="100000">
                      <a:srgbClr val="FF9933">
                        <a:alpha val="100000"/>
                      </a:srgbClr>
                    </a:gs>
                  </a:gsLst>
                  <a:path path="rect">
                    <a:fillToRect l="50000" t="50000" r="50000" b="50000"/>
                  </a:path>
                </a:gradFill>
                <a:effectLst>
                  <a:outerShdw algn="ctr" dir="2699999" dist="35921" kx="0" sx="100000" sy="100000">
                    <a:srgbClr val="C0C0C0">
                      <a:alpha val="79999"/>
                    </a:srgbClr>
                  </a:outerShdw>
                </a:effectLst>
                <a:latin typeface="Impact"/>
                <a:ea typeface="Impact"/>
              </a:rPr>
              <a:t>Example</a:t>
            </a:r>
          </a:p>
        </p:txBody>
      </p:sp>
      <p:sp>
        <p:nvSpPr>
          <p:cNvPr id="1049118" name="WordArt 22"/>
          <p:cNvSpPr/>
          <p:nvPr/>
        </p:nvSpPr>
        <p:spPr>
          <a:xfrm rot="0">
            <a:off x="990600" y="2438400"/>
            <a:ext cx="1219200" cy="449262"/>
          </a:xfrm>
          <a:prstGeom prst="rect"/>
        </p:spPr>
        <p:txBody>
          <a:bodyPr anchor="t" bIns="45720" fromWordArt="1" lIns="91440" rIns="91440" tIns="45720" vert="horz" wrap="none">
            <a:prstTxWarp prst="textPlain">
              <a:avLst>
                <a:gd fmla="val 50000" name="adj"/>
              </a:avLst>
            </a:prstTxWarp>
          </a:bodyPr>
          <a:p>
            <a:pPr algn="ctr"/>
            <a:r>
              <a:rPr b="0" sz="2800" i="0" kern="10" normalizeH="0" spc="0">
                <a:ln>
                  <a:noFill/>
                </a:ln>
                <a:gradFill rotWithShape="0">
                  <a:gsLst>
                    <a:gs pos="0">
                      <a:srgbClr val="FFFF00">
                        <a:alpha val="100000"/>
                      </a:srgbClr>
                    </a:gs>
                    <a:gs pos="100000">
                      <a:srgbClr val="FF9933">
                        <a:alpha val="100000"/>
                      </a:srgbClr>
                    </a:gs>
                  </a:gsLst>
                  <a:path path="rect">
                    <a:fillToRect l="50000" t="50000" r="50000" b="50000"/>
                  </a:path>
                </a:gradFill>
                <a:effectLst>
                  <a:outerShdw algn="ctr" dir="2699999" dist="35921" kx="0" sx="100000" sy="100000">
                    <a:srgbClr val="C0C0C0">
                      <a:alpha val="79999"/>
                    </a:srgbClr>
                  </a:outerShdw>
                </a:effectLst>
                <a:latin typeface="Impact"/>
                <a:ea typeface="Impact"/>
              </a:rPr>
              <a:t>Solution</a:t>
            </a:r>
          </a:p>
        </p:txBody>
      </p:sp>
      <p:sp>
        <p:nvSpPr>
          <p:cNvPr id="1049119" name="Text Box 23"/>
          <p:cNvSpPr txBox="1"/>
          <p:nvPr/>
        </p:nvSpPr>
        <p:spPr>
          <a:xfrm rot="0">
            <a:off x="2362200" y="1676400"/>
            <a:ext cx="5807075" cy="7016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2000" lang="en-US"/>
              <a:t>Show how the decimal-to-BCD encoder converts the decimal number 3 into a BCD 0011.</a:t>
            </a:r>
          </a:p>
        </p:txBody>
      </p:sp>
      <p:sp>
        <p:nvSpPr>
          <p:cNvPr id="1049120" name="Text Box 24"/>
          <p:cNvSpPr txBox="1"/>
          <p:nvPr/>
        </p:nvSpPr>
        <p:spPr>
          <a:xfrm rot="0">
            <a:off x="2362200" y="2362200"/>
            <a:ext cx="6019800" cy="7080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t>The top two OR gates have ones as indicated with the red lines. Thus the output is </a:t>
            </a:r>
            <a:r>
              <a:rPr altLang="en-US" sz="1800" lang="zh-CN">
                <a:ea typeface="Times New Roman" pitchFamily="18" charset="0"/>
              </a:rPr>
              <a:t>(A</a:t>
            </a:r>
            <a:r>
              <a:rPr altLang="en-US" baseline="-25000" sz="1800" lang="zh-CN">
                <a:ea typeface="Times New Roman" pitchFamily="18" charset="0"/>
              </a:rPr>
              <a:t>3 </a:t>
            </a:r>
            <a:r>
              <a:rPr altLang="en-US" sz="1800" lang="zh-CN">
                <a:ea typeface="Times New Roman" pitchFamily="18" charset="0"/>
              </a:rPr>
              <a:t>A</a:t>
            </a:r>
            <a:r>
              <a:rPr altLang="en-US" baseline="-25000" sz="1800" lang="zh-CN">
                <a:ea typeface="Times New Roman" pitchFamily="18" charset="0"/>
              </a:rPr>
              <a:t>2 </a:t>
            </a:r>
            <a:r>
              <a:rPr altLang="en-US" sz="1800" lang="zh-CN">
                <a:ea typeface="Times New Roman" pitchFamily="18" charset="0"/>
              </a:rPr>
              <a:t>A</a:t>
            </a:r>
            <a:r>
              <a:rPr altLang="en-US" baseline="-25000" sz="1800" lang="zh-CN">
                <a:ea typeface="Times New Roman" pitchFamily="18" charset="0"/>
              </a:rPr>
              <a:t>1 </a:t>
            </a:r>
            <a:r>
              <a:rPr altLang="en-US" sz="1800" lang="zh-CN">
                <a:ea typeface="Times New Roman" pitchFamily="18" charset="0"/>
              </a:rPr>
              <a:t>A</a:t>
            </a:r>
            <a:r>
              <a:rPr altLang="en-US" baseline="-25000" sz="1800" lang="zh-CN">
                <a:ea typeface="Times New Roman" pitchFamily="18" charset="0"/>
              </a:rPr>
              <a:t>0 </a:t>
            </a:r>
            <a:r>
              <a:rPr altLang="en-US" sz="1800" lang="zh-CN">
                <a:ea typeface="Times New Roman" pitchFamily="18" charset="0"/>
              </a:rPr>
              <a:t>) </a:t>
            </a:r>
            <a:r>
              <a:rPr altLang="en-US" sz="2000" lang="en-US">
                <a:latin typeface="Arial" pitchFamily="0" charset="0"/>
              </a:rPr>
              <a:t>=  </a:t>
            </a:r>
            <a:r>
              <a:rPr altLang="en-US" sz="2000" lang="en-US"/>
              <a:t>0011.</a:t>
            </a:r>
          </a:p>
        </p:txBody>
      </p:sp>
      <p:grpSp>
        <p:nvGrpSpPr>
          <p:cNvPr id="181" name=""/>
          <p:cNvGrpSpPr/>
          <p:nvPr/>
        </p:nvGrpSpPr>
        <p:grpSpPr>
          <a:xfrm rot="0">
            <a:off x="3441700" y="3352800"/>
            <a:ext cx="2667000" cy="2514600"/>
            <a:chOff x="3312" y="2016"/>
            <a:chExt cx="1680" cy="1584"/>
          </a:xfrm>
        </p:grpSpPr>
        <p:sp>
          <p:nvSpPr>
            <p:cNvPr id="1049121" name="Rectangle 43"/>
            <p:cNvSpPr/>
            <p:nvPr/>
          </p:nvSpPr>
          <p:spPr>
            <a:xfrm rot="0">
              <a:off x="3312" y="2016"/>
              <a:ext cx="1680" cy="1584"/>
            </a:xfrm>
            <a:prstGeom prst="rect"/>
            <a:solidFill>
              <a:srgbClr val="FFFFFF"/>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graphicFrame>
          <p:nvGraphicFramePr>
            <p:cNvPr id="4194334" name=""/>
            <p:cNvGraphicFramePr>
              <a:graphicFrameLocks/>
            </p:cNvGraphicFramePr>
            <p:nvPr/>
          </p:nvGraphicFramePr>
          <p:xfrm rot="0">
            <a:off x="3312" y="2064"/>
            <a:ext cx="1680" cy="1523"/>
          </p:xfrm>
          <a:graphic>
            <a:graphicData uri="http://schemas.openxmlformats.org/presentationml/2006/ole">
              <mc:AlternateContent xmlns:mc="http://schemas.openxmlformats.org/markup-compatibility/2006">
                <mc:Choice xmlns:v="urn:schemas-microsoft-com:vml" Requires="v">
                  <p:oleObj name="CorelDRAW" r:id="rId4" spid="" imgH="1523" imgW="1680" showAsIcon="0" progId="CorelDRAW.Graphic.13">
                    <p:embed followColorScheme="full"/>
                    <p:pic>
                      <p:nvPicPr>
                        <p:cNvPr id="2097225" name="Object 42"/>
                        <p:cNvPicPr>
                          <a:picLocks/>
                        </p:cNvPicPr>
                        <p:nvPr/>
                      </p:nvPicPr>
                      <p:blipFill>
                        <a:blip xmlns:r="http://schemas.openxmlformats.org/officeDocument/2006/relationships" r:embed="rId5"/>
                        <a:srcRect l="0" t="0" r="0" b="0"/>
                        <a:stretch>
                          <a:fillRect/>
                        </a:stretch>
                      </p:blipFill>
                      <p:spPr>
                        <a:xfrm rot="0">
                          <a:off x="3312" y="2064"/>
                          <a:ext cx="1680" cy="1523"/>
                        </a:xfrm>
                        <a:prstGeom prst="rect"/>
                        <a:noFill/>
                        <a:ln>
                          <a:noFill/>
                        </a:ln>
                      </p:spPr>
                    </p:pic>
                  </p:oleObj>
                </mc:Choice>
                <mc:Fallback>
                  <p:oleObj name="CorelDRAW" r:id="rId4" spid="" imgH="1523" imgW="1680" showAsIcon="0" progId="CorelDRAW.Graphic.13">
                    <p:embed followColorScheme="full"/>
                    <p:pic>
                      <p:nvPicPr>
                        <p:cNvPr id="2097225" name="Object 42"/>
                        <p:cNvPicPr>
                          <a:picLocks/>
                        </p:cNvPicPr>
                        <p:nvPr/>
                      </p:nvPicPr>
                      <p:blipFill>
                        <a:blip xmlns:r="http://schemas.openxmlformats.org/officeDocument/2006/relationships" r:embed="rId5"/>
                        <a:srcRect l="0" t="0" r="0" b="0"/>
                        <a:stretch>
                          <a:fillRect/>
                        </a:stretch>
                      </p:blipFill>
                      <p:spPr>
                        <a:xfrm rot="0">
                          <a:off x="3312" y="2064"/>
                          <a:ext cx="1680" cy="1523"/>
                        </a:xfrm>
                        <a:prstGeom prst="rect"/>
                        <a:noFill/>
                        <a:ln>
                          <a:noFill/>
                        </a:ln>
                      </p:spPr>
                    </p:pic>
                  </p:oleObj>
                </mc:Fallback>
              </mc:AlternateContent>
            </a:graphicData>
          </a:graphic>
        </p:graphicFrame>
      </p:grpSp>
      <p:sp>
        <p:nvSpPr>
          <p:cNvPr id="1049122" name="Text Box 12"/>
          <p:cNvSpPr txBox="1"/>
          <p:nvPr/>
        </p:nvSpPr>
        <p:spPr>
          <a:xfrm rot="0">
            <a:off x="3200400" y="3352800"/>
            <a:ext cx="3048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t>1</a:t>
            </a:r>
          </a:p>
        </p:txBody>
      </p:sp>
      <p:sp>
        <p:nvSpPr>
          <p:cNvPr id="1049123" name="Text Box 13"/>
          <p:cNvSpPr txBox="1"/>
          <p:nvPr/>
        </p:nvSpPr>
        <p:spPr>
          <a:xfrm rot="0">
            <a:off x="3200400" y="3733800"/>
            <a:ext cx="3048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t>2</a:t>
            </a:r>
          </a:p>
        </p:txBody>
      </p:sp>
      <p:sp>
        <p:nvSpPr>
          <p:cNvPr id="1049124" name="Text Box 14"/>
          <p:cNvSpPr txBox="1"/>
          <p:nvPr/>
        </p:nvSpPr>
        <p:spPr>
          <a:xfrm rot="0">
            <a:off x="3200400" y="4038600"/>
            <a:ext cx="3048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t>3</a:t>
            </a:r>
          </a:p>
        </p:txBody>
      </p:sp>
      <p:sp>
        <p:nvSpPr>
          <p:cNvPr id="1049125" name="Text Box 15"/>
          <p:cNvSpPr txBox="1"/>
          <p:nvPr/>
        </p:nvSpPr>
        <p:spPr>
          <a:xfrm rot="0">
            <a:off x="3200400" y="4572000"/>
            <a:ext cx="3048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t>4</a:t>
            </a:r>
          </a:p>
        </p:txBody>
      </p:sp>
      <p:sp>
        <p:nvSpPr>
          <p:cNvPr id="1049126" name="Text Box 16"/>
          <p:cNvSpPr txBox="1"/>
          <p:nvPr/>
        </p:nvSpPr>
        <p:spPr>
          <a:xfrm rot="0">
            <a:off x="3200400" y="4724400"/>
            <a:ext cx="3048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t>5</a:t>
            </a:r>
          </a:p>
        </p:txBody>
      </p:sp>
      <p:sp>
        <p:nvSpPr>
          <p:cNvPr id="1049127" name="Text Box 17"/>
          <p:cNvSpPr txBox="1"/>
          <p:nvPr/>
        </p:nvSpPr>
        <p:spPr>
          <a:xfrm rot="0">
            <a:off x="3200400" y="4876800"/>
            <a:ext cx="3048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t>6</a:t>
            </a:r>
          </a:p>
        </p:txBody>
      </p:sp>
      <p:sp>
        <p:nvSpPr>
          <p:cNvPr id="1049128" name="Text Box 18"/>
          <p:cNvSpPr txBox="1"/>
          <p:nvPr/>
        </p:nvSpPr>
        <p:spPr>
          <a:xfrm rot="0">
            <a:off x="3200400" y="5029200"/>
            <a:ext cx="3048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t>7</a:t>
            </a:r>
          </a:p>
        </p:txBody>
      </p:sp>
      <p:sp>
        <p:nvSpPr>
          <p:cNvPr id="1049129" name="Text Box 19"/>
          <p:cNvSpPr txBox="1"/>
          <p:nvPr/>
        </p:nvSpPr>
        <p:spPr>
          <a:xfrm rot="0">
            <a:off x="3200400" y="5257800"/>
            <a:ext cx="3048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t>8</a:t>
            </a:r>
          </a:p>
        </p:txBody>
      </p:sp>
      <p:sp>
        <p:nvSpPr>
          <p:cNvPr id="1049130" name="Text Box 20"/>
          <p:cNvSpPr txBox="1"/>
          <p:nvPr/>
        </p:nvSpPr>
        <p:spPr>
          <a:xfrm rot="0">
            <a:off x="3200400" y="5638800"/>
            <a:ext cx="3048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t>9</a:t>
            </a:r>
          </a:p>
        </p:txBody>
      </p:sp>
      <p:grpSp>
        <p:nvGrpSpPr>
          <p:cNvPr id="182" name=""/>
          <p:cNvGrpSpPr/>
          <p:nvPr/>
        </p:nvGrpSpPr>
        <p:grpSpPr>
          <a:xfrm rot="0">
            <a:off x="3425825" y="3276600"/>
            <a:ext cx="396875" cy="2573337"/>
            <a:chOff x="3302" y="1968"/>
            <a:chExt cx="250" cy="1621"/>
          </a:xfrm>
        </p:grpSpPr>
        <p:sp>
          <p:nvSpPr>
            <p:cNvPr id="1049131" name="Text Box 26"/>
            <p:cNvSpPr txBox="1"/>
            <p:nvPr/>
          </p:nvSpPr>
          <p:spPr>
            <a:xfrm rot="0">
              <a:off x="3302" y="1968"/>
              <a:ext cx="240" cy="19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solidFill>
                    <a:srgbClr val="FF0000"/>
                  </a:solidFill>
                </a:rPr>
                <a:t>0</a:t>
              </a:r>
            </a:p>
          </p:txBody>
        </p:sp>
        <p:sp>
          <p:nvSpPr>
            <p:cNvPr id="1049132" name="Text Box 27"/>
            <p:cNvSpPr txBox="1"/>
            <p:nvPr/>
          </p:nvSpPr>
          <p:spPr>
            <a:xfrm rot="0">
              <a:off x="3302" y="2976"/>
              <a:ext cx="240" cy="19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solidFill>
                    <a:srgbClr val="FF0000"/>
                  </a:solidFill>
                </a:rPr>
                <a:t>0</a:t>
              </a:r>
            </a:p>
          </p:txBody>
        </p:sp>
        <p:sp>
          <p:nvSpPr>
            <p:cNvPr id="1049133" name="Text Box 28"/>
            <p:cNvSpPr txBox="1"/>
            <p:nvPr/>
          </p:nvSpPr>
          <p:spPr>
            <a:xfrm rot="0">
              <a:off x="3302" y="2208"/>
              <a:ext cx="240" cy="19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solidFill>
                    <a:srgbClr val="FF0000"/>
                  </a:solidFill>
                </a:rPr>
                <a:t>0</a:t>
              </a:r>
            </a:p>
          </p:txBody>
        </p:sp>
        <p:sp>
          <p:nvSpPr>
            <p:cNvPr id="1049134" name="Text Box 29"/>
            <p:cNvSpPr txBox="1"/>
            <p:nvPr/>
          </p:nvSpPr>
          <p:spPr>
            <a:xfrm rot="0">
              <a:off x="3302" y="2847"/>
              <a:ext cx="240" cy="19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solidFill>
                    <a:srgbClr val="FF0000"/>
                  </a:solidFill>
                </a:rPr>
                <a:t>0</a:t>
              </a:r>
            </a:p>
          </p:txBody>
        </p:sp>
        <p:sp>
          <p:nvSpPr>
            <p:cNvPr id="1049135" name="Text Box 30"/>
            <p:cNvSpPr txBox="1"/>
            <p:nvPr/>
          </p:nvSpPr>
          <p:spPr>
            <a:xfrm rot="0">
              <a:off x="3302" y="2736"/>
              <a:ext cx="240" cy="19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solidFill>
                    <a:srgbClr val="FF0000"/>
                  </a:solidFill>
                </a:rPr>
                <a:t>0</a:t>
              </a:r>
            </a:p>
          </p:txBody>
        </p:sp>
        <p:sp>
          <p:nvSpPr>
            <p:cNvPr id="1049136" name="Text Box 31"/>
            <p:cNvSpPr txBox="1"/>
            <p:nvPr/>
          </p:nvSpPr>
          <p:spPr>
            <a:xfrm rot="0">
              <a:off x="3302" y="2919"/>
              <a:ext cx="240" cy="19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solidFill>
                    <a:srgbClr val="FF0000"/>
                  </a:solidFill>
                </a:rPr>
                <a:t>0</a:t>
              </a:r>
            </a:p>
          </p:txBody>
        </p:sp>
        <p:sp>
          <p:nvSpPr>
            <p:cNvPr id="1049137" name="Text Box 33"/>
            <p:cNvSpPr txBox="1"/>
            <p:nvPr/>
          </p:nvSpPr>
          <p:spPr>
            <a:xfrm rot="0">
              <a:off x="3302" y="3178"/>
              <a:ext cx="240" cy="19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solidFill>
                    <a:srgbClr val="FF0000"/>
                  </a:solidFill>
                </a:rPr>
                <a:t>0</a:t>
              </a:r>
            </a:p>
          </p:txBody>
        </p:sp>
        <p:sp>
          <p:nvSpPr>
            <p:cNvPr id="1049138" name="Text Box 35"/>
            <p:cNvSpPr txBox="1"/>
            <p:nvPr/>
          </p:nvSpPr>
          <p:spPr>
            <a:xfrm rot="0">
              <a:off x="3302" y="3397"/>
              <a:ext cx="240" cy="19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solidFill>
                    <a:srgbClr val="FF0000"/>
                  </a:solidFill>
                </a:rPr>
                <a:t>0</a:t>
              </a:r>
            </a:p>
          </p:txBody>
        </p:sp>
        <p:sp>
          <p:nvSpPr>
            <p:cNvPr id="1049139" name="Text Box 36"/>
            <p:cNvSpPr txBox="1"/>
            <p:nvPr/>
          </p:nvSpPr>
          <p:spPr>
            <a:xfrm rot="0">
              <a:off x="3312" y="2352"/>
              <a:ext cx="240" cy="19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solidFill>
                    <a:srgbClr val="FF0000"/>
                  </a:solidFill>
                </a:rPr>
                <a:t>1</a:t>
              </a:r>
            </a:p>
          </p:txBody>
        </p:sp>
      </p:grpSp>
      <p:sp>
        <p:nvSpPr>
          <p:cNvPr id="1049140" name="Text Box 34"/>
          <p:cNvSpPr txBox="1"/>
          <p:nvPr/>
        </p:nvSpPr>
        <p:spPr>
          <a:xfrm rot="0">
            <a:off x="5803900" y="5257800"/>
            <a:ext cx="3810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solidFill>
                  <a:srgbClr val="FF0000"/>
                </a:solidFill>
              </a:rPr>
              <a:t>0</a:t>
            </a:r>
          </a:p>
        </p:txBody>
      </p:sp>
      <p:sp>
        <p:nvSpPr>
          <p:cNvPr id="1049141" name="Text Box 45"/>
          <p:cNvSpPr txBox="1"/>
          <p:nvPr/>
        </p:nvSpPr>
        <p:spPr>
          <a:xfrm rot="0">
            <a:off x="5803900" y="4648200"/>
            <a:ext cx="3810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solidFill>
                  <a:srgbClr val="FF0000"/>
                </a:solidFill>
              </a:rPr>
              <a:t>0</a:t>
            </a:r>
          </a:p>
        </p:txBody>
      </p:sp>
      <p:sp>
        <p:nvSpPr>
          <p:cNvPr id="1049142" name="Text Box 46"/>
          <p:cNvSpPr txBox="1"/>
          <p:nvPr/>
        </p:nvSpPr>
        <p:spPr>
          <a:xfrm rot="0">
            <a:off x="5803900" y="4038600"/>
            <a:ext cx="3810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solidFill>
                  <a:srgbClr val="FF0000"/>
                </a:solidFill>
              </a:rPr>
              <a:t>1</a:t>
            </a:r>
          </a:p>
        </p:txBody>
      </p:sp>
      <p:sp>
        <p:nvSpPr>
          <p:cNvPr id="1049143" name="Text Box 47"/>
          <p:cNvSpPr txBox="1"/>
          <p:nvPr/>
        </p:nvSpPr>
        <p:spPr>
          <a:xfrm rot="0">
            <a:off x="5803900" y="3352800"/>
            <a:ext cx="3810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solidFill>
                  <a:srgbClr val="FF0000"/>
                </a:solidFill>
              </a:rPr>
              <a:t>1</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9" presetSubtype="0">
                                  <p:stCondLst>
                                    <p:cond delay="0"/>
                                  </p:stCondLst>
                                  <p:childTnLst>
                                    <p:set>
                                      <p:cBhvr>
                                        <p:cTn dur="1" fill="hold" id="6">
                                          <p:stCondLst>
                                            <p:cond delay="0"/>
                                          </p:stCondLst>
                                        </p:cTn>
                                        <p:tgtEl>
                                          <p:spTgt spid="1049118"/>
                                        </p:tgtEl>
                                        <p:attrNameLst>
                                          <p:attrName>style.visibility</p:attrName>
                                        </p:attrNameLst>
                                      </p:cBhvr>
                                      <p:to>
                                        <p:strVal val="visible"/>
                                      </p:to>
                                    </p:set>
                                    <p:animEffect transition="in" filter="dissolve">
                                      <p:cBhvr>
                                        <p:cTn dur="500" id="7"/>
                                        <p:tgtEl>
                                          <p:spTgt spid="1049118"/>
                                        </p:tgtEl>
                                      </p:cBhvr>
                                    </p:animEffect>
                                  </p:childTnLst>
                                </p:cTn>
                              </p:par>
                              <p:par>
                                <p:cTn fill="hold" grpId="0" id="8" nodeType="withEffect" presetClass="entr" presetID="2" presetSubtype="2">
                                  <p:stCondLst>
                                    <p:cond delay="0"/>
                                  </p:stCondLst>
                                  <p:childTnLst>
                                    <p:set>
                                      <p:cBhvr>
                                        <p:cTn dur="1" fill="hold" id="9">
                                          <p:stCondLst>
                                            <p:cond delay="0"/>
                                          </p:stCondLst>
                                        </p:cTn>
                                        <p:tgtEl>
                                          <p:spTgt spid="1049120"/>
                                        </p:tgtEl>
                                        <p:attrNameLst>
                                          <p:attrName>style.visibility</p:attrName>
                                        </p:attrNameLst>
                                      </p:cBhvr>
                                      <p:to>
                                        <p:strVal val="visible"/>
                                      </p:to>
                                    </p:set>
                                    <p:anim calcmode="lin" valueType="num">
                                      <p:cBhvr additive="base">
                                        <p:cTn dur="500" fill="hold" id="10"/>
                                        <p:tgtEl>
                                          <p:spTgt spid="1049120"/>
                                        </p:tgtEl>
                                        <p:attrNameLst>
                                          <p:attrName>ppt_x</p:attrName>
                                        </p:attrNameLst>
                                      </p:cBhvr>
                                      <p:tavLst>
                                        <p:tav tm="0">
                                          <p:val>
                                            <p:strVal val="1+#ppt_w/2"/>
                                          </p:val>
                                        </p:tav>
                                        <p:tav tm="100000">
                                          <p:val>
                                            <p:strVal val="#ppt_x"/>
                                          </p:val>
                                        </p:tav>
                                      </p:tavLst>
                                    </p:anim>
                                    <p:anim calcmode="lin" valueType="num">
                                      <p:cBhvr additive="base">
                                        <p:cTn dur="500" fill="hold" id="11"/>
                                        <p:tgtEl>
                                          <p:spTgt spid="1049120"/>
                                        </p:tgtEl>
                                        <p:attrNameLst>
                                          <p:attrName>ppt_y</p:attrName>
                                        </p:attrNameLst>
                                      </p:cBhvr>
                                      <p:tavLst>
                                        <p:tav tm="0">
                                          <p:val>
                                            <p:strVal val="#ppt_y"/>
                                          </p:val>
                                        </p:tav>
                                        <p:tav tm="100000">
                                          <p:val>
                                            <p:strVal val="#ppt_y"/>
                                          </p:val>
                                        </p:tav>
                                      </p:tavLst>
                                    </p:anim>
                                  </p:childTnLst>
                                </p:cTn>
                              </p:par>
                            </p:childTnLst>
                          </p:cTn>
                        </p:par>
                        <p:par>
                          <p:cTn fill="hold" id="12" nodeType="afterGroup">
                            <p:stCondLst>
                              <p:cond delay="500"/>
                            </p:stCondLst>
                            <p:childTnLst>
                              <p:par>
                                <p:cTn fill="hold" id="13" nodeType="afterEffect" presetClass="entr" presetID="9" presetSubtype="0">
                                  <p:stCondLst>
                                    <p:cond delay="0"/>
                                  </p:stCondLst>
                                  <p:childTnLst>
                                    <p:set>
                                      <p:cBhvr>
                                        <p:cTn dur="1" fill="hold" id="14">
                                          <p:stCondLst>
                                            <p:cond delay="0"/>
                                          </p:stCondLst>
                                        </p:cTn>
                                        <p:tgtEl>
                                          <p:spTgt spid="182"/>
                                        </p:tgtEl>
                                        <p:attrNameLst>
                                          <p:attrName>style.visibility</p:attrName>
                                        </p:attrNameLst>
                                      </p:cBhvr>
                                      <p:to>
                                        <p:strVal val="visible"/>
                                      </p:to>
                                    </p:set>
                                    <p:animEffect transition="in" filter="dissolve">
                                      <p:cBhvr>
                                        <p:cTn dur="500" id="15"/>
                                        <p:tgtEl>
                                          <p:spTgt spid="182"/>
                                        </p:tgtEl>
                                      </p:cBhvr>
                                    </p:animEffect>
                                  </p:childTnLst>
                                </p:cTn>
                              </p:par>
                            </p:childTnLst>
                          </p:cTn>
                        </p:par>
                        <p:par>
                          <p:cTn fill="hold" id="16" nodeType="afterGroup">
                            <p:stCondLst>
                              <p:cond delay="1000"/>
                            </p:stCondLst>
                            <p:childTnLst>
                              <p:par>
                                <p:cTn fill="hold" id="17" nodeType="afterEffect" presetClass="entr" presetID="9" presetSubtype="0">
                                  <p:stCondLst>
                                    <p:cond delay="0"/>
                                  </p:stCondLst>
                                  <p:childTnLst>
                                    <p:set>
                                      <p:cBhvr>
                                        <p:cTn dur="1" fill="hold" id="18">
                                          <p:stCondLst>
                                            <p:cond delay="0"/>
                                          </p:stCondLst>
                                        </p:cTn>
                                        <p:tgtEl>
                                          <p:spTgt spid="181"/>
                                        </p:tgtEl>
                                        <p:attrNameLst>
                                          <p:attrName>style.visibility</p:attrName>
                                        </p:attrNameLst>
                                      </p:cBhvr>
                                      <p:to>
                                        <p:strVal val="visible"/>
                                      </p:to>
                                    </p:set>
                                    <p:animEffect transition="in" filter="dissolve">
                                      <p:cBhvr>
                                        <p:cTn dur="500" id="19"/>
                                        <p:tgtEl>
                                          <p:spTgt spid="181"/>
                                        </p:tgtEl>
                                      </p:cBhvr>
                                    </p:animEffect>
                                  </p:childTnLst>
                                </p:cTn>
                              </p:par>
                            </p:childTnLst>
                          </p:cTn>
                        </p:par>
                        <p:par>
                          <p:cTn fill="hold" id="20" nodeType="afterGroup">
                            <p:stCondLst>
                              <p:cond delay="1500"/>
                            </p:stCondLst>
                            <p:childTnLst>
                              <p:par>
                                <p:cTn fill="hold" grpId="0" id="21" nodeType="afterEffect" presetClass="entr" presetID="9" presetSubtype="0">
                                  <p:stCondLst>
                                    <p:cond delay="0"/>
                                  </p:stCondLst>
                                  <p:childTnLst>
                                    <p:set>
                                      <p:cBhvr>
                                        <p:cTn dur="1" fill="hold" id="22">
                                          <p:stCondLst>
                                            <p:cond delay="0"/>
                                          </p:stCondLst>
                                        </p:cTn>
                                        <p:tgtEl>
                                          <p:spTgt spid="1049140"/>
                                        </p:tgtEl>
                                        <p:attrNameLst>
                                          <p:attrName>style.visibility</p:attrName>
                                        </p:attrNameLst>
                                      </p:cBhvr>
                                      <p:to>
                                        <p:strVal val="visible"/>
                                      </p:to>
                                    </p:set>
                                    <p:animEffect transition="in" filter="dissolve">
                                      <p:cBhvr>
                                        <p:cTn dur="500" id="23"/>
                                        <p:tgtEl>
                                          <p:spTgt spid="1049140"/>
                                        </p:tgtEl>
                                      </p:cBhvr>
                                    </p:animEffect>
                                  </p:childTnLst>
                                </p:cTn>
                              </p:par>
                              <p:par>
                                <p:cTn fill="hold" grpId="0" id="24" nodeType="withEffect" presetClass="entr" presetID="9" presetSubtype="0">
                                  <p:stCondLst>
                                    <p:cond delay="0"/>
                                  </p:stCondLst>
                                  <p:childTnLst>
                                    <p:set>
                                      <p:cBhvr>
                                        <p:cTn dur="1" fill="hold" id="25">
                                          <p:stCondLst>
                                            <p:cond delay="0"/>
                                          </p:stCondLst>
                                        </p:cTn>
                                        <p:tgtEl>
                                          <p:spTgt spid="1049141"/>
                                        </p:tgtEl>
                                        <p:attrNameLst>
                                          <p:attrName>style.visibility</p:attrName>
                                        </p:attrNameLst>
                                      </p:cBhvr>
                                      <p:to>
                                        <p:strVal val="visible"/>
                                      </p:to>
                                    </p:set>
                                    <p:animEffect transition="in" filter="dissolve">
                                      <p:cBhvr>
                                        <p:cTn dur="500" id="26"/>
                                        <p:tgtEl>
                                          <p:spTgt spid="1049141"/>
                                        </p:tgtEl>
                                      </p:cBhvr>
                                    </p:animEffect>
                                  </p:childTnLst>
                                </p:cTn>
                              </p:par>
                              <p:par>
                                <p:cTn fill="hold" grpId="0" id="27" nodeType="withEffect" presetClass="entr" presetID="9" presetSubtype="0">
                                  <p:stCondLst>
                                    <p:cond delay="0"/>
                                  </p:stCondLst>
                                  <p:childTnLst>
                                    <p:set>
                                      <p:cBhvr>
                                        <p:cTn dur="1" fill="hold" id="28">
                                          <p:stCondLst>
                                            <p:cond delay="0"/>
                                          </p:stCondLst>
                                        </p:cTn>
                                        <p:tgtEl>
                                          <p:spTgt spid="1049142"/>
                                        </p:tgtEl>
                                        <p:attrNameLst>
                                          <p:attrName>style.visibility</p:attrName>
                                        </p:attrNameLst>
                                      </p:cBhvr>
                                      <p:to>
                                        <p:strVal val="visible"/>
                                      </p:to>
                                    </p:set>
                                    <p:animEffect transition="in" filter="dissolve">
                                      <p:cBhvr>
                                        <p:cTn dur="500" id="29"/>
                                        <p:tgtEl>
                                          <p:spTgt spid="1049142"/>
                                        </p:tgtEl>
                                      </p:cBhvr>
                                    </p:animEffect>
                                  </p:childTnLst>
                                </p:cTn>
                              </p:par>
                              <p:par>
                                <p:cTn fill="hold" grpId="0" id="30" nodeType="withEffect" presetClass="entr" presetID="9" presetSubtype="0">
                                  <p:stCondLst>
                                    <p:cond delay="0"/>
                                  </p:stCondLst>
                                  <p:childTnLst>
                                    <p:set>
                                      <p:cBhvr>
                                        <p:cTn dur="1" fill="hold" id="31">
                                          <p:stCondLst>
                                            <p:cond delay="0"/>
                                          </p:stCondLst>
                                        </p:cTn>
                                        <p:tgtEl>
                                          <p:spTgt spid="1049143"/>
                                        </p:tgtEl>
                                        <p:attrNameLst>
                                          <p:attrName>style.visibility</p:attrName>
                                        </p:attrNameLst>
                                      </p:cBhvr>
                                      <p:to>
                                        <p:strVal val="visible"/>
                                      </p:to>
                                    </p:set>
                                    <p:animEffect transition="in" filter="dissolve">
                                      <p:cBhvr>
                                        <p:cTn dur="500" id="32"/>
                                        <p:tgtEl>
                                          <p:spTgt spid="1049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20" grpId="0" uiExpand="0" build="whole"/>
      <p:bldP spid="1049140" grpId="0" uiExpand="0" build="whole"/>
      <p:bldP spid="1049141" grpId="0" uiExpand="0" build="whole"/>
      <p:bldP spid="1049142" grpId="0" uiExpand="0" build="whole"/>
      <p:bldP spid="1049143" grpId="0" uiExpand="0" build="whole"/>
    </p:bldLst>
  </p:timing>
</p:sld>
</file>

<file path=ppt/slides/slide31.xml><?xml version="1.0" encoding="utf-8"?>
<p:sld xmlns:a="http://schemas.openxmlformats.org/drawingml/2006/main" xmlns:r="http://schemas.openxmlformats.org/officeDocument/2006/relationships" xmlns:p="http://schemas.openxmlformats.org/presentationml/2006/main" showMasterSp="1">
  <p:cSld>
    <p:spTree>
      <p:nvGrpSpPr>
        <p:cNvPr id="185" name=""/>
        <p:cNvGrpSpPr/>
        <p:nvPr/>
      </p:nvGrpSpPr>
      <p:grpSpPr>
        <a:xfrm rot="0">
          <a:off x="0" y="0"/>
          <a:ext cx="0" cy="0"/>
          <a:chOff x="0" y="0"/>
          <a:chExt cx="0" cy="0"/>
        </a:xfrm>
      </p:grpSpPr>
      <p:pic>
        <p:nvPicPr>
          <p:cNvPr id="2097226" name="Picture 2"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9147" name="Text Box 3"/>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9148" name="Rectangle 4"/>
          <p:cNvSpPr/>
          <p:nvPr/>
        </p:nvSpPr>
        <p:spPr>
          <a:xfrm rot="0">
            <a:off x="914400" y="1143000"/>
            <a:ext cx="1327150"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Encoders</a:t>
            </a:r>
          </a:p>
        </p:txBody>
      </p:sp>
      <p:sp>
        <p:nvSpPr>
          <p:cNvPr id="1049149" name="Text Box 41"/>
          <p:cNvSpPr txBox="1"/>
          <p:nvPr/>
        </p:nvSpPr>
        <p:spPr>
          <a:xfrm rot="0">
            <a:off x="914400" y="1600200"/>
            <a:ext cx="7467600" cy="11874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lang="en-US"/>
              <a:t>The 74HC147 is an example of an IC encoder. It is has ten active-LOW inputs and converts the active input to an active-LOW BCD output. </a:t>
            </a:r>
          </a:p>
        </p:txBody>
      </p:sp>
      <p:sp>
        <p:nvSpPr>
          <p:cNvPr id="1049150" name="Text Box 42"/>
          <p:cNvSpPr txBox="1"/>
          <p:nvPr/>
        </p:nvSpPr>
        <p:spPr>
          <a:xfrm rot="0">
            <a:off x="990600" y="3048000"/>
            <a:ext cx="3657600" cy="19208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t>This device is offers additional flexibility in that it is a </a:t>
            </a:r>
            <a:r>
              <a:rPr altLang="en-US" b="1" sz="2000" lang="en-US"/>
              <a:t>priority encoder</a:t>
            </a:r>
            <a:r>
              <a:rPr altLang="en-US" sz="2000" lang="en-US"/>
              <a:t>. This means that if more than one input is active, the one with the highest order decimal digit will be active.</a:t>
            </a:r>
          </a:p>
        </p:txBody>
      </p:sp>
      <p:sp>
        <p:nvSpPr>
          <p:cNvPr id="1049151" name="Text Box 47"/>
          <p:cNvSpPr txBox="1"/>
          <p:nvPr/>
        </p:nvSpPr>
        <p:spPr>
          <a:xfrm rot="0">
            <a:off x="4724400" y="4054475"/>
            <a:ext cx="1143000" cy="5175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solidFill>
                  <a:srgbClr val="FF0000"/>
                </a:solidFill>
              </a:rPr>
              <a:t>Decimal input</a:t>
            </a:r>
          </a:p>
        </p:txBody>
      </p:sp>
      <p:sp>
        <p:nvSpPr>
          <p:cNvPr id="1049152" name="Text Box 48"/>
          <p:cNvSpPr txBox="1"/>
          <p:nvPr/>
        </p:nvSpPr>
        <p:spPr>
          <a:xfrm rot="0">
            <a:off x="7848600" y="4054475"/>
            <a:ext cx="838200" cy="5175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solidFill>
                  <a:srgbClr val="FF0000"/>
                </a:solidFill>
              </a:rPr>
              <a:t>BCD output</a:t>
            </a:r>
          </a:p>
        </p:txBody>
      </p:sp>
      <p:graphicFrame>
        <p:nvGraphicFramePr>
          <p:cNvPr id="4194335" name=""/>
          <p:cNvGraphicFramePr>
            <a:graphicFrameLocks/>
          </p:cNvGraphicFramePr>
          <p:nvPr/>
        </p:nvGraphicFramePr>
        <p:xfrm rot="0">
          <a:off x="5486400" y="2743200"/>
          <a:ext cx="2366962" cy="2971800"/>
        </p:xfrm>
        <a:graphic>
          <a:graphicData uri="http://schemas.openxmlformats.org/presentationml/2006/ole">
            <mc:AlternateContent xmlns:mc="http://schemas.openxmlformats.org/markup-compatibility/2006">
              <mc:Choice xmlns:v="urn:schemas-microsoft-com:vml" Requires="v">
                <p:oleObj name="CorelDRAW" r:id="rId2" spid="" imgH="2971800" imgW="2366962" showAsIcon="0" progId="CorelDRAW.Graphic.13">
                  <p:embed followColorScheme="full"/>
                  <p:pic>
                    <p:nvPicPr>
                      <p:cNvPr id="2097227" name="Object 49"/>
                      <p:cNvPicPr>
                        <a:picLocks/>
                      </p:cNvPicPr>
                      <p:nvPr/>
                    </p:nvPicPr>
                    <p:blipFill>
                      <a:blip xmlns:r="http://schemas.openxmlformats.org/officeDocument/2006/relationships" r:embed="rId3"/>
                      <a:srcRect l="0" t="0" r="0" b="0"/>
                      <a:stretch>
                        <a:fillRect/>
                      </a:stretch>
                    </p:blipFill>
                    <p:spPr>
                      <a:xfrm rot="0">
                        <a:off x="5486400" y="2743200"/>
                        <a:ext cx="2366962" cy="2971800"/>
                      </a:xfrm>
                      <a:prstGeom prst="rect"/>
                      <a:noFill/>
                      <a:ln>
                        <a:noFill/>
                      </a:ln>
                    </p:spPr>
                  </p:pic>
                </p:oleObj>
              </mc:Choice>
              <mc:Fallback>
                <p:oleObj name="CorelDRAW" r:id="rId2" spid="" imgH="2971800" imgW="2366962" showAsIcon="0" progId="CorelDRAW.Graphic.13">
                  <p:embed followColorScheme="full"/>
                  <p:pic>
                    <p:nvPicPr>
                      <p:cNvPr id="2097227" name="Object 49"/>
                      <p:cNvPicPr>
                        <a:picLocks/>
                      </p:cNvPicPr>
                      <p:nvPr/>
                    </p:nvPicPr>
                    <p:blipFill>
                      <a:blip xmlns:r="http://schemas.openxmlformats.org/officeDocument/2006/relationships" r:embed="rId3"/>
                      <a:srcRect l="0" t="0" r="0" b="0"/>
                      <a:stretch>
                        <a:fillRect/>
                      </a:stretch>
                    </p:blipFill>
                    <p:spPr>
                      <a:xfrm rot="0">
                        <a:off x="5486400" y="2743200"/>
                        <a:ext cx="2366962" cy="2971800"/>
                      </a:xfrm>
                      <a:prstGeom prst="rect"/>
                      <a:noFill/>
                      <a:ln>
                        <a:noFill/>
                      </a:ln>
                    </p:spPr>
                  </p:pic>
                </p:oleObj>
              </mc:Fallback>
            </mc:AlternateContent>
          </a:graphicData>
        </a:graphic>
      </p:graphicFrame>
      <p:sp>
        <p:nvSpPr>
          <p:cNvPr id="1049153" name="Text Box 50"/>
          <p:cNvSpPr txBox="1"/>
          <p:nvPr/>
        </p:nvSpPr>
        <p:spPr>
          <a:xfrm rot="0">
            <a:off x="6400800" y="5715000"/>
            <a:ext cx="569912" cy="304800"/>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400" lang="en-US"/>
              <a:t>GND</a:t>
            </a:r>
          </a:p>
        </p:txBody>
      </p:sp>
      <p:sp>
        <p:nvSpPr>
          <p:cNvPr id="1049154" name="Text Box 51"/>
          <p:cNvSpPr txBox="1"/>
          <p:nvPr/>
        </p:nvSpPr>
        <p:spPr>
          <a:xfrm rot="0">
            <a:off x="6400800" y="2362200"/>
            <a:ext cx="9144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i="1" lang="en-US"/>
              <a:t>V</a:t>
            </a:r>
            <a:r>
              <a:rPr altLang="en-US" baseline="-25000" sz="1400" i="1" lang="en-US"/>
              <a:t>CC</a:t>
            </a:r>
          </a:p>
        </p:txBody>
      </p:sp>
      <p:sp>
        <p:nvSpPr>
          <p:cNvPr id="1049155" name="Text Box 52"/>
          <p:cNvSpPr txBox="1"/>
          <p:nvPr/>
        </p:nvSpPr>
        <p:spPr>
          <a:xfrm rot="0">
            <a:off x="6172200" y="3048000"/>
            <a:ext cx="1004887" cy="304800"/>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400" lang="en-US"/>
              <a:t>HPRI/BCD</a:t>
            </a:r>
          </a:p>
        </p:txBody>
      </p:sp>
      <p:sp>
        <p:nvSpPr>
          <p:cNvPr id="1049156" name="Text Box 53"/>
          <p:cNvSpPr txBox="1"/>
          <p:nvPr/>
        </p:nvSpPr>
        <p:spPr>
          <a:xfrm rot="0">
            <a:off x="5638800" y="5410200"/>
            <a:ext cx="9906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t>74HC147</a:t>
            </a:r>
          </a:p>
        </p:txBody>
      </p:sp>
      <p:sp>
        <p:nvSpPr>
          <p:cNvPr id="1049157" name="Text Box 54"/>
          <p:cNvSpPr txBox="1"/>
          <p:nvPr/>
        </p:nvSpPr>
        <p:spPr>
          <a:xfrm rot="0">
            <a:off x="990600" y="5638800"/>
            <a:ext cx="4191000" cy="3968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t>The next slide shows an application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cond evt="onBegin" delay="0">
                          <p:tn val="2"/>
                        </p:cond>
                      </p:stCondLst>
                      <p:childTnLst>
                        <p:par>
                          <p:cTn fill="hold" id="4" nodeType="withGroup">
                            <p:stCondLst>
                              <p:cond delay="0"/>
                            </p:stCondLst>
                            <p:childTnLst>
                              <p:par>
                                <p:cTn fill="hold" grpId="0" id="5" nodeType="afterEffect" presetClass="entr" presetID="15" presetSubtype="0">
                                  <p:stCondLst>
                                    <p:cond delay="0"/>
                                  </p:stCondLst>
                                  <p:childTnLst>
                                    <p:set>
                                      <p:cBhvr>
                                        <p:cTn dur="1" fill="hold" id="6">
                                          <p:stCondLst>
                                            <p:cond delay="0"/>
                                          </p:stCondLst>
                                        </p:cTn>
                                        <p:tgtEl>
                                          <p:spTgt spid="1049151"/>
                                        </p:tgtEl>
                                        <p:attrNameLst>
                                          <p:attrName>style.visibility</p:attrName>
                                        </p:attrNameLst>
                                      </p:cBhvr>
                                      <p:to>
                                        <p:strVal val="visible"/>
                                      </p:to>
                                    </p:set>
                                    <p:anim calcmode="lin" valueType="num">
                                      <p:cBhvr>
                                        <p:cTn dur="1000" fill="hold" id="7"/>
                                        <p:tgtEl>
                                          <p:spTgt spid="1049151"/>
                                        </p:tgtEl>
                                        <p:attrNameLst>
                                          <p:attrName>ppt_w</p:attrName>
                                        </p:attrNameLst>
                                      </p:cBhvr>
                                      <p:tavLst>
                                        <p:tav tm="0">
                                          <p:val>
                                            <p:fltVal val="0.0"/>
                                          </p:val>
                                        </p:tav>
                                        <p:tav tm="100000">
                                          <p:val>
                                            <p:strVal val="#ppt_w"/>
                                          </p:val>
                                        </p:tav>
                                      </p:tavLst>
                                    </p:anim>
                                    <p:anim calcmode="lin" valueType="num">
                                      <p:cBhvr>
                                        <p:cTn dur="1000" fill="hold" id="8"/>
                                        <p:tgtEl>
                                          <p:spTgt spid="1049151"/>
                                        </p:tgtEl>
                                        <p:attrNameLst>
                                          <p:attrName>ppt_h</p:attrName>
                                        </p:attrNameLst>
                                      </p:cBhvr>
                                      <p:tavLst>
                                        <p:tav tm="0">
                                          <p:val>
                                            <p:fltVal val="0.0"/>
                                          </p:val>
                                        </p:tav>
                                        <p:tav tm="100000">
                                          <p:val>
                                            <p:strVal val="#ppt_h"/>
                                          </p:val>
                                        </p:tav>
                                      </p:tavLst>
                                    </p:anim>
                                    <p:anim calcmode="lin" valueType="num">
                                      <p:cBhvr>
                                        <p:cTn dur="1000" fill="hold" id="9"/>
                                        <p:tgtEl>
                                          <p:spTgt spid="1049151"/>
                                        </p:tgtEl>
                                        <p:attrNameLst>
                                          <p:attrName>ppt_x</p:attrName>
                                        </p:attrNameLst>
                                      </p:cBhvr>
                                      <p:tavLst>
                                        <p:tav fmla="#ppt_x+(cos(-2*pi*(1-$))*-#ppt_x-sin(-2*pi*(1-$))*(1-#ppt_y))*(1-$)" tm="0">
                                          <p:val>
                                            <p:fltVal val="0.0"/>
                                          </p:val>
                                        </p:tav>
                                        <p:tav tm="100000">
                                          <p:val>
                                            <p:fltVal val="1.0"/>
                                          </p:val>
                                        </p:tav>
                                      </p:tavLst>
                                    </p:anim>
                                    <p:anim calcmode="lin" valueType="num">
                                      <p:cBhvr>
                                        <p:cTn dur="1000" fill="hold" id="10"/>
                                        <p:tgtEl>
                                          <p:spTgt spid="1049151"/>
                                        </p:tgtEl>
                                        <p:attrNameLst>
                                          <p:attrName>ppt_y</p:attrName>
                                        </p:attrNameLst>
                                      </p:cBhvr>
                                      <p:tavLst>
                                        <p:tav fmla="#ppt_y+(sin(-2*pi*(1-$))*-#ppt_x+cos(-2*pi*(1-$))*(1-#ppt_y))*(1-$)" tm="0">
                                          <p:val>
                                            <p:fltVal val="0.0"/>
                                          </p:val>
                                        </p:tav>
                                        <p:tav tm="100000">
                                          <p:val>
                                            <p:fltVal val="1.0"/>
                                          </p:val>
                                        </p:tav>
                                      </p:tavLst>
                                    </p:anim>
                                  </p:childTnLst>
                                </p:cTn>
                              </p:par>
                              <p:par>
                                <p:cTn fill="hold" grpId="0" id="11" nodeType="withEffect" presetClass="entr" presetID="15" presetSubtype="0">
                                  <p:stCondLst>
                                    <p:cond delay="0"/>
                                  </p:stCondLst>
                                  <p:childTnLst>
                                    <p:set>
                                      <p:cBhvr>
                                        <p:cTn dur="1" fill="hold" id="12">
                                          <p:stCondLst>
                                            <p:cond delay="0"/>
                                          </p:stCondLst>
                                        </p:cTn>
                                        <p:tgtEl>
                                          <p:spTgt spid="1049152"/>
                                        </p:tgtEl>
                                        <p:attrNameLst>
                                          <p:attrName>style.visibility</p:attrName>
                                        </p:attrNameLst>
                                      </p:cBhvr>
                                      <p:to>
                                        <p:strVal val="visible"/>
                                      </p:to>
                                    </p:set>
                                    <p:anim calcmode="lin" valueType="num">
                                      <p:cBhvr>
                                        <p:cTn dur="1000" fill="hold" id="13"/>
                                        <p:tgtEl>
                                          <p:spTgt spid="1049152"/>
                                        </p:tgtEl>
                                        <p:attrNameLst>
                                          <p:attrName>ppt_w</p:attrName>
                                        </p:attrNameLst>
                                      </p:cBhvr>
                                      <p:tavLst>
                                        <p:tav tm="0">
                                          <p:val>
                                            <p:fltVal val="0.0"/>
                                          </p:val>
                                        </p:tav>
                                        <p:tav tm="100000">
                                          <p:val>
                                            <p:strVal val="#ppt_w"/>
                                          </p:val>
                                        </p:tav>
                                      </p:tavLst>
                                    </p:anim>
                                    <p:anim calcmode="lin" valueType="num">
                                      <p:cBhvr>
                                        <p:cTn dur="1000" fill="hold" id="14"/>
                                        <p:tgtEl>
                                          <p:spTgt spid="1049152"/>
                                        </p:tgtEl>
                                        <p:attrNameLst>
                                          <p:attrName>ppt_h</p:attrName>
                                        </p:attrNameLst>
                                      </p:cBhvr>
                                      <p:tavLst>
                                        <p:tav tm="0">
                                          <p:val>
                                            <p:fltVal val="0.0"/>
                                          </p:val>
                                        </p:tav>
                                        <p:tav tm="100000">
                                          <p:val>
                                            <p:strVal val="#ppt_h"/>
                                          </p:val>
                                        </p:tav>
                                      </p:tavLst>
                                    </p:anim>
                                    <p:anim calcmode="lin" valueType="num">
                                      <p:cBhvr>
                                        <p:cTn dur="1000" fill="hold" id="15"/>
                                        <p:tgtEl>
                                          <p:spTgt spid="1049152"/>
                                        </p:tgtEl>
                                        <p:attrNameLst>
                                          <p:attrName>ppt_x</p:attrName>
                                        </p:attrNameLst>
                                      </p:cBhvr>
                                      <p:tavLst>
                                        <p:tav fmla="#ppt_x+(cos(-2*pi*(1-$))*-#ppt_x-sin(-2*pi*(1-$))*(1-#ppt_y))*(1-$)" tm="0">
                                          <p:val>
                                            <p:fltVal val="0.0"/>
                                          </p:val>
                                        </p:tav>
                                        <p:tav tm="100000">
                                          <p:val>
                                            <p:fltVal val="1.0"/>
                                          </p:val>
                                        </p:tav>
                                      </p:tavLst>
                                    </p:anim>
                                    <p:anim calcmode="lin" valueType="num">
                                      <p:cBhvr>
                                        <p:cTn dur="1000" fill="hold" id="16"/>
                                        <p:tgtEl>
                                          <p:spTgt spid="1049152"/>
                                        </p:tgtEl>
                                        <p:attrNameLst>
                                          <p:attrName>ppt_y</p:attrName>
                                        </p:attrNameLst>
                                      </p:cBhvr>
                                      <p:tavLst>
                                        <p:tav fmla="#ppt_y+(sin(-2*pi*(1-$))*-#ppt_x+cos(-2*pi*(1-$))*(1-#ppt_y))*(1-$)" tm="0">
                                          <p:val>
                                            <p:fltVal val="0.0"/>
                                          </p:val>
                                        </p:tav>
                                        <p:tav tm="100000">
                                          <p:val>
                                            <p:fltVal val="1.0"/>
                                          </p:val>
                                        </p:tav>
                                      </p:tavLst>
                                    </p:anim>
                                  </p:childTnLst>
                                </p:cTn>
                              </p:par>
                            </p:childTnLst>
                          </p:cTn>
                        </p:par>
                      </p:childTnLst>
                    </p:cTn>
                  </p:par>
                  <p:par>
                    <p:cTn fill="hold" id="17" nodeType="clickPar">
                      <p:stCondLst>
                        <p:cond delay="indefinite"/>
                      </p:stCondLst>
                      <p:childTnLst>
                        <p:par>
                          <p:cTn fill="hold" id="18" nodeType="withGroup">
                            <p:stCondLst>
                              <p:cond delay="0"/>
                            </p:stCondLst>
                            <p:childTnLst>
                              <p:par>
                                <p:cTn fill="hold" grpId="0" id="19" nodeType="clickEffect" presetClass="entr" presetID="2" presetSubtype="4">
                                  <p:stCondLst>
                                    <p:cond delay="0"/>
                                  </p:stCondLst>
                                  <p:childTnLst>
                                    <p:set>
                                      <p:cBhvr>
                                        <p:cTn dur="1" fill="hold" id="20">
                                          <p:stCondLst>
                                            <p:cond delay="0"/>
                                          </p:stCondLst>
                                        </p:cTn>
                                        <p:tgtEl>
                                          <p:spTgt spid="1049150"/>
                                        </p:tgtEl>
                                        <p:attrNameLst>
                                          <p:attrName>style.visibility</p:attrName>
                                        </p:attrNameLst>
                                      </p:cBhvr>
                                      <p:to>
                                        <p:strVal val="visible"/>
                                      </p:to>
                                    </p:set>
                                    <p:anim calcmode="lin" valueType="num">
                                      <p:cBhvr additive="base">
                                        <p:cTn dur="500" fill="hold" id="21"/>
                                        <p:tgtEl>
                                          <p:spTgt spid="1049150"/>
                                        </p:tgtEl>
                                        <p:attrNameLst>
                                          <p:attrName>ppt_x</p:attrName>
                                        </p:attrNameLst>
                                      </p:cBhvr>
                                      <p:tavLst>
                                        <p:tav tm="0">
                                          <p:val>
                                            <p:strVal val="#ppt_x"/>
                                          </p:val>
                                        </p:tav>
                                        <p:tav tm="100000">
                                          <p:val>
                                            <p:strVal val="#ppt_x"/>
                                          </p:val>
                                        </p:tav>
                                      </p:tavLst>
                                    </p:anim>
                                    <p:anim calcmode="lin" valueType="num">
                                      <p:cBhvr additive="base">
                                        <p:cTn dur="500" fill="hold" id="22"/>
                                        <p:tgtEl>
                                          <p:spTgt spid="1049150"/>
                                        </p:tgtEl>
                                        <p:attrNameLst>
                                          <p:attrName>ppt_y</p:attrName>
                                        </p:attrNameLst>
                                      </p:cBhvr>
                                      <p:tavLst>
                                        <p:tav tm="0">
                                          <p:val>
                                            <p:strVal val="1+#ppt_h/2"/>
                                          </p:val>
                                        </p:tav>
                                        <p:tav tm="100000">
                                          <p:val>
                                            <p:strVal val="#ppt_y"/>
                                          </p:val>
                                        </p:tav>
                                      </p:tavLst>
                                    </p:anim>
                                  </p:childTnLst>
                                </p:cTn>
                              </p:par>
                            </p:childTnLst>
                          </p:cTn>
                        </p:par>
                      </p:childTnLst>
                    </p:cTn>
                  </p:par>
                  <p:par>
                    <p:cTn fill="hold" id="23" nodeType="clickPar">
                      <p:stCondLst>
                        <p:cond delay="indefinite"/>
                      </p:stCondLst>
                      <p:childTnLst>
                        <p:par>
                          <p:cTn fill="hold" id="24" nodeType="withGroup">
                            <p:stCondLst>
                              <p:cond delay="0"/>
                            </p:stCondLst>
                            <p:childTnLst>
                              <p:par>
                                <p:cTn fill="hold" grpId="0" id="25" nodeType="clickEffect" presetClass="entr" presetID="9" presetSubtype="0">
                                  <p:stCondLst>
                                    <p:cond delay="0"/>
                                  </p:stCondLst>
                                  <p:childTnLst>
                                    <p:set>
                                      <p:cBhvr>
                                        <p:cTn dur="1" fill="hold" id="26">
                                          <p:stCondLst>
                                            <p:cond delay="0"/>
                                          </p:stCondLst>
                                        </p:cTn>
                                        <p:tgtEl>
                                          <p:spTgt spid="1049157"/>
                                        </p:tgtEl>
                                        <p:attrNameLst>
                                          <p:attrName>style.visibility</p:attrName>
                                        </p:attrNameLst>
                                      </p:cBhvr>
                                      <p:to>
                                        <p:strVal val="visible"/>
                                      </p:to>
                                    </p:set>
                                    <p:animEffect transition="in" filter="dissolve">
                                      <p:cBhvr>
                                        <p:cTn dur="500" id="27"/>
                                        <p:tgtEl>
                                          <p:spTgt spid="1049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50" grpId="0" uiExpand="0" build="whole"/>
      <p:bldP spid="1049151" grpId="0" uiExpand="0" build="whole"/>
      <p:bldP spid="1049152" grpId="0" uiExpand="0" build="whole"/>
      <p:bldP spid="1049157" grpId="0" uiExpand="0" build="whole"/>
    </p:bldLst>
  </p:timing>
</p:sld>
</file>

<file path=ppt/slides/slide32.xml><?xml version="1.0" encoding="utf-8"?>
<p:sld xmlns:a="http://schemas.openxmlformats.org/drawingml/2006/main" xmlns:r="http://schemas.openxmlformats.org/officeDocument/2006/relationships" xmlns:p="http://schemas.openxmlformats.org/presentationml/2006/main" showMasterSp="1">
  <p:cSld>
    <p:spTree>
      <p:nvGrpSpPr>
        <p:cNvPr id="188" name=""/>
        <p:cNvGrpSpPr/>
        <p:nvPr/>
      </p:nvGrpSpPr>
      <p:grpSpPr>
        <a:xfrm rot="0">
          <a:off x="0" y="0"/>
          <a:ext cx="0" cy="0"/>
          <a:chOff x="0" y="0"/>
          <a:chExt cx="0" cy="0"/>
        </a:xfrm>
      </p:grpSpPr>
      <p:pic>
        <p:nvPicPr>
          <p:cNvPr id="2097228" name="Picture 2"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9161" name="Text Box 3"/>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9162" name="Rectangle 4"/>
          <p:cNvSpPr/>
          <p:nvPr/>
        </p:nvSpPr>
        <p:spPr>
          <a:xfrm rot="0">
            <a:off x="914400" y="1143000"/>
            <a:ext cx="1327150"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Encoders</a:t>
            </a:r>
          </a:p>
        </p:txBody>
      </p:sp>
      <p:sp>
        <p:nvSpPr>
          <p:cNvPr id="1049163" name="Text Box 16"/>
          <p:cNvSpPr txBox="1"/>
          <p:nvPr/>
        </p:nvSpPr>
        <p:spPr>
          <a:xfrm rot="0">
            <a:off x="2438400" y="914400"/>
            <a:ext cx="9144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i="1" lang="en-US"/>
              <a:t>V</a:t>
            </a:r>
            <a:r>
              <a:rPr altLang="en-US" baseline="-25000" sz="1400" i="1" lang="en-US"/>
              <a:t>CC</a:t>
            </a:r>
          </a:p>
        </p:txBody>
      </p:sp>
      <p:sp>
        <p:nvSpPr>
          <p:cNvPr id="1049164" name="Text Box 19"/>
          <p:cNvSpPr txBox="1"/>
          <p:nvPr/>
        </p:nvSpPr>
        <p:spPr>
          <a:xfrm rot="0">
            <a:off x="6553200" y="2895600"/>
            <a:ext cx="1676400" cy="5175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solidFill>
                  <a:srgbClr val="FF0000"/>
                </a:solidFill>
              </a:rPr>
              <a:t>BCD complement of key press</a:t>
            </a:r>
          </a:p>
        </p:txBody>
      </p:sp>
      <p:graphicFrame>
        <p:nvGraphicFramePr>
          <p:cNvPr id="4194336" name=""/>
          <p:cNvGraphicFramePr>
            <a:graphicFrameLocks/>
          </p:cNvGraphicFramePr>
          <p:nvPr/>
        </p:nvGraphicFramePr>
        <p:xfrm rot="0">
          <a:off x="2590800" y="1219200"/>
          <a:ext cx="3979862" cy="4876800"/>
        </p:xfrm>
        <a:graphic>
          <a:graphicData uri="http://schemas.openxmlformats.org/presentationml/2006/ole">
            <mc:AlternateContent xmlns:mc="http://schemas.openxmlformats.org/markup-compatibility/2006">
              <mc:Choice xmlns:v="urn:schemas-microsoft-com:vml" Requires="v">
                <p:oleObj name="CorelDRAW" r:id="rId2" spid="" imgH="4876800" imgW="3979862" showAsIcon="0" progId="CorelDRAW.Graphic.13">
                  <p:embed followColorScheme="full"/>
                  <p:pic>
                    <p:nvPicPr>
                      <p:cNvPr id="2097229" name="Object 20"/>
                      <p:cNvPicPr>
                        <a:picLocks/>
                      </p:cNvPicPr>
                      <p:nvPr/>
                    </p:nvPicPr>
                    <p:blipFill>
                      <a:blip xmlns:r="http://schemas.openxmlformats.org/officeDocument/2006/relationships" r:embed="rId3"/>
                      <a:srcRect l="0" t="0" r="0" b="0"/>
                      <a:stretch>
                        <a:fillRect/>
                      </a:stretch>
                    </p:blipFill>
                    <p:spPr>
                      <a:xfrm rot="0">
                        <a:off x="2590800" y="1219200"/>
                        <a:ext cx="3979862" cy="4876800"/>
                      </a:xfrm>
                      <a:prstGeom prst="rect"/>
                      <a:noFill/>
                      <a:ln>
                        <a:noFill/>
                      </a:ln>
                    </p:spPr>
                  </p:pic>
                </p:oleObj>
              </mc:Choice>
              <mc:Fallback>
                <p:oleObj name="CorelDRAW" r:id="rId2" spid="" imgH="4876800" imgW="3979862" showAsIcon="0" progId="CorelDRAW.Graphic.13">
                  <p:embed followColorScheme="full"/>
                  <p:pic>
                    <p:nvPicPr>
                      <p:cNvPr id="2097229" name="Object 20"/>
                      <p:cNvPicPr>
                        <a:picLocks/>
                      </p:cNvPicPr>
                      <p:nvPr/>
                    </p:nvPicPr>
                    <p:blipFill>
                      <a:blip xmlns:r="http://schemas.openxmlformats.org/officeDocument/2006/relationships" r:embed="rId3"/>
                      <a:srcRect l="0" t="0" r="0" b="0"/>
                      <a:stretch>
                        <a:fillRect/>
                      </a:stretch>
                    </p:blipFill>
                    <p:spPr>
                      <a:xfrm rot="0">
                        <a:off x="2590800" y="1219200"/>
                        <a:ext cx="3979862" cy="4876800"/>
                      </a:xfrm>
                      <a:prstGeom prst="rect"/>
                      <a:noFill/>
                      <a:ln>
                        <a:noFill/>
                      </a:ln>
                    </p:spPr>
                  </p:pic>
                </p:oleObj>
              </mc:Fallback>
            </mc:AlternateContent>
          </a:graphicData>
        </a:graphic>
      </p:graphicFrame>
      <p:sp>
        <p:nvSpPr>
          <p:cNvPr id="1049165" name="Text Box 21"/>
          <p:cNvSpPr txBox="1"/>
          <p:nvPr/>
        </p:nvSpPr>
        <p:spPr>
          <a:xfrm rot="0">
            <a:off x="914400" y="1752600"/>
            <a:ext cx="1524000" cy="7016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t>Keyboard encoder</a:t>
            </a:r>
          </a:p>
        </p:txBody>
      </p:sp>
      <p:sp>
        <p:nvSpPr>
          <p:cNvPr id="1049166" name="Text Box 22"/>
          <p:cNvSpPr txBox="1"/>
          <p:nvPr/>
        </p:nvSpPr>
        <p:spPr>
          <a:xfrm rot="0">
            <a:off x="5278437" y="2166937"/>
            <a:ext cx="885825" cy="274637"/>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lang="en-US"/>
              <a:t>HPRI/BCD</a:t>
            </a:r>
          </a:p>
        </p:txBody>
      </p:sp>
      <p:sp>
        <p:nvSpPr>
          <p:cNvPr id="1049167" name="Text Box 23"/>
          <p:cNvSpPr txBox="1"/>
          <p:nvPr/>
        </p:nvSpPr>
        <p:spPr>
          <a:xfrm rot="0">
            <a:off x="5257800" y="3733800"/>
            <a:ext cx="776287" cy="274637"/>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lang="en-US"/>
              <a:t>74HC147</a:t>
            </a:r>
          </a:p>
        </p:txBody>
      </p:sp>
      <p:sp>
        <p:nvSpPr>
          <p:cNvPr id="1049168" name="Text Box 18"/>
          <p:cNvSpPr txBox="1"/>
          <p:nvPr/>
        </p:nvSpPr>
        <p:spPr>
          <a:xfrm rot="0">
            <a:off x="4343400" y="5029200"/>
            <a:ext cx="3810000" cy="1016000"/>
          </a:xfrm>
          <a:prstGeom prst="rect"/>
          <a:solidFill>
            <a:srgbClr val="FFFFFF"/>
          </a:solidFill>
          <a:ln w="9525" cap="flat" cmpd="sng">
            <a:solidFill>
              <a:schemeClr val="dk1">
                <a:alpha val="100000"/>
              </a:schemeClr>
            </a:solidFill>
            <a:prstDash val="solid"/>
            <a:round/>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t>The zero line is not needed by the encoder, but may be used by other circuits to detect a key press.</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cond evt="onBegin" delay="0">
                          <p:tn val="2"/>
                        </p:cond>
                      </p:stCondLst>
                      <p:childTnLst>
                        <p:par>
                          <p:cTn fill="hold" id="4" nodeType="withGroup">
                            <p:stCondLst>
                              <p:cond delay="0"/>
                            </p:stCondLst>
                            <p:childTnLst>
                              <p:par>
                                <p:cTn fill="hold" grpId="0" id="5" nodeType="withEffect" presetClass="entr" presetID="15" presetSubtype="0">
                                  <p:stCondLst>
                                    <p:cond delay="0"/>
                                  </p:stCondLst>
                                  <p:childTnLst>
                                    <p:set>
                                      <p:cBhvr>
                                        <p:cTn dur="1" fill="hold" id="6">
                                          <p:stCondLst>
                                            <p:cond delay="0"/>
                                          </p:stCondLst>
                                        </p:cTn>
                                        <p:tgtEl>
                                          <p:spTgt spid="1049164"/>
                                        </p:tgtEl>
                                        <p:attrNameLst>
                                          <p:attrName>style.visibility</p:attrName>
                                        </p:attrNameLst>
                                      </p:cBhvr>
                                      <p:to>
                                        <p:strVal val="visible"/>
                                      </p:to>
                                    </p:set>
                                    <p:anim calcmode="lin" valueType="num">
                                      <p:cBhvr>
                                        <p:cTn dur="1000" fill="hold" id="7"/>
                                        <p:tgtEl>
                                          <p:spTgt spid="1049164"/>
                                        </p:tgtEl>
                                        <p:attrNameLst>
                                          <p:attrName>ppt_w</p:attrName>
                                        </p:attrNameLst>
                                      </p:cBhvr>
                                      <p:tavLst>
                                        <p:tav tm="0">
                                          <p:val>
                                            <p:fltVal val="0.0"/>
                                          </p:val>
                                        </p:tav>
                                        <p:tav tm="100000">
                                          <p:val>
                                            <p:strVal val="#ppt_w"/>
                                          </p:val>
                                        </p:tav>
                                      </p:tavLst>
                                    </p:anim>
                                    <p:anim calcmode="lin" valueType="num">
                                      <p:cBhvr>
                                        <p:cTn dur="1000" fill="hold" id="8"/>
                                        <p:tgtEl>
                                          <p:spTgt spid="1049164"/>
                                        </p:tgtEl>
                                        <p:attrNameLst>
                                          <p:attrName>ppt_h</p:attrName>
                                        </p:attrNameLst>
                                      </p:cBhvr>
                                      <p:tavLst>
                                        <p:tav tm="0">
                                          <p:val>
                                            <p:fltVal val="0.0"/>
                                          </p:val>
                                        </p:tav>
                                        <p:tav tm="100000">
                                          <p:val>
                                            <p:strVal val="#ppt_h"/>
                                          </p:val>
                                        </p:tav>
                                      </p:tavLst>
                                    </p:anim>
                                    <p:anim calcmode="lin" valueType="num">
                                      <p:cBhvr>
                                        <p:cTn dur="1000" fill="hold" id="9"/>
                                        <p:tgtEl>
                                          <p:spTgt spid="1049164"/>
                                        </p:tgtEl>
                                        <p:attrNameLst>
                                          <p:attrName>ppt_x</p:attrName>
                                        </p:attrNameLst>
                                      </p:cBhvr>
                                      <p:tavLst>
                                        <p:tav fmla="#ppt_x+(cos(-2*pi*(1-$))*-#ppt_x-sin(-2*pi*(1-$))*(1-#ppt_y))*(1-$)" tm="0">
                                          <p:val>
                                            <p:fltVal val="0.0"/>
                                          </p:val>
                                        </p:tav>
                                        <p:tav tm="100000">
                                          <p:val>
                                            <p:fltVal val="1.0"/>
                                          </p:val>
                                        </p:tav>
                                      </p:tavLst>
                                    </p:anim>
                                    <p:anim calcmode="lin" valueType="num">
                                      <p:cBhvr>
                                        <p:cTn dur="1000" fill="hold" id="10"/>
                                        <p:tgtEl>
                                          <p:spTgt spid="1049164"/>
                                        </p:tgtEl>
                                        <p:attrNameLst>
                                          <p:attrName>ppt_y</p:attrName>
                                        </p:attrNameLst>
                                      </p:cBhvr>
                                      <p:tavLst>
                                        <p:tav fmla="#ppt_y+(sin(-2*pi*(1-$))*-#ppt_x+cos(-2*pi*(1-$))*(1-#ppt_y))*(1-$)" tm="0">
                                          <p:val>
                                            <p:fltVal val="0.0"/>
                                          </p:val>
                                        </p:tav>
                                        <p:tav tm="100000">
                                          <p:val>
                                            <p:fltVal val="1.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64" grpId="0" uiExpand="0" build="whole"/>
    </p:bldLst>
  </p:timing>
</p:sld>
</file>

<file path=ppt/slides/slide33.xml><?xml version="1.0" encoding="utf-8"?>
<p:sld xmlns:a="http://schemas.openxmlformats.org/drawingml/2006/main" xmlns:r="http://schemas.openxmlformats.org/officeDocument/2006/relationships" xmlns:p="http://schemas.openxmlformats.org/presentationml/2006/main" showMasterSp="1">
  <p:cSld>
    <p:spTree>
      <p:nvGrpSpPr>
        <p:cNvPr id="191" name=""/>
        <p:cNvGrpSpPr/>
        <p:nvPr/>
      </p:nvGrpSpPr>
      <p:grpSpPr>
        <a:xfrm rot="0">
          <a:off x="0" y="0"/>
          <a:ext cx="0" cy="0"/>
          <a:chOff x="0" y="0"/>
          <a:chExt cx="0" cy="0"/>
        </a:xfrm>
      </p:grpSpPr>
      <p:pic>
        <p:nvPicPr>
          <p:cNvPr id="2097230" name="Picture 2"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9172" name="Text Box 3"/>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9173" name="Rectangle 4"/>
          <p:cNvSpPr/>
          <p:nvPr/>
        </p:nvSpPr>
        <p:spPr>
          <a:xfrm rot="0">
            <a:off x="914400" y="1143000"/>
            <a:ext cx="2181225"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Code converters</a:t>
            </a:r>
          </a:p>
        </p:txBody>
      </p:sp>
      <p:sp>
        <p:nvSpPr>
          <p:cNvPr id="1049174" name="Text Box 8"/>
          <p:cNvSpPr txBox="1"/>
          <p:nvPr/>
        </p:nvSpPr>
        <p:spPr>
          <a:xfrm rot="0">
            <a:off x="914400" y="1752600"/>
            <a:ext cx="7467600" cy="11874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lang="en-US"/>
              <a:t>There are various code converters that change one code to another. Two examples are the four bit binary-to-Gray converter and the Gray-to-binary converter.</a:t>
            </a:r>
          </a:p>
        </p:txBody>
      </p:sp>
      <p:sp>
        <p:nvSpPr>
          <p:cNvPr id="1049175" name="WordArt 14"/>
          <p:cNvSpPr/>
          <p:nvPr/>
        </p:nvSpPr>
        <p:spPr>
          <a:xfrm rot="0">
            <a:off x="914400" y="2971800"/>
            <a:ext cx="1219200" cy="449262"/>
          </a:xfrm>
          <a:prstGeom prst="rect"/>
        </p:spPr>
        <p:txBody>
          <a:bodyPr anchor="t" bIns="45720" fromWordArt="1" lIns="91440" rIns="91440" tIns="45720" vert="horz" wrap="none">
            <a:prstTxWarp prst="textPlain">
              <a:avLst>
                <a:gd fmla="val 50000" name="adj"/>
              </a:avLst>
            </a:prstTxWarp>
          </a:bodyPr>
          <a:p>
            <a:pPr algn="ctr"/>
            <a:r>
              <a:rPr b="0" sz="2800" i="0" kern="10" normalizeH="0" spc="0">
                <a:ln>
                  <a:noFill/>
                </a:ln>
                <a:gradFill rotWithShape="0">
                  <a:gsLst>
                    <a:gs pos="0">
                      <a:srgbClr val="FFFF00">
                        <a:alpha val="100000"/>
                      </a:srgbClr>
                    </a:gs>
                    <a:gs pos="100000">
                      <a:srgbClr val="FF9933">
                        <a:alpha val="100000"/>
                      </a:srgbClr>
                    </a:gs>
                  </a:gsLst>
                  <a:path path="rect">
                    <a:fillToRect l="50000" t="50000" r="50000" b="50000"/>
                  </a:path>
                </a:gradFill>
                <a:effectLst>
                  <a:outerShdw algn="ctr" dir="2699999" dist="35921" kx="0" sx="100000" sy="100000">
                    <a:srgbClr val="C0C0C0">
                      <a:alpha val="79999"/>
                    </a:srgbClr>
                  </a:outerShdw>
                </a:effectLst>
                <a:latin typeface="Impact"/>
                <a:ea typeface="Impact"/>
              </a:rPr>
              <a:t>Example</a:t>
            </a:r>
          </a:p>
        </p:txBody>
      </p:sp>
      <p:sp>
        <p:nvSpPr>
          <p:cNvPr id="1049176" name="Text Box 15"/>
          <p:cNvSpPr txBox="1"/>
          <p:nvPr/>
        </p:nvSpPr>
        <p:spPr>
          <a:xfrm rot="0">
            <a:off x="2286000" y="2971800"/>
            <a:ext cx="5807075" cy="3968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2000" lang="en-US"/>
              <a:t>Show the conversion of binary 0111 to Gray and back.</a:t>
            </a:r>
          </a:p>
        </p:txBody>
      </p:sp>
      <p:sp>
        <p:nvSpPr>
          <p:cNvPr id="1049177" name="WordArt 16"/>
          <p:cNvSpPr/>
          <p:nvPr/>
        </p:nvSpPr>
        <p:spPr>
          <a:xfrm rot="0">
            <a:off x="914400" y="3657600"/>
            <a:ext cx="1219200" cy="449262"/>
          </a:xfrm>
          <a:prstGeom prst="rect"/>
        </p:spPr>
        <p:txBody>
          <a:bodyPr anchor="t" bIns="45720" fromWordArt="1" lIns="91440" rIns="91440" tIns="45720" vert="horz" wrap="none">
            <a:prstTxWarp prst="textPlain">
              <a:avLst>
                <a:gd fmla="val 50000" name="adj"/>
              </a:avLst>
            </a:prstTxWarp>
          </a:bodyPr>
          <a:p>
            <a:pPr algn="ctr"/>
            <a:r>
              <a:rPr b="0" sz="2800" i="0" kern="10" normalizeH="0" spc="0">
                <a:ln>
                  <a:noFill/>
                </a:ln>
                <a:gradFill rotWithShape="0">
                  <a:gsLst>
                    <a:gs pos="0">
                      <a:srgbClr val="FFFF00">
                        <a:alpha val="100000"/>
                      </a:srgbClr>
                    </a:gs>
                    <a:gs pos="100000">
                      <a:srgbClr val="FF9933">
                        <a:alpha val="100000"/>
                      </a:srgbClr>
                    </a:gs>
                  </a:gsLst>
                  <a:path path="rect">
                    <a:fillToRect l="50000" t="50000" r="50000" b="50000"/>
                  </a:path>
                </a:gradFill>
                <a:effectLst>
                  <a:outerShdw algn="ctr" dir="2699999" dist="35921" kx="0" sx="100000" sy="100000">
                    <a:srgbClr val="C0C0C0">
                      <a:alpha val="79999"/>
                    </a:srgbClr>
                  </a:outerShdw>
                </a:effectLst>
                <a:latin typeface="Impact"/>
                <a:ea typeface="Impact"/>
              </a:rPr>
              <a:t>Solution</a:t>
            </a:r>
          </a:p>
        </p:txBody>
      </p:sp>
      <p:sp>
        <p:nvSpPr>
          <p:cNvPr id="1049178" name="Text Box 18"/>
          <p:cNvSpPr txBox="1"/>
          <p:nvPr/>
        </p:nvSpPr>
        <p:spPr>
          <a:xfrm rot="0">
            <a:off x="2590800" y="5486400"/>
            <a:ext cx="3810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solidFill>
                  <a:srgbClr val="FF0000"/>
                </a:solidFill>
              </a:rPr>
              <a:t>0</a:t>
            </a:r>
          </a:p>
        </p:txBody>
      </p:sp>
      <p:sp>
        <p:nvSpPr>
          <p:cNvPr id="1049179" name="Text Box 20"/>
          <p:cNvSpPr txBox="1"/>
          <p:nvPr/>
        </p:nvSpPr>
        <p:spPr>
          <a:xfrm rot="0">
            <a:off x="3962400" y="5334000"/>
            <a:ext cx="3810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solidFill>
                  <a:srgbClr val="FF0000"/>
                </a:solidFill>
              </a:rPr>
              <a:t>0</a:t>
            </a:r>
          </a:p>
        </p:txBody>
      </p:sp>
      <p:sp>
        <p:nvSpPr>
          <p:cNvPr id="1049180" name="Text Box 22"/>
          <p:cNvSpPr txBox="1"/>
          <p:nvPr/>
        </p:nvSpPr>
        <p:spPr>
          <a:xfrm rot="0">
            <a:off x="3962400" y="4343400"/>
            <a:ext cx="3810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solidFill>
                  <a:srgbClr val="FF0000"/>
                </a:solidFill>
              </a:rPr>
              <a:t>0</a:t>
            </a:r>
          </a:p>
        </p:txBody>
      </p:sp>
      <p:sp>
        <p:nvSpPr>
          <p:cNvPr id="1049181" name="Text Box 26"/>
          <p:cNvSpPr txBox="1"/>
          <p:nvPr/>
        </p:nvSpPr>
        <p:spPr>
          <a:xfrm rot="0">
            <a:off x="2590800" y="4953000"/>
            <a:ext cx="3810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solidFill>
                  <a:srgbClr val="FF0000"/>
                </a:solidFill>
              </a:rPr>
              <a:t>1</a:t>
            </a:r>
          </a:p>
        </p:txBody>
      </p:sp>
      <p:sp>
        <p:nvSpPr>
          <p:cNvPr id="1049182" name="Text Box 27"/>
          <p:cNvSpPr txBox="1"/>
          <p:nvPr/>
        </p:nvSpPr>
        <p:spPr>
          <a:xfrm rot="0">
            <a:off x="2590800" y="4343400"/>
            <a:ext cx="3810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solidFill>
                  <a:srgbClr val="FF0000"/>
                </a:solidFill>
              </a:rPr>
              <a:t>1</a:t>
            </a:r>
          </a:p>
        </p:txBody>
      </p:sp>
      <p:sp>
        <p:nvSpPr>
          <p:cNvPr id="1049183" name="Text Box 28"/>
          <p:cNvSpPr txBox="1"/>
          <p:nvPr/>
        </p:nvSpPr>
        <p:spPr>
          <a:xfrm rot="0">
            <a:off x="2590800" y="3719512"/>
            <a:ext cx="3810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solidFill>
                  <a:srgbClr val="FF0000"/>
                </a:solidFill>
              </a:rPr>
              <a:t>1</a:t>
            </a:r>
          </a:p>
        </p:txBody>
      </p:sp>
      <p:grpSp>
        <p:nvGrpSpPr>
          <p:cNvPr id="192" name=""/>
          <p:cNvGrpSpPr/>
          <p:nvPr/>
        </p:nvGrpSpPr>
        <p:grpSpPr>
          <a:xfrm rot="0">
            <a:off x="2743200" y="3429000"/>
            <a:ext cx="4800600" cy="2684462"/>
            <a:chOff x="1728" y="2169"/>
            <a:chExt cx="3024" cy="1691"/>
          </a:xfrm>
        </p:grpSpPr>
        <p:graphicFrame>
          <p:nvGraphicFramePr>
            <p:cNvPr id="4194337" name=""/>
            <p:cNvGraphicFramePr>
              <a:graphicFrameLocks/>
            </p:cNvGraphicFramePr>
            <p:nvPr/>
          </p:nvGraphicFramePr>
          <p:xfrm rot="0">
            <a:off x="1776" y="2169"/>
            <a:ext cx="2448" cy="1444"/>
          </p:xfrm>
          <a:graphic>
            <a:graphicData uri="http://schemas.openxmlformats.org/presentationml/2006/ole">
              <mc:AlternateContent xmlns:mc="http://schemas.openxmlformats.org/markup-compatibility/2006">
                <mc:Choice xmlns:v="urn:schemas-microsoft-com:vml" Requires="v">
                  <p:oleObj name="CorelDRAW" r:id="rId2" spid="" imgH="1444" imgW="2448" showAsIcon="0" progId="CorelDRAW.Graphic.13">
                    <p:embed followColorScheme="full"/>
                    <p:pic>
                      <p:nvPicPr>
                        <p:cNvPr id="2097231" name="Object 12"/>
                        <p:cNvPicPr>
                          <a:picLocks/>
                        </p:cNvPicPr>
                        <p:nvPr/>
                      </p:nvPicPr>
                      <p:blipFill>
                        <a:blip xmlns:r="http://schemas.openxmlformats.org/officeDocument/2006/relationships" r:embed="rId3"/>
                        <a:srcRect l="0" t="0" r="0" b="0"/>
                        <a:stretch>
                          <a:fillRect/>
                        </a:stretch>
                      </p:blipFill>
                      <p:spPr>
                        <a:xfrm rot="0">
                          <a:off x="1776" y="2169"/>
                          <a:ext cx="2448" cy="1444"/>
                        </a:xfrm>
                        <a:prstGeom prst="rect"/>
                        <a:noFill/>
                        <a:ln>
                          <a:noFill/>
                        </a:ln>
                      </p:spPr>
                    </p:pic>
                  </p:oleObj>
                </mc:Choice>
                <mc:Fallback>
                  <p:oleObj name="CorelDRAW" r:id="rId2" spid="" imgH="1444" imgW="2448" showAsIcon="0" progId="CorelDRAW.Graphic.13">
                    <p:embed followColorScheme="full"/>
                    <p:pic>
                      <p:nvPicPr>
                        <p:cNvPr id="2097231" name="Object 12"/>
                        <p:cNvPicPr>
                          <a:picLocks/>
                        </p:cNvPicPr>
                        <p:nvPr/>
                      </p:nvPicPr>
                      <p:blipFill>
                        <a:blip xmlns:r="http://schemas.openxmlformats.org/officeDocument/2006/relationships" r:embed="rId3"/>
                        <a:srcRect l="0" t="0" r="0" b="0"/>
                        <a:stretch>
                          <a:fillRect/>
                        </a:stretch>
                      </p:blipFill>
                      <p:spPr>
                        <a:xfrm rot="0">
                          <a:off x="1776" y="2169"/>
                          <a:ext cx="2448" cy="1444"/>
                        </a:xfrm>
                        <a:prstGeom prst="rect"/>
                        <a:noFill/>
                        <a:ln>
                          <a:noFill/>
                        </a:ln>
                      </p:spPr>
                    </p:pic>
                  </p:oleObj>
                </mc:Fallback>
              </mc:AlternateContent>
            </a:graphicData>
          </a:graphic>
        </p:graphicFrame>
        <p:sp>
          <p:nvSpPr>
            <p:cNvPr id="1049184" name="Text Box 13"/>
            <p:cNvSpPr txBox="1"/>
            <p:nvPr/>
          </p:nvSpPr>
          <p:spPr>
            <a:xfrm rot="0">
              <a:off x="1728" y="3648"/>
              <a:ext cx="2496"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t>Binary-to-Gray                        Gray-to-Binary</a:t>
              </a:r>
            </a:p>
          </p:txBody>
        </p:sp>
        <p:sp>
          <p:nvSpPr>
            <p:cNvPr id="1049185" name="Text Box 29"/>
            <p:cNvSpPr txBox="1"/>
            <p:nvPr/>
          </p:nvSpPr>
          <p:spPr>
            <a:xfrm rot="0">
              <a:off x="2688" y="3456"/>
              <a:ext cx="432" cy="19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t>MSB</a:t>
              </a:r>
            </a:p>
          </p:txBody>
        </p:sp>
        <p:sp>
          <p:nvSpPr>
            <p:cNvPr id="1049186" name="Text Box 30"/>
            <p:cNvSpPr txBox="1"/>
            <p:nvPr/>
          </p:nvSpPr>
          <p:spPr>
            <a:xfrm rot="0">
              <a:off x="2688" y="2448"/>
              <a:ext cx="432" cy="19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t>LSB</a:t>
              </a:r>
            </a:p>
          </p:txBody>
        </p:sp>
        <p:sp>
          <p:nvSpPr>
            <p:cNvPr id="1049187" name="Text Box 31"/>
            <p:cNvSpPr txBox="1"/>
            <p:nvPr/>
          </p:nvSpPr>
          <p:spPr>
            <a:xfrm rot="0">
              <a:off x="4320" y="3456"/>
              <a:ext cx="432" cy="19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t>MSB</a:t>
              </a:r>
            </a:p>
          </p:txBody>
        </p:sp>
        <p:sp>
          <p:nvSpPr>
            <p:cNvPr id="1049188" name="Text Box 32"/>
            <p:cNvSpPr txBox="1"/>
            <p:nvPr/>
          </p:nvSpPr>
          <p:spPr>
            <a:xfrm rot="0">
              <a:off x="4320" y="2208"/>
              <a:ext cx="432" cy="19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t>LSB</a:t>
              </a:r>
            </a:p>
          </p:txBody>
        </p:sp>
      </p:grpSp>
      <p:sp>
        <p:nvSpPr>
          <p:cNvPr id="1049189" name="Text Box 34"/>
          <p:cNvSpPr txBox="1"/>
          <p:nvPr/>
        </p:nvSpPr>
        <p:spPr>
          <a:xfrm rot="0">
            <a:off x="3962400" y="4953000"/>
            <a:ext cx="3810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solidFill>
                  <a:srgbClr val="FF0000"/>
                </a:solidFill>
              </a:rPr>
              <a:t>1</a:t>
            </a:r>
          </a:p>
        </p:txBody>
      </p:sp>
      <p:sp>
        <p:nvSpPr>
          <p:cNvPr id="1049190" name="Text Box 35"/>
          <p:cNvSpPr txBox="1"/>
          <p:nvPr/>
        </p:nvSpPr>
        <p:spPr>
          <a:xfrm rot="0">
            <a:off x="3962400" y="3733800"/>
            <a:ext cx="3810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solidFill>
                  <a:srgbClr val="FF0000"/>
                </a:solidFill>
              </a:rPr>
              <a:t>0</a:t>
            </a:r>
          </a:p>
        </p:txBody>
      </p:sp>
      <p:sp>
        <p:nvSpPr>
          <p:cNvPr id="1049191" name="Text Box 36"/>
          <p:cNvSpPr txBox="1"/>
          <p:nvPr/>
        </p:nvSpPr>
        <p:spPr>
          <a:xfrm rot="0">
            <a:off x="5029200" y="5486400"/>
            <a:ext cx="3810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solidFill>
                  <a:srgbClr val="FF0000"/>
                </a:solidFill>
              </a:rPr>
              <a:t>0</a:t>
            </a:r>
          </a:p>
        </p:txBody>
      </p:sp>
      <p:sp>
        <p:nvSpPr>
          <p:cNvPr id="1049192" name="Text Box 37"/>
          <p:cNvSpPr txBox="1"/>
          <p:nvPr/>
        </p:nvSpPr>
        <p:spPr>
          <a:xfrm rot="0">
            <a:off x="5029200" y="4191000"/>
            <a:ext cx="3810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solidFill>
                  <a:srgbClr val="FF0000"/>
                </a:solidFill>
              </a:rPr>
              <a:t>0</a:t>
            </a:r>
          </a:p>
        </p:txBody>
      </p:sp>
      <p:sp>
        <p:nvSpPr>
          <p:cNvPr id="1049193" name="Text Box 38"/>
          <p:cNvSpPr txBox="1"/>
          <p:nvPr/>
        </p:nvSpPr>
        <p:spPr>
          <a:xfrm rot="0">
            <a:off x="5029200" y="4953000"/>
            <a:ext cx="3810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solidFill>
                  <a:srgbClr val="FF0000"/>
                </a:solidFill>
              </a:rPr>
              <a:t>1</a:t>
            </a:r>
          </a:p>
        </p:txBody>
      </p:sp>
      <p:sp>
        <p:nvSpPr>
          <p:cNvPr id="1049194" name="Text Box 39"/>
          <p:cNvSpPr txBox="1"/>
          <p:nvPr/>
        </p:nvSpPr>
        <p:spPr>
          <a:xfrm rot="0">
            <a:off x="5029200" y="3429000"/>
            <a:ext cx="3810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solidFill>
                  <a:srgbClr val="FF0000"/>
                </a:solidFill>
              </a:rPr>
              <a:t>0</a:t>
            </a:r>
          </a:p>
        </p:txBody>
      </p:sp>
      <p:sp>
        <p:nvSpPr>
          <p:cNvPr id="1049195" name="Text Box 40"/>
          <p:cNvSpPr txBox="1"/>
          <p:nvPr/>
        </p:nvSpPr>
        <p:spPr>
          <a:xfrm rot="0">
            <a:off x="6477000" y="5334000"/>
            <a:ext cx="3810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solidFill>
                  <a:srgbClr val="FF0000"/>
                </a:solidFill>
              </a:rPr>
              <a:t>0</a:t>
            </a:r>
          </a:p>
        </p:txBody>
      </p:sp>
      <p:sp>
        <p:nvSpPr>
          <p:cNvPr id="1049196" name="Text Box 41"/>
          <p:cNvSpPr txBox="1"/>
          <p:nvPr/>
        </p:nvSpPr>
        <p:spPr>
          <a:xfrm rot="0">
            <a:off x="6477000" y="4191000"/>
            <a:ext cx="3810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solidFill>
                  <a:srgbClr val="FF0000"/>
                </a:solidFill>
              </a:rPr>
              <a:t>1</a:t>
            </a:r>
          </a:p>
        </p:txBody>
      </p:sp>
      <p:sp>
        <p:nvSpPr>
          <p:cNvPr id="1049197" name="Text Box 42"/>
          <p:cNvSpPr txBox="1"/>
          <p:nvPr/>
        </p:nvSpPr>
        <p:spPr>
          <a:xfrm rot="0">
            <a:off x="6477000" y="4953000"/>
            <a:ext cx="3810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solidFill>
                  <a:srgbClr val="FF0000"/>
                </a:solidFill>
              </a:rPr>
              <a:t>1</a:t>
            </a:r>
          </a:p>
        </p:txBody>
      </p:sp>
      <p:sp>
        <p:nvSpPr>
          <p:cNvPr id="1049198" name="Text Box 43"/>
          <p:cNvSpPr txBox="1"/>
          <p:nvPr/>
        </p:nvSpPr>
        <p:spPr>
          <a:xfrm rot="0">
            <a:off x="6400800" y="3429000"/>
            <a:ext cx="3810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solidFill>
                  <a:srgbClr val="FF0000"/>
                </a:solidFill>
              </a:rPr>
              <a:t>1</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9" presetSubtype="0">
                                  <p:stCondLst>
                                    <p:cond delay="0"/>
                                  </p:stCondLst>
                                  <p:childTnLst>
                                    <p:set>
                                      <p:cBhvr>
                                        <p:cTn dur="1" fill="hold" id="6">
                                          <p:stCondLst>
                                            <p:cond delay="0"/>
                                          </p:stCondLst>
                                        </p:cTn>
                                        <p:tgtEl>
                                          <p:spTgt spid="1049175"/>
                                        </p:tgtEl>
                                        <p:attrNameLst>
                                          <p:attrName>style.visibility</p:attrName>
                                        </p:attrNameLst>
                                      </p:cBhvr>
                                      <p:to>
                                        <p:strVal val="visible"/>
                                      </p:to>
                                    </p:set>
                                    <p:animEffect transition="in" filter="dissolve">
                                      <p:cBhvr>
                                        <p:cTn dur="500" id="7"/>
                                        <p:tgtEl>
                                          <p:spTgt spid="1049175"/>
                                        </p:tgtEl>
                                      </p:cBhvr>
                                    </p:animEffect>
                                  </p:childTnLst>
                                </p:cTn>
                              </p:par>
                              <p:par>
                                <p:cTn fill="hold" grpId="0" id="8" nodeType="withEffect" presetClass="entr" presetID="2" presetSubtype="2">
                                  <p:stCondLst>
                                    <p:cond delay="0"/>
                                  </p:stCondLst>
                                  <p:childTnLst>
                                    <p:set>
                                      <p:cBhvr>
                                        <p:cTn dur="1" fill="hold" id="9">
                                          <p:stCondLst>
                                            <p:cond delay="0"/>
                                          </p:stCondLst>
                                        </p:cTn>
                                        <p:tgtEl>
                                          <p:spTgt spid="1049176"/>
                                        </p:tgtEl>
                                        <p:attrNameLst>
                                          <p:attrName>style.visibility</p:attrName>
                                        </p:attrNameLst>
                                      </p:cBhvr>
                                      <p:to>
                                        <p:strVal val="visible"/>
                                      </p:to>
                                    </p:set>
                                    <p:anim calcmode="lin" valueType="num">
                                      <p:cBhvr additive="base">
                                        <p:cTn dur="500" fill="hold" id="10"/>
                                        <p:tgtEl>
                                          <p:spTgt spid="1049176"/>
                                        </p:tgtEl>
                                        <p:attrNameLst>
                                          <p:attrName>ppt_x</p:attrName>
                                        </p:attrNameLst>
                                      </p:cBhvr>
                                      <p:tavLst>
                                        <p:tav tm="0">
                                          <p:val>
                                            <p:strVal val="1+#ppt_w/2"/>
                                          </p:val>
                                        </p:tav>
                                        <p:tav tm="100000">
                                          <p:val>
                                            <p:strVal val="#ppt_x"/>
                                          </p:val>
                                        </p:tav>
                                      </p:tavLst>
                                    </p:anim>
                                    <p:anim calcmode="lin" valueType="num">
                                      <p:cBhvr additive="base">
                                        <p:cTn dur="500" fill="hold" id="11"/>
                                        <p:tgtEl>
                                          <p:spTgt spid="1049176"/>
                                        </p:tgtEl>
                                        <p:attrNameLst>
                                          <p:attrName>ppt_y</p:attrName>
                                        </p:attrNameLst>
                                      </p:cBhvr>
                                      <p:tavLst>
                                        <p:tav tm="0">
                                          <p:val>
                                            <p:strVal val="#ppt_y"/>
                                          </p:val>
                                        </p:tav>
                                        <p:tav tm="100000">
                                          <p:val>
                                            <p:strVal val="#ppt_y"/>
                                          </p:val>
                                        </p:tav>
                                      </p:tavLst>
                                    </p:anim>
                                  </p:childTnLst>
                                </p:cTn>
                              </p:par>
                            </p:childTnLst>
                          </p:cTn>
                        </p:par>
                      </p:childTnLst>
                    </p:cTn>
                  </p:par>
                  <p:par>
                    <p:cTn fill="hold" id="12" nodeType="clickPar">
                      <p:stCondLst>
                        <p:cond delay="indefinite"/>
                      </p:stCondLst>
                      <p:childTnLst>
                        <p:par>
                          <p:cTn fill="hold" id="13" nodeType="withGroup">
                            <p:stCondLst>
                              <p:cond delay="0"/>
                            </p:stCondLst>
                            <p:childTnLst>
                              <p:par>
                                <p:cTn fill="hold" id="14" nodeType="clickEffect" presetClass="entr" presetID="9" presetSubtype="0">
                                  <p:stCondLst>
                                    <p:cond delay="0"/>
                                  </p:stCondLst>
                                  <p:childTnLst>
                                    <p:set>
                                      <p:cBhvr>
                                        <p:cTn dur="1" fill="hold" id="15">
                                          <p:stCondLst>
                                            <p:cond delay="0"/>
                                          </p:stCondLst>
                                        </p:cTn>
                                        <p:tgtEl>
                                          <p:spTgt spid="1049177"/>
                                        </p:tgtEl>
                                        <p:attrNameLst>
                                          <p:attrName>style.visibility</p:attrName>
                                        </p:attrNameLst>
                                      </p:cBhvr>
                                      <p:to>
                                        <p:strVal val="visible"/>
                                      </p:to>
                                    </p:set>
                                    <p:animEffect transition="in" filter="dissolve">
                                      <p:cBhvr>
                                        <p:cTn dur="500" id="16"/>
                                        <p:tgtEl>
                                          <p:spTgt spid="1049177"/>
                                        </p:tgtEl>
                                      </p:cBhvr>
                                    </p:animEffect>
                                  </p:childTnLst>
                                </p:cTn>
                              </p:par>
                            </p:childTnLst>
                          </p:cTn>
                        </p:par>
                        <p:par>
                          <p:cTn fill="hold" id="17" nodeType="afterGroup">
                            <p:stCondLst>
                              <p:cond delay="500"/>
                            </p:stCondLst>
                            <p:childTnLst>
                              <p:par>
                                <p:cTn fill="hold" grpId="0" id="18" nodeType="afterEffect" presetClass="entr" presetID="15" presetSubtype="0">
                                  <p:stCondLst>
                                    <p:cond delay="0"/>
                                  </p:stCondLst>
                                  <p:childTnLst>
                                    <p:set>
                                      <p:cBhvr>
                                        <p:cTn dur="1" fill="hold" id="19">
                                          <p:stCondLst>
                                            <p:cond delay="0"/>
                                          </p:stCondLst>
                                        </p:cTn>
                                        <p:tgtEl>
                                          <p:spTgt spid="1049178"/>
                                        </p:tgtEl>
                                        <p:attrNameLst>
                                          <p:attrName>style.visibility</p:attrName>
                                        </p:attrNameLst>
                                      </p:cBhvr>
                                      <p:to>
                                        <p:strVal val="visible"/>
                                      </p:to>
                                    </p:set>
                                    <p:anim calcmode="lin" valueType="num">
                                      <p:cBhvr>
                                        <p:cTn dur="1000" fill="hold" id="20"/>
                                        <p:tgtEl>
                                          <p:spTgt spid="1049178"/>
                                        </p:tgtEl>
                                        <p:attrNameLst>
                                          <p:attrName>ppt_w</p:attrName>
                                        </p:attrNameLst>
                                      </p:cBhvr>
                                      <p:tavLst>
                                        <p:tav tm="0">
                                          <p:val>
                                            <p:fltVal val="0.0"/>
                                          </p:val>
                                        </p:tav>
                                        <p:tav tm="100000">
                                          <p:val>
                                            <p:strVal val="#ppt_w"/>
                                          </p:val>
                                        </p:tav>
                                      </p:tavLst>
                                    </p:anim>
                                    <p:anim calcmode="lin" valueType="num">
                                      <p:cBhvr>
                                        <p:cTn dur="1000" fill="hold" id="21"/>
                                        <p:tgtEl>
                                          <p:spTgt spid="1049178"/>
                                        </p:tgtEl>
                                        <p:attrNameLst>
                                          <p:attrName>ppt_h</p:attrName>
                                        </p:attrNameLst>
                                      </p:cBhvr>
                                      <p:tavLst>
                                        <p:tav tm="0">
                                          <p:val>
                                            <p:fltVal val="0.0"/>
                                          </p:val>
                                        </p:tav>
                                        <p:tav tm="100000">
                                          <p:val>
                                            <p:strVal val="#ppt_h"/>
                                          </p:val>
                                        </p:tav>
                                      </p:tavLst>
                                    </p:anim>
                                    <p:anim calcmode="lin" valueType="num">
                                      <p:cBhvr>
                                        <p:cTn dur="1000" fill="hold" id="22"/>
                                        <p:tgtEl>
                                          <p:spTgt spid="1049178"/>
                                        </p:tgtEl>
                                        <p:attrNameLst>
                                          <p:attrName>ppt_x</p:attrName>
                                        </p:attrNameLst>
                                      </p:cBhvr>
                                      <p:tavLst>
                                        <p:tav fmla="#ppt_x+(cos(-2*pi*(1-$))*-#ppt_x-sin(-2*pi*(1-$))*(1-#ppt_y))*(1-$)" tm="0">
                                          <p:val>
                                            <p:fltVal val="0.0"/>
                                          </p:val>
                                        </p:tav>
                                        <p:tav tm="100000">
                                          <p:val>
                                            <p:fltVal val="1.0"/>
                                          </p:val>
                                        </p:tav>
                                      </p:tavLst>
                                    </p:anim>
                                    <p:anim calcmode="lin" valueType="num">
                                      <p:cBhvr>
                                        <p:cTn dur="1000" fill="hold" id="23"/>
                                        <p:tgtEl>
                                          <p:spTgt spid="1049178"/>
                                        </p:tgtEl>
                                        <p:attrNameLst>
                                          <p:attrName>ppt_y</p:attrName>
                                        </p:attrNameLst>
                                      </p:cBhvr>
                                      <p:tavLst>
                                        <p:tav fmla="#ppt_y+(sin(-2*pi*(1-$))*-#ppt_x+cos(-2*pi*(1-$))*(1-#ppt_y))*(1-$)" tm="0">
                                          <p:val>
                                            <p:fltVal val="0.0"/>
                                          </p:val>
                                        </p:tav>
                                        <p:tav tm="100000">
                                          <p:val>
                                            <p:fltVal val="1.0"/>
                                          </p:val>
                                        </p:tav>
                                      </p:tavLst>
                                    </p:anim>
                                  </p:childTnLst>
                                </p:cTn>
                              </p:par>
                              <p:par>
                                <p:cTn fill="hold" grpId="0" id="24" nodeType="withEffect" presetClass="entr" presetID="15" presetSubtype="0">
                                  <p:stCondLst>
                                    <p:cond delay="0"/>
                                  </p:stCondLst>
                                  <p:childTnLst>
                                    <p:set>
                                      <p:cBhvr>
                                        <p:cTn dur="1" fill="hold" id="25">
                                          <p:stCondLst>
                                            <p:cond delay="0"/>
                                          </p:stCondLst>
                                        </p:cTn>
                                        <p:tgtEl>
                                          <p:spTgt spid="1049181"/>
                                        </p:tgtEl>
                                        <p:attrNameLst>
                                          <p:attrName>style.visibility</p:attrName>
                                        </p:attrNameLst>
                                      </p:cBhvr>
                                      <p:to>
                                        <p:strVal val="visible"/>
                                      </p:to>
                                    </p:set>
                                    <p:anim calcmode="lin" valueType="num">
                                      <p:cBhvr>
                                        <p:cTn dur="1000" fill="hold" id="26"/>
                                        <p:tgtEl>
                                          <p:spTgt spid="1049181"/>
                                        </p:tgtEl>
                                        <p:attrNameLst>
                                          <p:attrName>ppt_w</p:attrName>
                                        </p:attrNameLst>
                                      </p:cBhvr>
                                      <p:tavLst>
                                        <p:tav tm="0">
                                          <p:val>
                                            <p:fltVal val="0.0"/>
                                          </p:val>
                                        </p:tav>
                                        <p:tav tm="100000">
                                          <p:val>
                                            <p:strVal val="#ppt_w"/>
                                          </p:val>
                                        </p:tav>
                                      </p:tavLst>
                                    </p:anim>
                                    <p:anim calcmode="lin" valueType="num">
                                      <p:cBhvr>
                                        <p:cTn dur="1000" fill="hold" id="27"/>
                                        <p:tgtEl>
                                          <p:spTgt spid="1049181"/>
                                        </p:tgtEl>
                                        <p:attrNameLst>
                                          <p:attrName>ppt_h</p:attrName>
                                        </p:attrNameLst>
                                      </p:cBhvr>
                                      <p:tavLst>
                                        <p:tav tm="0">
                                          <p:val>
                                            <p:fltVal val="0.0"/>
                                          </p:val>
                                        </p:tav>
                                        <p:tav tm="100000">
                                          <p:val>
                                            <p:strVal val="#ppt_h"/>
                                          </p:val>
                                        </p:tav>
                                      </p:tavLst>
                                    </p:anim>
                                    <p:anim calcmode="lin" valueType="num">
                                      <p:cBhvr>
                                        <p:cTn dur="1000" fill="hold" id="28"/>
                                        <p:tgtEl>
                                          <p:spTgt spid="1049181"/>
                                        </p:tgtEl>
                                        <p:attrNameLst>
                                          <p:attrName>ppt_x</p:attrName>
                                        </p:attrNameLst>
                                      </p:cBhvr>
                                      <p:tavLst>
                                        <p:tav fmla="#ppt_x+(cos(-2*pi*(1-$))*-#ppt_x-sin(-2*pi*(1-$))*(1-#ppt_y))*(1-$)" tm="0">
                                          <p:val>
                                            <p:fltVal val="0.0"/>
                                          </p:val>
                                        </p:tav>
                                        <p:tav tm="100000">
                                          <p:val>
                                            <p:fltVal val="1.0"/>
                                          </p:val>
                                        </p:tav>
                                      </p:tavLst>
                                    </p:anim>
                                    <p:anim calcmode="lin" valueType="num">
                                      <p:cBhvr>
                                        <p:cTn dur="1000" fill="hold" id="29"/>
                                        <p:tgtEl>
                                          <p:spTgt spid="1049181"/>
                                        </p:tgtEl>
                                        <p:attrNameLst>
                                          <p:attrName>ppt_y</p:attrName>
                                        </p:attrNameLst>
                                      </p:cBhvr>
                                      <p:tavLst>
                                        <p:tav fmla="#ppt_y+(sin(-2*pi*(1-$))*-#ppt_x+cos(-2*pi*(1-$))*(1-#ppt_y))*(1-$)" tm="0">
                                          <p:val>
                                            <p:fltVal val="0.0"/>
                                          </p:val>
                                        </p:tav>
                                        <p:tav tm="100000">
                                          <p:val>
                                            <p:fltVal val="1.0"/>
                                          </p:val>
                                        </p:tav>
                                      </p:tavLst>
                                    </p:anim>
                                  </p:childTnLst>
                                </p:cTn>
                              </p:par>
                              <p:par>
                                <p:cTn fill="hold" grpId="0" id="30" nodeType="withEffect" presetClass="entr" presetID="15" presetSubtype="0">
                                  <p:stCondLst>
                                    <p:cond delay="0"/>
                                  </p:stCondLst>
                                  <p:childTnLst>
                                    <p:set>
                                      <p:cBhvr>
                                        <p:cTn dur="1" fill="hold" id="31">
                                          <p:stCondLst>
                                            <p:cond delay="0"/>
                                          </p:stCondLst>
                                        </p:cTn>
                                        <p:tgtEl>
                                          <p:spTgt spid="1049182"/>
                                        </p:tgtEl>
                                        <p:attrNameLst>
                                          <p:attrName>style.visibility</p:attrName>
                                        </p:attrNameLst>
                                      </p:cBhvr>
                                      <p:to>
                                        <p:strVal val="visible"/>
                                      </p:to>
                                    </p:set>
                                    <p:anim calcmode="lin" valueType="num">
                                      <p:cBhvr>
                                        <p:cTn dur="1000" fill="hold" id="32"/>
                                        <p:tgtEl>
                                          <p:spTgt spid="1049182"/>
                                        </p:tgtEl>
                                        <p:attrNameLst>
                                          <p:attrName>ppt_w</p:attrName>
                                        </p:attrNameLst>
                                      </p:cBhvr>
                                      <p:tavLst>
                                        <p:tav tm="0">
                                          <p:val>
                                            <p:fltVal val="0.0"/>
                                          </p:val>
                                        </p:tav>
                                        <p:tav tm="100000">
                                          <p:val>
                                            <p:strVal val="#ppt_w"/>
                                          </p:val>
                                        </p:tav>
                                      </p:tavLst>
                                    </p:anim>
                                    <p:anim calcmode="lin" valueType="num">
                                      <p:cBhvr>
                                        <p:cTn dur="1000" fill="hold" id="33"/>
                                        <p:tgtEl>
                                          <p:spTgt spid="1049182"/>
                                        </p:tgtEl>
                                        <p:attrNameLst>
                                          <p:attrName>ppt_h</p:attrName>
                                        </p:attrNameLst>
                                      </p:cBhvr>
                                      <p:tavLst>
                                        <p:tav tm="0">
                                          <p:val>
                                            <p:fltVal val="0.0"/>
                                          </p:val>
                                        </p:tav>
                                        <p:tav tm="100000">
                                          <p:val>
                                            <p:strVal val="#ppt_h"/>
                                          </p:val>
                                        </p:tav>
                                      </p:tavLst>
                                    </p:anim>
                                    <p:anim calcmode="lin" valueType="num">
                                      <p:cBhvr>
                                        <p:cTn dur="1000" fill="hold" id="34"/>
                                        <p:tgtEl>
                                          <p:spTgt spid="1049182"/>
                                        </p:tgtEl>
                                        <p:attrNameLst>
                                          <p:attrName>ppt_x</p:attrName>
                                        </p:attrNameLst>
                                      </p:cBhvr>
                                      <p:tavLst>
                                        <p:tav fmla="#ppt_x+(cos(-2*pi*(1-$))*-#ppt_x-sin(-2*pi*(1-$))*(1-#ppt_y))*(1-$)" tm="0">
                                          <p:val>
                                            <p:fltVal val="0.0"/>
                                          </p:val>
                                        </p:tav>
                                        <p:tav tm="100000">
                                          <p:val>
                                            <p:fltVal val="1.0"/>
                                          </p:val>
                                        </p:tav>
                                      </p:tavLst>
                                    </p:anim>
                                    <p:anim calcmode="lin" valueType="num">
                                      <p:cBhvr>
                                        <p:cTn dur="1000" fill="hold" id="35"/>
                                        <p:tgtEl>
                                          <p:spTgt spid="1049182"/>
                                        </p:tgtEl>
                                        <p:attrNameLst>
                                          <p:attrName>ppt_y</p:attrName>
                                        </p:attrNameLst>
                                      </p:cBhvr>
                                      <p:tavLst>
                                        <p:tav fmla="#ppt_y+(sin(-2*pi*(1-$))*-#ppt_x+cos(-2*pi*(1-$))*(1-#ppt_y))*(1-$)" tm="0">
                                          <p:val>
                                            <p:fltVal val="0.0"/>
                                          </p:val>
                                        </p:tav>
                                        <p:tav tm="100000">
                                          <p:val>
                                            <p:fltVal val="1.0"/>
                                          </p:val>
                                        </p:tav>
                                      </p:tavLst>
                                    </p:anim>
                                  </p:childTnLst>
                                </p:cTn>
                              </p:par>
                              <p:par>
                                <p:cTn fill="hold" grpId="0" id="36" nodeType="withEffect" presetClass="entr" presetID="15" presetSubtype="0">
                                  <p:stCondLst>
                                    <p:cond delay="0"/>
                                  </p:stCondLst>
                                  <p:childTnLst>
                                    <p:set>
                                      <p:cBhvr>
                                        <p:cTn dur="1" fill="hold" id="37">
                                          <p:stCondLst>
                                            <p:cond delay="0"/>
                                          </p:stCondLst>
                                        </p:cTn>
                                        <p:tgtEl>
                                          <p:spTgt spid="1049183"/>
                                        </p:tgtEl>
                                        <p:attrNameLst>
                                          <p:attrName>style.visibility</p:attrName>
                                        </p:attrNameLst>
                                      </p:cBhvr>
                                      <p:to>
                                        <p:strVal val="visible"/>
                                      </p:to>
                                    </p:set>
                                    <p:anim calcmode="lin" valueType="num">
                                      <p:cBhvr>
                                        <p:cTn dur="1000" fill="hold" id="38"/>
                                        <p:tgtEl>
                                          <p:spTgt spid="1049183"/>
                                        </p:tgtEl>
                                        <p:attrNameLst>
                                          <p:attrName>ppt_w</p:attrName>
                                        </p:attrNameLst>
                                      </p:cBhvr>
                                      <p:tavLst>
                                        <p:tav tm="0">
                                          <p:val>
                                            <p:fltVal val="0.0"/>
                                          </p:val>
                                        </p:tav>
                                        <p:tav tm="100000">
                                          <p:val>
                                            <p:strVal val="#ppt_w"/>
                                          </p:val>
                                        </p:tav>
                                      </p:tavLst>
                                    </p:anim>
                                    <p:anim calcmode="lin" valueType="num">
                                      <p:cBhvr>
                                        <p:cTn dur="1000" fill="hold" id="39"/>
                                        <p:tgtEl>
                                          <p:spTgt spid="1049183"/>
                                        </p:tgtEl>
                                        <p:attrNameLst>
                                          <p:attrName>ppt_h</p:attrName>
                                        </p:attrNameLst>
                                      </p:cBhvr>
                                      <p:tavLst>
                                        <p:tav tm="0">
                                          <p:val>
                                            <p:fltVal val="0.0"/>
                                          </p:val>
                                        </p:tav>
                                        <p:tav tm="100000">
                                          <p:val>
                                            <p:strVal val="#ppt_h"/>
                                          </p:val>
                                        </p:tav>
                                      </p:tavLst>
                                    </p:anim>
                                    <p:anim calcmode="lin" valueType="num">
                                      <p:cBhvr>
                                        <p:cTn dur="1000" fill="hold" id="40"/>
                                        <p:tgtEl>
                                          <p:spTgt spid="1049183"/>
                                        </p:tgtEl>
                                        <p:attrNameLst>
                                          <p:attrName>ppt_x</p:attrName>
                                        </p:attrNameLst>
                                      </p:cBhvr>
                                      <p:tavLst>
                                        <p:tav fmla="#ppt_x+(cos(-2*pi*(1-$))*-#ppt_x-sin(-2*pi*(1-$))*(1-#ppt_y))*(1-$)" tm="0">
                                          <p:val>
                                            <p:fltVal val="0.0"/>
                                          </p:val>
                                        </p:tav>
                                        <p:tav tm="100000">
                                          <p:val>
                                            <p:fltVal val="1.0"/>
                                          </p:val>
                                        </p:tav>
                                      </p:tavLst>
                                    </p:anim>
                                    <p:anim calcmode="lin" valueType="num">
                                      <p:cBhvr>
                                        <p:cTn dur="1000" fill="hold" id="41"/>
                                        <p:tgtEl>
                                          <p:spTgt spid="1049183"/>
                                        </p:tgtEl>
                                        <p:attrNameLst>
                                          <p:attrName>ppt_y</p:attrName>
                                        </p:attrNameLst>
                                      </p:cBhvr>
                                      <p:tavLst>
                                        <p:tav fmla="#ppt_y+(sin(-2*pi*(1-$))*-#ppt_x+cos(-2*pi*(1-$))*(1-#ppt_y))*(1-$)" tm="0">
                                          <p:val>
                                            <p:fltVal val="0.0"/>
                                          </p:val>
                                        </p:tav>
                                        <p:tav tm="100000">
                                          <p:val>
                                            <p:fltVal val="1.0"/>
                                          </p:val>
                                        </p:tav>
                                      </p:tavLst>
                                    </p:anim>
                                  </p:childTnLst>
                                </p:cTn>
                              </p:par>
                            </p:childTnLst>
                          </p:cTn>
                        </p:par>
                      </p:childTnLst>
                    </p:cTn>
                  </p:par>
                  <p:par>
                    <p:cTn fill="hold" id="42" nodeType="clickPar">
                      <p:stCondLst>
                        <p:cond delay="indefinite"/>
                      </p:stCondLst>
                      <p:childTnLst>
                        <p:par>
                          <p:cTn fill="hold" id="43" nodeType="withGroup">
                            <p:stCondLst>
                              <p:cond delay="0"/>
                            </p:stCondLst>
                            <p:childTnLst>
                              <p:par>
                                <p:cTn fill="hold" grpId="0" id="44" nodeType="clickEffect" presetClass="entr" presetID="37" presetSubtype="0">
                                  <p:stCondLst>
                                    <p:cond delay="0"/>
                                  </p:stCondLst>
                                  <p:childTnLst>
                                    <p:set>
                                      <p:cBhvr>
                                        <p:cTn dur="1" fill="hold" id="45">
                                          <p:stCondLst>
                                            <p:cond delay="0"/>
                                          </p:stCondLst>
                                        </p:cTn>
                                        <p:tgtEl>
                                          <p:spTgt spid="1049179"/>
                                        </p:tgtEl>
                                        <p:attrNameLst>
                                          <p:attrName>style.visibility</p:attrName>
                                        </p:attrNameLst>
                                      </p:cBhvr>
                                      <p:to>
                                        <p:strVal val="visible"/>
                                      </p:to>
                                    </p:set>
                                    <p:animEffect transition="in" filter="fade">
                                      <p:cBhvr>
                                        <p:cTn dur="1000" id="46"/>
                                        <p:tgtEl>
                                          <p:spTgt spid="1049179"/>
                                        </p:tgtEl>
                                      </p:cBhvr>
                                    </p:animEffect>
                                    <p:anim calcmode="lin" valueType="num">
                                      <p:cBhvr>
                                        <p:cTn dur="1000" fill="hold" id="47"/>
                                        <p:tgtEl>
                                          <p:spTgt spid="1049179"/>
                                        </p:tgtEl>
                                        <p:attrNameLst>
                                          <p:attrName>ppt_x</p:attrName>
                                        </p:attrNameLst>
                                      </p:cBhvr>
                                      <p:tavLst>
                                        <p:tav tm="0">
                                          <p:val>
                                            <p:strVal val="#ppt_x"/>
                                          </p:val>
                                        </p:tav>
                                        <p:tav tm="100000">
                                          <p:val>
                                            <p:strVal val="#ppt_x"/>
                                          </p:val>
                                        </p:tav>
                                      </p:tavLst>
                                    </p:anim>
                                    <p:anim calcmode="lin" valueType="num">
                                      <p:cBhvr>
                                        <p:cTn decel="100000" dur="900" fill="hold" id="48"/>
                                        <p:tgtEl>
                                          <p:spTgt spid="1049179"/>
                                        </p:tgtEl>
                                        <p:attrNameLst>
                                          <p:attrName>ppt_y</p:attrName>
                                        </p:attrNameLst>
                                      </p:cBhvr>
                                      <p:tavLst>
                                        <p:tav tm="0">
                                          <p:val>
                                            <p:strVal val="#ppt_y+1"/>
                                          </p:val>
                                        </p:tav>
                                        <p:tav tm="100000">
                                          <p:val>
                                            <p:strVal val="#ppt_y-.03"/>
                                          </p:val>
                                        </p:tav>
                                      </p:tavLst>
                                    </p:anim>
                                    <p:anim calcmode="lin" valueType="num">
                                      <p:cBhvr>
                                        <p:cTn accel="100000" dur="100" fill="hold" id="49">
                                          <p:stCondLst>
                                            <p:cond delay="900"/>
                                          </p:stCondLst>
                                        </p:cTn>
                                        <p:tgtEl>
                                          <p:spTgt spid="1049179"/>
                                        </p:tgtEl>
                                        <p:attrNameLst>
                                          <p:attrName>ppt_y</p:attrName>
                                        </p:attrNameLst>
                                      </p:cBhvr>
                                      <p:tavLst>
                                        <p:tav tm="0">
                                          <p:val>
                                            <p:strVal val="#ppt_y-.03"/>
                                          </p:val>
                                        </p:tav>
                                        <p:tav tm="100000">
                                          <p:val>
                                            <p:strVal val="#ppt_y"/>
                                          </p:val>
                                        </p:tav>
                                      </p:tavLst>
                                    </p:anim>
                                  </p:childTnLst>
                                </p:cTn>
                              </p:par>
                            </p:childTnLst>
                          </p:cTn>
                        </p:par>
                      </p:childTnLst>
                    </p:cTn>
                  </p:par>
                  <p:par>
                    <p:cTn fill="hold" id="50" nodeType="clickPar">
                      <p:stCondLst>
                        <p:cond delay="indefinite"/>
                      </p:stCondLst>
                      <p:childTnLst>
                        <p:par>
                          <p:cTn fill="hold" id="51" nodeType="withGroup">
                            <p:stCondLst>
                              <p:cond delay="0"/>
                            </p:stCondLst>
                            <p:childTnLst>
                              <p:par>
                                <p:cTn fill="hold" grpId="0" id="52" nodeType="clickEffect" presetClass="entr" presetID="37" presetSubtype="0">
                                  <p:stCondLst>
                                    <p:cond delay="0"/>
                                  </p:stCondLst>
                                  <p:childTnLst>
                                    <p:set>
                                      <p:cBhvr>
                                        <p:cTn dur="1" fill="hold" id="53">
                                          <p:stCondLst>
                                            <p:cond delay="0"/>
                                          </p:stCondLst>
                                        </p:cTn>
                                        <p:tgtEl>
                                          <p:spTgt spid="1049189"/>
                                        </p:tgtEl>
                                        <p:attrNameLst>
                                          <p:attrName>style.visibility</p:attrName>
                                        </p:attrNameLst>
                                      </p:cBhvr>
                                      <p:to>
                                        <p:strVal val="visible"/>
                                      </p:to>
                                    </p:set>
                                    <p:animEffect transition="in" filter="fade">
                                      <p:cBhvr>
                                        <p:cTn dur="1000" id="54"/>
                                        <p:tgtEl>
                                          <p:spTgt spid="1049189"/>
                                        </p:tgtEl>
                                      </p:cBhvr>
                                    </p:animEffect>
                                    <p:anim calcmode="lin" valueType="num">
                                      <p:cBhvr>
                                        <p:cTn dur="1000" fill="hold" id="55"/>
                                        <p:tgtEl>
                                          <p:spTgt spid="1049189"/>
                                        </p:tgtEl>
                                        <p:attrNameLst>
                                          <p:attrName>ppt_x</p:attrName>
                                        </p:attrNameLst>
                                      </p:cBhvr>
                                      <p:tavLst>
                                        <p:tav tm="0">
                                          <p:val>
                                            <p:strVal val="#ppt_x"/>
                                          </p:val>
                                        </p:tav>
                                        <p:tav tm="100000">
                                          <p:val>
                                            <p:strVal val="#ppt_x"/>
                                          </p:val>
                                        </p:tav>
                                      </p:tavLst>
                                    </p:anim>
                                    <p:anim calcmode="lin" valueType="num">
                                      <p:cBhvr>
                                        <p:cTn decel="100000" dur="900" fill="hold" id="56"/>
                                        <p:tgtEl>
                                          <p:spTgt spid="1049189"/>
                                        </p:tgtEl>
                                        <p:attrNameLst>
                                          <p:attrName>ppt_y</p:attrName>
                                        </p:attrNameLst>
                                      </p:cBhvr>
                                      <p:tavLst>
                                        <p:tav tm="0">
                                          <p:val>
                                            <p:strVal val="#ppt_y+1"/>
                                          </p:val>
                                        </p:tav>
                                        <p:tav tm="100000">
                                          <p:val>
                                            <p:strVal val="#ppt_y-.03"/>
                                          </p:val>
                                        </p:tav>
                                      </p:tavLst>
                                    </p:anim>
                                    <p:anim calcmode="lin" valueType="num">
                                      <p:cBhvr>
                                        <p:cTn accel="100000" dur="100" fill="hold" id="57">
                                          <p:stCondLst>
                                            <p:cond delay="900"/>
                                          </p:stCondLst>
                                        </p:cTn>
                                        <p:tgtEl>
                                          <p:spTgt spid="1049189"/>
                                        </p:tgtEl>
                                        <p:attrNameLst>
                                          <p:attrName>ppt_y</p:attrName>
                                        </p:attrNameLst>
                                      </p:cBhvr>
                                      <p:tavLst>
                                        <p:tav tm="0">
                                          <p:val>
                                            <p:strVal val="#ppt_y-.03"/>
                                          </p:val>
                                        </p:tav>
                                        <p:tav tm="100000">
                                          <p:val>
                                            <p:strVal val="#ppt_y"/>
                                          </p:val>
                                        </p:tav>
                                      </p:tavLst>
                                    </p:anim>
                                  </p:childTnLst>
                                </p:cTn>
                              </p:par>
                            </p:childTnLst>
                          </p:cTn>
                        </p:par>
                      </p:childTnLst>
                    </p:cTn>
                  </p:par>
                  <p:par>
                    <p:cTn fill="hold" id="58" nodeType="clickPar">
                      <p:stCondLst>
                        <p:cond delay="indefinite"/>
                      </p:stCondLst>
                      <p:childTnLst>
                        <p:par>
                          <p:cTn fill="hold" id="59" nodeType="withGroup">
                            <p:stCondLst>
                              <p:cond delay="0"/>
                            </p:stCondLst>
                            <p:childTnLst>
                              <p:par>
                                <p:cTn fill="hold" grpId="0" id="60" nodeType="clickEffect" presetClass="entr" presetID="37" presetSubtype="0">
                                  <p:stCondLst>
                                    <p:cond delay="0"/>
                                  </p:stCondLst>
                                  <p:childTnLst>
                                    <p:set>
                                      <p:cBhvr>
                                        <p:cTn dur="1" fill="hold" id="61">
                                          <p:stCondLst>
                                            <p:cond delay="0"/>
                                          </p:stCondLst>
                                        </p:cTn>
                                        <p:tgtEl>
                                          <p:spTgt spid="1049180"/>
                                        </p:tgtEl>
                                        <p:attrNameLst>
                                          <p:attrName>style.visibility</p:attrName>
                                        </p:attrNameLst>
                                      </p:cBhvr>
                                      <p:to>
                                        <p:strVal val="visible"/>
                                      </p:to>
                                    </p:set>
                                    <p:animEffect transition="in" filter="fade">
                                      <p:cBhvr>
                                        <p:cTn dur="1000" id="62"/>
                                        <p:tgtEl>
                                          <p:spTgt spid="1049180"/>
                                        </p:tgtEl>
                                      </p:cBhvr>
                                    </p:animEffect>
                                    <p:anim calcmode="lin" valueType="num">
                                      <p:cBhvr>
                                        <p:cTn dur="1000" fill="hold" id="63"/>
                                        <p:tgtEl>
                                          <p:spTgt spid="1049180"/>
                                        </p:tgtEl>
                                        <p:attrNameLst>
                                          <p:attrName>ppt_x</p:attrName>
                                        </p:attrNameLst>
                                      </p:cBhvr>
                                      <p:tavLst>
                                        <p:tav tm="0">
                                          <p:val>
                                            <p:strVal val="#ppt_x"/>
                                          </p:val>
                                        </p:tav>
                                        <p:tav tm="100000">
                                          <p:val>
                                            <p:strVal val="#ppt_x"/>
                                          </p:val>
                                        </p:tav>
                                      </p:tavLst>
                                    </p:anim>
                                    <p:anim calcmode="lin" valueType="num">
                                      <p:cBhvr>
                                        <p:cTn decel="100000" dur="900" fill="hold" id="64"/>
                                        <p:tgtEl>
                                          <p:spTgt spid="1049180"/>
                                        </p:tgtEl>
                                        <p:attrNameLst>
                                          <p:attrName>ppt_y</p:attrName>
                                        </p:attrNameLst>
                                      </p:cBhvr>
                                      <p:tavLst>
                                        <p:tav tm="0">
                                          <p:val>
                                            <p:strVal val="#ppt_y+1"/>
                                          </p:val>
                                        </p:tav>
                                        <p:tav tm="100000">
                                          <p:val>
                                            <p:strVal val="#ppt_y-.03"/>
                                          </p:val>
                                        </p:tav>
                                      </p:tavLst>
                                    </p:anim>
                                    <p:anim calcmode="lin" valueType="num">
                                      <p:cBhvr>
                                        <p:cTn accel="100000" dur="100" fill="hold" id="65">
                                          <p:stCondLst>
                                            <p:cond delay="900"/>
                                          </p:stCondLst>
                                        </p:cTn>
                                        <p:tgtEl>
                                          <p:spTgt spid="1049180"/>
                                        </p:tgtEl>
                                        <p:attrNameLst>
                                          <p:attrName>ppt_y</p:attrName>
                                        </p:attrNameLst>
                                      </p:cBhvr>
                                      <p:tavLst>
                                        <p:tav tm="0">
                                          <p:val>
                                            <p:strVal val="#ppt_y-.03"/>
                                          </p:val>
                                        </p:tav>
                                        <p:tav tm="100000">
                                          <p:val>
                                            <p:strVal val="#ppt_y"/>
                                          </p:val>
                                        </p:tav>
                                      </p:tavLst>
                                    </p:anim>
                                  </p:childTnLst>
                                </p:cTn>
                              </p:par>
                            </p:childTnLst>
                          </p:cTn>
                        </p:par>
                      </p:childTnLst>
                    </p:cTn>
                  </p:par>
                  <p:par>
                    <p:cTn fill="hold" id="66" nodeType="clickPar">
                      <p:stCondLst>
                        <p:cond delay="indefinite"/>
                      </p:stCondLst>
                      <p:childTnLst>
                        <p:par>
                          <p:cTn fill="hold" id="67" nodeType="withGroup">
                            <p:stCondLst>
                              <p:cond delay="0"/>
                            </p:stCondLst>
                            <p:childTnLst>
                              <p:par>
                                <p:cTn fill="hold" grpId="0" id="68" nodeType="clickEffect" presetClass="entr" presetID="37" presetSubtype="0">
                                  <p:stCondLst>
                                    <p:cond delay="0"/>
                                  </p:stCondLst>
                                  <p:childTnLst>
                                    <p:set>
                                      <p:cBhvr>
                                        <p:cTn dur="1" fill="hold" id="69">
                                          <p:stCondLst>
                                            <p:cond delay="0"/>
                                          </p:stCondLst>
                                        </p:cTn>
                                        <p:tgtEl>
                                          <p:spTgt spid="1049190"/>
                                        </p:tgtEl>
                                        <p:attrNameLst>
                                          <p:attrName>style.visibility</p:attrName>
                                        </p:attrNameLst>
                                      </p:cBhvr>
                                      <p:to>
                                        <p:strVal val="visible"/>
                                      </p:to>
                                    </p:set>
                                    <p:animEffect transition="in" filter="fade">
                                      <p:cBhvr>
                                        <p:cTn dur="1000" id="70"/>
                                        <p:tgtEl>
                                          <p:spTgt spid="1049190"/>
                                        </p:tgtEl>
                                      </p:cBhvr>
                                    </p:animEffect>
                                    <p:anim calcmode="lin" valueType="num">
                                      <p:cBhvr>
                                        <p:cTn dur="1000" fill="hold" id="71"/>
                                        <p:tgtEl>
                                          <p:spTgt spid="1049190"/>
                                        </p:tgtEl>
                                        <p:attrNameLst>
                                          <p:attrName>ppt_x</p:attrName>
                                        </p:attrNameLst>
                                      </p:cBhvr>
                                      <p:tavLst>
                                        <p:tav tm="0">
                                          <p:val>
                                            <p:strVal val="#ppt_x"/>
                                          </p:val>
                                        </p:tav>
                                        <p:tav tm="100000">
                                          <p:val>
                                            <p:strVal val="#ppt_x"/>
                                          </p:val>
                                        </p:tav>
                                      </p:tavLst>
                                    </p:anim>
                                    <p:anim calcmode="lin" valueType="num">
                                      <p:cBhvr>
                                        <p:cTn decel="100000" dur="900" fill="hold" id="72"/>
                                        <p:tgtEl>
                                          <p:spTgt spid="1049190"/>
                                        </p:tgtEl>
                                        <p:attrNameLst>
                                          <p:attrName>ppt_y</p:attrName>
                                        </p:attrNameLst>
                                      </p:cBhvr>
                                      <p:tavLst>
                                        <p:tav tm="0">
                                          <p:val>
                                            <p:strVal val="#ppt_y+1"/>
                                          </p:val>
                                        </p:tav>
                                        <p:tav tm="100000">
                                          <p:val>
                                            <p:strVal val="#ppt_y-.03"/>
                                          </p:val>
                                        </p:tav>
                                      </p:tavLst>
                                    </p:anim>
                                    <p:anim calcmode="lin" valueType="num">
                                      <p:cBhvr>
                                        <p:cTn accel="100000" dur="100" fill="hold" id="73">
                                          <p:stCondLst>
                                            <p:cond delay="900"/>
                                          </p:stCondLst>
                                        </p:cTn>
                                        <p:tgtEl>
                                          <p:spTgt spid="1049190"/>
                                        </p:tgtEl>
                                        <p:attrNameLst>
                                          <p:attrName>ppt_y</p:attrName>
                                        </p:attrNameLst>
                                      </p:cBhvr>
                                      <p:tavLst>
                                        <p:tav tm="0">
                                          <p:val>
                                            <p:strVal val="#ppt_y-.03"/>
                                          </p:val>
                                        </p:tav>
                                        <p:tav tm="100000">
                                          <p:val>
                                            <p:strVal val="#ppt_y"/>
                                          </p:val>
                                        </p:tav>
                                      </p:tavLst>
                                    </p:anim>
                                  </p:childTnLst>
                                </p:cTn>
                              </p:par>
                            </p:childTnLst>
                          </p:cTn>
                        </p:par>
                      </p:childTnLst>
                    </p:cTn>
                  </p:par>
                  <p:par>
                    <p:cTn fill="hold" id="74" nodeType="clickPar">
                      <p:stCondLst>
                        <p:cond delay="indefinite"/>
                      </p:stCondLst>
                      <p:childTnLst>
                        <p:par>
                          <p:cTn fill="hold" id="75" nodeType="withGroup">
                            <p:stCondLst>
                              <p:cond delay="0"/>
                            </p:stCondLst>
                            <p:childTnLst>
                              <p:par>
                                <p:cTn fill="hold" grpId="0" id="76" nodeType="clickEffect" presetClass="entr" presetID="15" presetSubtype="0">
                                  <p:stCondLst>
                                    <p:cond delay="0"/>
                                  </p:stCondLst>
                                  <p:childTnLst>
                                    <p:set>
                                      <p:cBhvr>
                                        <p:cTn dur="1" fill="hold" id="77">
                                          <p:stCondLst>
                                            <p:cond delay="0"/>
                                          </p:stCondLst>
                                        </p:cTn>
                                        <p:tgtEl>
                                          <p:spTgt spid="1049191"/>
                                        </p:tgtEl>
                                        <p:attrNameLst>
                                          <p:attrName>style.visibility</p:attrName>
                                        </p:attrNameLst>
                                      </p:cBhvr>
                                      <p:to>
                                        <p:strVal val="visible"/>
                                      </p:to>
                                    </p:set>
                                    <p:anim calcmode="lin" valueType="num">
                                      <p:cBhvr>
                                        <p:cTn dur="1000" fill="hold" id="78"/>
                                        <p:tgtEl>
                                          <p:spTgt spid="1049191"/>
                                        </p:tgtEl>
                                        <p:attrNameLst>
                                          <p:attrName>ppt_w</p:attrName>
                                        </p:attrNameLst>
                                      </p:cBhvr>
                                      <p:tavLst>
                                        <p:tav tm="0">
                                          <p:val>
                                            <p:fltVal val="0.0"/>
                                          </p:val>
                                        </p:tav>
                                        <p:tav tm="100000">
                                          <p:val>
                                            <p:strVal val="#ppt_w"/>
                                          </p:val>
                                        </p:tav>
                                      </p:tavLst>
                                    </p:anim>
                                    <p:anim calcmode="lin" valueType="num">
                                      <p:cBhvr>
                                        <p:cTn dur="1000" fill="hold" id="79"/>
                                        <p:tgtEl>
                                          <p:spTgt spid="1049191"/>
                                        </p:tgtEl>
                                        <p:attrNameLst>
                                          <p:attrName>ppt_h</p:attrName>
                                        </p:attrNameLst>
                                      </p:cBhvr>
                                      <p:tavLst>
                                        <p:tav tm="0">
                                          <p:val>
                                            <p:fltVal val="0.0"/>
                                          </p:val>
                                        </p:tav>
                                        <p:tav tm="100000">
                                          <p:val>
                                            <p:strVal val="#ppt_h"/>
                                          </p:val>
                                        </p:tav>
                                      </p:tavLst>
                                    </p:anim>
                                    <p:anim calcmode="lin" valueType="num">
                                      <p:cBhvr>
                                        <p:cTn dur="1000" fill="hold" id="80"/>
                                        <p:tgtEl>
                                          <p:spTgt spid="1049191"/>
                                        </p:tgtEl>
                                        <p:attrNameLst>
                                          <p:attrName>ppt_x</p:attrName>
                                        </p:attrNameLst>
                                      </p:cBhvr>
                                      <p:tavLst>
                                        <p:tav fmla="#ppt_x+(cos(-2*pi*(1-$))*-#ppt_x-sin(-2*pi*(1-$))*(1-#ppt_y))*(1-$)" tm="0">
                                          <p:val>
                                            <p:fltVal val="0.0"/>
                                          </p:val>
                                        </p:tav>
                                        <p:tav tm="100000">
                                          <p:val>
                                            <p:fltVal val="1.0"/>
                                          </p:val>
                                        </p:tav>
                                      </p:tavLst>
                                    </p:anim>
                                    <p:anim calcmode="lin" valueType="num">
                                      <p:cBhvr>
                                        <p:cTn dur="1000" fill="hold" id="81"/>
                                        <p:tgtEl>
                                          <p:spTgt spid="1049191"/>
                                        </p:tgtEl>
                                        <p:attrNameLst>
                                          <p:attrName>ppt_y</p:attrName>
                                        </p:attrNameLst>
                                      </p:cBhvr>
                                      <p:tavLst>
                                        <p:tav fmla="#ppt_y+(sin(-2*pi*(1-$))*-#ppt_x+cos(-2*pi*(1-$))*(1-#ppt_y))*(1-$)" tm="0">
                                          <p:val>
                                            <p:fltVal val="0.0"/>
                                          </p:val>
                                        </p:tav>
                                        <p:tav tm="100000">
                                          <p:val>
                                            <p:fltVal val="1.0"/>
                                          </p:val>
                                        </p:tav>
                                      </p:tavLst>
                                    </p:anim>
                                  </p:childTnLst>
                                </p:cTn>
                              </p:par>
                              <p:par>
                                <p:cTn fill="hold" grpId="0" id="82" nodeType="withEffect" presetClass="entr" presetID="15" presetSubtype="0">
                                  <p:stCondLst>
                                    <p:cond delay="0"/>
                                  </p:stCondLst>
                                  <p:childTnLst>
                                    <p:set>
                                      <p:cBhvr>
                                        <p:cTn dur="1" fill="hold" id="83">
                                          <p:stCondLst>
                                            <p:cond delay="0"/>
                                          </p:stCondLst>
                                        </p:cTn>
                                        <p:tgtEl>
                                          <p:spTgt spid="1049192"/>
                                        </p:tgtEl>
                                        <p:attrNameLst>
                                          <p:attrName>style.visibility</p:attrName>
                                        </p:attrNameLst>
                                      </p:cBhvr>
                                      <p:to>
                                        <p:strVal val="visible"/>
                                      </p:to>
                                    </p:set>
                                    <p:anim calcmode="lin" valueType="num">
                                      <p:cBhvr>
                                        <p:cTn dur="1000" fill="hold" id="84"/>
                                        <p:tgtEl>
                                          <p:spTgt spid="1049192"/>
                                        </p:tgtEl>
                                        <p:attrNameLst>
                                          <p:attrName>ppt_w</p:attrName>
                                        </p:attrNameLst>
                                      </p:cBhvr>
                                      <p:tavLst>
                                        <p:tav tm="0">
                                          <p:val>
                                            <p:fltVal val="0.0"/>
                                          </p:val>
                                        </p:tav>
                                        <p:tav tm="100000">
                                          <p:val>
                                            <p:strVal val="#ppt_w"/>
                                          </p:val>
                                        </p:tav>
                                      </p:tavLst>
                                    </p:anim>
                                    <p:anim calcmode="lin" valueType="num">
                                      <p:cBhvr>
                                        <p:cTn dur="1000" fill="hold" id="85"/>
                                        <p:tgtEl>
                                          <p:spTgt spid="1049192"/>
                                        </p:tgtEl>
                                        <p:attrNameLst>
                                          <p:attrName>ppt_h</p:attrName>
                                        </p:attrNameLst>
                                      </p:cBhvr>
                                      <p:tavLst>
                                        <p:tav tm="0">
                                          <p:val>
                                            <p:fltVal val="0.0"/>
                                          </p:val>
                                        </p:tav>
                                        <p:tav tm="100000">
                                          <p:val>
                                            <p:strVal val="#ppt_h"/>
                                          </p:val>
                                        </p:tav>
                                      </p:tavLst>
                                    </p:anim>
                                    <p:anim calcmode="lin" valueType="num">
                                      <p:cBhvr>
                                        <p:cTn dur="1000" fill="hold" id="86"/>
                                        <p:tgtEl>
                                          <p:spTgt spid="1049192"/>
                                        </p:tgtEl>
                                        <p:attrNameLst>
                                          <p:attrName>ppt_x</p:attrName>
                                        </p:attrNameLst>
                                      </p:cBhvr>
                                      <p:tavLst>
                                        <p:tav fmla="#ppt_x+(cos(-2*pi*(1-$))*-#ppt_x-sin(-2*pi*(1-$))*(1-#ppt_y))*(1-$)" tm="0">
                                          <p:val>
                                            <p:fltVal val="0.0"/>
                                          </p:val>
                                        </p:tav>
                                        <p:tav tm="100000">
                                          <p:val>
                                            <p:fltVal val="1.0"/>
                                          </p:val>
                                        </p:tav>
                                      </p:tavLst>
                                    </p:anim>
                                    <p:anim calcmode="lin" valueType="num">
                                      <p:cBhvr>
                                        <p:cTn dur="1000" fill="hold" id="87"/>
                                        <p:tgtEl>
                                          <p:spTgt spid="1049192"/>
                                        </p:tgtEl>
                                        <p:attrNameLst>
                                          <p:attrName>ppt_y</p:attrName>
                                        </p:attrNameLst>
                                      </p:cBhvr>
                                      <p:tavLst>
                                        <p:tav fmla="#ppt_y+(sin(-2*pi*(1-$))*-#ppt_x+cos(-2*pi*(1-$))*(1-#ppt_y))*(1-$)" tm="0">
                                          <p:val>
                                            <p:fltVal val="0.0"/>
                                          </p:val>
                                        </p:tav>
                                        <p:tav tm="100000">
                                          <p:val>
                                            <p:fltVal val="1.0"/>
                                          </p:val>
                                        </p:tav>
                                      </p:tavLst>
                                    </p:anim>
                                  </p:childTnLst>
                                </p:cTn>
                              </p:par>
                              <p:par>
                                <p:cTn fill="hold" grpId="0" id="88" nodeType="withEffect" presetClass="entr" presetID="15" presetSubtype="0">
                                  <p:stCondLst>
                                    <p:cond delay="0"/>
                                  </p:stCondLst>
                                  <p:childTnLst>
                                    <p:set>
                                      <p:cBhvr>
                                        <p:cTn dur="1" fill="hold" id="89">
                                          <p:stCondLst>
                                            <p:cond delay="0"/>
                                          </p:stCondLst>
                                        </p:cTn>
                                        <p:tgtEl>
                                          <p:spTgt spid="1049193"/>
                                        </p:tgtEl>
                                        <p:attrNameLst>
                                          <p:attrName>style.visibility</p:attrName>
                                        </p:attrNameLst>
                                      </p:cBhvr>
                                      <p:to>
                                        <p:strVal val="visible"/>
                                      </p:to>
                                    </p:set>
                                    <p:anim calcmode="lin" valueType="num">
                                      <p:cBhvr>
                                        <p:cTn dur="1000" fill="hold" id="90"/>
                                        <p:tgtEl>
                                          <p:spTgt spid="1049193"/>
                                        </p:tgtEl>
                                        <p:attrNameLst>
                                          <p:attrName>ppt_w</p:attrName>
                                        </p:attrNameLst>
                                      </p:cBhvr>
                                      <p:tavLst>
                                        <p:tav tm="0">
                                          <p:val>
                                            <p:fltVal val="0.0"/>
                                          </p:val>
                                        </p:tav>
                                        <p:tav tm="100000">
                                          <p:val>
                                            <p:strVal val="#ppt_w"/>
                                          </p:val>
                                        </p:tav>
                                      </p:tavLst>
                                    </p:anim>
                                    <p:anim calcmode="lin" valueType="num">
                                      <p:cBhvr>
                                        <p:cTn dur="1000" fill="hold" id="91"/>
                                        <p:tgtEl>
                                          <p:spTgt spid="1049193"/>
                                        </p:tgtEl>
                                        <p:attrNameLst>
                                          <p:attrName>ppt_h</p:attrName>
                                        </p:attrNameLst>
                                      </p:cBhvr>
                                      <p:tavLst>
                                        <p:tav tm="0">
                                          <p:val>
                                            <p:fltVal val="0.0"/>
                                          </p:val>
                                        </p:tav>
                                        <p:tav tm="100000">
                                          <p:val>
                                            <p:strVal val="#ppt_h"/>
                                          </p:val>
                                        </p:tav>
                                      </p:tavLst>
                                    </p:anim>
                                    <p:anim calcmode="lin" valueType="num">
                                      <p:cBhvr>
                                        <p:cTn dur="1000" fill="hold" id="92"/>
                                        <p:tgtEl>
                                          <p:spTgt spid="1049193"/>
                                        </p:tgtEl>
                                        <p:attrNameLst>
                                          <p:attrName>ppt_x</p:attrName>
                                        </p:attrNameLst>
                                      </p:cBhvr>
                                      <p:tavLst>
                                        <p:tav fmla="#ppt_x+(cos(-2*pi*(1-$))*-#ppt_x-sin(-2*pi*(1-$))*(1-#ppt_y))*(1-$)" tm="0">
                                          <p:val>
                                            <p:fltVal val="0.0"/>
                                          </p:val>
                                        </p:tav>
                                        <p:tav tm="100000">
                                          <p:val>
                                            <p:fltVal val="1.0"/>
                                          </p:val>
                                        </p:tav>
                                      </p:tavLst>
                                    </p:anim>
                                    <p:anim calcmode="lin" valueType="num">
                                      <p:cBhvr>
                                        <p:cTn dur="1000" fill="hold" id="93"/>
                                        <p:tgtEl>
                                          <p:spTgt spid="1049193"/>
                                        </p:tgtEl>
                                        <p:attrNameLst>
                                          <p:attrName>ppt_y</p:attrName>
                                        </p:attrNameLst>
                                      </p:cBhvr>
                                      <p:tavLst>
                                        <p:tav fmla="#ppt_y+(sin(-2*pi*(1-$))*-#ppt_x+cos(-2*pi*(1-$))*(1-#ppt_y))*(1-$)" tm="0">
                                          <p:val>
                                            <p:fltVal val="0.0"/>
                                          </p:val>
                                        </p:tav>
                                        <p:tav tm="100000">
                                          <p:val>
                                            <p:fltVal val="1.0"/>
                                          </p:val>
                                        </p:tav>
                                      </p:tavLst>
                                    </p:anim>
                                  </p:childTnLst>
                                </p:cTn>
                              </p:par>
                              <p:par>
                                <p:cTn fill="hold" grpId="0" id="94" nodeType="withEffect" presetClass="entr" presetID="15" presetSubtype="0">
                                  <p:stCondLst>
                                    <p:cond delay="0"/>
                                  </p:stCondLst>
                                  <p:childTnLst>
                                    <p:set>
                                      <p:cBhvr>
                                        <p:cTn dur="1" fill="hold" id="95">
                                          <p:stCondLst>
                                            <p:cond delay="0"/>
                                          </p:stCondLst>
                                        </p:cTn>
                                        <p:tgtEl>
                                          <p:spTgt spid="1049194"/>
                                        </p:tgtEl>
                                        <p:attrNameLst>
                                          <p:attrName>style.visibility</p:attrName>
                                        </p:attrNameLst>
                                      </p:cBhvr>
                                      <p:to>
                                        <p:strVal val="visible"/>
                                      </p:to>
                                    </p:set>
                                    <p:anim calcmode="lin" valueType="num">
                                      <p:cBhvr>
                                        <p:cTn dur="1000" fill="hold" id="96"/>
                                        <p:tgtEl>
                                          <p:spTgt spid="1049194"/>
                                        </p:tgtEl>
                                        <p:attrNameLst>
                                          <p:attrName>ppt_w</p:attrName>
                                        </p:attrNameLst>
                                      </p:cBhvr>
                                      <p:tavLst>
                                        <p:tav tm="0">
                                          <p:val>
                                            <p:fltVal val="0.0"/>
                                          </p:val>
                                        </p:tav>
                                        <p:tav tm="100000">
                                          <p:val>
                                            <p:strVal val="#ppt_w"/>
                                          </p:val>
                                        </p:tav>
                                      </p:tavLst>
                                    </p:anim>
                                    <p:anim calcmode="lin" valueType="num">
                                      <p:cBhvr>
                                        <p:cTn dur="1000" fill="hold" id="97"/>
                                        <p:tgtEl>
                                          <p:spTgt spid="1049194"/>
                                        </p:tgtEl>
                                        <p:attrNameLst>
                                          <p:attrName>ppt_h</p:attrName>
                                        </p:attrNameLst>
                                      </p:cBhvr>
                                      <p:tavLst>
                                        <p:tav tm="0">
                                          <p:val>
                                            <p:fltVal val="0.0"/>
                                          </p:val>
                                        </p:tav>
                                        <p:tav tm="100000">
                                          <p:val>
                                            <p:strVal val="#ppt_h"/>
                                          </p:val>
                                        </p:tav>
                                      </p:tavLst>
                                    </p:anim>
                                    <p:anim calcmode="lin" valueType="num">
                                      <p:cBhvr>
                                        <p:cTn dur="1000" fill="hold" id="98"/>
                                        <p:tgtEl>
                                          <p:spTgt spid="1049194"/>
                                        </p:tgtEl>
                                        <p:attrNameLst>
                                          <p:attrName>ppt_x</p:attrName>
                                        </p:attrNameLst>
                                      </p:cBhvr>
                                      <p:tavLst>
                                        <p:tav fmla="#ppt_x+(cos(-2*pi*(1-$))*-#ppt_x-sin(-2*pi*(1-$))*(1-#ppt_y))*(1-$)" tm="0">
                                          <p:val>
                                            <p:fltVal val="0.0"/>
                                          </p:val>
                                        </p:tav>
                                        <p:tav tm="100000">
                                          <p:val>
                                            <p:fltVal val="1.0"/>
                                          </p:val>
                                        </p:tav>
                                      </p:tavLst>
                                    </p:anim>
                                    <p:anim calcmode="lin" valueType="num">
                                      <p:cBhvr>
                                        <p:cTn dur="1000" fill="hold" id="99"/>
                                        <p:tgtEl>
                                          <p:spTgt spid="1049194"/>
                                        </p:tgtEl>
                                        <p:attrNameLst>
                                          <p:attrName>ppt_y</p:attrName>
                                        </p:attrNameLst>
                                      </p:cBhvr>
                                      <p:tavLst>
                                        <p:tav fmla="#ppt_y+(sin(-2*pi*(1-$))*-#ppt_x+cos(-2*pi*(1-$))*(1-#ppt_y))*(1-$)" tm="0">
                                          <p:val>
                                            <p:fltVal val="0.0"/>
                                          </p:val>
                                        </p:tav>
                                        <p:tav tm="100000">
                                          <p:val>
                                            <p:fltVal val="1.0"/>
                                          </p:val>
                                        </p:tav>
                                      </p:tavLst>
                                    </p:anim>
                                  </p:childTnLst>
                                </p:cTn>
                              </p:par>
                            </p:childTnLst>
                          </p:cTn>
                        </p:par>
                      </p:childTnLst>
                    </p:cTn>
                  </p:par>
                  <p:par>
                    <p:cTn fill="hold" id="100" nodeType="clickPar">
                      <p:stCondLst>
                        <p:cond delay="indefinite"/>
                      </p:stCondLst>
                      <p:childTnLst>
                        <p:par>
                          <p:cTn fill="hold" id="101" nodeType="withGroup">
                            <p:stCondLst>
                              <p:cond delay="0"/>
                            </p:stCondLst>
                            <p:childTnLst>
                              <p:par>
                                <p:cTn fill="hold" grpId="0" id="102" nodeType="clickEffect" presetClass="entr" presetID="37" presetSubtype="0">
                                  <p:stCondLst>
                                    <p:cond delay="0"/>
                                  </p:stCondLst>
                                  <p:childTnLst>
                                    <p:set>
                                      <p:cBhvr>
                                        <p:cTn dur="1" fill="hold" id="103">
                                          <p:stCondLst>
                                            <p:cond delay="0"/>
                                          </p:stCondLst>
                                        </p:cTn>
                                        <p:tgtEl>
                                          <p:spTgt spid="1049195"/>
                                        </p:tgtEl>
                                        <p:attrNameLst>
                                          <p:attrName>style.visibility</p:attrName>
                                        </p:attrNameLst>
                                      </p:cBhvr>
                                      <p:to>
                                        <p:strVal val="visible"/>
                                      </p:to>
                                    </p:set>
                                    <p:animEffect transition="in" filter="fade">
                                      <p:cBhvr>
                                        <p:cTn dur="1000" id="104"/>
                                        <p:tgtEl>
                                          <p:spTgt spid="1049195"/>
                                        </p:tgtEl>
                                      </p:cBhvr>
                                    </p:animEffect>
                                    <p:anim calcmode="lin" valueType="num">
                                      <p:cBhvr>
                                        <p:cTn dur="1000" fill="hold" id="105"/>
                                        <p:tgtEl>
                                          <p:spTgt spid="1049195"/>
                                        </p:tgtEl>
                                        <p:attrNameLst>
                                          <p:attrName>ppt_x</p:attrName>
                                        </p:attrNameLst>
                                      </p:cBhvr>
                                      <p:tavLst>
                                        <p:tav tm="0">
                                          <p:val>
                                            <p:strVal val="#ppt_x"/>
                                          </p:val>
                                        </p:tav>
                                        <p:tav tm="100000">
                                          <p:val>
                                            <p:strVal val="#ppt_x"/>
                                          </p:val>
                                        </p:tav>
                                      </p:tavLst>
                                    </p:anim>
                                    <p:anim calcmode="lin" valueType="num">
                                      <p:cBhvr>
                                        <p:cTn decel="100000" dur="900" fill="hold" id="106"/>
                                        <p:tgtEl>
                                          <p:spTgt spid="1049195"/>
                                        </p:tgtEl>
                                        <p:attrNameLst>
                                          <p:attrName>ppt_y</p:attrName>
                                        </p:attrNameLst>
                                      </p:cBhvr>
                                      <p:tavLst>
                                        <p:tav tm="0">
                                          <p:val>
                                            <p:strVal val="#ppt_y+1"/>
                                          </p:val>
                                        </p:tav>
                                        <p:tav tm="100000">
                                          <p:val>
                                            <p:strVal val="#ppt_y-.03"/>
                                          </p:val>
                                        </p:tav>
                                      </p:tavLst>
                                    </p:anim>
                                    <p:anim calcmode="lin" valueType="num">
                                      <p:cBhvr>
                                        <p:cTn accel="100000" dur="100" fill="hold" id="107">
                                          <p:stCondLst>
                                            <p:cond delay="900"/>
                                          </p:stCondLst>
                                        </p:cTn>
                                        <p:tgtEl>
                                          <p:spTgt spid="1049195"/>
                                        </p:tgtEl>
                                        <p:attrNameLst>
                                          <p:attrName>ppt_y</p:attrName>
                                        </p:attrNameLst>
                                      </p:cBhvr>
                                      <p:tavLst>
                                        <p:tav tm="0">
                                          <p:val>
                                            <p:strVal val="#ppt_y-.03"/>
                                          </p:val>
                                        </p:tav>
                                        <p:tav tm="100000">
                                          <p:val>
                                            <p:strVal val="#ppt_y"/>
                                          </p:val>
                                        </p:tav>
                                      </p:tavLst>
                                    </p:anim>
                                  </p:childTnLst>
                                </p:cTn>
                              </p:par>
                            </p:childTnLst>
                          </p:cTn>
                        </p:par>
                      </p:childTnLst>
                    </p:cTn>
                  </p:par>
                  <p:par>
                    <p:cTn fill="hold" id="108" nodeType="clickPar">
                      <p:stCondLst>
                        <p:cond delay="indefinite"/>
                      </p:stCondLst>
                      <p:childTnLst>
                        <p:par>
                          <p:cTn fill="hold" id="109" nodeType="withGroup">
                            <p:stCondLst>
                              <p:cond delay="0"/>
                            </p:stCondLst>
                            <p:childTnLst>
                              <p:par>
                                <p:cTn fill="hold" grpId="0" id="110" nodeType="clickEffect" presetClass="entr" presetID="37" presetSubtype="0">
                                  <p:stCondLst>
                                    <p:cond delay="0"/>
                                  </p:stCondLst>
                                  <p:childTnLst>
                                    <p:set>
                                      <p:cBhvr>
                                        <p:cTn dur="1" fill="hold" id="111">
                                          <p:stCondLst>
                                            <p:cond delay="0"/>
                                          </p:stCondLst>
                                        </p:cTn>
                                        <p:tgtEl>
                                          <p:spTgt spid="1049197"/>
                                        </p:tgtEl>
                                        <p:attrNameLst>
                                          <p:attrName>style.visibility</p:attrName>
                                        </p:attrNameLst>
                                      </p:cBhvr>
                                      <p:to>
                                        <p:strVal val="visible"/>
                                      </p:to>
                                    </p:set>
                                    <p:animEffect transition="in" filter="fade">
                                      <p:cBhvr>
                                        <p:cTn dur="1000" id="112"/>
                                        <p:tgtEl>
                                          <p:spTgt spid="1049197"/>
                                        </p:tgtEl>
                                      </p:cBhvr>
                                    </p:animEffect>
                                    <p:anim calcmode="lin" valueType="num">
                                      <p:cBhvr>
                                        <p:cTn dur="1000" fill="hold" id="113"/>
                                        <p:tgtEl>
                                          <p:spTgt spid="1049197"/>
                                        </p:tgtEl>
                                        <p:attrNameLst>
                                          <p:attrName>ppt_x</p:attrName>
                                        </p:attrNameLst>
                                      </p:cBhvr>
                                      <p:tavLst>
                                        <p:tav tm="0">
                                          <p:val>
                                            <p:strVal val="#ppt_x"/>
                                          </p:val>
                                        </p:tav>
                                        <p:tav tm="100000">
                                          <p:val>
                                            <p:strVal val="#ppt_x"/>
                                          </p:val>
                                        </p:tav>
                                      </p:tavLst>
                                    </p:anim>
                                    <p:anim calcmode="lin" valueType="num">
                                      <p:cBhvr>
                                        <p:cTn decel="100000" dur="900" fill="hold" id="114"/>
                                        <p:tgtEl>
                                          <p:spTgt spid="1049197"/>
                                        </p:tgtEl>
                                        <p:attrNameLst>
                                          <p:attrName>ppt_y</p:attrName>
                                        </p:attrNameLst>
                                      </p:cBhvr>
                                      <p:tavLst>
                                        <p:tav tm="0">
                                          <p:val>
                                            <p:strVal val="#ppt_y+1"/>
                                          </p:val>
                                        </p:tav>
                                        <p:tav tm="100000">
                                          <p:val>
                                            <p:strVal val="#ppt_y-.03"/>
                                          </p:val>
                                        </p:tav>
                                      </p:tavLst>
                                    </p:anim>
                                    <p:anim calcmode="lin" valueType="num">
                                      <p:cBhvr>
                                        <p:cTn accel="100000" dur="100" fill="hold" id="115">
                                          <p:stCondLst>
                                            <p:cond delay="900"/>
                                          </p:stCondLst>
                                        </p:cTn>
                                        <p:tgtEl>
                                          <p:spTgt spid="1049197"/>
                                        </p:tgtEl>
                                        <p:attrNameLst>
                                          <p:attrName>ppt_y</p:attrName>
                                        </p:attrNameLst>
                                      </p:cBhvr>
                                      <p:tavLst>
                                        <p:tav tm="0">
                                          <p:val>
                                            <p:strVal val="#ppt_y-.03"/>
                                          </p:val>
                                        </p:tav>
                                        <p:tav tm="100000">
                                          <p:val>
                                            <p:strVal val="#ppt_y"/>
                                          </p:val>
                                        </p:tav>
                                      </p:tavLst>
                                    </p:anim>
                                  </p:childTnLst>
                                </p:cTn>
                              </p:par>
                            </p:childTnLst>
                          </p:cTn>
                        </p:par>
                      </p:childTnLst>
                    </p:cTn>
                  </p:par>
                  <p:par>
                    <p:cTn fill="hold" id="116" nodeType="clickPar">
                      <p:stCondLst>
                        <p:cond delay="indefinite"/>
                      </p:stCondLst>
                      <p:childTnLst>
                        <p:par>
                          <p:cTn fill="hold" id="117" nodeType="withGroup">
                            <p:stCondLst>
                              <p:cond delay="0"/>
                            </p:stCondLst>
                            <p:childTnLst>
                              <p:par>
                                <p:cTn fill="hold" grpId="0" id="118" nodeType="clickEffect" presetClass="entr" presetID="37" presetSubtype="0">
                                  <p:stCondLst>
                                    <p:cond delay="0"/>
                                  </p:stCondLst>
                                  <p:childTnLst>
                                    <p:set>
                                      <p:cBhvr>
                                        <p:cTn dur="1" fill="hold" id="119">
                                          <p:stCondLst>
                                            <p:cond delay="0"/>
                                          </p:stCondLst>
                                        </p:cTn>
                                        <p:tgtEl>
                                          <p:spTgt spid="1049196"/>
                                        </p:tgtEl>
                                        <p:attrNameLst>
                                          <p:attrName>style.visibility</p:attrName>
                                        </p:attrNameLst>
                                      </p:cBhvr>
                                      <p:to>
                                        <p:strVal val="visible"/>
                                      </p:to>
                                    </p:set>
                                    <p:animEffect transition="in" filter="fade">
                                      <p:cBhvr>
                                        <p:cTn dur="1000" id="120"/>
                                        <p:tgtEl>
                                          <p:spTgt spid="1049196"/>
                                        </p:tgtEl>
                                      </p:cBhvr>
                                    </p:animEffect>
                                    <p:anim calcmode="lin" valueType="num">
                                      <p:cBhvr>
                                        <p:cTn dur="1000" fill="hold" id="121"/>
                                        <p:tgtEl>
                                          <p:spTgt spid="1049196"/>
                                        </p:tgtEl>
                                        <p:attrNameLst>
                                          <p:attrName>ppt_x</p:attrName>
                                        </p:attrNameLst>
                                      </p:cBhvr>
                                      <p:tavLst>
                                        <p:tav tm="0">
                                          <p:val>
                                            <p:strVal val="#ppt_x"/>
                                          </p:val>
                                        </p:tav>
                                        <p:tav tm="100000">
                                          <p:val>
                                            <p:strVal val="#ppt_x"/>
                                          </p:val>
                                        </p:tav>
                                      </p:tavLst>
                                    </p:anim>
                                    <p:anim calcmode="lin" valueType="num">
                                      <p:cBhvr>
                                        <p:cTn decel="100000" dur="900" fill="hold" id="122"/>
                                        <p:tgtEl>
                                          <p:spTgt spid="1049196"/>
                                        </p:tgtEl>
                                        <p:attrNameLst>
                                          <p:attrName>ppt_y</p:attrName>
                                        </p:attrNameLst>
                                      </p:cBhvr>
                                      <p:tavLst>
                                        <p:tav tm="0">
                                          <p:val>
                                            <p:strVal val="#ppt_y+1"/>
                                          </p:val>
                                        </p:tav>
                                        <p:tav tm="100000">
                                          <p:val>
                                            <p:strVal val="#ppt_y-.03"/>
                                          </p:val>
                                        </p:tav>
                                      </p:tavLst>
                                    </p:anim>
                                    <p:anim calcmode="lin" valueType="num">
                                      <p:cBhvr>
                                        <p:cTn accel="100000" dur="100" fill="hold" id="123">
                                          <p:stCondLst>
                                            <p:cond delay="900"/>
                                          </p:stCondLst>
                                        </p:cTn>
                                        <p:tgtEl>
                                          <p:spTgt spid="1049196"/>
                                        </p:tgtEl>
                                        <p:attrNameLst>
                                          <p:attrName>ppt_y</p:attrName>
                                        </p:attrNameLst>
                                      </p:cBhvr>
                                      <p:tavLst>
                                        <p:tav tm="0">
                                          <p:val>
                                            <p:strVal val="#ppt_y-.03"/>
                                          </p:val>
                                        </p:tav>
                                        <p:tav tm="100000">
                                          <p:val>
                                            <p:strVal val="#ppt_y"/>
                                          </p:val>
                                        </p:tav>
                                      </p:tavLst>
                                    </p:anim>
                                  </p:childTnLst>
                                </p:cTn>
                              </p:par>
                            </p:childTnLst>
                          </p:cTn>
                        </p:par>
                      </p:childTnLst>
                    </p:cTn>
                  </p:par>
                  <p:par>
                    <p:cTn fill="hold" id="124" nodeType="clickPar">
                      <p:stCondLst>
                        <p:cond delay="indefinite"/>
                      </p:stCondLst>
                      <p:childTnLst>
                        <p:par>
                          <p:cTn fill="hold" id="125" nodeType="withGroup">
                            <p:stCondLst>
                              <p:cond delay="0"/>
                            </p:stCondLst>
                            <p:childTnLst>
                              <p:par>
                                <p:cTn fill="hold" grpId="0" id="126" nodeType="clickEffect" presetClass="entr" presetID="37" presetSubtype="0">
                                  <p:stCondLst>
                                    <p:cond delay="0"/>
                                  </p:stCondLst>
                                  <p:childTnLst>
                                    <p:set>
                                      <p:cBhvr>
                                        <p:cTn dur="1" fill="hold" id="127">
                                          <p:stCondLst>
                                            <p:cond delay="0"/>
                                          </p:stCondLst>
                                        </p:cTn>
                                        <p:tgtEl>
                                          <p:spTgt spid="1049198"/>
                                        </p:tgtEl>
                                        <p:attrNameLst>
                                          <p:attrName>style.visibility</p:attrName>
                                        </p:attrNameLst>
                                      </p:cBhvr>
                                      <p:to>
                                        <p:strVal val="visible"/>
                                      </p:to>
                                    </p:set>
                                    <p:animEffect transition="in" filter="fade">
                                      <p:cBhvr>
                                        <p:cTn dur="1000" id="128"/>
                                        <p:tgtEl>
                                          <p:spTgt spid="1049198"/>
                                        </p:tgtEl>
                                      </p:cBhvr>
                                    </p:animEffect>
                                    <p:anim calcmode="lin" valueType="num">
                                      <p:cBhvr>
                                        <p:cTn dur="1000" fill="hold" id="129"/>
                                        <p:tgtEl>
                                          <p:spTgt spid="1049198"/>
                                        </p:tgtEl>
                                        <p:attrNameLst>
                                          <p:attrName>ppt_x</p:attrName>
                                        </p:attrNameLst>
                                      </p:cBhvr>
                                      <p:tavLst>
                                        <p:tav tm="0">
                                          <p:val>
                                            <p:strVal val="#ppt_x"/>
                                          </p:val>
                                        </p:tav>
                                        <p:tav tm="100000">
                                          <p:val>
                                            <p:strVal val="#ppt_x"/>
                                          </p:val>
                                        </p:tav>
                                      </p:tavLst>
                                    </p:anim>
                                    <p:anim calcmode="lin" valueType="num">
                                      <p:cBhvr>
                                        <p:cTn decel="100000" dur="900" fill="hold" id="130"/>
                                        <p:tgtEl>
                                          <p:spTgt spid="1049198"/>
                                        </p:tgtEl>
                                        <p:attrNameLst>
                                          <p:attrName>ppt_y</p:attrName>
                                        </p:attrNameLst>
                                      </p:cBhvr>
                                      <p:tavLst>
                                        <p:tav tm="0">
                                          <p:val>
                                            <p:strVal val="#ppt_y+1"/>
                                          </p:val>
                                        </p:tav>
                                        <p:tav tm="100000">
                                          <p:val>
                                            <p:strVal val="#ppt_y-.03"/>
                                          </p:val>
                                        </p:tav>
                                      </p:tavLst>
                                    </p:anim>
                                    <p:anim calcmode="lin" valueType="num">
                                      <p:cBhvr>
                                        <p:cTn accel="100000" dur="100" fill="hold" id="131">
                                          <p:stCondLst>
                                            <p:cond delay="900"/>
                                          </p:stCondLst>
                                        </p:cTn>
                                        <p:tgtEl>
                                          <p:spTgt spid="104919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76" grpId="0" uiExpand="0" build="whole"/>
      <p:bldP spid="1049178" grpId="0" uiExpand="0" build="whole"/>
      <p:bldP spid="1049179" grpId="0" uiExpand="0" build="whole"/>
      <p:bldP spid="1049180" grpId="0" uiExpand="0" build="whole"/>
      <p:bldP spid="1049181" grpId="0" uiExpand="0" build="whole"/>
      <p:bldP spid="1049182" grpId="0" uiExpand="0" build="whole"/>
      <p:bldP spid="1049183" grpId="0" uiExpand="0" build="whole"/>
      <p:bldP spid="1049189" grpId="0" uiExpand="0" build="whole"/>
      <p:bldP spid="1049190" grpId="0" uiExpand="0" build="whole"/>
      <p:bldP spid="1049191" grpId="0" uiExpand="0" build="whole"/>
      <p:bldP spid="1049192" grpId="0" uiExpand="0" build="whole"/>
      <p:bldP spid="1049193" grpId="0" uiExpand="0" build="whole"/>
      <p:bldP spid="1049194" grpId="0" uiExpand="0" build="whole"/>
      <p:bldP spid="1049195" grpId="0" uiExpand="0" build="whole"/>
      <p:bldP spid="1049196" grpId="0" uiExpand="0" build="whole"/>
      <p:bldP spid="1049197" grpId="0" uiExpand="0" build="whole"/>
      <p:bldP spid="1049198" grpId="0" uiExpand="0" build="whole"/>
    </p:bldLst>
  </p:timing>
</p:sld>
</file>

<file path=ppt/slides/slide34.xml><?xml version="1.0" encoding="utf-8"?>
<p:sld xmlns:a="http://schemas.openxmlformats.org/drawingml/2006/main" xmlns:r="http://schemas.openxmlformats.org/officeDocument/2006/relationships" xmlns:p="http://schemas.openxmlformats.org/presentationml/2006/main" showMasterSp="1">
  <p:cSld>
    <p:spTree>
      <p:nvGrpSpPr>
        <p:cNvPr id="195" name=""/>
        <p:cNvGrpSpPr/>
        <p:nvPr/>
      </p:nvGrpSpPr>
      <p:grpSpPr>
        <a:xfrm rot="0">
          <a:off x="0" y="0"/>
          <a:ext cx="0" cy="0"/>
          <a:chOff x="0" y="0"/>
          <a:chExt cx="0" cy="0"/>
        </a:xfrm>
      </p:grpSpPr>
      <p:graphicFrame>
        <p:nvGraphicFramePr>
          <p:cNvPr id="4194338" name=""/>
          <p:cNvGraphicFramePr>
            <a:graphicFrameLocks/>
          </p:cNvGraphicFramePr>
          <p:nvPr/>
        </p:nvGraphicFramePr>
        <p:xfrm rot="0">
          <a:off x="4953000" y="3213100"/>
          <a:ext cx="2438400" cy="2349500"/>
        </p:xfrm>
        <a:graphic>
          <a:graphicData uri="http://schemas.openxmlformats.org/presentationml/2006/ole">
            <mc:AlternateContent xmlns:mc="http://schemas.openxmlformats.org/markup-compatibility/2006">
              <mc:Choice xmlns:v="urn:schemas-microsoft-com:vml" Requires="v">
                <p:oleObj name="CorelDRAW" r:id="rId1" spid="" imgH="2349500" imgW="2438400" showAsIcon="0" progId="CorelDRAW.Graphic.13">
                  <p:embed followColorScheme="full"/>
                  <p:pic>
                    <p:nvPicPr>
                      <p:cNvPr id="2097232" name="Object 171"/>
                      <p:cNvPicPr>
                        <a:picLocks/>
                      </p:cNvPicPr>
                      <p:nvPr/>
                    </p:nvPicPr>
                    <p:blipFill>
                      <a:blip xmlns:r="http://schemas.openxmlformats.org/officeDocument/2006/relationships" r:embed="rId2"/>
                      <a:srcRect l="0" t="0" r="0" b="0"/>
                      <a:stretch>
                        <a:fillRect/>
                      </a:stretch>
                    </p:blipFill>
                    <p:spPr>
                      <a:xfrm rot="0">
                        <a:off x="4953000" y="3213100"/>
                        <a:ext cx="2438400" cy="2349500"/>
                      </a:xfrm>
                      <a:prstGeom prst="rect"/>
                      <a:noFill/>
                      <a:ln>
                        <a:noFill/>
                      </a:ln>
                    </p:spPr>
                  </p:pic>
                </p:oleObj>
              </mc:Choice>
              <mc:Fallback>
                <p:oleObj name="CorelDRAW" r:id="rId1" spid="" imgH="2349500" imgW="2438400" showAsIcon="0" progId="CorelDRAW.Graphic.13">
                  <p:embed followColorScheme="full"/>
                  <p:pic>
                    <p:nvPicPr>
                      <p:cNvPr id="2097232" name="Object 171"/>
                      <p:cNvPicPr>
                        <a:picLocks/>
                      </p:cNvPicPr>
                      <p:nvPr/>
                    </p:nvPicPr>
                    <p:blipFill>
                      <a:blip xmlns:r="http://schemas.openxmlformats.org/officeDocument/2006/relationships" r:embed="rId2"/>
                      <a:srcRect l="0" t="0" r="0" b="0"/>
                      <a:stretch>
                        <a:fillRect/>
                      </a:stretch>
                    </p:blipFill>
                    <p:spPr>
                      <a:xfrm rot="0">
                        <a:off x="4953000" y="3213100"/>
                        <a:ext cx="2438400" cy="2349500"/>
                      </a:xfrm>
                      <a:prstGeom prst="rect"/>
                      <a:noFill/>
                      <a:ln>
                        <a:noFill/>
                      </a:ln>
                    </p:spPr>
                  </p:pic>
                </p:oleObj>
              </mc:Fallback>
            </mc:AlternateContent>
          </a:graphicData>
        </a:graphic>
      </p:graphicFrame>
      <p:sp>
        <p:nvSpPr>
          <p:cNvPr id="1049202" name="Text Box 8"/>
          <p:cNvSpPr txBox="1"/>
          <p:nvPr/>
        </p:nvSpPr>
        <p:spPr>
          <a:xfrm rot="0">
            <a:off x="990600" y="1631950"/>
            <a:ext cx="7315200" cy="15525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t>A multiplexer (MUX) selects one data line from two or more input lines and routes data from the selected line to the output. The particular data line that is selected is determined by the select inputs. </a:t>
            </a:r>
          </a:p>
        </p:txBody>
      </p:sp>
      <p:pic>
        <p:nvPicPr>
          <p:cNvPr id="2097233" name="Picture 13" descr="SH2507-crop"/>
          <p:cNvPicPr>
            <a:picLocks/>
          </p:cNvPicPr>
          <p:nvPr/>
        </p:nvPicPr>
        <p:blipFill>
          <a:blip xmlns:r="http://schemas.openxmlformats.org/officeDocument/2006/relationships" r:embed="rId3"/>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9203" name="Text Box 14"/>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9204" name="Rectangle 15"/>
          <p:cNvSpPr/>
          <p:nvPr/>
        </p:nvSpPr>
        <p:spPr>
          <a:xfrm rot="0">
            <a:off x="914400" y="1143000"/>
            <a:ext cx="1749425"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Multiplexers</a:t>
            </a:r>
          </a:p>
        </p:txBody>
      </p:sp>
      <p:sp>
        <p:nvSpPr>
          <p:cNvPr id="1049205" name="Text Box 154"/>
          <p:cNvSpPr txBox="1"/>
          <p:nvPr/>
        </p:nvSpPr>
        <p:spPr>
          <a:xfrm rot="0">
            <a:off x="990600" y="3352800"/>
            <a:ext cx="3124200" cy="10064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t>Two select lines are shown here to choose any of the four data inputs.</a:t>
            </a:r>
          </a:p>
        </p:txBody>
      </p:sp>
      <p:sp>
        <p:nvSpPr>
          <p:cNvPr id="1049206" name="Text Box 156"/>
          <p:cNvSpPr txBox="1"/>
          <p:nvPr/>
        </p:nvSpPr>
        <p:spPr>
          <a:xfrm rot="0">
            <a:off x="4438650" y="3556000"/>
            <a:ext cx="649287" cy="581025"/>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lang="en-US">
                <a:solidFill>
                  <a:srgbClr val="FF0000"/>
                </a:solidFill>
              </a:rPr>
              <a:t>Data </a:t>
            </a:r>
          </a:p>
          <a:p>
            <a:pPr lvl="0"/>
            <a:r>
              <a:rPr altLang="en-US" sz="1600" lang="en-US">
                <a:solidFill>
                  <a:srgbClr val="FF0000"/>
                </a:solidFill>
              </a:rPr>
              <a:t>select</a:t>
            </a:r>
          </a:p>
        </p:txBody>
      </p:sp>
      <p:sp>
        <p:nvSpPr>
          <p:cNvPr id="1049207" name="Text Box 157"/>
          <p:cNvSpPr txBox="1"/>
          <p:nvPr/>
        </p:nvSpPr>
        <p:spPr>
          <a:xfrm rot="0">
            <a:off x="4419600" y="4546600"/>
            <a:ext cx="682625" cy="581025"/>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lang="en-US">
                <a:solidFill>
                  <a:srgbClr val="FF0000"/>
                </a:solidFill>
              </a:rPr>
              <a:t>Data </a:t>
            </a:r>
          </a:p>
          <a:p>
            <a:pPr lvl="0"/>
            <a:r>
              <a:rPr altLang="en-US" sz="1600" lang="en-US">
                <a:solidFill>
                  <a:srgbClr val="FF0000"/>
                </a:solidFill>
              </a:rPr>
              <a:t>inputs</a:t>
            </a:r>
          </a:p>
        </p:txBody>
      </p:sp>
      <p:sp>
        <p:nvSpPr>
          <p:cNvPr id="1049208" name="Text Box 158"/>
          <p:cNvSpPr txBox="1"/>
          <p:nvPr/>
        </p:nvSpPr>
        <p:spPr>
          <a:xfrm rot="0">
            <a:off x="7467600" y="4165600"/>
            <a:ext cx="704850" cy="581025"/>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lang="en-US">
                <a:solidFill>
                  <a:srgbClr val="FF0000"/>
                </a:solidFill>
              </a:rPr>
              <a:t>Data </a:t>
            </a:r>
          </a:p>
          <a:p>
            <a:pPr lvl="0"/>
            <a:r>
              <a:rPr altLang="en-US" sz="1600" lang="en-US">
                <a:solidFill>
                  <a:srgbClr val="FF0000"/>
                </a:solidFill>
              </a:rPr>
              <a:t>output</a:t>
            </a:r>
          </a:p>
        </p:txBody>
      </p:sp>
      <p:sp>
        <p:nvSpPr>
          <p:cNvPr id="1049209" name="Text Box 159"/>
          <p:cNvSpPr txBox="1"/>
          <p:nvPr/>
        </p:nvSpPr>
        <p:spPr>
          <a:xfrm rot="0">
            <a:off x="5029200" y="4419600"/>
            <a:ext cx="5334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D</a:t>
            </a:r>
            <a:r>
              <a:rPr altLang="en-US" baseline="-25000" sz="1600" lang="en-US">
                <a:solidFill>
                  <a:srgbClr val="FF0000"/>
                </a:solidFill>
                <a:latin typeface="Arial" pitchFamily="0" charset="0"/>
              </a:rPr>
              <a:t>1</a:t>
            </a:r>
          </a:p>
        </p:txBody>
      </p:sp>
      <p:sp>
        <p:nvSpPr>
          <p:cNvPr id="1049210" name="Text Box 160"/>
          <p:cNvSpPr txBox="1"/>
          <p:nvPr/>
        </p:nvSpPr>
        <p:spPr>
          <a:xfrm rot="0">
            <a:off x="5029200" y="4191000"/>
            <a:ext cx="5334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D</a:t>
            </a:r>
            <a:r>
              <a:rPr altLang="en-US" baseline="-25000" sz="1600" lang="en-US">
                <a:solidFill>
                  <a:srgbClr val="FF0000"/>
                </a:solidFill>
                <a:latin typeface="Arial" pitchFamily="0" charset="0"/>
              </a:rPr>
              <a:t>0</a:t>
            </a:r>
          </a:p>
        </p:txBody>
      </p:sp>
      <p:sp>
        <p:nvSpPr>
          <p:cNvPr id="1049211" name="Text Box 161"/>
          <p:cNvSpPr txBox="1"/>
          <p:nvPr/>
        </p:nvSpPr>
        <p:spPr>
          <a:xfrm rot="0">
            <a:off x="5029200" y="4648200"/>
            <a:ext cx="5334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D</a:t>
            </a:r>
            <a:r>
              <a:rPr altLang="en-US" baseline="-25000" sz="1600" lang="en-US">
                <a:solidFill>
                  <a:srgbClr val="FF0000"/>
                </a:solidFill>
                <a:latin typeface="Arial" pitchFamily="0" charset="0"/>
              </a:rPr>
              <a:t>2</a:t>
            </a:r>
          </a:p>
        </p:txBody>
      </p:sp>
      <p:sp>
        <p:nvSpPr>
          <p:cNvPr id="1049212" name="Text Box 162"/>
          <p:cNvSpPr txBox="1"/>
          <p:nvPr/>
        </p:nvSpPr>
        <p:spPr>
          <a:xfrm rot="0">
            <a:off x="5029200" y="4876800"/>
            <a:ext cx="5334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D</a:t>
            </a:r>
            <a:r>
              <a:rPr altLang="en-US" baseline="-25000" sz="1600" lang="en-US">
                <a:solidFill>
                  <a:srgbClr val="FF0000"/>
                </a:solidFill>
                <a:latin typeface="Arial" pitchFamily="0" charset="0"/>
              </a:rPr>
              <a:t>3</a:t>
            </a:r>
          </a:p>
        </p:txBody>
      </p:sp>
      <p:sp>
        <p:nvSpPr>
          <p:cNvPr id="1049213" name="Text Box 163"/>
          <p:cNvSpPr txBox="1"/>
          <p:nvPr/>
        </p:nvSpPr>
        <p:spPr>
          <a:xfrm rot="0">
            <a:off x="5051425" y="3746500"/>
            <a:ext cx="5334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S</a:t>
            </a:r>
            <a:r>
              <a:rPr altLang="en-US" baseline="-25000" sz="1600" lang="en-US">
                <a:solidFill>
                  <a:srgbClr val="FF0000"/>
                </a:solidFill>
                <a:latin typeface="Arial" pitchFamily="0" charset="0"/>
              </a:rPr>
              <a:t>1</a:t>
            </a:r>
          </a:p>
        </p:txBody>
      </p:sp>
      <p:sp>
        <p:nvSpPr>
          <p:cNvPr id="1049214" name="Text Box 164"/>
          <p:cNvSpPr txBox="1"/>
          <p:nvPr/>
        </p:nvSpPr>
        <p:spPr>
          <a:xfrm rot="0">
            <a:off x="5051425" y="3441700"/>
            <a:ext cx="5334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S</a:t>
            </a:r>
            <a:r>
              <a:rPr altLang="en-US" baseline="-25000" sz="1600" lang="en-US">
                <a:solidFill>
                  <a:srgbClr val="FF0000"/>
                </a:solidFill>
                <a:latin typeface="Arial" pitchFamily="0" charset="0"/>
              </a:rPr>
              <a:t>0</a:t>
            </a:r>
          </a:p>
        </p:txBody>
      </p:sp>
      <p:sp>
        <p:nvSpPr>
          <p:cNvPr id="1049215" name="WordArt 165"/>
          <p:cNvSpPr/>
          <p:nvPr/>
        </p:nvSpPr>
        <p:spPr>
          <a:xfrm rot="0">
            <a:off x="1066800" y="4419600"/>
            <a:ext cx="1371600" cy="449262"/>
          </a:xfrm>
          <a:prstGeom prst="rect"/>
        </p:spPr>
        <p:txBody>
          <a:bodyPr anchor="t" bIns="45720" fromWordArt="1" lIns="91440" rIns="91440" tIns="45720" vert="horz" wrap="none">
            <a:prstTxWarp prst="textPlain">
              <a:avLst>
                <a:gd fmla="val 50000" name="adj"/>
              </a:avLst>
            </a:prstTxWarp>
          </a:bodyPr>
          <a:p>
            <a:pPr algn="ctr"/>
            <a:r>
              <a:rPr b="0" sz="2800" i="0" kern="10" normalizeH="0" spc="0">
                <a:ln>
                  <a:noFill/>
                </a:ln>
                <a:gradFill rotWithShape="0">
                  <a:gsLst>
                    <a:gs pos="0">
                      <a:srgbClr val="FFFF00">
                        <a:alpha val="100000"/>
                      </a:srgbClr>
                    </a:gs>
                    <a:gs pos="100000">
                      <a:srgbClr val="FF9933">
                        <a:alpha val="100000"/>
                      </a:srgbClr>
                    </a:gs>
                  </a:gsLst>
                  <a:path path="rect">
                    <a:fillToRect l="50000" t="50000" r="50000" b="50000"/>
                  </a:path>
                </a:gradFill>
                <a:effectLst>
                  <a:outerShdw algn="ctr" dir="2699999" dist="35921" kx="0" sx="100000" sy="100000">
                    <a:srgbClr val="C0C0C0">
                      <a:alpha val="79999"/>
                    </a:srgbClr>
                  </a:outerShdw>
                </a:effectLst>
                <a:latin typeface="Impact"/>
                <a:ea typeface="Impact"/>
              </a:rPr>
              <a:t>Question</a:t>
            </a:r>
          </a:p>
        </p:txBody>
      </p:sp>
      <p:sp>
        <p:nvSpPr>
          <p:cNvPr id="1049216" name="Text Box 166"/>
          <p:cNvSpPr txBox="1"/>
          <p:nvPr/>
        </p:nvSpPr>
        <p:spPr>
          <a:xfrm rot="0">
            <a:off x="990600" y="4876800"/>
            <a:ext cx="3124200" cy="7016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t>Which data line is selected if </a:t>
            </a:r>
            <a:r>
              <a:rPr altLang="en-US" sz="2000" i="1" lang="en-US"/>
              <a:t>S</a:t>
            </a:r>
            <a:r>
              <a:rPr altLang="en-US" baseline="-25000" sz="2000" lang="en-US"/>
              <a:t>1</a:t>
            </a:r>
            <a:r>
              <a:rPr altLang="en-US" sz="2000" i="1" lang="en-US"/>
              <a:t>S</a:t>
            </a:r>
            <a:r>
              <a:rPr altLang="en-US" baseline="-25000" sz="2000" lang="en-US"/>
              <a:t>0</a:t>
            </a:r>
            <a:r>
              <a:rPr altLang="en-US" sz="2000" lang="en-US"/>
              <a:t> = 10?</a:t>
            </a:r>
          </a:p>
        </p:txBody>
      </p:sp>
      <p:sp>
        <p:nvSpPr>
          <p:cNvPr id="1049217" name="Text Box 167"/>
          <p:cNvSpPr txBox="1"/>
          <p:nvPr/>
        </p:nvSpPr>
        <p:spPr>
          <a:xfrm rot="0">
            <a:off x="2209800" y="5181600"/>
            <a:ext cx="838200" cy="3968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i="1" lang="en-US">
                <a:solidFill>
                  <a:srgbClr val="FF0000"/>
                </a:solidFill>
              </a:rPr>
              <a:t>D</a:t>
            </a:r>
            <a:r>
              <a:rPr altLang="en-US" baseline="-25000" sz="2000" lang="en-US">
                <a:solidFill>
                  <a:srgbClr val="FF0000"/>
                </a:solidFill>
              </a:rPr>
              <a:t>2</a:t>
            </a:r>
            <a:r>
              <a:rPr altLang="en-US" sz="2000" lang="en-US">
                <a:solidFill>
                  <a:srgbClr val="FF0000"/>
                </a:solidFill>
              </a:rPr>
              <a:t> </a:t>
            </a:r>
          </a:p>
        </p:txBody>
      </p:sp>
      <p:sp>
        <p:nvSpPr>
          <p:cNvPr id="1049218" name="Line 168"/>
          <p:cNvSpPr/>
          <p:nvPr/>
        </p:nvSpPr>
        <p:spPr>
          <a:xfrm rot="0" flipV="1">
            <a:off x="5916612" y="4440237"/>
            <a:ext cx="914400" cy="457200"/>
          </a:xfrm>
          <a:prstGeom prst="line"/>
          <a:noFill/>
          <a:ln w="19050" cap="flat" cmpd="sng">
            <a:solidFill>
              <a:srgbClr val="FF0000">
                <a:alpha val="100000"/>
              </a:srgbClr>
            </a:solidFill>
            <a:prstDash val="solid"/>
            <a:round/>
          </a:ln>
        </p:spPr>
      </p:sp>
      <p:sp>
        <p:nvSpPr>
          <p:cNvPr id="1049219" name="Text Box 169"/>
          <p:cNvSpPr txBox="1"/>
          <p:nvPr/>
        </p:nvSpPr>
        <p:spPr>
          <a:xfrm rot="0">
            <a:off x="5486400" y="3657600"/>
            <a:ext cx="3048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solidFill>
                  <a:srgbClr val="FF0000"/>
                </a:solidFill>
              </a:rPr>
              <a:t>1</a:t>
            </a:r>
          </a:p>
        </p:txBody>
      </p:sp>
      <p:sp>
        <p:nvSpPr>
          <p:cNvPr id="1049220" name="Text Box 170"/>
          <p:cNvSpPr txBox="1"/>
          <p:nvPr/>
        </p:nvSpPr>
        <p:spPr>
          <a:xfrm rot="0">
            <a:off x="5486400" y="3352800"/>
            <a:ext cx="3048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solidFill>
                  <a:srgbClr val="FF0000"/>
                </a:solidFill>
              </a:rPr>
              <a:t>0</a:t>
            </a:r>
          </a:p>
        </p:txBody>
      </p:sp>
      <p:sp>
        <p:nvSpPr>
          <p:cNvPr id="1049221" name="Rectangle 22"/>
          <p:cNvSpPr/>
          <p:nvPr/>
        </p:nvSpPr>
        <p:spPr>
          <a:xfrm rot="0">
            <a:off x="3200400" y="5791200"/>
            <a:ext cx="2578100" cy="338137"/>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lang="en-US"/>
              <a:t>http://www.play-hookey.com</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1">
  <p:cSld>
    <p:spTree>
      <p:nvGrpSpPr>
        <p:cNvPr id="198" name=""/>
        <p:cNvGrpSpPr/>
        <p:nvPr/>
      </p:nvGrpSpPr>
      <p:grpSpPr>
        <a:xfrm rot="0">
          <a:off x="0" y="0"/>
          <a:ext cx="0" cy="0"/>
          <a:chOff x="0" y="0"/>
          <a:chExt cx="0" cy="0"/>
        </a:xfrm>
      </p:grpSpPr>
      <p:pic>
        <p:nvPicPr>
          <p:cNvPr id="2097234" name="Picture 13"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9225" name="Text Box 14"/>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9226" name="Rectangle 15"/>
          <p:cNvSpPr/>
          <p:nvPr/>
        </p:nvSpPr>
        <p:spPr>
          <a:xfrm rot="0">
            <a:off x="914400" y="1143000"/>
            <a:ext cx="4248150" cy="461962"/>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Multiplexers and Demultiplexers</a:t>
            </a:r>
          </a:p>
        </p:txBody>
      </p:sp>
      <p:pic>
        <p:nvPicPr>
          <p:cNvPr id="2097235" name="Picture 2" descr="http://upload.wikimedia.org/wikipedia/commons/thumb/e/e0/Telephony_multiplexer_system.gif/300px-Telephony_multiplexer_system.gif">
            <a:hlinkClick r:id="rId2"/>
          </p:cNvPr>
          <p:cNvPicPr>
            <a:picLocks/>
          </p:cNvPicPr>
          <p:nvPr/>
        </p:nvPicPr>
        <p:blipFill>
          <a:blip xmlns:r="http://schemas.openxmlformats.org/officeDocument/2006/relationships" r:embed="rId3"/>
          <a:srcRect l="0" t="0" r="0" b="0"/>
          <a:stretch>
            <a:fillRect/>
          </a:stretch>
        </p:blipFill>
        <p:spPr>
          <a:xfrm rot="0">
            <a:off x="1447800" y="2057400"/>
            <a:ext cx="6350000" cy="2438400"/>
          </a:xfrm>
          <a:prstGeom prst="rect"/>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1">
  <p:cSld>
    <p:spTree>
      <p:nvGrpSpPr>
        <p:cNvPr id="201" name=""/>
        <p:cNvGrpSpPr/>
        <p:nvPr/>
      </p:nvGrpSpPr>
      <p:grpSpPr>
        <a:xfrm rot="0">
          <a:off x="0" y="0"/>
          <a:ext cx="0" cy="0"/>
          <a:chOff x="0" y="0"/>
          <a:chExt cx="0" cy="0"/>
        </a:xfrm>
      </p:grpSpPr>
      <p:sp>
        <p:nvSpPr>
          <p:cNvPr id="1049230" name="Text Box 8"/>
          <p:cNvSpPr txBox="1"/>
          <p:nvPr/>
        </p:nvSpPr>
        <p:spPr>
          <a:xfrm rot="0">
            <a:off x="838200" y="2008187"/>
            <a:ext cx="2362200" cy="3478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2000" lang="en-US"/>
              <a:t>A multiplexer (MUX) selects one data line from two or more input lines and routes data from the selected line to the output. The particular data line that is selected is determined by the select inputs. </a:t>
            </a:r>
          </a:p>
        </p:txBody>
      </p:sp>
      <p:pic>
        <p:nvPicPr>
          <p:cNvPr id="2097236" name="Picture 13"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9231" name="Text Box 14"/>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9232" name="Rectangle 15"/>
          <p:cNvSpPr/>
          <p:nvPr/>
        </p:nvSpPr>
        <p:spPr>
          <a:xfrm rot="0">
            <a:off x="914400" y="1143000"/>
            <a:ext cx="1749425"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Multiplexers</a:t>
            </a:r>
          </a:p>
        </p:txBody>
      </p:sp>
      <p:pic>
        <p:nvPicPr>
          <p:cNvPr id="2097237" name="Picture 3"/>
          <p:cNvPicPr>
            <a:picLocks/>
          </p:cNvPicPr>
          <p:nvPr/>
        </p:nvPicPr>
        <p:blipFill>
          <a:blip xmlns:r="http://schemas.openxmlformats.org/officeDocument/2006/relationships" r:embed="rId2"/>
          <a:srcRect l="0" t="0" r="0" b="0"/>
          <a:stretch>
            <a:fillRect/>
          </a:stretch>
        </p:blipFill>
        <p:spPr>
          <a:xfrm rot="0">
            <a:off x="3810000" y="1519237"/>
            <a:ext cx="4419600" cy="4348162"/>
          </a:xfrm>
          <a:prstGeom prst="rect"/>
          <a:noFill/>
          <a:ln>
            <a:noFill/>
          </a:ln>
        </p:spPr>
      </p:pic>
      <p:sp>
        <p:nvSpPr>
          <p:cNvPr id="1049233" name="TextBox 24"/>
          <p:cNvSpPr txBox="1"/>
          <p:nvPr/>
        </p:nvSpPr>
        <p:spPr>
          <a:xfrm rot="0">
            <a:off x="3657600" y="1584325"/>
            <a:ext cx="609600" cy="4430712"/>
          </a:xfrm>
          <a:prstGeom prst="rect"/>
          <a:solidFill>
            <a:srgbClr val="FFFFFF"/>
          </a:solid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lang="en-US"/>
              <a:t>D0</a:t>
            </a:r>
          </a:p>
          <a:p>
            <a:pPr lvl="0"/>
            <a:endParaRPr altLang="en-US" lang="en-US"/>
          </a:p>
          <a:p>
            <a:pPr lvl="0"/>
            <a:r>
              <a:rPr altLang="en-US" sz="1600" lang="en-US"/>
              <a:t>D1</a:t>
            </a:r>
          </a:p>
          <a:p>
            <a:pPr lvl="0"/>
            <a:endParaRPr altLang="en-US" sz="3600" lang="en-US"/>
          </a:p>
          <a:p>
            <a:pPr lvl="0"/>
            <a:r>
              <a:rPr altLang="en-US" sz="1600" lang="en-US"/>
              <a:t>D2</a:t>
            </a:r>
          </a:p>
          <a:p>
            <a:pPr lvl="0"/>
            <a:endParaRPr altLang="en-US" sz="2800" lang="en-US"/>
          </a:p>
          <a:p>
            <a:pPr lvl="0"/>
            <a:r>
              <a:rPr altLang="en-US" sz="1600" lang="en-US"/>
              <a:t>D3</a:t>
            </a:r>
          </a:p>
          <a:p>
            <a:pPr lvl="0"/>
            <a:endParaRPr altLang="en-US" sz="6600" lang="en-US"/>
          </a:p>
          <a:p>
            <a:pPr lvl="0"/>
            <a:endParaRPr altLang="en-US" sz="1800" lang="en-US"/>
          </a:p>
          <a:p>
            <a:pPr lvl="0"/>
            <a:r>
              <a:rPr altLang="en-US" sz="1600" lang="en-US"/>
              <a:t>S1</a:t>
            </a:r>
          </a:p>
          <a:p>
            <a:pPr lvl="0"/>
            <a:endParaRPr altLang="en-US" sz="1000" lang="en-US"/>
          </a:p>
          <a:p>
            <a:pPr lvl="0"/>
            <a:r>
              <a:rPr altLang="en-US" sz="1600" lang="en-US"/>
              <a:t>S0</a:t>
            </a:r>
          </a:p>
        </p:txBody>
      </p:sp>
      <p:sp>
        <p:nvSpPr>
          <p:cNvPr id="1049234" name="Rectangle 7"/>
          <p:cNvSpPr/>
          <p:nvPr/>
        </p:nvSpPr>
        <p:spPr>
          <a:xfrm rot="0">
            <a:off x="5943600" y="5791200"/>
            <a:ext cx="2578100" cy="338137"/>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lang="en-US"/>
              <a:t>http://www.play-hookey.com</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1">
  <p:cSld>
    <p:spTree>
      <p:nvGrpSpPr>
        <p:cNvPr id="204" name=""/>
        <p:cNvGrpSpPr/>
        <p:nvPr/>
      </p:nvGrpSpPr>
      <p:grpSpPr>
        <a:xfrm rot="0">
          <a:off x="0" y="0"/>
          <a:ext cx="0" cy="0"/>
          <a:chOff x="0" y="0"/>
          <a:chExt cx="0" cy="0"/>
        </a:xfrm>
      </p:grpSpPr>
      <p:sp>
        <p:nvSpPr>
          <p:cNvPr id="1049238" name="Text Box 8"/>
          <p:cNvSpPr txBox="1"/>
          <p:nvPr/>
        </p:nvSpPr>
        <p:spPr>
          <a:xfrm rot="0">
            <a:off x="990600" y="1676400"/>
            <a:ext cx="7467600" cy="11874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t>A demultiplexer (DEMUX) performs the opposite function from a MUX. It switches data from one input line to two or more data lines depending on the select inputs. </a:t>
            </a:r>
          </a:p>
        </p:txBody>
      </p:sp>
      <p:sp>
        <p:nvSpPr>
          <p:cNvPr id="1049239" name="Text Box 9"/>
          <p:cNvSpPr txBox="1"/>
          <p:nvPr/>
        </p:nvSpPr>
        <p:spPr>
          <a:xfrm rot="0">
            <a:off x="990600" y="2895600"/>
            <a:ext cx="3886200" cy="31400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2000" lang="en-US"/>
              <a:t>The 74LS138 was introduced previously as a 3-to-8 decoder but can also serve as a DEMUX. When connected as a DEMUX, data is applied to one of the enable inputs, and routed to the selected output line depending on the select variables. Note that the outputs are active-LOW as illustrated in the following example…</a:t>
            </a:r>
          </a:p>
        </p:txBody>
      </p:sp>
      <p:pic>
        <p:nvPicPr>
          <p:cNvPr id="2097238" name="Picture 11"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9240" name="Text Box 12"/>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9241" name="Rectangle 13"/>
          <p:cNvSpPr/>
          <p:nvPr/>
        </p:nvSpPr>
        <p:spPr>
          <a:xfrm rot="0">
            <a:off x="914400" y="1143000"/>
            <a:ext cx="2070100"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Demultiplexers</a:t>
            </a:r>
          </a:p>
        </p:txBody>
      </p:sp>
      <p:sp>
        <p:nvSpPr>
          <p:cNvPr id="1049242" name="Rectangle 16"/>
          <p:cNvSpPr/>
          <p:nvPr/>
        </p:nvSpPr>
        <p:spPr>
          <a:xfrm rot="0">
            <a:off x="6019800" y="5486400"/>
            <a:ext cx="792162" cy="258762"/>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700" lang="en-US">
                <a:solidFill>
                  <a:srgbClr val="1F1A17"/>
                </a:solidFill>
              </a:rPr>
              <a:t>74LS138</a:t>
            </a:r>
          </a:p>
        </p:txBody>
      </p:sp>
      <p:graphicFrame>
        <p:nvGraphicFramePr>
          <p:cNvPr id="4194339" name=""/>
          <p:cNvGraphicFramePr>
            <a:graphicFrameLocks/>
          </p:cNvGraphicFramePr>
          <p:nvPr/>
        </p:nvGraphicFramePr>
        <p:xfrm rot="0">
          <a:off x="5514975" y="3124200"/>
          <a:ext cx="2181225" cy="2362200"/>
        </p:xfrm>
        <a:graphic>
          <a:graphicData uri="http://schemas.openxmlformats.org/presentationml/2006/ole">
            <mc:AlternateContent xmlns:mc="http://schemas.openxmlformats.org/markup-compatibility/2006">
              <mc:Choice xmlns:v="urn:schemas-microsoft-com:vml" Requires="v">
                <p:oleObj name="CorelDRAW" r:id="rId2" spid="" imgH="2362200" imgW="2181225" showAsIcon="0" progId="CorelDRAW.Graphic.13">
                  <p:embed followColorScheme="full"/>
                  <p:pic>
                    <p:nvPicPr>
                      <p:cNvPr id="2097239" name="Object 94"/>
                      <p:cNvPicPr>
                        <a:picLocks/>
                      </p:cNvPicPr>
                      <p:nvPr/>
                    </p:nvPicPr>
                    <p:blipFill>
                      <a:blip xmlns:r="http://schemas.openxmlformats.org/officeDocument/2006/relationships" r:embed="rId3"/>
                      <a:srcRect l="0" t="0" r="0" b="0"/>
                      <a:stretch>
                        <a:fillRect/>
                      </a:stretch>
                    </p:blipFill>
                    <p:spPr>
                      <a:xfrm rot="0">
                        <a:off x="5514975" y="3124200"/>
                        <a:ext cx="2181225" cy="2362200"/>
                      </a:xfrm>
                      <a:prstGeom prst="rect"/>
                      <a:noFill/>
                      <a:ln>
                        <a:noFill/>
                      </a:ln>
                    </p:spPr>
                  </p:pic>
                </p:oleObj>
              </mc:Choice>
              <mc:Fallback>
                <p:oleObj name="CorelDRAW" r:id="rId2" spid="" imgH="2362200" imgW="2181225" showAsIcon="0" progId="CorelDRAW.Graphic.13">
                  <p:embed followColorScheme="full"/>
                  <p:pic>
                    <p:nvPicPr>
                      <p:cNvPr id="2097239" name="Object 94"/>
                      <p:cNvPicPr>
                        <a:picLocks/>
                      </p:cNvPicPr>
                      <p:nvPr/>
                    </p:nvPicPr>
                    <p:blipFill>
                      <a:blip xmlns:r="http://schemas.openxmlformats.org/officeDocument/2006/relationships" r:embed="rId3"/>
                      <a:srcRect l="0" t="0" r="0" b="0"/>
                      <a:stretch>
                        <a:fillRect/>
                      </a:stretch>
                    </p:blipFill>
                    <p:spPr>
                      <a:xfrm rot="0">
                        <a:off x="5514975" y="3124200"/>
                        <a:ext cx="2181225" cy="2362200"/>
                      </a:xfrm>
                      <a:prstGeom prst="rect"/>
                      <a:noFill/>
                      <a:ln>
                        <a:noFill/>
                      </a:ln>
                    </p:spPr>
                  </p:pic>
                </p:oleObj>
              </mc:Fallback>
            </mc:AlternateContent>
          </a:graphicData>
        </a:graphic>
      </p:graphicFrame>
      <p:sp>
        <p:nvSpPr>
          <p:cNvPr id="1049243" name="Text Box 95"/>
          <p:cNvSpPr txBox="1"/>
          <p:nvPr/>
        </p:nvSpPr>
        <p:spPr>
          <a:xfrm rot="0">
            <a:off x="4876800" y="3429000"/>
            <a:ext cx="914400" cy="7302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solidFill>
                  <a:srgbClr val="FF0000"/>
                </a:solidFill>
              </a:rPr>
              <a:t>Data select lines</a:t>
            </a:r>
          </a:p>
        </p:txBody>
      </p:sp>
      <p:sp>
        <p:nvSpPr>
          <p:cNvPr id="1049244" name="Text Box 96"/>
          <p:cNvSpPr txBox="1"/>
          <p:nvPr/>
        </p:nvSpPr>
        <p:spPr>
          <a:xfrm rot="0">
            <a:off x="4876800" y="4495800"/>
            <a:ext cx="685800" cy="62388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solidFill>
                  <a:srgbClr val="FF0000"/>
                </a:solidFill>
              </a:rPr>
              <a:t>Enable</a:t>
            </a:r>
          </a:p>
          <a:p>
            <a:pPr lvl="0">
              <a:spcBef>
                <a:spcPct val="50000"/>
              </a:spcBef>
            </a:pPr>
            <a:r>
              <a:rPr altLang="en-US" sz="1400" lang="en-US">
                <a:solidFill>
                  <a:srgbClr val="FF0000"/>
                </a:solidFill>
              </a:rPr>
              <a:t>inputs</a:t>
            </a:r>
          </a:p>
        </p:txBody>
      </p:sp>
      <p:sp>
        <p:nvSpPr>
          <p:cNvPr id="1049245" name="Text Box 97"/>
          <p:cNvSpPr txBox="1"/>
          <p:nvPr/>
        </p:nvSpPr>
        <p:spPr>
          <a:xfrm rot="0">
            <a:off x="7772400" y="3962400"/>
            <a:ext cx="914400" cy="5175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solidFill>
                  <a:srgbClr val="FF0000"/>
                </a:solidFill>
              </a:rPr>
              <a:t>Data outputs</a:t>
            </a:r>
          </a:p>
        </p:txBody>
      </p:sp>
      <p:sp>
        <p:nvSpPr>
          <p:cNvPr id="1049246" name="TextBox 11"/>
          <p:cNvSpPr txBox="1"/>
          <p:nvPr/>
        </p:nvSpPr>
        <p:spPr>
          <a:xfrm rot="0">
            <a:off x="6081712" y="3429000"/>
            <a:ext cx="457200" cy="738187"/>
          </a:xfrm>
          <a:prstGeom prst="rect"/>
          <a:solidFill>
            <a:srgbClr val="E0E0E0"/>
          </a:solidFill>
          <a:ln w="9525" cap="flat" cmpd="sng">
            <a:solidFill>
              <a:srgbClr val="E0E0E0">
                <a:alpha val="100000"/>
              </a:srgbClr>
            </a:solidFill>
            <a:prstDash val="solid"/>
            <a:round/>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200" lang="en-US"/>
              <a:t>S0</a:t>
            </a:r>
          </a:p>
          <a:p>
            <a:pPr lvl="0"/>
            <a:endParaRPr altLang="en-US" sz="200" lang="en-US"/>
          </a:p>
          <a:p>
            <a:pPr lvl="0"/>
            <a:r>
              <a:rPr altLang="en-US" sz="1200" lang="en-US"/>
              <a:t>S1</a:t>
            </a:r>
          </a:p>
          <a:p>
            <a:pPr lvl="0"/>
            <a:endParaRPr altLang="en-US" sz="300" lang="en-US"/>
          </a:p>
          <a:p>
            <a:pPr lvl="0"/>
            <a:r>
              <a:rPr altLang="en-US" sz="1200" lang="en-US"/>
              <a:t>S2</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1">
  <p:cSld>
    <p:spTree>
      <p:nvGrpSpPr>
        <p:cNvPr id="207" name=""/>
        <p:cNvGrpSpPr/>
        <p:nvPr/>
      </p:nvGrpSpPr>
      <p:grpSpPr>
        <a:xfrm rot="0">
          <a:off x="0" y="0"/>
          <a:ext cx="0" cy="0"/>
          <a:chOff x="0" y="0"/>
          <a:chExt cx="0" cy="0"/>
        </a:xfrm>
      </p:grpSpPr>
      <p:sp>
        <p:nvSpPr>
          <p:cNvPr id="1049250" name="Text Box 8"/>
          <p:cNvSpPr txBox="1"/>
          <p:nvPr/>
        </p:nvSpPr>
        <p:spPr>
          <a:xfrm rot="0">
            <a:off x="685800" y="1828800"/>
            <a:ext cx="2667000" cy="19383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2000" lang="en-US"/>
              <a:t>A demultiplexer (DEMUX) switches data from one input line to two or more data lines depending on the select inputs. </a:t>
            </a:r>
          </a:p>
        </p:txBody>
      </p:sp>
      <p:pic>
        <p:nvPicPr>
          <p:cNvPr id="2097240" name="Picture 11"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9251" name="Text Box 12"/>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9252" name="Rectangle 13"/>
          <p:cNvSpPr/>
          <p:nvPr/>
        </p:nvSpPr>
        <p:spPr>
          <a:xfrm rot="0">
            <a:off x="914400" y="1143000"/>
            <a:ext cx="2070100"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Demultiplexers</a:t>
            </a:r>
          </a:p>
        </p:txBody>
      </p:sp>
      <p:pic>
        <p:nvPicPr>
          <p:cNvPr id="2097241" name="Picture 3"/>
          <p:cNvPicPr>
            <a:picLocks/>
          </p:cNvPicPr>
          <p:nvPr/>
        </p:nvPicPr>
        <p:blipFill>
          <a:blip xmlns:r="http://schemas.openxmlformats.org/officeDocument/2006/relationships" r:embed="rId2"/>
          <a:srcRect l="0" t="0" r="0" b="0"/>
          <a:stretch>
            <a:fillRect/>
          </a:stretch>
        </p:blipFill>
        <p:spPr>
          <a:xfrm rot="0">
            <a:off x="3429000" y="1066800"/>
            <a:ext cx="4724400" cy="5105400"/>
          </a:xfrm>
          <a:prstGeom prst="rect"/>
          <a:noFill/>
          <a:ln>
            <a:noFill/>
          </a:ln>
        </p:spPr>
      </p:pic>
      <p:sp>
        <p:nvSpPr>
          <p:cNvPr id="1049253" name="Oval 13"/>
          <p:cNvSpPr/>
          <p:nvPr/>
        </p:nvSpPr>
        <p:spPr>
          <a:xfrm rot="0">
            <a:off x="7508875" y="1344612"/>
            <a:ext cx="111125" cy="117475"/>
          </a:xfrm>
          <a:prstGeom prst="ellipse"/>
          <a:solidFill>
            <a:srgbClr val="FFFFFF"/>
          </a:solidFill>
          <a:ln w="9525" cap="flat" cmpd="sng">
            <a:solidFill>
              <a:schemeClr val="dk1">
                <a:alpha val="100000"/>
              </a:scheme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254" name="Oval 14"/>
          <p:cNvSpPr/>
          <p:nvPr/>
        </p:nvSpPr>
        <p:spPr>
          <a:xfrm rot="0">
            <a:off x="7524750" y="1939925"/>
            <a:ext cx="111125" cy="117475"/>
          </a:xfrm>
          <a:prstGeom prst="ellipse"/>
          <a:solidFill>
            <a:srgbClr val="FFFFFF"/>
          </a:solidFill>
          <a:ln w="9525" cap="flat" cmpd="sng">
            <a:solidFill>
              <a:schemeClr val="dk1">
                <a:alpha val="100000"/>
              </a:scheme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255" name="Oval 15"/>
          <p:cNvSpPr/>
          <p:nvPr/>
        </p:nvSpPr>
        <p:spPr>
          <a:xfrm rot="0">
            <a:off x="7543800" y="2549525"/>
            <a:ext cx="111125" cy="117475"/>
          </a:xfrm>
          <a:prstGeom prst="ellipse"/>
          <a:solidFill>
            <a:srgbClr val="FFFFFF"/>
          </a:solidFill>
          <a:ln w="9525" cap="flat" cmpd="sng">
            <a:solidFill>
              <a:schemeClr val="dk1">
                <a:alpha val="100000"/>
              </a:scheme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256" name="Oval 16"/>
          <p:cNvSpPr/>
          <p:nvPr/>
        </p:nvSpPr>
        <p:spPr>
          <a:xfrm rot="0">
            <a:off x="7494587" y="3159125"/>
            <a:ext cx="111125" cy="117475"/>
          </a:xfrm>
          <a:prstGeom prst="ellipse"/>
          <a:solidFill>
            <a:srgbClr val="FFFFFF"/>
          </a:solidFill>
          <a:ln w="9525" cap="flat" cmpd="sng">
            <a:solidFill>
              <a:schemeClr val="dk1">
                <a:alpha val="100000"/>
              </a:scheme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257" name="Oval 17"/>
          <p:cNvSpPr/>
          <p:nvPr/>
        </p:nvSpPr>
        <p:spPr>
          <a:xfrm rot="0">
            <a:off x="7524750" y="3741737"/>
            <a:ext cx="111125" cy="117475"/>
          </a:xfrm>
          <a:prstGeom prst="ellipse"/>
          <a:solidFill>
            <a:srgbClr val="FFFFFF"/>
          </a:solidFill>
          <a:ln w="9525" cap="flat" cmpd="sng">
            <a:solidFill>
              <a:schemeClr val="dk1">
                <a:alpha val="100000"/>
              </a:scheme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258" name="Oval 18"/>
          <p:cNvSpPr/>
          <p:nvPr/>
        </p:nvSpPr>
        <p:spPr>
          <a:xfrm rot="0">
            <a:off x="7526337" y="4343400"/>
            <a:ext cx="111125" cy="117475"/>
          </a:xfrm>
          <a:prstGeom prst="ellipse"/>
          <a:solidFill>
            <a:srgbClr val="FFFFFF"/>
          </a:solidFill>
          <a:ln w="9525" cap="flat" cmpd="sng">
            <a:solidFill>
              <a:schemeClr val="dk1">
                <a:alpha val="100000"/>
              </a:scheme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259" name="Oval 19"/>
          <p:cNvSpPr/>
          <p:nvPr/>
        </p:nvSpPr>
        <p:spPr>
          <a:xfrm rot="0">
            <a:off x="7515225" y="4953000"/>
            <a:ext cx="111125" cy="117475"/>
          </a:xfrm>
          <a:prstGeom prst="ellipse"/>
          <a:solidFill>
            <a:srgbClr val="FFFFFF"/>
          </a:solidFill>
          <a:ln w="9525" cap="flat" cmpd="sng">
            <a:solidFill>
              <a:schemeClr val="dk1">
                <a:alpha val="100000"/>
              </a:scheme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260" name="Oval 20"/>
          <p:cNvSpPr/>
          <p:nvPr/>
        </p:nvSpPr>
        <p:spPr>
          <a:xfrm rot="0">
            <a:off x="7504112" y="5535612"/>
            <a:ext cx="111125" cy="117475"/>
          </a:xfrm>
          <a:prstGeom prst="ellipse"/>
          <a:solidFill>
            <a:srgbClr val="FFFFFF"/>
          </a:solidFill>
          <a:ln w="9525" cap="flat" cmpd="sng">
            <a:solidFill>
              <a:schemeClr val="dk1">
                <a:alpha val="100000"/>
              </a:scheme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261" name="TextBox 21"/>
          <p:cNvSpPr txBox="1"/>
          <p:nvPr/>
        </p:nvSpPr>
        <p:spPr>
          <a:xfrm rot="0">
            <a:off x="3684587" y="5719762"/>
            <a:ext cx="381000" cy="307975"/>
          </a:xfrm>
          <a:prstGeom prst="rect"/>
          <a:solidFill>
            <a:srgbClr val="FFFFFF"/>
          </a:solid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400" lang="en-US"/>
              <a:t>G</a:t>
            </a:r>
          </a:p>
        </p:txBody>
      </p:sp>
      <p:sp>
        <p:nvSpPr>
          <p:cNvPr id="1049262" name="Rectangle 15"/>
          <p:cNvSpPr/>
          <p:nvPr/>
        </p:nvSpPr>
        <p:spPr>
          <a:xfrm rot="0">
            <a:off x="762000" y="5181600"/>
            <a:ext cx="2578100" cy="338137"/>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lang="en-US"/>
              <a:t>http://www.play-hookey.com</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1">
  <p:cSld>
    <p:spTree>
      <p:nvGrpSpPr>
        <p:cNvPr id="210" name=""/>
        <p:cNvGrpSpPr/>
        <p:nvPr/>
      </p:nvGrpSpPr>
      <p:grpSpPr>
        <a:xfrm rot="0">
          <a:off x="0" y="0"/>
          <a:ext cx="0" cy="0"/>
          <a:chOff x="0" y="0"/>
          <a:chExt cx="0" cy="0"/>
        </a:xfrm>
      </p:grpSpPr>
      <p:sp>
        <p:nvSpPr>
          <p:cNvPr id="1049266" name="Text Box 10"/>
          <p:cNvSpPr txBox="1"/>
          <p:nvPr/>
        </p:nvSpPr>
        <p:spPr>
          <a:xfrm rot="0">
            <a:off x="1905000" y="1600200"/>
            <a:ext cx="3657600" cy="7016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2000" lang="en-US"/>
              <a:t>Determine the outputs, given the inputs shown. </a:t>
            </a:r>
          </a:p>
        </p:txBody>
      </p:sp>
      <p:sp>
        <p:nvSpPr>
          <p:cNvPr id="1049267" name="Rectangle 13"/>
          <p:cNvSpPr/>
          <p:nvPr/>
        </p:nvSpPr>
        <p:spPr>
          <a:xfrm rot="0">
            <a:off x="6081712" y="3048000"/>
            <a:ext cx="2481262" cy="3124200"/>
          </a:xfrm>
          <a:prstGeom prst="rect"/>
          <a:solidFill>
            <a:srgbClr val="FFFFFF"/>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pic>
        <p:nvPicPr>
          <p:cNvPr id="2097242" name="Picture 17"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9268" name="Text Box 18"/>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9269" name="Rectangle 19"/>
          <p:cNvSpPr/>
          <p:nvPr/>
        </p:nvSpPr>
        <p:spPr>
          <a:xfrm rot="0">
            <a:off x="914400" y="1143000"/>
            <a:ext cx="2070100"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Demultiplexers</a:t>
            </a:r>
          </a:p>
        </p:txBody>
      </p:sp>
      <p:sp>
        <p:nvSpPr>
          <p:cNvPr id="1049270" name="WordArt 20"/>
          <p:cNvSpPr/>
          <p:nvPr/>
        </p:nvSpPr>
        <p:spPr>
          <a:xfrm rot="0">
            <a:off x="609600" y="1676400"/>
            <a:ext cx="1219200" cy="449262"/>
          </a:xfrm>
          <a:prstGeom prst="rect"/>
        </p:spPr>
        <p:txBody>
          <a:bodyPr anchor="t" bIns="45720" fromWordArt="1" lIns="91440" rIns="91440" tIns="45720" vert="horz" wrap="none">
            <a:prstTxWarp prst="textPlain">
              <a:avLst>
                <a:gd fmla="val 50000" name="adj"/>
              </a:avLst>
            </a:prstTxWarp>
          </a:bodyPr>
          <a:p>
            <a:pPr algn="ctr"/>
            <a:r>
              <a:rPr b="0" sz="2800" i="0" kern="10" normalizeH="0" spc="0">
                <a:ln>
                  <a:noFill/>
                </a:ln>
                <a:gradFill rotWithShape="0">
                  <a:gsLst>
                    <a:gs pos="0">
                      <a:srgbClr val="FFFF00">
                        <a:alpha val="100000"/>
                      </a:srgbClr>
                    </a:gs>
                    <a:gs pos="100000">
                      <a:srgbClr val="FF9933">
                        <a:alpha val="100000"/>
                      </a:srgbClr>
                    </a:gs>
                  </a:gsLst>
                  <a:path path="rect">
                    <a:fillToRect l="50000" t="50000" r="50000" b="50000"/>
                  </a:path>
                </a:gradFill>
                <a:effectLst>
                  <a:outerShdw algn="ctr" dir="2699999" dist="35921" kx="0" sx="100000" sy="100000">
                    <a:srgbClr val="C0C0C0">
                      <a:alpha val="79999"/>
                    </a:srgbClr>
                  </a:outerShdw>
                </a:effectLst>
                <a:latin typeface="Impact"/>
                <a:ea typeface="Impact"/>
              </a:rPr>
              <a:t>Example</a:t>
            </a:r>
          </a:p>
        </p:txBody>
      </p:sp>
      <p:sp>
        <p:nvSpPr>
          <p:cNvPr id="1049271" name="Rectangle 22"/>
          <p:cNvSpPr/>
          <p:nvPr/>
        </p:nvSpPr>
        <p:spPr>
          <a:xfrm rot="0">
            <a:off x="2543175" y="5989637"/>
            <a:ext cx="792162" cy="258762"/>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700" lang="en-US">
                <a:solidFill>
                  <a:srgbClr val="1F1A17"/>
                </a:solidFill>
              </a:rPr>
              <a:t>74LS138</a:t>
            </a:r>
          </a:p>
        </p:txBody>
      </p:sp>
      <p:graphicFrame>
        <p:nvGraphicFramePr>
          <p:cNvPr id="4194340" name=""/>
          <p:cNvGraphicFramePr>
            <a:graphicFrameLocks/>
          </p:cNvGraphicFramePr>
          <p:nvPr/>
        </p:nvGraphicFramePr>
        <p:xfrm rot="0">
          <a:off x="2009775" y="3627437"/>
          <a:ext cx="2181225" cy="2362200"/>
        </p:xfrm>
        <a:graphic>
          <a:graphicData uri="http://schemas.openxmlformats.org/presentationml/2006/ole">
            <mc:AlternateContent xmlns:mc="http://schemas.openxmlformats.org/markup-compatibility/2006">
              <mc:Choice xmlns:v="urn:schemas-microsoft-com:vml" Requires="v">
                <p:oleObj name="CorelDRAW" r:id="rId2" spid="" imgH="2362200" imgW="2181225" showAsIcon="0" progId="CorelDRAW.Graphic.13">
                  <p:embed followColorScheme="full"/>
                  <p:pic>
                    <p:nvPicPr>
                      <p:cNvPr id="2097243" name="Object 23"/>
                      <p:cNvPicPr>
                        <a:picLocks/>
                      </p:cNvPicPr>
                      <p:nvPr/>
                    </p:nvPicPr>
                    <p:blipFill>
                      <a:blip xmlns:r="http://schemas.openxmlformats.org/officeDocument/2006/relationships" r:embed="rId3"/>
                      <a:srcRect l="0" t="0" r="0" b="0"/>
                      <a:stretch>
                        <a:fillRect/>
                      </a:stretch>
                    </p:blipFill>
                    <p:spPr>
                      <a:xfrm rot="0">
                        <a:off x="2009775" y="3627437"/>
                        <a:ext cx="2181225" cy="2362200"/>
                      </a:xfrm>
                      <a:prstGeom prst="rect"/>
                      <a:noFill/>
                      <a:ln>
                        <a:noFill/>
                      </a:ln>
                    </p:spPr>
                  </p:pic>
                </p:oleObj>
              </mc:Choice>
              <mc:Fallback>
                <p:oleObj name="CorelDRAW" r:id="rId2" spid="" imgH="2362200" imgW="2181225" showAsIcon="0" progId="CorelDRAW.Graphic.13">
                  <p:embed followColorScheme="full"/>
                  <p:pic>
                    <p:nvPicPr>
                      <p:cNvPr id="2097243" name="Object 23"/>
                      <p:cNvPicPr>
                        <a:picLocks/>
                      </p:cNvPicPr>
                      <p:nvPr/>
                    </p:nvPicPr>
                    <p:blipFill>
                      <a:blip xmlns:r="http://schemas.openxmlformats.org/officeDocument/2006/relationships" r:embed="rId3"/>
                      <a:srcRect l="0" t="0" r="0" b="0"/>
                      <a:stretch>
                        <a:fillRect/>
                      </a:stretch>
                    </p:blipFill>
                    <p:spPr>
                      <a:xfrm rot="0">
                        <a:off x="2009775" y="3627437"/>
                        <a:ext cx="2181225" cy="2362200"/>
                      </a:xfrm>
                      <a:prstGeom prst="rect"/>
                      <a:noFill/>
                      <a:ln>
                        <a:noFill/>
                      </a:ln>
                    </p:spPr>
                  </p:pic>
                </p:oleObj>
              </mc:Fallback>
            </mc:AlternateContent>
          </a:graphicData>
        </a:graphic>
      </p:graphicFrame>
      <p:sp>
        <p:nvSpPr>
          <p:cNvPr id="1049272" name="Text Box 24"/>
          <p:cNvSpPr txBox="1"/>
          <p:nvPr/>
        </p:nvSpPr>
        <p:spPr>
          <a:xfrm rot="0">
            <a:off x="1371600" y="3932237"/>
            <a:ext cx="914400" cy="7302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solidFill>
                  <a:srgbClr val="FF0000"/>
                </a:solidFill>
              </a:rPr>
              <a:t>Data select lines</a:t>
            </a:r>
          </a:p>
        </p:txBody>
      </p:sp>
      <p:sp>
        <p:nvSpPr>
          <p:cNvPr id="1049273" name="Text Box 25"/>
          <p:cNvSpPr txBox="1"/>
          <p:nvPr/>
        </p:nvSpPr>
        <p:spPr>
          <a:xfrm rot="0">
            <a:off x="1371600" y="4999037"/>
            <a:ext cx="685800" cy="62388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solidFill>
                  <a:srgbClr val="FF0000"/>
                </a:solidFill>
              </a:rPr>
              <a:t>Enable</a:t>
            </a:r>
          </a:p>
          <a:p>
            <a:pPr lvl="0">
              <a:spcBef>
                <a:spcPct val="50000"/>
              </a:spcBef>
            </a:pPr>
            <a:r>
              <a:rPr altLang="en-US" sz="1400" lang="en-US">
                <a:solidFill>
                  <a:srgbClr val="FF0000"/>
                </a:solidFill>
              </a:rPr>
              <a:t>inputs</a:t>
            </a:r>
          </a:p>
        </p:txBody>
      </p:sp>
      <p:sp>
        <p:nvSpPr>
          <p:cNvPr id="1049274" name="Text Box 26"/>
          <p:cNvSpPr txBox="1"/>
          <p:nvPr/>
        </p:nvSpPr>
        <p:spPr>
          <a:xfrm rot="0">
            <a:off x="4191000" y="4495800"/>
            <a:ext cx="914400" cy="5175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solidFill>
                  <a:srgbClr val="FF0000"/>
                </a:solidFill>
              </a:rPr>
              <a:t>Data outputs</a:t>
            </a:r>
          </a:p>
        </p:txBody>
      </p:sp>
      <p:grpSp>
        <p:nvGrpSpPr>
          <p:cNvPr id="211" name=""/>
          <p:cNvGrpSpPr/>
          <p:nvPr/>
        </p:nvGrpSpPr>
        <p:grpSpPr>
          <a:xfrm rot="0">
            <a:off x="6261100" y="533400"/>
            <a:ext cx="2197100" cy="5675312"/>
            <a:chOff x="3944" y="257"/>
            <a:chExt cx="1384" cy="3654"/>
          </a:xfrm>
        </p:grpSpPr>
        <p:sp>
          <p:nvSpPr>
            <p:cNvPr id="1049275" name="Rectangle 29"/>
            <p:cNvSpPr/>
            <p:nvPr/>
          </p:nvSpPr>
          <p:spPr>
            <a:xfrm rot="0">
              <a:off x="3944" y="257"/>
              <a:ext cx="153" cy="3654"/>
            </a:xfrm>
            <a:prstGeom prst="rect"/>
            <a:solidFill>
              <a:srgbClr val="FFFB9C"/>
            </a:solid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276" name="Rectangle 30"/>
            <p:cNvSpPr/>
            <p:nvPr/>
          </p:nvSpPr>
          <p:spPr>
            <a:xfrm rot="0">
              <a:off x="4266" y="257"/>
              <a:ext cx="153" cy="3654"/>
            </a:xfrm>
            <a:prstGeom prst="rect"/>
            <a:solidFill>
              <a:srgbClr val="FFFB9C"/>
            </a:solid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277" name="Rectangle 31"/>
            <p:cNvSpPr/>
            <p:nvPr/>
          </p:nvSpPr>
          <p:spPr>
            <a:xfrm rot="0">
              <a:off x="4569" y="257"/>
              <a:ext cx="153" cy="3654"/>
            </a:xfrm>
            <a:prstGeom prst="rect"/>
            <a:solidFill>
              <a:srgbClr val="FFFB9C"/>
            </a:solid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278" name="Rectangle 32"/>
            <p:cNvSpPr/>
            <p:nvPr/>
          </p:nvSpPr>
          <p:spPr>
            <a:xfrm rot="0">
              <a:off x="4872" y="257"/>
              <a:ext cx="153" cy="3654"/>
            </a:xfrm>
            <a:prstGeom prst="rect"/>
            <a:solidFill>
              <a:srgbClr val="FFFB9C"/>
            </a:solid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279" name="Rectangle 33"/>
            <p:cNvSpPr/>
            <p:nvPr/>
          </p:nvSpPr>
          <p:spPr>
            <a:xfrm rot="0">
              <a:off x="5175" y="257"/>
              <a:ext cx="153" cy="3654"/>
            </a:xfrm>
            <a:prstGeom prst="rect"/>
            <a:solidFill>
              <a:srgbClr val="FFFB9C"/>
            </a:solid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grpSp>
      <p:sp>
        <p:nvSpPr>
          <p:cNvPr id="1049280" name="Freeform 34"/>
          <p:cNvSpPr/>
          <p:nvPr/>
        </p:nvSpPr>
        <p:spPr bwMode="auto">
          <a:xfrm rot="0">
            <a:off x="6059487" y="647700"/>
            <a:ext cx="2490787" cy="269875"/>
          </a:xfrm>
          <a:custGeom>
            <a:avLst/>
            <a:gdLst>
              <a:gd name="l" fmla="*/ 0 w 1569"/>
              <a:gd name="t" fmla="*/ 0 h 170"/>
              <a:gd name="r" fmla="*/ 1569 w 1569"/>
              <a:gd name="b" fmla="*/ 170 h 170"/>
            </a:gdLst>
            <a:ahLst/>
            <a:rect l="l" t="t" r="r" b="b"/>
            <a:pathLst>
              <a:path w="1569" h="170">
                <a:moveTo>
                  <a:pt x="141" y="158"/>
                </a:moveTo>
                <a:lnTo>
                  <a:pt x="129" y="170"/>
                </a:lnTo>
                <a:lnTo>
                  <a:pt x="0" y="170"/>
                </a:lnTo>
                <a:lnTo>
                  <a:pt x="0" y="145"/>
                </a:lnTo>
                <a:lnTo>
                  <a:pt x="129" y="145"/>
                </a:lnTo>
                <a:lnTo>
                  <a:pt x="141" y="158"/>
                </a:lnTo>
                <a:close/>
                <a:moveTo>
                  <a:pt x="141" y="158"/>
                </a:moveTo>
                <a:lnTo>
                  <a:pt x="141" y="170"/>
                </a:lnTo>
                <a:lnTo>
                  <a:pt x="129" y="170"/>
                </a:lnTo>
                <a:lnTo>
                  <a:pt x="141" y="158"/>
                </a:lnTo>
                <a:close/>
                <a:moveTo>
                  <a:pt x="129" y="0"/>
                </a:moveTo>
                <a:lnTo>
                  <a:pt x="141" y="13"/>
                </a:lnTo>
                <a:lnTo>
                  <a:pt x="141" y="158"/>
                </a:lnTo>
                <a:lnTo>
                  <a:pt x="112" y="158"/>
                </a:lnTo>
                <a:lnTo>
                  <a:pt x="112" y="13"/>
                </a:lnTo>
                <a:lnTo>
                  <a:pt x="129" y="0"/>
                </a:lnTo>
                <a:close/>
                <a:moveTo>
                  <a:pt x="112" y="13"/>
                </a:moveTo>
                <a:lnTo>
                  <a:pt x="112" y="0"/>
                </a:lnTo>
                <a:lnTo>
                  <a:pt x="129" y="0"/>
                </a:lnTo>
                <a:lnTo>
                  <a:pt x="112" y="13"/>
                </a:lnTo>
                <a:close/>
                <a:moveTo>
                  <a:pt x="295" y="13"/>
                </a:moveTo>
                <a:lnTo>
                  <a:pt x="282" y="29"/>
                </a:lnTo>
                <a:lnTo>
                  <a:pt x="129" y="29"/>
                </a:lnTo>
                <a:lnTo>
                  <a:pt x="129" y="0"/>
                </a:lnTo>
                <a:lnTo>
                  <a:pt x="282" y="0"/>
                </a:lnTo>
                <a:lnTo>
                  <a:pt x="295" y="13"/>
                </a:lnTo>
                <a:close/>
                <a:moveTo>
                  <a:pt x="282" y="0"/>
                </a:moveTo>
                <a:lnTo>
                  <a:pt x="295" y="0"/>
                </a:lnTo>
                <a:lnTo>
                  <a:pt x="295" y="13"/>
                </a:lnTo>
                <a:lnTo>
                  <a:pt x="282" y="0"/>
                </a:lnTo>
                <a:close/>
                <a:moveTo>
                  <a:pt x="282" y="170"/>
                </a:moveTo>
                <a:lnTo>
                  <a:pt x="266" y="158"/>
                </a:lnTo>
                <a:lnTo>
                  <a:pt x="266" y="13"/>
                </a:lnTo>
                <a:lnTo>
                  <a:pt x="295" y="13"/>
                </a:lnTo>
                <a:lnTo>
                  <a:pt x="295" y="158"/>
                </a:lnTo>
                <a:lnTo>
                  <a:pt x="282" y="170"/>
                </a:lnTo>
                <a:close/>
                <a:moveTo>
                  <a:pt x="282" y="170"/>
                </a:moveTo>
                <a:lnTo>
                  <a:pt x="266" y="170"/>
                </a:lnTo>
                <a:lnTo>
                  <a:pt x="266" y="158"/>
                </a:lnTo>
                <a:lnTo>
                  <a:pt x="282" y="170"/>
                </a:lnTo>
                <a:close/>
                <a:moveTo>
                  <a:pt x="448" y="158"/>
                </a:moveTo>
                <a:lnTo>
                  <a:pt x="432" y="170"/>
                </a:lnTo>
                <a:lnTo>
                  <a:pt x="282" y="170"/>
                </a:lnTo>
                <a:lnTo>
                  <a:pt x="282" y="141"/>
                </a:lnTo>
                <a:lnTo>
                  <a:pt x="432" y="141"/>
                </a:lnTo>
                <a:lnTo>
                  <a:pt x="448" y="158"/>
                </a:lnTo>
                <a:close/>
                <a:moveTo>
                  <a:pt x="448" y="158"/>
                </a:moveTo>
                <a:lnTo>
                  <a:pt x="448" y="170"/>
                </a:lnTo>
                <a:lnTo>
                  <a:pt x="432" y="170"/>
                </a:lnTo>
                <a:lnTo>
                  <a:pt x="448" y="158"/>
                </a:lnTo>
                <a:close/>
                <a:moveTo>
                  <a:pt x="432" y="0"/>
                </a:moveTo>
                <a:lnTo>
                  <a:pt x="448" y="13"/>
                </a:lnTo>
                <a:lnTo>
                  <a:pt x="448" y="158"/>
                </a:lnTo>
                <a:lnTo>
                  <a:pt x="419" y="158"/>
                </a:lnTo>
                <a:lnTo>
                  <a:pt x="419" y="13"/>
                </a:lnTo>
                <a:lnTo>
                  <a:pt x="432" y="0"/>
                </a:lnTo>
                <a:close/>
                <a:moveTo>
                  <a:pt x="419" y="13"/>
                </a:moveTo>
                <a:lnTo>
                  <a:pt x="419" y="0"/>
                </a:lnTo>
                <a:lnTo>
                  <a:pt x="432" y="0"/>
                </a:lnTo>
                <a:lnTo>
                  <a:pt x="419" y="13"/>
                </a:lnTo>
                <a:close/>
                <a:moveTo>
                  <a:pt x="598" y="13"/>
                </a:moveTo>
                <a:lnTo>
                  <a:pt x="585" y="25"/>
                </a:lnTo>
                <a:lnTo>
                  <a:pt x="432" y="25"/>
                </a:lnTo>
                <a:lnTo>
                  <a:pt x="432" y="0"/>
                </a:lnTo>
                <a:lnTo>
                  <a:pt x="585" y="0"/>
                </a:lnTo>
                <a:lnTo>
                  <a:pt x="598" y="13"/>
                </a:lnTo>
                <a:close/>
                <a:moveTo>
                  <a:pt x="585" y="0"/>
                </a:moveTo>
                <a:lnTo>
                  <a:pt x="598" y="0"/>
                </a:lnTo>
                <a:lnTo>
                  <a:pt x="598" y="13"/>
                </a:lnTo>
                <a:lnTo>
                  <a:pt x="585" y="0"/>
                </a:lnTo>
                <a:close/>
                <a:moveTo>
                  <a:pt x="585" y="170"/>
                </a:moveTo>
                <a:lnTo>
                  <a:pt x="569" y="158"/>
                </a:lnTo>
                <a:lnTo>
                  <a:pt x="569" y="13"/>
                </a:lnTo>
                <a:lnTo>
                  <a:pt x="598" y="13"/>
                </a:lnTo>
                <a:lnTo>
                  <a:pt x="598" y="158"/>
                </a:lnTo>
                <a:lnTo>
                  <a:pt x="585" y="170"/>
                </a:lnTo>
                <a:close/>
                <a:moveTo>
                  <a:pt x="585" y="170"/>
                </a:moveTo>
                <a:lnTo>
                  <a:pt x="569" y="170"/>
                </a:lnTo>
                <a:lnTo>
                  <a:pt x="569" y="158"/>
                </a:lnTo>
                <a:lnTo>
                  <a:pt x="585" y="170"/>
                </a:lnTo>
                <a:close/>
                <a:moveTo>
                  <a:pt x="751" y="158"/>
                </a:moveTo>
                <a:lnTo>
                  <a:pt x="735" y="170"/>
                </a:lnTo>
                <a:lnTo>
                  <a:pt x="585" y="170"/>
                </a:lnTo>
                <a:lnTo>
                  <a:pt x="585" y="141"/>
                </a:lnTo>
                <a:lnTo>
                  <a:pt x="735" y="141"/>
                </a:lnTo>
                <a:lnTo>
                  <a:pt x="751" y="158"/>
                </a:lnTo>
                <a:close/>
                <a:moveTo>
                  <a:pt x="751" y="158"/>
                </a:moveTo>
                <a:lnTo>
                  <a:pt x="751" y="170"/>
                </a:lnTo>
                <a:lnTo>
                  <a:pt x="735" y="170"/>
                </a:lnTo>
                <a:lnTo>
                  <a:pt x="751" y="158"/>
                </a:lnTo>
                <a:close/>
                <a:moveTo>
                  <a:pt x="735" y="0"/>
                </a:moveTo>
                <a:lnTo>
                  <a:pt x="751" y="13"/>
                </a:lnTo>
                <a:lnTo>
                  <a:pt x="751" y="158"/>
                </a:lnTo>
                <a:lnTo>
                  <a:pt x="722" y="158"/>
                </a:lnTo>
                <a:lnTo>
                  <a:pt x="722" y="13"/>
                </a:lnTo>
                <a:lnTo>
                  <a:pt x="735" y="0"/>
                </a:lnTo>
                <a:close/>
                <a:moveTo>
                  <a:pt x="722" y="13"/>
                </a:moveTo>
                <a:lnTo>
                  <a:pt x="722" y="0"/>
                </a:lnTo>
                <a:lnTo>
                  <a:pt x="735" y="0"/>
                </a:lnTo>
                <a:lnTo>
                  <a:pt x="722" y="13"/>
                </a:lnTo>
                <a:close/>
                <a:moveTo>
                  <a:pt x="901" y="13"/>
                </a:moveTo>
                <a:lnTo>
                  <a:pt x="888" y="25"/>
                </a:lnTo>
                <a:lnTo>
                  <a:pt x="735" y="25"/>
                </a:lnTo>
                <a:lnTo>
                  <a:pt x="735" y="0"/>
                </a:lnTo>
                <a:lnTo>
                  <a:pt x="888" y="0"/>
                </a:lnTo>
                <a:lnTo>
                  <a:pt x="901" y="13"/>
                </a:lnTo>
                <a:close/>
                <a:moveTo>
                  <a:pt x="888" y="0"/>
                </a:moveTo>
                <a:lnTo>
                  <a:pt x="901" y="0"/>
                </a:lnTo>
                <a:lnTo>
                  <a:pt x="901" y="13"/>
                </a:lnTo>
                <a:lnTo>
                  <a:pt x="888" y="0"/>
                </a:lnTo>
                <a:close/>
                <a:moveTo>
                  <a:pt x="888" y="170"/>
                </a:moveTo>
                <a:lnTo>
                  <a:pt x="876" y="158"/>
                </a:lnTo>
                <a:lnTo>
                  <a:pt x="876" y="13"/>
                </a:lnTo>
                <a:lnTo>
                  <a:pt x="901" y="13"/>
                </a:lnTo>
                <a:lnTo>
                  <a:pt x="901" y="158"/>
                </a:lnTo>
                <a:lnTo>
                  <a:pt x="888" y="170"/>
                </a:lnTo>
                <a:close/>
                <a:moveTo>
                  <a:pt x="888" y="170"/>
                </a:moveTo>
                <a:lnTo>
                  <a:pt x="876" y="170"/>
                </a:lnTo>
                <a:lnTo>
                  <a:pt x="876" y="158"/>
                </a:lnTo>
                <a:lnTo>
                  <a:pt x="888" y="170"/>
                </a:lnTo>
                <a:close/>
                <a:moveTo>
                  <a:pt x="1054" y="158"/>
                </a:moveTo>
                <a:lnTo>
                  <a:pt x="1042" y="170"/>
                </a:lnTo>
                <a:lnTo>
                  <a:pt x="888" y="170"/>
                </a:lnTo>
                <a:lnTo>
                  <a:pt x="888" y="141"/>
                </a:lnTo>
                <a:lnTo>
                  <a:pt x="1042" y="141"/>
                </a:lnTo>
                <a:lnTo>
                  <a:pt x="1054" y="158"/>
                </a:lnTo>
                <a:close/>
                <a:moveTo>
                  <a:pt x="1054" y="158"/>
                </a:moveTo>
                <a:lnTo>
                  <a:pt x="1054" y="170"/>
                </a:lnTo>
                <a:lnTo>
                  <a:pt x="1042" y="170"/>
                </a:lnTo>
                <a:lnTo>
                  <a:pt x="1054" y="158"/>
                </a:lnTo>
                <a:close/>
                <a:moveTo>
                  <a:pt x="1042" y="0"/>
                </a:moveTo>
                <a:lnTo>
                  <a:pt x="1054" y="13"/>
                </a:lnTo>
                <a:lnTo>
                  <a:pt x="1054" y="158"/>
                </a:lnTo>
                <a:lnTo>
                  <a:pt x="1025" y="158"/>
                </a:lnTo>
                <a:lnTo>
                  <a:pt x="1025" y="13"/>
                </a:lnTo>
                <a:lnTo>
                  <a:pt x="1042" y="0"/>
                </a:lnTo>
                <a:close/>
                <a:moveTo>
                  <a:pt x="1025" y="13"/>
                </a:moveTo>
                <a:lnTo>
                  <a:pt x="1025" y="0"/>
                </a:lnTo>
                <a:lnTo>
                  <a:pt x="1042" y="0"/>
                </a:lnTo>
                <a:lnTo>
                  <a:pt x="1025" y="13"/>
                </a:lnTo>
                <a:close/>
                <a:moveTo>
                  <a:pt x="1204" y="13"/>
                </a:moveTo>
                <a:lnTo>
                  <a:pt x="1191" y="25"/>
                </a:lnTo>
                <a:lnTo>
                  <a:pt x="1042" y="25"/>
                </a:lnTo>
                <a:lnTo>
                  <a:pt x="1042" y="0"/>
                </a:lnTo>
                <a:lnTo>
                  <a:pt x="1191" y="0"/>
                </a:lnTo>
                <a:lnTo>
                  <a:pt x="1204" y="13"/>
                </a:lnTo>
                <a:close/>
                <a:moveTo>
                  <a:pt x="1191" y="0"/>
                </a:moveTo>
                <a:lnTo>
                  <a:pt x="1204" y="0"/>
                </a:lnTo>
                <a:lnTo>
                  <a:pt x="1204" y="13"/>
                </a:lnTo>
                <a:lnTo>
                  <a:pt x="1191" y="0"/>
                </a:lnTo>
                <a:close/>
                <a:moveTo>
                  <a:pt x="1191" y="170"/>
                </a:moveTo>
                <a:lnTo>
                  <a:pt x="1179" y="158"/>
                </a:lnTo>
                <a:lnTo>
                  <a:pt x="1179" y="13"/>
                </a:lnTo>
                <a:lnTo>
                  <a:pt x="1204" y="13"/>
                </a:lnTo>
                <a:lnTo>
                  <a:pt x="1204" y="158"/>
                </a:lnTo>
                <a:lnTo>
                  <a:pt x="1191" y="170"/>
                </a:lnTo>
                <a:close/>
                <a:moveTo>
                  <a:pt x="1191" y="170"/>
                </a:moveTo>
                <a:lnTo>
                  <a:pt x="1179" y="170"/>
                </a:lnTo>
                <a:lnTo>
                  <a:pt x="1179" y="158"/>
                </a:lnTo>
                <a:lnTo>
                  <a:pt x="1191" y="170"/>
                </a:lnTo>
                <a:close/>
                <a:moveTo>
                  <a:pt x="1357" y="158"/>
                </a:moveTo>
                <a:lnTo>
                  <a:pt x="1345" y="170"/>
                </a:lnTo>
                <a:lnTo>
                  <a:pt x="1191" y="170"/>
                </a:lnTo>
                <a:lnTo>
                  <a:pt x="1191" y="141"/>
                </a:lnTo>
                <a:lnTo>
                  <a:pt x="1345" y="141"/>
                </a:lnTo>
                <a:lnTo>
                  <a:pt x="1357" y="158"/>
                </a:lnTo>
                <a:close/>
                <a:moveTo>
                  <a:pt x="1357" y="158"/>
                </a:moveTo>
                <a:lnTo>
                  <a:pt x="1357" y="170"/>
                </a:lnTo>
                <a:lnTo>
                  <a:pt x="1345" y="170"/>
                </a:lnTo>
                <a:lnTo>
                  <a:pt x="1357" y="158"/>
                </a:lnTo>
                <a:close/>
                <a:moveTo>
                  <a:pt x="1345" y="0"/>
                </a:moveTo>
                <a:lnTo>
                  <a:pt x="1357" y="13"/>
                </a:lnTo>
                <a:lnTo>
                  <a:pt x="1357" y="158"/>
                </a:lnTo>
                <a:lnTo>
                  <a:pt x="1328" y="158"/>
                </a:lnTo>
                <a:lnTo>
                  <a:pt x="1328" y="13"/>
                </a:lnTo>
                <a:lnTo>
                  <a:pt x="1345" y="0"/>
                </a:lnTo>
                <a:close/>
                <a:moveTo>
                  <a:pt x="1328" y="13"/>
                </a:moveTo>
                <a:lnTo>
                  <a:pt x="1328" y="0"/>
                </a:lnTo>
                <a:lnTo>
                  <a:pt x="1345" y="0"/>
                </a:lnTo>
                <a:lnTo>
                  <a:pt x="1328" y="13"/>
                </a:lnTo>
                <a:close/>
                <a:moveTo>
                  <a:pt x="1511" y="13"/>
                </a:moveTo>
                <a:lnTo>
                  <a:pt x="1494" y="25"/>
                </a:lnTo>
                <a:lnTo>
                  <a:pt x="1345" y="25"/>
                </a:lnTo>
                <a:lnTo>
                  <a:pt x="1345" y="0"/>
                </a:lnTo>
                <a:lnTo>
                  <a:pt x="1494" y="0"/>
                </a:lnTo>
                <a:lnTo>
                  <a:pt x="1511" y="13"/>
                </a:lnTo>
                <a:close/>
                <a:moveTo>
                  <a:pt x="1494" y="0"/>
                </a:moveTo>
                <a:lnTo>
                  <a:pt x="1511" y="0"/>
                </a:lnTo>
                <a:lnTo>
                  <a:pt x="1511" y="13"/>
                </a:lnTo>
                <a:lnTo>
                  <a:pt x="1494" y="0"/>
                </a:lnTo>
                <a:close/>
                <a:moveTo>
                  <a:pt x="1494" y="170"/>
                </a:moveTo>
                <a:lnTo>
                  <a:pt x="1482" y="158"/>
                </a:lnTo>
                <a:lnTo>
                  <a:pt x="1482" y="13"/>
                </a:lnTo>
                <a:lnTo>
                  <a:pt x="1511" y="13"/>
                </a:lnTo>
                <a:lnTo>
                  <a:pt x="1511" y="158"/>
                </a:lnTo>
                <a:lnTo>
                  <a:pt x="1494" y="170"/>
                </a:lnTo>
                <a:close/>
                <a:moveTo>
                  <a:pt x="1494" y="170"/>
                </a:moveTo>
                <a:lnTo>
                  <a:pt x="1482" y="170"/>
                </a:lnTo>
                <a:lnTo>
                  <a:pt x="1482" y="158"/>
                </a:lnTo>
                <a:lnTo>
                  <a:pt x="1494" y="170"/>
                </a:lnTo>
                <a:close/>
                <a:moveTo>
                  <a:pt x="1569" y="170"/>
                </a:moveTo>
                <a:lnTo>
                  <a:pt x="1494" y="170"/>
                </a:lnTo>
                <a:lnTo>
                  <a:pt x="1494" y="141"/>
                </a:lnTo>
                <a:lnTo>
                  <a:pt x="1569" y="141"/>
                </a:lnTo>
                <a:lnTo>
                  <a:pt x="1569" y="170"/>
                </a:lnTo>
              </a:path>
            </a:pathLst>
          </a:custGeom>
          <a:solidFill>
            <a:srgbClr val="28166F">
              <a:alpha val="100000"/>
            </a:srgbClr>
          </a:solidFill>
          <a:ln>
            <a:noFill/>
          </a:ln>
        </p:spPr>
      </p:sp>
      <p:sp>
        <p:nvSpPr>
          <p:cNvPr id="1049281" name="Freeform 35"/>
          <p:cNvSpPr/>
          <p:nvPr/>
        </p:nvSpPr>
        <p:spPr bwMode="auto">
          <a:xfrm rot="0">
            <a:off x="6059487" y="1049337"/>
            <a:ext cx="2490787" cy="269875"/>
          </a:xfrm>
          <a:custGeom>
            <a:avLst/>
            <a:gdLst>
              <a:gd name="l" fmla="*/ 0 w 1569"/>
              <a:gd name="t" fmla="*/ 0 h 170"/>
              <a:gd name="r" fmla="*/ 1569 w 1569"/>
              <a:gd name="b" fmla="*/ 170 h 170"/>
            </a:gdLst>
            <a:ahLst/>
            <a:rect l="l" t="t" r="r" b="b"/>
            <a:pathLst>
              <a:path w="1569" h="170">
                <a:moveTo>
                  <a:pt x="295" y="158"/>
                </a:moveTo>
                <a:lnTo>
                  <a:pt x="282" y="170"/>
                </a:lnTo>
                <a:lnTo>
                  <a:pt x="0" y="170"/>
                </a:lnTo>
                <a:lnTo>
                  <a:pt x="0" y="141"/>
                </a:lnTo>
                <a:lnTo>
                  <a:pt x="282" y="141"/>
                </a:lnTo>
                <a:lnTo>
                  <a:pt x="295" y="158"/>
                </a:lnTo>
                <a:close/>
                <a:moveTo>
                  <a:pt x="295" y="158"/>
                </a:moveTo>
                <a:lnTo>
                  <a:pt x="295" y="170"/>
                </a:lnTo>
                <a:lnTo>
                  <a:pt x="282" y="170"/>
                </a:lnTo>
                <a:lnTo>
                  <a:pt x="295" y="158"/>
                </a:lnTo>
                <a:close/>
                <a:moveTo>
                  <a:pt x="282" y="0"/>
                </a:moveTo>
                <a:lnTo>
                  <a:pt x="295" y="13"/>
                </a:lnTo>
                <a:lnTo>
                  <a:pt x="295" y="158"/>
                </a:lnTo>
                <a:lnTo>
                  <a:pt x="266" y="158"/>
                </a:lnTo>
                <a:lnTo>
                  <a:pt x="266" y="13"/>
                </a:lnTo>
                <a:lnTo>
                  <a:pt x="282" y="0"/>
                </a:lnTo>
                <a:close/>
                <a:moveTo>
                  <a:pt x="266" y="13"/>
                </a:moveTo>
                <a:lnTo>
                  <a:pt x="266" y="0"/>
                </a:lnTo>
                <a:lnTo>
                  <a:pt x="282" y="0"/>
                </a:lnTo>
                <a:lnTo>
                  <a:pt x="266" y="13"/>
                </a:lnTo>
                <a:close/>
                <a:moveTo>
                  <a:pt x="598" y="13"/>
                </a:moveTo>
                <a:lnTo>
                  <a:pt x="585" y="25"/>
                </a:lnTo>
                <a:lnTo>
                  <a:pt x="282" y="25"/>
                </a:lnTo>
                <a:lnTo>
                  <a:pt x="282" y="0"/>
                </a:lnTo>
                <a:lnTo>
                  <a:pt x="585" y="0"/>
                </a:lnTo>
                <a:lnTo>
                  <a:pt x="598" y="13"/>
                </a:lnTo>
                <a:close/>
                <a:moveTo>
                  <a:pt x="585" y="0"/>
                </a:moveTo>
                <a:lnTo>
                  <a:pt x="598" y="0"/>
                </a:lnTo>
                <a:lnTo>
                  <a:pt x="598" y="13"/>
                </a:lnTo>
                <a:lnTo>
                  <a:pt x="585" y="0"/>
                </a:lnTo>
                <a:close/>
                <a:moveTo>
                  <a:pt x="585" y="170"/>
                </a:moveTo>
                <a:lnTo>
                  <a:pt x="569" y="154"/>
                </a:lnTo>
                <a:lnTo>
                  <a:pt x="569" y="13"/>
                </a:lnTo>
                <a:lnTo>
                  <a:pt x="598" y="13"/>
                </a:lnTo>
                <a:lnTo>
                  <a:pt x="598" y="154"/>
                </a:lnTo>
                <a:lnTo>
                  <a:pt x="585" y="170"/>
                </a:lnTo>
                <a:close/>
                <a:moveTo>
                  <a:pt x="585" y="170"/>
                </a:moveTo>
                <a:lnTo>
                  <a:pt x="569" y="170"/>
                </a:lnTo>
                <a:lnTo>
                  <a:pt x="569" y="154"/>
                </a:lnTo>
                <a:lnTo>
                  <a:pt x="585" y="170"/>
                </a:lnTo>
                <a:close/>
                <a:moveTo>
                  <a:pt x="901" y="154"/>
                </a:moveTo>
                <a:lnTo>
                  <a:pt x="888" y="170"/>
                </a:lnTo>
                <a:lnTo>
                  <a:pt x="585" y="170"/>
                </a:lnTo>
                <a:lnTo>
                  <a:pt x="585" y="141"/>
                </a:lnTo>
                <a:lnTo>
                  <a:pt x="888" y="141"/>
                </a:lnTo>
                <a:lnTo>
                  <a:pt x="901" y="154"/>
                </a:lnTo>
                <a:close/>
                <a:moveTo>
                  <a:pt x="901" y="154"/>
                </a:moveTo>
                <a:lnTo>
                  <a:pt x="901" y="170"/>
                </a:lnTo>
                <a:lnTo>
                  <a:pt x="888" y="170"/>
                </a:lnTo>
                <a:lnTo>
                  <a:pt x="901" y="154"/>
                </a:lnTo>
                <a:close/>
                <a:moveTo>
                  <a:pt x="888" y="0"/>
                </a:moveTo>
                <a:lnTo>
                  <a:pt x="901" y="13"/>
                </a:lnTo>
                <a:lnTo>
                  <a:pt x="901" y="154"/>
                </a:lnTo>
                <a:lnTo>
                  <a:pt x="876" y="154"/>
                </a:lnTo>
                <a:lnTo>
                  <a:pt x="876" y="13"/>
                </a:lnTo>
                <a:lnTo>
                  <a:pt x="888" y="0"/>
                </a:lnTo>
                <a:close/>
                <a:moveTo>
                  <a:pt x="876" y="13"/>
                </a:moveTo>
                <a:lnTo>
                  <a:pt x="876" y="0"/>
                </a:lnTo>
                <a:lnTo>
                  <a:pt x="888" y="0"/>
                </a:lnTo>
                <a:lnTo>
                  <a:pt x="876" y="13"/>
                </a:lnTo>
                <a:close/>
                <a:moveTo>
                  <a:pt x="1204" y="13"/>
                </a:moveTo>
                <a:lnTo>
                  <a:pt x="1191" y="25"/>
                </a:lnTo>
                <a:lnTo>
                  <a:pt x="888" y="25"/>
                </a:lnTo>
                <a:lnTo>
                  <a:pt x="888" y="0"/>
                </a:lnTo>
                <a:lnTo>
                  <a:pt x="1191" y="0"/>
                </a:lnTo>
                <a:lnTo>
                  <a:pt x="1204" y="13"/>
                </a:lnTo>
                <a:close/>
                <a:moveTo>
                  <a:pt x="1191" y="0"/>
                </a:moveTo>
                <a:lnTo>
                  <a:pt x="1204" y="0"/>
                </a:lnTo>
                <a:lnTo>
                  <a:pt x="1204" y="13"/>
                </a:lnTo>
                <a:lnTo>
                  <a:pt x="1191" y="0"/>
                </a:lnTo>
                <a:close/>
                <a:moveTo>
                  <a:pt x="1191" y="170"/>
                </a:moveTo>
                <a:lnTo>
                  <a:pt x="1179" y="154"/>
                </a:lnTo>
                <a:lnTo>
                  <a:pt x="1179" y="13"/>
                </a:lnTo>
                <a:lnTo>
                  <a:pt x="1204" y="13"/>
                </a:lnTo>
                <a:lnTo>
                  <a:pt x="1204" y="154"/>
                </a:lnTo>
                <a:lnTo>
                  <a:pt x="1191" y="170"/>
                </a:lnTo>
                <a:close/>
                <a:moveTo>
                  <a:pt x="1191" y="170"/>
                </a:moveTo>
                <a:lnTo>
                  <a:pt x="1179" y="170"/>
                </a:lnTo>
                <a:lnTo>
                  <a:pt x="1179" y="154"/>
                </a:lnTo>
                <a:lnTo>
                  <a:pt x="1191" y="170"/>
                </a:lnTo>
                <a:close/>
                <a:moveTo>
                  <a:pt x="1511" y="154"/>
                </a:moveTo>
                <a:lnTo>
                  <a:pt x="1494" y="170"/>
                </a:lnTo>
                <a:lnTo>
                  <a:pt x="1191" y="170"/>
                </a:lnTo>
                <a:lnTo>
                  <a:pt x="1191" y="141"/>
                </a:lnTo>
                <a:lnTo>
                  <a:pt x="1494" y="141"/>
                </a:lnTo>
                <a:lnTo>
                  <a:pt x="1511" y="154"/>
                </a:lnTo>
                <a:close/>
                <a:moveTo>
                  <a:pt x="1511" y="154"/>
                </a:moveTo>
                <a:lnTo>
                  <a:pt x="1511" y="170"/>
                </a:lnTo>
                <a:lnTo>
                  <a:pt x="1494" y="170"/>
                </a:lnTo>
                <a:lnTo>
                  <a:pt x="1511" y="154"/>
                </a:lnTo>
                <a:close/>
                <a:moveTo>
                  <a:pt x="1494" y="0"/>
                </a:moveTo>
                <a:lnTo>
                  <a:pt x="1511" y="13"/>
                </a:lnTo>
                <a:lnTo>
                  <a:pt x="1511" y="154"/>
                </a:lnTo>
                <a:lnTo>
                  <a:pt x="1482" y="154"/>
                </a:lnTo>
                <a:lnTo>
                  <a:pt x="1482" y="13"/>
                </a:lnTo>
                <a:lnTo>
                  <a:pt x="1494" y="0"/>
                </a:lnTo>
                <a:close/>
                <a:moveTo>
                  <a:pt x="1482" y="13"/>
                </a:moveTo>
                <a:lnTo>
                  <a:pt x="1482" y="0"/>
                </a:lnTo>
                <a:lnTo>
                  <a:pt x="1494" y="0"/>
                </a:lnTo>
                <a:lnTo>
                  <a:pt x="1482" y="13"/>
                </a:lnTo>
                <a:close/>
                <a:moveTo>
                  <a:pt x="1569" y="25"/>
                </a:moveTo>
                <a:lnTo>
                  <a:pt x="1494" y="25"/>
                </a:lnTo>
                <a:lnTo>
                  <a:pt x="1494" y="0"/>
                </a:lnTo>
                <a:lnTo>
                  <a:pt x="1569" y="0"/>
                </a:lnTo>
                <a:lnTo>
                  <a:pt x="1569" y="25"/>
                </a:lnTo>
              </a:path>
            </a:pathLst>
          </a:custGeom>
          <a:solidFill>
            <a:srgbClr val="28166F">
              <a:alpha val="100000"/>
            </a:srgbClr>
          </a:solidFill>
          <a:ln>
            <a:noFill/>
          </a:ln>
        </p:spPr>
      </p:sp>
      <p:sp>
        <p:nvSpPr>
          <p:cNvPr id="1049282" name="Freeform 36"/>
          <p:cNvSpPr/>
          <p:nvPr/>
        </p:nvSpPr>
        <p:spPr bwMode="auto">
          <a:xfrm rot="0">
            <a:off x="6059487" y="1444625"/>
            <a:ext cx="2490787" cy="269875"/>
          </a:xfrm>
          <a:custGeom>
            <a:avLst/>
            <a:gdLst>
              <a:gd name="l" fmla="*/ 0 w 1569"/>
              <a:gd name="t" fmla="*/ 0 h 170"/>
              <a:gd name="r" fmla="*/ 1569 w 1569"/>
              <a:gd name="b" fmla="*/ 170 h 170"/>
            </a:gdLst>
            <a:ahLst/>
            <a:rect l="l" t="t" r="r" b="b"/>
            <a:pathLst>
              <a:path w="1569" h="170">
                <a:moveTo>
                  <a:pt x="598" y="158"/>
                </a:moveTo>
                <a:lnTo>
                  <a:pt x="585" y="170"/>
                </a:lnTo>
                <a:lnTo>
                  <a:pt x="0" y="170"/>
                </a:lnTo>
                <a:lnTo>
                  <a:pt x="0" y="145"/>
                </a:lnTo>
                <a:lnTo>
                  <a:pt x="585" y="145"/>
                </a:lnTo>
                <a:lnTo>
                  <a:pt x="598" y="158"/>
                </a:lnTo>
                <a:close/>
                <a:moveTo>
                  <a:pt x="598" y="158"/>
                </a:moveTo>
                <a:lnTo>
                  <a:pt x="598" y="170"/>
                </a:lnTo>
                <a:lnTo>
                  <a:pt x="585" y="170"/>
                </a:lnTo>
                <a:lnTo>
                  <a:pt x="598" y="158"/>
                </a:lnTo>
                <a:close/>
                <a:moveTo>
                  <a:pt x="585" y="0"/>
                </a:moveTo>
                <a:lnTo>
                  <a:pt x="598" y="13"/>
                </a:lnTo>
                <a:lnTo>
                  <a:pt x="598" y="158"/>
                </a:lnTo>
                <a:lnTo>
                  <a:pt x="569" y="158"/>
                </a:lnTo>
                <a:lnTo>
                  <a:pt x="569" y="13"/>
                </a:lnTo>
                <a:lnTo>
                  <a:pt x="585" y="0"/>
                </a:lnTo>
                <a:close/>
                <a:moveTo>
                  <a:pt x="569" y="13"/>
                </a:moveTo>
                <a:lnTo>
                  <a:pt x="569" y="0"/>
                </a:lnTo>
                <a:lnTo>
                  <a:pt x="585" y="0"/>
                </a:lnTo>
                <a:lnTo>
                  <a:pt x="569" y="13"/>
                </a:lnTo>
                <a:close/>
                <a:moveTo>
                  <a:pt x="1204" y="13"/>
                </a:moveTo>
                <a:lnTo>
                  <a:pt x="1191" y="29"/>
                </a:lnTo>
                <a:lnTo>
                  <a:pt x="585" y="29"/>
                </a:lnTo>
                <a:lnTo>
                  <a:pt x="585" y="0"/>
                </a:lnTo>
                <a:lnTo>
                  <a:pt x="1191" y="0"/>
                </a:lnTo>
                <a:lnTo>
                  <a:pt x="1204" y="13"/>
                </a:lnTo>
                <a:close/>
                <a:moveTo>
                  <a:pt x="1191" y="0"/>
                </a:moveTo>
                <a:lnTo>
                  <a:pt x="1204" y="0"/>
                </a:lnTo>
                <a:lnTo>
                  <a:pt x="1204" y="13"/>
                </a:lnTo>
                <a:lnTo>
                  <a:pt x="1191" y="0"/>
                </a:lnTo>
                <a:close/>
                <a:moveTo>
                  <a:pt x="1191" y="170"/>
                </a:moveTo>
                <a:lnTo>
                  <a:pt x="1179" y="158"/>
                </a:lnTo>
                <a:lnTo>
                  <a:pt x="1179" y="13"/>
                </a:lnTo>
                <a:lnTo>
                  <a:pt x="1204" y="13"/>
                </a:lnTo>
                <a:lnTo>
                  <a:pt x="1204" y="158"/>
                </a:lnTo>
                <a:lnTo>
                  <a:pt x="1191" y="170"/>
                </a:lnTo>
                <a:close/>
                <a:moveTo>
                  <a:pt x="1191" y="170"/>
                </a:moveTo>
                <a:lnTo>
                  <a:pt x="1179" y="170"/>
                </a:lnTo>
                <a:lnTo>
                  <a:pt x="1179" y="158"/>
                </a:lnTo>
                <a:lnTo>
                  <a:pt x="1191" y="170"/>
                </a:lnTo>
                <a:close/>
                <a:moveTo>
                  <a:pt x="1569" y="170"/>
                </a:moveTo>
                <a:lnTo>
                  <a:pt x="1191" y="170"/>
                </a:lnTo>
                <a:lnTo>
                  <a:pt x="1191" y="145"/>
                </a:lnTo>
                <a:lnTo>
                  <a:pt x="1569" y="145"/>
                </a:lnTo>
                <a:lnTo>
                  <a:pt x="1569" y="170"/>
                </a:lnTo>
              </a:path>
            </a:pathLst>
          </a:custGeom>
          <a:solidFill>
            <a:srgbClr val="28166F">
              <a:alpha val="100000"/>
            </a:srgbClr>
          </a:solidFill>
          <a:ln>
            <a:noFill/>
          </a:ln>
        </p:spPr>
      </p:sp>
      <p:sp>
        <p:nvSpPr>
          <p:cNvPr id="1049283" name="Rectangle 37"/>
          <p:cNvSpPr/>
          <p:nvPr/>
        </p:nvSpPr>
        <p:spPr>
          <a:xfrm rot="0">
            <a:off x="5735637" y="595312"/>
            <a:ext cx="171450" cy="334962"/>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2200" i="1" lang="en-US">
                <a:solidFill>
                  <a:srgbClr val="1F1A17"/>
                </a:solidFill>
              </a:rPr>
              <a:t>A</a:t>
            </a:r>
          </a:p>
        </p:txBody>
      </p:sp>
      <p:sp>
        <p:nvSpPr>
          <p:cNvPr id="1049284" name="Rectangle 38"/>
          <p:cNvSpPr/>
          <p:nvPr/>
        </p:nvSpPr>
        <p:spPr>
          <a:xfrm rot="0">
            <a:off x="5873750" y="779462"/>
            <a:ext cx="69850" cy="16827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100" lang="en-US">
                <a:solidFill>
                  <a:srgbClr val="1F1A17"/>
                </a:solidFill>
              </a:rPr>
              <a:t>0</a:t>
            </a:r>
          </a:p>
        </p:txBody>
      </p:sp>
      <p:sp>
        <p:nvSpPr>
          <p:cNvPr id="1049285" name="Rectangle 39"/>
          <p:cNvSpPr/>
          <p:nvPr/>
        </p:nvSpPr>
        <p:spPr>
          <a:xfrm rot="0">
            <a:off x="5754687" y="3176587"/>
            <a:ext cx="155575" cy="334962"/>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2200" i="1" lang="en-US">
                <a:solidFill>
                  <a:srgbClr val="1F1A17"/>
                </a:solidFill>
              </a:rPr>
              <a:t>Y</a:t>
            </a:r>
          </a:p>
        </p:txBody>
      </p:sp>
      <p:sp>
        <p:nvSpPr>
          <p:cNvPr id="1049286" name="Rectangle 40"/>
          <p:cNvSpPr/>
          <p:nvPr/>
        </p:nvSpPr>
        <p:spPr>
          <a:xfrm rot="0">
            <a:off x="5873750" y="3367087"/>
            <a:ext cx="69850" cy="16827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100" lang="en-US">
                <a:solidFill>
                  <a:srgbClr val="1F1A17"/>
                </a:solidFill>
              </a:rPr>
              <a:t>0</a:t>
            </a:r>
          </a:p>
        </p:txBody>
      </p:sp>
      <p:sp>
        <p:nvSpPr>
          <p:cNvPr id="1049287" name="Rectangle 41"/>
          <p:cNvSpPr/>
          <p:nvPr/>
        </p:nvSpPr>
        <p:spPr>
          <a:xfrm rot="0">
            <a:off x="5754687" y="3557587"/>
            <a:ext cx="155575" cy="334962"/>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2200" i="1" lang="en-US">
                <a:solidFill>
                  <a:srgbClr val="1F1A17"/>
                </a:solidFill>
              </a:rPr>
              <a:t>Y</a:t>
            </a:r>
          </a:p>
        </p:txBody>
      </p:sp>
      <p:sp>
        <p:nvSpPr>
          <p:cNvPr id="1049288" name="Rectangle 42"/>
          <p:cNvSpPr/>
          <p:nvPr/>
        </p:nvSpPr>
        <p:spPr>
          <a:xfrm rot="0">
            <a:off x="5873750" y="3749675"/>
            <a:ext cx="69850" cy="16827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100" lang="en-US">
                <a:solidFill>
                  <a:srgbClr val="1F1A17"/>
                </a:solidFill>
              </a:rPr>
              <a:t>1</a:t>
            </a:r>
          </a:p>
        </p:txBody>
      </p:sp>
      <p:sp>
        <p:nvSpPr>
          <p:cNvPr id="1049289" name="Rectangle 43"/>
          <p:cNvSpPr/>
          <p:nvPr/>
        </p:nvSpPr>
        <p:spPr>
          <a:xfrm rot="0">
            <a:off x="5754687" y="3940175"/>
            <a:ext cx="155575" cy="334962"/>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2200" i="1" lang="en-US">
                <a:solidFill>
                  <a:srgbClr val="1F1A17"/>
                </a:solidFill>
              </a:rPr>
              <a:t>Y</a:t>
            </a:r>
          </a:p>
        </p:txBody>
      </p:sp>
      <p:sp>
        <p:nvSpPr>
          <p:cNvPr id="1049290" name="Rectangle 44"/>
          <p:cNvSpPr/>
          <p:nvPr/>
        </p:nvSpPr>
        <p:spPr>
          <a:xfrm rot="0">
            <a:off x="5873750" y="4130675"/>
            <a:ext cx="69850" cy="16827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100" lang="en-US">
                <a:solidFill>
                  <a:srgbClr val="1F1A17"/>
                </a:solidFill>
              </a:rPr>
              <a:t>2</a:t>
            </a:r>
          </a:p>
        </p:txBody>
      </p:sp>
      <p:sp>
        <p:nvSpPr>
          <p:cNvPr id="1049291" name="Rectangle 45"/>
          <p:cNvSpPr/>
          <p:nvPr/>
        </p:nvSpPr>
        <p:spPr>
          <a:xfrm rot="0">
            <a:off x="5754687" y="4322762"/>
            <a:ext cx="155575" cy="334962"/>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2200" i="1" lang="en-US">
                <a:solidFill>
                  <a:srgbClr val="1F1A17"/>
                </a:solidFill>
              </a:rPr>
              <a:t>Y</a:t>
            </a:r>
          </a:p>
        </p:txBody>
      </p:sp>
      <p:sp>
        <p:nvSpPr>
          <p:cNvPr id="1049292" name="Rectangle 46"/>
          <p:cNvSpPr/>
          <p:nvPr/>
        </p:nvSpPr>
        <p:spPr>
          <a:xfrm rot="0">
            <a:off x="5873750" y="4513262"/>
            <a:ext cx="69850" cy="16827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100" lang="en-US">
                <a:solidFill>
                  <a:srgbClr val="1F1A17"/>
                </a:solidFill>
              </a:rPr>
              <a:t>3</a:t>
            </a:r>
          </a:p>
        </p:txBody>
      </p:sp>
      <p:sp>
        <p:nvSpPr>
          <p:cNvPr id="1049293" name="Rectangle 47"/>
          <p:cNvSpPr/>
          <p:nvPr/>
        </p:nvSpPr>
        <p:spPr>
          <a:xfrm rot="0">
            <a:off x="5754687" y="4703762"/>
            <a:ext cx="155575" cy="334962"/>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2200" i="1" lang="en-US">
                <a:solidFill>
                  <a:srgbClr val="1F1A17"/>
                </a:solidFill>
              </a:rPr>
              <a:t>Y</a:t>
            </a:r>
          </a:p>
        </p:txBody>
      </p:sp>
      <p:sp>
        <p:nvSpPr>
          <p:cNvPr id="1049294" name="Rectangle 48"/>
          <p:cNvSpPr/>
          <p:nvPr/>
        </p:nvSpPr>
        <p:spPr>
          <a:xfrm rot="0">
            <a:off x="5873750" y="4895850"/>
            <a:ext cx="69850" cy="16827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100" lang="en-US">
                <a:solidFill>
                  <a:srgbClr val="1F1A17"/>
                </a:solidFill>
              </a:rPr>
              <a:t>4</a:t>
            </a:r>
          </a:p>
        </p:txBody>
      </p:sp>
      <p:sp>
        <p:nvSpPr>
          <p:cNvPr id="1049295" name="Rectangle 49"/>
          <p:cNvSpPr/>
          <p:nvPr/>
        </p:nvSpPr>
        <p:spPr>
          <a:xfrm rot="0">
            <a:off x="5754687" y="5086350"/>
            <a:ext cx="155575" cy="334962"/>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2200" i="1" lang="en-US">
                <a:solidFill>
                  <a:srgbClr val="1F1A17"/>
                </a:solidFill>
              </a:rPr>
              <a:t>Y</a:t>
            </a:r>
          </a:p>
        </p:txBody>
      </p:sp>
      <p:sp>
        <p:nvSpPr>
          <p:cNvPr id="1049296" name="Rectangle 50"/>
          <p:cNvSpPr/>
          <p:nvPr/>
        </p:nvSpPr>
        <p:spPr>
          <a:xfrm rot="0">
            <a:off x="5873750" y="5270500"/>
            <a:ext cx="69850" cy="16827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100" lang="en-US">
                <a:solidFill>
                  <a:srgbClr val="1F1A17"/>
                </a:solidFill>
              </a:rPr>
              <a:t>5</a:t>
            </a:r>
          </a:p>
        </p:txBody>
      </p:sp>
      <p:sp>
        <p:nvSpPr>
          <p:cNvPr id="1049297" name="Rectangle 51"/>
          <p:cNvSpPr/>
          <p:nvPr/>
        </p:nvSpPr>
        <p:spPr>
          <a:xfrm rot="0">
            <a:off x="5754687" y="5467350"/>
            <a:ext cx="147637" cy="32067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2100" i="1" lang="en-US">
                <a:solidFill>
                  <a:srgbClr val="1F1A17"/>
                </a:solidFill>
              </a:rPr>
              <a:t>Y</a:t>
            </a:r>
          </a:p>
        </p:txBody>
      </p:sp>
      <p:sp>
        <p:nvSpPr>
          <p:cNvPr id="1049298" name="Rectangle 52"/>
          <p:cNvSpPr/>
          <p:nvPr/>
        </p:nvSpPr>
        <p:spPr>
          <a:xfrm rot="0">
            <a:off x="5873750" y="5653087"/>
            <a:ext cx="69850" cy="16827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100" lang="en-US">
                <a:solidFill>
                  <a:srgbClr val="1F1A17"/>
                </a:solidFill>
              </a:rPr>
              <a:t>6</a:t>
            </a:r>
          </a:p>
        </p:txBody>
      </p:sp>
      <p:sp>
        <p:nvSpPr>
          <p:cNvPr id="1049299" name="Rectangle 53"/>
          <p:cNvSpPr/>
          <p:nvPr/>
        </p:nvSpPr>
        <p:spPr>
          <a:xfrm rot="0">
            <a:off x="5754687" y="5849937"/>
            <a:ext cx="155575" cy="334962"/>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2200" i="1" lang="en-US">
                <a:solidFill>
                  <a:srgbClr val="1F1A17"/>
                </a:solidFill>
              </a:rPr>
              <a:t>Y</a:t>
            </a:r>
          </a:p>
        </p:txBody>
      </p:sp>
      <p:sp>
        <p:nvSpPr>
          <p:cNvPr id="1049300" name="Rectangle 54"/>
          <p:cNvSpPr/>
          <p:nvPr/>
        </p:nvSpPr>
        <p:spPr>
          <a:xfrm rot="0">
            <a:off x="5873750" y="6034087"/>
            <a:ext cx="69850" cy="16827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100" lang="en-US">
                <a:solidFill>
                  <a:srgbClr val="1F1A17"/>
                </a:solidFill>
              </a:rPr>
              <a:t>7</a:t>
            </a:r>
          </a:p>
        </p:txBody>
      </p:sp>
      <p:sp>
        <p:nvSpPr>
          <p:cNvPr id="1049301" name="Rectangle 55"/>
          <p:cNvSpPr/>
          <p:nvPr/>
        </p:nvSpPr>
        <p:spPr>
          <a:xfrm rot="0">
            <a:off x="5735637" y="996950"/>
            <a:ext cx="171450" cy="334962"/>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2200" i="1" lang="en-US">
                <a:solidFill>
                  <a:srgbClr val="1F1A17"/>
                </a:solidFill>
              </a:rPr>
              <a:t>A</a:t>
            </a:r>
          </a:p>
        </p:txBody>
      </p:sp>
      <p:sp>
        <p:nvSpPr>
          <p:cNvPr id="1049302" name="Rectangle 56"/>
          <p:cNvSpPr/>
          <p:nvPr/>
        </p:nvSpPr>
        <p:spPr>
          <a:xfrm rot="0">
            <a:off x="5873750" y="1181100"/>
            <a:ext cx="69850" cy="16827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100" lang="en-US">
                <a:solidFill>
                  <a:srgbClr val="1F1A17"/>
                </a:solidFill>
              </a:rPr>
              <a:t>1</a:t>
            </a:r>
          </a:p>
        </p:txBody>
      </p:sp>
      <p:sp>
        <p:nvSpPr>
          <p:cNvPr id="1049303" name="Rectangle 57"/>
          <p:cNvSpPr/>
          <p:nvPr/>
        </p:nvSpPr>
        <p:spPr>
          <a:xfrm rot="0">
            <a:off x="5735637" y="1398587"/>
            <a:ext cx="171450" cy="334962"/>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2200" i="1" lang="en-US">
                <a:solidFill>
                  <a:srgbClr val="1F1A17"/>
                </a:solidFill>
              </a:rPr>
              <a:t>A</a:t>
            </a:r>
          </a:p>
        </p:txBody>
      </p:sp>
      <p:sp>
        <p:nvSpPr>
          <p:cNvPr id="1049304" name="Rectangle 58"/>
          <p:cNvSpPr/>
          <p:nvPr/>
        </p:nvSpPr>
        <p:spPr>
          <a:xfrm rot="0">
            <a:off x="5873750" y="1589087"/>
            <a:ext cx="69850" cy="16827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100" lang="en-US">
                <a:solidFill>
                  <a:srgbClr val="1F1A17"/>
                </a:solidFill>
              </a:rPr>
              <a:t>2</a:t>
            </a:r>
          </a:p>
        </p:txBody>
      </p:sp>
      <p:sp>
        <p:nvSpPr>
          <p:cNvPr id="1049305" name="Rectangle 59"/>
          <p:cNvSpPr/>
          <p:nvPr/>
        </p:nvSpPr>
        <p:spPr>
          <a:xfrm rot="0">
            <a:off x="5672137" y="1800225"/>
            <a:ext cx="201612" cy="334962"/>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2200" i="1" lang="en-US">
                <a:solidFill>
                  <a:srgbClr val="1F1A17"/>
                </a:solidFill>
              </a:rPr>
              <a:t>G</a:t>
            </a:r>
          </a:p>
        </p:txBody>
      </p:sp>
      <p:sp>
        <p:nvSpPr>
          <p:cNvPr id="1049306" name="Rectangle 60"/>
          <p:cNvSpPr/>
          <p:nvPr/>
        </p:nvSpPr>
        <p:spPr>
          <a:xfrm rot="0">
            <a:off x="5843587" y="1984375"/>
            <a:ext cx="69850" cy="16827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100" lang="en-US">
                <a:solidFill>
                  <a:srgbClr val="1F1A17"/>
                </a:solidFill>
              </a:rPr>
              <a:t>1</a:t>
            </a:r>
          </a:p>
        </p:txBody>
      </p:sp>
      <p:sp>
        <p:nvSpPr>
          <p:cNvPr id="1049307" name="Rectangle 61"/>
          <p:cNvSpPr/>
          <p:nvPr/>
        </p:nvSpPr>
        <p:spPr>
          <a:xfrm rot="0">
            <a:off x="5672137" y="2201862"/>
            <a:ext cx="201612" cy="334962"/>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2200" i="1" lang="en-US">
                <a:solidFill>
                  <a:srgbClr val="1F1A17"/>
                </a:solidFill>
              </a:rPr>
              <a:t>G</a:t>
            </a:r>
          </a:p>
        </p:txBody>
      </p:sp>
      <p:sp>
        <p:nvSpPr>
          <p:cNvPr id="1049308" name="Rectangle 62"/>
          <p:cNvSpPr/>
          <p:nvPr/>
        </p:nvSpPr>
        <p:spPr>
          <a:xfrm rot="0">
            <a:off x="5867400" y="2386012"/>
            <a:ext cx="171450" cy="16827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100" lang="en-US">
                <a:solidFill>
                  <a:srgbClr val="1F1A17"/>
                </a:solidFill>
              </a:rPr>
              <a:t>2A</a:t>
            </a:r>
          </a:p>
        </p:txBody>
      </p:sp>
      <p:sp>
        <p:nvSpPr>
          <p:cNvPr id="1049309" name="Rectangle 63"/>
          <p:cNvSpPr/>
          <p:nvPr/>
        </p:nvSpPr>
        <p:spPr>
          <a:xfrm rot="0">
            <a:off x="5672137" y="2597150"/>
            <a:ext cx="201612" cy="334962"/>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2200" i="1" lang="en-US">
                <a:solidFill>
                  <a:srgbClr val="1F1A17"/>
                </a:solidFill>
              </a:rPr>
              <a:t>G</a:t>
            </a:r>
          </a:p>
        </p:txBody>
      </p:sp>
      <p:sp>
        <p:nvSpPr>
          <p:cNvPr id="1049310" name="Rectangle 64"/>
          <p:cNvSpPr/>
          <p:nvPr/>
        </p:nvSpPr>
        <p:spPr>
          <a:xfrm rot="0">
            <a:off x="5867400" y="2787650"/>
            <a:ext cx="163512" cy="168275"/>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100" lang="en-US">
                <a:solidFill>
                  <a:srgbClr val="1F1A17"/>
                </a:solidFill>
              </a:rPr>
              <a:t>2B</a:t>
            </a:r>
          </a:p>
        </p:txBody>
      </p:sp>
      <p:sp>
        <p:nvSpPr>
          <p:cNvPr id="1049311" name="Freeform 65"/>
          <p:cNvSpPr/>
          <p:nvPr/>
        </p:nvSpPr>
        <p:spPr bwMode="auto">
          <a:xfrm rot="0" flipV="1">
            <a:off x="6059487" y="1828800"/>
            <a:ext cx="2484437" cy="315912"/>
          </a:xfrm>
          <a:custGeom>
            <a:avLst/>
            <a:gdLst>
              <a:gd name="l" fmla="*/ 0 w 1565"/>
              <a:gd name="t" fmla="*/ 0 h 182"/>
              <a:gd name="r" fmla="*/ 1565 w 1565"/>
              <a:gd name="b" fmla="*/ 182 h 182"/>
            </a:gdLst>
            <a:ahLst/>
            <a:rect l="l" t="t" r="r" b="b"/>
            <a:pathLst>
              <a:path w="1565" h="182">
                <a:moveTo>
                  <a:pt x="444" y="162"/>
                </a:moveTo>
                <a:lnTo>
                  <a:pt x="432" y="178"/>
                </a:lnTo>
                <a:lnTo>
                  <a:pt x="0" y="178"/>
                </a:lnTo>
                <a:lnTo>
                  <a:pt x="0" y="149"/>
                </a:lnTo>
                <a:lnTo>
                  <a:pt x="432" y="149"/>
                </a:lnTo>
                <a:lnTo>
                  <a:pt x="444" y="162"/>
                </a:lnTo>
                <a:close/>
                <a:moveTo>
                  <a:pt x="444" y="162"/>
                </a:moveTo>
                <a:lnTo>
                  <a:pt x="444" y="178"/>
                </a:lnTo>
                <a:lnTo>
                  <a:pt x="432" y="178"/>
                </a:lnTo>
                <a:lnTo>
                  <a:pt x="444" y="162"/>
                </a:lnTo>
                <a:close/>
                <a:moveTo>
                  <a:pt x="432" y="0"/>
                </a:moveTo>
                <a:lnTo>
                  <a:pt x="444" y="12"/>
                </a:lnTo>
                <a:lnTo>
                  <a:pt x="444" y="162"/>
                </a:lnTo>
                <a:lnTo>
                  <a:pt x="415" y="162"/>
                </a:lnTo>
                <a:lnTo>
                  <a:pt x="415" y="12"/>
                </a:lnTo>
                <a:lnTo>
                  <a:pt x="432" y="0"/>
                </a:lnTo>
                <a:close/>
                <a:moveTo>
                  <a:pt x="415" y="12"/>
                </a:moveTo>
                <a:lnTo>
                  <a:pt x="415" y="0"/>
                </a:lnTo>
                <a:lnTo>
                  <a:pt x="432" y="0"/>
                </a:lnTo>
                <a:lnTo>
                  <a:pt x="415" y="12"/>
                </a:lnTo>
                <a:close/>
                <a:moveTo>
                  <a:pt x="901" y="12"/>
                </a:moveTo>
                <a:lnTo>
                  <a:pt x="888" y="25"/>
                </a:lnTo>
                <a:lnTo>
                  <a:pt x="432" y="25"/>
                </a:lnTo>
                <a:lnTo>
                  <a:pt x="432" y="0"/>
                </a:lnTo>
                <a:lnTo>
                  <a:pt x="888" y="0"/>
                </a:lnTo>
                <a:lnTo>
                  <a:pt x="901" y="12"/>
                </a:lnTo>
                <a:close/>
                <a:moveTo>
                  <a:pt x="888" y="0"/>
                </a:moveTo>
                <a:lnTo>
                  <a:pt x="901" y="0"/>
                </a:lnTo>
                <a:lnTo>
                  <a:pt x="901" y="12"/>
                </a:lnTo>
                <a:lnTo>
                  <a:pt x="888" y="0"/>
                </a:lnTo>
                <a:close/>
                <a:moveTo>
                  <a:pt x="888" y="182"/>
                </a:moveTo>
                <a:lnTo>
                  <a:pt x="876" y="170"/>
                </a:lnTo>
                <a:lnTo>
                  <a:pt x="876" y="12"/>
                </a:lnTo>
                <a:lnTo>
                  <a:pt x="901" y="12"/>
                </a:lnTo>
                <a:lnTo>
                  <a:pt x="901" y="170"/>
                </a:lnTo>
                <a:lnTo>
                  <a:pt x="888" y="182"/>
                </a:lnTo>
                <a:close/>
                <a:moveTo>
                  <a:pt x="888" y="182"/>
                </a:moveTo>
                <a:lnTo>
                  <a:pt x="876" y="182"/>
                </a:lnTo>
                <a:lnTo>
                  <a:pt x="876" y="170"/>
                </a:lnTo>
                <a:lnTo>
                  <a:pt x="888" y="182"/>
                </a:lnTo>
                <a:close/>
                <a:moveTo>
                  <a:pt x="1503" y="162"/>
                </a:moveTo>
                <a:lnTo>
                  <a:pt x="1490" y="178"/>
                </a:lnTo>
                <a:lnTo>
                  <a:pt x="888" y="182"/>
                </a:lnTo>
                <a:lnTo>
                  <a:pt x="888" y="158"/>
                </a:lnTo>
                <a:lnTo>
                  <a:pt x="1490" y="149"/>
                </a:lnTo>
                <a:lnTo>
                  <a:pt x="1503" y="162"/>
                </a:lnTo>
                <a:close/>
                <a:moveTo>
                  <a:pt x="1503" y="162"/>
                </a:moveTo>
                <a:lnTo>
                  <a:pt x="1503" y="178"/>
                </a:lnTo>
                <a:lnTo>
                  <a:pt x="1490" y="178"/>
                </a:lnTo>
                <a:lnTo>
                  <a:pt x="1503" y="162"/>
                </a:lnTo>
                <a:close/>
                <a:moveTo>
                  <a:pt x="1490" y="0"/>
                </a:moveTo>
                <a:lnTo>
                  <a:pt x="1503" y="12"/>
                </a:lnTo>
                <a:lnTo>
                  <a:pt x="1503" y="162"/>
                </a:lnTo>
                <a:lnTo>
                  <a:pt x="1473" y="162"/>
                </a:lnTo>
                <a:lnTo>
                  <a:pt x="1473" y="12"/>
                </a:lnTo>
                <a:lnTo>
                  <a:pt x="1490" y="0"/>
                </a:lnTo>
                <a:close/>
                <a:moveTo>
                  <a:pt x="1473" y="12"/>
                </a:moveTo>
                <a:lnTo>
                  <a:pt x="1473" y="0"/>
                </a:lnTo>
                <a:lnTo>
                  <a:pt x="1490" y="0"/>
                </a:lnTo>
                <a:lnTo>
                  <a:pt x="1473" y="12"/>
                </a:lnTo>
                <a:close/>
                <a:moveTo>
                  <a:pt x="1565" y="29"/>
                </a:moveTo>
                <a:lnTo>
                  <a:pt x="1490" y="29"/>
                </a:lnTo>
                <a:lnTo>
                  <a:pt x="1490" y="0"/>
                </a:lnTo>
                <a:lnTo>
                  <a:pt x="1565" y="0"/>
                </a:lnTo>
                <a:lnTo>
                  <a:pt x="1565" y="29"/>
                </a:lnTo>
              </a:path>
            </a:pathLst>
          </a:custGeom>
          <a:solidFill>
            <a:srgbClr val="DA251D">
              <a:alpha val="100000"/>
            </a:srgbClr>
          </a:solidFill>
          <a:ln>
            <a:noFill/>
          </a:ln>
        </p:spPr>
      </p:sp>
      <p:sp>
        <p:nvSpPr>
          <p:cNvPr id="1049312" name="Freeform 66"/>
          <p:cNvSpPr/>
          <p:nvPr/>
        </p:nvSpPr>
        <p:spPr bwMode="auto">
          <a:xfrm rot="0">
            <a:off x="6767512" y="4006850"/>
            <a:ext cx="1792287" cy="46037"/>
          </a:xfrm>
          <a:custGeom>
            <a:avLst/>
            <a:gdLst>
              <a:gd name="l" fmla="*/ 0 w 1129"/>
              <a:gd name="t" fmla="*/ 0 h 29"/>
              <a:gd name="r" fmla="*/ 1129 w 1129"/>
              <a:gd name="b" fmla="*/ 29 h 29"/>
            </a:gdLst>
            <a:ahLst/>
            <a:rect l="l" t="t" r="r" b="b"/>
            <a:pathLst>
              <a:path w="1129" h="29">
                <a:moveTo>
                  <a:pt x="606" y="0"/>
                </a:moveTo>
                <a:lnTo>
                  <a:pt x="606" y="29"/>
                </a:lnTo>
                <a:lnTo>
                  <a:pt x="0" y="29"/>
                </a:lnTo>
                <a:lnTo>
                  <a:pt x="0" y="0"/>
                </a:lnTo>
                <a:lnTo>
                  <a:pt x="606" y="0"/>
                </a:lnTo>
                <a:close/>
                <a:moveTo>
                  <a:pt x="1129" y="29"/>
                </a:moveTo>
                <a:lnTo>
                  <a:pt x="606" y="29"/>
                </a:lnTo>
                <a:lnTo>
                  <a:pt x="606" y="0"/>
                </a:lnTo>
                <a:lnTo>
                  <a:pt x="1129" y="0"/>
                </a:lnTo>
                <a:lnTo>
                  <a:pt x="1129" y="29"/>
                </a:lnTo>
              </a:path>
            </a:pathLst>
          </a:custGeom>
          <a:solidFill>
            <a:srgbClr val="28166F">
              <a:alpha val="100000"/>
            </a:srgbClr>
          </a:solidFill>
          <a:ln>
            <a:noFill/>
          </a:ln>
        </p:spPr>
      </p:sp>
      <p:sp>
        <p:nvSpPr>
          <p:cNvPr id="1049313" name="Rectangle 67"/>
          <p:cNvSpPr/>
          <p:nvPr/>
        </p:nvSpPr>
        <p:spPr>
          <a:xfrm rot="0">
            <a:off x="6108700" y="4006850"/>
            <a:ext cx="414337" cy="46037"/>
          </a:xfrm>
          <a:prstGeom prst="rect"/>
          <a:solidFill>
            <a:srgbClr val="28166F"/>
          </a:solid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314" name="Freeform 68"/>
          <p:cNvSpPr/>
          <p:nvPr/>
        </p:nvSpPr>
        <p:spPr bwMode="auto">
          <a:xfrm rot="0">
            <a:off x="6503987" y="4032250"/>
            <a:ext cx="288925" cy="223837"/>
          </a:xfrm>
          <a:custGeom>
            <a:avLst/>
            <a:gdLst>
              <a:gd name="l" fmla="*/ 0 w 182"/>
              <a:gd name="t" fmla="*/ 0 h 141"/>
              <a:gd name="r" fmla="*/ 182 w 182"/>
              <a:gd name="b" fmla="*/ 141 h 141"/>
            </a:gdLst>
            <a:ahLst/>
            <a:rect l="l" t="t" r="r" b="b"/>
            <a:pathLst>
              <a:path w="182" h="141">
                <a:moveTo>
                  <a:pt x="166" y="141"/>
                </a:moveTo>
                <a:lnTo>
                  <a:pt x="153" y="125"/>
                </a:lnTo>
                <a:lnTo>
                  <a:pt x="153" y="0"/>
                </a:lnTo>
                <a:lnTo>
                  <a:pt x="182" y="0"/>
                </a:lnTo>
                <a:lnTo>
                  <a:pt x="182" y="125"/>
                </a:lnTo>
                <a:lnTo>
                  <a:pt x="166" y="141"/>
                </a:lnTo>
                <a:close/>
                <a:moveTo>
                  <a:pt x="182" y="125"/>
                </a:moveTo>
                <a:lnTo>
                  <a:pt x="182" y="141"/>
                </a:lnTo>
                <a:lnTo>
                  <a:pt x="166" y="141"/>
                </a:lnTo>
                <a:lnTo>
                  <a:pt x="182" y="125"/>
                </a:lnTo>
                <a:close/>
                <a:moveTo>
                  <a:pt x="0" y="125"/>
                </a:moveTo>
                <a:lnTo>
                  <a:pt x="16" y="112"/>
                </a:lnTo>
                <a:lnTo>
                  <a:pt x="166" y="112"/>
                </a:lnTo>
                <a:lnTo>
                  <a:pt x="166" y="141"/>
                </a:lnTo>
                <a:lnTo>
                  <a:pt x="16" y="141"/>
                </a:lnTo>
                <a:lnTo>
                  <a:pt x="0" y="125"/>
                </a:lnTo>
                <a:close/>
                <a:moveTo>
                  <a:pt x="16" y="141"/>
                </a:moveTo>
                <a:lnTo>
                  <a:pt x="0" y="141"/>
                </a:lnTo>
                <a:lnTo>
                  <a:pt x="0" y="125"/>
                </a:lnTo>
                <a:lnTo>
                  <a:pt x="16" y="141"/>
                </a:lnTo>
                <a:close/>
                <a:moveTo>
                  <a:pt x="29" y="0"/>
                </a:moveTo>
                <a:lnTo>
                  <a:pt x="29" y="125"/>
                </a:lnTo>
                <a:lnTo>
                  <a:pt x="0" y="125"/>
                </a:lnTo>
                <a:lnTo>
                  <a:pt x="0" y="0"/>
                </a:lnTo>
                <a:lnTo>
                  <a:pt x="29" y="0"/>
                </a:lnTo>
              </a:path>
            </a:pathLst>
          </a:custGeom>
          <a:solidFill>
            <a:srgbClr val="DA251D">
              <a:alpha val="100000"/>
            </a:srgbClr>
          </a:solidFill>
          <a:ln>
            <a:noFill/>
          </a:ln>
        </p:spPr>
      </p:sp>
      <p:sp>
        <p:nvSpPr>
          <p:cNvPr id="1049315" name="Freeform 69"/>
          <p:cNvSpPr/>
          <p:nvPr/>
        </p:nvSpPr>
        <p:spPr bwMode="auto">
          <a:xfrm rot="0">
            <a:off x="7010400" y="4395787"/>
            <a:ext cx="1430337" cy="38100"/>
          </a:xfrm>
          <a:custGeom>
            <a:avLst/>
            <a:gdLst>
              <a:gd name="l" fmla="*/ 0 w 901"/>
              <a:gd name="t" fmla="*/ 0 h 24"/>
              <a:gd name="r" fmla="*/ 901 w 901"/>
              <a:gd name="b" fmla="*/ 24 h 24"/>
            </a:gdLst>
            <a:ahLst/>
            <a:rect l="l" t="t" r="r" b="b"/>
            <a:pathLst>
              <a:path w="901" h="24">
                <a:moveTo>
                  <a:pt x="482" y="0"/>
                </a:moveTo>
                <a:lnTo>
                  <a:pt x="482" y="24"/>
                </a:lnTo>
                <a:lnTo>
                  <a:pt x="0" y="24"/>
                </a:lnTo>
                <a:lnTo>
                  <a:pt x="0" y="0"/>
                </a:lnTo>
                <a:lnTo>
                  <a:pt x="482" y="0"/>
                </a:lnTo>
                <a:close/>
                <a:moveTo>
                  <a:pt x="901" y="24"/>
                </a:moveTo>
                <a:lnTo>
                  <a:pt x="482" y="24"/>
                </a:lnTo>
                <a:lnTo>
                  <a:pt x="482" y="0"/>
                </a:lnTo>
                <a:lnTo>
                  <a:pt x="901" y="0"/>
                </a:lnTo>
                <a:lnTo>
                  <a:pt x="901" y="24"/>
                </a:lnTo>
              </a:path>
            </a:pathLst>
          </a:custGeom>
          <a:solidFill>
            <a:srgbClr val="28166F">
              <a:alpha val="100000"/>
            </a:srgbClr>
          </a:solidFill>
          <a:ln>
            <a:noFill/>
          </a:ln>
        </p:spPr>
      </p:sp>
      <p:sp>
        <p:nvSpPr>
          <p:cNvPr id="1049316" name="Rectangle 70"/>
          <p:cNvSpPr/>
          <p:nvPr/>
        </p:nvSpPr>
        <p:spPr>
          <a:xfrm rot="0">
            <a:off x="6053137" y="4395787"/>
            <a:ext cx="704850" cy="38100"/>
          </a:xfrm>
          <a:prstGeom prst="rect"/>
          <a:solidFill>
            <a:srgbClr val="28166F"/>
          </a:solid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317" name="Rectangle 71"/>
          <p:cNvSpPr/>
          <p:nvPr/>
        </p:nvSpPr>
        <p:spPr>
          <a:xfrm rot="0">
            <a:off x="6773862" y="4395787"/>
            <a:ext cx="236537" cy="38100"/>
          </a:xfrm>
          <a:prstGeom prst="rect"/>
          <a:solidFill>
            <a:srgbClr val="DA251D"/>
          </a:solid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318" name="Rectangle 72"/>
          <p:cNvSpPr/>
          <p:nvPr/>
        </p:nvSpPr>
        <p:spPr>
          <a:xfrm rot="0">
            <a:off x="8447088" y="4395787"/>
            <a:ext cx="98425" cy="38100"/>
          </a:xfrm>
          <a:prstGeom prst="rect"/>
          <a:solidFill>
            <a:srgbClr val="DA251D"/>
          </a:solid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319" name="Freeform 73"/>
          <p:cNvSpPr/>
          <p:nvPr/>
        </p:nvSpPr>
        <p:spPr bwMode="auto">
          <a:xfrm rot="0">
            <a:off x="7261225" y="4770437"/>
            <a:ext cx="1298575" cy="39687"/>
          </a:xfrm>
          <a:custGeom>
            <a:avLst/>
            <a:gdLst>
              <a:gd name="l" fmla="*/ 0 w 818"/>
              <a:gd name="t" fmla="*/ 0 h 25"/>
              <a:gd name="r" fmla="*/ 818 w 818"/>
              <a:gd name="b" fmla="*/ 25 h 25"/>
            </a:gdLst>
            <a:ahLst/>
            <a:rect l="l" t="t" r="r" b="b"/>
            <a:pathLst>
              <a:path w="818" h="25">
                <a:moveTo>
                  <a:pt x="436" y="0"/>
                </a:moveTo>
                <a:lnTo>
                  <a:pt x="436" y="25"/>
                </a:lnTo>
                <a:lnTo>
                  <a:pt x="0" y="25"/>
                </a:lnTo>
                <a:lnTo>
                  <a:pt x="0" y="0"/>
                </a:lnTo>
                <a:lnTo>
                  <a:pt x="436" y="0"/>
                </a:lnTo>
                <a:close/>
                <a:moveTo>
                  <a:pt x="818" y="25"/>
                </a:moveTo>
                <a:lnTo>
                  <a:pt x="436" y="25"/>
                </a:lnTo>
                <a:lnTo>
                  <a:pt x="436" y="0"/>
                </a:lnTo>
                <a:lnTo>
                  <a:pt x="818" y="0"/>
                </a:lnTo>
                <a:lnTo>
                  <a:pt x="818" y="25"/>
                </a:lnTo>
              </a:path>
            </a:pathLst>
          </a:custGeom>
          <a:solidFill>
            <a:srgbClr val="28166F">
              <a:alpha val="100000"/>
            </a:srgbClr>
          </a:solidFill>
          <a:ln>
            <a:noFill/>
          </a:ln>
        </p:spPr>
      </p:sp>
      <p:sp>
        <p:nvSpPr>
          <p:cNvPr id="1049320" name="Rectangle 74"/>
          <p:cNvSpPr/>
          <p:nvPr/>
        </p:nvSpPr>
        <p:spPr>
          <a:xfrm rot="0">
            <a:off x="6108700" y="4770437"/>
            <a:ext cx="909637" cy="39687"/>
          </a:xfrm>
          <a:prstGeom prst="rect"/>
          <a:solidFill>
            <a:srgbClr val="28166F"/>
          </a:solid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321" name="Rectangle 75"/>
          <p:cNvSpPr/>
          <p:nvPr/>
        </p:nvSpPr>
        <p:spPr>
          <a:xfrm rot="0">
            <a:off x="7018337" y="4770437"/>
            <a:ext cx="242887" cy="39687"/>
          </a:xfrm>
          <a:prstGeom prst="rect"/>
          <a:solidFill>
            <a:srgbClr val="DA251D"/>
          </a:solid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322" name="Freeform 76"/>
          <p:cNvSpPr/>
          <p:nvPr/>
        </p:nvSpPr>
        <p:spPr bwMode="auto">
          <a:xfrm rot="0">
            <a:off x="7491412" y="5132387"/>
            <a:ext cx="1081087" cy="46037"/>
          </a:xfrm>
          <a:custGeom>
            <a:avLst/>
            <a:gdLst>
              <a:gd name="l" fmla="*/ 0 w 681"/>
              <a:gd name="t" fmla="*/ 0 h 29"/>
              <a:gd name="r" fmla="*/ 681 w 681"/>
              <a:gd name="b" fmla="*/ 29 h 29"/>
            </a:gdLst>
            <a:ahLst/>
            <a:rect l="l" t="t" r="r" b="b"/>
            <a:pathLst>
              <a:path w="681" h="29">
                <a:moveTo>
                  <a:pt x="366" y="0"/>
                </a:moveTo>
                <a:lnTo>
                  <a:pt x="366" y="29"/>
                </a:lnTo>
                <a:lnTo>
                  <a:pt x="0" y="29"/>
                </a:lnTo>
                <a:lnTo>
                  <a:pt x="0" y="0"/>
                </a:lnTo>
                <a:lnTo>
                  <a:pt x="366" y="0"/>
                </a:lnTo>
                <a:close/>
                <a:moveTo>
                  <a:pt x="681" y="29"/>
                </a:moveTo>
                <a:lnTo>
                  <a:pt x="366" y="29"/>
                </a:lnTo>
                <a:lnTo>
                  <a:pt x="366" y="0"/>
                </a:lnTo>
                <a:lnTo>
                  <a:pt x="681" y="0"/>
                </a:lnTo>
                <a:lnTo>
                  <a:pt x="681" y="29"/>
                </a:lnTo>
              </a:path>
            </a:pathLst>
          </a:custGeom>
          <a:solidFill>
            <a:srgbClr val="28166F">
              <a:alpha val="100000"/>
            </a:srgbClr>
          </a:solidFill>
          <a:ln>
            <a:noFill/>
          </a:ln>
        </p:spPr>
      </p:sp>
      <p:sp>
        <p:nvSpPr>
          <p:cNvPr id="1049323" name="Rectangle 77"/>
          <p:cNvSpPr/>
          <p:nvPr/>
        </p:nvSpPr>
        <p:spPr>
          <a:xfrm rot="0">
            <a:off x="6081712" y="5132387"/>
            <a:ext cx="1166812" cy="46037"/>
          </a:xfrm>
          <a:prstGeom prst="rect"/>
          <a:solidFill>
            <a:srgbClr val="28166F"/>
          </a:solid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324" name="Rectangle 78"/>
          <p:cNvSpPr/>
          <p:nvPr/>
        </p:nvSpPr>
        <p:spPr>
          <a:xfrm rot="0">
            <a:off x="7248525" y="5132387"/>
            <a:ext cx="242887" cy="46037"/>
          </a:xfrm>
          <a:prstGeom prst="rect"/>
          <a:solidFill>
            <a:srgbClr val="DA251D"/>
          </a:solid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325" name="Freeform 79"/>
          <p:cNvSpPr/>
          <p:nvPr/>
        </p:nvSpPr>
        <p:spPr bwMode="auto">
          <a:xfrm rot="0">
            <a:off x="7742237" y="5534025"/>
            <a:ext cx="830262" cy="39687"/>
          </a:xfrm>
          <a:custGeom>
            <a:avLst/>
            <a:gdLst>
              <a:gd name="l" fmla="*/ 0 w 523"/>
              <a:gd name="t" fmla="*/ 0 h 25"/>
              <a:gd name="r" fmla="*/ 523 w 523"/>
              <a:gd name="b" fmla="*/ 25 h 25"/>
            </a:gdLst>
            <a:ahLst/>
            <a:rect l="l" t="t" r="r" b="b"/>
            <a:pathLst>
              <a:path w="523" h="25">
                <a:moveTo>
                  <a:pt x="278" y="0"/>
                </a:moveTo>
                <a:lnTo>
                  <a:pt x="278" y="25"/>
                </a:lnTo>
                <a:lnTo>
                  <a:pt x="0" y="25"/>
                </a:lnTo>
                <a:lnTo>
                  <a:pt x="0" y="0"/>
                </a:lnTo>
                <a:lnTo>
                  <a:pt x="278" y="0"/>
                </a:lnTo>
                <a:close/>
                <a:moveTo>
                  <a:pt x="523" y="25"/>
                </a:moveTo>
                <a:lnTo>
                  <a:pt x="278" y="25"/>
                </a:lnTo>
                <a:lnTo>
                  <a:pt x="278" y="0"/>
                </a:lnTo>
                <a:lnTo>
                  <a:pt x="523" y="0"/>
                </a:lnTo>
                <a:lnTo>
                  <a:pt x="523" y="25"/>
                </a:lnTo>
              </a:path>
            </a:pathLst>
          </a:custGeom>
          <a:solidFill>
            <a:srgbClr val="28166F">
              <a:alpha val="100000"/>
            </a:srgbClr>
          </a:solidFill>
          <a:ln>
            <a:noFill/>
          </a:ln>
        </p:spPr>
      </p:sp>
      <p:sp>
        <p:nvSpPr>
          <p:cNvPr id="1049326" name="Rectangle 80"/>
          <p:cNvSpPr/>
          <p:nvPr/>
        </p:nvSpPr>
        <p:spPr>
          <a:xfrm rot="0">
            <a:off x="6094412" y="5534025"/>
            <a:ext cx="1404937" cy="39687"/>
          </a:xfrm>
          <a:prstGeom prst="rect"/>
          <a:solidFill>
            <a:srgbClr val="28166F"/>
          </a:solid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327" name="Freeform 81"/>
          <p:cNvSpPr/>
          <p:nvPr/>
        </p:nvSpPr>
        <p:spPr bwMode="auto">
          <a:xfrm rot="0">
            <a:off x="7478712" y="5554662"/>
            <a:ext cx="284162" cy="223837"/>
          </a:xfrm>
          <a:custGeom>
            <a:avLst/>
            <a:gdLst>
              <a:gd name="l" fmla="*/ 0 w 179"/>
              <a:gd name="t" fmla="*/ 0 h 141"/>
              <a:gd name="r" fmla="*/ 179 w 179"/>
              <a:gd name="b" fmla="*/ 141 h 141"/>
            </a:gdLst>
            <a:ahLst/>
            <a:rect l="l" t="t" r="r" b="b"/>
            <a:pathLst>
              <a:path w="179" h="141">
                <a:moveTo>
                  <a:pt x="166" y="141"/>
                </a:moveTo>
                <a:lnTo>
                  <a:pt x="150" y="128"/>
                </a:lnTo>
                <a:lnTo>
                  <a:pt x="150" y="0"/>
                </a:lnTo>
                <a:lnTo>
                  <a:pt x="179" y="0"/>
                </a:lnTo>
                <a:lnTo>
                  <a:pt x="179" y="128"/>
                </a:lnTo>
                <a:lnTo>
                  <a:pt x="166" y="141"/>
                </a:lnTo>
                <a:close/>
                <a:moveTo>
                  <a:pt x="179" y="128"/>
                </a:moveTo>
                <a:lnTo>
                  <a:pt x="179" y="141"/>
                </a:lnTo>
                <a:lnTo>
                  <a:pt x="166" y="141"/>
                </a:lnTo>
                <a:lnTo>
                  <a:pt x="179" y="128"/>
                </a:lnTo>
                <a:close/>
                <a:moveTo>
                  <a:pt x="0" y="128"/>
                </a:moveTo>
                <a:lnTo>
                  <a:pt x="13" y="112"/>
                </a:lnTo>
                <a:lnTo>
                  <a:pt x="166" y="112"/>
                </a:lnTo>
                <a:lnTo>
                  <a:pt x="166" y="141"/>
                </a:lnTo>
                <a:lnTo>
                  <a:pt x="13" y="141"/>
                </a:lnTo>
                <a:lnTo>
                  <a:pt x="0" y="128"/>
                </a:lnTo>
                <a:close/>
                <a:moveTo>
                  <a:pt x="13" y="141"/>
                </a:moveTo>
                <a:lnTo>
                  <a:pt x="0" y="141"/>
                </a:lnTo>
                <a:lnTo>
                  <a:pt x="0" y="128"/>
                </a:lnTo>
                <a:lnTo>
                  <a:pt x="13" y="141"/>
                </a:lnTo>
                <a:close/>
                <a:moveTo>
                  <a:pt x="25" y="0"/>
                </a:moveTo>
                <a:lnTo>
                  <a:pt x="25" y="128"/>
                </a:lnTo>
                <a:lnTo>
                  <a:pt x="0" y="128"/>
                </a:lnTo>
                <a:lnTo>
                  <a:pt x="0" y="0"/>
                </a:lnTo>
                <a:lnTo>
                  <a:pt x="25" y="0"/>
                </a:lnTo>
              </a:path>
            </a:pathLst>
          </a:custGeom>
          <a:solidFill>
            <a:srgbClr val="DA251D">
              <a:alpha val="100000"/>
            </a:srgbClr>
          </a:solidFill>
          <a:ln>
            <a:noFill/>
          </a:ln>
        </p:spPr>
      </p:sp>
      <p:sp>
        <p:nvSpPr>
          <p:cNvPr id="1049328" name="Freeform 82"/>
          <p:cNvSpPr/>
          <p:nvPr/>
        </p:nvSpPr>
        <p:spPr bwMode="auto">
          <a:xfrm rot="0">
            <a:off x="7986712" y="5929312"/>
            <a:ext cx="573087" cy="39687"/>
          </a:xfrm>
          <a:custGeom>
            <a:avLst/>
            <a:gdLst>
              <a:gd name="l" fmla="*/ 0 w 361"/>
              <a:gd name="t" fmla="*/ 0 h 25"/>
              <a:gd name="r" fmla="*/ 361 w 361"/>
              <a:gd name="b" fmla="*/ 25 h 25"/>
            </a:gdLst>
            <a:ahLst/>
            <a:rect l="l" t="t" r="r" b="b"/>
            <a:pathLst>
              <a:path w="361" h="25">
                <a:moveTo>
                  <a:pt x="191" y="0"/>
                </a:moveTo>
                <a:lnTo>
                  <a:pt x="191" y="25"/>
                </a:lnTo>
                <a:lnTo>
                  <a:pt x="0" y="25"/>
                </a:lnTo>
                <a:lnTo>
                  <a:pt x="0" y="0"/>
                </a:lnTo>
                <a:lnTo>
                  <a:pt x="191" y="0"/>
                </a:lnTo>
                <a:close/>
                <a:moveTo>
                  <a:pt x="361" y="25"/>
                </a:moveTo>
                <a:lnTo>
                  <a:pt x="191" y="25"/>
                </a:lnTo>
                <a:lnTo>
                  <a:pt x="191" y="0"/>
                </a:lnTo>
                <a:lnTo>
                  <a:pt x="361" y="0"/>
                </a:lnTo>
                <a:lnTo>
                  <a:pt x="361" y="25"/>
                </a:lnTo>
              </a:path>
            </a:pathLst>
          </a:custGeom>
          <a:solidFill>
            <a:srgbClr val="28166F">
              <a:alpha val="100000"/>
            </a:srgbClr>
          </a:solidFill>
          <a:ln>
            <a:noFill/>
          </a:ln>
        </p:spPr>
      </p:sp>
      <p:sp>
        <p:nvSpPr>
          <p:cNvPr id="1049329" name="Rectangle 83"/>
          <p:cNvSpPr/>
          <p:nvPr/>
        </p:nvSpPr>
        <p:spPr>
          <a:xfrm rot="0">
            <a:off x="6094412" y="5929312"/>
            <a:ext cx="1647825" cy="39687"/>
          </a:xfrm>
          <a:prstGeom prst="rect"/>
          <a:solidFill>
            <a:srgbClr val="28166F"/>
          </a:solid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330" name="Freeform 84"/>
          <p:cNvSpPr/>
          <p:nvPr/>
        </p:nvSpPr>
        <p:spPr bwMode="auto">
          <a:xfrm rot="0">
            <a:off x="7723187" y="5949950"/>
            <a:ext cx="282575" cy="223837"/>
          </a:xfrm>
          <a:custGeom>
            <a:avLst/>
            <a:gdLst>
              <a:gd name="l" fmla="*/ 0 w 178"/>
              <a:gd name="t" fmla="*/ 0 h 141"/>
              <a:gd name="r" fmla="*/ 178 w 178"/>
              <a:gd name="b" fmla="*/ 141 h 141"/>
            </a:gdLst>
            <a:ahLst/>
            <a:rect l="l" t="t" r="r" b="b"/>
            <a:pathLst>
              <a:path w="178" h="141">
                <a:moveTo>
                  <a:pt x="166" y="141"/>
                </a:moveTo>
                <a:lnTo>
                  <a:pt x="149" y="128"/>
                </a:lnTo>
                <a:lnTo>
                  <a:pt x="149" y="0"/>
                </a:lnTo>
                <a:lnTo>
                  <a:pt x="178" y="0"/>
                </a:lnTo>
                <a:lnTo>
                  <a:pt x="178" y="128"/>
                </a:lnTo>
                <a:lnTo>
                  <a:pt x="166" y="141"/>
                </a:lnTo>
                <a:close/>
                <a:moveTo>
                  <a:pt x="178" y="128"/>
                </a:moveTo>
                <a:lnTo>
                  <a:pt x="178" y="141"/>
                </a:lnTo>
                <a:lnTo>
                  <a:pt x="166" y="141"/>
                </a:lnTo>
                <a:lnTo>
                  <a:pt x="178" y="128"/>
                </a:lnTo>
                <a:close/>
                <a:moveTo>
                  <a:pt x="0" y="128"/>
                </a:moveTo>
                <a:lnTo>
                  <a:pt x="12" y="112"/>
                </a:lnTo>
                <a:lnTo>
                  <a:pt x="166" y="112"/>
                </a:lnTo>
                <a:lnTo>
                  <a:pt x="166" y="141"/>
                </a:lnTo>
                <a:lnTo>
                  <a:pt x="12" y="141"/>
                </a:lnTo>
                <a:lnTo>
                  <a:pt x="0" y="128"/>
                </a:lnTo>
                <a:close/>
                <a:moveTo>
                  <a:pt x="12" y="141"/>
                </a:moveTo>
                <a:lnTo>
                  <a:pt x="0" y="141"/>
                </a:lnTo>
                <a:lnTo>
                  <a:pt x="0" y="128"/>
                </a:lnTo>
                <a:lnTo>
                  <a:pt x="12" y="141"/>
                </a:lnTo>
                <a:close/>
                <a:moveTo>
                  <a:pt x="25" y="0"/>
                </a:moveTo>
                <a:lnTo>
                  <a:pt x="25" y="128"/>
                </a:lnTo>
                <a:lnTo>
                  <a:pt x="0" y="128"/>
                </a:lnTo>
                <a:lnTo>
                  <a:pt x="0" y="0"/>
                </a:lnTo>
                <a:lnTo>
                  <a:pt x="25" y="0"/>
                </a:lnTo>
              </a:path>
            </a:pathLst>
          </a:custGeom>
          <a:solidFill>
            <a:srgbClr val="DA251D">
              <a:alpha val="100000"/>
            </a:srgbClr>
          </a:solidFill>
          <a:ln>
            <a:noFill/>
          </a:ln>
        </p:spPr>
      </p:sp>
      <p:sp>
        <p:nvSpPr>
          <p:cNvPr id="1049331" name="Freeform 85"/>
          <p:cNvSpPr/>
          <p:nvPr/>
        </p:nvSpPr>
        <p:spPr bwMode="auto">
          <a:xfrm rot="0">
            <a:off x="6523037" y="3624262"/>
            <a:ext cx="1693862" cy="46037"/>
          </a:xfrm>
          <a:custGeom>
            <a:avLst/>
            <a:gdLst>
              <a:gd name="l" fmla="*/ 0 w 1067"/>
              <a:gd name="t" fmla="*/ 0 h 29"/>
              <a:gd name="r" fmla="*/ 1067 w 1067"/>
              <a:gd name="b" fmla="*/ 29 h 29"/>
            </a:gdLst>
            <a:ahLst/>
            <a:rect l="l" t="t" r="r" b="b"/>
            <a:pathLst>
              <a:path w="1067" h="29">
                <a:moveTo>
                  <a:pt x="573" y="0"/>
                </a:moveTo>
                <a:lnTo>
                  <a:pt x="573" y="29"/>
                </a:lnTo>
                <a:lnTo>
                  <a:pt x="0" y="29"/>
                </a:lnTo>
                <a:lnTo>
                  <a:pt x="0" y="0"/>
                </a:lnTo>
                <a:lnTo>
                  <a:pt x="573" y="0"/>
                </a:lnTo>
                <a:close/>
                <a:moveTo>
                  <a:pt x="1067" y="29"/>
                </a:moveTo>
                <a:lnTo>
                  <a:pt x="573" y="29"/>
                </a:lnTo>
                <a:lnTo>
                  <a:pt x="573" y="0"/>
                </a:lnTo>
                <a:lnTo>
                  <a:pt x="1067" y="0"/>
                </a:lnTo>
                <a:lnTo>
                  <a:pt x="1067" y="29"/>
                </a:lnTo>
              </a:path>
            </a:pathLst>
          </a:custGeom>
          <a:solidFill>
            <a:srgbClr val="28166F">
              <a:alpha val="100000"/>
            </a:srgbClr>
          </a:solidFill>
          <a:ln>
            <a:noFill/>
          </a:ln>
        </p:spPr>
      </p:sp>
      <p:sp>
        <p:nvSpPr>
          <p:cNvPr id="1049332" name="Freeform 86"/>
          <p:cNvSpPr/>
          <p:nvPr/>
        </p:nvSpPr>
        <p:spPr bwMode="auto">
          <a:xfrm rot="0">
            <a:off x="8461375" y="3617912"/>
            <a:ext cx="104775" cy="46037"/>
          </a:xfrm>
          <a:custGeom>
            <a:avLst/>
            <a:gdLst>
              <a:gd name="l" fmla="*/ 0 w 66"/>
              <a:gd name="t" fmla="*/ 0 h 29"/>
              <a:gd name="r" fmla="*/ 66 w 66"/>
              <a:gd name="b" fmla="*/ 29 h 29"/>
            </a:gdLst>
            <a:ahLst/>
            <a:rect l="l" t="t" r="r" b="b"/>
            <a:pathLst>
              <a:path w="66" h="29">
                <a:moveTo>
                  <a:pt x="37" y="0"/>
                </a:moveTo>
                <a:lnTo>
                  <a:pt x="37" y="29"/>
                </a:lnTo>
                <a:lnTo>
                  <a:pt x="4" y="29"/>
                </a:lnTo>
                <a:lnTo>
                  <a:pt x="4" y="0"/>
                </a:lnTo>
                <a:lnTo>
                  <a:pt x="37" y="0"/>
                </a:lnTo>
                <a:close/>
                <a:moveTo>
                  <a:pt x="37" y="0"/>
                </a:moveTo>
                <a:lnTo>
                  <a:pt x="37" y="0"/>
                </a:lnTo>
                <a:lnTo>
                  <a:pt x="0" y="0"/>
                </a:lnTo>
                <a:lnTo>
                  <a:pt x="37" y="0"/>
                </a:lnTo>
                <a:close/>
                <a:moveTo>
                  <a:pt x="66" y="29"/>
                </a:moveTo>
                <a:lnTo>
                  <a:pt x="37" y="29"/>
                </a:lnTo>
                <a:lnTo>
                  <a:pt x="37" y="0"/>
                </a:lnTo>
                <a:lnTo>
                  <a:pt x="66" y="0"/>
                </a:lnTo>
                <a:lnTo>
                  <a:pt x="66" y="29"/>
                </a:lnTo>
              </a:path>
            </a:pathLst>
          </a:custGeom>
          <a:solidFill>
            <a:srgbClr val="28166F">
              <a:alpha val="100000"/>
            </a:srgbClr>
          </a:solidFill>
          <a:ln>
            <a:noFill/>
          </a:ln>
        </p:spPr>
      </p:sp>
      <p:sp>
        <p:nvSpPr>
          <p:cNvPr id="1049333" name="Rectangle 87"/>
          <p:cNvSpPr/>
          <p:nvPr/>
        </p:nvSpPr>
        <p:spPr>
          <a:xfrm rot="0">
            <a:off x="6094412" y="3624262"/>
            <a:ext cx="185737" cy="46037"/>
          </a:xfrm>
          <a:prstGeom prst="rect"/>
          <a:solidFill>
            <a:srgbClr val="28166F"/>
          </a:solid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334" name="Freeform 88"/>
          <p:cNvSpPr/>
          <p:nvPr/>
        </p:nvSpPr>
        <p:spPr bwMode="auto">
          <a:xfrm rot="0">
            <a:off x="6259512" y="3651250"/>
            <a:ext cx="290512" cy="223837"/>
          </a:xfrm>
          <a:custGeom>
            <a:avLst/>
            <a:gdLst>
              <a:gd name="l" fmla="*/ 0 w 183"/>
              <a:gd name="t" fmla="*/ 0 h 141"/>
              <a:gd name="r" fmla="*/ 183 w 183"/>
              <a:gd name="b" fmla="*/ 141 h 141"/>
            </a:gdLst>
            <a:ahLst/>
            <a:rect l="l" t="t" r="r" b="b"/>
            <a:pathLst>
              <a:path w="183" h="141">
                <a:moveTo>
                  <a:pt x="166" y="141"/>
                </a:moveTo>
                <a:lnTo>
                  <a:pt x="154" y="124"/>
                </a:lnTo>
                <a:lnTo>
                  <a:pt x="154" y="0"/>
                </a:lnTo>
                <a:lnTo>
                  <a:pt x="183" y="0"/>
                </a:lnTo>
                <a:lnTo>
                  <a:pt x="183" y="124"/>
                </a:lnTo>
                <a:lnTo>
                  <a:pt x="166" y="141"/>
                </a:lnTo>
                <a:close/>
                <a:moveTo>
                  <a:pt x="183" y="124"/>
                </a:moveTo>
                <a:lnTo>
                  <a:pt x="183" y="141"/>
                </a:lnTo>
                <a:lnTo>
                  <a:pt x="166" y="141"/>
                </a:lnTo>
                <a:lnTo>
                  <a:pt x="183" y="124"/>
                </a:lnTo>
                <a:close/>
                <a:moveTo>
                  <a:pt x="0" y="124"/>
                </a:moveTo>
                <a:lnTo>
                  <a:pt x="17" y="112"/>
                </a:lnTo>
                <a:lnTo>
                  <a:pt x="166" y="112"/>
                </a:lnTo>
                <a:lnTo>
                  <a:pt x="166" y="141"/>
                </a:lnTo>
                <a:lnTo>
                  <a:pt x="17" y="141"/>
                </a:lnTo>
                <a:lnTo>
                  <a:pt x="0" y="124"/>
                </a:lnTo>
                <a:close/>
                <a:moveTo>
                  <a:pt x="17" y="141"/>
                </a:moveTo>
                <a:lnTo>
                  <a:pt x="0" y="141"/>
                </a:lnTo>
                <a:lnTo>
                  <a:pt x="0" y="124"/>
                </a:lnTo>
                <a:lnTo>
                  <a:pt x="17" y="141"/>
                </a:lnTo>
                <a:close/>
                <a:moveTo>
                  <a:pt x="29" y="0"/>
                </a:moveTo>
                <a:lnTo>
                  <a:pt x="29" y="124"/>
                </a:lnTo>
                <a:lnTo>
                  <a:pt x="0" y="124"/>
                </a:lnTo>
                <a:lnTo>
                  <a:pt x="0" y="0"/>
                </a:lnTo>
                <a:lnTo>
                  <a:pt x="29" y="0"/>
                </a:lnTo>
              </a:path>
            </a:pathLst>
          </a:custGeom>
          <a:solidFill>
            <a:srgbClr val="DA251D">
              <a:alpha val="100000"/>
            </a:srgbClr>
          </a:solidFill>
          <a:ln>
            <a:noFill/>
          </a:ln>
        </p:spPr>
      </p:sp>
      <p:sp>
        <p:nvSpPr>
          <p:cNvPr id="1049335" name="Freeform 89"/>
          <p:cNvSpPr/>
          <p:nvPr/>
        </p:nvSpPr>
        <p:spPr bwMode="auto">
          <a:xfrm rot="0">
            <a:off x="8189912" y="3630612"/>
            <a:ext cx="284162" cy="223837"/>
          </a:xfrm>
          <a:custGeom>
            <a:avLst/>
            <a:gdLst>
              <a:gd name="l" fmla="*/ 0 w 179"/>
              <a:gd name="t" fmla="*/ 0 h 141"/>
              <a:gd name="r" fmla="*/ 179 w 179"/>
              <a:gd name="b" fmla="*/ 141 h 141"/>
            </a:gdLst>
            <a:ahLst/>
            <a:rect l="l" t="t" r="r" b="b"/>
            <a:pathLst>
              <a:path w="179" h="141">
                <a:moveTo>
                  <a:pt x="166" y="141"/>
                </a:moveTo>
                <a:lnTo>
                  <a:pt x="154" y="129"/>
                </a:lnTo>
                <a:lnTo>
                  <a:pt x="154" y="0"/>
                </a:lnTo>
                <a:lnTo>
                  <a:pt x="179" y="0"/>
                </a:lnTo>
                <a:lnTo>
                  <a:pt x="179" y="129"/>
                </a:lnTo>
                <a:lnTo>
                  <a:pt x="166" y="141"/>
                </a:lnTo>
                <a:close/>
                <a:moveTo>
                  <a:pt x="179" y="129"/>
                </a:moveTo>
                <a:lnTo>
                  <a:pt x="179" y="141"/>
                </a:lnTo>
                <a:lnTo>
                  <a:pt x="166" y="141"/>
                </a:lnTo>
                <a:lnTo>
                  <a:pt x="179" y="129"/>
                </a:lnTo>
                <a:close/>
                <a:moveTo>
                  <a:pt x="0" y="129"/>
                </a:moveTo>
                <a:lnTo>
                  <a:pt x="13" y="112"/>
                </a:lnTo>
                <a:lnTo>
                  <a:pt x="166" y="112"/>
                </a:lnTo>
                <a:lnTo>
                  <a:pt x="166" y="141"/>
                </a:lnTo>
                <a:lnTo>
                  <a:pt x="13" y="141"/>
                </a:lnTo>
                <a:lnTo>
                  <a:pt x="0" y="129"/>
                </a:lnTo>
                <a:close/>
                <a:moveTo>
                  <a:pt x="13" y="141"/>
                </a:moveTo>
                <a:lnTo>
                  <a:pt x="0" y="141"/>
                </a:lnTo>
                <a:lnTo>
                  <a:pt x="0" y="129"/>
                </a:lnTo>
                <a:lnTo>
                  <a:pt x="13" y="141"/>
                </a:lnTo>
                <a:close/>
                <a:moveTo>
                  <a:pt x="29" y="0"/>
                </a:moveTo>
                <a:lnTo>
                  <a:pt x="29" y="129"/>
                </a:lnTo>
                <a:lnTo>
                  <a:pt x="0" y="129"/>
                </a:lnTo>
                <a:lnTo>
                  <a:pt x="0" y="0"/>
                </a:lnTo>
                <a:lnTo>
                  <a:pt x="29" y="0"/>
                </a:lnTo>
              </a:path>
            </a:pathLst>
          </a:custGeom>
          <a:solidFill>
            <a:srgbClr val="DA251D">
              <a:alpha val="100000"/>
            </a:srgbClr>
          </a:solidFill>
          <a:ln>
            <a:noFill/>
          </a:ln>
        </p:spPr>
      </p:sp>
      <p:sp>
        <p:nvSpPr>
          <p:cNvPr id="1049336" name="Freeform 90"/>
          <p:cNvSpPr/>
          <p:nvPr/>
        </p:nvSpPr>
        <p:spPr bwMode="auto">
          <a:xfrm rot="0">
            <a:off x="6259512" y="3182937"/>
            <a:ext cx="1712912" cy="46037"/>
          </a:xfrm>
          <a:custGeom>
            <a:avLst/>
            <a:gdLst>
              <a:gd name="l" fmla="*/ 0 w 1079"/>
              <a:gd name="t" fmla="*/ 0 h 29"/>
              <a:gd name="r" fmla="*/ 1079 w 1079"/>
              <a:gd name="b" fmla="*/ 29 h 29"/>
            </a:gdLst>
            <a:ahLst/>
            <a:rect l="l" t="t" r="r" b="b"/>
            <a:pathLst>
              <a:path w="1079" h="29">
                <a:moveTo>
                  <a:pt x="581" y="0"/>
                </a:moveTo>
                <a:lnTo>
                  <a:pt x="581" y="29"/>
                </a:lnTo>
                <a:lnTo>
                  <a:pt x="0" y="29"/>
                </a:lnTo>
                <a:lnTo>
                  <a:pt x="0" y="0"/>
                </a:lnTo>
                <a:lnTo>
                  <a:pt x="581" y="0"/>
                </a:lnTo>
                <a:close/>
                <a:moveTo>
                  <a:pt x="1079" y="29"/>
                </a:moveTo>
                <a:lnTo>
                  <a:pt x="581" y="29"/>
                </a:lnTo>
                <a:lnTo>
                  <a:pt x="581" y="0"/>
                </a:lnTo>
                <a:lnTo>
                  <a:pt x="1079" y="0"/>
                </a:lnTo>
                <a:lnTo>
                  <a:pt x="1079" y="29"/>
                </a:lnTo>
              </a:path>
            </a:pathLst>
          </a:custGeom>
          <a:solidFill>
            <a:srgbClr val="28166F">
              <a:alpha val="100000"/>
            </a:srgbClr>
          </a:solidFill>
          <a:ln>
            <a:noFill/>
          </a:ln>
        </p:spPr>
      </p:sp>
      <p:sp>
        <p:nvSpPr>
          <p:cNvPr id="1049337" name="Freeform 91"/>
          <p:cNvSpPr/>
          <p:nvPr/>
        </p:nvSpPr>
        <p:spPr bwMode="auto">
          <a:xfrm rot="0">
            <a:off x="8216900" y="3176587"/>
            <a:ext cx="342900" cy="46037"/>
          </a:xfrm>
          <a:custGeom>
            <a:avLst/>
            <a:gdLst>
              <a:gd name="l" fmla="*/ 0 w 216"/>
              <a:gd name="t" fmla="*/ 0 h 29"/>
              <a:gd name="r" fmla="*/ 216 w 216"/>
              <a:gd name="b" fmla="*/ 29 h 29"/>
            </a:gdLst>
            <a:ahLst/>
            <a:rect l="l" t="t" r="r" b="b"/>
            <a:pathLst>
              <a:path w="216" h="29">
                <a:moveTo>
                  <a:pt x="116" y="0"/>
                </a:moveTo>
                <a:lnTo>
                  <a:pt x="116" y="29"/>
                </a:lnTo>
                <a:lnTo>
                  <a:pt x="0" y="29"/>
                </a:lnTo>
                <a:lnTo>
                  <a:pt x="0" y="0"/>
                </a:lnTo>
                <a:lnTo>
                  <a:pt x="116" y="0"/>
                </a:lnTo>
                <a:close/>
                <a:moveTo>
                  <a:pt x="216" y="29"/>
                </a:moveTo>
                <a:lnTo>
                  <a:pt x="116" y="29"/>
                </a:lnTo>
                <a:lnTo>
                  <a:pt x="116" y="0"/>
                </a:lnTo>
                <a:lnTo>
                  <a:pt x="216" y="0"/>
                </a:lnTo>
                <a:lnTo>
                  <a:pt x="216" y="29"/>
                </a:lnTo>
              </a:path>
            </a:pathLst>
          </a:custGeom>
          <a:solidFill>
            <a:srgbClr val="28166F">
              <a:alpha val="100000"/>
            </a:srgbClr>
          </a:solidFill>
          <a:ln>
            <a:noFill/>
          </a:ln>
        </p:spPr>
      </p:sp>
      <p:sp>
        <p:nvSpPr>
          <p:cNvPr id="1049338" name="Freeform 92"/>
          <p:cNvSpPr/>
          <p:nvPr/>
        </p:nvSpPr>
        <p:spPr bwMode="auto">
          <a:xfrm rot="0">
            <a:off x="7953375" y="3197225"/>
            <a:ext cx="282575" cy="230187"/>
          </a:xfrm>
          <a:custGeom>
            <a:avLst/>
            <a:gdLst>
              <a:gd name="l" fmla="*/ 0 w 178"/>
              <a:gd name="t" fmla="*/ 0 h 145"/>
              <a:gd name="r" fmla="*/ 178 w 178"/>
              <a:gd name="b" fmla="*/ 145 h 145"/>
            </a:gdLst>
            <a:ahLst/>
            <a:rect l="l" t="t" r="r" b="b"/>
            <a:pathLst>
              <a:path w="178" h="145">
                <a:moveTo>
                  <a:pt x="166" y="145"/>
                </a:moveTo>
                <a:lnTo>
                  <a:pt x="154" y="128"/>
                </a:lnTo>
                <a:lnTo>
                  <a:pt x="154" y="0"/>
                </a:lnTo>
                <a:lnTo>
                  <a:pt x="178" y="0"/>
                </a:lnTo>
                <a:lnTo>
                  <a:pt x="178" y="128"/>
                </a:lnTo>
                <a:lnTo>
                  <a:pt x="166" y="145"/>
                </a:lnTo>
                <a:close/>
                <a:moveTo>
                  <a:pt x="178" y="128"/>
                </a:moveTo>
                <a:lnTo>
                  <a:pt x="178" y="145"/>
                </a:lnTo>
                <a:lnTo>
                  <a:pt x="166" y="145"/>
                </a:lnTo>
                <a:lnTo>
                  <a:pt x="178" y="128"/>
                </a:lnTo>
                <a:close/>
                <a:moveTo>
                  <a:pt x="0" y="128"/>
                </a:moveTo>
                <a:lnTo>
                  <a:pt x="12" y="116"/>
                </a:lnTo>
                <a:lnTo>
                  <a:pt x="166" y="116"/>
                </a:lnTo>
                <a:lnTo>
                  <a:pt x="166" y="145"/>
                </a:lnTo>
                <a:lnTo>
                  <a:pt x="12" y="145"/>
                </a:lnTo>
                <a:lnTo>
                  <a:pt x="0" y="128"/>
                </a:lnTo>
                <a:close/>
                <a:moveTo>
                  <a:pt x="12" y="145"/>
                </a:moveTo>
                <a:lnTo>
                  <a:pt x="0" y="145"/>
                </a:lnTo>
                <a:lnTo>
                  <a:pt x="0" y="128"/>
                </a:lnTo>
                <a:lnTo>
                  <a:pt x="12" y="145"/>
                </a:lnTo>
                <a:close/>
                <a:moveTo>
                  <a:pt x="29" y="4"/>
                </a:moveTo>
                <a:lnTo>
                  <a:pt x="29" y="128"/>
                </a:lnTo>
                <a:lnTo>
                  <a:pt x="0" y="128"/>
                </a:lnTo>
                <a:lnTo>
                  <a:pt x="0" y="4"/>
                </a:lnTo>
                <a:lnTo>
                  <a:pt x="29" y="4"/>
                </a:lnTo>
              </a:path>
            </a:pathLst>
          </a:custGeom>
          <a:solidFill>
            <a:srgbClr val="DA251D">
              <a:alpha val="100000"/>
            </a:srgbClr>
          </a:solidFill>
          <a:ln>
            <a:noFill/>
          </a:ln>
        </p:spPr>
      </p:sp>
      <p:sp>
        <p:nvSpPr>
          <p:cNvPr id="1049339" name="Freeform 93"/>
          <p:cNvSpPr/>
          <p:nvPr/>
        </p:nvSpPr>
        <p:spPr bwMode="auto">
          <a:xfrm rot="0">
            <a:off x="6046787" y="3216275"/>
            <a:ext cx="230187" cy="230187"/>
          </a:xfrm>
          <a:custGeom>
            <a:avLst/>
            <a:gdLst>
              <a:gd name="l" fmla="*/ 0 w 145"/>
              <a:gd name="t" fmla="*/ 0 h 145"/>
              <a:gd name="r" fmla="*/ 145 w 145"/>
              <a:gd name="b" fmla="*/ 145 h 145"/>
            </a:gdLst>
            <a:ahLst/>
            <a:rect l="l" t="t" r="r" b="b"/>
            <a:pathLst>
              <a:path w="145" h="145">
                <a:moveTo>
                  <a:pt x="133" y="145"/>
                </a:moveTo>
                <a:lnTo>
                  <a:pt x="116" y="133"/>
                </a:lnTo>
                <a:lnTo>
                  <a:pt x="116" y="0"/>
                </a:lnTo>
                <a:lnTo>
                  <a:pt x="145" y="0"/>
                </a:lnTo>
                <a:lnTo>
                  <a:pt x="145" y="133"/>
                </a:lnTo>
                <a:lnTo>
                  <a:pt x="133" y="145"/>
                </a:lnTo>
                <a:close/>
                <a:moveTo>
                  <a:pt x="145" y="133"/>
                </a:moveTo>
                <a:lnTo>
                  <a:pt x="145" y="145"/>
                </a:lnTo>
                <a:lnTo>
                  <a:pt x="133" y="145"/>
                </a:lnTo>
                <a:lnTo>
                  <a:pt x="145" y="133"/>
                </a:lnTo>
                <a:close/>
                <a:moveTo>
                  <a:pt x="0" y="120"/>
                </a:moveTo>
                <a:lnTo>
                  <a:pt x="133" y="120"/>
                </a:lnTo>
                <a:lnTo>
                  <a:pt x="133" y="145"/>
                </a:lnTo>
                <a:lnTo>
                  <a:pt x="0" y="145"/>
                </a:lnTo>
                <a:lnTo>
                  <a:pt x="0" y="120"/>
                </a:lnTo>
              </a:path>
            </a:pathLst>
          </a:custGeom>
          <a:solidFill>
            <a:srgbClr val="DA251D">
              <a:alpha val="100000"/>
            </a:srgbClr>
          </a:solidFill>
          <a:ln>
            <a:noFill/>
          </a:ln>
        </p:spPr>
      </p:sp>
      <p:sp>
        <p:nvSpPr>
          <p:cNvPr id="1049340" name="Rectangle 94"/>
          <p:cNvSpPr/>
          <p:nvPr/>
        </p:nvSpPr>
        <p:spPr>
          <a:xfrm rot="0">
            <a:off x="6100762" y="2465387"/>
            <a:ext cx="2497137" cy="39687"/>
          </a:xfrm>
          <a:prstGeom prst="rect"/>
          <a:solidFill>
            <a:srgbClr val="1F1A17"/>
          </a:solid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341" name="Rectangle 95"/>
          <p:cNvSpPr/>
          <p:nvPr/>
        </p:nvSpPr>
        <p:spPr>
          <a:xfrm rot="0">
            <a:off x="6100762" y="2841625"/>
            <a:ext cx="2509837" cy="39687"/>
          </a:xfrm>
          <a:prstGeom prst="rect"/>
          <a:solidFill>
            <a:srgbClr val="1F1A17"/>
          </a:solid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342" name="Rectangle 96"/>
          <p:cNvSpPr/>
          <p:nvPr/>
        </p:nvSpPr>
        <p:spPr>
          <a:xfrm rot="0">
            <a:off x="6115050" y="2168525"/>
            <a:ext cx="636587" cy="334962"/>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2200" lang="en-US">
                <a:solidFill>
                  <a:srgbClr val="1F1A17"/>
                </a:solidFill>
              </a:rPr>
              <a:t>LOW</a:t>
            </a:r>
          </a:p>
        </p:txBody>
      </p:sp>
      <p:sp>
        <p:nvSpPr>
          <p:cNvPr id="1049343" name="Rectangle 97"/>
          <p:cNvSpPr/>
          <p:nvPr/>
        </p:nvSpPr>
        <p:spPr>
          <a:xfrm rot="0">
            <a:off x="6121400" y="2557462"/>
            <a:ext cx="636587" cy="334962"/>
          </a:xfrm>
          <a:prstGeom prst="rect"/>
          <a:noFill/>
          <a:ln>
            <a:noFill/>
          </a:ln>
        </p:spPr>
        <p:txBody>
          <a:bodyPr anchor="t" bIns="0" lIns="0" rIns="0" tIns="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2200" lang="en-US">
                <a:solidFill>
                  <a:srgbClr val="1F1A17"/>
                </a:solidFill>
              </a:rPr>
              <a:t>LOW</a:t>
            </a:r>
          </a:p>
        </p:txBody>
      </p:sp>
      <p:sp>
        <p:nvSpPr>
          <p:cNvPr id="1049344" name="Line 99"/>
          <p:cNvSpPr/>
          <p:nvPr/>
        </p:nvSpPr>
        <p:spPr>
          <a:xfrm rot="0">
            <a:off x="5715000" y="2236787"/>
            <a:ext cx="228600" cy="0"/>
          </a:xfrm>
          <a:prstGeom prst="line"/>
          <a:noFill/>
          <a:ln w="9525" cap="flat" cmpd="sng">
            <a:solidFill>
              <a:schemeClr val="dk1">
                <a:alpha val="100000"/>
              </a:schemeClr>
            </a:solidFill>
            <a:prstDash val="solid"/>
            <a:round/>
          </a:ln>
        </p:spPr>
      </p:sp>
      <p:sp>
        <p:nvSpPr>
          <p:cNvPr id="1049345" name="Line 100"/>
          <p:cNvSpPr/>
          <p:nvPr/>
        </p:nvSpPr>
        <p:spPr>
          <a:xfrm rot="0">
            <a:off x="5715000" y="2646362"/>
            <a:ext cx="228600" cy="0"/>
          </a:xfrm>
          <a:prstGeom prst="line"/>
          <a:noFill/>
          <a:ln w="9525" cap="flat" cmpd="sng">
            <a:solidFill>
              <a:schemeClr val="dk1">
                <a:alpha val="100000"/>
              </a:schemeClr>
            </a:solidFill>
            <a:prstDash val="solid"/>
            <a:round/>
          </a:ln>
        </p:spPr>
      </p:sp>
      <p:sp>
        <p:nvSpPr>
          <p:cNvPr id="1049346" name="Text Box 102"/>
          <p:cNvSpPr txBox="1"/>
          <p:nvPr/>
        </p:nvSpPr>
        <p:spPr>
          <a:xfrm rot="0">
            <a:off x="2346325" y="7173912"/>
            <a:ext cx="184150" cy="304800"/>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endParaRPr altLang="en-US" sz="1400" lang="en-US"/>
          </a:p>
        </p:txBody>
      </p:sp>
      <p:sp>
        <p:nvSpPr>
          <p:cNvPr id="1049347" name="Text Box 104"/>
          <p:cNvSpPr txBox="1"/>
          <p:nvPr/>
        </p:nvSpPr>
        <p:spPr>
          <a:xfrm rot="0">
            <a:off x="685800" y="2590800"/>
            <a:ext cx="4953000" cy="13112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2000" lang="en-US"/>
              <a:t>The output logic is opposite to the input because of the active-LOW convention. (</a:t>
            </a:r>
            <a:r>
              <a:rPr altLang="en-US" sz="2000" lang="en-US">
                <a:solidFill>
                  <a:srgbClr val="FF0000"/>
                </a:solidFill>
              </a:rPr>
              <a:t>Red</a:t>
            </a:r>
            <a:r>
              <a:rPr altLang="en-US" sz="2000" lang="en-US"/>
              <a:t> shows the selected line).</a:t>
            </a:r>
          </a:p>
          <a:p>
            <a:pPr lvl="0"/>
            <a:endParaRPr altLang="en-US" sz="2000" lang="en-US"/>
          </a:p>
        </p:txBody>
      </p:sp>
      <p:sp>
        <p:nvSpPr>
          <p:cNvPr id="1049348" name="WordArt 105"/>
          <p:cNvSpPr/>
          <p:nvPr/>
        </p:nvSpPr>
        <p:spPr>
          <a:xfrm rot="0">
            <a:off x="609600" y="2209800"/>
            <a:ext cx="1219200" cy="449262"/>
          </a:xfrm>
          <a:prstGeom prst="rect"/>
        </p:spPr>
        <p:txBody>
          <a:bodyPr anchor="t" bIns="45720" fromWordArt="1" lIns="91440" rIns="91440" tIns="45720" vert="horz" wrap="none">
            <a:prstTxWarp prst="textPlain">
              <a:avLst>
                <a:gd fmla="val 50000" name="adj"/>
              </a:avLst>
            </a:prstTxWarp>
          </a:bodyPr>
          <a:p>
            <a:pPr algn="ctr"/>
            <a:r>
              <a:rPr b="0" sz="2800" i="0" kern="10" normalizeH="0" spc="0">
                <a:ln>
                  <a:noFill/>
                </a:ln>
                <a:gradFill rotWithShape="0">
                  <a:gsLst>
                    <a:gs pos="0">
                      <a:srgbClr val="FFFF00">
                        <a:alpha val="100000"/>
                      </a:srgbClr>
                    </a:gs>
                    <a:gs pos="100000">
                      <a:srgbClr val="FF9933">
                        <a:alpha val="100000"/>
                      </a:srgbClr>
                    </a:gs>
                  </a:gsLst>
                  <a:path path="rect">
                    <a:fillToRect l="50000" t="50000" r="50000" b="50000"/>
                  </a:path>
                </a:gradFill>
                <a:effectLst>
                  <a:outerShdw algn="ctr" dir="2699999" dist="35921" kx="0" sx="100000" sy="100000">
                    <a:srgbClr val="C0C0C0">
                      <a:alpha val="79999"/>
                    </a:srgbClr>
                  </a:outerShdw>
                </a:effectLst>
                <a:latin typeface="Impact"/>
                <a:ea typeface="Impact"/>
              </a:rPr>
              <a:t>Solution</a:t>
            </a:r>
          </a:p>
        </p:txBody>
      </p:sp>
      <p:sp>
        <p:nvSpPr>
          <p:cNvPr id="1049349" name="Rectangle 107"/>
          <p:cNvSpPr/>
          <p:nvPr/>
        </p:nvSpPr>
        <p:spPr>
          <a:xfrm rot="0">
            <a:off x="5999162" y="3016250"/>
            <a:ext cx="2571750" cy="3197225"/>
          </a:xfrm>
          <a:prstGeom prst="rect"/>
          <a:solidFill>
            <a:srgbClr val="FFFFFF"/>
          </a:solidFill>
          <a:ln>
            <a:noFill/>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1">
  <p:cSld>
    <p:spTree>
      <p:nvGrpSpPr>
        <p:cNvPr id="83" name=""/>
        <p:cNvGrpSpPr/>
        <p:nvPr/>
      </p:nvGrpSpPr>
      <p:grpSpPr>
        <a:xfrm rot="0">
          <a:off x="0" y="0"/>
          <a:ext cx="0" cy="0"/>
          <a:chOff x="0" y="0"/>
          <a:chExt cx="0" cy="0"/>
        </a:xfrm>
      </p:grpSpPr>
      <p:pic>
        <p:nvPicPr>
          <p:cNvPr id="2097161" name="Picture 3"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637" name="Text Box 4"/>
          <p:cNvSpPr txBox="1"/>
          <p:nvPr/>
        </p:nvSpPr>
        <p:spPr>
          <a:xfrm rot="0">
            <a:off x="3581400" y="228600"/>
            <a:ext cx="1981200" cy="115824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638" name="Rectangle 5"/>
          <p:cNvSpPr/>
          <p:nvPr/>
        </p:nvSpPr>
        <p:spPr>
          <a:xfrm rot="0">
            <a:off x="914400" y="1143000"/>
            <a:ext cx="1579880" cy="447040"/>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Full-Adder</a:t>
            </a:r>
          </a:p>
        </p:txBody>
      </p:sp>
      <p:graphicFrame>
        <p:nvGraphicFramePr>
          <p:cNvPr id="4194310" name=""/>
          <p:cNvGraphicFramePr>
            <a:graphicFrameLocks/>
          </p:cNvGraphicFramePr>
          <p:nvPr/>
        </p:nvGraphicFramePr>
        <p:xfrm rot="0">
          <a:off x="6315075" y="1295400"/>
          <a:ext cx="1981200" cy="2362200"/>
        </p:xfrm>
        <a:graphic>
          <a:graphicData uri="http://schemas.openxmlformats.org/presentationml/2006/ole">
            <mc:AlternateContent xmlns:mc="http://schemas.openxmlformats.org/markup-compatibility/2006">
              <mc:Choice xmlns:v="urn:schemas-microsoft-com:vml" Requires="v">
                <p:oleObj name="CorelDRAW" r:id="rId2" spid="" imgH="2362200" imgW="1981200" showAsIcon="0" progId="CorelDRAW.Graphic.13">
                  <p:embed followColorScheme="full"/>
                  <p:pic>
                    <p:nvPicPr>
                      <p:cNvPr id="2097162" name="Object 11"/>
                      <p:cNvPicPr>
                        <a:picLocks/>
                      </p:cNvPicPr>
                      <p:nvPr/>
                    </p:nvPicPr>
                    <p:blipFill>
                      <a:blip xmlns:r="http://schemas.openxmlformats.org/officeDocument/2006/relationships" r:embed="rId3"/>
                      <a:srcRect l="0" t="0" r="0" b="0"/>
                      <a:stretch>
                        <a:fillRect/>
                      </a:stretch>
                    </p:blipFill>
                    <p:spPr>
                      <a:xfrm rot="0">
                        <a:off x="6315075" y="1295400"/>
                        <a:ext cx="1981200" cy="2362200"/>
                      </a:xfrm>
                      <a:prstGeom prst="rect"/>
                      <a:noFill/>
                      <a:ln>
                        <a:noFill/>
                      </a:ln>
                    </p:spPr>
                  </p:pic>
                </p:oleObj>
              </mc:Choice>
              <mc:Fallback>
                <p:oleObj name="CorelDRAW" r:id="rId2" spid="" imgH="2362200" imgW="1981200" showAsIcon="0" progId="CorelDRAW.Graphic.13">
                  <p:embed followColorScheme="full"/>
                  <p:pic>
                    <p:nvPicPr>
                      <p:cNvPr id="2097162" name="Object 11"/>
                      <p:cNvPicPr>
                        <a:picLocks/>
                      </p:cNvPicPr>
                      <p:nvPr/>
                    </p:nvPicPr>
                    <p:blipFill>
                      <a:blip xmlns:r="http://schemas.openxmlformats.org/officeDocument/2006/relationships" r:embed="rId3"/>
                      <a:srcRect l="0" t="0" r="0" b="0"/>
                      <a:stretch>
                        <a:fillRect/>
                      </a:stretch>
                    </p:blipFill>
                    <p:spPr>
                      <a:xfrm rot="0">
                        <a:off x="6315075" y="1295400"/>
                        <a:ext cx="1981200" cy="2362200"/>
                      </a:xfrm>
                      <a:prstGeom prst="rect"/>
                      <a:noFill/>
                      <a:ln>
                        <a:noFill/>
                      </a:ln>
                    </p:spPr>
                  </p:pic>
                </p:oleObj>
              </mc:Fallback>
            </mc:AlternateContent>
          </a:graphicData>
        </a:graphic>
      </p:graphicFrame>
      <p:sp>
        <p:nvSpPr>
          <p:cNvPr id="1048639" name="Text Box 13"/>
          <p:cNvSpPr txBox="1"/>
          <p:nvPr/>
        </p:nvSpPr>
        <p:spPr>
          <a:xfrm rot="0">
            <a:off x="762000" y="1828800"/>
            <a:ext cx="4724400" cy="7016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t>A full-adder can be constructed from two half adders as shown:</a:t>
            </a:r>
          </a:p>
        </p:txBody>
      </p:sp>
      <p:sp>
        <p:nvSpPr>
          <p:cNvPr id="1048640" name="Text Box 31"/>
          <p:cNvSpPr txBox="1"/>
          <p:nvPr/>
        </p:nvSpPr>
        <p:spPr>
          <a:xfrm rot="0">
            <a:off x="4533900" y="4310062"/>
            <a:ext cx="762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solidFill>
                  <a:srgbClr val="FF0000"/>
                </a:solidFill>
              </a:rPr>
              <a:t>Sum</a:t>
            </a:r>
          </a:p>
        </p:txBody>
      </p:sp>
      <p:sp>
        <p:nvSpPr>
          <p:cNvPr id="1048641" name="Text Box 32"/>
          <p:cNvSpPr txBox="1"/>
          <p:nvPr/>
        </p:nvSpPr>
        <p:spPr>
          <a:xfrm rot="0">
            <a:off x="4751387" y="5637212"/>
            <a:ext cx="685800" cy="38354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C</a:t>
            </a:r>
            <a:r>
              <a:rPr altLang="en-US" baseline="-25000" sz="1600" lang="en-US">
                <a:solidFill>
                  <a:srgbClr val="FF0000"/>
                </a:solidFill>
                <a:latin typeface="Arial" pitchFamily="0" charset="0"/>
              </a:rPr>
              <a:t>out</a:t>
            </a:r>
          </a:p>
        </p:txBody>
      </p:sp>
      <p:graphicFrame>
        <p:nvGraphicFramePr>
          <p:cNvPr id="4194311" name=""/>
          <p:cNvGraphicFramePr>
            <a:graphicFrameLocks/>
          </p:cNvGraphicFramePr>
          <p:nvPr/>
        </p:nvGraphicFramePr>
        <p:xfrm rot="0">
          <a:off x="6172200" y="4419600"/>
          <a:ext cx="1600200" cy="1257300"/>
        </p:xfrm>
        <a:graphic>
          <a:graphicData uri="http://schemas.openxmlformats.org/presentationml/2006/ole">
            <mc:AlternateContent xmlns:mc="http://schemas.openxmlformats.org/markup-compatibility/2006">
              <mc:Choice xmlns:v="urn:schemas-microsoft-com:vml" Requires="v">
                <p:oleObj name="CorelDRAW" r:id="rId4" spid="" imgH="1257300" imgW="1600200" showAsIcon="0" progId="CorelDRAW.Graphic.13">
                  <p:embed followColorScheme="full"/>
                  <p:pic>
                    <p:nvPicPr>
                      <p:cNvPr id="2097163" name="Object 35"/>
                      <p:cNvPicPr>
                        <a:picLocks/>
                      </p:cNvPicPr>
                      <p:nvPr/>
                    </p:nvPicPr>
                    <p:blipFill>
                      <a:blip xmlns:r="http://schemas.openxmlformats.org/officeDocument/2006/relationships" r:embed="rId5"/>
                      <a:srcRect l="0" t="0" r="0" b="0"/>
                      <a:stretch>
                        <a:fillRect/>
                      </a:stretch>
                    </p:blipFill>
                    <p:spPr>
                      <a:xfrm rot="0">
                        <a:off x="6172200" y="4419600"/>
                        <a:ext cx="1600200" cy="1257300"/>
                      </a:xfrm>
                      <a:prstGeom prst="rect"/>
                      <a:noFill/>
                      <a:ln>
                        <a:noFill/>
                      </a:ln>
                    </p:spPr>
                  </p:pic>
                </p:oleObj>
              </mc:Choice>
              <mc:Fallback>
                <p:oleObj name="CorelDRAW" r:id="rId4" spid="" imgH="1257300" imgW="1600200" showAsIcon="0" progId="CorelDRAW.Graphic.13">
                  <p:embed followColorScheme="full"/>
                  <p:pic>
                    <p:nvPicPr>
                      <p:cNvPr id="2097163" name="Object 35"/>
                      <p:cNvPicPr>
                        <a:picLocks/>
                      </p:cNvPicPr>
                      <p:nvPr/>
                    </p:nvPicPr>
                    <p:blipFill>
                      <a:blip xmlns:r="http://schemas.openxmlformats.org/officeDocument/2006/relationships" r:embed="rId5"/>
                      <a:srcRect l="0" t="0" r="0" b="0"/>
                      <a:stretch>
                        <a:fillRect/>
                      </a:stretch>
                    </p:blipFill>
                    <p:spPr>
                      <a:xfrm rot="0">
                        <a:off x="6172200" y="4419600"/>
                        <a:ext cx="1600200" cy="1257300"/>
                      </a:xfrm>
                      <a:prstGeom prst="rect"/>
                      <a:noFill/>
                      <a:ln>
                        <a:noFill/>
                      </a:ln>
                    </p:spPr>
                  </p:pic>
                </p:oleObj>
              </mc:Fallback>
            </mc:AlternateContent>
          </a:graphicData>
        </a:graphic>
      </p:graphicFrame>
      <p:sp>
        <p:nvSpPr>
          <p:cNvPr id="1048642" name="Text Box 37"/>
          <p:cNvSpPr txBox="1"/>
          <p:nvPr/>
        </p:nvSpPr>
        <p:spPr>
          <a:xfrm rot="0">
            <a:off x="6553200" y="4648200"/>
            <a:ext cx="304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latin typeface="Arial" pitchFamily="0" charset="0"/>
              </a:rPr>
              <a:t>A</a:t>
            </a:r>
          </a:p>
        </p:txBody>
      </p:sp>
      <p:sp>
        <p:nvSpPr>
          <p:cNvPr id="1048643" name="Text Box 38"/>
          <p:cNvSpPr txBox="1"/>
          <p:nvPr/>
        </p:nvSpPr>
        <p:spPr>
          <a:xfrm rot="0">
            <a:off x="6553200" y="4953000"/>
            <a:ext cx="304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latin typeface="Arial" pitchFamily="0" charset="0"/>
              </a:rPr>
              <a:t>B</a:t>
            </a:r>
          </a:p>
        </p:txBody>
      </p:sp>
      <p:sp>
        <p:nvSpPr>
          <p:cNvPr id="1048644" name="Text Box 39"/>
          <p:cNvSpPr txBox="1"/>
          <p:nvPr/>
        </p:nvSpPr>
        <p:spPr>
          <a:xfrm rot="0">
            <a:off x="6813550" y="4419600"/>
            <a:ext cx="381000" cy="39624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latin typeface="Symbol" pitchFamily="18" charset="2"/>
              </a:rPr>
              <a:t>S</a:t>
            </a:r>
          </a:p>
        </p:txBody>
      </p:sp>
      <p:sp>
        <p:nvSpPr>
          <p:cNvPr id="1048645" name="Text Box 40"/>
          <p:cNvSpPr txBox="1"/>
          <p:nvPr/>
        </p:nvSpPr>
        <p:spPr>
          <a:xfrm rot="0">
            <a:off x="6934200" y="5105400"/>
            <a:ext cx="685800" cy="38354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latin typeface="Arial" pitchFamily="0" charset="0"/>
              </a:rPr>
              <a:t>C</a:t>
            </a:r>
            <a:r>
              <a:rPr altLang="en-US" baseline="-25000" sz="1600" lang="en-US">
                <a:latin typeface="Arial" pitchFamily="0" charset="0"/>
              </a:rPr>
              <a:t>out</a:t>
            </a:r>
          </a:p>
        </p:txBody>
      </p:sp>
      <p:sp>
        <p:nvSpPr>
          <p:cNvPr id="1048646" name="Text Box 41"/>
          <p:cNvSpPr txBox="1"/>
          <p:nvPr/>
        </p:nvSpPr>
        <p:spPr>
          <a:xfrm rot="0">
            <a:off x="7086600" y="4724400"/>
            <a:ext cx="381000" cy="39624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latin typeface="Symbol" pitchFamily="18" charset="2"/>
              </a:rPr>
              <a:t>S</a:t>
            </a:r>
          </a:p>
        </p:txBody>
      </p:sp>
      <p:sp>
        <p:nvSpPr>
          <p:cNvPr id="1048647" name="Text Box 42"/>
          <p:cNvSpPr txBox="1"/>
          <p:nvPr/>
        </p:nvSpPr>
        <p:spPr>
          <a:xfrm rot="0">
            <a:off x="6553200" y="5257800"/>
            <a:ext cx="533400" cy="38354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latin typeface="Arial" pitchFamily="0" charset="0"/>
              </a:rPr>
              <a:t>C</a:t>
            </a:r>
            <a:r>
              <a:rPr altLang="en-US" baseline="-25000" sz="1600" lang="en-US">
                <a:latin typeface="Arial" pitchFamily="0" charset="0"/>
              </a:rPr>
              <a:t>in</a:t>
            </a:r>
          </a:p>
        </p:txBody>
      </p:sp>
      <p:sp>
        <p:nvSpPr>
          <p:cNvPr id="1048648" name="Text Box 43"/>
          <p:cNvSpPr txBox="1"/>
          <p:nvPr/>
        </p:nvSpPr>
        <p:spPr>
          <a:xfrm rot="0">
            <a:off x="6553200" y="5791200"/>
            <a:ext cx="1295400" cy="3667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800" lang="en-US"/>
              <a:t>Symbol</a:t>
            </a:r>
          </a:p>
        </p:txBody>
      </p:sp>
      <p:sp>
        <p:nvSpPr>
          <p:cNvPr id="1048649" name="AutoShape 34" descr="data:image/jpeg;base64,/9j/4AAQSkZJRgABAQAAAQABAAD/2wCEAAkGBxEHBhUUBxQWFhIUFhoYGBgTGBcWIBcYGhsfGCAeGBokKCkkHhsmHSAZITEhJS8rLi4uFx89ODgsPSg5OisBCgoKDg0OGhAQGjcmICA3LDcsNzQsNywvNy4vNywsLDEsLC01Miw3LCwtLC00Ly8sLywsNDcsNy4vLCwsLCwsLP/AABEIAKIBOAMBEQACEQEDEQH/xAAbAAEBAAMBAQEAAAAAAAAAAAAABQMEBgIBB//EAEgQAAEDAgMCBwgQBgMBAQAAAAEAAgMEEQUSIQYxExY1QVFUkxQVInN0kbTRMjM0NlJTYXFygZKxsrPS0yNCQ1VilCQlguOh/8QAGQEBAQEBAQEAAAAAAAAAAAAAAAIEAQMF/8QAOxEBAAEBBAUKBAQGAwEAAAAAAAECAwQREjFRU5GSBRMUFTIzYXKx0SFScbI0QaLSQmKBk6HwIiPhwf/aAAwDAQACEQMRAD8A/cUE92MQtxoUxd/GLM9rG1tdM27MQHEN3kNcdwQUEBAQEBAQEBAQEBAQEBAQEBAQEBAQEBAQEBAQEBAQEBAQEBAQEGDu2L4xn2mr05qv5Z3OYw56XBo5MU4cVQEndDJh7DKGtYIizfmsY8435czy7KSnNV/LO4xh0PdsXxjPtNTmq/lncYwd2xfGM+01Oar+WdxjB3bF8Yz7TU5qv5Z3GMHdsXxjPtNTmq/lncYwd2xfGM+01Oar+WdxjDDVYtT0dM59TLG1jAS4lw0AVUXa1tKopppmZnwJmIe4sRgmiDopYy1wBBD2kEHUEHosuVWFpTMxNM4x4GMPfdsXxjPtNXOar+WdxjCPtRiXceGcPRSAmncJXRscCZY2gh7Lc7shcWj4TWblzmq/lncYpWz2GOq+GZPWVRlhlIDxMCHxvAlie0WsW5HBtyCC6N++yh1WFBiFIf8AjVbJh0VULQ77cWQDoHgc53oHGB1AbbQwmAfGtdwsI+lIACwf5SNaN2qC5HIJYw6IgtOoINwR8hQekBAQEBAQEBAQEBAQEBAQEBAQEBAQEBAQS+LlD1Wn7GP1LV0687SrilOWNRxcoeq0/Yx+pOnXnaVcUmWNRxcoeq0/Yx+pOnXnaVcUmWNRxcoeq0/Yx+pOnXnaVcUmWNRxcoeq0/Yx+pOnXnaVcUmWNRxcoeq0/Yx+pOnXnaVcUmWNRxcoeq0/Yx+pOnXnaVcUmWNSRtjs/Rx7JVbo6aAObTTOBbFGCHCNxBBA0IIBWzk++3ib3ZRNpVhNVP8AFOuE10xln4KVLs3QtpmgUtPo0f0o+j5llrv16mqf+yrilUU06mXi5Q9Vp+xj9Snp152lXFJljUcXKHqtP2MfqXJvt5mMJtKuKXcsanL7HudRYvCyQk5oJaV5cb3kopS2Mnpe+J7nOdu8BoFtxzOu8QDqNUHPVcY2ZcZqTK2kJvPFo0RXOs0XM0c72biLuFnAiQNjjbh3XaXt4v1Lb1bfNjVwz7Jz06zjbh3XaXt4v1J1bfNjVwz7GenWcbcO67S9vF+pOrb5sauGfYz062Gl21wyqizR1lOBcjw5WMOhtucQbdB3EbldfJV9onCbKr+kTPo5FdOtm424d12l7eL9Sjq2+bGrhn2dz062tiO0WG11A+M19OzO0tzR1MbXNuLXa4OuCN6dW3zY1cM+xnp1ucwJke0GKMfXyzOFRCSDBV1MbBPTu4GYMEcgbkddj22HM7XVY6qZpmaaowmNKnTO2fmgH/VVtRHbc2XJUN03B2cZy3ps8OPwlwfRWV+HcoRMqIxvkpbsf85gdcEc/gvJ1ADTvQUcMxWHFYi6heHZTZzSC1zHb8sjDZzHf4uAKDdQEBAQEBAQEEDD8bkm2ikp65oiILzGxzXAyxty2kjkvleNfCYAHMJ1vvIX0BAQEBAQEBAQEBBrV9dFh1Nwlc8MYCBmdoLk2A+s2C9LKxrtastEYy5MxGlz20WP0eJbP1ENPUxZ5YJI25iQMz2FoubbrlfRulzvFleLO0qs5wpmJn+k4oqqiYmMW7FtVQsiANRHoAN5XjVydepmZ5uVZ6db3xsoOsR+cqerb1s5M9Ot8dtdQNbd1TGANSSdwXJ5PvMRjNEmenW5/YuOSqxWJ1SLFlM6oeDbSaulMmU/5RxsyX/mEl7NtY41O7QeJ5m08JdO4NY0Euc4gAAakknQD5UEQv4ym0Vu4gQXOIv3QQb5W3/pXAuf59w0vcLPc7Pgt8wVZ6tYdzs+C3zBM9WswO52fBb5gmerWIOxNHFHgZEcbAO6arc0DdUytHmAA+YBfQ5Sta5t4xmezR+f8lKKI+G9e7nZ8FvmC+fnq1rwO52fBb5gmerWYOFxQjCto5CL2iqqSqHOMtU12HObb52l1uYkG53KR36Agm4nhxllEuHkMqGiwJvlkbvyS23tPMdS0m45w4NCi20oamka50zGkjVribtduLTpvBuPqWui43iumKqaJmJTmiGfjZQdYj85VdW3rZyZ6dZxsoOsR+cp1betnJnp1nGyg6xH5ynVt62cmenWcbKDrEfnKdW3rZyZ6dZxsoOsR+cp1betnJnp1nGyg6xH5ynVt62cmenWcbKDrEfnKdW3rZyZ6dbUZjWFx1nCtmjz663cbF1sxaNwJsLkC5Tq29bOTPTrbjNqqGR4DKiMkmwFzqTok8n3mIxmiTPTrV5H8HGSeYE+ZY4jGcFI+y+P9/6Uv4Pg7CN1s2bSWJkw1sNQH2I+RbL7c+jVRTmx0/lhomaZ9E01ZlpYlCAgICAgICCBtnyfD5ZR+kxrfyd3lfktPtqTXo3Nna6Z1PspVvgcWvbTTOa5pILXCNxBBGoIOt153CmKr1ZU1RjE1U474K+zKlAbwNv0D7lmq7UqZFIk7S0kmJYdwEAOSdwjlcCBkhIJfz3u5oyDLqDIDzXAQ8DrK2j4V1Rhs/Czyue4iWjygaRxj224Ajay9hvzGxvqFJxxStZYCmpb8931ThzeCLRtB5wTe2XUG+gZYdm2PmD8XkkqnggtE+XIwjUFkTQGXB1DiC4dKC2gIPE0oghLpTZrQSTvsALldppmqYpjTIiM2vpHsBZ3QQRcEUdYQQecfw1unk23icJy/wByj9yM8f7CfgOO0+GYeWTd0EmWeS4o63dLM+UD2veA4A/KFovV0tba0zRl0Ux3lH5UxT83g5TVER/4o8bKXoqf9Os/bWbq63/l/uUfuVnj/YONlL0VP+nWftp1db66f7lH7jPH+w5uKZuP44HRglk9Y0DM0tPAUMec3a4Ai1WcmRwBuS4DnWOqmaappn8v6/5j4KfoKkfHODW3doBzlBCOKd/XGPAn/wAMEiSoaDlFtC2B25794zNu1hBvqLILNLTtpKZrKcWYxoa0amwAsNTqfnKDKgICAgICAgICD45oe0h246LsTh8Ro4ThEODwltA3KDlGpLtGMbG0a8wa1o+pe14vNpbzjaTr/wAzMzvmZciIjQ314OiAgICAgICCBtnyfD5ZR+kxrfyd3lfktPtqTXo3M22nvOrfJZ/y3KeTfxlj5qfWCvsyq0/udv0R9yyV9qVMikEBAQEBAQaeMckTeKf+Er2u/e0fWPVydDzgfIsHio/whdvPfV/WfUjQ09kJDLg5MhJPdFULk30FVKAPmAAH1L25QiItoiPlo+ylyjRvWliU18RdK2gecPDXTZTkDzZpfbTMei+9BydBhdZg2KE01OyZkcLYYnunEZIJ4SV725DZ75NTY2sxtgNbhVtilW7XuWnb8nCVL7Hm/pta4dPhgnm01BHsuydwONyy1RGuWYtEYO/2loaw2O4vDnC+9Bea0NbZosBuA5kH1AQEBAQEBAQEBAQEBAQEHHP2gqGbWGK44Lu1lOLhtsrqIVJAI8LhM/OfBy3G9B2KAgICCBtnyfD5ZR+kxrfyd3lfktPtqTXo3M22nvOrfJZ/y3KeTfxlj5qfWCvsyq0/udv0R9yyV9qVMikEBAQEBAQaeMckTeKf+Er2u/e0fWPVydDzgfIsHio/whdvPfV/WfUjQ0djORT5TV+lSr35R76PLZ/ZS5Ro3riwqEBAQEBAQEBAQEBAQEBAQEBAQEEbvlWdSPbRLbzF3236ZTjOpriWYVfCDDm8Kf5+Egzbrey37tE5i77b9MmM6mx3yrOpHtok5i77b9MmM6jvlWdSPbRJzF3236ZMZ1HfKs6ke2iTmLvtv0yYzqO+VZ1I9tEnMXfbfpkxnU5/bTE6wYfDaiPuumPt0e8TNc0f+nBrb82a/MvocnXe785X/wB38Ff8M/LMTujGf6IrmcNDoNtPebWeSz/lOXz+Tvxlj5qfWF19mVWn9zt+iPuWSvtSpkUggICAgICDTxjkibxT/wAJXtd+9o+serk6HnA+RYPFR/hC7ee+r+s+pGho7Gcinymr9KlXvyj30eWz+ylyjRvXFhUICAgICAgICAgICAgICAgICAgICAgICAgIIG2fJ8PllH6TGt/J3eV+S0+2pNejczbae86t8ln/AC3KeTfxlj5qfWCvsyq0/udv0R9yyV9qVMikEBAQEBAQaeMckTeKf+Er2u/e0fWPVydDzgfIsHio/wAIXbz31f1n1I0NHYzkU+U1fpUq9+Ue+jy2f2UuUaN64sKhAQEBAQEBAQEBAQEBAQEBAQEBAQEBAQEBBA2z5Ph8so/SY1v5O7yvyWn21Jr0bmbbT3nVvks/5blPJv4yx81PrBX2ZVaf3O36I+5ZK+1KmRSCAgICAgINPGOSJvFP/CV7XfvaPrHq5Oh5wPkWDxUf4Qu3nvq/rPqRoaOxnIp8pq/SpV78o99Hls/spco0b1xYVCCNxtw7rtL28X6kDjbh3XaXt4v1IMlNtLQ1c4ZS1dO97tzWTRuJ59ADc6XQVUBAQEBAQEBAQEBAQEBAQEBAQEBAQQNs+T4fLKP0mNb+Tu8r8lp9tSa9G5m20951b5LP+W5Tyb+MsfNT6wV9mVWn9zt+iPuWSvtSpkUggICAgICDTxjkibxT/wAJXtd+9o+serk6HnA+RYPFR/hC7ee+r+s+pGhCweoq8JpXROoZ32nqHhzJKWzmyTySNIzSg+xcN4C33iiwt6ori2iPhRGExVjjFMROimY0wiMY+GDe791X9uqe0o/3V4dFsNvTur/arNOp8fjVUWn/AK6p7Sj/AHVzotht6d1f7TNOpi2FpI3bE0JcxhJpIN7R8U1YVLncUXxbPshBhq8Ipq2AsrIInsO9r42OBtqLgiyCVVYe7Z6EzYJwjo2avpsxcHN/mMOY+BIPZBoOV2oIBdmAXaSpZWUrJKYhzJGh7XDcWuFwR8hBQZUBAQEBAQEBAQEBAQEBBhNXGKngy9vCEXyZhmt05d9kGZAQEBBA2z5Ph8so/SY1v5O7yvyWn21Jr0bmbbT3nVvks/5blPJv4yx81PrBX2ZVaf3O36I+5ZK+1KmRSCAgICAgINPGOSJvFP8Awle1372j6x6uToecD5Fg8VH+ELt576v6z6kaG8vB0QeX+wPzIImwfvHofJIPymoLqAgHXeg5DZ/EpqGkfDS0s08UE0scckTqcNLGvNmjPI114/ajpvjPzDTY2FnXTjVaxT4TFX/ymY/y5MzqdBguJjFqLhGMeyz5I3Nky3a6N5jcDlLh7Jp1BKm83ebCvJMxPwicYxwwmImNOE6J1ETi314OiAgICAgICAgICAgIOchoJ6R9QIo2udLM+aOXM3wS6MNbcEE52kBg3jLbUexAUcBZVMpD36LTJmFizdlyNHnzZiflOmlkFJAQEEDbPk+Hyyj9JjW/k7vK/JafbUivRuZttPedW+Sz/luU8m/jLHzU+sO19mVWn9zt+iPuWSvtSpkUggICAgICCZtNI+HZ6c0jOEeIn2bmDb6HnPya/UtNyppqvFEVzhGMfHSmrRKVgWI1pwSC9GPamf12fBHyLXerC7c/X/2/nP8ADOv6uUzOGhv98K3qY7dv6V4czdtr+mfd3GdR3wrepjt2/pTmbttf0z7mM6nl+IVuQ/8ADG749v6U5m7bX9M+5jOp52D949D5JB+U1YlLqAgn45iXeyhvG0vleckUbbZpZCDZov8AMSSdGta4nQIGAYecLwaKKQ5ntaM7hpnkPhPd/wCnlx+tBo7HcnTeWVnpMi38o95T5LP7aU0aN7PtBi8mEmEU8PC8NJwd84jDXFpc3MSDo4jKP8i0c6wKYTilcwXfQ3A3hk8ZcR/iCGgnoBIHyhB541wwcqxT0x5+HiJa3nuZWZ4wANS7NYDeRY2CxR1cddTh9E9sjHahzHBwN9dCPkQZ0BAQEBAQEBBF4vDrFV27lt6bOzp4YTl8Ti8OsVXbuTps7Onhgy+JxeHWKrt3J02dnTwwZfE4vDrFV27k6bOzp4YMvicXh1iq7dydNnZ08MGXxOLw6xVdu5Omzs6eGDL4tDGqAYXTscJqp2eaGK3dDhbhZGx33HdmvbnstF2tptqpjJTGEVT2Y/hiZ/zg5MYPeN4YMLwaacT1TuBifJl7ocM2Rpda+tr2tdTdreba2osslMZpiOzH5zgTGEYtqPAA+MHuiq1APt7l5TfJicMlPDDuXxeuLw6xVdu5c6bOzp4YMvicXh1iq7dydNnZ08MGXxOLw6xVdu5Omzs6eGDL4nF4dYqu3cnTZ2dPDBl8Ti8OsVXbuTps7Onhgy+JxeHWKrt3J02dnTwwZfE4vDrFV27k6bOzp4YMvi8ybNNljLZKiqIcCCOHdqDouxfqqZxiin4fywZfFYpoRTU7WRexY0NF+gCwWOuqa6pqnTKmRSCD44Xag5jC8ArsLwyKGmrY8kMbY25qW5ysaGi54TfYINrvfiPXYv8AV/8Aog+OwvEJdJK8NHOYaaNrvqLy9o+tpQbmG4HDh9QZGZnzOFjLM4yPy6eCHH2LdB4LbC4va6Cmg56mwSqoS8UNUxrHyyyhroMxBlkdIRmzi9i48y+jXe7C0yzaWczMRTHaw0REavBGWY0S1sewOuxDCJGGqYTbM0CnAPCMIewi8lrh4addNNdF412t2mmYps5ifN/47hOtewfEG4rhMU8PsZo2SDfuc0O5wOnoCyKbiCPWbOwy1BloS6nnO+Wns0u1v/EaQWSaknw2m1za1yg94dXvjqBBi2XhrXY9oytnaN5YNbPH8zLm28XCDRxSgMm0TpK2A1EJp2NjaAx3Bytke59g4gNLw6Kzh8SbkWFw90dRWvqMtQ1wa5xGfKzwRkBNtd2a4Fwb2QV8M4TvfH3d7aWAv3CziLkaaaHT6kGyg8RStlbeIgi9tCDquzTNOmB7XAQEBAQEBAQQNs+T4fLKP0mNb+Tu8r8lp9tSa9G5m20951b5LP8AluU8m/jLHzU+sFfZlVp/c7foj7lkr7UqZFIICAgICAgICAgICAgICAgICDzI8RRkyEBoFySbAAbyT0IIewkRi2UhzgjOHSNa4WMbJXukZHbmyMc1lhp4OmiC8gIOf2lBxRzaXD3ls+eKUyMDXdzsZIH5nX0BeGuY0EHNmdoWh1qpmImJmMf98PiPfeSq/uNT2dH+0tvSrDYU76/3JyzrO8lV/cans6P9pOlWGwp31/uMs63qPBqlsgLsQqCARcGOksfkNor+Zcm9WMxhFhTvr/cZZ1rE7DJC4N3kEecLHTOFUSpzmwuDzYRQObXtDTlgbYEH2qnjhJ05i5ptz2tey+jynebO3tImznHtTxVVVR/iUUUzEfF0y+YsQEBAQEBAQQNs+T4fLKP0mNb+Tu8r8lp9tSa9G5m20951b5LP+W5Tyb+MsfNT6wV9mVGnnZwDfCb7Ec46FmroqzT8HWTh2fCb5wpyVanUXbHEX0eAudh0gZIZYGBwyOLRJPHGSAbgnK47wuTTMfkPHeKs/udR2NH+0uB3irP7nUdjR/tIDcLxClkzU1cJRbVlVBHY9GV0XBlvPe4fzaDnDcwzFXzVHBYpHwM9rhodnZI0b3RPsMwB0IIa4aXFiCQqoCAgICAgICAgICDlcFo5cWilknqqhpFTUsDWOYAGxzvY0AZTuaAvq3m1osJpops6Z/40T8YnHGaYmfz1y84jH82vtThj6fDxHFWVPCVDxCwOkjt4Vy8+w/liEjv/ACstd6iqmY5umMfCfdWXxdQamChpPCfGyONu8ua1rGtHOToAAP8A8WRSW/a+jeP+ue6pdcACkY6ffpq9t2NF/wCZzgBY66IHC12K+0t7ji+FJkllcP8AFgJZHzG7i87wWjegp4bh7MNp8sFySS5znnM57zvc93Od3yAAAWAAAbaAgICAgICAgICAgICCBtnyfD5ZR+kxrfyd3lfktPtqTXo3Lk0LaiFzJ2hzHAtc1wBDmkWIIOhBGllipqmmYqpnCY0KSeKWHdSpewi/StfWV821XFPunJTqOKWHdSpewi/SnWV821XFPuZKdSHtls7RUOCiSipaeORtRSWfHDG1wvVRA2cBcaEj61FpfbzaUzRXaVTE/lNUzBFMRoh2qyqEBBF2upjLg5kp23mpyJ4rC5zRnMWt0J8NmaM25nlBTpauOrpWyU7gWPaHNIIILXC4IPRZdwkZeEHSPOmEhwg6R50wkOEHSPOmEhwg6R50wkOEHSPOmEhwg6R50wkOEHSPOmEhwg6R50wkOEHSPOmEhwg6R50wkQ9jeTpfLKz0mRbuUe8p8ln9tKaNG9RxPCKbFmtGKwRTBty0TRskyk77ZgbLAppQ7JYbBMHQUVK1zSC1zYIgWkagghuhB50FhjBG20YAHQNEHpAQEBAQEBAQEBAQEBAQEHP7bPEeGRGQgAVlISToABUR6k9C+hybEza1RHyWn2yivRuUe/VL1iHtGetZui2/yTulWaNZ36pesQ9oz1p0W3+Sd0maNZ36pesQ9oz1p0W3+Sd0maNaDtvilPUYCG080TnGopLBr2kn/lRHQArlV3taYxqpmI+kmMOtXi6ICCTtTVvpMDk7kNppLRReMlcI2nn0BdmOhsGk8yDXpdjMNpqZrBR0xDGht3QxuJsLXJIuT8pWum/3qmIpptaoiNH/ACn3Tkp1MvFLDupUvYRepV1lfNtVxT7mSnUcUsO6lS9hF6k6yvm2q4p9zJTqOKWHdSpewi9SdZXzbVcU+5kp1HFLDupUvYRepOsr5tquKfcyU6jilh3UqXsIvUnWV821XFPuZKdRxSw7qVL2EXqTrK+barin3MlOo4pYd1Kl7CL1J1lfNtVxT7mSnUcUsO6lS9hF6k6yvm2q4p9zJTqOKWHdSpewi9SdZXzbVcU+5kp1HFLDupUvYRepOsr5tquKfcyU6lKio4qCnDKGNkcYvZsbQwC5ubAab1ltLWu1qzV1TM65nGXYiI0M6h0QEBAQEBAQEBAQEBAQEBAQEHiaJs7LTNDh0OAI8yqmqaZxicBr97IPiY/sN9Svn7X5p3uYQd7IPiY/sN9Sc/a/NO8wg72QfEx/Yb6k5+1+ad5hCHtphbTgBNDAHPbNTvtFGC7Kyoje7KALnwQ4/UuVW1pVGE1TvMIbPGhnV6z/AFZvUvN040M6vWf6s3qQfOMb535cPo6p7rHWRgga3ozOkIOv+AcdNQEGaiw2WprGz46WGRntUcdyyEkWLsxsXyEEjPYAN0AF3FwWUBAQEBAQEBAQEBAQEBAQEBAQEBAQEBAQEBAQEBAQEBAQEBAQEBAQEBAQEBAQEBAQEBAQEBAQEBAQEBAQEBAQEBAQEBAQEBAQEBAQEBAQEBAQEBAQEBAQEBAQEBAQEBAQEBAQEBAQf//Z"/>
          <p:cNvSpPr/>
          <p:nvPr/>
        </p:nvSpPr>
        <p:spPr>
          <a:xfrm rot="0">
            <a:off x="76200" y="-195262"/>
            <a:ext cx="304800" cy="30480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8650" name="AutoShape 36" descr="data:image/jpeg;base64,/9j/4AAQSkZJRgABAQAAAQABAAD/2wCEAAkGBxEHBhUUBxQWFhIUFhoYGBgTGBcWIBcYGhsfGCAeGBokKCkkHhsmHSAZITEhJS8rLi4uFx89ODgsPSg5OisBCgoKDg0OGhAQGjcmICA3LDcsNzQsNywvNy4vNywsLDEsLC01Miw3LCwtLC00Ly8sLywsNDcsNy4vLCwsLCwsLP/AABEIAKIBOAMBEQACEQEDEQH/xAAbAAEBAAMBAQEAAAAAAAAAAAAABQMEBgIBB//EAEgQAAEDAgMCBwgQBgMBAQAAAAEAAgMEEQUSIQYxExY1QVFUkxQVInN0kbTRMjM0NlJTYXFygZKxsrPS0yNCQ1VilCQlguOh/8QAGQEBAQEBAQEAAAAAAAAAAAAAAAIEAQMF/8QAOxEBAAEBBAUKBAQGAwEAAAAAAAECAwQREjFRU5GSBRMUFTIzYXKx0SFScbI0QaLSQmKBk6HwIiPhwf/aAAwDAQACEQMRAD8A/cUE92MQtxoUxd/GLM9rG1tdM27MQHEN3kNcdwQUEBAQEBAQEBAQEBAQEBAQEBAQEBAQEBAQEBAQEBAQEBAQEBAQEGDu2L4xn2mr05qv5Z3OYw56XBo5MU4cVQEndDJh7DKGtYIizfmsY8435czy7KSnNV/LO4xh0PdsXxjPtNTmq/lncYwd2xfGM+01Oar+WdxjB3bF8Yz7TU5qv5Z3GMHdsXxjPtNTmq/lncYwd2xfGM+01Oar+WdxjDDVYtT0dM59TLG1jAS4lw0AVUXa1tKopppmZnwJmIe4sRgmiDopYy1wBBD2kEHUEHosuVWFpTMxNM4x4GMPfdsXxjPtNXOar+WdxjCPtRiXceGcPRSAmncJXRscCZY2gh7Lc7shcWj4TWblzmq/lncYpWz2GOq+GZPWVRlhlIDxMCHxvAlie0WsW5HBtyCC6N++yh1WFBiFIf8AjVbJh0VULQ77cWQDoHgc53oHGB1AbbQwmAfGtdwsI+lIACwf5SNaN2qC5HIJYw6IgtOoINwR8hQekBAQEBAQEBAQEBAQEBAQEBAQEBAQEBAQS+LlD1Wn7GP1LV0687SrilOWNRxcoeq0/Yx+pOnXnaVcUmWNRxcoeq0/Yx+pOnXnaVcUmWNRxcoeq0/Yx+pOnXnaVcUmWNRxcoeq0/Yx+pOnXnaVcUmWNRxcoeq0/Yx+pOnXnaVcUmWNRxcoeq0/Yx+pOnXnaVcUmWNSRtjs/Rx7JVbo6aAObTTOBbFGCHCNxBBA0IIBWzk++3ib3ZRNpVhNVP8AFOuE10xln4KVLs3QtpmgUtPo0f0o+j5llrv16mqf+yrilUU06mXi5Q9Vp+xj9Snp152lXFJljUcXKHqtP2MfqXJvt5mMJtKuKXcsanL7HudRYvCyQk5oJaV5cb3kopS2Mnpe+J7nOdu8BoFtxzOu8QDqNUHPVcY2ZcZqTK2kJvPFo0RXOs0XM0c72biLuFnAiQNjjbh3XaXt4v1Lb1bfNjVwz7Jz06zjbh3XaXt4v1J1bfNjVwz7GenWcbcO67S9vF+pOrb5sauGfYz062Gl21wyqizR1lOBcjw5WMOhtucQbdB3EbldfJV9onCbKr+kTPo5FdOtm424d12l7eL9Sjq2+bGrhn2dz062tiO0WG11A+M19OzO0tzR1MbXNuLXa4OuCN6dW3zY1cM+xnp1ucwJke0GKMfXyzOFRCSDBV1MbBPTu4GYMEcgbkddj22HM7XVY6qZpmaaowmNKnTO2fmgH/VVtRHbc2XJUN03B2cZy3ps8OPwlwfRWV+HcoRMqIxvkpbsf85gdcEc/gvJ1ADTvQUcMxWHFYi6heHZTZzSC1zHb8sjDZzHf4uAKDdQEBAQEBAQEEDD8bkm2ikp65oiILzGxzXAyxty2kjkvleNfCYAHMJ1vvIX0BAQEBAQEBAQEBBrV9dFh1Nwlc8MYCBmdoLk2A+s2C9LKxrtastEYy5MxGlz20WP0eJbP1ENPUxZ5YJI25iQMz2FoubbrlfRulzvFleLO0qs5wpmJn+k4oqqiYmMW7FtVQsiANRHoAN5XjVydepmZ5uVZ6db3xsoOsR+cqerb1s5M9Ot8dtdQNbd1TGANSSdwXJ5PvMRjNEmenW5/YuOSqxWJ1SLFlM6oeDbSaulMmU/5RxsyX/mEl7NtY41O7QeJ5m08JdO4NY0Euc4gAAakknQD5UEQv4ym0Vu4gQXOIv3QQb5W3/pXAuf59w0vcLPc7Pgt8wVZ6tYdzs+C3zBM9WswO52fBb5gmerWIOxNHFHgZEcbAO6arc0DdUytHmAA+YBfQ5Sta5t4xmezR+f8lKKI+G9e7nZ8FvmC+fnq1rwO52fBb5gmerWYOFxQjCto5CL2iqqSqHOMtU12HObb52l1uYkG53KR36Agm4nhxllEuHkMqGiwJvlkbvyS23tPMdS0m45w4NCi20oamka50zGkjVribtduLTpvBuPqWui43iumKqaJmJTmiGfjZQdYj85VdW3rZyZ6dZxsoOsR+cp1betnJnp1nGyg6xH5ynVt62cmenWcbKDrEfnKdW3rZyZ6dZxsoOsR+cp1betnJnp1nGyg6xH5ynVt62cmenWcbKDrEfnKdW3rZyZ6dbUZjWFx1nCtmjz663cbF1sxaNwJsLkC5Tq29bOTPTrbjNqqGR4DKiMkmwFzqTok8n3mIxmiTPTrV5H8HGSeYE+ZY4jGcFI+y+P9/6Uv4Pg7CN1s2bSWJkw1sNQH2I+RbL7c+jVRTmx0/lhomaZ9E01ZlpYlCAgICAgICCBtnyfD5ZR+kxrfyd3lfktPtqTXo3Nna6Z1PspVvgcWvbTTOa5pILXCNxBBGoIOt153CmKr1ZU1RjE1U474K+zKlAbwNv0D7lmq7UqZFIk7S0kmJYdwEAOSdwjlcCBkhIJfz3u5oyDLqDIDzXAQ8DrK2j4V1Rhs/Czyue4iWjygaRxj224Ajay9hvzGxvqFJxxStZYCmpb8931ThzeCLRtB5wTe2XUG+gZYdm2PmD8XkkqnggtE+XIwjUFkTQGXB1DiC4dKC2gIPE0oghLpTZrQSTvsALldppmqYpjTIiM2vpHsBZ3QQRcEUdYQQecfw1unk23icJy/wByj9yM8f7CfgOO0+GYeWTd0EmWeS4o63dLM+UD2veA4A/KFovV0tba0zRl0Ux3lH5UxT83g5TVER/4o8bKXoqf9Os/bWbq63/l/uUfuVnj/YONlL0VP+nWftp1db66f7lH7jPH+w5uKZuP44HRglk9Y0DM0tPAUMec3a4Ai1WcmRwBuS4DnWOqmaappn8v6/5j4KfoKkfHODW3doBzlBCOKd/XGPAn/wAMEiSoaDlFtC2B25794zNu1hBvqLILNLTtpKZrKcWYxoa0amwAsNTqfnKDKgICAgICAgICD45oe0h246LsTh8Ro4ThEODwltA3KDlGpLtGMbG0a8wa1o+pe14vNpbzjaTr/wAzMzvmZciIjQ314OiAgICAgICCBtnyfD5ZR+kxrfyd3lfktPtqTXo3M22nvOrfJZ/y3KeTfxlj5qfWCvsyq0/udv0R9yyV9qVMikEBAQEBAQaeMckTeKf+Er2u/e0fWPVydDzgfIsHio/whdvPfV/WfUjQ09kJDLg5MhJPdFULk30FVKAPmAAH1L25QiItoiPlo+ylyjRvWliU18RdK2gecPDXTZTkDzZpfbTMei+9BydBhdZg2KE01OyZkcLYYnunEZIJ4SV725DZ75NTY2sxtgNbhVtilW7XuWnb8nCVL7Hm/pta4dPhgnm01BHsuydwONyy1RGuWYtEYO/2loaw2O4vDnC+9Bea0NbZosBuA5kH1AQEBAQEBAQEBAQEBAQEHHP2gqGbWGK44Lu1lOLhtsrqIVJAI8LhM/OfBy3G9B2KAgICCBtnyfD5ZR+kxrfyd3lfktPtqTXo3M22nvOrfJZ/y3KeTfxlj5qfWCvsyq0/udv0R9yyV9qVMikEBAQEBAQaeMckTeKf+Er2u/e0fWPVydDzgfIsHio/whdvPfV/WfUjQ0djORT5TV+lSr35R76PLZ/ZS5Ro3riwqEBAQEBAQEBAQEBAQEBAQEBAQEEbvlWdSPbRLbzF3236ZTjOpriWYVfCDDm8Kf5+Egzbrey37tE5i77b9MmM6mx3yrOpHtok5i77b9MmM6jvlWdSPbRJzF3236ZMZ1HfKs6ke2iTmLvtv0yYzqO+VZ1I9tEnMXfbfpkxnU5/bTE6wYfDaiPuumPt0e8TNc0f+nBrb82a/MvocnXe785X/wB38Ff8M/LMTujGf6IrmcNDoNtPebWeSz/lOXz+Tvxlj5qfWF19mVWn9zt+iPuWSvtSpkUggICAgICDTxjkibxT/wAJXtd+9o+serk6HnA+RYPFR/hC7ee+r+s+pGho7Gcinymr9KlXvyj30eWz+ylyjRvXFhUICAgICAgICAgICAgICAgICAgICAgICAgIIG2fJ8PllH6TGt/J3eV+S0+2pNejczbae86t8ln/AC3KeTfxlj5qfWCvsyq0/udv0R9yyV9qVMikEBAQEBAQaeMckTeKf+Er2u/e0fWPVydDzgfIsHio/wAIXbz31f1n1I0NHYzkU+U1fpUq9+Ue+jy2f2UuUaN64sKhAQEBAQEBAQEBAQEBAQEBAQEBAQEBAQEBBA2z5Ph8so/SY1v5O7yvyWn21Jr0bmbbT3nVvks/5blPJv4yx81PrBX2ZVaf3O36I+5ZK+1KmRSCAgICAgINPGOSJvFP/CV7XfvaPrHq5Oh5wPkWDxUf4Qu3nvq/rPqRoaOxnIp8pq/SpV78o99Hls/spco0b1xYVCCNxtw7rtL28X6kDjbh3XaXt4v1IMlNtLQ1c4ZS1dO97tzWTRuJ59ADc6XQVUBAQEBAQEBAQEBAQEBAQEBAQEBAQQNs+T4fLKP0mNb+Tu8r8lp9tSa9G5m20951b5LP+W5Tyb+MsfNT6wV9mVWn9zt+iPuWSvtSpkUggICAgICDTxjkibxT/wAJXtd+9o+serk6HnA+RYPFR/hC7ee+r+s+pGhCweoq8JpXROoZ32nqHhzJKWzmyTySNIzSg+xcN4C33iiwt6ori2iPhRGExVjjFMROimY0wiMY+GDe791X9uqe0o/3V4dFsNvTur/arNOp8fjVUWn/AK6p7Sj/AHVzotht6d1f7TNOpi2FpI3bE0JcxhJpIN7R8U1YVLncUXxbPshBhq8Ipq2AsrIInsO9r42OBtqLgiyCVVYe7Z6EzYJwjo2avpsxcHN/mMOY+BIPZBoOV2oIBdmAXaSpZWUrJKYhzJGh7XDcWuFwR8hBQZUBAQEBAQEBAQEBAQEBBhNXGKngy9vCEXyZhmt05d9kGZAQEBBA2z5Ph8so/SY1v5O7yvyWn21Jr0bmbbT3nVvks/5blPJv4yx81PrBX2ZVaf3O36I+5ZK+1KmRSCAgICAgINPGOSJvFP8Awle1372j6x6uToecD5Fg8VH+ELt576v6z6kaG8vB0QeX+wPzIImwfvHofJIPymoLqAgHXeg5DZ/EpqGkfDS0s08UE0scckTqcNLGvNmjPI114/ajpvjPzDTY2FnXTjVaxT4TFX/ymY/y5MzqdBguJjFqLhGMeyz5I3Nky3a6N5jcDlLh7Jp1BKm83ebCvJMxPwicYxwwmImNOE6J1ETi314OiAgICAgICAgICAgIOchoJ6R9QIo2udLM+aOXM3wS6MNbcEE52kBg3jLbUexAUcBZVMpD36LTJmFizdlyNHnzZiflOmlkFJAQEEDbPk+Hyyj9JjW/k7vK/JafbUivRuZttPedW+Sz/luU8m/jLHzU+sO19mVWn9zt+iPuWSvtSpkUggICAgICCZtNI+HZ6c0jOEeIn2bmDb6HnPya/UtNyppqvFEVzhGMfHSmrRKVgWI1pwSC9GPamf12fBHyLXerC7c/X/2/nP8ADOv6uUzOGhv98K3qY7dv6V4czdtr+mfd3GdR3wrepjt2/pTmbttf0z7mM6nl+IVuQ/8ADG749v6U5m7bX9M+5jOp52D949D5JB+U1YlLqAgn45iXeyhvG0vleckUbbZpZCDZov8AMSSdGta4nQIGAYecLwaKKQ5ntaM7hpnkPhPd/wCnlx+tBo7HcnTeWVnpMi38o95T5LP7aU0aN7PtBi8mEmEU8PC8NJwd84jDXFpc3MSDo4jKP8i0c6wKYTilcwXfQ3A3hk8ZcR/iCGgnoBIHyhB541wwcqxT0x5+HiJa3nuZWZ4wANS7NYDeRY2CxR1cddTh9E9sjHahzHBwN9dCPkQZ0BAQEBAQEBBF4vDrFV27lt6bOzp4YTl8Ti8OsVXbuTps7Onhgy+JxeHWKrt3J02dnTwwZfE4vDrFV27k6bOzp4YMvicXh1iq7dydNnZ08MGXxOLw6xVdu5Omzs6eGDL4tDGqAYXTscJqp2eaGK3dDhbhZGx33HdmvbnstF2tptqpjJTGEVT2Y/hiZ/zg5MYPeN4YMLwaacT1TuBifJl7ocM2Rpda+tr2tdTdreba2osslMZpiOzH5zgTGEYtqPAA+MHuiq1APt7l5TfJicMlPDDuXxeuLw6xVdu5c6bOzp4YMvicXh1iq7dydNnZ08MGXxOLw6xVdu5Omzs6eGDL4nF4dYqu3cnTZ2dPDBl8Ti8OsVXbuTps7Onhgy+JxeHWKrt3J02dnTwwZfE4vDrFV27k6bOzp4YMvi8ybNNljLZKiqIcCCOHdqDouxfqqZxiin4fywZfFYpoRTU7WRexY0NF+gCwWOuqa6pqnTKmRSCD44Xag5jC8ArsLwyKGmrY8kMbY25qW5ysaGi54TfYINrvfiPXYv8AV/8Aog+OwvEJdJK8NHOYaaNrvqLy9o+tpQbmG4HDh9QZGZnzOFjLM4yPy6eCHH2LdB4LbC4va6Cmg56mwSqoS8UNUxrHyyyhroMxBlkdIRmzi9i48y+jXe7C0yzaWczMRTHaw0REavBGWY0S1sewOuxDCJGGqYTbM0CnAPCMIewi8lrh4addNNdF412t2mmYps5ifN/47hOtewfEG4rhMU8PsZo2SDfuc0O5wOnoCyKbiCPWbOwy1BloS6nnO+Wns0u1v/EaQWSaknw2m1za1yg94dXvjqBBi2XhrXY9oytnaN5YNbPH8zLm28XCDRxSgMm0TpK2A1EJp2NjaAx3Bytke59g4gNLw6Kzh8SbkWFw90dRWvqMtQ1wa5xGfKzwRkBNtd2a4Fwb2QV8M4TvfH3d7aWAv3CziLkaaaHT6kGyg8RStlbeIgi9tCDquzTNOmB7XAQEBAQEBAQQNs+T4fLKP0mNb+Tu8r8lp9tSa9G5m20951b5LP8AluU8m/jLHzU+sFfZlVp/c7foj7lkr7UqZFIICAgICAgICAgICAgICAgICDzI8RRkyEBoFySbAAbyT0IIewkRi2UhzgjOHSNa4WMbJXukZHbmyMc1lhp4OmiC8gIOf2lBxRzaXD3ls+eKUyMDXdzsZIH5nX0BeGuY0EHNmdoWh1qpmImJmMf98PiPfeSq/uNT2dH+0tvSrDYU76/3JyzrO8lV/cans6P9pOlWGwp31/uMs63qPBqlsgLsQqCARcGOksfkNor+Zcm9WMxhFhTvr/cZZ1rE7DJC4N3kEecLHTOFUSpzmwuDzYRQObXtDTlgbYEH2qnjhJ05i5ptz2tey+jynebO3tImznHtTxVVVR/iUUUzEfF0y+YsQEBAQEBAQQNs+T4fLKP0mNb+Tu8r8lp9tSa9G5m20951b5LP+W5Tyb+MsfNT6wV9mVGnnZwDfCb7Ec46FmroqzT8HWTh2fCb5wpyVanUXbHEX0eAudh0gZIZYGBwyOLRJPHGSAbgnK47wuTTMfkPHeKs/udR2NH+0uB3irP7nUdjR/tIDcLxClkzU1cJRbVlVBHY9GV0XBlvPe4fzaDnDcwzFXzVHBYpHwM9rhodnZI0b3RPsMwB0IIa4aXFiCQqoCAgICAgICAgICDlcFo5cWilknqqhpFTUsDWOYAGxzvY0AZTuaAvq3m1osJpops6Z/40T8YnHGaYmfz1y84jH82vtThj6fDxHFWVPCVDxCwOkjt4Vy8+w/liEjv/ACstd6iqmY5umMfCfdWXxdQamChpPCfGyONu8ua1rGtHOToAAP8A8WRSW/a+jeP+ue6pdcACkY6ffpq9t2NF/wCZzgBY66IHC12K+0t7ji+FJkllcP8AFgJZHzG7i87wWjegp4bh7MNp8sFySS5znnM57zvc93Od3yAAAWAAAbaAgICAgICAgICAgICCBtnyfD5ZR+kxrfyd3lfktPtqTXo3Lk0LaiFzJ2hzHAtc1wBDmkWIIOhBGllipqmmYqpnCY0KSeKWHdSpewi/StfWV821XFPunJTqOKWHdSpewi/SnWV821XFPuZKdSHtls7RUOCiSipaeORtRSWfHDG1wvVRA2cBcaEj61FpfbzaUzRXaVTE/lNUzBFMRoh2qyqEBBF2upjLg5kp23mpyJ4rC5zRnMWt0J8NmaM25nlBTpauOrpWyU7gWPaHNIIILXC4IPRZdwkZeEHSPOmEhwg6R50wkOEHSPOmEhwg6R50wkOEHSPOmEhwg6R50wkOEHSPOmEhwg6R50wkOEHSPOmEhwg6R50wkQ9jeTpfLKz0mRbuUe8p8ln9tKaNG9RxPCKbFmtGKwRTBty0TRskyk77ZgbLAppQ7JYbBMHQUVK1zSC1zYIgWkagghuhB50FhjBG20YAHQNEHpAQEBAQEBAQEBAQEBAQEHP7bPEeGRGQgAVlISToABUR6k9C+hybEza1RHyWn2yivRuUe/VL1iHtGetZui2/yTulWaNZ36pesQ9oz1p0W3+Sd0maNZ36pesQ9oz1p0W3+Sd0maNaDtvilPUYCG080TnGopLBr2kn/lRHQArlV3taYxqpmI+kmMOtXi6ICCTtTVvpMDk7kNppLRReMlcI2nn0BdmOhsGk8yDXpdjMNpqZrBR0xDGht3QxuJsLXJIuT8pWum/3qmIpptaoiNH/ACn3Tkp1MvFLDupUvYRepV1lfNtVxT7mSnUcUsO6lS9hF6k6yvm2q4p9zJTqOKWHdSpewi9SdZXzbVcU+5kp1HFLDupUvYRepOsr5tquKfcyU6jilh3UqXsIvUnWV821XFPuZKdRxSw7qVL2EXqTrK+barin3MlOo4pYd1Kl7CL1J1lfNtVxT7mSnUcUsO6lS9hF6k6yvm2q4p9zJTqOKWHdSpewi9SdZXzbVcU+5kp1HFLDupUvYRepOsr5tquKfcyU6lKio4qCnDKGNkcYvZsbQwC5ubAab1ltLWu1qzV1TM65nGXYiI0M6h0QEBAQEBAQEBAQEBAQEBAQEHiaJs7LTNDh0OAI8yqmqaZxicBr97IPiY/sN9Svn7X5p3uYQd7IPiY/sN9Sc/a/NO8wg72QfEx/Yb6k5+1+ad5hCHtphbTgBNDAHPbNTvtFGC7Kyoje7KALnwQ4/UuVW1pVGE1TvMIbPGhnV6z/AFZvUvN040M6vWf6s3qQfOMb535cPo6p7rHWRgga3ozOkIOv+AcdNQEGaiw2WprGz46WGRntUcdyyEkWLsxsXyEEjPYAN0AF3FwWUBAQEBAQEBAQEBAQEBAQEBAQEBAQEBAQEBAQEBAQEBAQEBAQEBAQEBAQEBAQEBAQEBAQEBAQEBAQEBAQEBAQEBAQEBAQEBAQEBAQEBAQEBAQEBAQEBAQEBAQEBAQEBAQEBAQEBAQf//Z"/>
          <p:cNvSpPr/>
          <p:nvPr/>
        </p:nvSpPr>
        <p:spPr>
          <a:xfrm rot="0">
            <a:off x="76200" y="-195262"/>
            <a:ext cx="304800" cy="30480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pic>
        <p:nvPicPr>
          <p:cNvPr id="2097164" name="Picture 37" descr="C:\Users\Owner\Pictures\Full-Adder-Circuit.gif"/>
          <p:cNvPicPr>
            <a:picLocks/>
          </p:cNvPicPr>
          <p:nvPr/>
        </p:nvPicPr>
        <p:blipFill>
          <a:blip xmlns:r="http://schemas.openxmlformats.org/officeDocument/2006/relationships" r:embed="rId6"/>
          <a:srcRect l="0" t="0" r="0" b="0"/>
          <a:stretch>
            <a:fillRect/>
          </a:stretch>
        </p:blipFill>
        <p:spPr>
          <a:xfrm rot="0">
            <a:off x="685800" y="3848100"/>
            <a:ext cx="4762500" cy="2476500"/>
          </a:xfrm>
          <a:prstGeom prst="rect"/>
          <a:noFill/>
          <a:ln>
            <a:noFill/>
          </a:ln>
        </p:spPr>
      </p:pic>
      <p:pic>
        <p:nvPicPr>
          <p:cNvPr id="2097165" name="Picture 20"/>
          <p:cNvPicPr>
            <a:picLocks/>
          </p:cNvPicPr>
          <p:nvPr/>
        </p:nvPicPr>
        <p:blipFill>
          <a:blip xmlns:r="http://schemas.openxmlformats.org/officeDocument/2006/relationships" r:embed="rId7"/>
          <a:srcRect l="0" t="0" r="0" b="0"/>
          <a:stretch>
            <a:fillRect/>
          </a:stretch>
        </p:blipFill>
        <p:spPr>
          <a:xfrm rot="0">
            <a:off x="3429000" y="2487612"/>
            <a:ext cx="2419350" cy="1246187"/>
          </a:xfrm>
          <a:prstGeom prst="rect"/>
          <a:noFill/>
          <a:ln>
            <a:noFill/>
          </a:ln>
        </p:spPr>
      </p:pic>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2" presetSubtype="8">
                                  <p:stCondLst>
                                    <p:cond delay="0"/>
                                  </p:stCondLst>
                                  <p:childTnLst>
                                    <p:set>
                                      <p:cBhvr>
                                        <p:cTn dur="1" fill="hold" id="6">
                                          <p:stCondLst>
                                            <p:cond delay="0"/>
                                          </p:stCondLst>
                                        </p:cTn>
                                        <p:tgtEl>
                                          <p:spTgt spid="1048639"/>
                                        </p:tgtEl>
                                        <p:attrNameLst>
                                          <p:attrName>style.visibility</p:attrName>
                                        </p:attrNameLst>
                                      </p:cBhvr>
                                      <p:to>
                                        <p:strVal val="visible"/>
                                      </p:to>
                                    </p:set>
                                    <p:anim calcmode="lin" valueType="num">
                                      <p:cBhvr additive="base">
                                        <p:cTn dur="500" fill="hold" id="7"/>
                                        <p:tgtEl>
                                          <p:spTgt spid="1048639"/>
                                        </p:tgtEl>
                                        <p:attrNameLst>
                                          <p:attrName>ppt_x</p:attrName>
                                        </p:attrNameLst>
                                      </p:cBhvr>
                                      <p:tavLst>
                                        <p:tav tm="0">
                                          <p:val>
                                            <p:strVal val="0-#ppt_w/2"/>
                                          </p:val>
                                        </p:tav>
                                        <p:tav tm="100000">
                                          <p:val>
                                            <p:strVal val="#ppt_x"/>
                                          </p:val>
                                        </p:tav>
                                      </p:tavLst>
                                    </p:anim>
                                    <p:anim calcmode="lin" valueType="num">
                                      <p:cBhvr additive="base">
                                        <p:cTn dur="500" fill="hold" id="8"/>
                                        <p:tgtEl>
                                          <p:spTgt spid="1048639"/>
                                        </p:tgtEl>
                                        <p:attrNameLst>
                                          <p:attrName>ppt_y</p:attrName>
                                        </p:attrNameLst>
                                      </p:cBhvr>
                                      <p:tavLst>
                                        <p:tav tm="0">
                                          <p:val>
                                            <p:strVal val="#ppt_y"/>
                                          </p:val>
                                        </p:tav>
                                        <p:tav tm="100000">
                                          <p:val>
                                            <p:strVal val="#ppt_y"/>
                                          </p:val>
                                        </p:tav>
                                      </p:tavLst>
                                    </p:anim>
                                  </p:childTnLst>
                                </p:cTn>
                              </p:par>
                            </p:childTnLst>
                          </p:cTn>
                        </p:par>
                        <p:par>
                          <p:cTn fill="hold" id="9" nodeType="afterGroup">
                            <p:stCondLst>
                              <p:cond delay="500"/>
                            </p:stCondLst>
                            <p:childTnLst>
                              <p:par>
                                <p:cTn fill="hold" grpId="0" id="10" nodeType="afterEffect" presetClass="entr" presetID="2" presetSubtype="12">
                                  <p:stCondLst>
                                    <p:cond delay="0"/>
                                  </p:stCondLst>
                                  <p:childTnLst>
                                    <p:set>
                                      <p:cBhvr>
                                        <p:cTn dur="1" fill="hold" id="11">
                                          <p:stCondLst>
                                            <p:cond delay="0"/>
                                          </p:stCondLst>
                                        </p:cTn>
                                        <p:tgtEl>
                                          <p:spTgt spid="1048640"/>
                                        </p:tgtEl>
                                        <p:attrNameLst>
                                          <p:attrName>style.visibility</p:attrName>
                                        </p:attrNameLst>
                                      </p:cBhvr>
                                      <p:to>
                                        <p:strVal val="visible"/>
                                      </p:to>
                                    </p:set>
                                    <p:anim calcmode="lin" valueType="num">
                                      <p:cBhvr additive="base">
                                        <p:cTn dur="500" fill="hold" id="12"/>
                                        <p:tgtEl>
                                          <p:spTgt spid="1048640"/>
                                        </p:tgtEl>
                                        <p:attrNameLst>
                                          <p:attrName>ppt_x</p:attrName>
                                        </p:attrNameLst>
                                      </p:cBhvr>
                                      <p:tavLst>
                                        <p:tav tm="0">
                                          <p:val>
                                            <p:strVal val="0-#ppt_w/2"/>
                                          </p:val>
                                        </p:tav>
                                        <p:tav tm="100000">
                                          <p:val>
                                            <p:strVal val="#ppt_x"/>
                                          </p:val>
                                        </p:tav>
                                      </p:tavLst>
                                    </p:anim>
                                    <p:anim calcmode="lin" valueType="num">
                                      <p:cBhvr additive="base">
                                        <p:cTn dur="500" fill="hold" id="13"/>
                                        <p:tgtEl>
                                          <p:spTgt spid="1048640"/>
                                        </p:tgtEl>
                                        <p:attrNameLst>
                                          <p:attrName>ppt_y</p:attrName>
                                        </p:attrNameLst>
                                      </p:cBhvr>
                                      <p:tavLst>
                                        <p:tav tm="0">
                                          <p:val>
                                            <p:strVal val="1+#ppt_h/2"/>
                                          </p:val>
                                        </p:tav>
                                        <p:tav tm="100000">
                                          <p:val>
                                            <p:strVal val="#ppt_y"/>
                                          </p:val>
                                        </p:tav>
                                      </p:tavLst>
                                    </p:anim>
                                  </p:childTnLst>
                                </p:cTn>
                              </p:par>
                            </p:childTnLst>
                          </p:cTn>
                        </p:par>
                        <p:par>
                          <p:cTn fill="hold" id="14" nodeType="afterGroup">
                            <p:stCondLst>
                              <p:cond delay="1000"/>
                            </p:stCondLst>
                            <p:childTnLst>
                              <p:par>
                                <p:cTn fill="hold" grpId="0" id="15" nodeType="afterEffect" presetClass="entr" presetID="2" presetSubtype="12">
                                  <p:stCondLst>
                                    <p:cond delay="0"/>
                                  </p:stCondLst>
                                  <p:childTnLst>
                                    <p:set>
                                      <p:cBhvr>
                                        <p:cTn dur="1" fill="hold" id="16">
                                          <p:stCondLst>
                                            <p:cond delay="0"/>
                                          </p:stCondLst>
                                        </p:cTn>
                                        <p:tgtEl>
                                          <p:spTgt spid="1048641"/>
                                        </p:tgtEl>
                                        <p:attrNameLst>
                                          <p:attrName>style.visibility</p:attrName>
                                        </p:attrNameLst>
                                      </p:cBhvr>
                                      <p:to>
                                        <p:strVal val="visible"/>
                                      </p:to>
                                    </p:set>
                                    <p:anim calcmode="lin" valueType="num">
                                      <p:cBhvr additive="base">
                                        <p:cTn dur="500" fill="hold" id="17"/>
                                        <p:tgtEl>
                                          <p:spTgt spid="1048641"/>
                                        </p:tgtEl>
                                        <p:attrNameLst>
                                          <p:attrName>ppt_x</p:attrName>
                                        </p:attrNameLst>
                                      </p:cBhvr>
                                      <p:tavLst>
                                        <p:tav tm="0">
                                          <p:val>
                                            <p:strVal val="0-#ppt_w/2"/>
                                          </p:val>
                                        </p:tav>
                                        <p:tav tm="100000">
                                          <p:val>
                                            <p:strVal val="#ppt_x"/>
                                          </p:val>
                                        </p:tav>
                                      </p:tavLst>
                                    </p:anim>
                                    <p:anim calcmode="lin" valueType="num">
                                      <p:cBhvr additive="base">
                                        <p:cTn dur="500" fill="hold" id="18"/>
                                        <p:tgtEl>
                                          <p:spTgt spid="1048641"/>
                                        </p:tgtEl>
                                        <p:attrNameLst>
                                          <p:attrName>ppt_y</p:attrName>
                                        </p:attrNameLst>
                                      </p:cBhvr>
                                      <p:tavLst>
                                        <p:tav tm="0">
                                          <p:val>
                                            <p:strVal val="1+#ppt_h/2"/>
                                          </p:val>
                                        </p:tav>
                                        <p:tav tm="100000">
                                          <p:val>
                                            <p:strVal val="#ppt_y"/>
                                          </p:val>
                                        </p:tav>
                                      </p:tavLst>
                                    </p:anim>
                                  </p:childTnLst>
                                </p:cTn>
                              </p:par>
                            </p:childTnLst>
                          </p:cTn>
                        </p:par>
                      </p:childTnLst>
                    </p:cTn>
                  </p:par>
                  <p:par>
                    <p:cTn fill="hold" id="19" nodeType="clickPar">
                      <p:stCondLst>
                        <p:cond delay="indefinite"/>
                      </p:stCondLst>
                      <p:childTnLst>
                        <p:par>
                          <p:cTn fill="hold" id="20" nodeType="withGroup">
                            <p:stCondLst>
                              <p:cond delay="0"/>
                            </p:stCondLst>
                            <p:childTnLst>
                              <p:par>
                                <p:cTn fill="hold" id="21" nodeType="clickEffect" presetClass="entr" presetID="9" presetSubtype="0">
                                  <p:stCondLst>
                                    <p:cond delay="0"/>
                                  </p:stCondLst>
                                  <p:childTnLst>
                                    <p:set>
                                      <p:cBhvr>
                                        <p:cTn dur="1" fill="hold" id="22">
                                          <p:stCondLst>
                                            <p:cond delay="0"/>
                                          </p:stCondLst>
                                        </p:cTn>
                                        <p:tgtEl>
                                          <p:spTgt spid="4194311"/>
                                        </p:tgtEl>
                                        <p:attrNameLst>
                                          <p:attrName>style.visibility</p:attrName>
                                        </p:attrNameLst>
                                      </p:cBhvr>
                                      <p:to>
                                        <p:strVal val="visible"/>
                                      </p:to>
                                    </p:set>
                                    <p:animEffect transition="in" filter="dissolve">
                                      <p:cBhvr>
                                        <p:cTn dur="500" id="23"/>
                                        <p:tgtEl>
                                          <p:spTgt spid="4194311"/>
                                        </p:tgtEl>
                                      </p:cBhvr>
                                    </p:animEffect>
                                  </p:childTnLst>
                                </p:cTn>
                              </p:par>
                            </p:childTnLst>
                          </p:cTn>
                        </p:par>
                        <p:par>
                          <p:cTn fill="hold" id="24" nodeType="afterGroup">
                            <p:stCondLst>
                              <p:cond delay="500"/>
                            </p:stCondLst>
                            <p:childTnLst>
                              <p:par>
                                <p:cTn fill="hold" grpId="0" id="25" nodeType="afterEffect" presetClass="entr" presetID="9" presetSubtype="0">
                                  <p:stCondLst>
                                    <p:cond delay="0"/>
                                  </p:stCondLst>
                                  <p:childTnLst>
                                    <p:set>
                                      <p:cBhvr>
                                        <p:cTn dur="1" fill="hold" id="26">
                                          <p:stCondLst>
                                            <p:cond delay="0"/>
                                          </p:stCondLst>
                                        </p:cTn>
                                        <p:tgtEl>
                                          <p:spTgt spid="1048642"/>
                                        </p:tgtEl>
                                        <p:attrNameLst>
                                          <p:attrName>style.visibility</p:attrName>
                                        </p:attrNameLst>
                                      </p:cBhvr>
                                      <p:to>
                                        <p:strVal val="visible"/>
                                      </p:to>
                                    </p:set>
                                    <p:animEffect transition="in" filter="dissolve">
                                      <p:cBhvr>
                                        <p:cTn dur="500" id="27"/>
                                        <p:tgtEl>
                                          <p:spTgt spid="1048642"/>
                                        </p:tgtEl>
                                      </p:cBhvr>
                                    </p:animEffect>
                                  </p:childTnLst>
                                </p:cTn>
                              </p:par>
                            </p:childTnLst>
                          </p:cTn>
                        </p:par>
                        <p:par>
                          <p:cTn fill="hold" id="28" nodeType="afterGroup">
                            <p:stCondLst>
                              <p:cond delay="1000"/>
                            </p:stCondLst>
                            <p:childTnLst>
                              <p:par>
                                <p:cTn fill="hold" grpId="0" id="29" nodeType="afterEffect" presetClass="entr" presetID="9" presetSubtype="0">
                                  <p:stCondLst>
                                    <p:cond delay="0"/>
                                  </p:stCondLst>
                                  <p:childTnLst>
                                    <p:set>
                                      <p:cBhvr>
                                        <p:cTn dur="1" fill="hold" id="30">
                                          <p:stCondLst>
                                            <p:cond delay="0"/>
                                          </p:stCondLst>
                                        </p:cTn>
                                        <p:tgtEl>
                                          <p:spTgt spid="1048643"/>
                                        </p:tgtEl>
                                        <p:attrNameLst>
                                          <p:attrName>style.visibility</p:attrName>
                                        </p:attrNameLst>
                                      </p:cBhvr>
                                      <p:to>
                                        <p:strVal val="visible"/>
                                      </p:to>
                                    </p:set>
                                    <p:animEffect transition="in" filter="dissolve">
                                      <p:cBhvr>
                                        <p:cTn dur="500" id="31"/>
                                        <p:tgtEl>
                                          <p:spTgt spid="1048643"/>
                                        </p:tgtEl>
                                      </p:cBhvr>
                                    </p:animEffect>
                                  </p:childTnLst>
                                </p:cTn>
                              </p:par>
                            </p:childTnLst>
                          </p:cTn>
                        </p:par>
                        <p:par>
                          <p:cTn fill="hold" id="32" nodeType="afterGroup">
                            <p:stCondLst>
                              <p:cond delay="1500"/>
                            </p:stCondLst>
                            <p:childTnLst>
                              <p:par>
                                <p:cTn fill="hold" grpId="0" id="33" nodeType="afterEffect" presetClass="entr" presetID="9" presetSubtype="0">
                                  <p:stCondLst>
                                    <p:cond delay="0"/>
                                  </p:stCondLst>
                                  <p:childTnLst>
                                    <p:set>
                                      <p:cBhvr>
                                        <p:cTn dur="1" fill="hold" id="34">
                                          <p:stCondLst>
                                            <p:cond delay="0"/>
                                          </p:stCondLst>
                                        </p:cTn>
                                        <p:tgtEl>
                                          <p:spTgt spid="1048644"/>
                                        </p:tgtEl>
                                        <p:attrNameLst>
                                          <p:attrName>style.visibility</p:attrName>
                                        </p:attrNameLst>
                                      </p:cBhvr>
                                      <p:to>
                                        <p:strVal val="visible"/>
                                      </p:to>
                                    </p:set>
                                    <p:animEffect transition="in" filter="dissolve">
                                      <p:cBhvr>
                                        <p:cTn dur="500" id="35"/>
                                        <p:tgtEl>
                                          <p:spTgt spid="1048644"/>
                                        </p:tgtEl>
                                      </p:cBhvr>
                                    </p:animEffect>
                                  </p:childTnLst>
                                </p:cTn>
                              </p:par>
                            </p:childTnLst>
                          </p:cTn>
                        </p:par>
                        <p:par>
                          <p:cTn fill="hold" id="36" nodeType="afterGroup">
                            <p:stCondLst>
                              <p:cond delay="2000"/>
                            </p:stCondLst>
                            <p:childTnLst>
                              <p:par>
                                <p:cTn fill="hold" grpId="0" id="37" nodeType="afterEffect" presetClass="entr" presetID="9" presetSubtype="0">
                                  <p:stCondLst>
                                    <p:cond delay="0"/>
                                  </p:stCondLst>
                                  <p:childTnLst>
                                    <p:set>
                                      <p:cBhvr>
                                        <p:cTn dur="1" fill="hold" id="38">
                                          <p:stCondLst>
                                            <p:cond delay="0"/>
                                          </p:stCondLst>
                                        </p:cTn>
                                        <p:tgtEl>
                                          <p:spTgt spid="1048645"/>
                                        </p:tgtEl>
                                        <p:attrNameLst>
                                          <p:attrName>style.visibility</p:attrName>
                                        </p:attrNameLst>
                                      </p:cBhvr>
                                      <p:to>
                                        <p:strVal val="visible"/>
                                      </p:to>
                                    </p:set>
                                    <p:animEffect transition="in" filter="dissolve">
                                      <p:cBhvr>
                                        <p:cTn dur="500" id="39"/>
                                        <p:tgtEl>
                                          <p:spTgt spid="1048645"/>
                                        </p:tgtEl>
                                      </p:cBhvr>
                                    </p:animEffect>
                                  </p:childTnLst>
                                </p:cTn>
                              </p:par>
                            </p:childTnLst>
                          </p:cTn>
                        </p:par>
                        <p:par>
                          <p:cTn fill="hold" id="40" nodeType="afterGroup">
                            <p:stCondLst>
                              <p:cond delay="2500"/>
                            </p:stCondLst>
                            <p:childTnLst>
                              <p:par>
                                <p:cTn fill="hold" grpId="0" id="41" nodeType="afterEffect" presetClass="entr" presetID="9" presetSubtype="0">
                                  <p:stCondLst>
                                    <p:cond delay="0"/>
                                  </p:stCondLst>
                                  <p:childTnLst>
                                    <p:set>
                                      <p:cBhvr>
                                        <p:cTn dur="1" fill="hold" id="42">
                                          <p:stCondLst>
                                            <p:cond delay="0"/>
                                          </p:stCondLst>
                                        </p:cTn>
                                        <p:tgtEl>
                                          <p:spTgt spid="1048646"/>
                                        </p:tgtEl>
                                        <p:attrNameLst>
                                          <p:attrName>style.visibility</p:attrName>
                                        </p:attrNameLst>
                                      </p:cBhvr>
                                      <p:to>
                                        <p:strVal val="visible"/>
                                      </p:to>
                                    </p:set>
                                    <p:animEffect transition="in" filter="dissolve">
                                      <p:cBhvr>
                                        <p:cTn dur="500" id="43"/>
                                        <p:tgtEl>
                                          <p:spTgt spid="1048646"/>
                                        </p:tgtEl>
                                      </p:cBhvr>
                                    </p:animEffect>
                                  </p:childTnLst>
                                </p:cTn>
                              </p:par>
                            </p:childTnLst>
                          </p:cTn>
                        </p:par>
                        <p:par>
                          <p:cTn fill="hold" id="44" nodeType="afterGroup">
                            <p:stCondLst>
                              <p:cond delay="3000"/>
                            </p:stCondLst>
                            <p:childTnLst>
                              <p:par>
                                <p:cTn fill="hold" grpId="0" id="45" nodeType="afterEffect" presetClass="entr" presetID="9" presetSubtype="0">
                                  <p:stCondLst>
                                    <p:cond delay="0"/>
                                  </p:stCondLst>
                                  <p:childTnLst>
                                    <p:set>
                                      <p:cBhvr>
                                        <p:cTn dur="1" fill="hold" id="46">
                                          <p:stCondLst>
                                            <p:cond delay="0"/>
                                          </p:stCondLst>
                                        </p:cTn>
                                        <p:tgtEl>
                                          <p:spTgt spid="1048647"/>
                                        </p:tgtEl>
                                        <p:attrNameLst>
                                          <p:attrName>style.visibility</p:attrName>
                                        </p:attrNameLst>
                                      </p:cBhvr>
                                      <p:to>
                                        <p:strVal val="visible"/>
                                      </p:to>
                                    </p:set>
                                    <p:animEffect transition="in" filter="dissolve">
                                      <p:cBhvr>
                                        <p:cTn dur="500" id="47"/>
                                        <p:tgtEl>
                                          <p:spTgt spid="1048647"/>
                                        </p:tgtEl>
                                      </p:cBhvr>
                                    </p:animEffect>
                                  </p:childTnLst>
                                </p:cTn>
                              </p:par>
                            </p:childTnLst>
                          </p:cTn>
                        </p:par>
                        <p:par>
                          <p:cTn fill="hold" id="48" nodeType="afterGroup">
                            <p:stCondLst>
                              <p:cond delay="3500"/>
                            </p:stCondLst>
                            <p:childTnLst>
                              <p:par>
                                <p:cTn fill="hold" grpId="0" id="49" nodeType="afterEffect" presetClass="entr" presetID="9" presetSubtype="0">
                                  <p:stCondLst>
                                    <p:cond delay="0"/>
                                  </p:stCondLst>
                                  <p:childTnLst>
                                    <p:set>
                                      <p:cBhvr>
                                        <p:cTn dur="1" fill="hold" id="50">
                                          <p:stCondLst>
                                            <p:cond delay="0"/>
                                          </p:stCondLst>
                                        </p:cTn>
                                        <p:tgtEl>
                                          <p:spTgt spid="1048648"/>
                                        </p:tgtEl>
                                        <p:attrNameLst>
                                          <p:attrName>style.visibility</p:attrName>
                                        </p:attrNameLst>
                                      </p:cBhvr>
                                      <p:to>
                                        <p:strVal val="visible"/>
                                      </p:to>
                                    </p:set>
                                    <p:animEffect transition="in" filter="dissolve">
                                      <p:cBhvr>
                                        <p:cTn dur="500" id="51"/>
                                        <p:tgtEl>
                                          <p:spTgt spid="10486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9" grpId="0" uiExpand="0" build="whole"/>
      <p:bldP spid="1048640" grpId="0" uiExpand="0" build="whole"/>
      <p:bldP spid="1048641" grpId="0" uiExpand="0" build="whole"/>
      <p:bldP spid="1048642" grpId="0" uiExpand="0" build="whole"/>
      <p:bldP spid="1048643" grpId="0" uiExpand="0" build="whole"/>
      <p:bldP spid="1048644" grpId="0" uiExpand="0" build="whole"/>
      <p:bldP spid="1048645" grpId="0" uiExpand="0" build="whole"/>
      <p:bldP spid="1048646" grpId="0" uiExpand="0" build="whole"/>
      <p:bldP spid="1048647" grpId="0" uiExpand="0" build="whole"/>
      <p:bldP spid="1048648" grpId="0" uiExpand="0" build="whole"/>
    </p:bldLst>
  </p:timing>
</p:sld>
</file>

<file path=ppt/slides/slide40.xml><?xml version="1.0" encoding="utf-8"?>
<p:sld xmlns:a="http://schemas.openxmlformats.org/drawingml/2006/main" xmlns:r="http://schemas.openxmlformats.org/officeDocument/2006/relationships" xmlns:p="http://schemas.openxmlformats.org/presentationml/2006/main" showMasterSp="1">
  <p:cSld>
    <p:spTree>
      <p:nvGrpSpPr>
        <p:cNvPr id="214" name=""/>
        <p:cNvGrpSpPr/>
        <p:nvPr/>
      </p:nvGrpSpPr>
      <p:grpSpPr>
        <a:xfrm rot="0">
          <a:off x="0" y="0"/>
          <a:ext cx="0" cy="0"/>
          <a:chOff x="0" y="0"/>
          <a:chExt cx="0" cy="0"/>
        </a:xfrm>
      </p:grpSpPr>
      <p:pic>
        <p:nvPicPr>
          <p:cNvPr id="2097244" name="Picture 20" descr="SH2276"/>
          <p:cNvPicPr>
            <a:picLocks/>
          </p:cNvPicPr>
          <p:nvPr/>
        </p:nvPicPr>
        <p:blipFill>
          <a:blip xmlns:r="http://schemas.openxmlformats.org/officeDocument/2006/relationships" r:embed="rId1"/>
          <a:srcRect l="0" t="0" r="0" b="0"/>
          <a:stretch>
            <a:fillRect/>
          </a:stretch>
        </p:blipFill>
        <p:spPr>
          <a:xfrm rot="0">
            <a:off x="6248400" y="609600"/>
            <a:ext cx="2171700" cy="3276600"/>
          </a:xfrm>
          <a:prstGeom prst="rect"/>
          <a:noFill/>
          <a:ln w="28575" cap="flat" cmpd="sng">
            <a:solidFill>
              <a:schemeClr val="lt2">
                <a:alpha val="100000"/>
              </a:schemeClr>
            </a:solidFill>
            <a:prstDash val="solid"/>
            <a:round/>
          </a:ln>
        </p:spPr>
      </p:pic>
      <p:pic>
        <p:nvPicPr>
          <p:cNvPr id="2097245" name="Picture 6" descr="SH2507-crop"/>
          <p:cNvPicPr>
            <a:picLocks/>
          </p:cNvPicPr>
          <p:nvPr/>
        </p:nvPicPr>
        <p:blipFill>
          <a:blip xmlns:r="http://schemas.openxmlformats.org/officeDocument/2006/relationships" r:embed="rId2"/>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9353" name="Text Box 7"/>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9354" name="Rectangle 8"/>
          <p:cNvSpPr/>
          <p:nvPr/>
        </p:nvSpPr>
        <p:spPr>
          <a:xfrm rot="0">
            <a:off x="914400" y="1143000"/>
            <a:ext cx="3551237"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Parity Generators/Checkers</a:t>
            </a:r>
          </a:p>
        </p:txBody>
      </p:sp>
      <p:sp>
        <p:nvSpPr>
          <p:cNvPr id="1049355" name="Text Box 21"/>
          <p:cNvSpPr txBox="1"/>
          <p:nvPr/>
        </p:nvSpPr>
        <p:spPr>
          <a:xfrm rot="0">
            <a:off x="838200" y="1600200"/>
            <a:ext cx="5257800" cy="2282825"/>
          </a:xfrm>
          <a:prstGeom prst="rect"/>
          <a:solidFill>
            <a:srgbClr val="FFFFFF"/>
          </a:solid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t>Parity is an error detection method that uses an extra bit appended to a group of bits to force them to be either odd or even. In even parity, the total number of ones is even; in odd parity the total number of ones is odd. </a:t>
            </a:r>
          </a:p>
        </p:txBody>
      </p:sp>
      <p:sp>
        <p:nvSpPr>
          <p:cNvPr id="1049356" name="Rectangle 23"/>
          <p:cNvSpPr/>
          <p:nvPr/>
        </p:nvSpPr>
        <p:spPr>
          <a:xfrm rot="0">
            <a:off x="4953000" y="5029200"/>
            <a:ext cx="1403350" cy="457200"/>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0000"/>
                </a:solidFill>
              </a:rPr>
              <a:t>1</a:t>
            </a:r>
            <a:r>
              <a:rPr altLang="en-US" lang="en-US"/>
              <a:t>1010011</a:t>
            </a:r>
          </a:p>
        </p:txBody>
      </p:sp>
      <p:sp>
        <p:nvSpPr>
          <p:cNvPr id="1049357" name="Text Box 26"/>
          <p:cNvSpPr txBox="1"/>
          <p:nvPr/>
        </p:nvSpPr>
        <p:spPr>
          <a:xfrm rot="0">
            <a:off x="2438400" y="5029200"/>
            <a:ext cx="2962275" cy="4572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t>S with odd parity =</a:t>
            </a:r>
          </a:p>
        </p:txBody>
      </p:sp>
      <p:sp>
        <p:nvSpPr>
          <p:cNvPr id="1049358" name="Rectangle 27"/>
          <p:cNvSpPr/>
          <p:nvPr/>
        </p:nvSpPr>
        <p:spPr>
          <a:xfrm rot="0">
            <a:off x="2438400" y="5410200"/>
            <a:ext cx="2655887" cy="457200"/>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t>S with even parity =</a:t>
            </a:r>
          </a:p>
        </p:txBody>
      </p:sp>
      <p:sp>
        <p:nvSpPr>
          <p:cNvPr id="1049359" name="Rectangle 28"/>
          <p:cNvSpPr/>
          <p:nvPr/>
        </p:nvSpPr>
        <p:spPr>
          <a:xfrm rot="0">
            <a:off x="4997450" y="5410200"/>
            <a:ext cx="1403350" cy="457200"/>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0000"/>
                </a:solidFill>
              </a:rPr>
              <a:t>0</a:t>
            </a:r>
            <a:r>
              <a:rPr altLang="en-US" lang="en-US"/>
              <a:t>1010011</a:t>
            </a:r>
          </a:p>
        </p:txBody>
      </p:sp>
      <p:sp>
        <p:nvSpPr>
          <p:cNvPr id="1049360" name="WordArt 29"/>
          <p:cNvSpPr/>
          <p:nvPr/>
        </p:nvSpPr>
        <p:spPr>
          <a:xfrm rot="0">
            <a:off x="990600" y="4038600"/>
            <a:ext cx="1219200" cy="449262"/>
          </a:xfrm>
          <a:prstGeom prst="rect"/>
        </p:spPr>
        <p:txBody>
          <a:bodyPr anchor="t" bIns="45720" fromWordArt="1" lIns="91440" rIns="91440" tIns="45720" vert="horz" wrap="none">
            <a:prstTxWarp prst="textPlain">
              <a:avLst>
                <a:gd fmla="val 50000" name="adj"/>
              </a:avLst>
            </a:prstTxWarp>
          </a:bodyPr>
          <a:p>
            <a:pPr algn="ctr"/>
            <a:r>
              <a:rPr b="0" sz="2800" i="0" kern="10" normalizeH="0" spc="0">
                <a:ln>
                  <a:noFill/>
                </a:ln>
                <a:gradFill rotWithShape="0">
                  <a:gsLst>
                    <a:gs pos="0">
                      <a:srgbClr val="FFFF00">
                        <a:alpha val="100000"/>
                      </a:srgbClr>
                    </a:gs>
                    <a:gs pos="100000">
                      <a:srgbClr val="FF9933">
                        <a:alpha val="100000"/>
                      </a:srgbClr>
                    </a:gs>
                  </a:gsLst>
                  <a:path path="rect">
                    <a:fillToRect l="50000" t="50000" r="50000" b="50000"/>
                  </a:path>
                </a:gradFill>
                <a:effectLst>
                  <a:outerShdw algn="ctr" dir="2699999" dist="35921" kx="0" sx="100000" sy="100000">
                    <a:srgbClr val="C0C0C0">
                      <a:alpha val="79999"/>
                    </a:srgbClr>
                  </a:outerShdw>
                </a:effectLst>
                <a:latin typeface="Impact"/>
                <a:ea typeface="Impact"/>
              </a:rPr>
              <a:t>Example</a:t>
            </a:r>
          </a:p>
        </p:txBody>
      </p:sp>
      <p:sp>
        <p:nvSpPr>
          <p:cNvPr id="1049361" name="Text Box 30"/>
          <p:cNvSpPr txBox="1"/>
          <p:nvPr/>
        </p:nvSpPr>
        <p:spPr>
          <a:xfrm rot="0">
            <a:off x="2362200" y="4038600"/>
            <a:ext cx="6019800" cy="8223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lang="en-US"/>
              <a:t>The ASCII letter S is 1010011. Show the parity bit for the letter S with odd and even parity.</a:t>
            </a:r>
          </a:p>
        </p:txBody>
      </p:sp>
      <p:sp>
        <p:nvSpPr>
          <p:cNvPr id="1049362" name="WordArt 31"/>
          <p:cNvSpPr/>
          <p:nvPr/>
        </p:nvSpPr>
        <p:spPr>
          <a:xfrm rot="0">
            <a:off x="990600" y="5029200"/>
            <a:ext cx="1219200" cy="449262"/>
          </a:xfrm>
          <a:prstGeom prst="rect"/>
        </p:spPr>
        <p:txBody>
          <a:bodyPr anchor="t" bIns="45720" fromWordArt="1" lIns="91440" rIns="91440" tIns="45720" vert="horz" wrap="none">
            <a:prstTxWarp prst="textPlain">
              <a:avLst>
                <a:gd fmla="val 50000" name="adj"/>
              </a:avLst>
            </a:prstTxWarp>
          </a:bodyPr>
          <a:p>
            <a:pPr algn="ctr"/>
            <a:r>
              <a:rPr b="0" sz="2800" i="0" kern="10" normalizeH="0" spc="0">
                <a:ln>
                  <a:noFill/>
                </a:ln>
                <a:gradFill rotWithShape="0">
                  <a:gsLst>
                    <a:gs pos="0">
                      <a:srgbClr val="FFFF00">
                        <a:alpha val="100000"/>
                      </a:srgbClr>
                    </a:gs>
                    <a:gs pos="100000">
                      <a:srgbClr val="FF9933">
                        <a:alpha val="100000"/>
                      </a:srgbClr>
                    </a:gs>
                  </a:gsLst>
                  <a:path path="rect">
                    <a:fillToRect l="50000" t="50000" r="50000" b="50000"/>
                  </a:path>
                </a:gradFill>
                <a:effectLst>
                  <a:outerShdw algn="ctr" dir="2699999" dist="35921" kx="0" sx="100000" sy="100000">
                    <a:srgbClr val="C0C0C0">
                      <a:alpha val="79999"/>
                    </a:srgbClr>
                  </a:outerShdw>
                </a:effectLst>
                <a:latin typeface="Impact"/>
                <a:ea typeface="Impact"/>
              </a:rPr>
              <a:t>Solution</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9" presetSubtype="0">
                                  <p:stCondLst>
                                    <p:cond delay="0"/>
                                  </p:stCondLst>
                                  <p:childTnLst>
                                    <p:set>
                                      <p:cBhvr>
                                        <p:cTn dur="1" fill="hold" id="6">
                                          <p:stCondLst>
                                            <p:cond delay="0"/>
                                          </p:stCondLst>
                                        </p:cTn>
                                        <p:tgtEl>
                                          <p:spTgt spid="1049360"/>
                                        </p:tgtEl>
                                        <p:attrNameLst>
                                          <p:attrName>style.visibility</p:attrName>
                                        </p:attrNameLst>
                                      </p:cBhvr>
                                      <p:to>
                                        <p:strVal val="visible"/>
                                      </p:to>
                                    </p:set>
                                    <p:animEffect transition="in" filter="dissolve">
                                      <p:cBhvr>
                                        <p:cTn dur="500" id="7"/>
                                        <p:tgtEl>
                                          <p:spTgt spid="1049360"/>
                                        </p:tgtEl>
                                      </p:cBhvr>
                                    </p:animEffect>
                                  </p:childTnLst>
                                </p:cTn>
                              </p:par>
                              <p:par>
                                <p:cTn fill="hold" grpId="0" id="8" nodeType="withEffect" presetClass="entr" presetID="2" presetSubtype="2">
                                  <p:stCondLst>
                                    <p:cond delay="0"/>
                                  </p:stCondLst>
                                  <p:childTnLst>
                                    <p:set>
                                      <p:cBhvr>
                                        <p:cTn dur="1" fill="hold" id="9">
                                          <p:stCondLst>
                                            <p:cond delay="0"/>
                                          </p:stCondLst>
                                        </p:cTn>
                                        <p:tgtEl>
                                          <p:spTgt spid="1049361"/>
                                        </p:tgtEl>
                                        <p:attrNameLst>
                                          <p:attrName>style.visibility</p:attrName>
                                        </p:attrNameLst>
                                      </p:cBhvr>
                                      <p:to>
                                        <p:strVal val="visible"/>
                                      </p:to>
                                    </p:set>
                                    <p:anim calcmode="lin" valueType="num">
                                      <p:cBhvr additive="base">
                                        <p:cTn dur="500" fill="hold" id="10"/>
                                        <p:tgtEl>
                                          <p:spTgt spid="1049361"/>
                                        </p:tgtEl>
                                        <p:attrNameLst>
                                          <p:attrName>ppt_x</p:attrName>
                                        </p:attrNameLst>
                                      </p:cBhvr>
                                      <p:tavLst>
                                        <p:tav tm="0">
                                          <p:val>
                                            <p:strVal val="1+#ppt_w/2"/>
                                          </p:val>
                                        </p:tav>
                                        <p:tav tm="100000">
                                          <p:val>
                                            <p:strVal val="#ppt_x"/>
                                          </p:val>
                                        </p:tav>
                                      </p:tavLst>
                                    </p:anim>
                                    <p:anim calcmode="lin" valueType="num">
                                      <p:cBhvr additive="base">
                                        <p:cTn dur="500" fill="hold" id="11"/>
                                        <p:tgtEl>
                                          <p:spTgt spid="1049361"/>
                                        </p:tgtEl>
                                        <p:attrNameLst>
                                          <p:attrName>ppt_y</p:attrName>
                                        </p:attrNameLst>
                                      </p:cBhvr>
                                      <p:tavLst>
                                        <p:tav tm="0">
                                          <p:val>
                                            <p:strVal val="#ppt_y"/>
                                          </p:val>
                                        </p:tav>
                                        <p:tav tm="100000">
                                          <p:val>
                                            <p:strVal val="#ppt_y"/>
                                          </p:val>
                                        </p:tav>
                                      </p:tavLst>
                                    </p:anim>
                                  </p:childTnLst>
                                </p:cTn>
                              </p:par>
                            </p:childTnLst>
                          </p:cTn>
                        </p:par>
                      </p:childTnLst>
                    </p:cTn>
                  </p:par>
                  <p:par>
                    <p:cTn fill="hold" id="12" nodeType="clickPar">
                      <p:stCondLst>
                        <p:cond delay="indefinite"/>
                      </p:stCondLst>
                      <p:childTnLst>
                        <p:par>
                          <p:cTn fill="hold" id="13" nodeType="withGroup">
                            <p:stCondLst>
                              <p:cond delay="0"/>
                            </p:stCondLst>
                            <p:childTnLst>
                              <p:par>
                                <p:cTn fill="hold" id="14" nodeType="clickEffect" presetClass="entr" presetID="9" presetSubtype="0">
                                  <p:stCondLst>
                                    <p:cond delay="0"/>
                                  </p:stCondLst>
                                  <p:childTnLst>
                                    <p:set>
                                      <p:cBhvr>
                                        <p:cTn dur="1" fill="hold" id="15">
                                          <p:stCondLst>
                                            <p:cond delay="0"/>
                                          </p:stCondLst>
                                        </p:cTn>
                                        <p:tgtEl>
                                          <p:spTgt spid="1049362"/>
                                        </p:tgtEl>
                                        <p:attrNameLst>
                                          <p:attrName>style.visibility</p:attrName>
                                        </p:attrNameLst>
                                      </p:cBhvr>
                                      <p:to>
                                        <p:strVal val="visible"/>
                                      </p:to>
                                    </p:set>
                                    <p:animEffect transition="in" filter="dissolve">
                                      <p:cBhvr>
                                        <p:cTn dur="500" id="16"/>
                                        <p:tgtEl>
                                          <p:spTgt spid="1049362"/>
                                        </p:tgtEl>
                                      </p:cBhvr>
                                    </p:animEffect>
                                  </p:childTnLst>
                                </p:cTn>
                              </p:par>
                              <p:par>
                                <p:cTn fill="hold" grpId="0" id="17" nodeType="withEffect" presetClass="entr" presetID="37" presetSubtype="0">
                                  <p:stCondLst>
                                    <p:cond delay="0"/>
                                  </p:stCondLst>
                                  <p:childTnLst>
                                    <p:set>
                                      <p:cBhvr>
                                        <p:cTn dur="1" fill="hold" id="18">
                                          <p:stCondLst>
                                            <p:cond delay="0"/>
                                          </p:stCondLst>
                                        </p:cTn>
                                        <p:tgtEl>
                                          <p:spTgt spid="1049357"/>
                                        </p:tgtEl>
                                        <p:attrNameLst>
                                          <p:attrName>style.visibility</p:attrName>
                                        </p:attrNameLst>
                                      </p:cBhvr>
                                      <p:to>
                                        <p:strVal val="visible"/>
                                      </p:to>
                                    </p:set>
                                    <p:animEffect transition="in" filter="fade">
                                      <p:cBhvr>
                                        <p:cTn dur="1000" id="19"/>
                                        <p:tgtEl>
                                          <p:spTgt spid="1049357"/>
                                        </p:tgtEl>
                                      </p:cBhvr>
                                    </p:animEffect>
                                    <p:anim calcmode="lin" valueType="num">
                                      <p:cBhvr>
                                        <p:cTn dur="1000" fill="hold" id="20"/>
                                        <p:tgtEl>
                                          <p:spTgt spid="1049357"/>
                                        </p:tgtEl>
                                        <p:attrNameLst>
                                          <p:attrName>ppt_x</p:attrName>
                                        </p:attrNameLst>
                                      </p:cBhvr>
                                      <p:tavLst>
                                        <p:tav tm="0">
                                          <p:val>
                                            <p:strVal val="#ppt_x"/>
                                          </p:val>
                                        </p:tav>
                                        <p:tav tm="100000">
                                          <p:val>
                                            <p:strVal val="#ppt_x"/>
                                          </p:val>
                                        </p:tav>
                                      </p:tavLst>
                                    </p:anim>
                                    <p:anim calcmode="lin" valueType="num">
                                      <p:cBhvr>
                                        <p:cTn decel="100000" dur="900" fill="hold" id="21"/>
                                        <p:tgtEl>
                                          <p:spTgt spid="1049357"/>
                                        </p:tgtEl>
                                        <p:attrNameLst>
                                          <p:attrName>ppt_y</p:attrName>
                                        </p:attrNameLst>
                                      </p:cBhvr>
                                      <p:tavLst>
                                        <p:tav tm="0">
                                          <p:val>
                                            <p:strVal val="#ppt_y+1"/>
                                          </p:val>
                                        </p:tav>
                                        <p:tav tm="100000">
                                          <p:val>
                                            <p:strVal val="#ppt_y-.03"/>
                                          </p:val>
                                        </p:tav>
                                      </p:tavLst>
                                    </p:anim>
                                    <p:anim calcmode="lin" valueType="num">
                                      <p:cBhvr>
                                        <p:cTn accel="100000" dur="100" fill="hold" id="22">
                                          <p:stCondLst>
                                            <p:cond delay="900"/>
                                          </p:stCondLst>
                                        </p:cTn>
                                        <p:tgtEl>
                                          <p:spTgt spid="1049357"/>
                                        </p:tgtEl>
                                        <p:attrNameLst>
                                          <p:attrName>ppt_y</p:attrName>
                                        </p:attrNameLst>
                                      </p:cBhvr>
                                      <p:tavLst>
                                        <p:tav tm="0">
                                          <p:val>
                                            <p:strVal val="#ppt_y-.03"/>
                                          </p:val>
                                        </p:tav>
                                        <p:tav tm="100000">
                                          <p:val>
                                            <p:strVal val="#ppt_y"/>
                                          </p:val>
                                        </p:tav>
                                      </p:tavLst>
                                    </p:anim>
                                  </p:childTnLst>
                                </p:cTn>
                              </p:par>
                            </p:childTnLst>
                          </p:cTn>
                        </p:par>
                        <p:par>
                          <p:cTn fill="hold" id="23" nodeType="afterGroup">
                            <p:stCondLst>
                              <p:cond delay="1000"/>
                            </p:stCondLst>
                            <p:childTnLst>
                              <p:par>
                                <p:cTn fill="hold" grpId="0" id="24" nodeType="afterEffect" presetClass="entr" presetID="2" presetSubtype="2">
                                  <p:stCondLst>
                                    <p:cond delay="0"/>
                                  </p:stCondLst>
                                  <p:childTnLst>
                                    <p:set>
                                      <p:cBhvr>
                                        <p:cTn dur="1" fill="hold" id="25">
                                          <p:stCondLst>
                                            <p:cond delay="0"/>
                                          </p:stCondLst>
                                        </p:cTn>
                                        <p:tgtEl>
                                          <p:spTgt spid="1049356"/>
                                        </p:tgtEl>
                                        <p:attrNameLst>
                                          <p:attrName>style.visibility</p:attrName>
                                        </p:attrNameLst>
                                      </p:cBhvr>
                                      <p:to>
                                        <p:strVal val="visible"/>
                                      </p:to>
                                    </p:set>
                                    <p:anim calcmode="lin" valueType="num">
                                      <p:cBhvr additive="base">
                                        <p:cTn dur="500" fill="hold" id="26"/>
                                        <p:tgtEl>
                                          <p:spTgt spid="1049356"/>
                                        </p:tgtEl>
                                        <p:attrNameLst>
                                          <p:attrName>ppt_x</p:attrName>
                                        </p:attrNameLst>
                                      </p:cBhvr>
                                      <p:tavLst>
                                        <p:tav tm="0">
                                          <p:val>
                                            <p:strVal val="1+#ppt_w/2"/>
                                          </p:val>
                                        </p:tav>
                                        <p:tav tm="100000">
                                          <p:val>
                                            <p:strVal val="#ppt_x"/>
                                          </p:val>
                                        </p:tav>
                                      </p:tavLst>
                                    </p:anim>
                                    <p:anim calcmode="lin" valueType="num">
                                      <p:cBhvr additive="base">
                                        <p:cTn dur="500" fill="hold" id="27"/>
                                        <p:tgtEl>
                                          <p:spTgt spid="1049356"/>
                                        </p:tgtEl>
                                        <p:attrNameLst>
                                          <p:attrName>ppt_y</p:attrName>
                                        </p:attrNameLst>
                                      </p:cBhvr>
                                      <p:tavLst>
                                        <p:tav tm="0">
                                          <p:val>
                                            <p:strVal val="#ppt_y"/>
                                          </p:val>
                                        </p:tav>
                                        <p:tav tm="100000">
                                          <p:val>
                                            <p:strVal val="#ppt_y"/>
                                          </p:val>
                                        </p:tav>
                                      </p:tavLst>
                                    </p:anim>
                                  </p:childTnLst>
                                </p:cTn>
                              </p:par>
                            </p:childTnLst>
                          </p:cTn>
                        </p:par>
                      </p:childTnLst>
                    </p:cTn>
                  </p:par>
                  <p:par>
                    <p:cTn fill="hold" id="28" nodeType="clickPar">
                      <p:stCondLst>
                        <p:cond delay="indefinite"/>
                      </p:stCondLst>
                      <p:childTnLst>
                        <p:par>
                          <p:cTn fill="hold" id="29" nodeType="withGroup">
                            <p:stCondLst>
                              <p:cond delay="0"/>
                            </p:stCondLst>
                            <p:childTnLst>
                              <p:par>
                                <p:cTn fill="hold" grpId="0" id="30" nodeType="clickEffect" presetClass="entr" presetID="37" presetSubtype="0">
                                  <p:stCondLst>
                                    <p:cond delay="0"/>
                                  </p:stCondLst>
                                  <p:childTnLst>
                                    <p:set>
                                      <p:cBhvr>
                                        <p:cTn dur="1" fill="hold" id="31">
                                          <p:stCondLst>
                                            <p:cond delay="0"/>
                                          </p:stCondLst>
                                        </p:cTn>
                                        <p:tgtEl>
                                          <p:spTgt spid="1049358"/>
                                        </p:tgtEl>
                                        <p:attrNameLst>
                                          <p:attrName>style.visibility</p:attrName>
                                        </p:attrNameLst>
                                      </p:cBhvr>
                                      <p:to>
                                        <p:strVal val="visible"/>
                                      </p:to>
                                    </p:set>
                                    <p:animEffect transition="in" filter="fade">
                                      <p:cBhvr>
                                        <p:cTn dur="1000" id="32"/>
                                        <p:tgtEl>
                                          <p:spTgt spid="1049358"/>
                                        </p:tgtEl>
                                      </p:cBhvr>
                                    </p:animEffect>
                                    <p:anim calcmode="lin" valueType="num">
                                      <p:cBhvr>
                                        <p:cTn dur="1000" fill="hold" id="33"/>
                                        <p:tgtEl>
                                          <p:spTgt spid="1049358"/>
                                        </p:tgtEl>
                                        <p:attrNameLst>
                                          <p:attrName>ppt_x</p:attrName>
                                        </p:attrNameLst>
                                      </p:cBhvr>
                                      <p:tavLst>
                                        <p:tav tm="0">
                                          <p:val>
                                            <p:strVal val="#ppt_x"/>
                                          </p:val>
                                        </p:tav>
                                        <p:tav tm="100000">
                                          <p:val>
                                            <p:strVal val="#ppt_x"/>
                                          </p:val>
                                        </p:tav>
                                      </p:tavLst>
                                    </p:anim>
                                    <p:anim calcmode="lin" valueType="num">
                                      <p:cBhvr>
                                        <p:cTn decel="100000" dur="900" fill="hold" id="34"/>
                                        <p:tgtEl>
                                          <p:spTgt spid="1049358"/>
                                        </p:tgtEl>
                                        <p:attrNameLst>
                                          <p:attrName>ppt_y</p:attrName>
                                        </p:attrNameLst>
                                      </p:cBhvr>
                                      <p:tavLst>
                                        <p:tav tm="0">
                                          <p:val>
                                            <p:strVal val="#ppt_y+1"/>
                                          </p:val>
                                        </p:tav>
                                        <p:tav tm="100000">
                                          <p:val>
                                            <p:strVal val="#ppt_y-.03"/>
                                          </p:val>
                                        </p:tav>
                                      </p:tavLst>
                                    </p:anim>
                                    <p:anim calcmode="lin" valueType="num">
                                      <p:cBhvr>
                                        <p:cTn accel="100000" dur="100" fill="hold" id="35">
                                          <p:stCondLst>
                                            <p:cond delay="900"/>
                                          </p:stCondLst>
                                        </p:cTn>
                                        <p:tgtEl>
                                          <p:spTgt spid="1049358"/>
                                        </p:tgtEl>
                                        <p:attrNameLst>
                                          <p:attrName>ppt_y</p:attrName>
                                        </p:attrNameLst>
                                      </p:cBhvr>
                                      <p:tavLst>
                                        <p:tav tm="0">
                                          <p:val>
                                            <p:strVal val="#ppt_y-.03"/>
                                          </p:val>
                                        </p:tav>
                                        <p:tav tm="100000">
                                          <p:val>
                                            <p:strVal val="#ppt_y"/>
                                          </p:val>
                                        </p:tav>
                                      </p:tavLst>
                                    </p:anim>
                                  </p:childTnLst>
                                </p:cTn>
                              </p:par>
                            </p:childTnLst>
                          </p:cTn>
                        </p:par>
                        <p:par>
                          <p:cTn fill="hold" id="36" nodeType="afterGroup">
                            <p:stCondLst>
                              <p:cond delay="1000"/>
                            </p:stCondLst>
                            <p:childTnLst>
                              <p:par>
                                <p:cTn fill="hold" grpId="0" id="37" nodeType="afterEffect" presetClass="entr" presetID="2" presetSubtype="2">
                                  <p:stCondLst>
                                    <p:cond delay="0"/>
                                  </p:stCondLst>
                                  <p:childTnLst>
                                    <p:set>
                                      <p:cBhvr>
                                        <p:cTn dur="1" fill="hold" id="38">
                                          <p:stCondLst>
                                            <p:cond delay="0"/>
                                          </p:stCondLst>
                                        </p:cTn>
                                        <p:tgtEl>
                                          <p:spTgt spid="1049359"/>
                                        </p:tgtEl>
                                        <p:attrNameLst>
                                          <p:attrName>style.visibility</p:attrName>
                                        </p:attrNameLst>
                                      </p:cBhvr>
                                      <p:to>
                                        <p:strVal val="visible"/>
                                      </p:to>
                                    </p:set>
                                    <p:anim calcmode="lin" valueType="num">
                                      <p:cBhvr additive="base">
                                        <p:cTn dur="500" fill="hold" id="39"/>
                                        <p:tgtEl>
                                          <p:spTgt spid="1049359"/>
                                        </p:tgtEl>
                                        <p:attrNameLst>
                                          <p:attrName>ppt_x</p:attrName>
                                        </p:attrNameLst>
                                      </p:cBhvr>
                                      <p:tavLst>
                                        <p:tav tm="0">
                                          <p:val>
                                            <p:strVal val="1+#ppt_w/2"/>
                                          </p:val>
                                        </p:tav>
                                        <p:tav tm="100000">
                                          <p:val>
                                            <p:strVal val="#ppt_x"/>
                                          </p:val>
                                        </p:tav>
                                      </p:tavLst>
                                    </p:anim>
                                    <p:anim calcmode="lin" valueType="num">
                                      <p:cBhvr additive="base">
                                        <p:cTn dur="500" fill="hold" id="40"/>
                                        <p:tgtEl>
                                          <p:spTgt spid="10493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56" grpId="0" uiExpand="0" build="whole"/>
      <p:bldP spid="1049357" grpId="0" uiExpand="0" build="whole"/>
      <p:bldP spid="1049358" grpId="0" uiExpand="0" build="whole"/>
      <p:bldP spid="1049359" grpId="0" uiExpand="0" build="whole"/>
      <p:bldP spid="1049361" grpId="0" uiExpand="0" build="whole"/>
    </p:bldLst>
  </p:timing>
</p:sld>
</file>

<file path=ppt/slides/slide41.xml><?xml version="1.0" encoding="utf-8"?>
<p:sld xmlns:a="http://schemas.openxmlformats.org/drawingml/2006/main" xmlns:r="http://schemas.openxmlformats.org/officeDocument/2006/relationships" xmlns:p="http://schemas.openxmlformats.org/presentationml/2006/main" showMasterSp="1">
  <p:cSld>
    <p:spTree>
      <p:nvGrpSpPr>
        <p:cNvPr id="217" name=""/>
        <p:cNvGrpSpPr/>
        <p:nvPr/>
      </p:nvGrpSpPr>
      <p:grpSpPr>
        <a:xfrm rot="0">
          <a:off x="0" y="0"/>
          <a:ext cx="0" cy="0"/>
          <a:chOff x="0" y="0"/>
          <a:chExt cx="0" cy="0"/>
        </a:xfrm>
      </p:grpSpPr>
      <p:pic>
        <p:nvPicPr>
          <p:cNvPr id="2097246" name="Picture 3"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9366" name="Text Box 4"/>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9367" name="Rectangle 5"/>
          <p:cNvSpPr/>
          <p:nvPr/>
        </p:nvSpPr>
        <p:spPr>
          <a:xfrm rot="0">
            <a:off x="914400" y="1143000"/>
            <a:ext cx="3551237"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Parity Generators/Checkers</a:t>
            </a:r>
          </a:p>
        </p:txBody>
      </p:sp>
      <p:sp>
        <p:nvSpPr>
          <p:cNvPr id="1049368" name="Text Box 6"/>
          <p:cNvSpPr txBox="1"/>
          <p:nvPr/>
        </p:nvSpPr>
        <p:spPr>
          <a:xfrm rot="0">
            <a:off x="838200" y="1847850"/>
            <a:ext cx="7467600" cy="1200150"/>
          </a:xfrm>
          <a:prstGeom prst="rect"/>
          <a:solidFill>
            <a:srgbClr val="FFFFFF"/>
          </a:solid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t>Parity Generator/Checker can perform the function of parity bit generation to append with data and can also test the data + parity bit combination for errors.</a:t>
            </a:r>
          </a:p>
        </p:txBody>
      </p:sp>
      <p:pic>
        <p:nvPicPr>
          <p:cNvPr id="2097247" name="Picture 3"/>
          <p:cNvPicPr>
            <a:picLocks/>
          </p:cNvPicPr>
          <p:nvPr/>
        </p:nvPicPr>
        <p:blipFill>
          <a:blip xmlns:r="http://schemas.openxmlformats.org/officeDocument/2006/relationships" r:embed="rId2"/>
          <a:srcRect l="0" t="0" r="0" b="0"/>
          <a:stretch>
            <a:fillRect/>
          </a:stretch>
        </p:blipFill>
        <p:spPr>
          <a:xfrm rot="0">
            <a:off x="555625" y="3657600"/>
            <a:ext cx="7964487" cy="2057400"/>
          </a:xfrm>
          <a:prstGeom prst="rect"/>
          <a:noFill/>
          <a:ln>
            <a:noFill/>
          </a:ln>
        </p:spPr>
      </p:pic>
    </p:spTree>
  </p:cSld>
  <p:clrMapOvr>
    <a:masterClrMapping/>
  </p:clrMapOvr>
  <p:timing/>
</p:sld>
</file>

<file path=ppt/slides/slide42.xml><?xml version="1.0" encoding="utf-8"?>
<p:sld xmlns:a="http://schemas.openxmlformats.org/drawingml/2006/main" xmlns:r="http://schemas.openxmlformats.org/officeDocument/2006/relationships" xmlns:p="http://schemas.openxmlformats.org/presentationml/2006/main" showMasterSp="1">
  <p:cSld>
    <p:spTree>
      <p:nvGrpSpPr>
        <p:cNvPr id="220" name=""/>
        <p:cNvGrpSpPr/>
        <p:nvPr/>
      </p:nvGrpSpPr>
      <p:grpSpPr>
        <a:xfrm rot="0">
          <a:off x="0" y="0"/>
          <a:ext cx="0" cy="0"/>
          <a:chOff x="0" y="0"/>
          <a:chExt cx="0" cy="0"/>
        </a:xfrm>
      </p:grpSpPr>
      <p:pic>
        <p:nvPicPr>
          <p:cNvPr id="2097248" name="Picture 3"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9372" name="Text Box 4"/>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9373" name="Rectangle 5"/>
          <p:cNvSpPr/>
          <p:nvPr/>
        </p:nvSpPr>
        <p:spPr>
          <a:xfrm rot="0">
            <a:off x="914400" y="1143000"/>
            <a:ext cx="3551237"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Parity Generators/Checkers</a:t>
            </a:r>
          </a:p>
        </p:txBody>
      </p:sp>
      <p:sp>
        <p:nvSpPr>
          <p:cNvPr id="1049374" name="Text Box 6"/>
          <p:cNvSpPr txBox="1"/>
          <p:nvPr/>
        </p:nvSpPr>
        <p:spPr>
          <a:xfrm rot="0">
            <a:off x="838200" y="1600200"/>
            <a:ext cx="7467600" cy="822325"/>
          </a:xfrm>
          <a:prstGeom prst="rect"/>
          <a:solidFill>
            <a:srgbClr val="FFFFFF"/>
          </a:solid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t>The 74LS280 can be used to generate a parity bit or to check an incoming data stream for even or odd parity. </a:t>
            </a:r>
          </a:p>
        </p:txBody>
      </p:sp>
      <p:sp>
        <p:nvSpPr>
          <p:cNvPr id="1049375" name="Text Box 14"/>
          <p:cNvSpPr txBox="1"/>
          <p:nvPr/>
        </p:nvSpPr>
        <p:spPr>
          <a:xfrm rot="0">
            <a:off x="838200" y="2362200"/>
            <a:ext cx="4953000" cy="19208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i="1" lang="en-US"/>
              <a:t>Checker:</a:t>
            </a:r>
            <a:r>
              <a:rPr altLang="en-US" sz="2000" lang="en-US"/>
              <a:t> The 74LS280 can test codes with up to 9 bits. </a:t>
            </a:r>
            <a:r>
              <a:rPr altLang="en-US" sz="2000" lang="en-US">
                <a:solidFill>
                  <a:srgbClr val="FF0000"/>
                </a:solidFill>
              </a:rPr>
              <a:t>The even output will normally be HIGH if the data lines have even parity</a:t>
            </a:r>
            <a:r>
              <a:rPr altLang="en-US" sz="2000" lang="en-US"/>
              <a:t>; otherwise it will be LOW. Likewise, the odd output will normally be HIGH if the data lines have odd parity; otherwise it will be LOW. </a:t>
            </a:r>
          </a:p>
        </p:txBody>
      </p:sp>
      <p:sp>
        <p:nvSpPr>
          <p:cNvPr id="1049376" name="Text Box 15"/>
          <p:cNvSpPr txBox="1"/>
          <p:nvPr/>
        </p:nvSpPr>
        <p:spPr>
          <a:xfrm rot="0">
            <a:off x="838200" y="4327525"/>
            <a:ext cx="4953000" cy="13112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i="1" lang="en-US"/>
              <a:t>Generator:</a:t>
            </a:r>
            <a:r>
              <a:rPr altLang="en-US" sz="2000" lang="en-US"/>
              <a:t> To generate </a:t>
            </a:r>
            <a:r>
              <a:rPr altLang="en-US" sz="2000" lang="en-US" u="sng"/>
              <a:t>even</a:t>
            </a:r>
            <a:r>
              <a:rPr altLang="en-US" sz="2000" lang="en-US"/>
              <a:t> parity, the parity bit is taken from the </a:t>
            </a:r>
            <a:r>
              <a:rPr altLang="en-US" sz="2000" lang="en-US" u="sng"/>
              <a:t>odd</a:t>
            </a:r>
            <a:r>
              <a:rPr altLang="en-US" sz="2000" lang="en-US"/>
              <a:t> parity output. To generate </a:t>
            </a:r>
            <a:r>
              <a:rPr altLang="en-US" sz="2000" lang="en-US" u="sng"/>
              <a:t>odd</a:t>
            </a:r>
            <a:r>
              <a:rPr altLang="en-US" sz="2000" lang="en-US"/>
              <a:t> parity, the output is taken from the </a:t>
            </a:r>
            <a:r>
              <a:rPr altLang="en-US" sz="2000" lang="en-US" u="sng"/>
              <a:t>even</a:t>
            </a:r>
            <a:r>
              <a:rPr altLang="en-US" sz="2000" lang="en-US"/>
              <a:t> parity output.</a:t>
            </a:r>
          </a:p>
        </p:txBody>
      </p:sp>
      <p:graphicFrame>
        <p:nvGraphicFramePr>
          <p:cNvPr id="4194341" name=""/>
          <p:cNvGraphicFramePr>
            <a:graphicFrameLocks/>
          </p:cNvGraphicFramePr>
          <p:nvPr/>
        </p:nvGraphicFramePr>
        <p:xfrm rot="0">
          <a:off x="6096000" y="2819400"/>
          <a:ext cx="1828800" cy="2667000"/>
        </p:xfrm>
        <a:graphic>
          <a:graphicData uri="http://schemas.openxmlformats.org/presentationml/2006/ole">
            <mc:AlternateContent xmlns:mc="http://schemas.openxmlformats.org/markup-compatibility/2006">
              <mc:Choice xmlns:v="urn:schemas-microsoft-com:vml" Requires="v">
                <p:oleObj name="CorelDRAW" r:id="rId2" spid="" imgH="2667000" imgW="1828800" showAsIcon="0" progId="CorelDRAW.Graphic.13">
                  <p:embed followColorScheme="full"/>
                  <p:pic>
                    <p:nvPicPr>
                      <p:cNvPr id="2097249" name="Object 16"/>
                      <p:cNvPicPr>
                        <a:picLocks/>
                      </p:cNvPicPr>
                      <p:nvPr/>
                    </p:nvPicPr>
                    <p:blipFill>
                      <a:blip xmlns:r="http://schemas.openxmlformats.org/officeDocument/2006/relationships" r:embed="rId3"/>
                      <a:srcRect l="0" t="0" r="0" b="0"/>
                      <a:stretch>
                        <a:fillRect/>
                      </a:stretch>
                    </p:blipFill>
                    <p:spPr>
                      <a:xfrm rot="0">
                        <a:off x="6096000" y="2819400"/>
                        <a:ext cx="1828800" cy="2667000"/>
                      </a:xfrm>
                      <a:prstGeom prst="rect"/>
                      <a:noFill/>
                      <a:ln>
                        <a:noFill/>
                      </a:ln>
                    </p:spPr>
                  </p:pic>
                </p:oleObj>
              </mc:Choice>
              <mc:Fallback>
                <p:oleObj name="CorelDRAW" r:id="rId2" spid="" imgH="2667000" imgW="1828800" showAsIcon="0" progId="CorelDRAW.Graphic.13">
                  <p:embed followColorScheme="full"/>
                  <p:pic>
                    <p:nvPicPr>
                      <p:cNvPr id="2097249" name="Object 16"/>
                      <p:cNvPicPr>
                        <a:picLocks/>
                      </p:cNvPicPr>
                      <p:nvPr/>
                    </p:nvPicPr>
                    <p:blipFill>
                      <a:blip xmlns:r="http://schemas.openxmlformats.org/officeDocument/2006/relationships" r:embed="rId3"/>
                      <a:srcRect l="0" t="0" r="0" b="0"/>
                      <a:stretch>
                        <a:fillRect/>
                      </a:stretch>
                    </p:blipFill>
                    <p:spPr>
                      <a:xfrm rot="0">
                        <a:off x="6096000" y="2819400"/>
                        <a:ext cx="1828800" cy="2667000"/>
                      </a:xfrm>
                      <a:prstGeom prst="rect"/>
                      <a:noFill/>
                      <a:ln>
                        <a:noFill/>
                      </a:ln>
                    </p:spPr>
                  </p:pic>
                </p:oleObj>
              </mc:Fallback>
            </mc:AlternateContent>
          </a:graphicData>
        </a:graphic>
      </p:graphicFrame>
      <p:sp>
        <p:nvSpPr>
          <p:cNvPr id="1049377" name="Text Box 17"/>
          <p:cNvSpPr txBox="1"/>
          <p:nvPr/>
        </p:nvSpPr>
        <p:spPr>
          <a:xfrm rot="0">
            <a:off x="6629400" y="5410200"/>
            <a:ext cx="9144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t>74LS280</a:t>
            </a:r>
          </a:p>
        </p:txBody>
      </p:sp>
      <p:sp>
        <p:nvSpPr>
          <p:cNvPr id="1049378" name="Text Box 18"/>
          <p:cNvSpPr txBox="1"/>
          <p:nvPr/>
        </p:nvSpPr>
        <p:spPr>
          <a:xfrm rot="0">
            <a:off x="5486400" y="3886200"/>
            <a:ext cx="914400" cy="5175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solidFill>
                  <a:srgbClr val="FF0000"/>
                </a:solidFill>
              </a:rPr>
              <a:t>Data inputs</a:t>
            </a:r>
          </a:p>
        </p:txBody>
      </p:sp>
      <p:sp>
        <p:nvSpPr>
          <p:cNvPr id="1049379" name="Text Box 19"/>
          <p:cNvSpPr txBox="1"/>
          <p:nvPr/>
        </p:nvSpPr>
        <p:spPr>
          <a:xfrm rot="0">
            <a:off x="7848600" y="3886200"/>
            <a:ext cx="8382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solidFill>
                  <a:srgbClr val="FF0000"/>
                </a:solidFill>
                <a:latin typeface="Symbol" pitchFamily="18" charset="2"/>
              </a:rPr>
              <a:t>S</a:t>
            </a:r>
            <a:r>
              <a:rPr altLang="en-US" sz="1400" lang="en-US">
                <a:solidFill>
                  <a:srgbClr val="FF0000"/>
                </a:solidFill>
              </a:rPr>
              <a:t> Even</a:t>
            </a:r>
          </a:p>
        </p:txBody>
      </p:sp>
      <p:sp>
        <p:nvSpPr>
          <p:cNvPr id="1049380" name="Text Box 20"/>
          <p:cNvSpPr txBox="1"/>
          <p:nvPr/>
        </p:nvSpPr>
        <p:spPr>
          <a:xfrm rot="0">
            <a:off x="7848600" y="4114800"/>
            <a:ext cx="8382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solidFill>
                  <a:srgbClr val="FF0000"/>
                </a:solidFill>
                <a:latin typeface="Symbol" pitchFamily="18" charset="2"/>
              </a:rPr>
              <a:t>S</a:t>
            </a:r>
            <a:r>
              <a:rPr altLang="en-US" sz="1400" lang="en-US">
                <a:solidFill>
                  <a:srgbClr val="FF0000"/>
                </a:solidFill>
              </a:rPr>
              <a:t> Odd</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2" presetSubtype="8">
                                  <p:stCondLst>
                                    <p:cond delay="0"/>
                                  </p:stCondLst>
                                  <p:childTnLst>
                                    <p:set>
                                      <p:cBhvr>
                                        <p:cTn dur="1" fill="hold" id="6">
                                          <p:stCondLst>
                                            <p:cond delay="0"/>
                                          </p:stCondLst>
                                        </p:cTn>
                                        <p:tgtEl>
                                          <p:spTgt spid="1049375"/>
                                        </p:tgtEl>
                                        <p:attrNameLst>
                                          <p:attrName>style.visibility</p:attrName>
                                        </p:attrNameLst>
                                      </p:cBhvr>
                                      <p:to>
                                        <p:strVal val="visible"/>
                                      </p:to>
                                    </p:set>
                                    <p:anim calcmode="lin" valueType="num">
                                      <p:cBhvr additive="base">
                                        <p:cTn dur="500" fill="hold" id="7"/>
                                        <p:tgtEl>
                                          <p:spTgt spid="1049375"/>
                                        </p:tgtEl>
                                        <p:attrNameLst>
                                          <p:attrName>ppt_x</p:attrName>
                                        </p:attrNameLst>
                                      </p:cBhvr>
                                      <p:tavLst>
                                        <p:tav tm="0">
                                          <p:val>
                                            <p:strVal val="0-#ppt_w/2"/>
                                          </p:val>
                                        </p:tav>
                                        <p:tav tm="100000">
                                          <p:val>
                                            <p:strVal val="#ppt_x"/>
                                          </p:val>
                                        </p:tav>
                                      </p:tavLst>
                                    </p:anim>
                                    <p:anim calcmode="lin" valueType="num">
                                      <p:cBhvr additive="base">
                                        <p:cTn dur="500" fill="hold" id="8"/>
                                        <p:tgtEl>
                                          <p:spTgt spid="1049375"/>
                                        </p:tgtEl>
                                        <p:attrNameLst>
                                          <p:attrName>ppt_y</p:attrName>
                                        </p:attrNameLst>
                                      </p:cBhvr>
                                      <p:tavLst>
                                        <p:tav tm="0">
                                          <p:val>
                                            <p:strVal val="#ppt_y"/>
                                          </p:val>
                                        </p:tav>
                                        <p:tav tm="100000">
                                          <p:val>
                                            <p:strVal val="#ppt_y"/>
                                          </p:val>
                                        </p:tav>
                                      </p:tavLst>
                                    </p:anim>
                                  </p:childTnLst>
                                </p:cTn>
                              </p:par>
                            </p:childTnLst>
                          </p:cTn>
                        </p:par>
                      </p:childTnLst>
                    </p:cTn>
                  </p:par>
                  <p:par>
                    <p:cTn fill="hold" id="9" nodeType="clickPar">
                      <p:stCondLst>
                        <p:cond delay="indefinite"/>
                      </p:stCondLst>
                      <p:childTnLst>
                        <p:par>
                          <p:cTn fill="hold" id="10" nodeType="withGroup">
                            <p:stCondLst>
                              <p:cond delay="0"/>
                            </p:stCondLst>
                            <p:childTnLst>
                              <p:par>
                                <p:cTn fill="hold" grpId="0" id="11" nodeType="clickEffect" presetClass="entr" presetID="2" presetSubtype="8">
                                  <p:stCondLst>
                                    <p:cond delay="0"/>
                                  </p:stCondLst>
                                  <p:childTnLst>
                                    <p:set>
                                      <p:cBhvr>
                                        <p:cTn dur="1" fill="hold" id="12">
                                          <p:stCondLst>
                                            <p:cond delay="0"/>
                                          </p:stCondLst>
                                        </p:cTn>
                                        <p:tgtEl>
                                          <p:spTgt spid="1049376"/>
                                        </p:tgtEl>
                                        <p:attrNameLst>
                                          <p:attrName>style.visibility</p:attrName>
                                        </p:attrNameLst>
                                      </p:cBhvr>
                                      <p:to>
                                        <p:strVal val="visible"/>
                                      </p:to>
                                    </p:set>
                                    <p:anim calcmode="lin" valueType="num">
                                      <p:cBhvr additive="base">
                                        <p:cTn dur="500" fill="hold" id="13"/>
                                        <p:tgtEl>
                                          <p:spTgt spid="1049376"/>
                                        </p:tgtEl>
                                        <p:attrNameLst>
                                          <p:attrName>ppt_x</p:attrName>
                                        </p:attrNameLst>
                                      </p:cBhvr>
                                      <p:tavLst>
                                        <p:tav tm="0">
                                          <p:val>
                                            <p:strVal val="0-#ppt_w/2"/>
                                          </p:val>
                                        </p:tav>
                                        <p:tav tm="100000">
                                          <p:val>
                                            <p:strVal val="#ppt_x"/>
                                          </p:val>
                                        </p:tav>
                                      </p:tavLst>
                                    </p:anim>
                                    <p:anim calcmode="lin" valueType="num">
                                      <p:cBhvr additive="base">
                                        <p:cTn dur="500" fill="hold" id="14"/>
                                        <p:tgtEl>
                                          <p:spTgt spid="10493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75" grpId="0" uiExpand="0" build="whole"/>
      <p:bldP spid="1049376" grpId="0" uiExpand="0" build="whole"/>
    </p:bldLst>
  </p:timing>
</p:sld>
</file>

<file path=ppt/slides/slide43.xml><?xml version="1.0" encoding="utf-8"?>
<p:sld xmlns:a="http://schemas.openxmlformats.org/drawingml/2006/main" xmlns:r="http://schemas.openxmlformats.org/officeDocument/2006/relationships" xmlns:p="http://schemas.openxmlformats.org/presentationml/2006/main" show="1" showMasterSp="1">
  <p:cSld>
    <p:spTree>
      <p:nvGrpSpPr>
        <p:cNvPr id="223" name=""/>
        <p:cNvGrpSpPr/>
        <p:nvPr/>
      </p:nvGrpSpPr>
      <p:grpSpPr>
        <a:xfrm rot="0">
          <a:off x="0" y="0"/>
          <a:ext cx="0" cy="0"/>
          <a:chOff x="0" y="0"/>
          <a:chExt cx="0" cy="0"/>
        </a:xfrm>
      </p:grpSpPr>
      <p:pic>
        <p:nvPicPr>
          <p:cNvPr id="2097250" name="Picture 14" descr="SH2507-crop"/>
          <p:cNvPicPr>
            <a:picLocks/>
          </p:cNvPicPr>
          <p:nvPr/>
        </p:nvPicPr>
        <p:blipFill>
          <a:blip xmlns:r="http://schemas.openxmlformats.org/officeDocument/2006/relationships" r:embed="rId1"/>
          <a:srcRect l="0" t="0" r="0" b="0"/>
          <a:stretch>
            <a:fillRect/>
          </a:stretch>
        </p:blipFill>
        <p:spPr>
          <a:xfrm rot="0">
            <a:off x="2438400" y="228600"/>
            <a:ext cx="3962400" cy="685800"/>
          </a:xfrm>
          <a:prstGeom prst="rect"/>
          <a:noFill/>
          <a:ln w="19050" cap="flat" cmpd="sng">
            <a:solidFill>
              <a:schemeClr val="accent2">
                <a:alpha val="100000"/>
              </a:schemeClr>
            </a:solidFill>
            <a:prstDash val="solid"/>
            <a:round/>
          </a:ln>
        </p:spPr>
      </p:pic>
      <p:sp>
        <p:nvSpPr>
          <p:cNvPr id="1049384" name="Text Box 5"/>
          <p:cNvSpPr txBox="1"/>
          <p:nvPr/>
        </p:nvSpPr>
        <p:spPr>
          <a:xfrm rot="0">
            <a:off x="2438400" y="228600"/>
            <a:ext cx="39624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Selected Key Terms</a:t>
            </a:r>
          </a:p>
        </p:txBody>
      </p:sp>
      <p:sp>
        <p:nvSpPr>
          <p:cNvPr id="1049385" name="Rectangle 15"/>
          <p:cNvSpPr/>
          <p:nvPr/>
        </p:nvSpPr>
        <p:spPr>
          <a:xfrm rot="0">
            <a:off x="20637" y="0"/>
            <a:ext cx="9155112" cy="6889750"/>
          </a:xfrm>
          <a:prstGeom prst="rect"/>
          <a:noFill/>
          <a:ln w="76200" cap="flat" cmpd="sng">
            <a:solidFill>
              <a:schemeClr val="lt2">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386" name="Text Box 16"/>
          <p:cNvSpPr txBox="1"/>
          <p:nvPr/>
        </p:nvSpPr>
        <p:spPr>
          <a:xfrm rot="0">
            <a:off x="1295400" y="1479550"/>
            <a:ext cx="6553200" cy="5191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2800" lang="en-US">
                <a:latin typeface="Times" pitchFamily="18" charset="0"/>
                <a:ea typeface="Times New Roman" pitchFamily="18" charset="0"/>
              </a:rPr>
              <a:t> </a:t>
            </a:r>
          </a:p>
        </p:txBody>
      </p:sp>
      <p:sp>
        <p:nvSpPr>
          <p:cNvPr id="1049387" name="Text Box 17"/>
          <p:cNvSpPr txBox="1"/>
          <p:nvPr/>
        </p:nvSpPr>
        <p:spPr>
          <a:xfrm rot="0">
            <a:off x="152400" y="1546225"/>
            <a:ext cx="2057400" cy="44735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r" eaLnBrk="1" hangingPunct="1" latinLnBrk="1" lvl="0"/>
            <a:r>
              <a:rPr altLang="en-US" b="1" i="1" lang="en-US">
                <a:solidFill>
                  <a:schemeClr val="lt2"/>
                </a:solidFill>
                <a:latin typeface="Times" pitchFamily="18" charset="0"/>
                <a:ea typeface="Times New Roman" pitchFamily="18" charset="0"/>
              </a:rPr>
              <a:t>Full-adder  </a:t>
            </a:r>
          </a:p>
          <a:p>
            <a:pPr algn="r" eaLnBrk="1" hangingPunct="1" latinLnBrk="1" lvl="0"/>
            <a:endParaRPr altLang="en-US" b="1" sz="1200" i="1" lang="en-US">
              <a:solidFill>
                <a:schemeClr val="lt2"/>
              </a:solidFill>
              <a:latin typeface="Times" pitchFamily="18" charset="0"/>
              <a:ea typeface="Times New Roman" pitchFamily="18" charset="0"/>
            </a:endParaRPr>
          </a:p>
          <a:p>
            <a:pPr algn="r" eaLnBrk="1" hangingPunct="1" latinLnBrk="1" lvl="0"/>
            <a:endParaRPr altLang="en-US" b="1" sz="1200" i="1" lang="en-US">
              <a:solidFill>
                <a:schemeClr val="lt2"/>
              </a:solidFill>
              <a:latin typeface="Times" pitchFamily="18" charset="0"/>
              <a:ea typeface="Times New Roman" pitchFamily="18" charset="0"/>
            </a:endParaRPr>
          </a:p>
          <a:p>
            <a:pPr algn="r" eaLnBrk="1" hangingPunct="1" latinLnBrk="1" lvl="0"/>
            <a:endParaRPr altLang="en-US" b="1" sz="1200" i="1" lang="en-US">
              <a:solidFill>
                <a:schemeClr val="lt2"/>
              </a:solidFill>
              <a:latin typeface="Times" pitchFamily="18" charset="0"/>
              <a:ea typeface="Times New Roman" pitchFamily="18" charset="0"/>
            </a:endParaRPr>
          </a:p>
          <a:p>
            <a:pPr algn="r" eaLnBrk="1" hangingPunct="1" latinLnBrk="1" lvl="0"/>
            <a:r>
              <a:rPr altLang="en-US" b="1" i="1" lang="en-US">
                <a:solidFill>
                  <a:schemeClr val="lt2"/>
                </a:solidFill>
                <a:latin typeface="Times" pitchFamily="18" charset="0"/>
                <a:ea typeface="Times New Roman" pitchFamily="18" charset="0"/>
              </a:rPr>
              <a:t>Cascading</a:t>
            </a:r>
          </a:p>
          <a:p>
            <a:pPr algn="r" eaLnBrk="1" hangingPunct="1" latinLnBrk="1" lvl="0"/>
            <a:endParaRPr altLang="en-US" b="1" i="1" lang="en-US">
              <a:solidFill>
                <a:schemeClr val="lt2"/>
              </a:solidFill>
              <a:latin typeface="Wingdings" pitchFamily="2" charset="2"/>
              <a:ea typeface="Times New Roman" pitchFamily="18" charset="0"/>
            </a:endParaRPr>
          </a:p>
          <a:p>
            <a:pPr algn="r" eaLnBrk="1" hangingPunct="1" latinLnBrk="1" lvl="0"/>
            <a:endParaRPr altLang="en-US" b="1" sz="1200" i="1" lang="en-US">
              <a:solidFill>
                <a:schemeClr val="lt2"/>
              </a:solidFill>
              <a:latin typeface="Times" pitchFamily="18" charset="0"/>
              <a:ea typeface="Times New Roman" pitchFamily="18" charset="0"/>
            </a:endParaRPr>
          </a:p>
          <a:p>
            <a:pPr algn="r" eaLnBrk="1" hangingPunct="1" latinLnBrk="1" lvl="0"/>
            <a:r>
              <a:rPr altLang="en-US" b="1" i="1" lang="en-US">
                <a:solidFill>
                  <a:schemeClr val="lt2"/>
                </a:solidFill>
                <a:latin typeface="Times" pitchFamily="18" charset="0"/>
                <a:ea typeface="Times New Roman" pitchFamily="18" charset="0"/>
              </a:rPr>
              <a:t>Ripple carry</a:t>
            </a:r>
          </a:p>
          <a:p>
            <a:pPr algn="r" eaLnBrk="1" hangingPunct="1" latinLnBrk="1" lvl="0"/>
            <a:endParaRPr altLang="en-US" b="1" i="1" lang="en-US">
              <a:solidFill>
                <a:schemeClr val="lt2"/>
              </a:solidFill>
              <a:latin typeface="Times" pitchFamily="18" charset="0"/>
              <a:ea typeface="Times New Roman" pitchFamily="18" charset="0"/>
            </a:endParaRPr>
          </a:p>
          <a:p>
            <a:pPr algn="r" eaLnBrk="1" hangingPunct="1" latinLnBrk="1" lvl="0"/>
            <a:endParaRPr altLang="en-US" b="1" i="1" lang="en-US">
              <a:solidFill>
                <a:schemeClr val="lt2"/>
              </a:solidFill>
              <a:latin typeface="Times" pitchFamily="18" charset="0"/>
              <a:ea typeface="Times New Roman" pitchFamily="18" charset="0"/>
            </a:endParaRPr>
          </a:p>
          <a:p>
            <a:pPr algn="r" eaLnBrk="1" hangingPunct="1" latinLnBrk="1" lvl="0"/>
            <a:endParaRPr altLang="en-US" b="1" sz="1200" i="1" lang="en-US">
              <a:solidFill>
                <a:schemeClr val="lt2"/>
              </a:solidFill>
              <a:latin typeface="Times" pitchFamily="18" charset="0"/>
              <a:ea typeface="Times New Roman" pitchFamily="18" charset="0"/>
            </a:endParaRPr>
          </a:p>
          <a:p>
            <a:pPr algn="r" eaLnBrk="1" hangingPunct="1" latinLnBrk="1" lvl="0"/>
            <a:r>
              <a:rPr altLang="en-US" b="1" i="1" lang="en-US">
                <a:solidFill>
                  <a:schemeClr val="lt2"/>
                </a:solidFill>
                <a:latin typeface="Times" pitchFamily="18" charset="0"/>
                <a:ea typeface="Times New Roman" pitchFamily="18" charset="0"/>
              </a:rPr>
              <a:t>Look-ahead carry</a:t>
            </a:r>
          </a:p>
          <a:p>
            <a:pPr algn="r" eaLnBrk="1" hangingPunct="1" latinLnBrk="1" lvl="0"/>
            <a:endParaRPr altLang="en-US" b="1" sz="1200" i="1" lang="en-US">
              <a:solidFill>
                <a:schemeClr val="lt2"/>
              </a:solidFill>
              <a:latin typeface="Times" pitchFamily="18" charset="0"/>
              <a:ea typeface="Times New Roman" pitchFamily="18" charset="0"/>
            </a:endParaRPr>
          </a:p>
          <a:p>
            <a:pPr algn="r" eaLnBrk="1" hangingPunct="1" latinLnBrk="1" lvl="0"/>
            <a:endParaRPr altLang="en-US" b="1" i="1" lang="en-US">
              <a:solidFill>
                <a:schemeClr val="lt2"/>
              </a:solidFill>
              <a:latin typeface="Times" pitchFamily="18" charset="0"/>
              <a:ea typeface="Times New Roman" pitchFamily="18" charset="0"/>
            </a:endParaRPr>
          </a:p>
        </p:txBody>
      </p:sp>
      <p:sp>
        <p:nvSpPr>
          <p:cNvPr id="1049388" name="Text Box 18"/>
          <p:cNvSpPr txBox="1"/>
          <p:nvPr/>
        </p:nvSpPr>
        <p:spPr>
          <a:xfrm rot="0">
            <a:off x="2292350" y="1511300"/>
            <a:ext cx="6470650" cy="8223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latin typeface="Times" pitchFamily="18" charset="0"/>
                <a:ea typeface="Times New Roman" pitchFamily="18" charset="0"/>
              </a:rPr>
              <a:t>A digital circuit that adds two bits and an input carry bit to produce a sum and an output carry.</a:t>
            </a:r>
          </a:p>
        </p:txBody>
      </p:sp>
      <p:sp>
        <p:nvSpPr>
          <p:cNvPr id="1049389" name="Text Box 19"/>
          <p:cNvSpPr txBox="1"/>
          <p:nvPr/>
        </p:nvSpPr>
        <p:spPr>
          <a:xfrm rot="0">
            <a:off x="2286000" y="2422525"/>
            <a:ext cx="6477000" cy="8223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000000"/>
                </a:solidFill>
                <a:latin typeface="Times" pitchFamily="18" charset="0"/>
                <a:ea typeface="Times New Roman" pitchFamily="18" charset="0"/>
              </a:rPr>
              <a:t>Connecting two or more similar devices in a manner that expands the capability of one device.</a:t>
            </a:r>
          </a:p>
        </p:txBody>
      </p:sp>
      <p:sp>
        <p:nvSpPr>
          <p:cNvPr id="1049390" name="Text Box 20"/>
          <p:cNvSpPr txBox="1"/>
          <p:nvPr/>
        </p:nvSpPr>
        <p:spPr>
          <a:xfrm rot="0">
            <a:off x="2286000" y="3352800"/>
            <a:ext cx="6477000" cy="11874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solidFill>
                  <a:srgbClr val="000000"/>
                </a:solidFill>
                <a:latin typeface="Times" pitchFamily="18" charset="0"/>
                <a:ea typeface="Times New Roman" pitchFamily="18" charset="0"/>
              </a:rPr>
              <a:t>A method of binary addition in which the output carry from each adder becomes the input carry of the next higher order adder.</a:t>
            </a:r>
          </a:p>
        </p:txBody>
      </p:sp>
      <p:sp>
        <p:nvSpPr>
          <p:cNvPr id="1049391" name="Text Box 21"/>
          <p:cNvSpPr txBox="1"/>
          <p:nvPr/>
        </p:nvSpPr>
        <p:spPr>
          <a:xfrm rot="0">
            <a:off x="2286000" y="4616450"/>
            <a:ext cx="6477000" cy="11874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solidFill>
                  <a:srgbClr val="000000"/>
                </a:solidFill>
              </a:rPr>
              <a:t>A method of binary addition whereby carries from the preceding adder stages are anticipated, thus eliminating carry propagation delays. </a:t>
            </a:r>
          </a:p>
        </p:txBody>
      </p:sp>
    </p:spTree>
  </p:cSld>
  <p:clrMapOvr>
    <a:masterClrMapping/>
  </p:clrMapOvr>
  <p:transition spd="fast" advClick="1">
    <p:plus/>
  </p:transition>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2" presetSubtype="2">
                                  <p:stCondLst>
                                    <p:cond delay="0"/>
                                  </p:stCondLst>
                                  <p:childTnLst>
                                    <p:set>
                                      <p:cBhvr>
                                        <p:cTn dur="1" fill="hold" id="6">
                                          <p:stCondLst>
                                            <p:cond delay="0"/>
                                          </p:stCondLst>
                                        </p:cTn>
                                        <p:tgtEl>
                                          <p:spTgt spid="1049388"/>
                                        </p:tgtEl>
                                        <p:attrNameLst>
                                          <p:attrName>style.visibility</p:attrName>
                                        </p:attrNameLst>
                                      </p:cBhvr>
                                      <p:to>
                                        <p:strVal val="visible"/>
                                      </p:to>
                                    </p:set>
                                    <p:anim calcmode="lin" valueType="num">
                                      <p:cBhvr additive="base">
                                        <p:cTn dur="500" fill="hold" id="7"/>
                                        <p:tgtEl>
                                          <p:spTgt spid="1049388"/>
                                        </p:tgtEl>
                                        <p:attrNameLst>
                                          <p:attrName>ppt_x</p:attrName>
                                        </p:attrNameLst>
                                      </p:cBhvr>
                                      <p:tavLst>
                                        <p:tav tm="0">
                                          <p:val>
                                            <p:strVal val="1+#ppt_w/2"/>
                                          </p:val>
                                        </p:tav>
                                        <p:tav tm="100000">
                                          <p:val>
                                            <p:strVal val="#ppt_x"/>
                                          </p:val>
                                        </p:tav>
                                      </p:tavLst>
                                    </p:anim>
                                    <p:anim calcmode="lin" valueType="num">
                                      <p:cBhvr additive="base">
                                        <p:cTn dur="500" fill="hold" id="8"/>
                                        <p:tgtEl>
                                          <p:spTgt spid="1049388"/>
                                        </p:tgtEl>
                                        <p:attrNameLst>
                                          <p:attrName>ppt_y</p:attrName>
                                        </p:attrNameLst>
                                      </p:cBhvr>
                                      <p:tavLst>
                                        <p:tav tm="0">
                                          <p:val>
                                            <p:strVal val="#ppt_y"/>
                                          </p:val>
                                        </p:tav>
                                        <p:tav tm="100000">
                                          <p:val>
                                            <p:strVal val="#ppt_y"/>
                                          </p:val>
                                        </p:tav>
                                      </p:tavLst>
                                    </p:anim>
                                  </p:childTnLst>
                                </p:cTn>
                              </p:par>
                            </p:childTnLst>
                          </p:cTn>
                        </p:par>
                      </p:childTnLst>
                    </p:cTn>
                  </p:par>
                  <p:par>
                    <p:cTn fill="hold" id="9" nodeType="clickPar">
                      <p:stCondLst>
                        <p:cond delay="indefinite"/>
                      </p:stCondLst>
                      <p:childTnLst>
                        <p:par>
                          <p:cTn fill="hold" id="10" nodeType="withGroup">
                            <p:stCondLst>
                              <p:cond delay="0"/>
                            </p:stCondLst>
                            <p:childTnLst>
                              <p:par>
                                <p:cTn fill="hold" grpId="0" id="11" nodeType="clickEffect" presetClass="entr" presetID="2" presetSubtype="2">
                                  <p:stCondLst>
                                    <p:cond delay="0"/>
                                  </p:stCondLst>
                                  <p:childTnLst>
                                    <p:set>
                                      <p:cBhvr>
                                        <p:cTn dur="1" fill="hold" id="12">
                                          <p:stCondLst>
                                            <p:cond delay="0"/>
                                          </p:stCondLst>
                                        </p:cTn>
                                        <p:tgtEl>
                                          <p:spTgt spid="1049389"/>
                                        </p:tgtEl>
                                        <p:attrNameLst>
                                          <p:attrName>style.visibility</p:attrName>
                                        </p:attrNameLst>
                                      </p:cBhvr>
                                      <p:to>
                                        <p:strVal val="visible"/>
                                      </p:to>
                                    </p:set>
                                    <p:anim calcmode="lin" valueType="num">
                                      <p:cBhvr additive="base">
                                        <p:cTn dur="500" fill="hold" id="13"/>
                                        <p:tgtEl>
                                          <p:spTgt spid="1049389"/>
                                        </p:tgtEl>
                                        <p:attrNameLst>
                                          <p:attrName>ppt_x</p:attrName>
                                        </p:attrNameLst>
                                      </p:cBhvr>
                                      <p:tavLst>
                                        <p:tav tm="0">
                                          <p:val>
                                            <p:strVal val="1+#ppt_w/2"/>
                                          </p:val>
                                        </p:tav>
                                        <p:tav tm="100000">
                                          <p:val>
                                            <p:strVal val="#ppt_x"/>
                                          </p:val>
                                        </p:tav>
                                      </p:tavLst>
                                    </p:anim>
                                    <p:anim calcmode="lin" valueType="num">
                                      <p:cBhvr additive="base">
                                        <p:cTn dur="500" fill="hold" id="14"/>
                                        <p:tgtEl>
                                          <p:spTgt spid="1049389"/>
                                        </p:tgtEl>
                                        <p:attrNameLst>
                                          <p:attrName>ppt_y</p:attrName>
                                        </p:attrNameLst>
                                      </p:cBhvr>
                                      <p:tavLst>
                                        <p:tav tm="0">
                                          <p:val>
                                            <p:strVal val="#ppt_y"/>
                                          </p:val>
                                        </p:tav>
                                        <p:tav tm="100000">
                                          <p:val>
                                            <p:strVal val="#ppt_y"/>
                                          </p:val>
                                        </p:tav>
                                      </p:tavLst>
                                    </p:anim>
                                  </p:childTnLst>
                                </p:cTn>
                              </p:par>
                            </p:childTnLst>
                          </p:cTn>
                        </p:par>
                      </p:childTnLst>
                    </p:cTn>
                  </p:par>
                  <p:par>
                    <p:cTn fill="hold" id="15" nodeType="clickPar">
                      <p:stCondLst>
                        <p:cond delay="indefinite"/>
                      </p:stCondLst>
                      <p:childTnLst>
                        <p:par>
                          <p:cTn fill="hold" id="16" nodeType="withGroup">
                            <p:stCondLst>
                              <p:cond delay="0"/>
                            </p:stCondLst>
                            <p:childTnLst>
                              <p:par>
                                <p:cTn fill="hold" grpId="0" id="17" nodeType="clickEffect" presetClass="entr" presetID="2" presetSubtype="2">
                                  <p:stCondLst>
                                    <p:cond delay="0"/>
                                  </p:stCondLst>
                                  <p:childTnLst>
                                    <p:set>
                                      <p:cBhvr>
                                        <p:cTn dur="1" fill="hold" id="18">
                                          <p:stCondLst>
                                            <p:cond delay="0"/>
                                          </p:stCondLst>
                                        </p:cTn>
                                        <p:tgtEl>
                                          <p:spTgt spid="1049390"/>
                                        </p:tgtEl>
                                        <p:attrNameLst>
                                          <p:attrName>style.visibility</p:attrName>
                                        </p:attrNameLst>
                                      </p:cBhvr>
                                      <p:to>
                                        <p:strVal val="visible"/>
                                      </p:to>
                                    </p:set>
                                    <p:anim calcmode="lin" valueType="num">
                                      <p:cBhvr additive="base">
                                        <p:cTn dur="500" fill="hold" id="19"/>
                                        <p:tgtEl>
                                          <p:spTgt spid="1049390"/>
                                        </p:tgtEl>
                                        <p:attrNameLst>
                                          <p:attrName>ppt_x</p:attrName>
                                        </p:attrNameLst>
                                      </p:cBhvr>
                                      <p:tavLst>
                                        <p:tav tm="0">
                                          <p:val>
                                            <p:strVal val="1+#ppt_w/2"/>
                                          </p:val>
                                        </p:tav>
                                        <p:tav tm="100000">
                                          <p:val>
                                            <p:strVal val="#ppt_x"/>
                                          </p:val>
                                        </p:tav>
                                      </p:tavLst>
                                    </p:anim>
                                    <p:anim calcmode="lin" valueType="num">
                                      <p:cBhvr additive="base">
                                        <p:cTn dur="500" fill="hold" id="20"/>
                                        <p:tgtEl>
                                          <p:spTgt spid="1049390"/>
                                        </p:tgtEl>
                                        <p:attrNameLst>
                                          <p:attrName>ppt_y</p:attrName>
                                        </p:attrNameLst>
                                      </p:cBhvr>
                                      <p:tavLst>
                                        <p:tav tm="0">
                                          <p:val>
                                            <p:strVal val="#ppt_y"/>
                                          </p:val>
                                        </p:tav>
                                        <p:tav tm="100000">
                                          <p:val>
                                            <p:strVal val="#ppt_y"/>
                                          </p:val>
                                        </p:tav>
                                      </p:tavLst>
                                    </p:anim>
                                  </p:childTnLst>
                                </p:cTn>
                              </p:par>
                            </p:childTnLst>
                          </p:cTn>
                        </p:par>
                      </p:childTnLst>
                    </p:cTn>
                  </p:par>
                  <p:par>
                    <p:cTn fill="hold" id="21" nodeType="clickPar">
                      <p:stCondLst>
                        <p:cond delay="indefinite"/>
                      </p:stCondLst>
                      <p:childTnLst>
                        <p:par>
                          <p:cTn fill="hold" id="22" nodeType="withGroup">
                            <p:stCondLst>
                              <p:cond delay="0"/>
                            </p:stCondLst>
                            <p:childTnLst>
                              <p:par>
                                <p:cTn fill="hold" grpId="0" id="23" nodeType="clickEffect" presetClass="entr" presetID="2" presetSubtype="2">
                                  <p:stCondLst>
                                    <p:cond delay="0"/>
                                  </p:stCondLst>
                                  <p:childTnLst>
                                    <p:set>
                                      <p:cBhvr>
                                        <p:cTn dur="1" fill="hold" id="24">
                                          <p:stCondLst>
                                            <p:cond delay="0"/>
                                          </p:stCondLst>
                                        </p:cTn>
                                        <p:tgtEl>
                                          <p:spTgt spid="1049391"/>
                                        </p:tgtEl>
                                        <p:attrNameLst>
                                          <p:attrName>style.visibility</p:attrName>
                                        </p:attrNameLst>
                                      </p:cBhvr>
                                      <p:to>
                                        <p:strVal val="visible"/>
                                      </p:to>
                                    </p:set>
                                    <p:anim calcmode="lin" valueType="num">
                                      <p:cBhvr additive="base">
                                        <p:cTn dur="500" fill="hold" id="25"/>
                                        <p:tgtEl>
                                          <p:spTgt spid="1049391"/>
                                        </p:tgtEl>
                                        <p:attrNameLst>
                                          <p:attrName>ppt_x</p:attrName>
                                        </p:attrNameLst>
                                      </p:cBhvr>
                                      <p:tavLst>
                                        <p:tav tm="0">
                                          <p:val>
                                            <p:strVal val="1+#ppt_w/2"/>
                                          </p:val>
                                        </p:tav>
                                        <p:tav tm="100000">
                                          <p:val>
                                            <p:strVal val="#ppt_x"/>
                                          </p:val>
                                        </p:tav>
                                      </p:tavLst>
                                    </p:anim>
                                    <p:anim calcmode="lin" valueType="num">
                                      <p:cBhvr additive="base">
                                        <p:cTn dur="500" fill="hold" id="26"/>
                                        <p:tgtEl>
                                          <p:spTgt spid="10493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88" grpId="0" uiExpand="0" build="whole"/>
      <p:bldP spid="1049389" grpId="0" uiExpand="0" build="whole"/>
      <p:bldP spid="1049390" grpId="0" uiExpand="0" build="whole"/>
      <p:bldP spid="1049391" grpId="0" uiExpand="0" build="whole"/>
    </p:bldLst>
  </p:timing>
</p:sld>
</file>

<file path=ppt/slides/slide44.xml><?xml version="1.0" encoding="utf-8"?>
<p:sld xmlns:a="http://schemas.openxmlformats.org/drawingml/2006/main" xmlns:r="http://schemas.openxmlformats.org/officeDocument/2006/relationships" xmlns:p="http://schemas.openxmlformats.org/presentationml/2006/main" showMasterSp="1">
  <p:cSld>
    <p:spTree>
      <p:nvGrpSpPr>
        <p:cNvPr id="227" name=""/>
        <p:cNvGrpSpPr/>
        <p:nvPr/>
      </p:nvGrpSpPr>
      <p:grpSpPr>
        <a:xfrm rot="0">
          <a:off x="0" y="0"/>
          <a:ext cx="0" cy="0"/>
          <a:chOff x="0" y="0"/>
          <a:chExt cx="0" cy="0"/>
        </a:xfrm>
      </p:grpSpPr>
      <p:pic>
        <p:nvPicPr>
          <p:cNvPr id="2097251" name="Picture 2" descr="SH2507-crop"/>
          <p:cNvPicPr>
            <a:picLocks/>
          </p:cNvPicPr>
          <p:nvPr/>
        </p:nvPicPr>
        <p:blipFill>
          <a:blip xmlns:r="http://schemas.openxmlformats.org/officeDocument/2006/relationships" r:embed="rId1"/>
          <a:srcRect l="0" t="0" r="0" b="0"/>
          <a:stretch>
            <a:fillRect/>
          </a:stretch>
        </p:blipFill>
        <p:spPr>
          <a:xfrm rot="0">
            <a:off x="2438400" y="228600"/>
            <a:ext cx="3962400" cy="685800"/>
          </a:xfrm>
          <a:prstGeom prst="rect"/>
          <a:noFill/>
          <a:ln w="19050" cap="flat" cmpd="sng">
            <a:solidFill>
              <a:schemeClr val="accent2">
                <a:alpha val="100000"/>
              </a:schemeClr>
            </a:solidFill>
            <a:prstDash val="solid"/>
            <a:round/>
          </a:ln>
        </p:spPr>
      </p:pic>
      <p:sp>
        <p:nvSpPr>
          <p:cNvPr id="1049395" name="Text Box 3"/>
          <p:cNvSpPr txBox="1"/>
          <p:nvPr/>
        </p:nvSpPr>
        <p:spPr>
          <a:xfrm rot="0">
            <a:off x="2438400" y="228600"/>
            <a:ext cx="39624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Selected Key Terms</a:t>
            </a:r>
          </a:p>
        </p:txBody>
      </p:sp>
      <p:sp>
        <p:nvSpPr>
          <p:cNvPr id="1049396" name="Rectangle 4"/>
          <p:cNvSpPr/>
          <p:nvPr/>
        </p:nvSpPr>
        <p:spPr>
          <a:xfrm rot="0">
            <a:off x="20637" y="0"/>
            <a:ext cx="9155112" cy="6889750"/>
          </a:xfrm>
          <a:prstGeom prst="rect"/>
          <a:noFill/>
          <a:ln w="76200" cap="flat" cmpd="sng">
            <a:solidFill>
              <a:schemeClr val="lt2">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397" name="Text Box 5"/>
          <p:cNvSpPr txBox="1"/>
          <p:nvPr/>
        </p:nvSpPr>
        <p:spPr>
          <a:xfrm rot="0">
            <a:off x="1447800" y="1295400"/>
            <a:ext cx="6553200" cy="5191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2800" lang="en-US">
                <a:latin typeface="Times" pitchFamily="18" charset="0"/>
                <a:ea typeface="Times New Roman" pitchFamily="18" charset="0"/>
              </a:rPr>
              <a:t> </a:t>
            </a:r>
          </a:p>
        </p:txBody>
      </p:sp>
      <p:sp>
        <p:nvSpPr>
          <p:cNvPr id="1049398" name="Text Box 6"/>
          <p:cNvSpPr txBox="1"/>
          <p:nvPr/>
        </p:nvSpPr>
        <p:spPr>
          <a:xfrm rot="0">
            <a:off x="152400" y="1362075"/>
            <a:ext cx="1981200" cy="48387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algn="r" eaLnBrk="1" hangingPunct="1" latinLnBrk="1" lvl="0"/>
            <a:r>
              <a:rPr altLang="en-US" b="1" i="1" lang="en-US">
                <a:solidFill>
                  <a:schemeClr val="lt2"/>
                </a:solidFill>
                <a:latin typeface="Times" pitchFamily="18" charset="0"/>
                <a:ea typeface="Times New Roman" pitchFamily="18" charset="0"/>
              </a:rPr>
              <a:t>Decoder  </a:t>
            </a:r>
          </a:p>
          <a:p>
            <a:pPr algn="r" eaLnBrk="1" hangingPunct="1" latinLnBrk="1" lvl="0"/>
            <a:endParaRPr altLang="en-US" b="1" sz="1200" i="1" lang="en-US">
              <a:solidFill>
                <a:schemeClr val="lt2"/>
              </a:solidFill>
              <a:latin typeface="Times" pitchFamily="18" charset="0"/>
              <a:ea typeface="Times New Roman" pitchFamily="18" charset="0"/>
            </a:endParaRPr>
          </a:p>
          <a:p>
            <a:pPr algn="r" eaLnBrk="1" hangingPunct="1" latinLnBrk="1" lvl="0"/>
            <a:endParaRPr altLang="en-US" b="1" sz="1200" i="1" lang="en-US">
              <a:solidFill>
                <a:schemeClr val="lt2"/>
              </a:solidFill>
              <a:latin typeface="Times" pitchFamily="18" charset="0"/>
              <a:ea typeface="Times New Roman" pitchFamily="18" charset="0"/>
            </a:endParaRPr>
          </a:p>
          <a:p>
            <a:pPr algn="r" eaLnBrk="1" hangingPunct="1" latinLnBrk="1" lvl="0"/>
            <a:endParaRPr altLang="en-US" b="1" sz="1200" i="1" lang="en-US">
              <a:solidFill>
                <a:schemeClr val="lt2"/>
              </a:solidFill>
              <a:latin typeface="Times" pitchFamily="18" charset="0"/>
              <a:ea typeface="Times New Roman" pitchFamily="18" charset="0"/>
            </a:endParaRPr>
          </a:p>
          <a:p>
            <a:pPr algn="r" eaLnBrk="1" hangingPunct="1" latinLnBrk="1" lvl="0"/>
            <a:r>
              <a:rPr altLang="en-US" b="1" i="1" lang="en-US">
                <a:solidFill>
                  <a:schemeClr val="lt2"/>
                </a:solidFill>
                <a:latin typeface="Times" pitchFamily="18" charset="0"/>
                <a:ea typeface="Times New Roman" pitchFamily="18" charset="0"/>
              </a:rPr>
              <a:t>Encoder</a:t>
            </a:r>
          </a:p>
          <a:p>
            <a:pPr algn="r" eaLnBrk="1" hangingPunct="1" latinLnBrk="1" lvl="0"/>
            <a:endParaRPr altLang="en-US" b="1" i="1" lang="en-US">
              <a:solidFill>
                <a:schemeClr val="lt2"/>
              </a:solidFill>
              <a:latin typeface="Wingdings" pitchFamily="2" charset="2"/>
              <a:ea typeface="Times New Roman" pitchFamily="18" charset="0"/>
            </a:endParaRPr>
          </a:p>
          <a:p>
            <a:pPr algn="r" eaLnBrk="1" hangingPunct="1" latinLnBrk="1" lvl="0"/>
            <a:endParaRPr altLang="en-US" b="1" sz="1200" i="1" lang="en-US">
              <a:solidFill>
                <a:schemeClr val="lt2"/>
              </a:solidFill>
              <a:latin typeface="Times" pitchFamily="18" charset="0"/>
              <a:ea typeface="Times New Roman" pitchFamily="18" charset="0"/>
            </a:endParaRPr>
          </a:p>
          <a:p>
            <a:pPr algn="r" eaLnBrk="1" hangingPunct="1" latinLnBrk="1" lvl="0"/>
            <a:r>
              <a:rPr altLang="en-US" b="1" i="1" lang="en-US">
                <a:solidFill>
                  <a:schemeClr val="lt2"/>
                </a:solidFill>
                <a:latin typeface="Times" pitchFamily="18" charset="0"/>
                <a:ea typeface="Times New Roman" pitchFamily="18" charset="0"/>
              </a:rPr>
              <a:t>Priority encoder</a:t>
            </a:r>
          </a:p>
          <a:p>
            <a:pPr algn="r" eaLnBrk="1" hangingPunct="1" latinLnBrk="1" lvl="0"/>
            <a:endParaRPr altLang="en-US" b="1" sz="1200" i="1" lang="en-US">
              <a:solidFill>
                <a:schemeClr val="lt2"/>
              </a:solidFill>
              <a:latin typeface="Times" pitchFamily="18" charset="0"/>
              <a:ea typeface="Times New Roman" pitchFamily="18" charset="0"/>
            </a:endParaRPr>
          </a:p>
          <a:p>
            <a:pPr algn="r" eaLnBrk="1" hangingPunct="1" latinLnBrk="1" lvl="0"/>
            <a:r>
              <a:rPr altLang="en-US" b="1" i="1" lang="en-US">
                <a:solidFill>
                  <a:schemeClr val="lt2"/>
                </a:solidFill>
                <a:latin typeface="Times" pitchFamily="18" charset="0"/>
                <a:ea typeface="Times New Roman" pitchFamily="18" charset="0"/>
              </a:rPr>
              <a:t>Multiplexer (MUX)</a:t>
            </a:r>
          </a:p>
          <a:p>
            <a:pPr algn="r" eaLnBrk="1" hangingPunct="1" latinLnBrk="1" lvl="0"/>
            <a:endParaRPr altLang="en-US" b="1" sz="1200" i="1" lang="en-US">
              <a:solidFill>
                <a:schemeClr val="lt2"/>
              </a:solidFill>
              <a:latin typeface="Times" pitchFamily="18" charset="0"/>
              <a:ea typeface="Times New Roman" pitchFamily="18" charset="0"/>
            </a:endParaRPr>
          </a:p>
          <a:p>
            <a:pPr algn="r" eaLnBrk="1" hangingPunct="1" latinLnBrk="1" lvl="0"/>
            <a:endParaRPr altLang="en-US" b="1" i="1" lang="en-US">
              <a:solidFill>
                <a:schemeClr val="lt2"/>
              </a:solidFill>
              <a:latin typeface="Times" pitchFamily="18" charset="0"/>
              <a:ea typeface="Times New Roman" pitchFamily="18" charset="0"/>
            </a:endParaRPr>
          </a:p>
          <a:p>
            <a:pPr algn="r" eaLnBrk="1" hangingPunct="1" latinLnBrk="1" lvl="0"/>
            <a:r>
              <a:rPr altLang="en-US" b="1" i="1" lang="en-US">
                <a:solidFill>
                  <a:schemeClr val="lt2"/>
                </a:solidFill>
                <a:latin typeface="Times" pitchFamily="18" charset="0"/>
                <a:ea typeface="Times New Roman" pitchFamily="18" charset="0"/>
              </a:rPr>
              <a:t>Demultiplexer (DEMUX)</a:t>
            </a:r>
          </a:p>
        </p:txBody>
      </p:sp>
      <p:sp>
        <p:nvSpPr>
          <p:cNvPr id="1049399" name="Text Box 7"/>
          <p:cNvSpPr txBox="1"/>
          <p:nvPr/>
        </p:nvSpPr>
        <p:spPr>
          <a:xfrm rot="0">
            <a:off x="2139950" y="1358900"/>
            <a:ext cx="6775450" cy="8223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latin typeface="Times" pitchFamily="18" charset="0"/>
                <a:ea typeface="Times New Roman" pitchFamily="18" charset="0"/>
              </a:rPr>
              <a:t>A digital circuit that converts coded information into a familiar or noncoded form.</a:t>
            </a:r>
          </a:p>
        </p:txBody>
      </p:sp>
      <p:sp>
        <p:nvSpPr>
          <p:cNvPr id="1049400" name="Text Box 8"/>
          <p:cNvSpPr txBox="1"/>
          <p:nvPr/>
        </p:nvSpPr>
        <p:spPr>
          <a:xfrm rot="0">
            <a:off x="2133600" y="2270125"/>
            <a:ext cx="6781800" cy="8223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t>A digital circuit that converts information into a coded form</a:t>
            </a:r>
            <a:r>
              <a:rPr altLang="en-US" lang="en-US">
                <a:solidFill>
                  <a:srgbClr val="000000"/>
                </a:solidFill>
                <a:latin typeface="Times" pitchFamily="18" charset="0"/>
                <a:ea typeface="Times New Roman" pitchFamily="18" charset="0"/>
              </a:rPr>
              <a:t>.</a:t>
            </a:r>
          </a:p>
        </p:txBody>
      </p:sp>
      <p:sp>
        <p:nvSpPr>
          <p:cNvPr id="1049401" name="Text Box 9"/>
          <p:cNvSpPr txBox="1"/>
          <p:nvPr/>
        </p:nvSpPr>
        <p:spPr>
          <a:xfrm rot="0">
            <a:off x="2133600" y="3200400"/>
            <a:ext cx="6781800" cy="8223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solidFill>
                  <a:srgbClr val="000000"/>
                </a:solidFill>
                <a:latin typeface="Times" pitchFamily="18" charset="0"/>
                <a:ea typeface="Times New Roman" pitchFamily="18" charset="0"/>
              </a:rPr>
              <a:t>An encoder in which only the highest value input digit is encoded and any other active input is ignored.</a:t>
            </a:r>
          </a:p>
        </p:txBody>
      </p:sp>
      <p:sp>
        <p:nvSpPr>
          <p:cNvPr id="1049402" name="Text Box 10"/>
          <p:cNvSpPr txBox="1"/>
          <p:nvPr/>
        </p:nvSpPr>
        <p:spPr>
          <a:xfrm rot="0">
            <a:off x="2133600" y="4114800"/>
            <a:ext cx="6781800" cy="11874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solidFill>
                  <a:srgbClr val="000000"/>
                </a:solidFill>
              </a:rPr>
              <a:t>A circuit that switches digital data from several input lines onto a single output line in a specified time sequence. </a:t>
            </a:r>
          </a:p>
        </p:txBody>
      </p:sp>
      <p:sp>
        <p:nvSpPr>
          <p:cNvPr id="1049403" name="Text Box 11"/>
          <p:cNvSpPr txBox="1"/>
          <p:nvPr/>
        </p:nvSpPr>
        <p:spPr>
          <a:xfrm rot="0">
            <a:off x="2133600" y="5410200"/>
            <a:ext cx="6781800" cy="11874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solidFill>
                  <a:srgbClr val="000000"/>
                </a:solidFill>
              </a:rPr>
              <a:t>A circuit that switches digital data from one input line onto a several output lines in a specified time sequence.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2" presetSubtype="2">
                                  <p:stCondLst>
                                    <p:cond delay="0"/>
                                  </p:stCondLst>
                                  <p:childTnLst>
                                    <p:set>
                                      <p:cBhvr>
                                        <p:cTn dur="1" fill="hold" id="6">
                                          <p:stCondLst>
                                            <p:cond delay="0"/>
                                          </p:stCondLst>
                                        </p:cTn>
                                        <p:tgtEl>
                                          <p:spTgt spid="1049399"/>
                                        </p:tgtEl>
                                        <p:attrNameLst>
                                          <p:attrName>style.visibility</p:attrName>
                                        </p:attrNameLst>
                                      </p:cBhvr>
                                      <p:to>
                                        <p:strVal val="visible"/>
                                      </p:to>
                                    </p:set>
                                    <p:anim calcmode="lin" valueType="num">
                                      <p:cBhvr additive="base">
                                        <p:cTn dur="500" fill="hold" id="7"/>
                                        <p:tgtEl>
                                          <p:spTgt spid="1049399"/>
                                        </p:tgtEl>
                                        <p:attrNameLst>
                                          <p:attrName>ppt_x</p:attrName>
                                        </p:attrNameLst>
                                      </p:cBhvr>
                                      <p:tavLst>
                                        <p:tav tm="0">
                                          <p:val>
                                            <p:strVal val="1+#ppt_w/2"/>
                                          </p:val>
                                        </p:tav>
                                        <p:tav tm="100000">
                                          <p:val>
                                            <p:strVal val="#ppt_x"/>
                                          </p:val>
                                        </p:tav>
                                      </p:tavLst>
                                    </p:anim>
                                    <p:anim calcmode="lin" valueType="num">
                                      <p:cBhvr additive="base">
                                        <p:cTn dur="500" fill="hold" id="8"/>
                                        <p:tgtEl>
                                          <p:spTgt spid="1049399"/>
                                        </p:tgtEl>
                                        <p:attrNameLst>
                                          <p:attrName>ppt_y</p:attrName>
                                        </p:attrNameLst>
                                      </p:cBhvr>
                                      <p:tavLst>
                                        <p:tav tm="0">
                                          <p:val>
                                            <p:strVal val="#ppt_y"/>
                                          </p:val>
                                        </p:tav>
                                        <p:tav tm="100000">
                                          <p:val>
                                            <p:strVal val="#ppt_y"/>
                                          </p:val>
                                        </p:tav>
                                      </p:tavLst>
                                    </p:anim>
                                  </p:childTnLst>
                                </p:cTn>
                              </p:par>
                            </p:childTnLst>
                          </p:cTn>
                        </p:par>
                      </p:childTnLst>
                    </p:cTn>
                  </p:par>
                  <p:par>
                    <p:cTn fill="hold" id="9" nodeType="clickPar">
                      <p:stCondLst>
                        <p:cond delay="indefinite"/>
                      </p:stCondLst>
                      <p:childTnLst>
                        <p:par>
                          <p:cTn fill="hold" id="10" nodeType="withGroup">
                            <p:stCondLst>
                              <p:cond delay="0"/>
                            </p:stCondLst>
                            <p:childTnLst>
                              <p:par>
                                <p:cTn fill="hold" grpId="0" id="11" nodeType="clickEffect" presetClass="entr" presetID="2" presetSubtype="2">
                                  <p:stCondLst>
                                    <p:cond delay="0"/>
                                  </p:stCondLst>
                                  <p:childTnLst>
                                    <p:set>
                                      <p:cBhvr>
                                        <p:cTn dur="1" fill="hold" id="12">
                                          <p:stCondLst>
                                            <p:cond delay="0"/>
                                          </p:stCondLst>
                                        </p:cTn>
                                        <p:tgtEl>
                                          <p:spTgt spid="1049400"/>
                                        </p:tgtEl>
                                        <p:attrNameLst>
                                          <p:attrName>style.visibility</p:attrName>
                                        </p:attrNameLst>
                                      </p:cBhvr>
                                      <p:to>
                                        <p:strVal val="visible"/>
                                      </p:to>
                                    </p:set>
                                    <p:anim calcmode="lin" valueType="num">
                                      <p:cBhvr additive="base">
                                        <p:cTn dur="500" fill="hold" id="13"/>
                                        <p:tgtEl>
                                          <p:spTgt spid="1049400"/>
                                        </p:tgtEl>
                                        <p:attrNameLst>
                                          <p:attrName>ppt_x</p:attrName>
                                        </p:attrNameLst>
                                      </p:cBhvr>
                                      <p:tavLst>
                                        <p:tav tm="0">
                                          <p:val>
                                            <p:strVal val="1+#ppt_w/2"/>
                                          </p:val>
                                        </p:tav>
                                        <p:tav tm="100000">
                                          <p:val>
                                            <p:strVal val="#ppt_x"/>
                                          </p:val>
                                        </p:tav>
                                      </p:tavLst>
                                    </p:anim>
                                    <p:anim calcmode="lin" valueType="num">
                                      <p:cBhvr additive="base">
                                        <p:cTn dur="500" fill="hold" id="14"/>
                                        <p:tgtEl>
                                          <p:spTgt spid="1049400"/>
                                        </p:tgtEl>
                                        <p:attrNameLst>
                                          <p:attrName>ppt_y</p:attrName>
                                        </p:attrNameLst>
                                      </p:cBhvr>
                                      <p:tavLst>
                                        <p:tav tm="0">
                                          <p:val>
                                            <p:strVal val="#ppt_y"/>
                                          </p:val>
                                        </p:tav>
                                        <p:tav tm="100000">
                                          <p:val>
                                            <p:strVal val="#ppt_y"/>
                                          </p:val>
                                        </p:tav>
                                      </p:tavLst>
                                    </p:anim>
                                  </p:childTnLst>
                                </p:cTn>
                              </p:par>
                            </p:childTnLst>
                          </p:cTn>
                        </p:par>
                      </p:childTnLst>
                    </p:cTn>
                  </p:par>
                  <p:par>
                    <p:cTn fill="hold" id="15" nodeType="clickPar">
                      <p:stCondLst>
                        <p:cond delay="indefinite"/>
                      </p:stCondLst>
                      <p:childTnLst>
                        <p:par>
                          <p:cTn fill="hold" id="16" nodeType="withGroup">
                            <p:stCondLst>
                              <p:cond delay="0"/>
                            </p:stCondLst>
                            <p:childTnLst>
                              <p:par>
                                <p:cTn fill="hold" grpId="0" id="17" nodeType="clickEffect" presetClass="entr" presetID="2" presetSubtype="2">
                                  <p:stCondLst>
                                    <p:cond delay="0"/>
                                  </p:stCondLst>
                                  <p:childTnLst>
                                    <p:set>
                                      <p:cBhvr>
                                        <p:cTn dur="1" fill="hold" id="18">
                                          <p:stCondLst>
                                            <p:cond delay="0"/>
                                          </p:stCondLst>
                                        </p:cTn>
                                        <p:tgtEl>
                                          <p:spTgt spid="1049401"/>
                                        </p:tgtEl>
                                        <p:attrNameLst>
                                          <p:attrName>style.visibility</p:attrName>
                                        </p:attrNameLst>
                                      </p:cBhvr>
                                      <p:to>
                                        <p:strVal val="visible"/>
                                      </p:to>
                                    </p:set>
                                    <p:anim calcmode="lin" valueType="num">
                                      <p:cBhvr additive="base">
                                        <p:cTn dur="500" fill="hold" id="19"/>
                                        <p:tgtEl>
                                          <p:spTgt spid="1049401"/>
                                        </p:tgtEl>
                                        <p:attrNameLst>
                                          <p:attrName>ppt_x</p:attrName>
                                        </p:attrNameLst>
                                      </p:cBhvr>
                                      <p:tavLst>
                                        <p:tav tm="0">
                                          <p:val>
                                            <p:strVal val="1+#ppt_w/2"/>
                                          </p:val>
                                        </p:tav>
                                        <p:tav tm="100000">
                                          <p:val>
                                            <p:strVal val="#ppt_x"/>
                                          </p:val>
                                        </p:tav>
                                      </p:tavLst>
                                    </p:anim>
                                    <p:anim calcmode="lin" valueType="num">
                                      <p:cBhvr additive="base">
                                        <p:cTn dur="500" fill="hold" id="20"/>
                                        <p:tgtEl>
                                          <p:spTgt spid="1049401"/>
                                        </p:tgtEl>
                                        <p:attrNameLst>
                                          <p:attrName>ppt_y</p:attrName>
                                        </p:attrNameLst>
                                      </p:cBhvr>
                                      <p:tavLst>
                                        <p:tav tm="0">
                                          <p:val>
                                            <p:strVal val="#ppt_y"/>
                                          </p:val>
                                        </p:tav>
                                        <p:tav tm="100000">
                                          <p:val>
                                            <p:strVal val="#ppt_y"/>
                                          </p:val>
                                        </p:tav>
                                      </p:tavLst>
                                    </p:anim>
                                  </p:childTnLst>
                                </p:cTn>
                              </p:par>
                            </p:childTnLst>
                          </p:cTn>
                        </p:par>
                      </p:childTnLst>
                    </p:cTn>
                  </p:par>
                  <p:par>
                    <p:cTn fill="hold" id="21" nodeType="clickPar">
                      <p:stCondLst>
                        <p:cond delay="indefinite"/>
                      </p:stCondLst>
                      <p:childTnLst>
                        <p:par>
                          <p:cTn fill="hold" id="22" nodeType="withGroup">
                            <p:stCondLst>
                              <p:cond delay="0"/>
                            </p:stCondLst>
                            <p:childTnLst>
                              <p:par>
                                <p:cTn fill="hold" grpId="0" id="23" nodeType="clickEffect" presetClass="entr" presetID="2" presetSubtype="2">
                                  <p:stCondLst>
                                    <p:cond delay="0"/>
                                  </p:stCondLst>
                                  <p:childTnLst>
                                    <p:set>
                                      <p:cBhvr>
                                        <p:cTn dur="1" fill="hold" id="24">
                                          <p:stCondLst>
                                            <p:cond delay="0"/>
                                          </p:stCondLst>
                                        </p:cTn>
                                        <p:tgtEl>
                                          <p:spTgt spid="1049402"/>
                                        </p:tgtEl>
                                        <p:attrNameLst>
                                          <p:attrName>style.visibility</p:attrName>
                                        </p:attrNameLst>
                                      </p:cBhvr>
                                      <p:to>
                                        <p:strVal val="visible"/>
                                      </p:to>
                                    </p:set>
                                    <p:anim calcmode="lin" valueType="num">
                                      <p:cBhvr additive="base">
                                        <p:cTn dur="500" fill="hold" id="25"/>
                                        <p:tgtEl>
                                          <p:spTgt spid="1049402"/>
                                        </p:tgtEl>
                                        <p:attrNameLst>
                                          <p:attrName>ppt_x</p:attrName>
                                        </p:attrNameLst>
                                      </p:cBhvr>
                                      <p:tavLst>
                                        <p:tav tm="0">
                                          <p:val>
                                            <p:strVal val="1+#ppt_w/2"/>
                                          </p:val>
                                        </p:tav>
                                        <p:tav tm="100000">
                                          <p:val>
                                            <p:strVal val="#ppt_x"/>
                                          </p:val>
                                        </p:tav>
                                      </p:tavLst>
                                    </p:anim>
                                    <p:anim calcmode="lin" valueType="num">
                                      <p:cBhvr additive="base">
                                        <p:cTn dur="500" fill="hold" id="26"/>
                                        <p:tgtEl>
                                          <p:spTgt spid="1049402"/>
                                        </p:tgtEl>
                                        <p:attrNameLst>
                                          <p:attrName>ppt_y</p:attrName>
                                        </p:attrNameLst>
                                      </p:cBhvr>
                                      <p:tavLst>
                                        <p:tav tm="0">
                                          <p:val>
                                            <p:strVal val="#ppt_y"/>
                                          </p:val>
                                        </p:tav>
                                        <p:tav tm="100000">
                                          <p:val>
                                            <p:strVal val="#ppt_y"/>
                                          </p:val>
                                        </p:tav>
                                      </p:tavLst>
                                    </p:anim>
                                  </p:childTnLst>
                                </p:cTn>
                              </p:par>
                            </p:childTnLst>
                          </p:cTn>
                        </p:par>
                      </p:childTnLst>
                    </p:cTn>
                  </p:par>
                  <p:par>
                    <p:cTn fill="hold" id="27" nodeType="clickPar">
                      <p:stCondLst>
                        <p:cond delay="indefinite"/>
                      </p:stCondLst>
                      <p:childTnLst>
                        <p:par>
                          <p:cTn fill="hold" id="28" nodeType="withGroup">
                            <p:stCondLst>
                              <p:cond delay="0"/>
                            </p:stCondLst>
                            <p:childTnLst>
                              <p:par>
                                <p:cTn fill="hold" grpId="0" id="29" nodeType="clickEffect" presetClass="entr" presetID="2" presetSubtype="2">
                                  <p:stCondLst>
                                    <p:cond delay="0"/>
                                  </p:stCondLst>
                                  <p:childTnLst>
                                    <p:set>
                                      <p:cBhvr>
                                        <p:cTn dur="1" fill="hold" id="30">
                                          <p:stCondLst>
                                            <p:cond delay="0"/>
                                          </p:stCondLst>
                                        </p:cTn>
                                        <p:tgtEl>
                                          <p:spTgt spid="1049403"/>
                                        </p:tgtEl>
                                        <p:attrNameLst>
                                          <p:attrName>style.visibility</p:attrName>
                                        </p:attrNameLst>
                                      </p:cBhvr>
                                      <p:to>
                                        <p:strVal val="visible"/>
                                      </p:to>
                                    </p:set>
                                    <p:anim calcmode="lin" valueType="num">
                                      <p:cBhvr additive="base">
                                        <p:cTn dur="500" fill="hold" id="31"/>
                                        <p:tgtEl>
                                          <p:spTgt spid="1049403"/>
                                        </p:tgtEl>
                                        <p:attrNameLst>
                                          <p:attrName>ppt_x</p:attrName>
                                        </p:attrNameLst>
                                      </p:cBhvr>
                                      <p:tavLst>
                                        <p:tav tm="0">
                                          <p:val>
                                            <p:strVal val="1+#ppt_w/2"/>
                                          </p:val>
                                        </p:tav>
                                        <p:tav tm="100000">
                                          <p:val>
                                            <p:strVal val="#ppt_x"/>
                                          </p:val>
                                        </p:tav>
                                      </p:tavLst>
                                    </p:anim>
                                    <p:anim calcmode="lin" valueType="num">
                                      <p:cBhvr additive="base">
                                        <p:cTn dur="500" fill="hold" id="32"/>
                                        <p:tgtEl>
                                          <p:spTgt spid="10494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99" grpId="0" uiExpand="0" build="whole"/>
      <p:bldP spid="1049400" grpId="0" uiExpand="0" build="whole"/>
      <p:bldP spid="1049401" grpId="0" uiExpand="0" build="whole"/>
      <p:bldP spid="1049402" grpId="0" uiExpand="0" build="whole"/>
      <p:bldP spid="1049403" grpId="0" uiExpand="0" build="whole"/>
    </p:bldLst>
  </p:timing>
</p:sld>
</file>

<file path=ppt/slides/slide45.xml><?xml version="1.0" encoding="utf-8"?>
<p:sld xmlns:a="http://schemas.openxmlformats.org/drawingml/2006/main" xmlns:r="http://schemas.openxmlformats.org/officeDocument/2006/relationships" xmlns:p="http://schemas.openxmlformats.org/presentationml/2006/main" show="1" showMasterSp="1">
  <p:cSld>
    <p:spTree>
      <p:nvGrpSpPr>
        <p:cNvPr id="230" name=""/>
        <p:cNvGrpSpPr/>
        <p:nvPr/>
      </p:nvGrpSpPr>
      <p:grpSpPr>
        <a:xfrm rot="0">
          <a:off x="0" y="0"/>
          <a:ext cx="0" cy="0"/>
          <a:chOff x="0" y="0"/>
          <a:chExt cx="0" cy="0"/>
        </a:xfrm>
      </p:grpSpPr>
      <p:sp>
        <p:nvSpPr>
          <p:cNvPr id="1049407" name="Rectangle 2"/>
          <p:cNvSpPr/>
          <p:nvPr/>
        </p:nvSpPr>
        <p:spPr>
          <a:xfrm rot="0">
            <a:off x="0" y="0"/>
            <a:ext cx="9144000" cy="6858000"/>
          </a:xfrm>
          <a:prstGeom prst="rect"/>
          <a:solidFill>
            <a:srgbClr val="FFFF99"/>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408" name="Rectangle 29"/>
          <p:cNvSpPr/>
          <p:nvPr/>
        </p:nvSpPr>
        <p:spPr>
          <a:xfrm rot="0">
            <a:off x="4648200" y="2971800"/>
            <a:ext cx="4343400" cy="2514600"/>
          </a:xfrm>
          <a:prstGeom prst="rect"/>
          <a:solidFill>
            <a:srgbClr val="FFFFFF"/>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409" name="Text Box 3"/>
          <p:cNvSpPr txBox="1"/>
          <p:nvPr/>
        </p:nvSpPr>
        <p:spPr>
          <a:xfrm rot="0">
            <a:off x="914400" y="1752600"/>
            <a:ext cx="7848600" cy="30130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solidFill>
                  <a:schemeClr val="lt2"/>
                </a:solidFill>
              </a:rPr>
              <a:t>1. For the full-adder shown, assume the input bits are as shown with</a:t>
            </a:r>
            <a:r>
              <a:rPr altLang="en-US" lang="en-US"/>
              <a:t> </a:t>
            </a:r>
            <a:r>
              <a:rPr altLang="en-US" i="1" lang="en-US">
                <a:solidFill>
                  <a:schemeClr val="lt2"/>
                </a:solidFill>
              </a:rPr>
              <a:t>A</a:t>
            </a:r>
            <a:r>
              <a:rPr altLang="en-US" lang="en-US">
                <a:solidFill>
                  <a:schemeClr val="lt2"/>
                </a:solidFill>
              </a:rPr>
              <a:t> = 0, </a:t>
            </a:r>
            <a:r>
              <a:rPr altLang="en-US" i="1" lang="en-US">
                <a:solidFill>
                  <a:schemeClr val="lt2"/>
                </a:solidFill>
              </a:rPr>
              <a:t>B</a:t>
            </a:r>
            <a:r>
              <a:rPr altLang="en-US" lang="en-US">
                <a:solidFill>
                  <a:schemeClr val="lt2"/>
                </a:solidFill>
              </a:rPr>
              <a:t> = 0, </a:t>
            </a:r>
            <a:r>
              <a:rPr altLang="en-US" i="1" lang="en-US">
                <a:solidFill>
                  <a:schemeClr val="lt2"/>
                </a:solidFill>
              </a:rPr>
              <a:t>C</a:t>
            </a:r>
            <a:r>
              <a:rPr altLang="en-US" baseline="-25000" lang="en-US">
                <a:solidFill>
                  <a:schemeClr val="lt2"/>
                </a:solidFill>
              </a:rPr>
              <a:t>in</a:t>
            </a:r>
            <a:r>
              <a:rPr altLang="en-US" lang="en-US">
                <a:solidFill>
                  <a:schemeClr val="lt2"/>
                </a:solidFill>
              </a:rPr>
              <a:t> = 1. The </a:t>
            </a:r>
            <a:r>
              <a:rPr altLang="en-US" lang="en-US">
                <a:solidFill>
                  <a:srgbClr val="FF0000"/>
                </a:solidFill>
              </a:rPr>
              <a:t>Sum</a:t>
            </a:r>
            <a:r>
              <a:rPr altLang="en-US" lang="en-US">
                <a:solidFill>
                  <a:schemeClr val="lt2"/>
                </a:solidFill>
              </a:rPr>
              <a:t> and </a:t>
            </a:r>
            <a:r>
              <a:rPr altLang="en-US" i="1" lang="en-US">
                <a:solidFill>
                  <a:srgbClr val="FF0000"/>
                </a:solidFill>
              </a:rPr>
              <a:t>C</a:t>
            </a:r>
            <a:r>
              <a:rPr altLang="en-US" baseline="-25000" lang="en-US">
                <a:solidFill>
                  <a:srgbClr val="FF0000"/>
                </a:solidFill>
              </a:rPr>
              <a:t>out</a:t>
            </a:r>
            <a:r>
              <a:rPr altLang="en-US" lang="en-US">
                <a:solidFill>
                  <a:schemeClr val="lt2"/>
                </a:solidFill>
              </a:rPr>
              <a:t> will be</a:t>
            </a:r>
          </a:p>
          <a:p>
            <a:pPr eaLnBrk="1" hangingPunct="1" latinLnBrk="1" lvl="0">
              <a:spcBef>
                <a:spcPct val="50000"/>
              </a:spcBef>
            </a:pPr>
            <a:r>
              <a:rPr altLang="en-US" lang="en-US">
                <a:solidFill>
                  <a:schemeClr val="lt2"/>
                </a:solidFill>
              </a:rPr>
              <a:t>	a. Sum = 0 </a:t>
            </a:r>
            <a:r>
              <a:rPr altLang="en-US" i="1" lang="en-US">
                <a:solidFill>
                  <a:schemeClr val="lt2"/>
                </a:solidFill>
              </a:rPr>
              <a:t>C</a:t>
            </a:r>
            <a:r>
              <a:rPr altLang="en-US" baseline="-25000" lang="en-US">
                <a:solidFill>
                  <a:schemeClr val="lt2"/>
                </a:solidFill>
              </a:rPr>
              <a:t>out</a:t>
            </a:r>
            <a:r>
              <a:rPr altLang="en-US" lang="en-US">
                <a:solidFill>
                  <a:schemeClr val="lt2"/>
                </a:solidFill>
              </a:rPr>
              <a:t> = 0</a:t>
            </a:r>
          </a:p>
          <a:p>
            <a:pPr eaLnBrk="1" hangingPunct="1" latinLnBrk="1" lvl="0">
              <a:spcBef>
                <a:spcPct val="50000"/>
              </a:spcBef>
            </a:pPr>
            <a:r>
              <a:rPr altLang="en-US" lang="en-US">
                <a:solidFill>
                  <a:schemeClr val="lt2"/>
                </a:solidFill>
              </a:rPr>
              <a:t>	b. Sum = 0 </a:t>
            </a:r>
            <a:r>
              <a:rPr altLang="en-US" i="1" lang="en-US">
                <a:solidFill>
                  <a:schemeClr val="lt2"/>
                </a:solidFill>
              </a:rPr>
              <a:t>C</a:t>
            </a:r>
            <a:r>
              <a:rPr altLang="en-US" baseline="-25000" lang="en-US">
                <a:solidFill>
                  <a:schemeClr val="lt2"/>
                </a:solidFill>
              </a:rPr>
              <a:t>out</a:t>
            </a:r>
            <a:r>
              <a:rPr altLang="en-US" lang="en-US">
                <a:solidFill>
                  <a:schemeClr val="lt2"/>
                </a:solidFill>
              </a:rPr>
              <a:t> = 1</a:t>
            </a:r>
          </a:p>
          <a:p>
            <a:pPr eaLnBrk="1" hangingPunct="1" latinLnBrk="1" lvl="0">
              <a:spcBef>
                <a:spcPct val="50000"/>
              </a:spcBef>
            </a:pPr>
            <a:r>
              <a:rPr altLang="en-US" lang="en-US">
                <a:solidFill>
                  <a:schemeClr val="lt2"/>
                </a:solidFill>
              </a:rPr>
              <a:t>	c. Sum = 1 </a:t>
            </a:r>
            <a:r>
              <a:rPr altLang="en-US" i="1" lang="en-US">
                <a:solidFill>
                  <a:schemeClr val="lt2"/>
                </a:solidFill>
              </a:rPr>
              <a:t>C</a:t>
            </a:r>
            <a:r>
              <a:rPr altLang="en-US" baseline="-25000" lang="en-US">
                <a:solidFill>
                  <a:schemeClr val="lt2"/>
                </a:solidFill>
              </a:rPr>
              <a:t>out</a:t>
            </a:r>
            <a:r>
              <a:rPr altLang="en-US" lang="en-US">
                <a:solidFill>
                  <a:schemeClr val="lt2"/>
                </a:solidFill>
              </a:rPr>
              <a:t> = 0</a:t>
            </a:r>
            <a:r>
              <a:rPr altLang="en-US" lang="en-US"/>
              <a:t> </a:t>
            </a:r>
          </a:p>
          <a:p>
            <a:pPr eaLnBrk="1" hangingPunct="1" latinLnBrk="1" lvl="0">
              <a:spcBef>
                <a:spcPct val="50000"/>
              </a:spcBef>
            </a:pPr>
            <a:r>
              <a:rPr altLang="en-US" lang="en-US">
                <a:solidFill>
                  <a:schemeClr val="lt2"/>
                </a:solidFill>
              </a:rPr>
              <a:t>	d. Sum = 1 </a:t>
            </a:r>
            <a:r>
              <a:rPr altLang="en-US" i="1" lang="en-US">
                <a:solidFill>
                  <a:schemeClr val="lt2"/>
                </a:solidFill>
              </a:rPr>
              <a:t>C</a:t>
            </a:r>
            <a:r>
              <a:rPr altLang="en-US" baseline="-25000" lang="en-US">
                <a:solidFill>
                  <a:schemeClr val="lt2"/>
                </a:solidFill>
              </a:rPr>
              <a:t>out</a:t>
            </a:r>
            <a:r>
              <a:rPr altLang="en-US" lang="en-US">
                <a:solidFill>
                  <a:schemeClr val="lt2"/>
                </a:solidFill>
              </a:rPr>
              <a:t> = 1</a:t>
            </a:r>
          </a:p>
        </p:txBody>
      </p:sp>
      <p:sp>
        <p:nvSpPr>
          <p:cNvPr id="1049410" name="Text Box 4"/>
          <p:cNvSpPr txBox="1"/>
          <p:nvPr/>
        </p:nvSpPr>
        <p:spPr>
          <a:xfrm rot="0">
            <a:off x="7239000" y="6507162"/>
            <a:ext cx="2438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1200" lang="en-US">
                <a:solidFill>
                  <a:srgbClr val="996633"/>
                </a:solidFill>
              </a:rPr>
              <a:t>© 2008 Pearson Education</a:t>
            </a:r>
          </a:p>
        </p:txBody>
      </p:sp>
      <p:sp>
        <p:nvSpPr>
          <p:cNvPr id="1049411" name="WordArt 5" descr="White marble"/>
          <p:cNvSpPr/>
          <p:nvPr/>
        </p:nvSpPr>
        <p:spPr>
          <a:xfrm rot="0">
            <a:off x="3886200" y="381000"/>
            <a:ext cx="1371600" cy="457200"/>
          </a:xfrm>
          <a:prstGeom prst="rect"/>
        </p:spPr>
        <p:txBody>
          <a:bodyPr anchor="t" bIns="45720" fromWordArt="1" lIns="91440" rIns="91440" tIns="45720" vert="horz" wrap="none">
            <a:prstTxWarp prst="textPlain">
              <a:avLst>
                <a:gd fmla="val 50000" name="adj"/>
              </a:avLst>
            </a:prstTxWarp>
            <a:scene3d>
              <a:camera prst="legacyObliqueRight">
                <a:rot lat="0" lon="0" rev="0"/>
              </a:camera>
              <a:lightRig dir="t" rig="legacyHarsh3"/>
            </a:scene3d>
            <a:sp3d extrusionH="100000" prstMaterial="legacyMatte">
              <a:bevelT w="13500" h="13500" prst="angle"/>
              <a:bevelB w="13500" h="13500" prst="angle"/>
              <a:extrusionClr>
                <a:srgbClr val="663300"/>
              </a:extrusionClr>
            </a:sp3d>
          </a:bodyPr>
          <a:p>
            <a:pPr algn="ctr"/>
            <a:r>
              <a:rPr b="0" sz="3600" i="0" kern="10" normalizeH="0" spc="0">
                <a:ln w="9525" cap="flat" cmpd="sng">
                  <a:noFill/>
                  <a:prstDash val="solid"/>
                  <a:round/>
                </a:ln>
                <a:blipFill rotWithShape="0">
                  <a:blip xmlns:r="http://schemas.openxmlformats.org/officeDocument/2006/relationships" r:embed="rId1">
                    <a:alphaModFix amt="100000"/>
                  </a:blip>
                  <a:srcRect/>
                  <a:tile algn="tl" flip="none" sx="100000" sy="100000" tx="0" ty="0"/>
                </a:blipFill>
                <a:latin typeface="Times New Roman"/>
                <a:ea typeface="Times New Roman"/>
              </a:rPr>
              <a:t>Quiz</a:t>
            </a:r>
          </a:p>
        </p:txBody>
      </p:sp>
      <p:grpSp>
        <p:nvGrpSpPr>
          <p:cNvPr id="231" name=""/>
          <p:cNvGrpSpPr/>
          <p:nvPr/>
        </p:nvGrpSpPr>
        <p:grpSpPr>
          <a:xfrm rot="0">
            <a:off x="4953000" y="3143250"/>
            <a:ext cx="3581400" cy="2190750"/>
            <a:chOff x="1028" y="2496"/>
            <a:chExt cx="2256" cy="1380"/>
          </a:xfrm>
        </p:grpSpPr>
        <p:graphicFrame>
          <p:nvGraphicFramePr>
            <p:cNvPr id="4194342" name=""/>
            <p:cNvGraphicFramePr>
              <a:graphicFrameLocks/>
            </p:cNvGraphicFramePr>
            <p:nvPr/>
          </p:nvGraphicFramePr>
          <p:xfrm rot="0">
            <a:off x="1028" y="2496"/>
            <a:ext cx="2256" cy="1380"/>
          </p:xfrm>
          <a:graphic>
            <a:graphicData uri="http://schemas.openxmlformats.org/presentationml/2006/ole">
              <mc:AlternateContent xmlns:mc="http://schemas.openxmlformats.org/markup-compatibility/2006">
                <mc:Choice xmlns:v="urn:schemas-microsoft-com:vml" Requires="v">
                  <p:oleObj name="CorelDRAW" r:id="rId2" spid="" imgH="1380" imgW="2256" showAsIcon="0" progId="CorelDRAW.Graphic.13">
                    <p:embed followColorScheme="full"/>
                    <p:pic>
                      <p:nvPicPr>
                        <p:cNvPr id="2097252" name="Object 7"/>
                        <p:cNvPicPr>
                          <a:picLocks/>
                        </p:cNvPicPr>
                        <p:nvPr/>
                      </p:nvPicPr>
                      <p:blipFill>
                        <a:blip xmlns:r="http://schemas.openxmlformats.org/officeDocument/2006/relationships" r:embed="rId3"/>
                        <a:srcRect l="0" t="0" r="0" b="0"/>
                        <a:stretch>
                          <a:fillRect/>
                        </a:stretch>
                      </p:blipFill>
                      <p:spPr>
                        <a:xfrm rot="0">
                          <a:off x="1028" y="2496"/>
                          <a:ext cx="2256" cy="1380"/>
                        </a:xfrm>
                        <a:prstGeom prst="rect"/>
                        <a:noFill/>
                        <a:ln>
                          <a:noFill/>
                        </a:ln>
                      </p:spPr>
                    </p:pic>
                  </p:oleObj>
                </mc:Choice>
                <mc:Fallback>
                  <p:oleObj name="CorelDRAW" r:id="rId2" spid="" imgH="1380" imgW="2256" showAsIcon="0" progId="CorelDRAW.Graphic.13">
                    <p:embed followColorScheme="full"/>
                    <p:pic>
                      <p:nvPicPr>
                        <p:cNvPr id="2097252" name="Object 7"/>
                        <p:cNvPicPr>
                          <a:picLocks/>
                        </p:cNvPicPr>
                        <p:nvPr/>
                      </p:nvPicPr>
                      <p:blipFill>
                        <a:blip xmlns:r="http://schemas.openxmlformats.org/officeDocument/2006/relationships" r:embed="rId3"/>
                        <a:srcRect l="0" t="0" r="0" b="0"/>
                        <a:stretch>
                          <a:fillRect/>
                        </a:stretch>
                      </p:blipFill>
                      <p:spPr>
                        <a:xfrm rot="0">
                          <a:off x="1028" y="2496"/>
                          <a:ext cx="2256" cy="1380"/>
                        </a:xfrm>
                        <a:prstGeom prst="rect"/>
                        <a:noFill/>
                        <a:ln>
                          <a:noFill/>
                        </a:ln>
                      </p:spPr>
                    </p:pic>
                  </p:oleObj>
                </mc:Fallback>
              </mc:AlternateContent>
            </a:graphicData>
          </a:graphic>
        </p:graphicFrame>
        <p:sp>
          <p:nvSpPr>
            <p:cNvPr id="1049412" name="Text Box 8"/>
            <p:cNvSpPr txBox="1"/>
            <p:nvPr/>
          </p:nvSpPr>
          <p:spPr>
            <a:xfrm rot="0">
              <a:off x="1228" y="2592"/>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latin typeface="Arial" pitchFamily="0" charset="0"/>
                </a:rPr>
                <a:t>A</a:t>
              </a:r>
            </a:p>
          </p:txBody>
        </p:sp>
        <p:sp>
          <p:nvSpPr>
            <p:cNvPr id="1049413" name="Text Box 9"/>
            <p:cNvSpPr txBox="1"/>
            <p:nvPr/>
          </p:nvSpPr>
          <p:spPr>
            <a:xfrm rot="0">
              <a:off x="1228" y="2956"/>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latin typeface="Arial" pitchFamily="0" charset="0"/>
                </a:rPr>
                <a:t>B</a:t>
              </a:r>
            </a:p>
          </p:txBody>
        </p:sp>
        <p:sp>
          <p:nvSpPr>
            <p:cNvPr id="1049414" name="Text Box 10"/>
            <p:cNvSpPr txBox="1"/>
            <p:nvPr/>
          </p:nvSpPr>
          <p:spPr>
            <a:xfrm rot="0">
              <a:off x="1392" y="2496"/>
              <a:ext cx="240"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latin typeface="Symbol" pitchFamily="18" charset="2"/>
                </a:rPr>
                <a:t>S</a:t>
              </a:r>
            </a:p>
          </p:txBody>
        </p:sp>
        <p:sp>
          <p:nvSpPr>
            <p:cNvPr id="1049415" name="Text Box 11"/>
            <p:cNvSpPr txBox="1"/>
            <p:nvPr/>
          </p:nvSpPr>
          <p:spPr>
            <a:xfrm rot="0">
              <a:off x="1468" y="2956"/>
              <a:ext cx="43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latin typeface="Arial" pitchFamily="0" charset="0"/>
                </a:rPr>
                <a:t>C</a:t>
              </a:r>
              <a:r>
                <a:rPr altLang="en-US" baseline="-25000" sz="1600" lang="en-US">
                  <a:latin typeface="Arial" pitchFamily="0" charset="0"/>
                </a:rPr>
                <a:t>out</a:t>
              </a:r>
            </a:p>
          </p:txBody>
        </p:sp>
        <p:sp>
          <p:nvSpPr>
            <p:cNvPr id="1049416" name="Text Box 12"/>
            <p:cNvSpPr txBox="1"/>
            <p:nvPr/>
          </p:nvSpPr>
          <p:spPr>
            <a:xfrm rot="0">
              <a:off x="1564" y="2572"/>
              <a:ext cx="240"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latin typeface="Symbol" pitchFamily="18" charset="2"/>
                </a:rPr>
                <a:t>S</a:t>
              </a:r>
            </a:p>
          </p:txBody>
        </p:sp>
        <p:grpSp>
          <p:nvGrpSpPr>
            <p:cNvPr id="232" name=""/>
            <p:cNvGrpSpPr/>
            <p:nvPr/>
          </p:nvGrpSpPr>
          <p:grpSpPr>
            <a:xfrm rot="0">
              <a:off x="2072" y="2496"/>
              <a:ext cx="672" cy="672"/>
              <a:chOff x="2112" y="2496"/>
              <a:chExt cx="672" cy="672"/>
            </a:xfrm>
          </p:grpSpPr>
          <p:sp>
            <p:nvSpPr>
              <p:cNvPr id="1049417" name="Text Box 14"/>
              <p:cNvSpPr txBox="1"/>
              <p:nvPr/>
            </p:nvSpPr>
            <p:spPr>
              <a:xfrm rot="0">
                <a:off x="2112" y="2592"/>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latin typeface="Arial" pitchFamily="0" charset="0"/>
                  </a:rPr>
                  <a:t>A</a:t>
                </a:r>
              </a:p>
            </p:txBody>
          </p:sp>
          <p:sp>
            <p:nvSpPr>
              <p:cNvPr id="1049418" name="Text Box 15"/>
              <p:cNvSpPr txBox="1"/>
              <p:nvPr/>
            </p:nvSpPr>
            <p:spPr>
              <a:xfrm rot="0">
                <a:off x="2112" y="2956"/>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latin typeface="Arial" pitchFamily="0" charset="0"/>
                  </a:rPr>
                  <a:t>B</a:t>
                </a:r>
              </a:p>
            </p:txBody>
          </p:sp>
          <p:sp>
            <p:nvSpPr>
              <p:cNvPr id="1049419" name="Text Box 16"/>
              <p:cNvSpPr txBox="1"/>
              <p:nvPr/>
            </p:nvSpPr>
            <p:spPr>
              <a:xfrm rot="0">
                <a:off x="2276" y="2496"/>
                <a:ext cx="240"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latin typeface="Symbol" pitchFamily="18" charset="2"/>
                  </a:rPr>
                  <a:t>S</a:t>
                </a:r>
              </a:p>
            </p:txBody>
          </p:sp>
          <p:sp>
            <p:nvSpPr>
              <p:cNvPr id="1049420" name="Text Box 17"/>
              <p:cNvSpPr txBox="1"/>
              <p:nvPr/>
            </p:nvSpPr>
            <p:spPr>
              <a:xfrm rot="0">
                <a:off x="2352" y="2956"/>
                <a:ext cx="43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latin typeface="Arial" pitchFamily="0" charset="0"/>
                  </a:rPr>
                  <a:t>C</a:t>
                </a:r>
                <a:r>
                  <a:rPr altLang="en-US" baseline="-25000" sz="1600" lang="en-US">
                    <a:latin typeface="Arial" pitchFamily="0" charset="0"/>
                  </a:rPr>
                  <a:t>out</a:t>
                </a:r>
              </a:p>
            </p:txBody>
          </p:sp>
          <p:sp>
            <p:nvSpPr>
              <p:cNvPr id="1049421" name="Text Box 18"/>
              <p:cNvSpPr txBox="1"/>
              <p:nvPr/>
            </p:nvSpPr>
            <p:spPr>
              <a:xfrm rot="0">
                <a:off x="2448" y="2572"/>
                <a:ext cx="240"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latin typeface="Symbol" pitchFamily="18" charset="2"/>
                  </a:rPr>
                  <a:t>S</a:t>
                </a:r>
              </a:p>
            </p:txBody>
          </p:sp>
        </p:grpSp>
      </p:grpSp>
      <p:sp>
        <p:nvSpPr>
          <p:cNvPr id="1049422" name="Text Box 19"/>
          <p:cNvSpPr txBox="1"/>
          <p:nvPr/>
        </p:nvSpPr>
        <p:spPr>
          <a:xfrm rot="0">
            <a:off x="4724400" y="3295650"/>
            <a:ext cx="304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solidFill>
                  <a:srgbClr val="FF0000"/>
                </a:solidFill>
              </a:rPr>
              <a:t>0</a:t>
            </a:r>
          </a:p>
        </p:txBody>
      </p:sp>
      <p:sp>
        <p:nvSpPr>
          <p:cNvPr id="1049423" name="Text Box 20"/>
          <p:cNvSpPr txBox="1"/>
          <p:nvPr/>
        </p:nvSpPr>
        <p:spPr>
          <a:xfrm rot="0">
            <a:off x="5334000" y="4419600"/>
            <a:ext cx="304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solidFill>
                  <a:srgbClr val="FF0000"/>
                </a:solidFill>
              </a:rPr>
              <a:t>1</a:t>
            </a:r>
          </a:p>
        </p:txBody>
      </p:sp>
      <p:sp>
        <p:nvSpPr>
          <p:cNvPr id="1049424" name="Text Box 21"/>
          <p:cNvSpPr txBox="1"/>
          <p:nvPr/>
        </p:nvSpPr>
        <p:spPr>
          <a:xfrm rot="0">
            <a:off x="4724400" y="3905250"/>
            <a:ext cx="304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solidFill>
                  <a:srgbClr val="FF0000"/>
                </a:solidFill>
              </a:rPr>
              <a:t>0</a:t>
            </a:r>
          </a:p>
        </p:txBody>
      </p:sp>
      <p:sp>
        <p:nvSpPr>
          <p:cNvPr id="1049425" name="Text Box 27"/>
          <p:cNvSpPr txBox="1"/>
          <p:nvPr/>
        </p:nvSpPr>
        <p:spPr>
          <a:xfrm rot="0">
            <a:off x="8077200" y="3143250"/>
            <a:ext cx="762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solidFill>
                  <a:srgbClr val="FF0000"/>
                </a:solidFill>
              </a:rPr>
              <a:t>Sum</a:t>
            </a:r>
          </a:p>
        </p:txBody>
      </p:sp>
      <p:sp>
        <p:nvSpPr>
          <p:cNvPr id="1049426" name="Text Box 28"/>
          <p:cNvSpPr txBox="1"/>
          <p:nvPr/>
        </p:nvSpPr>
        <p:spPr>
          <a:xfrm rot="0">
            <a:off x="8305800" y="4743450"/>
            <a:ext cx="685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C</a:t>
            </a:r>
            <a:r>
              <a:rPr altLang="en-US" baseline="-25000" sz="1600" lang="en-US">
                <a:solidFill>
                  <a:srgbClr val="FF0000"/>
                </a:solidFill>
                <a:latin typeface="Arial" pitchFamily="0" charset="0"/>
              </a:rPr>
              <a:t>out</a:t>
            </a:r>
          </a:p>
        </p:txBody>
      </p:sp>
    </p:spTree>
  </p:cSld>
  <p:clrMapOvr>
    <a:masterClrMapping/>
  </p:clrMapOvr>
  <p:transition spd="fast" advClick="1">
    <p:pull dir="ru"/>
  </p:transition>
  <p:timing/>
</p:sld>
</file>

<file path=ppt/slides/slide46.xml><?xml version="1.0" encoding="utf-8"?>
<p:sld xmlns:a="http://schemas.openxmlformats.org/drawingml/2006/main" xmlns:r="http://schemas.openxmlformats.org/officeDocument/2006/relationships" xmlns:p="http://schemas.openxmlformats.org/presentationml/2006/main" showMasterSp="1">
  <p:cSld>
    <p:spTree>
      <p:nvGrpSpPr>
        <p:cNvPr id="235" name=""/>
        <p:cNvGrpSpPr/>
        <p:nvPr/>
      </p:nvGrpSpPr>
      <p:grpSpPr>
        <a:xfrm rot="0">
          <a:off x="0" y="0"/>
          <a:ext cx="0" cy="0"/>
          <a:chOff x="0" y="0"/>
          <a:chExt cx="0" cy="0"/>
        </a:xfrm>
      </p:grpSpPr>
      <p:sp>
        <p:nvSpPr>
          <p:cNvPr id="1049430" name="Rectangle 2"/>
          <p:cNvSpPr/>
          <p:nvPr/>
        </p:nvSpPr>
        <p:spPr>
          <a:xfrm rot="0">
            <a:off x="0" y="0"/>
            <a:ext cx="9144000" cy="6858000"/>
          </a:xfrm>
          <a:prstGeom prst="rect"/>
          <a:solidFill>
            <a:srgbClr val="FFFF99"/>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431" name="Rectangle 12"/>
          <p:cNvSpPr/>
          <p:nvPr/>
        </p:nvSpPr>
        <p:spPr>
          <a:xfrm rot="0">
            <a:off x="4572000" y="2362200"/>
            <a:ext cx="4343400" cy="2514600"/>
          </a:xfrm>
          <a:prstGeom prst="rect"/>
          <a:solidFill>
            <a:srgbClr val="FFFFFF"/>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432" name="Text Box 3"/>
          <p:cNvSpPr txBox="1"/>
          <p:nvPr/>
        </p:nvSpPr>
        <p:spPr>
          <a:xfrm rot="0">
            <a:off x="914400" y="1752600"/>
            <a:ext cx="7467600" cy="3562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solidFill>
                  <a:schemeClr val="lt2"/>
                </a:solidFill>
              </a:rPr>
              <a:t>2. The output will be LOW if</a:t>
            </a:r>
          </a:p>
          <a:p>
            <a:pPr eaLnBrk="1" hangingPunct="1" latinLnBrk="1" lvl="0">
              <a:spcBef>
                <a:spcPct val="50000"/>
              </a:spcBef>
            </a:pPr>
            <a:r>
              <a:rPr altLang="en-US" lang="en-US">
                <a:solidFill>
                  <a:schemeClr val="lt2"/>
                </a:solidFill>
              </a:rPr>
              <a:t>	a. </a:t>
            </a:r>
            <a:r>
              <a:rPr altLang="en-US" i="1" lang="en-US">
                <a:solidFill>
                  <a:schemeClr val="lt2"/>
                </a:solidFill>
              </a:rPr>
              <a:t>A</a:t>
            </a:r>
            <a:r>
              <a:rPr altLang="en-US" lang="en-US">
                <a:solidFill>
                  <a:schemeClr val="lt2"/>
                </a:solidFill>
              </a:rPr>
              <a:t> &lt; </a:t>
            </a:r>
            <a:r>
              <a:rPr altLang="en-US" i="1" lang="en-US">
                <a:solidFill>
                  <a:schemeClr val="lt2"/>
                </a:solidFill>
              </a:rPr>
              <a:t>B</a:t>
            </a:r>
          </a:p>
          <a:p>
            <a:pPr eaLnBrk="1" hangingPunct="1" latinLnBrk="1" lvl="0">
              <a:spcBef>
                <a:spcPct val="50000"/>
              </a:spcBef>
            </a:pPr>
            <a:r>
              <a:rPr altLang="en-US" lang="en-US">
                <a:solidFill>
                  <a:schemeClr val="lt2"/>
                </a:solidFill>
              </a:rPr>
              <a:t>	b. </a:t>
            </a:r>
            <a:r>
              <a:rPr altLang="en-US" i="1" lang="en-US">
                <a:solidFill>
                  <a:schemeClr val="lt2"/>
                </a:solidFill>
              </a:rPr>
              <a:t>A</a:t>
            </a:r>
            <a:r>
              <a:rPr altLang="en-US" lang="en-US">
                <a:solidFill>
                  <a:schemeClr val="lt2"/>
                </a:solidFill>
              </a:rPr>
              <a:t> &gt; </a:t>
            </a:r>
            <a:r>
              <a:rPr altLang="en-US" i="1" lang="en-US">
                <a:solidFill>
                  <a:schemeClr val="lt2"/>
                </a:solidFill>
              </a:rPr>
              <a:t>B</a:t>
            </a:r>
          </a:p>
          <a:p>
            <a:pPr eaLnBrk="1" hangingPunct="1" latinLnBrk="1" lvl="0">
              <a:spcBef>
                <a:spcPct val="50000"/>
              </a:spcBef>
            </a:pPr>
            <a:endParaRPr altLang="en-US" sz="800" i="1" lang="en-US">
              <a:solidFill>
                <a:schemeClr val="lt2"/>
              </a:solidFill>
            </a:endParaRPr>
          </a:p>
          <a:p>
            <a:pPr eaLnBrk="1" hangingPunct="1" latinLnBrk="1" lvl="0"/>
            <a:r>
              <a:rPr altLang="en-US" lang="en-US">
                <a:solidFill>
                  <a:schemeClr val="lt2"/>
                </a:solidFill>
              </a:rPr>
              <a:t>	c. both a and b are</a:t>
            </a:r>
          </a:p>
          <a:p>
            <a:pPr eaLnBrk="1" hangingPunct="1" latinLnBrk="1" lvl="0"/>
            <a:r>
              <a:rPr altLang="en-US" lang="en-US">
                <a:solidFill>
                  <a:schemeClr val="lt2"/>
                </a:solidFill>
              </a:rPr>
              <a:t>	    correct</a:t>
            </a:r>
          </a:p>
          <a:p>
            <a:pPr eaLnBrk="1" hangingPunct="1" latinLnBrk="1" lvl="0">
              <a:spcBef>
                <a:spcPct val="50000"/>
              </a:spcBef>
            </a:pPr>
            <a:r>
              <a:rPr altLang="en-US" lang="en-US">
                <a:solidFill>
                  <a:schemeClr val="lt2"/>
                </a:solidFill>
              </a:rPr>
              <a:t>	d. </a:t>
            </a:r>
            <a:r>
              <a:rPr altLang="en-US" i="1" lang="en-US">
                <a:solidFill>
                  <a:schemeClr val="lt2"/>
                </a:solidFill>
              </a:rPr>
              <a:t>A</a:t>
            </a:r>
            <a:r>
              <a:rPr altLang="en-US" lang="en-US">
                <a:solidFill>
                  <a:schemeClr val="lt2"/>
                </a:solidFill>
              </a:rPr>
              <a:t> = </a:t>
            </a:r>
            <a:r>
              <a:rPr altLang="en-US" i="1" lang="en-US">
                <a:solidFill>
                  <a:schemeClr val="lt2"/>
                </a:solidFill>
              </a:rPr>
              <a:t>B</a:t>
            </a:r>
          </a:p>
          <a:p>
            <a:pPr eaLnBrk="1" hangingPunct="1" latinLnBrk="1" lvl="0">
              <a:spcBef>
                <a:spcPct val="50000"/>
              </a:spcBef>
            </a:pPr>
            <a:endParaRPr altLang="en-US" lang="en-US">
              <a:solidFill>
                <a:schemeClr val="lt2"/>
              </a:solidFill>
            </a:endParaRPr>
          </a:p>
        </p:txBody>
      </p:sp>
      <p:sp>
        <p:nvSpPr>
          <p:cNvPr id="1049433" name="Text Box 4"/>
          <p:cNvSpPr txBox="1"/>
          <p:nvPr/>
        </p:nvSpPr>
        <p:spPr>
          <a:xfrm rot="0">
            <a:off x="7239000" y="6507162"/>
            <a:ext cx="2438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1200" lang="en-US">
                <a:solidFill>
                  <a:srgbClr val="996633"/>
                </a:solidFill>
              </a:rPr>
              <a:t>© 2008 Pearson Education</a:t>
            </a:r>
          </a:p>
        </p:txBody>
      </p:sp>
      <p:sp>
        <p:nvSpPr>
          <p:cNvPr id="1049434" name="WordArt 5" descr="White marble"/>
          <p:cNvSpPr/>
          <p:nvPr/>
        </p:nvSpPr>
        <p:spPr>
          <a:xfrm rot="0">
            <a:off x="3886200" y="381000"/>
            <a:ext cx="1371600" cy="457200"/>
          </a:xfrm>
          <a:prstGeom prst="rect"/>
        </p:spPr>
        <p:txBody>
          <a:bodyPr anchor="t" bIns="45720" fromWordArt="1" lIns="91440" rIns="91440" tIns="45720" vert="horz" wrap="none">
            <a:prstTxWarp prst="textPlain">
              <a:avLst>
                <a:gd fmla="val 50000" name="adj"/>
              </a:avLst>
            </a:prstTxWarp>
            <a:scene3d>
              <a:camera prst="legacyObliqueRight">
                <a:rot lat="0" lon="0" rev="0"/>
              </a:camera>
              <a:lightRig dir="t" rig="legacyHarsh3"/>
            </a:scene3d>
            <a:sp3d extrusionH="100000" prstMaterial="legacyMatte">
              <a:bevelT w="13500" h="13500" prst="angle"/>
              <a:bevelB w="13500" h="13500" prst="angle"/>
              <a:extrusionClr>
                <a:srgbClr val="663300"/>
              </a:extrusionClr>
            </a:sp3d>
          </a:bodyPr>
          <a:p>
            <a:pPr algn="ctr"/>
            <a:r>
              <a:rPr b="0" sz="3600" i="0" kern="10" normalizeH="0" spc="0">
                <a:ln w="9525" cap="flat" cmpd="sng">
                  <a:noFill/>
                  <a:prstDash val="solid"/>
                  <a:round/>
                </a:ln>
                <a:blipFill rotWithShape="0">
                  <a:blip xmlns:r="http://schemas.openxmlformats.org/officeDocument/2006/relationships" r:embed="rId1">
                    <a:alphaModFix amt="100000"/>
                  </a:blip>
                  <a:srcRect/>
                  <a:tile algn="tl" flip="none" sx="100000" sy="100000" tx="0" ty="0"/>
                </a:blipFill>
                <a:latin typeface="Times New Roman"/>
                <a:ea typeface="Times New Roman"/>
              </a:rPr>
              <a:t>Quiz</a:t>
            </a:r>
          </a:p>
        </p:txBody>
      </p:sp>
      <p:graphicFrame>
        <p:nvGraphicFramePr>
          <p:cNvPr id="4194343" name=""/>
          <p:cNvGraphicFramePr>
            <a:graphicFrameLocks/>
          </p:cNvGraphicFramePr>
          <p:nvPr/>
        </p:nvGraphicFramePr>
        <p:xfrm rot="0">
          <a:off x="5486400" y="2514600"/>
          <a:ext cx="3048000" cy="2206625"/>
        </p:xfrm>
        <a:graphic>
          <a:graphicData uri="http://schemas.openxmlformats.org/presentationml/2006/ole">
            <mc:AlternateContent xmlns:mc="http://schemas.openxmlformats.org/markup-compatibility/2006">
              <mc:Choice xmlns:v="urn:schemas-microsoft-com:vml" Requires="v">
                <p:oleObj name="CorelDRAW" r:id="rId2" spid="" imgH="2206625" imgW="3048000" showAsIcon="0" progId="CorelDRAW.Graphic.13">
                  <p:embed followColorScheme="full"/>
                  <p:pic>
                    <p:nvPicPr>
                      <p:cNvPr id="2097253" name="Object 6"/>
                      <p:cNvPicPr>
                        <a:picLocks/>
                      </p:cNvPicPr>
                      <p:nvPr/>
                    </p:nvPicPr>
                    <p:blipFill>
                      <a:blip xmlns:r="http://schemas.openxmlformats.org/officeDocument/2006/relationships" r:embed="rId3"/>
                      <a:srcRect l="0" t="0" r="0" b="0"/>
                      <a:stretch>
                        <a:fillRect/>
                      </a:stretch>
                    </p:blipFill>
                    <p:spPr>
                      <a:xfrm rot="0">
                        <a:off x="5486400" y="2514600"/>
                        <a:ext cx="3048000" cy="2206625"/>
                      </a:xfrm>
                      <a:prstGeom prst="rect"/>
                      <a:noFill/>
                      <a:ln>
                        <a:noFill/>
                      </a:ln>
                    </p:spPr>
                  </p:pic>
                </p:oleObj>
              </mc:Choice>
              <mc:Fallback>
                <p:oleObj name="CorelDRAW" r:id="rId2" spid="" imgH="2206625" imgW="3048000" showAsIcon="0" progId="CorelDRAW.Graphic.13">
                  <p:embed followColorScheme="full"/>
                  <p:pic>
                    <p:nvPicPr>
                      <p:cNvPr id="2097253" name="Object 6"/>
                      <p:cNvPicPr>
                        <a:picLocks/>
                      </p:cNvPicPr>
                      <p:nvPr/>
                    </p:nvPicPr>
                    <p:blipFill>
                      <a:blip xmlns:r="http://schemas.openxmlformats.org/officeDocument/2006/relationships" r:embed="rId3"/>
                      <a:srcRect l="0" t="0" r="0" b="0"/>
                      <a:stretch>
                        <a:fillRect/>
                      </a:stretch>
                    </p:blipFill>
                    <p:spPr>
                      <a:xfrm rot="0">
                        <a:off x="5486400" y="2514600"/>
                        <a:ext cx="3048000" cy="2206625"/>
                      </a:xfrm>
                      <a:prstGeom prst="rect"/>
                      <a:noFill/>
                      <a:ln>
                        <a:noFill/>
                      </a:ln>
                    </p:spPr>
                  </p:pic>
                </p:oleObj>
              </mc:Fallback>
            </mc:AlternateContent>
          </a:graphicData>
        </a:graphic>
      </p:graphicFrame>
      <p:sp>
        <p:nvSpPr>
          <p:cNvPr id="1049435" name="Text Box 7"/>
          <p:cNvSpPr txBox="1"/>
          <p:nvPr/>
        </p:nvSpPr>
        <p:spPr>
          <a:xfrm rot="0">
            <a:off x="5160962" y="2384425"/>
            <a:ext cx="533400" cy="5810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A</a:t>
            </a:r>
            <a:r>
              <a:rPr altLang="en-US" baseline="-25000" sz="1600" lang="en-US">
                <a:solidFill>
                  <a:srgbClr val="FF0000"/>
                </a:solidFill>
                <a:latin typeface="Arial" pitchFamily="0" charset="0"/>
              </a:rPr>
              <a:t>1</a:t>
            </a:r>
          </a:p>
          <a:p>
            <a:pPr lvl="0"/>
            <a:r>
              <a:rPr altLang="en-US" sz="1600" i="1" lang="en-US">
                <a:solidFill>
                  <a:srgbClr val="FF0000"/>
                </a:solidFill>
                <a:latin typeface="Arial" pitchFamily="0" charset="0"/>
              </a:rPr>
              <a:t>B</a:t>
            </a:r>
            <a:r>
              <a:rPr altLang="en-US" baseline="-25000" sz="1600" lang="en-US">
                <a:solidFill>
                  <a:srgbClr val="FF0000"/>
                </a:solidFill>
                <a:latin typeface="Arial" pitchFamily="0" charset="0"/>
              </a:rPr>
              <a:t>1</a:t>
            </a:r>
          </a:p>
        </p:txBody>
      </p:sp>
      <p:sp>
        <p:nvSpPr>
          <p:cNvPr id="1049436" name="Text Box 8"/>
          <p:cNvSpPr txBox="1"/>
          <p:nvPr/>
        </p:nvSpPr>
        <p:spPr>
          <a:xfrm rot="0">
            <a:off x="5160962" y="2994025"/>
            <a:ext cx="533400" cy="5810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A</a:t>
            </a:r>
            <a:r>
              <a:rPr altLang="en-US" baseline="-25000" sz="1600" lang="en-US">
                <a:solidFill>
                  <a:srgbClr val="FF0000"/>
                </a:solidFill>
                <a:latin typeface="Arial" pitchFamily="0" charset="0"/>
              </a:rPr>
              <a:t>2</a:t>
            </a:r>
          </a:p>
          <a:p>
            <a:pPr lvl="0"/>
            <a:r>
              <a:rPr altLang="en-US" sz="1600" i="1" lang="en-US">
                <a:solidFill>
                  <a:srgbClr val="FF0000"/>
                </a:solidFill>
                <a:latin typeface="Arial" pitchFamily="0" charset="0"/>
              </a:rPr>
              <a:t>B</a:t>
            </a:r>
            <a:r>
              <a:rPr altLang="en-US" baseline="-25000" sz="1600" lang="en-US">
                <a:solidFill>
                  <a:srgbClr val="FF0000"/>
                </a:solidFill>
                <a:latin typeface="Arial" pitchFamily="0" charset="0"/>
              </a:rPr>
              <a:t>2</a:t>
            </a:r>
          </a:p>
        </p:txBody>
      </p:sp>
      <p:sp>
        <p:nvSpPr>
          <p:cNvPr id="1049437" name="Text Box 9"/>
          <p:cNvSpPr txBox="1"/>
          <p:nvPr/>
        </p:nvSpPr>
        <p:spPr>
          <a:xfrm rot="0">
            <a:off x="5146675" y="3554412"/>
            <a:ext cx="533400" cy="5810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A</a:t>
            </a:r>
            <a:r>
              <a:rPr altLang="en-US" baseline="-25000" sz="1600" lang="en-US">
                <a:solidFill>
                  <a:srgbClr val="FF0000"/>
                </a:solidFill>
                <a:latin typeface="Arial" pitchFamily="0" charset="0"/>
              </a:rPr>
              <a:t>3</a:t>
            </a:r>
          </a:p>
          <a:p>
            <a:pPr lvl="0"/>
            <a:r>
              <a:rPr altLang="en-US" sz="1600" i="1" lang="en-US">
                <a:solidFill>
                  <a:srgbClr val="FF0000"/>
                </a:solidFill>
                <a:latin typeface="Arial" pitchFamily="0" charset="0"/>
              </a:rPr>
              <a:t>B</a:t>
            </a:r>
            <a:r>
              <a:rPr altLang="en-US" baseline="-25000" sz="1600" lang="en-US">
                <a:solidFill>
                  <a:srgbClr val="FF0000"/>
                </a:solidFill>
                <a:latin typeface="Arial" pitchFamily="0" charset="0"/>
              </a:rPr>
              <a:t>3</a:t>
            </a:r>
          </a:p>
        </p:txBody>
      </p:sp>
      <p:sp>
        <p:nvSpPr>
          <p:cNvPr id="1049438" name="Text Box 10"/>
          <p:cNvSpPr txBox="1"/>
          <p:nvPr/>
        </p:nvSpPr>
        <p:spPr>
          <a:xfrm rot="0">
            <a:off x="5132387" y="4114800"/>
            <a:ext cx="533400" cy="5810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A</a:t>
            </a:r>
            <a:r>
              <a:rPr altLang="en-US" baseline="-25000" sz="1600" lang="en-US">
                <a:solidFill>
                  <a:srgbClr val="FF0000"/>
                </a:solidFill>
                <a:latin typeface="Arial" pitchFamily="0" charset="0"/>
              </a:rPr>
              <a:t>4</a:t>
            </a:r>
          </a:p>
          <a:p>
            <a:pPr lvl="0"/>
            <a:r>
              <a:rPr altLang="en-US" sz="1600" i="1" lang="en-US">
                <a:solidFill>
                  <a:srgbClr val="FF0000"/>
                </a:solidFill>
                <a:latin typeface="Arial" pitchFamily="0" charset="0"/>
              </a:rPr>
              <a:t>B</a:t>
            </a:r>
            <a:r>
              <a:rPr altLang="en-US" baseline="-25000" sz="1600" lang="en-US">
                <a:solidFill>
                  <a:srgbClr val="FF0000"/>
                </a:solidFill>
                <a:latin typeface="Arial" pitchFamily="0" charset="0"/>
              </a:rPr>
              <a:t>4</a:t>
            </a:r>
          </a:p>
        </p:txBody>
      </p:sp>
      <p:sp>
        <p:nvSpPr>
          <p:cNvPr id="1049439" name="Text Box 11"/>
          <p:cNvSpPr txBox="1"/>
          <p:nvPr/>
        </p:nvSpPr>
        <p:spPr>
          <a:xfrm rot="0">
            <a:off x="8208962" y="2917825"/>
            <a:ext cx="12192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solidFill>
                  <a:srgbClr val="FF0000"/>
                </a:solidFill>
              </a:rPr>
              <a:t>Output</a:t>
            </a:r>
          </a:p>
        </p:txBody>
      </p:sp>
    </p:spTree>
  </p:cSld>
  <p:clrMapOvr>
    <a:masterClrMapping/>
  </p:clrMapOvr>
  <p:timing/>
</p:sld>
</file>

<file path=ppt/slides/slide47.xml><?xml version="1.0" encoding="utf-8"?>
<p:sld xmlns:a="http://schemas.openxmlformats.org/drawingml/2006/main" xmlns:r="http://schemas.openxmlformats.org/officeDocument/2006/relationships" xmlns:p="http://schemas.openxmlformats.org/presentationml/2006/main" showMasterSp="1">
  <p:cSld>
    <p:spTree>
      <p:nvGrpSpPr>
        <p:cNvPr id="238" name=""/>
        <p:cNvGrpSpPr/>
        <p:nvPr/>
      </p:nvGrpSpPr>
      <p:grpSpPr>
        <a:xfrm rot="0">
          <a:off x="0" y="0"/>
          <a:ext cx="0" cy="0"/>
          <a:chOff x="0" y="0"/>
          <a:chExt cx="0" cy="0"/>
        </a:xfrm>
      </p:grpSpPr>
      <p:sp>
        <p:nvSpPr>
          <p:cNvPr id="1049443" name="Rectangle 2"/>
          <p:cNvSpPr/>
          <p:nvPr/>
        </p:nvSpPr>
        <p:spPr>
          <a:xfrm rot="0">
            <a:off x="0" y="0"/>
            <a:ext cx="9144000" cy="6858000"/>
          </a:xfrm>
          <a:prstGeom prst="rect"/>
          <a:solidFill>
            <a:srgbClr val="FFFF99"/>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444" name="Text Box 3"/>
          <p:cNvSpPr txBox="1"/>
          <p:nvPr/>
        </p:nvSpPr>
        <p:spPr>
          <a:xfrm rot="0">
            <a:off x="914400" y="1600200"/>
            <a:ext cx="7467600" cy="43307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solidFill>
                  <a:schemeClr val="lt2"/>
                </a:solidFill>
              </a:rPr>
              <a:t>3.  If you expand two 4-bit comparators to accept two 8-bit numbers, the output of the least significant comparator is</a:t>
            </a:r>
          </a:p>
          <a:p>
            <a:pPr eaLnBrk="1" hangingPunct="1" latinLnBrk="1" lvl="0">
              <a:spcBef>
                <a:spcPct val="50000"/>
              </a:spcBef>
            </a:pPr>
            <a:r>
              <a:rPr altLang="en-US" lang="en-US">
                <a:solidFill>
                  <a:schemeClr val="lt2"/>
                </a:solidFill>
              </a:rPr>
              <a:t>	a. equal to the final output</a:t>
            </a:r>
          </a:p>
          <a:p>
            <a:pPr eaLnBrk="1" hangingPunct="1" latinLnBrk="1" lvl="0">
              <a:spcBef>
                <a:spcPct val="50000"/>
              </a:spcBef>
            </a:pPr>
            <a:endParaRPr altLang="en-US" baseline="30000" sz="1000" lang="en-US">
              <a:solidFill>
                <a:schemeClr val="lt2"/>
              </a:solidFill>
            </a:endParaRPr>
          </a:p>
          <a:p>
            <a:pPr eaLnBrk="1" hangingPunct="1" latinLnBrk="1" lvl="0"/>
            <a:r>
              <a:rPr altLang="en-US" lang="en-US">
                <a:solidFill>
                  <a:schemeClr val="lt2"/>
                </a:solidFill>
              </a:rPr>
              <a:t>	b. connected to the cascading inputs of the most  </a:t>
            </a:r>
          </a:p>
          <a:p>
            <a:pPr eaLnBrk="1" hangingPunct="1" latinLnBrk="1" lvl="0"/>
            <a:r>
              <a:rPr altLang="en-US" lang="en-US">
                <a:solidFill>
                  <a:schemeClr val="lt2"/>
                </a:solidFill>
              </a:rPr>
              <a:t>                significant comparator</a:t>
            </a:r>
          </a:p>
          <a:p>
            <a:pPr eaLnBrk="1" hangingPunct="1" latinLnBrk="1" lvl="0"/>
            <a:endParaRPr altLang="en-US" sz="1600" lang="en-US">
              <a:solidFill>
                <a:schemeClr val="lt2"/>
              </a:solidFill>
            </a:endParaRPr>
          </a:p>
          <a:p>
            <a:pPr eaLnBrk="1" hangingPunct="1" latinLnBrk="1" lvl="0"/>
            <a:r>
              <a:rPr altLang="en-US" lang="en-US">
                <a:solidFill>
                  <a:schemeClr val="lt2"/>
                </a:solidFill>
              </a:rPr>
              <a:t>	c. connected to the output of the most significant </a:t>
            </a:r>
          </a:p>
          <a:p>
            <a:pPr eaLnBrk="1" hangingPunct="1" latinLnBrk="1" lvl="0"/>
            <a:r>
              <a:rPr altLang="en-US" lang="en-US">
                <a:solidFill>
                  <a:schemeClr val="lt2"/>
                </a:solidFill>
              </a:rPr>
              <a:t>                comparator</a:t>
            </a:r>
          </a:p>
          <a:p>
            <a:pPr eaLnBrk="1" hangingPunct="1" latinLnBrk="1" lvl="0">
              <a:spcBef>
                <a:spcPct val="50000"/>
              </a:spcBef>
            </a:pPr>
            <a:r>
              <a:rPr altLang="en-US" lang="en-US">
                <a:solidFill>
                  <a:schemeClr val="lt2"/>
                </a:solidFill>
              </a:rPr>
              <a:t>	d. not used</a:t>
            </a:r>
          </a:p>
          <a:p>
            <a:pPr eaLnBrk="1" hangingPunct="1" latinLnBrk="1" lvl="0">
              <a:spcBef>
                <a:spcPct val="50000"/>
              </a:spcBef>
            </a:pPr>
            <a:endParaRPr altLang="en-US" lang="en-US">
              <a:solidFill>
                <a:schemeClr val="lt2"/>
              </a:solidFill>
            </a:endParaRPr>
          </a:p>
        </p:txBody>
      </p:sp>
      <p:sp>
        <p:nvSpPr>
          <p:cNvPr id="1049445" name="Text Box 4"/>
          <p:cNvSpPr txBox="1"/>
          <p:nvPr/>
        </p:nvSpPr>
        <p:spPr>
          <a:xfrm rot="0">
            <a:off x="7239000" y="6507162"/>
            <a:ext cx="2438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1200" lang="en-US">
                <a:solidFill>
                  <a:srgbClr val="996633"/>
                </a:solidFill>
              </a:rPr>
              <a:t>© 2008 Pearson Education</a:t>
            </a:r>
          </a:p>
        </p:txBody>
      </p:sp>
      <p:sp>
        <p:nvSpPr>
          <p:cNvPr id="1049446" name="WordArt 5" descr="White marble"/>
          <p:cNvSpPr/>
          <p:nvPr/>
        </p:nvSpPr>
        <p:spPr>
          <a:xfrm rot="0">
            <a:off x="3886200" y="381000"/>
            <a:ext cx="1371600" cy="457200"/>
          </a:xfrm>
          <a:prstGeom prst="rect"/>
        </p:spPr>
        <p:txBody>
          <a:bodyPr anchor="t" bIns="45720" fromWordArt="1" lIns="91440" rIns="91440" tIns="45720" vert="horz" wrap="none">
            <a:prstTxWarp prst="textPlain">
              <a:avLst>
                <a:gd fmla="val 50000" name="adj"/>
              </a:avLst>
            </a:prstTxWarp>
            <a:scene3d>
              <a:camera prst="legacyObliqueRight">
                <a:rot lat="0" lon="0" rev="0"/>
              </a:camera>
              <a:lightRig dir="t" rig="legacyHarsh3"/>
            </a:scene3d>
            <a:sp3d extrusionH="100000" prstMaterial="legacyMatte">
              <a:bevelT w="13500" h="13500" prst="angle"/>
              <a:bevelB w="13500" h="13500" prst="angle"/>
              <a:extrusionClr>
                <a:srgbClr val="663300"/>
              </a:extrusionClr>
            </a:sp3d>
          </a:bodyPr>
          <a:p>
            <a:pPr algn="ctr"/>
            <a:r>
              <a:rPr b="0" sz="3600" i="0" kern="10" normalizeH="0" spc="0">
                <a:ln w="9525" cap="flat" cmpd="sng">
                  <a:noFill/>
                  <a:prstDash val="solid"/>
                  <a:round/>
                </a:ln>
                <a:blipFill rotWithShape="0">
                  <a:blip xmlns:r="http://schemas.openxmlformats.org/officeDocument/2006/relationships" r:embed="rId1">
                    <a:alphaModFix amt="100000"/>
                  </a:blip>
                  <a:srcRect/>
                  <a:tile algn="tl" flip="none" sx="100000" sy="100000" tx="0" ty="0"/>
                </a:blipFill>
                <a:latin typeface="Times New Roman"/>
                <a:ea typeface="Times New Roman"/>
              </a:rPr>
              <a:t>Quiz</a:t>
            </a:r>
          </a:p>
        </p:txBody>
      </p:sp>
    </p:spTree>
  </p:cSld>
  <p:clrMapOvr>
    <a:masterClrMapping/>
  </p:clrMapOvr>
  <p:timing/>
</p:sld>
</file>

<file path=ppt/slides/slide48.xml><?xml version="1.0" encoding="utf-8"?>
<p:sld xmlns:a="http://schemas.openxmlformats.org/drawingml/2006/main" xmlns:r="http://schemas.openxmlformats.org/officeDocument/2006/relationships" xmlns:p="http://schemas.openxmlformats.org/presentationml/2006/main" showMasterSp="1">
  <p:cSld>
    <p:spTree>
      <p:nvGrpSpPr>
        <p:cNvPr id="241" name=""/>
        <p:cNvGrpSpPr/>
        <p:nvPr/>
      </p:nvGrpSpPr>
      <p:grpSpPr>
        <a:xfrm rot="0">
          <a:off x="0" y="0"/>
          <a:ext cx="0" cy="0"/>
          <a:chOff x="0" y="0"/>
          <a:chExt cx="0" cy="0"/>
        </a:xfrm>
      </p:grpSpPr>
      <p:sp>
        <p:nvSpPr>
          <p:cNvPr id="1049450" name="Rectangle 2"/>
          <p:cNvSpPr/>
          <p:nvPr/>
        </p:nvSpPr>
        <p:spPr>
          <a:xfrm rot="0">
            <a:off x="0" y="0"/>
            <a:ext cx="9144000" cy="6858000"/>
          </a:xfrm>
          <a:prstGeom prst="rect"/>
          <a:solidFill>
            <a:srgbClr val="FFFF99"/>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451" name="Rectangle 13"/>
          <p:cNvSpPr/>
          <p:nvPr/>
        </p:nvSpPr>
        <p:spPr>
          <a:xfrm rot="0">
            <a:off x="4724400" y="2667000"/>
            <a:ext cx="3352800" cy="2133600"/>
          </a:xfrm>
          <a:prstGeom prst="rect"/>
          <a:solidFill>
            <a:srgbClr val="FFFFFF"/>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452" name="Text Box 3"/>
          <p:cNvSpPr txBox="1"/>
          <p:nvPr/>
        </p:nvSpPr>
        <p:spPr>
          <a:xfrm rot="0">
            <a:off x="914400" y="1752600"/>
            <a:ext cx="7620000" cy="356076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solidFill>
                  <a:schemeClr val="lt2"/>
                </a:solidFill>
              </a:rPr>
              <a:t>4. Assume you want to decode the binary number 0011 with an active-LOW decoder. The missing gate should be</a:t>
            </a:r>
          </a:p>
          <a:p>
            <a:pPr eaLnBrk="1" hangingPunct="1" latinLnBrk="1" lvl="0">
              <a:spcBef>
                <a:spcPct val="50000"/>
              </a:spcBef>
            </a:pPr>
            <a:r>
              <a:rPr altLang="en-US" lang="en-US">
                <a:solidFill>
                  <a:schemeClr val="lt2"/>
                </a:solidFill>
              </a:rPr>
              <a:t>	a. an AND gate</a:t>
            </a:r>
          </a:p>
          <a:p>
            <a:pPr eaLnBrk="1" hangingPunct="1" latinLnBrk="1" lvl="0">
              <a:spcBef>
                <a:spcPct val="50000"/>
              </a:spcBef>
            </a:pPr>
            <a:r>
              <a:rPr altLang="en-US" lang="en-US">
                <a:solidFill>
                  <a:schemeClr val="lt2"/>
                </a:solidFill>
              </a:rPr>
              <a:t>	b. an OR gate</a:t>
            </a:r>
          </a:p>
          <a:p>
            <a:pPr eaLnBrk="1" hangingPunct="1" latinLnBrk="1" lvl="0">
              <a:spcBef>
                <a:spcPct val="50000"/>
              </a:spcBef>
            </a:pPr>
            <a:r>
              <a:rPr altLang="en-US" lang="en-US">
                <a:solidFill>
                  <a:schemeClr val="lt2"/>
                </a:solidFill>
              </a:rPr>
              <a:t>	c. a NAND gate</a:t>
            </a:r>
          </a:p>
          <a:p>
            <a:pPr eaLnBrk="1" hangingPunct="1" latinLnBrk="1" lvl="0">
              <a:spcBef>
                <a:spcPct val="50000"/>
              </a:spcBef>
            </a:pPr>
            <a:r>
              <a:rPr altLang="en-US" lang="en-US">
                <a:solidFill>
                  <a:schemeClr val="lt2"/>
                </a:solidFill>
              </a:rPr>
              <a:t>	d. a NOR gate</a:t>
            </a:r>
          </a:p>
          <a:p>
            <a:pPr eaLnBrk="1" hangingPunct="1" latinLnBrk="1" lvl="0">
              <a:spcBef>
                <a:spcPct val="50000"/>
              </a:spcBef>
            </a:pPr>
            <a:endParaRPr altLang="en-US" lang="en-US">
              <a:solidFill>
                <a:schemeClr val="lt2"/>
              </a:solidFill>
            </a:endParaRPr>
          </a:p>
        </p:txBody>
      </p:sp>
      <p:sp>
        <p:nvSpPr>
          <p:cNvPr id="1049453" name="Text Box 4"/>
          <p:cNvSpPr txBox="1"/>
          <p:nvPr/>
        </p:nvSpPr>
        <p:spPr>
          <a:xfrm rot="0">
            <a:off x="7239000" y="6507162"/>
            <a:ext cx="2438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1200" lang="en-US">
                <a:solidFill>
                  <a:srgbClr val="996633"/>
                </a:solidFill>
              </a:rPr>
              <a:t>© 2008 Pearson Education</a:t>
            </a:r>
          </a:p>
        </p:txBody>
      </p:sp>
      <p:sp>
        <p:nvSpPr>
          <p:cNvPr id="1049454" name="WordArt 5" descr="White marble"/>
          <p:cNvSpPr/>
          <p:nvPr/>
        </p:nvSpPr>
        <p:spPr>
          <a:xfrm rot="0">
            <a:off x="3886200" y="381000"/>
            <a:ext cx="1371600" cy="457200"/>
          </a:xfrm>
          <a:prstGeom prst="rect"/>
        </p:spPr>
        <p:txBody>
          <a:bodyPr anchor="t" bIns="45720" fromWordArt="1" lIns="91440" rIns="91440" tIns="45720" vert="horz" wrap="none">
            <a:prstTxWarp prst="textPlain">
              <a:avLst>
                <a:gd fmla="val 50000" name="adj"/>
              </a:avLst>
            </a:prstTxWarp>
            <a:scene3d>
              <a:camera prst="legacyObliqueRight">
                <a:rot lat="0" lon="0" rev="0"/>
              </a:camera>
              <a:lightRig dir="t" rig="legacyHarsh3"/>
            </a:scene3d>
            <a:sp3d extrusionH="100000" prstMaterial="legacyMatte">
              <a:bevelT w="13500" h="13500" prst="angle"/>
              <a:bevelB w="13500" h="13500" prst="angle"/>
              <a:extrusionClr>
                <a:srgbClr val="663300"/>
              </a:extrusionClr>
            </a:sp3d>
          </a:bodyPr>
          <a:p>
            <a:pPr algn="ctr"/>
            <a:r>
              <a:rPr b="0" sz="3600" i="0" kern="10" normalizeH="0" spc="0">
                <a:ln w="9525" cap="flat" cmpd="sng">
                  <a:noFill/>
                  <a:prstDash val="solid"/>
                  <a:round/>
                </a:ln>
                <a:blipFill rotWithShape="0">
                  <a:blip xmlns:r="http://schemas.openxmlformats.org/officeDocument/2006/relationships" r:embed="rId1">
                    <a:alphaModFix amt="100000"/>
                  </a:blip>
                  <a:srcRect/>
                  <a:tile algn="tl" flip="none" sx="100000" sy="100000" tx="0" ty="0"/>
                </a:blipFill>
                <a:latin typeface="Times New Roman"/>
                <a:ea typeface="Times New Roman"/>
              </a:rPr>
              <a:t>Quiz</a:t>
            </a:r>
          </a:p>
        </p:txBody>
      </p:sp>
      <p:graphicFrame>
        <p:nvGraphicFramePr>
          <p:cNvPr id="4194344" name=""/>
          <p:cNvGraphicFramePr>
            <a:graphicFrameLocks/>
          </p:cNvGraphicFramePr>
          <p:nvPr/>
        </p:nvGraphicFramePr>
        <p:xfrm rot="0">
          <a:off x="5334000" y="2971800"/>
          <a:ext cx="2362200" cy="1676400"/>
        </p:xfrm>
        <a:graphic>
          <a:graphicData uri="http://schemas.openxmlformats.org/presentationml/2006/ole">
            <mc:AlternateContent xmlns:mc="http://schemas.openxmlformats.org/markup-compatibility/2006">
              <mc:Choice xmlns:v="urn:schemas-microsoft-com:vml" Requires="v">
                <p:oleObj name="CorelDRAW" r:id="rId2" spid="" imgH="1676400" imgW="2362200" showAsIcon="0" progId="CorelDRAW.Graphic.13">
                  <p:embed followColorScheme="full"/>
                  <p:pic>
                    <p:nvPicPr>
                      <p:cNvPr id="2097254" name="Object 6"/>
                      <p:cNvPicPr>
                        <a:picLocks/>
                      </p:cNvPicPr>
                      <p:nvPr/>
                    </p:nvPicPr>
                    <p:blipFill>
                      <a:blip xmlns:r="http://schemas.openxmlformats.org/officeDocument/2006/relationships" r:embed="rId3"/>
                      <a:srcRect l="0" t="0" r="0" b="0"/>
                      <a:stretch>
                        <a:fillRect/>
                      </a:stretch>
                    </p:blipFill>
                    <p:spPr>
                      <a:xfrm rot="0">
                        <a:off x="5334000" y="2971800"/>
                        <a:ext cx="2362200" cy="1676400"/>
                      </a:xfrm>
                      <a:prstGeom prst="rect"/>
                      <a:noFill/>
                      <a:ln>
                        <a:noFill/>
                      </a:ln>
                    </p:spPr>
                  </p:pic>
                </p:oleObj>
              </mc:Choice>
              <mc:Fallback>
                <p:oleObj name="CorelDRAW" r:id="rId2" spid="" imgH="1676400" imgW="2362200" showAsIcon="0" progId="CorelDRAW.Graphic.13">
                  <p:embed followColorScheme="full"/>
                  <p:pic>
                    <p:nvPicPr>
                      <p:cNvPr id="2097254" name="Object 6"/>
                      <p:cNvPicPr>
                        <a:picLocks/>
                      </p:cNvPicPr>
                      <p:nvPr/>
                    </p:nvPicPr>
                    <p:blipFill>
                      <a:blip xmlns:r="http://schemas.openxmlformats.org/officeDocument/2006/relationships" r:embed="rId3"/>
                      <a:srcRect l="0" t="0" r="0" b="0"/>
                      <a:stretch>
                        <a:fillRect/>
                      </a:stretch>
                    </p:blipFill>
                    <p:spPr>
                      <a:xfrm rot="0">
                        <a:off x="5334000" y="2971800"/>
                        <a:ext cx="2362200" cy="1676400"/>
                      </a:xfrm>
                      <a:prstGeom prst="rect"/>
                      <a:noFill/>
                      <a:ln>
                        <a:noFill/>
                      </a:ln>
                    </p:spPr>
                  </p:pic>
                </p:oleObj>
              </mc:Fallback>
            </mc:AlternateContent>
          </a:graphicData>
        </a:graphic>
      </p:graphicFrame>
      <p:sp>
        <p:nvSpPr>
          <p:cNvPr id="1049455" name="Text Box 7"/>
          <p:cNvSpPr txBox="1"/>
          <p:nvPr/>
        </p:nvSpPr>
        <p:spPr>
          <a:xfrm rot="0">
            <a:off x="5029200" y="3168650"/>
            <a:ext cx="5334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A</a:t>
            </a:r>
            <a:r>
              <a:rPr altLang="en-US" baseline="-25000" sz="1600" lang="en-US">
                <a:solidFill>
                  <a:srgbClr val="FF0000"/>
                </a:solidFill>
                <a:latin typeface="Arial" pitchFamily="0" charset="0"/>
              </a:rPr>
              <a:t>1</a:t>
            </a:r>
          </a:p>
        </p:txBody>
      </p:sp>
      <p:sp>
        <p:nvSpPr>
          <p:cNvPr id="1049456" name="Text Box 8"/>
          <p:cNvSpPr txBox="1"/>
          <p:nvPr/>
        </p:nvSpPr>
        <p:spPr>
          <a:xfrm rot="0">
            <a:off x="5029200" y="2819400"/>
            <a:ext cx="5334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A</a:t>
            </a:r>
            <a:r>
              <a:rPr altLang="en-US" baseline="-25000" sz="1600" lang="en-US">
                <a:solidFill>
                  <a:srgbClr val="FF0000"/>
                </a:solidFill>
                <a:latin typeface="Arial" pitchFamily="0" charset="0"/>
              </a:rPr>
              <a:t>0</a:t>
            </a:r>
          </a:p>
        </p:txBody>
      </p:sp>
      <p:sp>
        <p:nvSpPr>
          <p:cNvPr id="1049457" name="Text Box 9"/>
          <p:cNvSpPr txBox="1"/>
          <p:nvPr/>
        </p:nvSpPr>
        <p:spPr>
          <a:xfrm rot="0">
            <a:off x="5029200" y="3549650"/>
            <a:ext cx="5334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A</a:t>
            </a:r>
            <a:r>
              <a:rPr altLang="en-US" baseline="-25000" sz="1600" lang="en-US">
                <a:solidFill>
                  <a:srgbClr val="FF0000"/>
                </a:solidFill>
                <a:latin typeface="Arial" pitchFamily="0" charset="0"/>
              </a:rPr>
              <a:t>2</a:t>
            </a:r>
          </a:p>
        </p:txBody>
      </p:sp>
      <p:sp>
        <p:nvSpPr>
          <p:cNvPr id="1049458" name="Text Box 10"/>
          <p:cNvSpPr txBox="1"/>
          <p:nvPr/>
        </p:nvSpPr>
        <p:spPr>
          <a:xfrm rot="0">
            <a:off x="5029200" y="4159250"/>
            <a:ext cx="5334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A</a:t>
            </a:r>
            <a:r>
              <a:rPr altLang="en-US" baseline="-25000" sz="1600" lang="en-US">
                <a:solidFill>
                  <a:srgbClr val="FF0000"/>
                </a:solidFill>
                <a:latin typeface="Arial" pitchFamily="0" charset="0"/>
              </a:rPr>
              <a:t>3</a:t>
            </a:r>
          </a:p>
        </p:txBody>
      </p:sp>
      <p:sp>
        <p:nvSpPr>
          <p:cNvPr id="1049459" name="Text Box 11"/>
          <p:cNvSpPr txBox="1"/>
          <p:nvPr/>
        </p:nvSpPr>
        <p:spPr>
          <a:xfrm rot="0">
            <a:off x="7391400" y="3124200"/>
            <a:ext cx="4572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i="1" lang="en-US">
                <a:solidFill>
                  <a:srgbClr val="FF0000"/>
                </a:solidFill>
              </a:rPr>
              <a:t>X</a:t>
            </a:r>
          </a:p>
        </p:txBody>
      </p:sp>
      <p:sp>
        <p:nvSpPr>
          <p:cNvPr id="1049460" name="Rectangle 14"/>
          <p:cNvSpPr/>
          <p:nvPr/>
        </p:nvSpPr>
        <p:spPr>
          <a:xfrm rot="0">
            <a:off x="6629400" y="3048000"/>
            <a:ext cx="762000" cy="762000"/>
          </a:xfrm>
          <a:prstGeom prst="rect"/>
          <a:solidFill>
            <a:srgbClr val="FFFFFF"/>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461" name="Text Box 15"/>
          <p:cNvSpPr txBox="1"/>
          <p:nvPr/>
        </p:nvSpPr>
        <p:spPr>
          <a:xfrm rot="0">
            <a:off x="6781800" y="3124200"/>
            <a:ext cx="609600" cy="5794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3200" lang="en-US"/>
              <a:t>?</a:t>
            </a:r>
          </a:p>
        </p:txBody>
      </p:sp>
    </p:spTree>
  </p:cSld>
  <p:clrMapOvr>
    <a:masterClrMapping/>
  </p:clrMapOvr>
  <p:timing/>
</p:sld>
</file>

<file path=ppt/slides/slide49.xml><?xml version="1.0" encoding="utf-8"?>
<p:sld xmlns:a="http://schemas.openxmlformats.org/drawingml/2006/main" xmlns:r="http://schemas.openxmlformats.org/officeDocument/2006/relationships" xmlns:p="http://schemas.openxmlformats.org/presentationml/2006/main" showMasterSp="1">
  <p:cSld>
    <p:spTree>
      <p:nvGrpSpPr>
        <p:cNvPr id="244" name=""/>
        <p:cNvGrpSpPr/>
        <p:nvPr/>
      </p:nvGrpSpPr>
      <p:grpSpPr>
        <a:xfrm rot="0">
          <a:off x="0" y="0"/>
          <a:ext cx="0" cy="0"/>
          <a:chOff x="0" y="0"/>
          <a:chExt cx="0" cy="0"/>
        </a:xfrm>
      </p:grpSpPr>
      <p:sp>
        <p:nvSpPr>
          <p:cNvPr id="1049465" name="Rectangle 2"/>
          <p:cNvSpPr/>
          <p:nvPr/>
        </p:nvSpPr>
        <p:spPr>
          <a:xfrm rot="0">
            <a:off x="0" y="0"/>
            <a:ext cx="9144000" cy="6858000"/>
          </a:xfrm>
          <a:prstGeom prst="rect"/>
          <a:solidFill>
            <a:srgbClr val="FFFF99"/>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466" name="Rectangle 3"/>
          <p:cNvSpPr/>
          <p:nvPr/>
        </p:nvSpPr>
        <p:spPr>
          <a:xfrm rot="0">
            <a:off x="4724400" y="2667000"/>
            <a:ext cx="3352800" cy="2133600"/>
          </a:xfrm>
          <a:prstGeom prst="rect"/>
          <a:solidFill>
            <a:srgbClr val="FFFFFF"/>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467" name="Text Box 4"/>
          <p:cNvSpPr txBox="1"/>
          <p:nvPr/>
        </p:nvSpPr>
        <p:spPr>
          <a:xfrm rot="0">
            <a:off x="914400" y="1752600"/>
            <a:ext cx="7620000" cy="356076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solidFill>
                  <a:schemeClr val="lt2"/>
                </a:solidFill>
              </a:rPr>
              <a:t>5. Assume you want to decode the binary number 0011 with an active-HIGH decoder. The missing gate should be</a:t>
            </a:r>
          </a:p>
          <a:p>
            <a:pPr eaLnBrk="1" hangingPunct="1" latinLnBrk="1" lvl="0">
              <a:spcBef>
                <a:spcPct val="50000"/>
              </a:spcBef>
            </a:pPr>
            <a:r>
              <a:rPr altLang="en-US" lang="en-US">
                <a:solidFill>
                  <a:schemeClr val="lt2"/>
                </a:solidFill>
              </a:rPr>
              <a:t>	a. an AND gate</a:t>
            </a:r>
          </a:p>
          <a:p>
            <a:pPr eaLnBrk="1" hangingPunct="1" latinLnBrk="1" lvl="0">
              <a:spcBef>
                <a:spcPct val="50000"/>
              </a:spcBef>
            </a:pPr>
            <a:r>
              <a:rPr altLang="en-US" lang="en-US">
                <a:solidFill>
                  <a:schemeClr val="lt2"/>
                </a:solidFill>
              </a:rPr>
              <a:t>	b. an OR gate</a:t>
            </a:r>
          </a:p>
          <a:p>
            <a:pPr eaLnBrk="1" hangingPunct="1" latinLnBrk="1" lvl="0">
              <a:spcBef>
                <a:spcPct val="50000"/>
              </a:spcBef>
            </a:pPr>
            <a:r>
              <a:rPr altLang="en-US" lang="en-US">
                <a:solidFill>
                  <a:schemeClr val="lt2"/>
                </a:solidFill>
              </a:rPr>
              <a:t>	c. a NAND gate</a:t>
            </a:r>
          </a:p>
          <a:p>
            <a:pPr eaLnBrk="1" hangingPunct="1" latinLnBrk="1" lvl="0">
              <a:spcBef>
                <a:spcPct val="50000"/>
              </a:spcBef>
            </a:pPr>
            <a:r>
              <a:rPr altLang="en-US" lang="en-US">
                <a:solidFill>
                  <a:schemeClr val="lt2"/>
                </a:solidFill>
              </a:rPr>
              <a:t>	d. a NOR gate</a:t>
            </a:r>
          </a:p>
          <a:p>
            <a:pPr eaLnBrk="1" hangingPunct="1" latinLnBrk="1" lvl="0">
              <a:spcBef>
                <a:spcPct val="50000"/>
              </a:spcBef>
            </a:pPr>
            <a:endParaRPr altLang="en-US" lang="en-US">
              <a:solidFill>
                <a:schemeClr val="lt2"/>
              </a:solidFill>
            </a:endParaRPr>
          </a:p>
        </p:txBody>
      </p:sp>
      <p:sp>
        <p:nvSpPr>
          <p:cNvPr id="1049468" name="Text Box 5"/>
          <p:cNvSpPr txBox="1"/>
          <p:nvPr/>
        </p:nvSpPr>
        <p:spPr>
          <a:xfrm rot="0">
            <a:off x="7239000" y="6507162"/>
            <a:ext cx="2438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1200" lang="en-US">
                <a:solidFill>
                  <a:srgbClr val="996633"/>
                </a:solidFill>
              </a:rPr>
              <a:t>© 2008 Pearson Education</a:t>
            </a:r>
          </a:p>
        </p:txBody>
      </p:sp>
      <p:sp>
        <p:nvSpPr>
          <p:cNvPr id="1049469" name="WordArt 6" descr="White marble"/>
          <p:cNvSpPr/>
          <p:nvPr/>
        </p:nvSpPr>
        <p:spPr>
          <a:xfrm rot="0">
            <a:off x="3886200" y="381000"/>
            <a:ext cx="1371600" cy="457200"/>
          </a:xfrm>
          <a:prstGeom prst="rect"/>
        </p:spPr>
        <p:txBody>
          <a:bodyPr anchor="t" bIns="45720" fromWordArt="1" lIns="91440" rIns="91440" tIns="45720" vert="horz" wrap="none">
            <a:prstTxWarp prst="textPlain">
              <a:avLst>
                <a:gd fmla="val 50000" name="adj"/>
              </a:avLst>
            </a:prstTxWarp>
            <a:scene3d>
              <a:camera prst="legacyObliqueRight">
                <a:rot lat="0" lon="0" rev="0"/>
              </a:camera>
              <a:lightRig dir="t" rig="legacyHarsh3"/>
            </a:scene3d>
            <a:sp3d extrusionH="100000" prstMaterial="legacyMatte">
              <a:bevelT w="13500" h="13500" prst="angle"/>
              <a:bevelB w="13500" h="13500" prst="angle"/>
              <a:extrusionClr>
                <a:srgbClr val="663300"/>
              </a:extrusionClr>
            </a:sp3d>
          </a:bodyPr>
          <a:p>
            <a:pPr algn="ctr"/>
            <a:r>
              <a:rPr b="0" sz="3600" i="0" kern="10" normalizeH="0" spc="0">
                <a:ln w="9525" cap="flat" cmpd="sng">
                  <a:noFill/>
                  <a:prstDash val="solid"/>
                  <a:round/>
                </a:ln>
                <a:blipFill rotWithShape="0">
                  <a:blip xmlns:r="http://schemas.openxmlformats.org/officeDocument/2006/relationships" r:embed="rId1">
                    <a:alphaModFix amt="100000"/>
                  </a:blip>
                  <a:srcRect/>
                  <a:tile algn="tl" flip="none" sx="100000" sy="100000" tx="0" ty="0"/>
                </a:blipFill>
                <a:latin typeface="Times New Roman"/>
                <a:ea typeface="Times New Roman"/>
              </a:rPr>
              <a:t>Quiz</a:t>
            </a:r>
          </a:p>
        </p:txBody>
      </p:sp>
      <p:graphicFrame>
        <p:nvGraphicFramePr>
          <p:cNvPr id="4194345" name=""/>
          <p:cNvGraphicFramePr>
            <a:graphicFrameLocks/>
          </p:cNvGraphicFramePr>
          <p:nvPr/>
        </p:nvGraphicFramePr>
        <p:xfrm rot="0">
          <a:off x="5334000" y="2971800"/>
          <a:ext cx="2362200" cy="1676400"/>
        </p:xfrm>
        <a:graphic>
          <a:graphicData uri="http://schemas.openxmlformats.org/presentationml/2006/ole">
            <mc:AlternateContent xmlns:mc="http://schemas.openxmlformats.org/markup-compatibility/2006">
              <mc:Choice xmlns:v="urn:schemas-microsoft-com:vml" Requires="v">
                <p:oleObj name="CorelDRAW" r:id="rId2" spid="" imgH="1676400" imgW="2362200" showAsIcon="0" progId="CorelDRAW.Graphic.13">
                  <p:embed followColorScheme="full"/>
                  <p:pic>
                    <p:nvPicPr>
                      <p:cNvPr id="2097255" name="Object 7"/>
                      <p:cNvPicPr>
                        <a:picLocks/>
                      </p:cNvPicPr>
                      <p:nvPr/>
                    </p:nvPicPr>
                    <p:blipFill>
                      <a:blip xmlns:r="http://schemas.openxmlformats.org/officeDocument/2006/relationships" r:embed="rId3"/>
                      <a:srcRect l="0" t="0" r="0" b="0"/>
                      <a:stretch>
                        <a:fillRect/>
                      </a:stretch>
                    </p:blipFill>
                    <p:spPr>
                      <a:xfrm rot="0">
                        <a:off x="5334000" y="2971800"/>
                        <a:ext cx="2362200" cy="1676400"/>
                      </a:xfrm>
                      <a:prstGeom prst="rect"/>
                      <a:noFill/>
                      <a:ln>
                        <a:noFill/>
                      </a:ln>
                    </p:spPr>
                  </p:pic>
                </p:oleObj>
              </mc:Choice>
              <mc:Fallback>
                <p:oleObj name="CorelDRAW" r:id="rId2" spid="" imgH="1676400" imgW="2362200" showAsIcon="0" progId="CorelDRAW.Graphic.13">
                  <p:embed followColorScheme="full"/>
                  <p:pic>
                    <p:nvPicPr>
                      <p:cNvPr id="2097255" name="Object 7"/>
                      <p:cNvPicPr>
                        <a:picLocks/>
                      </p:cNvPicPr>
                      <p:nvPr/>
                    </p:nvPicPr>
                    <p:blipFill>
                      <a:blip xmlns:r="http://schemas.openxmlformats.org/officeDocument/2006/relationships" r:embed="rId3"/>
                      <a:srcRect l="0" t="0" r="0" b="0"/>
                      <a:stretch>
                        <a:fillRect/>
                      </a:stretch>
                    </p:blipFill>
                    <p:spPr>
                      <a:xfrm rot="0">
                        <a:off x="5334000" y="2971800"/>
                        <a:ext cx="2362200" cy="1676400"/>
                      </a:xfrm>
                      <a:prstGeom prst="rect"/>
                      <a:noFill/>
                      <a:ln>
                        <a:noFill/>
                      </a:ln>
                    </p:spPr>
                  </p:pic>
                </p:oleObj>
              </mc:Fallback>
            </mc:AlternateContent>
          </a:graphicData>
        </a:graphic>
      </p:graphicFrame>
      <p:sp>
        <p:nvSpPr>
          <p:cNvPr id="1049470" name="Text Box 8"/>
          <p:cNvSpPr txBox="1"/>
          <p:nvPr/>
        </p:nvSpPr>
        <p:spPr>
          <a:xfrm rot="0">
            <a:off x="5029200" y="3168650"/>
            <a:ext cx="5334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A</a:t>
            </a:r>
            <a:r>
              <a:rPr altLang="en-US" baseline="-25000" sz="1600" lang="en-US">
                <a:solidFill>
                  <a:srgbClr val="FF0000"/>
                </a:solidFill>
                <a:latin typeface="Arial" pitchFamily="0" charset="0"/>
              </a:rPr>
              <a:t>1</a:t>
            </a:r>
          </a:p>
        </p:txBody>
      </p:sp>
      <p:sp>
        <p:nvSpPr>
          <p:cNvPr id="1049471" name="Text Box 9"/>
          <p:cNvSpPr txBox="1"/>
          <p:nvPr/>
        </p:nvSpPr>
        <p:spPr>
          <a:xfrm rot="0">
            <a:off x="5029200" y="2819400"/>
            <a:ext cx="5334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A</a:t>
            </a:r>
            <a:r>
              <a:rPr altLang="en-US" baseline="-25000" sz="1600" lang="en-US">
                <a:solidFill>
                  <a:srgbClr val="FF0000"/>
                </a:solidFill>
                <a:latin typeface="Arial" pitchFamily="0" charset="0"/>
              </a:rPr>
              <a:t>0</a:t>
            </a:r>
          </a:p>
        </p:txBody>
      </p:sp>
      <p:sp>
        <p:nvSpPr>
          <p:cNvPr id="1049472" name="Text Box 10"/>
          <p:cNvSpPr txBox="1"/>
          <p:nvPr/>
        </p:nvSpPr>
        <p:spPr>
          <a:xfrm rot="0">
            <a:off x="5029200" y="3549650"/>
            <a:ext cx="5334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A</a:t>
            </a:r>
            <a:r>
              <a:rPr altLang="en-US" baseline="-25000" sz="1600" lang="en-US">
                <a:solidFill>
                  <a:srgbClr val="FF0000"/>
                </a:solidFill>
                <a:latin typeface="Arial" pitchFamily="0" charset="0"/>
              </a:rPr>
              <a:t>2</a:t>
            </a:r>
          </a:p>
        </p:txBody>
      </p:sp>
      <p:sp>
        <p:nvSpPr>
          <p:cNvPr id="1049473" name="Text Box 11"/>
          <p:cNvSpPr txBox="1"/>
          <p:nvPr/>
        </p:nvSpPr>
        <p:spPr>
          <a:xfrm rot="0">
            <a:off x="5029200" y="4159250"/>
            <a:ext cx="5334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A</a:t>
            </a:r>
            <a:r>
              <a:rPr altLang="en-US" baseline="-25000" sz="1600" lang="en-US">
                <a:solidFill>
                  <a:srgbClr val="FF0000"/>
                </a:solidFill>
                <a:latin typeface="Arial" pitchFamily="0" charset="0"/>
              </a:rPr>
              <a:t>3</a:t>
            </a:r>
          </a:p>
        </p:txBody>
      </p:sp>
      <p:sp>
        <p:nvSpPr>
          <p:cNvPr id="1049474" name="Text Box 12"/>
          <p:cNvSpPr txBox="1"/>
          <p:nvPr/>
        </p:nvSpPr>
        <p:spPr>
          <a:xfrm rot="0">
            <a:off x="7391400" y="3124200"/>
            <a:ext cx="4572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i="1" lang="en-US">
                <a:solidFill>
                  <a:srgbClr val="FF0000"/>
                </a:solidFill>
              </a:rPr>
              <a:t>X</a:t>
            </a:r>
          </a:p>
        </p:txBody>
      </p:sp>
      <p:sp>
        <p:nvSpPr>
          <p:cNvPr id="1049475" name="Rectangle 13"/>
          <p:cNvSpPr/>
          <p:nvPr/>
        </p:nvSpPr>
        <p:spPr>
          <a:xfrm rot="0">
            <a:off x="6629400" y="3048000"/>
            <a:ext cx="762000" cy="762000"/>
          </a:xfrm>
          <a:prstGeom prst="rect"/>
          <a:solidFill>
            <a:srgbClr val="FFFFFF"/>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476" name="Text Box 14"/>
          <p:cNvSpPr txBox="1"/>
          <p:nvPr/>
        </p:nvSpPr>
        <p:spPr>
          <a:xfrm rot="0">
            <a:off x="6781800" y="3124200"/>
            <a:ext cx="609600" cy="5794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3200" lang="en-US"/>
              <a:t>?</a:t>
            </a: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showMasterSp="1">
  <p:cSld>
    <p:spTree>
      <p:nvGrpSpPr>
        <p:cNvPr id="86" name=""/>
        <p:cNvGrpSpPr/>
        <p:nvPr/>
      </p:nvGrpSpPr>
      <p:grpSpPr>
        <a:xfrm rot="0">
          <a:off x="0" y="0"/>
          <a:ext cx="0" cy="0"/>
          <a:chOff x="0" y="0"/>
          <a:chExt cx="0" cy="0"/>
        </a:xfrm>
      </p:grpSpPr>
      <p:pic>
        <p:nvPicPr>
          <p:cNvPr id="2097166" name="Picture 3"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654" name="Text Box 4"/>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655" name="Rectangle 5"/>
          <p:cNvSpPr/>
          <p:nvPr/>
        </p:nvSpPr>
        <p:spPr>
          <a:xfrm rot="0">
            <a:off x="914400" y="1143000"/>
            <a:ext cx="1547812"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Full-Adder</a:t>
            </a:r>
          </a:p>
        </p:txBody>
      </p:sp>
      <p:grpSp>
        <p:nvGrpSpPr>
          <p:cNvPr id="87" name=""/>
          <p:cNvGrpSpPr/>
          <p:nvPr/>
        </p:nvGrpSpPr>
        <p:grpSpPr>
          <a:xfrm rot="0">
            <a:off x="4800600" y="1295400"/>
            <a:ext cx="3581400" cy="2190750"/>
            <a:chOff x="1028" y="2496"/>
            <a:chExt cx="2256" cy="1380"/>
          </a:xfrm>
        </p:grpSpPr>
        <p:graphicFrame>
          <p:nvGraphicFramePr>
            <p:cNvPr id="4194312" name=""/>
            <p:cNvGraphicFramePr>
              <a:graphicFrameLocks/>
            </p:cNvGraphicFramePr>
            <p:nvPr/>
          </p:nvGraphicFramePr>
          <p:xfrm rot="0">
            <a:off x="1028" y="2496"/>
            <a:ext cx="2256" cy="1380"/>
          </p:xfrm>
          <a:graphic>
            <a:graphicData uri="http://schemas.openxmlformats.org/presentationml/2006/ole">
              <mc:AlternateContent xmlns:mc="http://schemas.openxmlformats.org/markup-compatibility/2006">
                <mc:Choice xmlns:v="urn:schemas-microsoft-com:vml" Requires="v">
                  <p:oleObj name="CorelDRAW" r:id="rId2" spid="" imgH="1380" imgW="2256" showAsIcon="0" progId="CorelDRAW.Graphic.13">
                    <p:embed followColorScheme="full"/>
                    <p:pic>
                      <p:nvPicPr>
                        <p:cNvPr id="2097167" name="Object 33"/>
                        <p:cNvPicPr>
                          <a:picLocks/>
                        </p:cNvPicPr>
                        <p:nvPr/>
                      </p:nvPicPr>
                      <p:blipFill>
                        <a:blip xmlns:r="http://schemas.openxmlformats.org/officeDocument/2006/relationships" r:embed="rId3"/>
                        <a:srcRect l="0" t="0" r="0" b="0"/>
                        <a:stretch>
                          <a:fillRect/>
                        </a:stretch>
                      </p:blipFill>
                      <p:spPr>
                        <a:xfrm rot="0">
                          <a:off x="1028" y="2496"/>
                          <a:ext cx="2256" cy="1380"/>
                        </a:xfrm>
                        <a:prstGeom prst="rect"/>
                        <a:noFill/>
                        <a:ln>
                          <a:noFill/>
                        </a:ln>
                      </p:spPr>
                    </p:pic>
                  </p:oleObj>
                </mc:Choice>
                <mc:Fallback>
                  <p:oleObj name="CorelDRAW" r:id="rId2" spid="" imgH="1380" imgW="2256" showAsIcon="0" progId="CorelDRAW.Graphic.13">
                    <p:embed followColorScheme="full"/>
                    <p:pic>
                      <p:nvPicPr>
                        <p:cNvPr id="2097167" name="Object 33"/>
                        <p:cNvPicPr>
                          <a:picLocks/>
                        </p:cNvPicPr>
                        <p:nvPr/>
                      </p:nvPicPr>
                      <p:blipFill>
                        <a:blip xmlns:r="http://schemas.openxmlformats.org/officeDocument/2006/relationships" r:embed="rId3"/>
                        <a:srcRect l="0" t="0" r="0" b="0"/>
                        <a:stretch>
                          <a:fillRect/>
                        </a:stretch>
                      </p:blipFill>
                      <p:spPr>
                        <a:xfrm rot="0">
                          <a:off x="1028" y="2496"/>
                          <a:ext cx="2256" cy="1380"/>
                        </a:xfrm>
                        <a:prstGeom prst="rect"/>
                        <a:noFill/>
                        <a:ln>
                          <a:noFill/>
                        </a:ln>
                      </p:spPr>
                    </p:pic>
                  </p:oleObj>
                </mc:Fallback>
              </mc:AlternateContent>
            </a:graphicData>
          </a:graphic>
        </p:graphicFrame>
        <p:sp>
          <p:nvSpPr>
            <p:cNvPr id="1048656" name="Text Box 34"/>
            <p:cNvSpPr txBox="1"/>
            <p:nvPr/>
          </p:nvSpPr>
          <p:spPr>
            <a:xfrm rot="0">
              <a:off x="1228" y="2592"/>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latin typeface="Arial" pitchFamily="0" charset="0"/>
                </a:rPr>
                <a:t>A</a:t>
              </a:r>
            </a:p>
          </p:txBody>
        </p:sp>
        <p:sp>
          <p:nvSpPr>
            <p:cNvPr id="1048657" name="Text Box 35"/>
            <p:cNvSpPr txBox="1"/>
            <p:nvPr/>
          </p:nvSpPr>
          <p:spPr>
            <a:xfrm rot="0">
              <a:off x="1228" y="2956"/>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latin typeface="Arial" pitchFamily="0" charset="0"/>
                </a:rPr>
                <a:t>B</a:t>
              </a:r>
            </a:p>
          </p:txBody>
        </p:sp>
        <p:sp>
          <p:nvSpPr>
            <p:cNvPr id="1048658" name="Text Box 36"/>
            <p:cNvSpPr txBox="1"/>
            <p:nvPr/>
          </p:nvSpPr>
          <p:spPr>
            <a:xfrm rot="0">
              <a:off x="1392" y="2496"/>
              <a:ext cx="240"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latin typeface="Symbol" pitchFamily="18" charset="2"/>
                </a:rPr>
                <a:t>S</a:t>
              </a:r>
            </a:p>
          </p:txBody>
        </p:sp>
        <p:sp>
          <p:nvSpPr>
            <p:cNvPr id="1048659" name="Text Box 37"/>
            <p:cNvSpPr txBox="1"/>
            <p:nvPr/>
          </p:nvSpPr>
          <p:spPr>
            <a:xfrm rot="0">
              <a:off x="1468" y="2956"/>
              <a:ext cx="43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latin typeface="Arial" pitchFamily="0" charset="0"/>
                </a:rPr>
                <a:t>C</a:t>
              </a:r>
              <a:r>
                <a:rPr altLang="en-US" baseline="-25000" sz="1600" lang="en-US">
                  <a:latin typeface="Arial" pitchFamily="0" charset="0"/>
                </a:rPr>
                <a:t>out</a:t>
              </a:r>
            </a:p>
          </p:txBody>
        </p:sp>
        <p:sp>
          <p:nvSpPr>
            <p:cNvPr id="1048660" name="Text Box 38"/>
            <p:cNvSpPr txBox="1"/>
            <p:nvPr/>
          </p:nvSpPr>
          <p:spPr>
            <a:xfrm rot="0">
              <a:off x="1564" y="2572"/>
              <a:ext cx="240"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latin typeface="Symbol" pitchFamily="18" charset="2"/>
                </a:rPr>
                <a:t>S</a:t>
              </a:r>
            </a:p>
          </p:txBody>
        </p:sp>
        <p:grpSp>
          <p:nvGrpSpPr>
            <p:cNvPr id="88" name=""/>
            <p:cNvGrpSpPr/>
            <p:nvPr/>
          </p:nvGrpSpPr>
          <p:grpSpPr>
            <a:xfrm rot="0">
              <a:off x="2072" y="2496"/>
              <a:ext cx="672" cy="672"/>
              <a:chOff x="2112" y="2496"/>
              <a:chExt cx="672" cy="672"/>
            </a:xfrm>
          </p:grpSpPr>
          <p:sp>
            <p:nvSpPr>
              <p:cNvPr id="1048661" name="Text Box 40"/>
              <p:cNvSpPr txBox="1"/>
              <p:nvPr/>
            </p:nvSpPr>
            <p:spPr>
              <a:xfrm rot="0">
                <a:off x="2112" y="2592"/>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latin typeface="Arial" pitchFamily="0" charset="0"/>
                  </a:rPr>
                  <a:t>A</a:t>
                </a:r>
              </a:p>
            </p:txBody>
          </p:sp>
          <p:sp>
            <p:nvSpPr>
              <p:cNvPr id="1048662" name="Text Box 41"/>
              <p:cNvSpPr txBox="1"/>
              <p:nvPr/>
            </p:nvSpPr>
            <p:spPr>
              <a:xfrm rot="0">
                <a:off x="2112" y="2956"/>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latin typeface="Arial" pitchFamily="0" charset="0"/>
                  </a:rPr>
                  <a:t>B</a:t>
                </a:r>
              </a:p>
            </p:txBody>
          </p:sp>
          <p:sp>
            <p:nvSpPr>
              <p:cNvPr id="1048663" name="Text Box 42"/>
              <p:cNvSpPr txBox="1"/>
              <p:nvPr/>
            </p:nvSpPr>
            <p:spPr>
              <a:xfrm rot="0">
                <a:off x="2276" y="2496"/>
                <a:ext cx="240"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latin typeface="Symbol" pitchFamily="18" charset="2"/>
                  </a:rPr>
                  <a:t>S</a:t>
                </a:r>
              </a:p>
            </p:txBody>
          </p:sp>
          <p:sp>
            <p:nvSpPr>
              <p:cNvPr id="1048664" name="Text Box 43"/>
              <p:cNvSpPr txBox="1"/>
              <p:nvPr/>
            </p:nvSpPr>
            <p:spPr>
              <a:xfrm rot="0">
                <a:off x="2352" y="2956"/>
                <a:ext cx="43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latin typeface="Arial" pitchFamily="0" charset="0"/>
                  </a:rPr>
                  <a:t>C</a:t>
                </a:r>
                <a:r>
                  <a:rPr altLang="en-US" baseline="-25000" sz="1600" lang="en-US">
                    <a:latin typeface="Arial" pitchFamily="0" charset="0"/>
                  </a:rPr>
                  <a:t>out</a:t>
                </a:r>
              </a:p>
            </p:txBody>
          </p:sp>
          <p:sp>
            <p:nvSpPr>
              <p:cNvPr id="1048665" name="Text Box 44"/>
              <p:cNvSpPr txBox="1"/>
              <p:nvPr/>
            </p:nvSpPr>
            <p:spPr>
              <a:xfrm rot="0">
                <a:off x="2448" y="2572"/>
                <a:ext cx="240"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latin typeface="Symbol" pitchFamily="18" charset="2"/>
                  </a:rPr>
                  <a:t>S</a:t>
                </a:r>
              </a:p>
            </p:txBody>
          </p:sp>
        </p:grpSp>
      </p:grpSp>
      <p:sp>
        <p:nvSpPr>
          <p:cNvPr id="1048666" name="WordArt 50"/>
          <p:cNvSpPr/>
          <p:nvPr/>
        </p:nvSpPr>
        <p:spPr>
          <a:xfrm rot="0">
            <a:off x="990600" y="1905000"/>
            <a:ext cx="1219200" cy="449262"/>
          </a:xfrm>
          <a:prstGeom prst="rect"/>
        </p:spPr>
        <p:txBody>
          <a:bodyPr anchor="t" bIns="45720" fromWordArt="1" lIns="91440" rIns="91440" tIns="45720" vert="horz" wrap="none">
            <a:prstTxWarp prst="textPlain">
              <a:avLst>
                <a:gd fmla="val 50000" name="adj"/>
              </a:avLst>
            </a:prstTxWarp>
          </a:bodyPr>
          <a:p>
            <a:pPr algn="ctr"/>
            <a:r>
              <a:rPr b="0" sz="2800" i="0" kern="10" normalizeH="0" spc="0">
                <a:ln>
                  <a:noFill/>
                </a:ln>
                <a:gradFill rotWithShape="0">
                  <a:gsLst>
                    <a:gs pos="0">
                      <a:srgbClr val="FFFF00">
                        <a:alpha val="100000"/>
                      </a:srgbClr>
                    </a:gs>
                    <a:gs pos="100000">
                      <a:srgbClr val="FF9933">
                        <a:alpha val="100000"/>
                      </a:srgbClr>
                    </a:gs>
                  </a:gsLst>
                  <a:path path="rect">
                    <a:fillToRect l="50000" t="50000" r="50000" b="50000"/>
                  </a:path>
                </a:gradFill>
                <a:effectLst>
                  <a:outerShdw algn="ctr" dir="2699999" dist="35921" kx="0" sx="100000" sy="100000">
                    <a:srgbClr val="C0C0C0">
                      <a:alpha val="79999"/>
                    </a:srgbClr>
                  </a:outerShdw>
                </a:effectLst>
                <a:latin typeface="Impact"/>
                <a:ea typeface="Impact"/>
              </a:rPr>
              <a:t>Example</a:t>
            </a:r>
          </a:p>
        </p:txBody>
      </p:sp>
      <p:sp>
        <p:nvSpPr>
          <p:cNvPr id="1048667" name="WordArt 51"/>
          <p:cNvSpPr/>
          <p:nvPr/>
        </p:nvSpPr>
        <p:spPr>
          <a:xfrm rot="0">
            <a:off x="990600" y="3657600"/>
            <a:ext cx="1219200" cy="449262"/>
          </a:xfrm>
          <a:prstGeom prst="rect"/>
        </p:spPr>
        <p:txBody>
          <a:bodyPr anchor="t" bIns="45720" fromWordArt="1" lIns="91440" rIns="91440" tIns="45720" vert="horz" wrap="none">
            <a:prstTxWarp prst="textPlain">
              <a:avLst>
                <a:gd fmla="val 50000" name="adj"/>
              </a:avLst>
            </a:prstTxWarp>
          </a:bodyPr>
          <a:p>
            <a:pPr algn="ctr"/>
            <a:r>
              <a:rPr b="0" sz="2800" i="0" kern="10" normalizeH="0" spc="0">
                <a:ln>
                  <a:noFill/>
                </a:ln>
                <a:gradFill rotWithShape="0">
                  <a:gsLst>
                    <a:gs pos="0">
                      <a:srgbClr val="FFFF00">
                        <a:alpha val="100000"/>
                      </a:srgbClr>
                    </a:gs>
                    <a:gs pos="100000">
                      <a:srgbClr val="FF9933">
                        <a:alpha val="100000"/>
                      </a:srgbClr>
                    </a:gs>
                  </a:gsLst>
                  <a:path path="rect">
                    <a:fillToRect l="50000" t="50000" r="50000" b="50000"/>
                  </a:path>
                </a:gradFill>
                <a:effectLst>
                  <a:outerShdw algn="ctr" dir="2699999" dist="35921" kx="0" sx="100000" sy="100000">
                    <a:srgbClr val="C0C0C0">
                      <a:alpha val="79999"/>
                    </a:srgbClr>
                  </a:outerShdw>
                </a:effectLst>
                <a:latin typeface="Impact"/>
                <a:ea typeface="Impact"/>
              </a:rPr>
              <a:t>Solution</a:t>
            </a:r>
          </a:p>
        </p:txBody>
      </p:sp>
      <p:sp>
        <p:nvSpPr>
          <p:cNvPr id="1048668" name="Text Box 53"/>
          <p:cNvSpPr txBox="1"/>
          <p:nvPr/>
        </p:nvSpPr>
        <p:spPr>
          <a:xfrm rot="0">
            <a:off x="990600" y="2362200"/>
            <a:ext cx="4343400" cy="11874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lang="en-US"/>
              <a:t>For the given inputs, determine the intermediate and final outputs of the full adder.</a:t>
            </a:r>
          </a:p>
        </p:txBody>
      </p:sp>
      <p:sp>
        <p:nvSpPr>
          <p:cNvPr id="1048669" name="Text Box 54"/>
          <p:cNvSpPr txBox="1"/>
          <p:nvPr/>
        </p:nvSpPr>
        <p:spPr>
          <a:xfrm rot="0">
            <a:off x="4572000" y="1447800"/>
            <a:ext cx="304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solidFill>
                  <a:srgbClr val="FF0000"/>
                </a:solidFill>
              </a:rPr>
              <a:t>1</a:t>
            </a:r>
          </a:p>
        </p:txBody>
      </p:sp>
      <p:sp>
        <p:nvSpPr>
          <p:cNvPr id="1048670" name="Text Box 55"/>
          <p:cNvSpPr txBox="1"/>
          <p:nvPr/>
        </p:nvSpPr>
        <p:spPr>
          <a:xfrm rot="0">
            <a:off x="5181600" y="2571750"/>
            <a:ext cx="304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solidFill>
                  <a:srgbClr val="FF0000"/>
                </a:solidFill>
              </a:rPr>
              <a:t>1</a:t>
            </a:r>
          </a:p>
        </p:txBody>
      </p:sp>
      <p:sp>
        <p:nvSpPr>
          <p:cNvPr id="1048671" name="Text Box 56"/>
          <p:cNvSpPr txBox="1"/>
          <p:nvPr/>
        </p:nvSpPr>
        <p:spPr>
          <a:xfrm rot="0">
            <a:off x="4572000" y="2057400"/>
            <a:ext cx="304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solidFill>
                  <a:srgbClr val="FF0000"/>
                </a:solidFill>
              </a:rPr>
              <a:t>0</a:t>
            </a:r>
          </a:p>
        </p:txBody>
      </p:sp>
      <p:sp>
        <p:nvSpPr>
          <p:cNvPr id="1048672" name="Text Box 57"/>
          <p:cNvSpPr txBox="1"/>
          <p:nvPr/>
        </p:nvSpPr>
        <p:spPr>
          <a:xfrm rot="0">
            <a:off x="5943600" y="1352550"/>
            <a:ext cx="304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solidFill>
                  <a:srgbClr val="FF0000"/>
                </a:solidFill>
              </a:rPr>
              <a:t>1</a:t>
            </a:r>
          </a:p>
        </p:txBody>
      </p:sp>
      <p:sp>
        <p:nvSpPr>
          <p:cNvPr id="1048673" name="Text Box 58"/>
          <p:cNvSpPr txBox="1"/>
          <p:nvPr/>
        </p:nvSpPr>
        <p:spPr>
          <a:xfrm rot="0">
            <a:off x="5943600" y="1930400"/>
            <a:ext cx="304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solidFill>
                  <a:srgbClr val="FF0000"/>
                </a:solidFill>
              </a:rPr>
              <a:t>0</a:t>
            </a:r>
          </a:p>
        </p:txBody>
      </p:sp>
      <p:sp>
        <p:nvSpPr>
          <p:cNvPr id="1048674" name="Text Box 60"/>
          <p:cNvSpPr txBox="1"/>
          <p:nvPr/>
        </p:nvSpPr>
        <p:spPr>
          <a:xfrm rot="0">
            <a:off x="2362200" y="3581400"/>
            <a:ext cx="5943600" cy="8223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lang="en-US"/>
              <a:t>The first half-adder has inputs of 1 and 0; therefore the Sum =1 and the Carry out = 0.</a:t>
            </a:r>
          </a:p>
        </p:txBody>
      </p:sp>
      <p:sp>
        <p:nvSpPr>
          <p:cNvPr id="1048675" name="Text Box 62"/>
          <p:cNvSpPr txBox="1"/>
          <p:nvPr/>
        </p:nvSpPr>
        <p:spPr>
          <a:xfrm rot="0">
            <a:off x="990600" y="4419600"/>
            <a:ext cx="7467600" cy="8223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lang="en-US"/>
              <a:t>The second half-adder has inputs of 1 and 1; therefore the Sum = 0 and the Carry out = 1.</a:t>
            </a:r>
          </a:p>
        </p:txBody>
      </p:sp>
      <p:sp>
        <p:nvSpPr>
          <p:cNvPr id="1048676" name="Text Box 63"/>
          <p:cNvSpPr txBox="1"/>
          <p:nvPr/>
        </p:nvSpPr>
        <p:spPr>
          <a:xfrm rot="0">
            <a:off x="990600" y="5273675"/>
            <a:ext cx="7467600" cy="8223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lang="en-US"/>
              <a:t>The OR gate has inputs of 1 and 0, therefore the final carry out = 1.</a:t>
            </a:r>
          </a:p>
        </p:txBody>
      </p:sp>
      <p:sp>
        <p:nvSpPr>
          <p:cNvPr id="1048677" name="Text Box 64"/>
          <p:cNvSpPr txBox="1"/>
          <p:nvPr/>
        </p:nvSpPr>
        <p:spPr>
          <a:xfrm rot="0">
            <a:off x="7315200" y="1925637"/>
            <a:ext cx="304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solidFill>
                  <a:srgbClr val="FF0000"/>
                </a:solidFill>
              </a:rPr>
              <a:t>1</a:t>
            </a:r>
          </a:p>
        </p:txBody>
      </p:sp>
      <p:sp>
        <p:nvSpPr>
          <p:cNvPr id="1048678" name="Text Box 65"/>
          <p:cNvSpPr txBox="1"/>
          <p:nvPr/>
        </p:nvSpPr>
        <p:spPr>
          <a:xfrm rot="0">
            <a:off x="7315200" y="1316037"/>
            <a:ext cx="304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solidFill>
                  <a:srgbClr val="FF0000"/>
                </a:solidFill>
              </a:rPr>
              <a:t>0</a:t>
            </a:r>
          </a:p>
        </p:txBody>
      </p:sp>
      <p:sp>
        <p:nvSpPr>
          <p:cNvPr id="1048679" name="Text Box 66"/>
          <p:cNvSpPr txBox="1"/>
          <p:nvPr/>
        </p:nvSpPr>
        <p:spPr>
          <a:xfrm rot="0">
            <a:off x="8153400" y="2967037"/>
            <a:ext cx="304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solidFill>
                  <a:srgbClr val="FF0000"/>
                </a:solidFill>
              </a:rPr>
              <a:t>1</a:t>
            </a:r>
          </a:p>
        </p:txBody>
      </p:sp>
      <p:sp>
        <p:nvSpPr>
          <p:cNvPr id="1048680" name="Text Box 67"/>
          <p:cNvSpPr txBox="1"/>
          <p:nvPr/>
        </p:nvSpPr>
        <p:spPr>
          <a:xfrm rot="0">
            <a:off x="7924800" y="1295400"/>
            <a:ext cx="7620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solidFill>
                  <a:srgbClr val="FF0000"/>
                </a:solidFill>
              </a:rPr>
              <a:t>Sum</a:t>
            </a:r>
          </a:p>
        </p:txBody>
      </p:sp>
      <p:sp>
        <p:nvSpPr>
          <p:cNvPr id="1048681" name="Text Box 68"/>
          <p:cNvSpPr txBox="1"/>
          <p:nvPr/>
        </p:nvSpPr>
        <p:spPr>
          <a:xfrm rot="0">
            <a:off x="8001000" y="2667000"/>
            <a:ext cx="6858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C</a:t>
            </a:r>
            <a:r>
              <a:rPr altLang="en-US" baseline="-25000" sz="1600" lang="en-US">
                <a:solidFill>
                  <a:srgbClr val="FF0000"/>
                </a:solidFill>
                <a:latin typeface="Arial" pitchFamily="0" charset="0"/>
              </a:rPr>
              <a:t>out</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9" presetSubtype="0">
                                  <p:stCondLst>
                                    <p:cond delay="0"/>
                                  </p:stCondLst>
                                  <p:childTnLst>
                                    <p:set>
                                      <p:cBhvr>
                                        <p:cTn dur="1" fill="hold" id="6">
                                          <p:stCondLst>
                                            <p:cond delay="0"/>
                                          </p:stCondLst>
                                        </p:cTn>
                                        <p:tgtEl>
                                          <p:spTgt spid="1048667"/>
                                        </p:tgtEl>
                                        <p:attrNameLst>
                                          <p:attrName>style.visibility</p:attrName>
                                        </p:attrNameLst>
                                      </p:cBhvr>
                                      <p:to>
                                        <p:strVal val="visible"/>
                                      </p:to>
                                    </p:set>
                                    <p:animEffect transition="in" filter="dissolve">
                                      <p:cBhvr>
                                        <p:cTn dur="500" id="7"/>
                                        <p:tgtEl>
                                          <p:spTgt spid="1048667"/>
                                        </p:tgtEl>
                                      </p:cBhvr>
                                    </p:animEffect>
                                  </p:childTnLst>
                                </p:cTn>
                              </p:par>
                              <p:par>
                                <p:cTn fill="hold" grpId="0" id="8" nodeType="withEffect" presetClass="entr" presetID="2" presetSubtype="2">
                                  <p:stCondLst>
                                    <p:cond delay="0"/>
                                  </p:stCondLst>
                                  <p:childTnLst>
                                    <p:set>
                                      <p:cBhvr>
                                        <p:cTn dur="1" fill="hold" id="9">
                                          <p:stCondLst>
                                            <p:cond delay="0"/>
                                          </p:stCondLst>
                                        </p:cTn>
                                        <p:tgtEl>
                                          <p:spTgt spid="1048674"/>
                                        </p:tgtEl>
                                        <p:attrNameLst>
                                          <p:attrName>style.visibility</p:attrName>
                                        </p:attrNameLst>
                                      </p:cBhvr>
                                      <p:to>
                                        <p:strVal val="visible"/>
                                      </p:to>
                                    </p:set>
                                    <p:anim calcmode="lin" valueType="num">
                                      <p:cBhvr additive="base">
                                        <p:cTn dur="500" fill="hold" id="10"/>
                                        <p:tgtEl>
                                          <p:spTgt spid="1048674"/>
                                        </p:tgtEl>
                                        <p:attrNameLst>
                                          <p:attrName>ppt_x</p:attrName>
                                        </p:attrNameLst>
                                      </p:cBhvr>
                                      <p:tavLst>
                                        <p:tav tm="0">
                                          <p:val>
                                            <p:strVal val="1+#ppt_w/2"/>
                                          </p:val>
                                        </p:tav>
                                        <p:tav tm="100000">
                                          <p:val>
                                            <p:strVal val="#ppt_x"/>
                                          </p:val>
                                        </p:tav>
                                      </p:tavLst>
                                    </p:anim>
                                    <p:anim calcmode="lin" valueType="num">
                                      <p:cBhvr additive="base">
                                        <p:cTn dur="500" fill="hold" id="11"/>
                                        <p:tgtEl>
                                          <p:spTgt spid="1048674"/>
                                        </p:tgtEl>
                                        <p:attrNameLst>
                                          <p:attrName>ppt_y</p:attrName>
                                        </p:attrNameLst>
                                      </p:cBhvr>
                                      <p:tavLst>
                                        <p:tav tm="0">
                                          <p:val>
                                            <p:strVal val="#ppt_y"/>
                                          </p:val>
                                        </p:tav>
                                        <p:tav tm="100000">
                                          <p:val>
                                            <p:strVal val="#ppt_y"/>
                                          </p:val>
                                        </p:tav>
                                      </p:tavLst>
                                    </p:anim>
                                  </p:childTnLst>
                                </p:cTn>
                              </p:par>
                            </p:childTnLst>
                          </p:cTn>
                        </p:par>
                        <p:par>
                          <p:cTn fill="hold" id="12" nodeType="afterGroup">
                            <p:stCondLst>
                              <p:cond delay="500"/>
                            </p:stCondLst>
                            <p:childTnLst>
                              <p:par>
                                <p:cTn fill="hold" grpId="0" id="13" nodeType="afterEffect" presetClass="entr" presetID="15" presetSubtype="0">
                                  <p:stCondLst>
                                    <p:cond delay="0"/>
                                  </p:stCondLst>
                                  <p:childTnLst>
                                    <p:set>
                                      <p:cBhvr>
                                        <p:cTn dur="1" fill="hold" id="14">
                                          <p:stCondLst>
                                            <p:cond delay="0"/>
                                          </p:stCondLst>
                                        </p:cTn>
                                        <p:tgtEl>
                                          <p:spTgt spid="1048672"/>
                                        </p:tgtEl>
                                        <p:attrNameLst>
                                          <p:attrName>style.visibility</p:attrName>
                                        </p:attrNameLst>
                                      </p:cBhvr>
                                      <p:to>
                                        <p:strVal val="visible"/>
                                      </p:to>
                                    </p:set>
                                    <p:anim calcmode="lin" valueType="num">
                                      <p:cBhvr>
                                        <p:cTn dur="1000" fill="hold" id="15"/>
                                        <p:tgtEl>
                                          <p:spTgt spid="1048672"/>
                                        </p:tgtEl>
                                        <p:attrNameLst>
                                          <p:attrName>ppt_w</p:attrName>
                                        </p:attrNameLst>
                                      </p:cBhvr>
                                      <p:tavLst>
                                        <p:tav tm="0">
                                          <p:val>
                                            <p:fltVal val="0.0"/>
                                          </p:val>
                                        </p:tav>
                                        <p:tav tm="100000">
                                          <p:val>
                                            <p:strVal val="#ppt_w"/>
                                          </p:val>
                                        </p:tav>
                                      </p:tavLst>
                                    </p:anim>
                                    <p:anim calcmode="lin" valueType="num">
                                      <p:cBhvr>
                                        <p:cTn dur="1000" fill="hold" id="16"/>
                                        <p:tgtEl>
                                          <p:spTgt spid="1048672"/>
                                        </p:tgtEl>
                                        <p:attrNameLst>
                                          <p:attrName>ppt_h</p:attrName>
                                        </p:attrNameLst>
                                      </p:cBhvr>
                                      <p:tavLst>
                                        <p:tav tm="0">
                                          <p:val>
                                            <p:fltVal val="0.0"/>
                                          </p:val>
                                        </p:tav>
                                        <p:tav tm="100000">
                                          <p:val>
                                            <p:strVal val="#ppt_h"/>
                                          </p:val>
                                        </p:tav>
                                      </p:tavLst>
                                    </p:anim>
                                    <p:anim calcmode="lin" valueType="num">
                                      <p:cBhvr>
                                        <p:cTn dur="1000" fill="hold" id="17"/>
                                        <p:tgtEl>
                                          <p:spTgt spid="1048672"/>
                                        </p:tgtEl>
                                        <p:attrNameLst>
                                          <p:attrName>ppt_x</p:attrName>
                                        </p:attrNameLst>
                                      </p:cBhvr>
                                      <p:tavLst>
                                        <p:tav fmla="#ppt_x+(cos(-2*pi*(1-$))*-#ppt_x-sin(-2*pi*(1-$))*(1-#ppt_y))*(1-$)" tm="0">
                                          <p:val>
                                            <p:fltVal val="0.0"/>
                                          </p:val>
                                        </p:tav>
                                        <p:tav tm="100000">
                                          <p:val>
                                            <p:fltVal val="1.0"/>
                                          </p:val>
                                        </p:tav>
                                      </p:tavLst>
                                    </p:anim>
                                    <p:anim calcmode="lin" valueType="num">
                                      <p:cBhvr>
                                        <p:cTn dur="1000" fill="hold" id="18"/>
                                        <p:tgtEl>
                                          <p:spTgt spid="1048672"/>
                                        </p:tgtEl>
                                        <p:attrNameLst>
                                          <p:attrName>ppt_y</p:attrName>
                                        </p:attrNameLst>
                                      </p:cBhvr>
                                      <p:tavLst>
                                        <p:tav fmla="#ppt_y+(sin(-2*pi*(1-$))*-#ppt_x+cos(-2*pi*(1-$))*(1-#ppt_y))*(1-$)" tm="0">
                                          <p:val>
                                            <p:fltVal val="0.0"/>
                                          </p:val>
                                        </p:tav>
                                        <p:tav tm="100000">
                                          <p:val>
                                            <p:fltVal val="1.0"/>
                                          </p:val>
                                        </p:tav>
                                      </p:tavLst>
                                    </p:anim>
                                  </p:childTnLst>
                                </p:cTn>
                              </p:par>
                              <p:par>
                                <p:cTn fill="hold" grpId="0" id="19" nodeType="withEffect" presetClass="entr" presetID="2" presetSubtype="4">
                                  <p:stCondLst>
                                    <p:cond delay="0"/>
                                  </p:stCondLst>
                                  <p:childTnLst>
                                    <p:set>
                                      <p:cBhvr>
                                        <p:cTn dur="1" fill="hold" id="20">
                                          <p:stCondLst>
                                            <p:cond delay="0"/>
                                          </p:stCondLst>
                                        </p:cTn>
                                        <p:tgtEl>
                                          <p:spTgt spid="1048673"/>
                                        </p:tgtEl>
                                        <p:attrNameLst>
                                          <p:attrName>style.visibility</p:attrName>
                                        </p:attrNameLst>
                                      </p:cBhvr>
                                      <p:to>
                                        <p:strVal val="visible"/>
                                      </p:to>
                                    </p:set>
                                    <p:anim calcmode="lin" valueType="num">
                                      <p:cBhvr additive="base">
                                        <p:cTn dur="500" fill="hold" id="21"/>
                                        <p:tgtEl>
                                          <p:spTgt spid="1048673"/>
                                        </p:tgtEl>
                                        <p:attrNameLst>
                                          <p:attrName>ppt_x</p:attrName>
                                        </p:attrNameLst>
                                      </p:cBhvr>
                                      <p:tavLst>
                                        <p:tav tm="0">
                                          <p:val>
                                            <p:strVal val="#ppt_x"/>
                                          </p:val>
                                        </p:tav>
                                        <p:tav tm="100000">
                                          <p:val>
                                            <p:strVal val="#ppt_x"/>
                                          </p:val>
                                        </p:tav>
                                      </p:tavLst>
                                    </p:anim>
                                    <p:anim calcmode="lin" valueType="num">
                                      <p:cBhvr additive="base">
                                        <p:cTn dur="500" fill="hold" id="22"/>
                                        <p:tgtEl>
                                          <p:spTgt spid="1048673"/>
                                        </p:tgtEl>
                                        <p:attrNameLst>
                                          <p:attrName>ppt_y</p:attrName>
                                        </p:attrNameLst>
                                      </p:cBhvr>
                                      <p:tavLst>
                                        <p:tav tm="0">
                                          <p:val>
                                            <p:strVal val="1+#ppt_h/2"/>
                                          </p:val>
                                        </p:tav>
                                        <p:tav tm="100000">
                                          <p:val>
                                            <p:strVal val="#ppt_y"/>
                                          </p:val>
                                        </p:tav>
                                      </p:tavLst>
                                    </p:anim>
                                  </p:childTnLst>
                                </p:cTn>
                              </p:par>
                            </p:childTnLst>
                          </p:cTn>
                        </p:par>
                      </p:childTnLst>
                    </p:cTn>
                  </p:par>
                  <p:par>
                    <p:cTn fill="hold" id="23" nodeType="clickPar">
                      <p:stCondLst>
                        <p:cond delay="indefinite"/>
                      </p:stCondLst>
                      <p:childTnLst>
                        <p:par>
                          <p:cTn fill="hold" id="24" nodeType="withGroup">
                            <p:stCondLst>
                              <p:cond delay="0"/>
                            </p:stCondLst>
                            <p:childTnLst>
                              <p:par>
                                <p:cTn fill="hold" grpId="0" id="25" nodeType="clickEffect" presetClass="entr" presetID="2" presetSubtype="2">
                                  <p:stCondLst>
                                    <p:cond delay="0"/>
                                  </p:stCondLst>
                                  <p:childTnLst>
                                    <p:set>
                                      <p:cBhvr>
                                        <p:cTn dur="1" fill="hold" id="26">
                                          <p:stCondLst>
                                            <p:cond delay="0"/>
                                          </p:stCondLst>
                                        </p:cTn>
                                        <p:tgtEl>
                                          <p:spTgt spid="1048675"/>
                                        </p:tgtEl>
                                        <p:attrNameLst>
                                          <p:attrName>style.visibility</p:attrName>
                                        </p:attrNameLst>
                                      </p:cBhvr>
                                      <p:to>
                                        <p:strVal val="visible"/>
                                      </p:to>
                                    </p:set>
                                    <p:anim calcmode="lin" valueType="num">
                                      <p:cBhvr additive="base">
                                        <p:cTn dur="500" fill="hold" id="27"/>
                                        <p:tgtEl>
                                          <p:spTgt spid="1048675"/>
                                        </p:tgtEl>
                                        <p:attrNameLst>
                                          <p:attrName>ppt_x</p:attrName>
                                        </p:attrNameLst>
                                      </p:cBhvr>
                                      <p:tavLst>
                                        <p:tav tm="0">
                                          <p:val>
                                            <p:strVal val="1+#ppt_w/2"/>
                                          </p:val>
                                        </p:tav>
                                        <p:tav tm="100000">
                                          <p:val>
                                            <p:strVal val="#ppt_x"/>
                                          </p:val>
                                        </p:tav>
                                      </p:tavLst>
                                    </p:anim>
                                    <p:anim calcmode="lin" valueType="num">
                                      <p:cBhvr additive="base">
                                        <p:cTn dur="500" fill="hold" id="28"/>
                                        <p:tgtEl>
                                          <p:spTgt spid="1048675"/>
                                        </p:tgtEl>
                                        <p:attrNameLst>
                                          <p:attrName>ppt_y</p:attrName>
                                        </p:attrNameLst>
                                      </p:cBhvr>
                                      <p:tavLst>
                                        <p:tav tm="0">
                                          <p:val>
                                            <p:strVal val="#ppt_y"/>
                                          </p:val>
                                        </p:tav>
                                        <p:tav tm="100000">
                                          <p:val>
                                            <p:strVal val="#ppt_y"/>
                                          </p:val>
                                        </p:tav>
                                      </p:tavLst>
                                    </p:anim>
                                  </p:childTnLst>
                                </p:cTn>
                              </p:par>
                            </p:childTnLst>
                          </p:cTn>
                        </p:par>
                        <p:par>
                          <p:cTn fill="hold" id="29" nodeType="afterGroup">
                            <p:stCondLst>
                              <p:cond delay="500"/>
                            </p:stCondLst>
                            <p:childTnLst>
                              <p:par>
                                <p:cTn fill="hold" grpId="0" id="30" nodeType="afterEffect" presetClass="entr" presetID="15" presetSubtype="0">
                                  <p:stCondLst>
                                    <p:cond delay="0"/>
                                  </p:stCondLst>
                                  <p:childTnLst>
                                    <p:set>
                                      <p:cBhvr>
                                        <p:cTn dur="1" fill="hold" id="31">
                                          <p:stCondLst>
                                            <p:cond delay="0"/>
                                          </p:stCondLst>
                                        </p:cTn>
                                        <p:tgtEl>
                                          <p:spTgt spid="1048677"/>
                                        </p:tgtEl>
                                        <p:attrNameLst>
                                          <p:attrName>style.visibility</p:attrName>
                                        </p:attrNameLst>
                                      </p:cBhvr>
                                      <p:to>
                                        <p:strVal val="visible"/>
                                      </p:to>
                                    </p:set>
                                    <p:anim calcmode="lin" valueType="num">
                                      <p:cBhvr>
                                        <p:cTn dur="1000" fill="hold" id="32"/>
                                        <p:tgtEl>
                                          <p:spTgt spid="1048677"/>
                                        </p:tgtEl>
                                        <p:attrNameLst>
                                          <p:attrName>ppt_w</p:attrName>
                                        </p:attrNameLst>
                                      </p:cBhvr>
                                      <p:tavLst>
                                        <p:tav tm="0">
                                          <p:val>
                                            <p:fltVal val="0.0"/>
                                          </p:val>
                                        </p:tav>
                                        <p:tav tm="100000">
                                          <p:val>
                                            <p:strVal val="#ppt_w"/>
                                          </p:val>
                                        </p:tav>
                                      </p:tavLst>
                                    </p:anim>
                                    <p:anim calcmode="lin" valueType="num">
                                      <p:cBhvr>
                                        <p:cTn dur="1000" fill="hold" id="33"/>
                                        <p:tgtEl>
                                          <p:spTgt spid="1048677"/>
                                        </p:tgtEl>
                                        <p:attrNameLst>
                                          <p:attrName>ppt_h</p:attrName>
                                        </p:attrNameLst>
                                      </p:cBhvr>
                                      <p:tavLst>
                                        <p:tav tm="0">
                                          <p:val>
                                            <p:fltVal val="0.0"/>
                                          </p:val>
                                        </p:tav>
                                        <p:tav tm="100000">
                                          <p:val>
                                            <p:strVal val="#ppt_h"/>
                                          </p:val>
                                        </p:tav>
                                      </p:tavLst>
                                    </p:anim>
                                    <p:anim calcmode="lin" valueType="num">
                                      <p:cBhvr>
                                        <p:cTn dur="1000" fill="hold" id="34"/>
                                        <p:tgtEl>
                                          <p:spTgt spid="1048677"/>
                                        </p:tgtEl>
                                        <p:attrNameLst>
                                          <p:attrName>ppt_x</p:attrName>
                                        </p:attrNameLst>
                                      </p:cBhvr>
                                      <p:tavLst>
                                        <p:tav fmla="#ppt_x+(cos(-2*pi*(1-$))*-#ppt_x-sin(-2*pi*(1-$))*(1-#ppt_y))*(1-$)" tm="0">
                                          <p:val>
                                            <p:fltVal val="0.0"/>
                                          </p:val>
                                        </p:tav>
                                        <p:tav tm="100000">
                                          <p:val>
                                            <p:fltVal val="1.0"/>
                                          </p:val>
                                        </p:tav>
                                      </p:tavLst>
                                    </p:anim>
                                    <p:anim calcmode="lin" valueType="num">
                                      <p:cBhvr>
                                        <p:cTn dur="1000" fill="hold" id="35"/>
                                        <p:tgtEl>
                                          <p:spTgt spid="1048677"/>
                                        </p:tgtEl>
                                        <p:attrNameLst>
                                          <p:attrName>ppt_y</p:attrName>
                                        </p:attrNameLst>
                                      </p:cBhvr>
                                      <p:tavLst>
                                        <p:tav fmla="#ppt_y+(sin(-2*pi*(1-$))*-#ppt_x+cos(-2*pi*(1-$))*(1-#ppt_y))*(1-$)" tm="0">
                                          <p:val>
                                            <p:fltVal val="0.0"/>
                                          </p:val>
                                        </p:tav>
                                        <p:tav tm="100000">
                                          <p:val>
                                            <p:fltVal val="1.0"/>
                                          </p:val>
                                        </p:tav>
                                      </p:tavLst>
                                    </p:anim>
                                  </p:childTnLst>
                                </p:cTn>
                              </p:par>
                              <p:par>
                                <p:cTn fill="hold" grpId="0" id="36" nodeType="withEffect" presetClass="entr" presetID="2" presetSubtype="2">
                                  <p:stCondLst>
                                    <p:cond delay="0"/>
                                  </p:stCondLst>
                                  <p:childTnLst>
                                    <p:set>
                                      <p:cBhvr>
                                        <p:cTn dur="1" fill="hold" id="37">
                                          <p:stCondLst>
                                            <p:cond delay="0"/>
                                          </p:stCondLst>
                                        </p:cTn>
                                        <p:tgtEl>
                                          <p:spTgt spid="1048678"/>
                                        </p:tgtEl>
                                        <p:attrNameLst>
                                          <p:attrName>style.visibility</p:attrName>
                                        </p:attrNameLst>
                                      </p:cBhvr>
                                      <p:to>
                                        <p:strVal val="visible"/>
                                      </p:to>
                                    </p:set>
                                    <p:anim calcmode="lin" valueType="num">
                                      <p:cBhvr additive="base">
                                        <p:cTn dur="500" fill="hold" id="38"/>
                                        <p:tgtEl>
                                          <p:spTgt spid="1048678"/>
                                        </p:tgtEl>
                                        <p:attrNameLst>
                                          <p:attrName>ppt_x</p:attrName>
                                        </p:attrNameLst>
                                      </p:cBhvr>
                                      <p:tavLst>
                                        <p:tav tm="0">
                                          <p:val>
                                            <p:strVal val="1+#ppt_w/2"/>
                                          </p:val>
                                        </p:tav>
                                        <p:tav tm="100000">
                                          <p:val>
                                            <p:strVal val="#ppt_x"/>
                                          </p:val>
                                        </p:tav>
                                      </p:tavLst>
                                    </p:anim>
                                    <p:anim calcmode="lin" valueType="num">
                                      <p:cBhvr additive="base">
                                        <p:cTn dur="500" fill="hold" id="39"/>
                                        <p:tgtEl>
                                          <p:spTgt spid="1048678"/>
                                        </p:tgtEl>
                                        <p:attrNameLst>
                                          <p:attrName>ppt_y</p:attrName>
                                        </p:attrNameLst>
                                      </p:cBhvr>
                                      <p:tavLst>
                                        <p:tav tm="0">
                                          <p:val>
                                            <p:strVal val="#ppt_y"/>
                                          </p:val>
                                        </p:tav>
                                        <p:tav tm="100000">
                                          <p:val>
                                            <p:strVal val="#ppt_y"/>
                                          </p:val>
                                        </p:tav>
                                      </p:tavLst>
                                    </p:anim>
                                  </p:childTnLst>
                                </p:cTn>
                              </p:par>
                            </p:childTnLst>
                          </p:cTn>
                        </p:par>
                      </p:childTnLst>
                    </p:cTn>
                  </p:par>
                  <p:par>
                    <p:cTn fill="hold" id="40" nodeType="clickPar">
                      <p:stCondLst>
                        <p:cond delay="indefinite"/>
                      </p:stCondLst>
                      <p:childTnLst>
                        <p:par>
                          <p:cTn fill="hold" id="41" nodeType="withGroup">
                            <p:stCondLst>
                              <p:cond delay="0"/>
                            </p:stCondLst>
                            <p:childTnLst>
                              <p:par>
                                <p:cTn fill="hold" grpId="0" id="42" nodeType="clickEffect" presetClass="entr" presetID="2" presetSubtype="2">
                                  <p:stCondLst>
                                    <p:cond delay="0"/>
                                  </p:stCondLst>
                                  <p:childTnLst>
                                    <p:set>
                                      <p:cBhvr>
                                        <p:cTn dur="1" fill="hold" id="43">
                                          <p:stCondLst>
                                            <p:cond delay="0"/>
                                          </p:stCondLst>
                                        </p:cTn>
                                        <p:tgtEl>
                                          <p:spTgt spid="1048676"/>
                                        </p:tgtEl>
                                        <p:attrNameLst>
                                          <p:attrName>style.visibility</p:attrName>
                                        </p:attrNameLst>
                                      </p:cBhvr>
                                      <p:to>
                                        <p:strVal val="visible"/>
                                      </p:to>
                                    </p:set>
                                    <p:anim calcmode="lin" valueType="num">
                                      <p:cBhvr additive="base">
                                        <p:cTn dur="500" fill="hold" id="44"/>
                                        <p:tgtEl>
                                          <p:spTgt spid="1048676"/>
                                        </p:tgtEl>
                                        <p:attrNameLst>
                                          <p:attrName>ppt_x</p:attrName>
                                        </p:attrNameLst>
                                      </p:cBhvr>
                                      <p:tavLst>
                                        <p:tav tm="0">
                                          <p:val>
                                            <p:strVal val="1+#ppt_w/2"/>
                                          </p:val>
                                        </p:tav>
                                        <p:tav tm="100000">
                                          <p:val>
                                            <p:strVal val="#ppt_x"/>
                                          </p:val>
                                        </p:tav>
                                      </p:tavLst>
                                    </p:anim>
                                    <p:anim calcmode="lin" valueType="num">
                                      <p:cBhvr additive="base">
                                        <p:cTn dur="500" fill="hold" id="45"/>
                                        <p:tgtEl>
                                          <p:spTgt spid="1048676"/>
                                        </p:tgtEl>
                                        <p:attrNameLst>
                                          <p:attrName>ppt_y</p:attrName>
                                        </p:attrNameLst>
                                      </p:cBhvr>
                                      <p:tavLst>
                                        <p:tav tm="0">
                                          <p:val>
                                            <p:strVal val="#ppt_y"/>
                                          </p:val>
                                        </p:tav>
                                        <p:tav tm="100000">
                                          <p:val>
                                            <p:strVal val="#ppt_y"/>
                                          </p:val>
                                        </p:tav>
                                      </p:tavLst>
                                    </p:anim>
                                  </p:childTnLst>
                                </p:cTn>
                              </p:par>
                            </p:childTnLst>
                          </p:cTn>
                        </p:par>
                        <p:par>
                          <p:cTn fill="hold" id="46" nodeType="afterGroup">
                            <p:stCondLst>
                              <p:cond delay="500"/>
                            </p:stCondLst>
                            <p:childTnLst>
                              <p:par>
                                <p:cTn fill="hold" grpId="0" id="47" nodeType="afterEffect" presetClass="entr" presetID="15" presetSubtype="0">
                                  <p:stCondLst>
                                    <p:cond delay="0"/>
                                  </p:stCondLst>
                                  <p:childTnLst>
                                    <p:set>
                                      <p:cBhvr>
                                        <p:cTn dur="1" fill="hold" id="48">
                                          <p:stCondLst>
                                            <p:cond delay="0"/>
                                          </p:stCondLst>
                                        </p:cTn>
                                        <p:tgtEl>
                                          <p:spTgt spid="1048679"/>
                                        </p:tgtEl>
                                        <p:attrNameLst>
                                          <p:attrName>style.visibility</p:attrName>
                                        </p:attrNameLst>
                                      </p:cBhvr>
                                      <p:to>
                                        <p:strVal val="visible"/>
                                      </p:to>
                                    </p:set>
                                    <p:anim calcmode="lin" valueType="num">
                                      <p:cBhvr>
                                        <p:cTn dur="1000" fill="hold" id="49"/>
                                        <p:tgtEl>
                                          <p:spTgt spid="1048679"/>
                                        </p:tgtEl>
                                        <p:attrNameLst>
                                          <p:attrName>ppt_w</p:attrName>
                                        </p:attrNameLst>
                                      </p:cBhvr>
                                      <p:tavLst>
                                        <p:tav tm="0">
                                          <p:val>
                                            <p:fltVal val="0.0"/>
                                          </p:val>
                                        </p:tav>
                                        <p:tav tm="100000">
                                          <p:val>
                                            <p:strVal val="#ppt_w"/>
                                          </p:val>
                                        </p:tav>
                                      </p:tavLst>
                                    </p:anim>
                                    <p:anim calcmode="lin" valueType="num">
                                      <p:cBhvr>
                                        <p:cTn dur="1000" fill="hold" id="50"/>
                                        <p:tgtEl>
                                          <p:spTgt spid="1048679"/>
                                        </p:tgtEl>
                                        <p:attrNameLst>
                                          <p:attrName>ppt_h</p:attrName>
                                        </p:attrNameLst>
                                      </p:cBhvr>
                                      <p:tavLst>
                                        <p:tav tm="0">
                                          <p:val>
                                            <p:fltVal val="0.0"/>
                                          </p:val>
                                        </p:tav>
                                        <p:tav tm="100000">
                                          <p:val>
                                            <p:strVal val="#ppt_h"/>
                                          </p:val>
                                        </p:tav>
                                      </p:tavLst>
                                    </p:anim>
                                    <p:anim calcmode="lin" valueType="num">
                                      <p:cBhvr>
                                        <p:cTn dur="1000" fill="hold" id="51"/>
                                        <p:tgtEl>
                                          <p:spTgt spid="1048679"/>
                                        </p:tgtEl>
                                        <p:attrNameLst>
                                          <p:attrName>ppt_x</p:attrName>
                                        </p:attrNameLst>
                                      </p:cBhvr>
                                      <p:tavLst>
                                        <p:tav fmla="#ppt_x+(cos(-2*pi*(1-$))*-#ppt_x-sin(-2*pi*(1-$))*(1-#ppt_y))*(1-$)" tm="0">
                                          <p:val>
                                            <p:fltVal val="0.0"/>
                                          </p:val>
                                        </p:tav>
                                        <p:tav tm="100000">
                                          <p:val>
                                            <p:fltVal val="1.0"/>
                                          </p:val>
                                        </p:tav>
                                      </p:tavLst>
                                    </p:anim>
                                    <p:anim calcmode="lin" valueType="num">
                                      <p:cBhvr>
                                        <p:cTn dur="1000" fill="hold" id="52"/>
                                        <p:tgtEl>
                                          <p:spTgt spid="1048679"/>
                                        </p:tgtEl>
                                        <p:attrNameLst>
                                          <p:attrName>ppt_y</p:attrName>
                                        </p:attrNameLst>
                                      </p:cBhvr>
                                      <p:tavLst>
                                        <p:tav fmla="#ppt_y+(sin(-2*pi*(1-$))*-#ppt_x+cos(-2*pi*(1-$))*(1-#ppt_y))*(1-$)" tm="0">
                                          <p:val>
                                            <p:fltVal val="0.0"/>
                                          </p:val>
                                        </p:tav>
                                        <p:tav tm="100000">
                                          <p:val>
                                            <p:fltVal val="1.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2" grpId="0" uiExpand="0" build="whole"/>
      <p:bldP spid="1048673" grpId="0" uiExpand="0" build="whole"/>
      <p:bldP spid="1048674" grpId="0" uiExpand="0" build="whole"/>
      <p:bldP spid="1048675" grpId="0" uiExpand="0" build="whole"/>
      <p:bldP spid="1048676" grpId="0" uiExpand="0" build="whole"/>
      <p:bldP spid="1048677" grpId="0" uiExpand="0" build="whole"/>
      <p:bldP spid="1048678" grpId="0" uiExpand="0" build="whole"/>
      <p:bldP spid="1048679" grpId="0" uiExpand="0" build="whole"/>
    </p:bldLst>
  </p:timing>
</p:sld>
</file>

<file path=ppt/slides/slide50.xml><?xml version="1.0" encoding="utf-8"?>
<p:sld xmlns:a="http://schemas.openxmlformats.org/drawingml/2006/main" xmlns:r="http://schemas.openxmlformats.org/officeDocument/2006/relationships" xmlns:p="http://schemas.openxmlformats.org/presentationml/2006/main" showMasterSp="1">
  <p:cSld>
    <p:spTree>
      <p:nvGrpSpPr>
        <p:cNvPr id="247" name=""/>
        <p:cNvGrpSpPr/>
        <p:nvPr/>
      </p:nvGrpSpPr>
      <p:grpSpPr>
        <a:xfrm rot="0">
          <a:off x="0" y="0"/>
          <a:ext cx="0" cy="0"/>
          <a:chOff x="0" y="0"/>
          <a:chExt cx="0" cy="0"/>
        </a:xfrm>
      </p:grpSpPr>
      <p:sp>
        <p:nvSpPr>
          <p:cNvPr id="1049480" name="Rectangle 2"/>
          <p:cNvSpPr/>
          <p:nvPr/>
        </p:nvSpPr>
        <p:spPr>
          <a:xfrm rot="0">
            <a:off x="0" y="0"/>
            <a:ext cx="9144000" cy="6858000"/>
          </a:xfrm>
          <a:prstGeom prst="rect"/>
          <a:solidFill>
            <a:srgbClr val="FFFF99"/>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481" name="Text Box 3"/>
          <p:cNvSpPr txBox="1"/>
          <p:nvPr/>
        </p:nvSpPr>
        <p:spPr>
          <a:xfrm rot="0">
            <a:off x="914400" y="1752600"/>
            <a:ext cx="8001000" cy="392588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solidFill>
                  <a:schemeClr val="lt2"/>
                </a:solidFill>
              </a:rPr>
              <a:t>6. The 74138 is a 3-to-8 decoder. Together, two of these ICs can be used to form one 4-to-16 decoder. To do this, connect </a:t>
            </a:r>
          </a:p>
          <a:p>
            <a:pPr eaLnBrk="1" hangingPunct="1" latinLnBrk="1" lvl="0">
              <a:spcBef>
                <a:spcPct val="50000"/>
              </a:spcBef>
            </a:pPr>
            <a:r>
              <a:rPr altLang="en-US" lang="en-US">
                <a:solidFill>
                  <a:schemeClr val="lt2"/>
                </a:solidFill>
              </a:rPr>
              <a:t>	a. one decoder to the LSBs of the input; the other 	 	    decoder to the MSBs of the input</a:t>
            </a:r>
          </a:p>
          <a:p>
            <a:pPr eaLnBrk="1" hangingPunct="1" latinLnBrk="1" lvl="0">
              <a:spcBef>
                <a:spcPct val="50000"/>
              </a:spcBef>
            </a:pPr>
            <a:r>
              <a:rPr altLang="en-US" lang="en-US">
                <a:solidFill>
                  <a:schemeClr val="lt2"/>
                </a:solidFill>
              </a:rPr>
              <a:t>	b. all chip select lines to ground</a:t>
            </a:r>
          </a:p>
          <a:p>
            <a:pPr eaLnBrk="1" hangingPunct="1" latinLnBrk="1" lvl="0">
              <a:spcBef>
                <a:spcPct val="50000"/>
              </a:spcBef>
            </a:pPr>
            <a:r>
              <a:rPr altLang="en-US" lang="en-US">
                <a:solidFill>
                  <a:schemeClr val="lt2"/>
                </a:solidFill>
              </a:rPr>
              <a:t>	c. all chip select lines to their active levels</a:t>
            </a:r>
          </a:p>
          <a:p>
            <a:pPr eaLnBrk="1" hangingPunct="1" latinLnBrk="1" lvl="0">
              <a:spcBef>
                <a:spcPct val="50000"/>
              </a:spcBef>
            </a:pPr>
            <a:r>
              <a:rPr altLang="en-US" lang="en-US">
                <a:solidFill>
                  <a:schemeClr val="lt2"/>
                </a:solidFill>
              </a:rPr>
              <a:t>	d. one chip select line on each decoder to the input MSB</a:t>
            </a:r>
          </a:p>
          <a:p>
            <a:pPr eaLnBrk="1" hangingPunct="1" latinLnBrk="1" lvl="0">
              <a:spcBef>
                <a:spcPct val="50000"/>
              </a:spcBef>
            </a:pPr>
            <a:endParaRPr altLang="en-US" lang="en-US">
              <a:solidFill>
                <a:schemeClr val="lt2"/>
              </a:solidFill>
            </a:endParaRPr>
          </a:p>
        </p:txBody>
      </p:sp>
      <p:sp>
        <p:nvSpPr>
          <p:cNvPr id="1049482" name="Text Box 4"/>
          <p:cNvSpPr txBox="1"/>
          <p:nvPr/>
        </p:nvSpPr>
        <p:spPr>
          <a:xfrm rot="0">
            <a:off x="7239000" y="6507162"/>
            <a:ext cx="2438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1200" lang="en-US">
                <a:solidFill>
                  <a:srgbClr val="996633"/>
                </a:solidFill>
              </a:rPr>
              <a:t>© 2008 Pearson Education</a:t>
            </a:r>
          </a:p>
        </p:txBody>
      </p:sp>
      <p:sp>
        <p:nvSpPr>
          <p:cNvPr id="1049483" name="WordArt 5" descr="White marble"/>
          <p:cNvSpPr/>
          <p:nvPr/>
        </p:nvSpPr>
        <p:spPr>
          <a:xfrm rot="0">
            <a:off x="3886200" y="381000"/>
            <a:ext cx="1371600" cy="457200"/>
          </a:xfrm>
          <a:prstGeom prst="rect"/>
        </p:spPr>
        <p:txBody>
          <a:bodyPr anchor="t" bIns="45720" fromWordArt="1" lIns="91440" rIns="91440" tIns="45720" vert="horz" wrap="none">
            <a:prstTxWarp prst="textPlain">
              <a:avLst>
                <a:gd fmla="val 50000" name="adj"/>
              </a:avLst>
            </a:prstTxWarp>
            <a:scene3d>
              <a:camera prst="legacyObliqueRight">
                <a:rot lat="0" lon="0" rev="0"/>
              </a:camera>
              <a:lightRig dir="t" rig="legacyHarsh3"/>
            </a:scene3d>
            <a:sp3d extrusionH="100000" prstMaterial="legacyMatte">
              <a:bevelT w="13500" h="13500" prst="angle"/>
              <a:bevelB w="13500" h="13500" prst="angle"/>
              <a:extrusionClr>
                <a:srgbClr val="663300"/>
              </a:extrusionClr>
            </a:sp3d>
          </a:bodyPr>
          <a:p>
            <a:pPr algn="ctr"/>
            <a:r>
              <a:rPr b="0" sz="3600" i="0" kern="10" normalizeH="0" spc="0">
                <a:ln w="9525" cap="flat" cmpd="sng">
                  <a:noFill/>
                  <a:prstDash val="solid"/>
                  <a:round/>
                </a:ln>
                <a:blipFill rotWithShape="0">
                  <a:blip xmlns:r="http://schemas.openxmlformats.org/officeDocument/2006/relationships" r:embed="rId1">
                    <a:alphaModFix amt="100000"/>
                  </a:blip>
                  <a:srcRect/>
                  <a:tile algn="tl" flip="none" sx="100000" sy="100000" tx="0" ty="0"/>
                </a:blipFill>
                <a:latin typeface="Times New Roman"/>
                <a:ea typeface="Times New Roman"/>
              </a:rPr>
              <a:t>Quiz</a:t>
            </a:r>
          </a:p>
        </p:txBody>
      </p:sp>
    </p:spTree>
  </p:cSld>
  <p:clrMapOvr>
    <a:masterClrMapping/>
  </p:clrMapOvr>
  <p:timing/>
</p:sld>
</file>

<file path=ppt/slides/slide51.xml><?xml version="1.0" encoding="utf-8"?>
<p:sld xmlns:a="http://schemas.openxmlformats.org/drawingml/2006/main" xmlns:r="http://schemas.openxmlformats.org/officeDocument/2006/relationships" xmlns:p="http://schemas.openxmlformats.org/presentationml/2006/main" showMasterSp="1">
  <p:cSld>
    <p:spTree>
      <p:nvGrpSpPr>
        <p:cNvPr id="250" name=""/>
        <p:cNvGrpSpPr/>
        <p:nvPr/>
      </p:nvGrpSpPr>
      <p:grpSpPr>
        <a:xfrm rot="0">
          <a:off x="0" y="0"/>
          <a:ext cx="0" cy="0"/>
          <a:chOff x="0" y="0"/>
          <a:chExt cx="0" cy="0"/>
        </a:xfrm>
      </p:grpSpPr>
      <p:sp>
        <p:nvSpPr>
          <p:cNvPr id="1049487" name="Rectangle 2"/>
          <p:cNvSpPr/>
          <p:nvPr/>
        </p:nvSpPr>
        <p:spPr>
          <a:xfrm rot="0">
            <a:off x="0" y="0"/>
            <a:ext cx="9144000" cy="6858000"/>
          </a:xfrm>
          <a:prstGeom prst="rect"/>
          <a:solidFill>
            <a:srgbClr val="FFFF99"/>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488" name="Rectangle 20"/>
          <p:cNvSpPr/>
          <p:nvPr/>
        </p:nvSpPr>
        <p:spPr>
          <a:xfrm rot="0">
            <a:off x="5334000" y="2590800"/>
            <a:ext cx="3657600" cy="2971800"/>
          </a:xfrm>
          <a:prstGeom prst="rect"/>
          <a:solidFill>
            <a:srgbClr val="FFFFFF"/>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489" name="Text Box 3"/>
          <p:cNvSpPr txBox="1"/>
          <p:nvPr/>
        </p:nvSpPr>
        <p:spPr>
          <a:xfrm rot="0">
            <a:off x="914400" y="1752600"/>
            <a:ext cx="7467600" cy="47180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solidFill>
                  <a:schemeClr val="lt2"/>
                </a:solidFill>
              </a:rPr>
              <a:t>7. The decimal-to-binary encoder shown does not have a zero input. This is because</a:t>
            </a:r>
          </a:p>
          <a:p>
            <a:pPr eaLnBrk="1" hangingPunct="1" latinLnBrk="1" lvl="0">
              <a:spcBef>
                <a:spcPct val="50000"/>
              </a:spcBef>
            </a:pPr>
            <a:endParaRPr altLang="en-US" sz="1000" lang="en-US">
              <a:solidFill>
                <a:schemeClr val="lt2"/>
              </a:solidFill>
            </a:endParaRPr>
          </a:p>
          <a:p>
            <a:pPr lvl="0"/>
            <a:r>
              <a:rPr altLang="en-US" lang="en-US">
                <a:solidFill>
                  <a:schemeClr val="lt2"/>
                </a:solidFill>
              </a:rPr>
              <a:t>	a. when zero is the input,</a:t>
            </a:r>
          </a:p>
          <a:p>
            <a:pPr lvl="0"/>
            <a:r>
              <a:rPr altLang="en-US" lang="en-US">
                <a:solidFill>
                  <a:schemeClr val="lt2"/>
                </a:solidFill>
              </a:rPr>
              <a:t> 	    all lines should be LOW</a:t>
            </a:r>
          </a:p>
          <a:p>
            <a:pPr eaLnBrk="1" hangingPunct="1" latinLnBrk="1" lvl="0">
              <a:spcBef>
                <a:spcPct val="50000"/>
              </a:spcBef>
            </a:pPr>
            <a:r>
              <a:rPr altLang="en-US" lang="en-US">
                <a:solidFill>
                  <a:schemeClr val="lt2"/>
                </a:solidFill>
              </a:rPr>
              <a:t>	b. zero is not important</a:t>
            </a:r>
          </a:p>
          <a:p>
            <a:pPr eaLnBrk="1" hangingPunct="1" latinLnBrk="1" lvl="0">
              <a:spcBef>
                <a:spcPct val="50000"/>
              </a:spcBef>
            </a:pPr>
            <a:endParaRPr altLang="en-US" sz="1000" lang="en-US">
              <a:solidFill>
                <a:schemeClr val="lt2"/>
              </a:solidFill>
            </a:endParaRPr>
          </a:p>
          <a:p>
            <a:pPr lvl="0"/>
            <a:r>
              <a:rPr altLang="en-US" lang="en-US">
                <a:solidFill>
                  <a:schemeClr val="lt2"/>
                </a:solidFill>
              </a:rPr>
              <a:t>	c. zero will produce </a:t>
            </a:r>
          </a:p>
          <a:p>
            <a:pPr lvl="0"/>
            <a:r>
              <a:rPr altLang="en-US" lang="en-US">
                <a:solidFill>
                  <a:schemeClr val="lt2"/>
                </a:solidFill>
              </a:rPr>
              <a:t>	    illegal logic levels</a:t>
            </a:r>
          </a:p>
          <a:p>
            <a:pPr eaLnBrk="1" hangingPunct="1" latinLnBrk="1" lvl="0"/>
            <a:endParaRPr altLang="en-US" sz="1000" lang="en-US">
              <a:solidFill>
                <a:schemeClr val="lt2"/>
              </a:solidFill>
            </a:endParaRPr>
          </a:p>
          <a:p>
            <a:pPr eaLnBrk="1" hangingPunct="1" latinLnBrk="1" lvl="0"/>
            <a:r>
              <a:rPr altLang="en-US" lang="en-US">
                <a:solidFill>
                  <a:schemeClr val="lt2"/>
                </a:solidFill>
              </a:rPr>
              <a:t>	d. another encoder is used</a:t>
            </a:r>
          </a:p>
          <a:p>
            <a:pPr eaLnBrk="1" hangingPunct="1" latinLnBrk="1" lvl="0"/>
            <a:r>
              <a:rPr altLang="en-US" lang="en-US">
                <a:solidFill>
                  <a:schemeClr val="lt2"/>
                </a:solidFill>
              </a:rPr>
              <a:t>	    for zero</a:t>
            </a:r>
          </a:p>
          <a:p>
            <a:pPr eaLnBrk="1" hangingPunct="1" latinLnBrk="1" lvl="0">
              <a:spcBef>
                <a:spcPct val="50000"/>
              </a:spcBef>
            </a:pPr>
            <a:endParaRPr altLang="en-US" lang="en-US">
              <a:solidFill>
                <a:schemeClr val="lt2"/>
              </a:solidFill>
            </a:endParaRPr>
          </a:p>
        </p:txBody>
      </p:sp>
      <p:sp>
        <p:nvSpPr>
          <p:cNvPr id="1049490" name="Text Box 4"/>
          <p:cNvSpPr txBox="1"/>
          <p:nvPr/>
        </p:nvSpPr>
        <p:spPr>
          <a:xfrm rot="0">
            <a:off x="7239000" y="6507162"/>
            <a:ext cx="2438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1200" lang="en-US">
                <a:solidFill>
                  <a:srgbClr val="996633"/>
                </a:solidFill>
              </a:rPr>
              <a:t>© 2008 Pearson Education</a:t>
            </a:r>
          </a:p>
        </p:txBody>
      </p:sp>
      <p:sp>
        <p:nvSpPr>
          <p:cNvPr id="1049491" name="WordArt 5" descr="White marble"/>
          <p:cNvSpPr/>
          <p:nvPr/>
        </p:nvSpPr>
        <p:spPr>
          <a:xfrm rot="0">
            <a:off x="3886200" y="381000"/>
            <a:ext cx="1371600" cy="457200"/>
          </a:xfrm>
          <a:prstGeom prst="rect"/>
        </p:spPr>
        <p:txBody>
          <a:bodyPr anchor="t" bIns="45720" fromWordArt="1" lIns="91440" rIns="91440" tIns="45720" vert="horz" wrap="none">
            <a:prstTxWarp prst="textPlain">
              <a:avLst>
                <a:gd fmla="val 50000" name="adj"/>
              </a:avLst>
            </a:prstTxWarp>
            <a:scene3d>
              <a:camera prst="legacyObliqueRight">
                <a:rot lat="0" lon="0" rev="0"/>
              </a:camera>
              <a:lightRig dir="t" rig="legacyHarsh3"/>
            </a:scene3d>
            <a:sp3d extrusionH="100000" prstMaterial="legacyMatte">
              <a:bevelT w="13500" h="13500" prst="angle"/>
              <a:bevelB w="13500" h="13500" prst="angle"/>
              <a:extrusionClr>
                <a:srgbClr val="663300"/>
              </a:extrusionClr>
            </a:sp3d>
          </a:bodyPr>
          <a:p>
            <a:pPr algn="ctr"/>
            <a:r>
              <a:rPr b="0" sz="3600" i="0" kern="10" normalizeH="0" spc="0">
                <a:ln w="9525" cap="flat" cmpd="sng">
                  <a:noFill/>
                  <a:prstDash val="solid"/>
                  <a:round/>
                </a:ln>
                <a:blipFill rotWithShape="0">
                  <a:blip xmlns:r="http://schemas.openxmlformats.org/officeDocument/2006/relationships" r:embed="rId1">
                    <a:alphaModFix amt="100000"/>
                  </a:blip>
                  <a:srcRect/>
                  <a:tile algn="tl" flip="none" sx="100000" sy="100000" tx="0" ty="0"/>
                </a:blipFill>
                <a:latin typeface="Times New Roman"/>
                <a:ea typeface="Times New Roman"/>
              </a:rPr>
              <a:t>Quiz</a:t>
            </a:r>
          </a:p>
        </p:txBody>
      </p:sp>
      <p:graphicFrame>
        <p:nvGraphicFramePr>
          <p:cNvPr id="4194346" name=""/>
          <p:cNvGraphicFramePr>
            <a:graphicFrameLocks/>
          </p:cNvGraphicFramePr>
          <p:nvPr/>
        </p:nvGraphicFramePr>
        <p:xfrm rot="0">
          <a:off x="5791200" y="2819400"/>
          <a:ext cx="2667000" cy="2417762"/>
        </p:xfrm>
        <a:graphic>
          <a:graphicData uri="http://schemas.openxmlformats.org/presentationml/2006/ole">
            <mc:AlternateContent xmlns:mc="http://schemas.openxmlformats.org/markup-compatibility/2006">
              <mc:Choice xmlns:v="urn:schemas-microsoft-com:vml" Requires="v">
                <p:oleObj name="CorelDRAW" r:id="rId2" spid="" imgH="2417762" imgW="2667000" showAsIcon="0" progId="CorelDRAW.Graphic.13">
                  <p:embed followColorScheme="full"/>
                  <p:pic>
                    <p:nvPicPr>
                      <p:cNvPr id="2097256" name="Object 6"/>
                      <p:cNvPicPr>
                        <a:picLocks/>
                      </p:cNvPicPr>
                      <p:nvPr/>
                    </p:nvPicPr>
                    <p:blipFill>
                      <a:blip xmlns:r="http://schemas.openxmlformats.org/officeDocument/2006/relationships" r:embed="rId3"/>
                      <a:srcRect l="0" t="0" r="0" b="0"/>
                      <a:stretch>
                        <a:fillRect/>
                      </a:stretch>
                    </p:blipFill>
                    <p:spPr>
                      <a:xfrm rot="0">
                        <a:off x="5791200" y="2819400"/>
                        <a:ext cx="2667000" cy="2417762"/>
                      </a:xfrm>
                      <a:prstGeom prst="rect"/>
                      <a:noFill/>
                      <a:ln>
                        <a:noFill/>
                      </a:ln>
                    </p:spPr>
                  </p:pic>
                </p:oleObj>
              </mc:Choice>
              <mc:Fallback>
                <p:oleObj name="CorelDRAW" r:id="rId2" spid="" imgH="2417762" imgW="2667000" showAsIcon="0" progId="CorelDRAW.Graphic.13">
                  <p:embed followColorScheme="full"/>
                  <p:pic>
                    <p:nvPicPr>
                      <p:cNvPr id="2097256" name="Object 6"/>
                      <p:cNvPicPr>
                        <a:picLocks/>
                      </p:cNvPicPr>
                      <p:nvPr/>
                    </p:nvPicPr>
                    <p:blipFill>
                      <a:blip xmlns:r="http://schemas.openxmlformats.org/officeDocument/2006/relationships" r:embed="rId3"/>
                      <a:srcRect l="0" t="0" r="0" b="0"/>
                      <a:stretch>
                        <a:fillRect/>
                      </a:stretch>
                    </p:blipFill>
                    <p:spPr>
                      <a:xfrm rot="0">
                        <a:off x="5791200" y="2819400"/>
                        <a:ext cx="2667000" cy="2417762"/>
                      </a:xfrm>
                      <a:prstGeom prst="rect"/>
                      <a:noFill/>
                      <a:ln>
                        <a:noFill/>
                      </a:ln>
                    </p:spPr>
                  </p:pic>
                </p:oleObj>
              </mc:Fallback>
            </mc:AlternateContent>
          </a:graphicData>
        </a:graphic>
      </p:graphicFrame>
      <p:sp>
        <p:nvSpPr>
          <p:cNvPr id="1049492" name="Text Box 7"/>
          <p:cNvSpPr txBox="1"/>
          <p:nvPr/>
        </p:nvSpPr>
        <p:spPr>
          <a:xfrm rot="0">
            <a:off x="8394700" y="3530600"/>
            <a:ext cx="5334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A</a:t>
            </a:r>
            <a:r>
              <a:rPr altLang="en-US" baseline="-25000" sz="1600" lang="en-US">
                <a:solidFill>
                  <a:srgbClr val="FF0000"/>
                </a:solidFill>
                <a:latin typeface="Arial" pitchFamily="0" charset="0"/>
              </a:rPr>
              <a:t>1</a:t>
            </a:r>
          </a:p>
        </p:txBody>
      </p:sp>
      <p:sp>
        <p:nvSpPr>
          <p:cNvPr id="1049493" name="Text Box 8"/>
          <p:cNvSpPr txBox="1"/>
          <p:nvPr/>
        </p:nvSpPr>
        <p:spPr>
          <a:xfrm rot="0">
            <a:off x="8382000" y="2895600"/>
            <a:ext cx="5334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A</a:t>
            </a:r>
            <a:r>
              <a:rPr altLang="en-US" baseline="-25000" sz="1600" lang="en-US">
                <a:solidFill>
                  <a:srgbClr val="FF0000"/>
                </a:solidFill>
                <a:latin typeface="Arial" pitchFamily="0" charset="0"/>
              </a:rPr>
              <a:t>0</a:t>
            </a:r>
          </a:p>
        </p:txBody>
      </p:sp>
      <p:sp>
        <p:nvSpPr>
          <p:cNvPr id="1049494" name="Text Box 9"/>
          <p:cNvSpPr txBox="1"/>
          <p:nvPr/>
        </p:nvSpPr>
        <p:spPr>
          <a:xfrm rot="0">
            <a:off x="8394700" y="4165600"/>
            <a:ext cx="5334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A</a:t>
            </a:r>
            <a:r>
              <a:rPr altLang="en-US" baseline="-25000" sz="1600" lang="en-US">
                <a:solidFill>
                  <a:srgbClr val="FF0000"/>
                </a:solidFill>
                <a:latin typeface="Arial" pitchFamily="0" charset="0"/>
              </a:rPr>
              <a:t>2</a:t>
            </a:r>
          </a:p>
        </p:txBody>
      </p:sp>
      <p:sp>
        <p:nvSpPr>
          <p:cNvPr id="1049495" name="Text Box 10"/>
          <p:cNvSpPr txBox="1"/>
          <p:nvPr/>
        </p:nvSpPr>
        <p:spPr>
          <a:xfrm rot="0">
            <a:off x="8394700" y="4800600"/>
            <a:ext cx="5334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A</a:t>
            </a:r>
            <a:r>
              <a:rPr altLang="en-US" baseline="-25000" sz="1600" lang="en-US">
                <a:solidFill>
                  <a:srgbClr val="FF0000"/>
                </a:solidFill>
                <a:latin typeface="Arial" pitchFamily="0" charset="0"/>
              </a:rPr>
              <a:t>3</a:t>
            </a:r>
          </a:p>
        </p:txBody>
      </p:sp>
      <p:sp>
        <p:nvSpPr>
          <p:cNvPr id="1049496" name="Text Box 11"/>
          <p:cNvSpPr txBox="1"/>
          <p:nvPr/>
        </p:nvSpPr>
        <p:spPr>
          <a:xfrm rot="0">
            <a:off x="5562600" y="2743200"/>
            <a:ext cx="3048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t>1</a:t>
            </a:r>
          </a:p>
        </p:txBody>
      </p:sp>
      <p:sp>
        <p:nvSpPr>
          <p:cNvPr id="1049497" name="Text Box 12"/>
          <p:cNvSpPr txBox="1"/>
          <p:nvPr/>
        </p:nvSpPr>
        <p:spPr>
          <a:xfrm rot="0">
            <a:off x="5562600" y="3124200"/>
            <a:ext cx="3048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t>2</a:t>
            </a:r>
          </a:p>
        </p:txBody>
      </p:sp>
      <p:sp>
        <p:nvSpPr>
          <p:cNvPr id="1049498" name="Text Box 13"/>
          <p:cNvSpPr txBox="1"/>
          <p:nvPr/>
        </p:nvSpPr>
        <p:spPr>
          <a:xfrm rot="0">
            <a:off x="5562600" y="3429000"/>
            <a:ext cx="3048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t>3</a:t>
            </a:r>
          </a:p>
        </p:txBody>
      </p:sp>
      <p:sp>
        <p:nvSpPr>
          <p:cNvPr id="1049499" name="Text Box 14"/>
          <p:cNvSpPr txBox="1"/>
          <p:nvPr/>
        </p:nvSpPr>
        <p:spPr>
          <a:xfrm rot="0">
            <a:off x="5562600" y="3962400"/>
            <a:ext cx="3048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t>4</a:t>
            </a:r>
          </a:p>
        </p:txBody>
      </p:sp>
      <p:sp>
        <p:nvSpPr>
          <p:cNvPr id="1049500" name="Text Box 15"/>
          <p:cNvSpPr txBox="1"/>
          <p:nvPr/>
        </p:nvSpPr>
        <p:spPr>
          <a:xfrm rot="0">
            <a:off x="5562600" y="4114800"/>
            <a:ext cx="3048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t>5</a:t>
            </a:r>
          </a:p>
        </p:txBody>
      </p:sp>
      <p:sp>
        <p:nvSpPr>
          <p:cNvPr id="1049501" name="Text Box 16"/>
          <p:cNvSpPr txBox="1"/>
          <p:nvPr/>
        </p:nvSpPr>
        <p:spPr>
          <a:xfrm rot="0">
            <a:off x="5562600" y="4267200"/>
            <a:ext cx="3048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t>6</a:t>
            </a:r>
          </a:p>
        </p:txBody>
      </p:sp>
      <p:sp>
        <p:nvSpPr>
          <p:cNvPr id="1049502" name="Text Box 17"/>
          <p:cNvSpPr txBox="1"/>
          <p:nvPr/>
        </p:nvSpPr>
        <p:spPr>
          <a:xfrm rot="0">
            <a:off x="5562600" y="4419600"/>
            <a:ext cx="3048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t>7</a:t>
            </a:r>
          </a:p>
        </p:txBody>
      </p:sp>
      <p:sp>
        <p:nvSpPr>
          <p:cNvPr id="1049503" name="Text Box 18"/>
          <p:cNvSpPr txBox="1"/>
          <p:nvPr/>
        </p:nvSpPr>
        <p:spPr>
          <a:xfrm rot="0">
            <a:off x="5562600" y="4648200"/>
            <a:ext cx="3048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t>8</a:t>
            </a:r>
          </a:p>
        </p:txBody>
      </p:sp>
      <p:sp>
        <p:nvSpPr>
          <p:cNvPr id="1049504" name="Text Box 19"/>
          <p:cNvSpPr txBox="1"/>
          <p:nvPr/>
        </p:nvSpPr>
        <p:spPr>
          <a:xfrm rot="0">
            <a:off x="5562600" y="5029200"/>
            <a:ext cx="304800" cy="3048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400" lang="en-US"/>
              <a:t>9</a:t>
            </a:r>
          </a:p>
        </p:txBody>
      </p:sp>
    </p:spTree>
  </p:cSld>
  <p:clrMapOvr>
    <a:masterClrMapping/>
  </p:clrMapOvr>
  <p:timing/>
</p:sld>
</file>

<file path=ppt/slides/slide52.xml><?xml version="1.0" encoding="utf-8"?>
<p:sld xmlns:a="http://schemas.openxmlformats.org/drawingml/2006/main" xmlns:r="http://schemas.openxmlformats.org/officeDocument/2006/relationships" xmlns:p="http://schemas.openxmlformats.org/presentationml/2006/main" showMasterSp="1">
  <p:cSld>
    <p:spTree>
      <p:nvGrpSpPr>
        <p:cNvPr id="253" name=""/>
        <p:cNvGrpSpPr/>
        <p:nvPr/>
      </p:nvGrpSpPr>
      <p:grpSpPr>
        <a:xfrm rot="0">
          <a:off x="0" y="0"/>
          <a:ext cx="0" cy="0"/>
          <a:chOff x="0" y="0"/>
          <a:chExt cx="0" cy="0"/>
        </a:xfrm>
      </p:grpSpPr>
      <p:sp>
        <p:nvSpPr>
          <p:cNvPr id="1049508" name="Rectangle 2"/>
          <p:cNvSpPr/>
          <p:nvPr/>
        </p:nvSpPr>
        <p:spPr>
          <a:xfrm rot="0">
            <a:off x="0" y="0"/>
            <a:ext cx="9144000" cy="6858000"/>
          </a:xfrm>
          <a:prstGeom prst="rect"/>
          <a:solidFill>
            <a:srgbClr val="FFFF99"/>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509" name="Rectangle 19"/>
          <p:cNvSpPr/>
          <p:nvPr/>
        </p:nvSpPr>
        <p:spPr>
          <a:xfrm rot="0">
            <a:off x="4343400" y="2743200"/>
            <a:ext cx="3886200" cy="2590800"/>
          </a:xfrm>
          <a:prstGeom prst="rect"/>
          <a:solidFill>
            <a:srgbClr val="FFFFFF"/>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510" name="Text Box 3"/>
          <p:cNvSpPr txBox="1"/>
          <p:nvPr/>
        </p:nvSpPr>
        <p:spPr>
          <a:xfrm rot="0">
            <a:off x="914400" y="1752600"/>
            <a:ext cx="7467600" cy="30130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solidFill>
                  <a:schemeClr val="lt2"/>
                </a:solidFill>
              </a:rPr>
              <a:t>8. If the data select lines of the MUX are </a:t>
            </a:r>
            <a:r>
              <a:rPr altLang="en-US" i="1" lang="en-US">
                <a:solidFill>
                  <a:schemeClr val="lt2"/>
                </a:solidFill>
              </a:rPr>
              <a:t>S</a:t>
            </a:r>
            <a:r>
              <a:rPr altLang="en-US" baseline="-25000" lang="en-US">
                <a:solidFill>
                  <a:schemeClr val="lt2"/>
                </a:solidFill>
              </a:rPr>
              <a:t>1</a:t>
            </a:r>
            <a:r>
              <a:rPr altLang="en-US" i="1" lang="en-US">
                <a:solidFill>
                  <a:schemeClr val="lt2"/>
                </a:solidFill>
              </a:rPr>
              <a:t>S</a:t>
            </a:r>
            <a:r>
              <a:rPr altLang="en-US" baseline="-25000" lang="en-US">
                <a:solidFill>
                  <a:schemeClr val="lt2"/>
                </a:solidFill>
              </a:rPr>
              <a:t>0</a:t>
            </a:r>
            <a:r>
              <a:rPr altLang="en-US" lang="en-US">
                <a:solidFill>
                  <a:schemeClr val="lt2"/>
                </a:solidFill>
              </a:rPr>
              <a:t> = 11, the output will be</a:t>
            </a:r>
          </a:p>
          <a:p>
            <a:pPr eaLnBrk="1" hangingPunct="1" latinLnBrk="1" lvl="0">
              <a:spcBef>
                <a:spcPct val="50000"/>
              </a:spcBef>
            </a:pPr>
            <a:r>
              <a:rPr altLang="en-US" lang="en-US">
                <a:solidFill>
                  <a:schemeClr val="lt2"/>
                </a:solidFill>
              </a:rPr>
              <a:t>	a. LOW</a:t>
            </a:r>
          </a:p>
          <a:p>
            <a:pPr eaLnBrk="1" hangingPunct="1" latinLnBrk="1" lvl="0">
              <a:spcBef>
                <a:spcPct val="50000"/>
              </a:spcBef>
            </a:pPr>
            <a:r>
              <a:rPr altLang="en-US" lang="en-US">
                <a:solidFill>
                  <a:schemeClr val="lt2"/>
                </a:solidFill>
              </a:rPr>
              <a:t>	b. HIGH</a:t>
            </a:r>
          </a:p>
          <a:p>
            <a:pPr eaLnBrk="1" hangingPunct="1" latinLnBrk="1" lvl="0">
              <a:spcBef>
                <a:spcPct val="50000"/>
              </a:spcBef>
            </a:pPr>
            <a:r>
              <a:rPr altLang="en-US" lang="en-US">
                <a:solidFill>
                  <a:schemeClr val="lt2"/>
                </a:solidFill>
              </a:rPr>
              <a:t>	c. equal to </a:t>
            </a:r>
            <a:r>
              <a:rPr altLang="en-US" i="1" lang="en-US">
                <a:solidFill>
                  <a:schemeClr val="lt2"/>
                </a:solidFill>
              </a:rPr>
              <a:t>D</a:t>
            </a:r>
            <a:r>
              <a:rPr altLang="en-US" baseline="-25000" lang="en-US">
                <a:solidFill>
                  <a:schemeClr val="lt2"/>
                </a:solidFill>
              </a:rPr>
              <a:t>0</a:t>
            </a:r>
          </a:p>
          <a:p>
            <a:pPr eaLnBrk="1" hangingPunct="1" latinLnBrk="1" lvl="0">
              <a:spcBef>
                <a:spcPct val="50000"/>
              </a:spcBef>
            </a:pPr>
            <a:r>
              <a:rPr altLang="en-US" lang="en-US">
                <a:solidFill>
                  <a:schemeClr val="lt2"/>
                </a:solidFill>
              </a:rPr>
              <a:t>	d. equal to </a:t>
            </a:r>
            <a:r>
              <a:rPr altLang="en-US" i="1" lang="en-US">
                <a:solidFill>
                  <a:schemeClr val="lt2"/>
                </a:solidFill>
              </a:rPr>
              <a:t>D</a:t>
            </a:r>
            <a:r>
              <a:rPr altLang="en-US" baseline="-25000" lang="en-US">
                <a:solidFill>
                  <a:schemeClr val="lt2"/>
                </a:solidFill>
              </a:rPr>
              <a:t>3</a:t>
            </a:r>
          </a:p>
        </p:txBody>
      </p:sp>
      <p:sp>
        <p:nvSpPr>
          <p:cNvPr id="1049511" name="Text Box 4"/>
          <p:cNvSpPr txBox="1"/>
          <p:nvPr/>
        </p:nvSpPr>
        <p:spPr>
          <a:xfrm rot="0">
            <a:off x="7239000" y="6507162"/>
            <a:ext cx="2438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1200" lang="en-US">
                <a:solidFill>
                  <a:srgbClr val="996633"/>
                </a:solidFill>
              </a:rPr>
              <a:t>© 2008 Pearson Education</a:t>
            </a:r>
          </a:p>
        </p:txBody>
      </p:sp>
      <p:sp>
        <p:nvSpPr>
          <p:cNvPr id="1049512" name="WordArt 5" descr="White marble"/>
          <p:cNvSpPr/>
          <p:nvPr/>
        </p:nvSpPr>
        <p:spPr>
          <a:xfrm rot="0">
            <a:off x="3886200" y="381000"/>
            <a:ext cx="1371600" cy="457200"/>
          </a:xfrm>
          <a:prstGeom prst="rect"/>
        </p:spPr>
        <p:txBody>
          <a:bodyPr anchor="t" bIns="45720" fromWordArt="1" lIns="91440" rIns="91440" tIns="45720" vert="horz" wrap="none">
            <a:prstTxWarp prst="textPlain">
              <a:avLst>
                <a:gd fmla="val 50000" name="adj"/>
              </a:avLst>
            </a:prstTxWarp>
            <a:scene3d>
              <a:camera prst="legacyObliqueRight">
                <a:rot lat="0" lon="0" rev="0"/>
              </a:camera>
              <a:lightRig dir="t" rig="legacyHarsh3"/>
            </a:scene3d>
            <a:sp3d extrusionH="100000" prstMaterial="legacyMatte">
              <a:bevelT w="13500" h="13500" prst="angle"/>
              <a:bevelB w="13500" h="13500" prst="angle"/>
              <a:extrusionClr>
                <a:srgbClr val="663300"/>
              </a:extrusionClr>
            </a:sp3d>
          </a:bodyPr>
          <a:p>
            <a:pPr algn="ctr"/>
            <a:r>
              <a:rPr b="0" sz="3600" i="0" kern="10" normalizeH="0" spc="0">
                <a:ln w="9525" cap="flat" cmpd="sng">
                  <a:noFill/>
                  <a:prstDash val="solid"/>
                  <a:round/>
                </a:ln>
                <a:blipFill rotWithShape="0">
                  <a:blip xmlns:r="http://schemas.openxmlformats.org/officeDocument/2006/relationships" r:embed="rId1">
                    <a:alphaModFix amt="100000"/>
                  </a:blip>
                  <a:srcRect/>
                  <a:tile algn="tl" flip="none" sx="100000" sy="100000" tx="0" ty="0"/>
                </a:blipFill>
                <a:latin typeface="Times New Roman"/>
                <a:ea typeface="Times New Roman"/>
              </a:rPr>
              <a:t>Quiz</a:t>
            </a:r>
          </a:p>
        </p:txBody>
      </p:sp>
      <p:graphicFrame>
        <p:nvGraphicFramePr>
          <p:cNvPr id="4194347" name=""/>
          <p:cNvGraphicFramePr>
            <a:graphicFrameLocks/>
          </p:cNvGraphicFramePr>
          <p:nvPr/>
        </p:nvGraphicFramePr>
        <p:xfrm rot="0">
          <a:off x="4953000" y="2895600"/>
          <a:ext cx="2438400" cy="2349500"/>
        </p:xfrm>
        <a:graphic>
          <a:graphicData uri="http://schemas.openxmlformats.org/presentationml/2006/ole">
            <mc:AlternateContent xmlns:mc="http://schemas.openxmlformats.org/markup-compatibility/2006">
              <mc:Choice xmlns:v="urn:schemas-microsoft-com:vml" Requires="v">
                <p:oleObj name="CorelDRAW" r:id="rId2" spid="" imgH="2349500" imgW="2438400" showAsIcon="0" progId="CorelDRAW.Graphic.13">
                  <p:embed followColorScheme="full"/>
                  <p:pic>
                    <p:nvPicPr>
                      <p:cNvPr id="2097257" name="Object 6"/>
                      <p:cNvPicPr>
                        <a:picLocks/>
                      </p:cNvPicPr>
                      <p:nvPr/>
                    </p:nvPicPr>
                    <p:blipFill>
                      <a:blip xmlns:r="http://schemas.openxmlformats.org/officeDocument/2006/relationships" r:embed="rId3"/>
                      <a:srcRect l="0" t="0" r="0" b="0"/>
                      <a:stretch>
                        <a:fillRect/>
                      </a:stretch>
                    </p:blipFill>
                    <p:spPr>
                      <a:xfrm rot="0">
                        <a:off x="4953000" y="2895600"/>
                        <a:ext cx="2438400" cy="2349500"/>
                      </a:xfrm>
                      <a:prstGeom prst="rect"/>
                      <a:noFill/>
                      <a:ln>
                        <a:noFill/>
                      </a:ln>
                    </p:spPr>
                  </p:pic>
                </p:oleObj>
              </mc:Choice>
              <mc:Fallback>
                <p:oleObj name="CorelDRAW" r:id="rId2" spid="" imgH="2349500" imgW="2438400" showAsIcon="0" progId="CorelDRAW.Graphic.13">
                  <p:embed followColorScheme="full"/>
                  <p:pic>
                    <p:nvPicPr>
                      <p:cNvPr id="2097257" name="Object 6"/>
                      <p:cNvPicPr>
                        <a:picLocks/>
                      </p:cNvPicPr>
                      <p:nvPr/>
                    </p:nvPicPr>
                    <p:blipFill>
                      <a:blip xmlns:r="http://schemas.openxmlformats.org/officeDocument/2006/relationships" r:embed="rId3"/>
                      <a:srcRect l="0" t="0" r="0" b="0"/>
                      <a:stretch>
                        <a:fillRect/>
                      </a:stretch>
                    </p:blipFill>
                    <p:spPr>
                      <a:xfrm rot="0">
                        <a:off x="4953000" y="2895600"/>
                        <a:ext cx="2438400" cy="2349500"/>
                      </a:xfrm>
                      <a:prstGeom prst="rect"/>
                      <a:noFill/>
                      <a:ln>
                        <a:noFill/>
                      </a:ln>
                    </p:spPr>
                  </p:pic>
                </p:oleObj>
              </mc:Fallback>
            </mc:AlternateContent>
          </a:graphicData>
        </a:graphic>
      </p:graphicFrame>
      <p:sp>
        <p:nvSpPr>
          <p:cNvPr id="1049513" name="Text Box 7"/>
          <p:cNvSpPr txBox="1"/>
          <p:nvPr/>
        </p:nvSpPr>
        <p:spPr>
          <a:xfrm rot="0">
            <a:off x="4438650" y="3238500"/>
            <a:ext cx="649287" cy="581025"/>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lang="en-US">
                <a:solidFill>
                  <a:srgbClr val="FF0000"/>
                </a:solidFill>
              </a:rPr>
              <a:t>Data </a:t>
            </a:r>
          </a:p>
          <a:p>
            <a:pPr lvl="0"/>
            <a:r>
              <a:rPr altLang="en-US" sz="1600" lang="en-US">
                <a:solidFill>
                  <a:srgbClr val="FF0000"/>
                </a:solidFill>
              </a:rPr>
              <a:t>select</a:t>
            </a:r>
          </a:p>
        </p:txBody>
      </p:sp>
      <p:sp>
        <p:nvSpPr>
          <p:cNvPr id="1049514" name="Text Box 8"/>
          <p:cNvSpPr txBox="1"/>
          <p:nvPr/>
        </p:nvSpPr>
        <p:spPr>
          <a:xfrm rot="0">
            <a:off x="4419600" y="4229100"/>
            <a:ext cx="682625" cy="581025"/>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lang="en-US">
                <a:solidFill>
                  <a:srgbClr val="FF0000"/>
                </a:solidFill>
              </a:rPr>
              <a:t>Data </a:t>
            </a:r>
          </a:p>
          <a:p>
            <a:pPr lvl="0"/>
            <a:r>
              <a:rPr altLang="en-US" sz="1600" lang="en-US">
                <a:solidFill>
                  <a:srgbClr val="FF0000"/>
                </a:solidFill>
              </a:rPr>
              <a:t>inputs</a:t>
            </a:r>
          </a:p>
        </p:txBody>
      </p:sp>
      <p:sp>
        <p:nvSpPr>
          <p:cNvPr id="1049515" name="Text Box 9"/>
          <p:cNvSpPr txBox="1"/>
          <p:nvPr/>
        </p:nvSpPr>
        <p:spPr>
          <a:xfrm rot="0">
            <a:off x="7467600" y="3848100"/>
            <a:ext cx="704850" cy="581025"/>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lang="en-US">
                <a:solidFill>
                  <a:srgbClr val="FF0000"/>
                </a:solidFill>
              </a:rPr>
              <a:t>Data </a:t>
            </a:r>
          </a:p>
          <a:p>
            <a:pPr lvl="0"/>
            <a:r>
              <a:rPr altLang="en-US" sz="1600" lang="en-US">
                <a:solidFill>
                  <a:srgbClr val="FF0000"/>
                </a:solidFill>
              </a:rPr>
              <a:t>output</a:t>
            </a:r>
          </a:p>
        </p:txBody>
      </p:sp>
      <p:sp>
        <p:nvSpPr>
          <p:cNvPr id="1049516" name="Text Box 10"/>
          <p:cNvSpPr txBox="1"/>
          <p:nvPr/>
        </p:nvSpPr>
        <p:spPr>
          <a:xfrm rot="0">
            <a:off x="5029200" y="4102100"/>
            <a:ext cx="5334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D</a:t>
            </a:r>
            <a:r>
              <a:rPr altLang="en-US" baseline="-25000" sz="1600" lang="en-US">
                <a:solidFill>
                  <a:srgbClr val="FF0000"/>
                </a:solidFill>
                <a:latin typeface="Arial" pitchFamily="0" charset="0"/>
              </a:rPr>
              <a:t>1</a:t>
            </a:r>
          </a:p>
        </p:txBody>
      </p:sp>
      <p:sp>
        <p:nvSpPr>
          <p:cNvPr id="1049517" name="Text Box 11"/>
          <p:cNvSpPr txBox="1"/>
          <p:nvPr/>
        </p:nvSpPr>
        <p:spPr>
          <a:xfrm rot="0">
            <a:off x="5029200" y="3873500"/>
            <a:ext cx="5334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D</a:t>
            </a:r>
            <a:r>
              <a:rPr altLang="en-US" baseline="-25000" sz="1600" lang="en-US">
                <a:solidFill>
                  <a:srgbClr val="FF0000"/>
                </a:solidFill>
                <a:latin typeface="Arial" pitchFamily="0" charset="0"/>
              </a:rPr>
              <a:t>0</a:t>
            </a:r>
          </a:p>
        </p:txBody>
      </p:sp>
      <p:sp>
        <p:nvSpPr>
          <p:cNvPr id="1049518" name="Text Box 12"/>
          <p:cNvSpPr txBox="1"/>
          <p:nvPr/>
        </p:nvSpPr>
        <p:spPr>
          <a:xfrm rot="0">
            <a:off x="5029200" y="4330700"/>
            <a:ext cx="5334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D</a:t>
            </a:r>
            <a:r>
              <a:rPr altLang="en-US" baseline="-25000" sz="1600" lang="en-US">
                <a:solidFill>
                  <a:srgbClr val="FF0000"/>
                </a:solidFill>
                <a:latin typeface="Arial" pitchFamily="0" charset="0"/>
              </a:rPr>
              <a:t>2</a:t>
            </a:r>
          </a:p>
        </p:txBody>
      </p:sp>
      <p:sp>
        <p:nvSpPr>
          <p:cNvPr id="1049519" name="Text Box 13"/>
          <p:cNvSpPr txBox="1"/>
          <p:nvPr/>
        </p:nvSpPr>
        <p:spPr>
          <a:xfrm rot="0">
            <a:off x="5029200" y="4559300"/>
            <a:ext cx="5334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D</a:t>
            </a:r>
            <a:r>
              <a:rPr altLang="en-US" baseline="-25000" sz="1600" lang="en-US">
                <a:solidFill>
                  <a:srgbClr val="FF0000"/>
                </a:solidFill>
                <a:latin typeface="Arial" pitchFamily="0" charset="0"/>
              </a:rPr>
              <a:t>3</a:t>
            </a:r>
          </a:p>
        </p:txBody>
      </p:sp>
      <p:sp>
        <p:nvSpPr>
          <p:cNvPr id="1049520" name="Text Box 14"/>
          <p:cNvSpPr txBox="1"/>
          <p:nvPr/>
        </p:nvSpPr>
        <p:spPr>
          <a:xfrm rot="0">
            <a:off x="5051425" y="3429000"/>
            <a:ext cx="5334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S</a:t>
            </a:r>
            <a:r>
              <a:rPr altLang="en-US" baseline="-25000" sz="1600" lang="en-US">
                <a:solidFill>
                  <a:srgbClr val="FF0000"/>
                </a:solidFill>
                <a:latin typeface="Arial" pitchFamily="0" charset="0"/>
              </a:rPr>
              <a:t>1</a:t>
            </a:r>
          </a:p>
        </p:txBody>
      </p:sp>
      <p:sp>
        <p:nvSpPr>
          <p:cNvPr id="1049521" name="Text Box 15"/>
          <p:cNvSpPr txBox="1"/>
          <p:nvPr/>
        </p:nvSpPr>
        <p:spPr>
          <a:xfrm rot="0">
            <a:off x="5051425" y="3124200"/>
            <a:ext cx="533400" cy="3365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i="1" lang="en-US">
                <a:solidFill>
                  <a:srgbClr val="FF0000"/>
                </a:solidFill>
                <a:latin typeface="Arial" pitchFamily="0" charset="0"/>
              </a:rPr>
              <a:t>S</a:t>
            </a:r>
            <a:r>
              <a:rPr altLang="en-US" baseline="-25000" sz="1600" lang="en-US">
                <a:solidFill>
                  <a:srgbClr val="FF0000"/>
                </a:solidFill>
                <a:latin typeface="Arial" pitchFamily="0" charset="0"/>
              </a:rPr>
              <a:t>0</a:t>
            </a:r>
          </a:p>
        </p:txBody>
      </p:sp>
    </p:spTree>
  </p:cSld>
  <p:clrMapOvr>
    <a:masterClrMapping/>
  </p:clrMapOvr>
  <p:timing/>
</p:sld>
</file>

<file path=ppt/slides/slide53.xml><?xml version="1.0" encoding="utf-8"?>
<p:sld xmlns:a="http://schemas.openxmlformats.org/drawingml/2006/main" xmlns:r="http://schemas.openxmlformats.org/officeDocument/2006/relationships" xmlns:p="http://schemas.openxmlformats.org/presentationml/2006/main" showMasterSp="1">
  <p:cSld>
    <p:spTree>
      <p:nvGrpSpPr>
        <p:cNvPr id="256" name=""/>
        <p:cNvGrpSpPr/>
        <p:nvPr/>
      </p:nvGrpSpPr>
      <p:grpSpPr>
        <a:xfrm rot="0">
          <a:off x="0" y="0"/>
          <a:ext cx="0" cy="0"/>
          <a:chOff x="0" y="0"/>
          <a:chExt cx="0" cy="0"/>
        </a:xfrm>
      </p:grpSpPr>
      <p:sp>
        <p:nvSpPr>
          <p:cNvPr id="1049525" name="Rectangle 2"/>
          <p:cNvSpPr/>
          <p:nvPr/>
        </p:nvSpPr>
        <p:spPr>
          <a:xfrm rot="0">
            <a:off x="0" y="0"/>
            <a:ext cx="9144000" cy="6858000"/>
          </a:xfrm>
          <a:prstGeom prst="rect"/>
          <a:solidFill>
            <a:srgbClr val="FFFF99"/>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526" name="Text Box 3"/>
          <p:cNvSpPr txBox="1"/>
          <p:nvPr/>
        </p:nvSpPr>
        <p:spPr>
          <a:xfrm rot="0">
            <a:off x="914400" y="1752600"/>
            <a:ext cx="7467600" cy="3195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solidFill>
                  <a:schemeClr val="lt2"/>
                </a:solidFill>
              </a:rPr>
              <a:t>9. The 74138 decoder can also be used as</a:t>
            </a:r>
          </a:p>
          <a:p>
            <a:pPr eaLnBrk="1" hangingPunct="1" latinLnBrk="1" lvl="0">
              <a:spcBef>
                <a:spcPct val="50000"/>
              </a:spcBef>
            </a:pPr>
            <a:r>
              <a:rPr altLang="en-US" lang="en-US">
                <a:solidFill>
                  <a:schemeClr val="lt2"/>
                </a:solidFill>
              </a:rPr>
              <a:t>	a. an encoder</a:t>
            </a:r>
          </a:p>
          <a:p>
            <a:pPr eaLnBrk="1" hangingPunct="1" latinLnBrk="1" lvl="0">
              <a:spcBef>
                <a:spcPct val="50000"/>
              </a:spcBef>
            </a:pPr>
            <a:r>
              <a:rPr altLang="en-US" lang="en-US">
                <a:solidFill>
                  <a:schemeClr val="lt2"/>
                </a:solidFill>
              </a:rPr>
              <a:t>	b. a DEMUX</a:t>
            </a:r>
          </a:p>
          <a:p>
            <a:pPr eaLnBrk="1" hangingPunct="1" latinLnBrk="1" lvl="0">
              <a:spcBef>
                <a:spcPct val="50000"/>
              </a:spcBef>
            </a:pPr>
            <a:r>
              <a:rPr altLang="en-US" lang="en-US">
                <a:solidFill>
                  <a:schemeClr val="lt2"/>
                </a:solidFill>
              </a:rPr>
              <a:t>	c. a MUX</a:t>
            </a:r>
          </a:p>
          <a:p>
            <a:pPr eaLnBrk="1" hangingPunct="1" latinLnBrk="1" lvl="0">
              <a:spcBef>
                <a:spcPct val="50000"/>
              </a:spcBef>
            </a:pPr>
            <a:r>
              <a:rPr altLang="en-US" lang="en-US">
                <a:solidFill>
                  <a:schemeClr val="lt2"/>
                </a:solidFill>
              </a:rPr>
              <a:t>	d. none of the above</a:t>
            </a:r>
          </a:p>
          <a:p>
            <a:pPr eaLnBrk="1" hangingPunct="1" latinLnBrk="1" lvl="0">
              <a:spcBef>
                <a:spcPct val="50000"/>
              </a:spcBef>
            </a:pPr>
            <a:endParaRPr altLang="en-US" lang="en-US">
              <a:solidFill>
                <a:schemeClr val="lt2"/>
              </a:solidFill>
            </a:endParaRPr>
          </a:p>
        </p:txBody>
      </p:sp>
      <p:sp>
        <p:nvSpPr>
          <p:cNvPr id="1049527" name="Text Box 4"/>
          <p:cNvSpPr txBox="1"/>
          <p:nvPr/>
        </p:nvSpPr>
        <p:spPr>
          <a:xfrm rot="0">
            <a:off x="7239000" y="6507162"/>
            <a:ext cx="2438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1200" lang="en-US">
                <a:solidFill>
                  <a:srgbClr val="996633"/>
                </a:solidFill>
              </a:rPr>
              <a:t>© 2008 Pearson Education</a:t>
            </a:r>
          </a:p>
        </p:txBody>
      </p:sp>
      <p:sp>
        <p:nvSpPr>
          <p:cNvPr id="1049528" name="WordArt 5" descr="White marble"/>
          <p:cNvSpPr/>
          <p:nvPr/>
        </p:nvSpPr>
        <p:spPr>
          <a:xfrm rot="0">
            <a:off x="3886200" y="381000"/>
            <a:ext cx="1371600" cy="457200"/>
          </a:xfrm>
          <a:prstGeom prst="rect"/>
        </p:spPr>
        <p:txBody>
          <a:bodyPr anchor="t" bIns="45720" fromWordArt="1" lIns="91440" rIns="91440" tIns="45720" vert="horz" wrap="none">
            <a:prstTxWarp prst="textPlain">
              <a:avLst>
                <a:gd fmla="val 50000" name="adj"/>
              </a:avLst>
            </a:prstTxWarp>
            <a:scene3d>
              <a:camera prst="legacyObliqueRight">
                <a:rot lat="0" lon="0" rev="0"/>
              </a:camera>
              <a:lightRig dir="t" rig="legacyHarsh3"/>
            </a:scene3d>
            <a:sp3d extrusionH="100000" prstMaterial="legacyMatte">
              <a:bevelT w="13500" h="13500" prst="angle"/>
              <a:bevelB w="13500" h="13500" prst="angle"/>
              <a:extrusionClr>
                <a:srgbClr val="663300"/>
              </a:extrusionClr>
            </a:sp3d>
          </a:bodyPr>
          <a:p>
            <a:pPr algn="ctr"/>
            <a:r>
              <a:rPr b="0" sz="3600" i="0" kern="10" normalizeH="0" spc="0">
                <a:ln w="9525" cap="flat" cmpd="sng">
                  <a:noFill/>
                  <a:prstDash val="solid"/>
                  <a:round/>
                </a:ln>
                <a:blipFill rotWithShape="0">
                  <a:blip xmlns:r="http://schemas.openxmlformats.org/officeDocument/2006/relationships" r:embed="rId1">
                    <a:alphaModFix amt="100000"/>
                  </a:blip>
                  <a:srcRect/>
                  <a:tile algn="tl" flip="none" sx="100000" sy="100000" tx="0" ty="0"/>
                </a:blipFill>
                <a:latin typeface="Times New Roman"/>
                <a:ea typeface="Times New Roman"/>
              </a:rPr>
              <a:t>Quiz</a:t>
            </a:r>
          </a:p>
        </p:txBody>
      </p:sp>
    </p:spTree>
  </p:cSld>
  <p:clrMapOvr>
    <a:masterClrMapping/>
  </p:clrMapOvr>
  <p:timing/>
</p:sld>
</file>

<file path=ppt/slides/slide54.xml><?xml version="1.0" encoding="utf-8"?>
<p:sld xmlns:a="http://schemas.openxmlformats.org/drawingml/2006/main" xmlns:r="http://schemas.openxmlformats.org/officeDocument/2006/relationships" xmlns:p="http://schemas.openxmlformats.org/presentationml/2006/main" showMasterSp="1">
  <p:cSld>
    <p:spTree>
      <p:nvGrpSpPr>
        <p:cNvPr id="259" name=""/>
        <p:cNvGrpSpPr/>
        <p:nvPr/>
      </p:nvGrpSpPr>
      <p:grpSpPr>
        <a:xfrm rot="0">
          <a:off x="0" y="0"/>
          <a:ext cx="0" cy="0"/>
          <a:chOff x="0" y="0"/>
          <a:chExt cx="0" cy="0"/>
        </a:xfrm>
      </p:grpSpPr>
      <p:sp>
        <p:nvSpPr>
          <p:cNvPr id="1049532" name="Rectangle 2"/>
          <p:cNvSpPr/>
          <p:nvPr/>
        </p:nvSpPr>
        <p:spPr>
          <a:xfrm rot="0">
            <a:off x="0" y="0"/>
            <a:ext cx="9144000" cy="6858000"/>
          </a:xfrm>
          <a:prstGeom prst="rect"/>
          <a:solidFill>
            <a:srgbClr val="FFFF99"/>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533" name="Text Box 3"/>
          <p:cNvSpPr txBox="1"/>
          <p:nvPr/>
        </p:nvSpPr>
        <p:spPr>
          <a:xfrm rot="0">
            <a:off x="914400" y="1752600"/>
            <a:ext cx="7467600" cy="356076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solidFill>
                  <a:schemeClr val="lt2"/>
                </a:solidFill>
              </a:rPr>
              <a:t>10. The 74LS280 can generate even or odd parity. It can also be used as </a:t>
            </a:r>
          </a:p>
          <a:p>
            <a:pPr eaLnBrk="1" hangingPunct="1" latinLnBrk="1" lvl="0">
              <a:spcBef>
                <a:spcPct val="50000"/>
              </a:spcBef>
            </a:pPr>
            <a:r>
              <a:rPr altLang="en-US" lang="en-US">
                <a:solidFill>
                  <a:schemeClr val="lt2"/>
                </a:solidFill>
              </a:rPr>
              <a:t>	a. an adder </a:t>
            </a:r>
          </a:p>
          <a:p>
            <a:pPr eaLnBrk="1" hangingPunct="1" latinLnBrk="1" lvl="0">
              <a:spcBef>
                <a:spcPct val="50000"/>
              </a:spcBef>
            </a:pPr>
            <a:r>
              <a:rPr altLang="en-US" lang="en-US">
                <a:solidFill>
                  <a:schemeClr val="lt2"/>
                </a:solidFill>
              </a:rPr>
              <a:t>	b. a parity tester </a:t>
            </a:r>
          </a:p>
          <a:p>
            <a:pPr eaLnBrk="1" hangingPunct="1" latinLnBrk="1" lvl="0">
              <a:spcBef>
                <a:spcPct val="50000"/>
              </a:spcBef>
            </a:pPr>
            <a:r>
              <a:rPr altLang="en-US" lang="en-US">
                <a:solidFill>
                  <a:schemeClr val="lt2"/>
                </a:solidFill>
              </a:rPr>
              <a:t>	c. a MUX</a:t>
            </a:r>
          </a:p>
          <a:p>
            <a:pPr eaLnBrk="1" hangingPunct="1" latinLnBrk="1" lvl="0">
              <a:spcBef>
                <a:spcPct val="50000"/>
              </a:spcBef>
            </a:pPr>
            <a:r>
              <a:rPr altLang="en-US" lang="en-US">
                <a:solidFill>
                  <a:schemeClr val="lt2"/>
                </a:solidFill>
              </a:rPr>
              <a:t>	d. an encoder</a:t>
            </a:r>
          </a:p>
          <a:p>
            <a:pPr eaLnBrk="1" hangingPunct="1" latinLnBrk="1" lvl="0">
              <a:spcBef>
                <a:spcPct val="50000"/>
              </a:spcBef>
            </a:pPr>
            <a:endParaRPr altLang="en-US" lang="en-US">
              <a:solidFill>
                <a:schemeClr val="lt2"/>
              </a:solidFill>
            </a:endParaRPr>
          </a:p>
        </p:txBody>
      </p:sp>
      <p:sp>
        <p:nvSpPr>
          <p:cNvPr id="1049534" name="Text Box 4"/>
          <p:cNvSpPr txBox="1"/>
          <p:nvPr/>
        </p:nvSpPr>
        <p:spPr>
          <a:xfrm rot="0">
            <a:off x="7239000" y="6507162"/>
            <a:ext cx="2438400" cy="274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1200" lang="en-US">
                <a:solidFill>
                  <a:srgbClr val="996633"/>
                </a:solidFill>
              </a:rPr>
              <a:t>© 2008 Pearson Education</a:t>
            </a:r>
          </a:p>
        </p:txBody>
      </p:sp>
      <p:sp>
        <p:nvSpPr>
          <p:cNvPr id="1049535" name="WordArt 5" descr="White marble"/>
          <p:cNvSpPr/>
          <p:nvPr/>
        </p:nvSpPr>
        <p:spPr>
          <a:xfrm rot="0">
            <a:off x="3886200" y="381000"/>
            <a:ext cx="1371600" cy="457200"/>
          </a:xfrm>
          <a:prstGeom prst="rect"/>
        </p:spPr>
        <p:txBody>
          <a:bodyPr anchor="t" bIns="45720" fromWordArt="1" lIns="91440" rIns="91440" tIns="45720" vert="horz" wrap="none">
            <a:prstTxWarp prst="textPlain">
              <a:avLst>
                <a:gd fmla="val 50000" name="adj"/>
              </a:avLst>
            </a:prstTxWarp>
            <a:scene3d>
              <a:camera prst="legacyObliqueRight">
                <a:rot lat="0" lon="0" rev="0"/>
              </a:camera>
              <a:lightRig dir="t" rig="legacyHarsh3"/>
            </a:scene3d>
            <a:sp3d extrusionH="100000" prstMaterial="legacyMatte">
              <a:bevelT w="13500" h="13500" prst="angle"/>
              <a:bevelB w="13500" h="13500" prst="angle"/>
              <a:extrusionClr>
                <a:srgbClr val="663300"/>
              </a:extrusionClr>
            </a:sp3d>
          </a:bodyPr>
          <a:p>
            <a:pPr algn="ctr"/>
            <a:r>
              <a:rPr b="0" sz="3600" i="0" kern="10" normalizeH="0" spc="0">
                <a:ln w="9525" cap="flat" cmpd="sng">
                  <a:noFill/>
                  <a:prstDash val="solid"/>
                  <a:round/>
                </a:ln>
                <a:blipFill rotWithShape="0">
                  <a:blip xmlns:r="http://schemas.openxmlformats.org/officeDocument/2006/relationships" r:embed="rId1">
                    <a:alphaModFix amt="100000"/>
                  </a:blip>
                  <a:srcRect/>
                  <a:tile algn="tl" flip="none" sx="100000" sy="100000" tx="0" ty="0"/>
                </a:blipFill>
                <a:latin typeface="Times New Roman"/>
                <a:ea typeface="Times New Roman"/>
              </a:rPr>
              <a:t>Quiz</a:t>
            </a:r>
          </a:p>
        </p:txBody>
      </p:sp>
    </p:spTree>
  </p:cSld>
  <p:clrMapOvr>
    <a:masterClrMapping/>
  </p:clrMapOvr>
  <p:timing/>
</p:sld>
</file>

<file path=ppt/slides/slide55.xml><?xml version="1.0" encoding="utf-8"?>
<p:sld xmlns:a="http://schemas.openxmlformats.org/drawingml/2006/main" xmlns:r="http://schemas.openxmlformats.org/officeDocument/2006/relationships" xmlns:p="http://schemas.openxmlformats.org/presentationml/2006/main" show="1" showMasterSp="1">
  <p:cSld>
    <p:spTree>
      <p:nvGrpSpPr>
        <p:cNvPr id="262" name=""/>
        <p:cNvGrpSpPr/>
        <p:nvPr/>
      </p:nvGrpSpPr>
      <p:grpSpPr>
        <a:xfrm rot="0">
          <a:off x="0" y="0"/>
          <a:ext cx="0" cy="0"/>
          <a:chOff x="0" y="0"/>
          <a:chExt cx="0" cy="0"/>
        </a:xfrm>
      </p:grpSpPr>
      <p:sp>
        <p:nvSpPr>
          <p:cNvPr id="1049539" name="Rectangle 7"/>
          <p:cNvSpPr/>
          <p:nvPr/>
        </p:nvSpPr>
        <p:spPr>
          <a:xfrm rot="0">
            <a:off x="3200400" y="1981200"/>
            <a:ext cx="2819400" cy="3429000"/>
          </a:xfrm>
          <a:prstGeom prst="rect"/>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sp>
        <p:nvSpPr>
          <p:cNvPr id="1049540" name="Text Box 8"/>
          <p:cNvSpPr txBox="1"/>
          <p:nvPr/>
        </p:nvSpPr>
        <p:spPr>
          <a:xfrm rot="0">
            <a:off x="3657600" y="2057400"/>
            <a:ext cx="1828800" cy="3195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t>Answers:</a:t>
            </a:r>
          </a:p>
          <a:p>
            <a:pPr eaLnBrk="1" hangingPunct="1" latinLnBrk="1" lvl="0">
              <a:spcBef>
                <a:spcPct val="50000"/>
              </a:spcBef>
            </a:pPr>
            <a:r>
              <a:rPr altLang="en-US" lang="en-US"/>
              <a:t>1.  c</a:t>
            </a:r>
          </a:p>
          <a:p>
            <a:pPr eaLnBrk="1" hangingPunct="1" latinLnBrk="1" lvl="0">
              <a:spcBef>
                <a:spcPct val="50000"/>
              </a:spcBef>
            </a:pPr>
            <a:r>
              <a:rPr altLang="en-US" lang="en-US"/>
              <a:t>2.  c</a:t>
            </a:r>
          </a:p>
          <a:p>
            <a:pPr eaLnBrk="1" hangingPunct="1" latinLnBrk="1" lvl="0">
              <a:spcBef>
                <a:spcPct val="50000"/>
              </a:spcBef>
            </a:pPr>
            <a:r>
              <a:rPr altLang="en-US" lang="en-US"/>
              <a:t>3.  b</a:t>
            </a:r>
          </a:p>
          <a:p>
            <a:pPr eaLnBrk="1" hangingPunct="1" latinLnBrk="1" lvl="0">
              <a:spcBef>
                <a:spcPct val="50000"/>
              </a:spcBef>
            </a:pPr>
            <a:r>
              <a:rPr altLang="en-US" lang="en-US"/>
              <a:t>4.  c</a:t>
            </a:r>
          </a:p>
          <a:p>
            <a:pPr eaLnBrk="1" hangingPunct="1" latinLnBrk="1" lvl="0">
              <a:spcBef>
                <a:spcPct val="50000"/>
              </a:spcBef>
            </a:pPr>
            <a:r>
              <a:rPr altLang="en-US" lang="en-US"/>
              <a:t>5.  a</a:t>
            </a:r>
          </a:p>
        </p:txBody>
      </p:sp>
      <p:sp>
        <p:nvSpPr>
          <p:cNvPr id="1049541" name="Text Box 9"/>
          <p:cNvSpPr txBox="1"/>
          <p:nvPr/>
        </p:nvSpPr>
        <p:spPr>
          <a:xfrm rot="0">
            <a:off x="4800600" y="2590800"/>
            <a:ext cx="1752600" cy="31956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lang="en-US"/>
              <a:t>6.  d</a:t>
            </a:r>
          </a:p>
          <a:p>
            <a:pPr eaLnBrk="1" hangingPunct="1" latinLnBrk="1" lvl="0">
              <a:spcBef>
                <a:spcPct val="50000"/>
              </a:spcBef>
            </a:pPr>
            <a:r>
              <a:rPr altLang="en-US" lang="en-US"/>
              <a:t>7.  a</a:t>
            </a:r>
          </a:p>
          <a:p>
            <a:pPr eaLnBrk="1" hangingPunct="1" latinLnBrk="1" lvl="0">
              <a:spcBef>
                <a:spcPct val="50000"/>
              </a:spcBef>
            </a:pPr>
            <a:r>
              <a:rPr altLang="en-US" lang="en-US"/>
              <a:t>8.  d</a:t>
            </a:r>
          </a:p>
          <a:p>
            <a:pPr eaLnBrk="1" hangingPunct="1" latinLnBrk="1" lvl="0">
              <a:spcBef>
                <a:spcPct val="50000"/>
              </a:spcBef>
            </a:pPr>
            <a:r>
              <a:rPr altLang="en-US" lang="en-US"/>
              <a:t>9.  b</a:t>
            </a:r>
          </a:p>
          <a:p>
            <a:pPr eaLnBrk="1" hangingPunct="1" latinLnBrk="1" lvl="0">
              <a:spcBef>
                <a:spcPct val="50000"/>
              </a:spcBef>
            </a:pPr>
            <a:r>
              <a:rPr altLang="en-US" lang="en-US"/>
              <a:t>10. b</a:t>
            </a:r>
          </a:p>
          <a:p>
            <a:pPr eaLnBrk="1" hangingPunct="1" latinLnBrk="1" lvl="0">
              <a:spcBef>
                <a:spcPct val="50000"/>
              </a:spcBef>
            </a:pPr>
            <a:endParaRPr altLang="en-US" lang="en-US"/>
          </a:p>
        </p:txBody>
      </p:sp>
      <p:sp>
        <p:nvSpPr>
          <p:cNvPr id="1049542" name="WordArt 10" descr="White marble"/>
          <p:cNvSpPr/>
          <p:nvPr/>
        </p:nvSpPr>
        <p:spPr>
          <a:xfrm rot="0">
            <a:off x="3886200" y="381000"/>
            <a:ext cx="1371600" cy="457200"/>
          </a:xfrm>
          <a:prstGeom prst="rect"/>
        </p:spPr>
        <p:txBody>
          <a:bodyPr anchor="t" bIns="45720" fromWordArt="1" lIns="91440" rIns="91440" tIns="45720" vert="horz" wrap="none">
            <a:prstTxWarp prst="textPlain">
              <a:avLst>
                <a:gd fmla="val 50000" name="adj"/>
              </a:avLst>
            </a:prstTxWarp>
            <a:scene3d>
              <a:camera prst="legacyObliqueRight">
                <a:rot lat="0" lon="0" rev="0"/>
              </a:camera>
              <a:lightRig dir="t" rig="legacyHarsh3"/>
            </a:scene3d>
            <a:sp3d extrusionH="100000" prstMaterial="legacyMatte">
              <a:bevelT w="13500" h="13500" prst="angle"/>
              <a:bevelB w="13500" h="13500" prst="angle"/>
              <a:extrusionClr>
                <a:srgbClr val="663300"/>
              </a:extrusionClr>
            </a:sp3d>
          </a:bodyPr>
          <a:p>
            <a:pPr algn="ctr"/>
            <a:r>
              <a:rPr b="0" sz="3600" i="0" kern="10" normalizeH="0" spc="0">
                <a:ln w="9525" cap="flat" cmpd="sng">
                  <a:noFill/>
                  <a:prstDash val="solid"/>
                  <a:round/>
                </a:ln>
                <a:blipFill rotWithShape="0">
                  <a:blip xmlns:r="http://schemas.openxmlformats.org/officeDocument/2006/relationships" r:embed="rId1">
                    <a:alphaModFix amt="100000"/>
                  </a:blip>
                  <a:srcRect/>
                  <a:tile algn="tl" flip="none" sx="100000" sy="100000" tx="0" ty="0"/>
                </a:blipFill>
                <a:latin typeface="Times New Roman"/>
                <a:ea typeface="Times New Roman"/>
              </a:rPr>
              <a:t>Quiz</a:t>
            </a:r>
          </a:p>
        </p:txBody>
      </p:sp>
    </p:spTree>
  </p:cSld>
  <p:clrMapOvr>
    <a:masterClrMapping/>
  </p:clrMapOvr>
  <p:transition spd="fast" advClick="1">
    <p:zoom dir="in"/>
  </p:transition>
  <p:timing/>
</p:sld>
</file>

<file path=ppt/slides/slide6.xml><?xml version="1.0" encoding="utf-8"?>
<p:sld xmlns:a="http://schemas.openxmlformats.org/drawingml/2006/main" xmlns:r="http://schemas.openxmlformats.org/officeDocument/2006/relationships" xmlns:p="http://schemas.openxmlformats.org/presentationml/2006/main" showMasterSp="1">
  <p:cSld>
    <p:spTree>
      <p:nvGrpSpPr>
        <p:cNvPr id="91" name=""/>
        <p:cNvGrpSpPr/>
        <p:nvPr/>
      </p:nvGrpSpPr>
      <p:grpSpPr>
        <a:xfrm rot="0">
          <a:off x="0" y="0"/>
          <a:ext cx="0" cy="0"/>
          <a:chOff x="0" y="0"/>
          <a:chExt cx="0" cy="0"/>
        </a:xfrm>
      </p:grpSpPr>
      <p:pic>
        <p:nvPicPr>
          <p:cNvPr id="2097168" name="Picture 2"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685" name="Text Box 3"/>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686" name="Rectangle 4"/>
          <p:cNvSpPr/>
          <p:nvPr/>
        </p:nvSpPr>
        <p:spPr>
          <a:xfrm rot="0">
            <a:off x="914400" y="1143000"/>
            <a:ext cx="1547812"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Full-Adder</a:t>
            </a:r>
          </a:p>
        </p:txBody>
      </p:sp>
      <p:graphicFrame>
        <p:nvGraphicFramePr>
          <p:cNvPr id="4194313" name=""/>
          <p:cNvGraphicFramePr>
            <a:graphicFrameLocks/>
          </p:cNvGraphicFramePr>
          <p:nvPr/>
        </p:nvGraphicFramePr>
        <p:xfrm rot="0">
          <a:off x="1371600" y="2971800"/>
          <a:ext cx="2428875" cy="2895600"/>
        </p:xfrm>
        <a:graphic>
          <a:graphicData uri="http://schemas.openxmlformats.org/presentationml/2006/ole">
            <mc:AlternateContent xmlns:mc="http://schemas.openxmlformats.org/markup-compatibility/2006">
              <mc:Choice xmlns:v="urn:schemas-microsoft-com:vml" Requires="v">
                <p:oleObj name="CorelDRAW" r:id="rId2" spid="" imgH="2895600" imgW="2428875" showAsIcon="0" progId="CorelDRAW.Graphic.13">
                  <p:embed followColorScheme="full"/>
                  <p:pic>
                    <p:nvPicPr>
                      <p:cNvPr id="2097169" name="Object 32"/>
                      <p:cNvPicPr>
                        <a:picLocks/>
                      </p:cNvPicPr>
                      <p:nvPr/>
                    </p:nvPicPr>
                    <p:blipFill>
                      <a:blip xmlns:r="http://schemas.openxmlformats.org/officeDocument/2006/relationships" r:embed="rId3"/>
                      <a:srcRect l="0" t="0" r="0" b="0"/>
                      <a:stretch>
                        <a:fillRect/>
                      </a:stretch>
                    </p:blipFill>
                    <p:spPr>
                      <a:xfrm rot="0">
                        <a:off x="1371600" y="2971800"/>
                        <a:ext cx="2428875" cy="2895600"/>
                      </a:xfrm>
                      <a:prstGeom prst="rect"/>
                      <a:noFill/>
                      <a:ln>
                        <a:noFill/>
                      </a:ln>
                    </p:spPr>
                  </p:pic>
                </p:oleObj>
              </mc:Choice>
              <mc:Fallback>
                <p:oleObj name="CorelDRAW" r:id="rId2" spid="" imgH="2895600" imgW="2428875" showAsIcon="0" progId="CorelDRAW.Graphic.13">
                  <p:embed followColorScheme="full"/>
                  <p:pic>
                    <p:nvPicPr>
                      <p:cNvPr id="2097169" name="Object 32"/>
                      <p:cNvPicPr>
                        <a:picLocks/>
                      </p:cNvPicPr>
                      <p:nvPr/>
                    </p:nvPicPr>
                    <p:blipFill>
                      <a:blip xmlns:r="http://schemas.openxmlformats.org/officeDocument/2006/relationships" r:embed="rId3"/>
                      <a:srcRect l="0" t="0" r="0" b="0"/>
                      <a:stretch>
                        <a:fillRect/>
                      </a:stretch>
                    </p:blipFill>
                    <p:spPr>
                      <a:xfrm rot="0">
                        <a:off x="1371600" y="2971800"/>
                        <a:ext cx="2428875" cy="2895600"/>
                      </a:xfrm>
                      <a:prstGeom prst="rect"/>
                      <a:noFill/>
                      <a:ln>
                        <a:noFill/>
                      </a:ln>
                    </p:spPr>
                  </p:pic>
                </p:oleObj>
              </mc:Fallback>
            </mc:AlternateContent>
          </a:graphicData>
        </a:graphic>
      </p:graphicFrame>
      <p:sp>
        <p:nvSpPr>
          <p:cNvPr id="1048687" name="Oval 33"/>
          <p:cNvSpPr/>
          <p:nvPr/>
        </p:nvSpPr>
        <p:spPr>
          <a:xfrm rot="0">
            <a:off x="1447800" y="4886325"/>
            <a:ext cx="2133600" cy="277812"/>
          </a:xfrm>
          <a:prstGeom prst="ellipse"/>
          <a:no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endParaRPr altLang="en-US" lang="en-US"/>
          </a:p>
        </p:txBody>
      </p:sp>
      <p:grpSp>
        <p:nvGrpSpPr>
          <p:cNvPr id="92" name=""/>
          <p:cNvGrpSpPr/>
          <p:nvPr/>
        </p:nvGrpSpPr>
        <p:grpSpPr>
          <a:xfrm rot="0">
            <a:off x="4114800" y="3581400"/>
            <a:ext cx="4114800" cy="2190750"/>
            <a:chOff x="2592" y="2256"/>
            <a:chExt cx="2592" cy="1380"/>
          </a:xfrm>
        </p:grpSpPr>
        <p:grpSp>
          <p:nvGrpSpPr>
            <p:cNvPr id="93" name=""/>
            <p:cNvGrpSpPr/>
            <p:nvPr/>
          </p:nvGrpSpPr>
          <p:grpSpPr>
            <a:xfrm rot="0">
              <a:off x="2736" y="2256"/>
              <a:ext cx="2256" cy="1380"/>
              <a:chOff x="1028" y="2496"/>
              <a:chExt cx="2256" cy="1380"/>
            </a:xfrm>
          </p:grpSpPr>
          <p:graphicFrame>
            <p:nvGraphicFramePr>
              <p:cNvPr id="4194314" name=""/>
              <p:cNvGraphicFramePr>
                <a:graphicFrameLocks/>
              </p:cNvGraphicFramePr>
              <p:nvPr/>
            </p:nvGraphicFramePr>
            <p:xfrm rot="0">
              <a:off x="1028" y="2496"/>
              <a:ext cx="2256" cy="1380"/>
            </p:xfrm>
            <a:graphic>
              <a:graphicData uri="http://schemas.openxmlformats.org/presentationml/2006/ole">
                <mc:AlternateContent xmlns:mc="http://schemas.openxmlformats.org/markup-compatibility/2006">
                  <mc:Choice xmlns:v="urn:schemas-microsoft-com:vml" Requires="v">
                    <p:oleObj name="CorelDRAW" r:id="rId4" spid="" imgH="1380" imgW="2256" showAsIcon="0" progId="CorelDRAW.Graphic.13">
                      <p:embed followColorScheme="full"/>
                      <p:pic>
                        <p:nvPicPr>
                          <p:cNvPr id="2097170" name="Object 35"/>
                          <p:cNvPicPr>
                            <a:picLocks/>
                          </p:cNvPicPr>
                          <p:nvPr/>
                        </p:nvPicPr>
                        <p:blipFill>
                          <a:blip xmlns:r="http://schemas.openxmlformats.org/officeDocument/2006/relationships" r:embed="rId5"/>
                          <a:srcRect l="0" t="0" r="0" b="0"/>
                          <a:stretch>
                            <a:fillRect/>
                          </a:stretch>
                        </p:blipFill>
                        <p:spPr>
                          <a:xfrm rot="0">
                            <a:off x="1028" y="2496"/>
                            <a:ext cx="2256" cy="1380"/>
                          </a:xfrm>
                          <a:prstGeom prst="rect"/>
                          <a:noFill/>
                          <a:ln>
                            <a:noFill/>
                          </a:ln>
                        </p:spPr>
                      </p:pic>
                    </p:oleObj>
                  </mc:Choice>
                  <mc:Fallback>
                    <p:oleObj name="CorelDRAW" r:id="rId4" spid="" imgH="1380" imgW="2256" showAsIcon="0" progId="CorelDRAW.Graphic.13">
                      <p:embed followColorScheme="full"/>
                      <p:pic>
                        <p:nvPicPr>
                          <p:cNvPr id="2097170" name="Object 35"/>
                          <p:cNvPicPr>
                            <a:picLocks/>
                          </p:cNvPicPr>
                          <p:nvPr/>
                        </p:nvPicPr>
                        <p:blipFill>
                          <a:blip xmlns:r="http://schemas.openxmlformats.org/officeDocument/2006/relationships" r:embed="rId5"/>
                          <a:srcRect l="0" t="0" r="0" b="0"/>
                          <a:stretch>
                            <a:fillRect/>
                          </a:stretch>
                        </p:blipFill>
                        <p:spPr>
                          <a:xfrm rot="0">
                            <a:off x="1028" y="2496"/>
                            <a:ext cx="2256" cy="1380"/>
                          </a:xfrm>
                          <a:prstGeom prst="rect"/>
                          <a:noFill/>
                          <a:ln>
                            <a:noFill/>
                          </a:ln>
                        </p:spPr>
                      </p:pic>
                    </p:oleObj>
                  </mc:Fallback>
                </mc:AlternateContent>
              </a:graphicData>
            </a:graphic>
          </p:graphicFrame>
          <p:sp>
            <p:nvSpPr>
              <p:cNvPr id="1048688" name="Text Box 36"/>
              <p:cNvSpPr txBox="1"/>
              <p:nvPr/>
            </p:nvSpPr>
            <p:spPr>
              <a:xfrm rot="0">
                <a:off x="1228" y="2592"/>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latin typeface="Arial" pitchFamily="0" charset="0"/>
                  </a:rPr>
                  <a:t>A</a:t>
                </a:r>
              </a:p>
            </p:txBody>
          </p:sp>
          <p:sp>
            <p:nvSpPr>
              <p:cNvPr id="1048689" name="Text Box 37"/>
              <p:cNvSpPr txBox="1"/>
              <p:nvPr/>
            </p:nvSpPr>
            <p:spPr>
              <a:xfrm rot="0">
                <a:off x="1228" y="2956"/>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latin typeface="Arial" pitchFamily="0" charset="0"/>
                  </a:rPr>
                  <a:t>B</a:t>
                </a:r>
              </a:p>
            </p:txBody>
          </p:sp>
          <p:sp>
            <p:nvSpPr>
              <p:cNvPr id="1048690" name="Text Box 38"/>
              <p:cNvSpPr txBox="1"/>
              <p:nvPr/>
            </p:nvSpPr>
            <p:spPr>
              <a:xfrm rot="0">
                <a:off x="1392" y="2496"/>
                <a:ext cx="240"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latin typeface="Symbol" pitchFamily="18" charset="2"/>
                  </a:rPr>
                  <a:t>S</a:t>
                </a:r>
              </a:p>
            </p:txBody>
          </p:sp>
          <p:sp>
            <p:nvSpPr>
              <p:cNvPr id="1048691" name="Text Box 39"/>
              <p:cNvSpPr txBox="1"/>
              <p:nvPr/>
            </p:nvSpPr>
            <p:spPr>
              <a:xfrm rot="0">
                <a:off x="1468" y="2956"/>
                <a:ext cx="43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latin typeface="Arial" pitchFamily="0" charset="0"/>
                  </a:rPr>
                  <a:t>C</a:t>
                </a:r>
                <a:r>
                  <a:rPr altLang="en-US" baseline="-25000" sz="1600" lang="en-US">
                    <a:latin typeface="Arial" pitchFamily="0" charset="0"/>
                  </a:rPr>
                  <a:t>out</a:t>
                </a:r>
              </a:p>
            </p:txBody>
          </p:sp>
          <p:sp>
            <p:nvSpPr>
              <p:cNvPr id="1048692" name="Text Box 40"/>
              <p:cNvSpPr txBox="1"/>
              <p:nvPr/>
            </p:nvSpPr>
            <p:spPr>
              <a:xfrm rot="0">
                <a:off x="1564" y="2572"/>
                <a:ext cx="240"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latin typeface="Symbol" pitchFamily="18" charset="2"/>
                  </a:rPr>
                  <a:t>S</a:t>
                </a:r>
              </a:p>
            </p:txBody>
          </p:sp>
          <p:grpSp>
            <p:nvGrpSpPr>
              <p:cNvPr id="94" name=""/>
              <p:cNvGrpSpPr/>
              <p:nvPr/>
            </p:nvGrpSpPr>
            <p:grpSpPr>
              <a:xfrm rot="0">
                <a:off x="2072" y="2496"/>
                <a:ext cx="672" cy="672"/>
                <a:chOff x="2112" y="2496"/>
                <a:chExt cx="672" cy="672"/>
              </a:xfrm>
            </p:grpSpPr>
            <p:sp>
              <p:nvSpPr>
                <p:cNvPr id="1048693" name="Text Box 42"/>
                <p:cNvSpPr txBox="1"/>
                <p:nvPr/>
              </p:nvSpPr>
              <p:spPr>
                <a:xfrm rot="0">
                  <a:off x="2112" y="2592"/>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latin typeface="Arial" pitchFamily="0" charset="0"/>
                    </a:rPr>
                    <a:t>A</a:t>
                  </a:r>
                </a:p>
              </p:txBody>
            </p:sp>
            <p:sp>
              <p:nvSpPr>
                <p:cNvPr id="1048694" name="Text Box 43"/>
                <p:cNvSpPr txBox="1"/>
                <p:nvPr/>
              </p:nvSpPr>
              <p:spPr>
                <a:xfrm rot="0">
                  <a:off x="2112" y="2956"/>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latin typeface="Arial" pitchFamily="0" charset="0"/>
                    </a:rPr>
                    <a:t>B</a:t>
                  </a:r>
                </a:p>
              </p:txBody>
            </p:sp>
            <p:sp>
              <p:nvSpPr>
                <p:cNvPr id="1048695" name="Text Box 44"/>
                <p:cNvSpPr txBox="1"/>
                <p:nvPr/>
              </p:nvSpPr>
              <p:spPr>
                <a:xfrm rot="0">
                  <a:off x="2276" y="2496"/>
                  <a:ext cx="240"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latin typeface="Symbol" pitchFamily="18" charset="2"/>
                    </a:rPr>
                    <a:t>S</a:t>
                  </a:r>
                </a:p>
              </p:txBody>
            </p:sp>
            <p:sp>
              <p:nvSpPr>
                <p:cNvPr id="1048696" name="Text Box 45"/>
                <p:cNvSpPr txBox="1"/>
                <p:nvPr/>
              </p:nvSpPr>
              <p:spPr>
                <a:xfrm rot="0">
                  <a:off x="2352" y="2956"/>
                  <a:ext cx="43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latin typeface="Arial" pitchFamily="0" charset="0"/>
                    </a:rPr>
                    <a:t>C</a:t>
                  </a:r>
                  <a:r>
                    <a:rPr altLang="en-US" baseline="-25000" sz="1600" lang="en-US">
                      <a:latin typeface="Arial" pitchFamily="0" charset="0"/>
                    </a:rPr>
                    <a:t>out</a:t>
                  </a:r>
                </a:p>
              </p:txBody>
            </p:sp>
            <p:sp>
              <p:nvSpPr>
                <p:cNvPr id="1048697" name="Text Box 46"/>
                <p:cNvSpPr txBox="1"/>
                <p:nvPr/>
              </p:nvSpPr>
              <p:spPr>
                <a:xfrm rot="0">
                  <a:off x="2448" y="2572"/>
                  <a:ext cx="240"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latin typeface="Symbol" pitchFamily="18" charset="2"/>
                    </a:rPr>
                    <a:t>S</a:t>
                  </a:r>
                </a:p>
              </p:txBody>
            </p:sp>
          </p:grpSp>
        </p:grpSp>
        <p:sp>
          <p:nvSpPr>
            <p:cNvPr id="1048698" name="Text Box 47"/>
            <p:cNvSpPr txBox="1"/>
            <p:nvPr/>
          </p:nvSpPr>
          <p:spPr>
            <a:xfrm rot="0">
              <a:off x="2592" y="2352"/>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solidFill>
                    <a:srgbClr val="FF0000"/>
                  </a:solidFill>
                </a:rPr>
                <a:t>1</a:t>
              </a:r>
            </a:p>
          </p:txBody>
        </p:sp>
        <p:sp>
          <p:nvSpPr>
            <p:cNvPr id="1048699" name="Text Box 48"/>
            <p:cNvSpPr txBox="1"/>
            <p:nvPr/>
          </p:nvSpPr>
          <p:spPr>
            <a:xfrm rot="0">
              <a:off x="2976" y="3060"/>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solidFill>
                    <a:srgbClr val="FF0000"/>
                  </a:solidFill>
                </a:rPr>
                <a:t>1</a:t>
              </a:r>
            </a:p>
          </p:txBody>
        </p:sp>
        <p:sp>
          <p:nvSpPr>
            <p:cNvPr id="1048700" name="Text Box 49"/>
            <p:cNvSpPr txBox="1"/>
            <p:nvPr/>
          </p:nvSpPr>
          <p:spPr>
            <a:xfrm rot="0">
              <a:off x="2592" y="2736"/>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solidFill>
                    <a:srgbClr val="FF0000"/>
                  </a:solidFill>
                </a:rPr>
                <a:t>0</a:t>
              </a:r>
            </a:p>
          </p:txBody>
        </p:sp>
        <p:sp>
          <p:nvSpPr>
            <p:cNvPr id="1048701" name="Text Box 50"/>
            <p:cNvSpPr txBox="1"/>
            <p:nvPr/>
          </p:nvSpPr>
          <p:spPr>
            <a:xfrm rot="0">
              <a:off x="3456" y="2292"/>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solidFill>
                    <a:srgbClr val="FF0000"/>
                  </a:solidFill>
                </a:rPr>
                <a:t>1</a:t>
              </a:r>
            </a:p>
          </p:txBody>
        </p:sp>
        <p:sp>
          <p:nvSpPr>
            <p:cNvPr id="1048702" name="Text Box 51"/>
            <p:cNvSpPr txBox="1"/>
            <p:nvPr/>
          </p:nvSpPr>
          <p:spPr>
            <a:xfrm rot="0">
              <a:off x="3456" y="2656"/>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solidFill>
                    <a:srgbClr val="FF0000"/>
                  </a:solidFill>
                </a:rPr>
                <a:t>0</a:t>
              </a:r>
            </a:p>
          </p:txBody>
        </p:sp>
        <p:sp>
          <p:nvSpPr>
            <p:cNvPr id="1048703" name="Text Box 52"/>
            <p:cNvSpPr txBox="1"/>
            <p:nvPr/>
          </p:nvSpPr>
          <p:spPr>
            <a:xfrm rot="0">
              <a:off x="4320" y="2653"/>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solidFill>
                    <a:srgbClr val="FF0000"/>
                  </a:solidFill>
                </a:rPr>
                <a:t>1</a:t>
              </a:r>
            </a:p>
          </p:txBody>
        </p:sp>
        <p:sp>
          <p:nvSpPr>
            <p:cNvPr id="1048704" name="Text Box 53"/>
            <p:cNvSpPr txBox="1"/>
            <p:nvPr/>
          </p:nvSpPr>
          <p:spPr>
            <a:xfrm rot="0">
              <a:off x="4320" y="2269"/>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solidFill>
                    <a:srgbClr val="FF0000"/>
                  </a:solidFill>
                </a:rPr>
                <a:t>0</a:t>
              </a:r>
            </a:p>
          </p:txBody>
        </p:sp>
        <p:sp>
          <p:nvSpPr>
            <p:cNvPr id="1048705" name="Text Box 54"/>
            <p:cNvSpPr txBox="1"/>
            <p:nvPr/>
          </p:nvSpPr>
          <p:spPr>
            <a:xfrm rot="0">
              <a:off x="4848" y="3309"/>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solidFill>
                    <a:srgbClr val="FF0000"/>
                  </a:solidFill>
                </a:rPr>
                <a:t>1</a:t>
              </a:r>
            </a:p>
          </p:txBody>
        </p:sp>
        <p:sp>
          <p:nvSpPr>
            <p:cNvPr id="1048706" name="Text Box 55"/>
            <p:cNvSpPr txBox="1"/>
            <p:nvPr/>
          </p:nvSpPr>
          <p:spPr>
            <a:xfrm rot="0">
              <a:off x="4704" y="2256"/>
              <a:ext cx="480"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solidFill>
                    <a:srgbClr val="FF0000"/>
                  </a:solidFill>
                </a:rPr>
                <a:t>Sum</a:t>
              </a:r>
            </a:p>
          </p:txBody>
        </p:sp>
        <p:sp>
          <p:nvSpPr>
            <p:cNvPr id="1048707" name="Text Box 56"/>
            <p:cNvSpPr txBox="1"/>
            <p:nvPr/>
          </p:nvSpPr>
          <p:spPr>
            <a:xfrm rot="0">
              <a:off x="4752" y="3120"/>
              <a:ext cx="43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C</a:t>
              </a:r>
              <a:r>
                <a:rPr altLang="en-US" baseline="-25000" sz="1600" lang="en-US">
                  <a:solidFill>
                    <a:srgbClr val="FF0000"/>
                  </a:solidFill>
                  <a:latin typeface="Arial" pitchFamily="0" charset="0"/>
                </a:rPr>
                <a:t>out</a:t>
              </a:r>
            </a:p>
          </p:txBody>
        </p:sp>
      </p:grpSp>
      <p:sp>
        <p:nvSpPr>
          <p:cNvPr id="1048708" name="Text Box 59"/>
          <p:cNvSpPr txBox="1"/>
          <p:nvPr/>
        </p:nvSpPr>
        <p:spPr>
          <a:xfrm rot="0">
            <a:off x="1219200" y="1752600"/>
            <a:ext cx="7315200" cy="8223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lang="en-US"/>
              <a:t>Notice that the result from the previous example can be read directly on the truth table for a full adder.</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cond evt="onBegin" delay="0">
                          <p:tn val="2"/>
                        </p:cond>
                      </p:stCondLst>
                      <p:childTnLst>
                        <p:par>
                          <p:cTn fill="hold" id="4" nodeType="withGroup">
                            <p:stCondLst>
                              <p:cond delay="0"/>
                            </p:stCondLst>
                            <p:childTnLst>
                              <p:par>
                                <p:cTn fill="hold" grpId="0" id="5" nodeType="afterEffect" presetClass="entr" presetID="8" presetSubtype="32">
                                  <p:stCondLst>
                                    <p:cond delay="0"/>
                                  </p:stCondLst>
                                  <p:childTnLst>
                                    <p:set>
                                      <p:cBhvr>
                                        <p:cTn dur="1" fill="hold" id="6">
                                          <p:stCondLst>
                                            <p:cond delay="0"/>
                                          </p:stCondLst>
                                        </p:cTn>
                                        <p:tgtEl>
                                          <p:spTgt spid="1048687"/>
                                        </p:tgtEl>
                                        <p:attrNameLst>
                                          <p:attrName>style.visibility</p:attrName>
                                        </p:attrNameLst>
                                      </p:cBhvr>
                                      <p:to>
                                        <p:strVal val="visible"/>
                                      </p:to>
                                    </p:set>
                                    <p:animEffect transition="in" filter="diamond(out)">
                                      <p:cBhvr>
                                        <p:cTn dur="2000" id="7"/>
                                        <p:tgtEl>
                                          <p:spTgt spid="10486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87" grpId="0" uiExpand="0" build="whole"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1">
  <p:cSld>
    <p:spTree>
      <p:nvGrpSpPr>
        <p:cNvPr id="97" name=""/>
        <p:cNvGrpSpPr/>
        <p:nvPr/>
      </p:nvGrpSpPr>
      <p:grpSpPr>
        <a:xfrm rot="0">
          <a:off x="0" y="0"/>
          <a:ext cx="0" cy="0"/>
          <a:chOff x="0" y="0"/>
          <a:chExt cx="0" cy="0"/>
        </a:xfrm>
      </p:grpSpPr>
      <p:pic>
        <p:nvPicPr>
          <p:cNvPr id="2097171" name="Picture 2"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712" name="Text Box 3"/>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713" name="Rectangle 4"/>
          <p:cNvSpPr/>
          <p:nvPr/>
        </p:nvSpPr>
        <p:spPr>
          <a:xfrm rot="0">
            <a:off x="914400" y="1143000"/>
            <a:ext cx="2079625"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Parallel Adders</a:t>
            </a:r>
          </a:p>
        </p:txBody>
      </p:sp>
      <p:sp>
        <p:nvSpPr>
          <p:cNvPr id="1048714" name="Text Box 31"/>
          <p:cNvSpPr txBox="1"/>
          <p:nvPr/>
        </p:nvSpPr>
        <p:spPr>
          <a:xfrm rot="0">
            <a:off x="1219200" y="1752600"/>
            <a:ext cx="7315200" cy="7016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t>Full adders are combined into parallel adders that can add binary numbers with multiple bits. A 4-bit adder is shown.</a:t>
            </a:r>
          </a:p>
        </p:txBody>
      </p:sp>
      <p:grpSp>
        <p:nvGrpSpPr>
          <p:cNvPr id="98" name=""/>
          <p:cNvGrpSpPr/>
          <p:nvPr/>
        </p:nvGrpSpPr>
        <p:grpSpPr>
          <a:xfrm rot="0">
            <a:off x="1676400" y="2438400"/>
            <a:ext cx="6032500" cy="2819400"/>
            <a:chOff x="1152" y="1920"/>
            <a:chExt cx="3800" cy="1776"/>
          </a:xfrm>
        </p:grpSpPr>
        <p:graphicFrame>
          <p:nvGraphicFramePr>
            <p:cNvPr id="4194315" name=""/>
            <p:cNvGraphicFramePr>
              <a:graphicFrameLocks/>
            </p:cNvGraphicFramePr>
            <p:nvPr/>
          </p:nvGraphicFramePr>
          <p:xfrm rot="0">
            <a:off x="1376" y="2136"/>
            <a:ext cx="3280" cy="1376"/>
          </p:xfrm>
          <a:graphic>
            <a:graphicData uri="http://schemas.openxmlformats.org/presentationml/2006/ole">
              <mc:AlternateContent xmlns:mc="http://schemas.openxmlformats.org/markup-compatibility/2006">
                <mc:Choice xmlns:v="urn:schemas-microsoft-com:vml" Requires="v">
                  <p:oleObj name="CorelDRAW" r:id="rId2" spid="" imgH="1376" imgW="3280" showAsIcon="0" progId="CorelDRAW.Graphic.13">
                    <p:embed followColorScheme="full"/>
                    <p:pic>
                      <p:nvPicPr>
                        <p:cNvPr id="2097172" name="Object 86"/>
                        <p:cNvPicPr>
                          <a:picLocks/>
                        </p:cNvPicPr>
                        <p:nvPr/>
                      </p:nvPicPr>
                      <p:blipFill>
                        <a:blip xmlns:r="http://schemas.openxmlformats.org/officeDocument/2006/relationships" r:embed="rId3"/>
                        <a:srcRect l="0" t="0" r="0" b="0"/>
                        <a:stretch>
                          <a:fillRect/>
                        </a:stretch>
                      </p:blipFill>
                      <p:spPr>
                        <a:xfrm rot="0">
                          <a:off x="1376" y="2136"/>
                          <a:ext cx="3280" cy="1376"/>
                        </a:xfrm>
                        <a:prstGeom prst="rect"/>
                        <a:noFill/>
                        <a:ln>
                          <a:noFill/>
                        </a:ln>
                      </p:spPr>
                    </p:pic>
                  </p:oleObj>
                </mc:Choice>
                <mc:Fallback>
                  <p:oleObj name="CorelDRAW" r:id="rId2" spid="" imgH="1376" imgW="3280" showAsIcon="0" progId="CorelDRAW.Graphic.13">
                    <p:embed followColorScheme="full"/>
                    <p:pic>
                      <p:nvPicPr>
                        <p:cNvPr id="2097172" name="Object 86"/>
                        <p:cNvPicPr>
                          <a:picLocks/>
                        </p:cNvPicPr>
                        <p:nvPr/>
                      </p:nvPicPr>
                      <p:blipFill>
                        <a:blip xmlns:r="http://schemas.openxmlformats.org/officeDocument/2006/relationships" r:embed="rId3"/>
                        <a:srcRect l="0" t="0" r="0" b="0"/>
                        <a:stretch>
                          <a:fillRect/>
                        </a:stretch>
                      </p:blipFill>
                      <p:spPr>
                        <a:xfrm rot="0">
                          <a:off x="1376" y="2136"/>
                          <a:ext cx="3280" cy="1376"/>
                        </a:xfrm>
                        <a:prstGeom prst="rect"/>
                        <a:noFill/>
                        <a:ln>
                          <a:noFill/>
                        </a:ln>
                      </p:spPr>
                    </p:pic>
                  </p:oleObj>
                </mc:Fallback>
              </mc:AlternateContent>
            </a:graphicData>
          </a:graphic>
        </p:graphicFrame>
        <p:grpSp>
          <p:nvGrpSpPr>
            <p:cNvPr id="99" name=""/>
            <p:cNvGrpSpPr/>
            <p:nvPr/>
          </p:nvGrpSpPr>
          <p:grpSpPr>
            <a:xfrm rot="0">
              <a:off x="1480" y="2640"/>
              <a:ext cx="632" cy="576"/>
              <a:chOff x="1576" y="2400"/>
              <a:chExt cx="632" cy="576"/>
            </a:xfrm>
          </p:grpSpPr>
          <p:sp>
            <p:nvSpPr>
              <p:cNvPr id="1048715" name="Text Box 36"/>
              <p:cNvSpPr txBox="1"/>
              <p:nvPr/>
            </p:nvSpPr>
            <p:spPr>
              <a:xfrm rot="0">
                <a:off x="1584" y="2400"/>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latin typeface="Arial" pitchFamily="0" charset="0"/>
                  </a:rPr>
                  <a:t>A</a:t>
                </a:r>
              </a:p>
            </p:txBody>
          </p:sp>
          <p:sp>
            <p:nvSpPr>
              <p:cNvPr id="1048716" name="Text Box 37"/>
              <p:cNvSpPr txBox="1"/>
              <p:nvPr/>
            </p:nvSpPr>
            <p:spPr>
              <a:xfrm rot="0">
                <a:off x="1776" y="2400"/>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latin typeface="Arial" pitchFamily="0" charset="0"/>
                  </a:rPr>
                  <a:t>B</a:t>
                </a:r>
              </a:p>
            </p:txBody>
          </p:sp>
          <p:sp>
            <p:nvSpPr>
              <p:cNvPr id="1048717" name="Text Box 38"/>
              <p:cNvSpPr txBox="1"/>
              <p:nvPr/>
            </p:nvSpPr>
            <p:spPr>
              <a:xfrm rot="0">
                <a:off x="1968" y="2764"/>
                <a:ext cx="240"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latin typeface="Symbol" pitchFamily="18" charset="2"/>
                  </a:rPr>
                  <a:t>S</a:t>
                </a:r>
              </a:p>
            </p:txBody>
          </p:sp>
          <p:sp>
            <p:nvSpPr>
              <p:cNvPr id="1048718" name="Text Box 39"/>
              <p:cNvSpPr txBox="1"/>
              <p:nvPr/>
            </p:nvSpPr>
            <p:spPr>
              <a:xfrm rot="0">
                <a:off x="1576" y="2764"/>
                <a:ext cx="344"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latin typeface="Arial" pitchFamily="0" charset="0"/>
                  </a:rPr>
                  <a:t>C</a:t>
                </a:r>
                <a:r>
                  <a:rPr altLang="en-US" baseline="-25000" sz="1600" lang="en-US">
                    <a:latin typeface="Arial" pitchFamily="0" charset="0"/>
                  </a:rPr>
                  <a:t>out</a:t>
                </a:r>
              </a:p>
            </p:txBody>
          </p:sp>
          <p:sp>
            <p:nvSpPr>
              <p:cNvPr id="1048719" name="Text Box 57"/>
              <p:cNvSpPr txBox="1"/>
              <p:nvPr/>
            </p:nvSpPr>
            <p:spPr>
              <a:xfrm rot="0">
                <a:off x="1912" y="2400"/>
                <a:ext cx="296"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latin typeface="Arial" pitchFamily="0" charset="0"/>
                  </a:rPr>
                  <a:t>C</a:t>
                </a:r>
                <a:r>
                  <a:rPr altLang="en-US" baseline="-25000" sz="1600" lang="en-US">
                    <a:latin typeface="Arial" pitchFamily="0" charset="0"/>
                  </a:rPr>
                  <a:t>in</a:t>
                </a:r>
              </a:p>
            </p:txBody>
          </p:sp>
        </p:grpSp>
        <p:grpSp>
          <p:nvGrpSpPr>
            <p:cNvPr id="100" name=""/>
            <p:cNvGrpSpPr/>
            <p:nvPr/>
          </p:nvGrpSpPr>
          <p:grpSpPr>
            <a:xfrm rot="0">
              <a:off x="2296" y="2640"/>
              <a:ext cx="632" cy="576"/>
              <a:chOff x="1576" y="2400"/>
              <a:chExt cx="632" cy="576"/>
            </a:xfrm>
          </p:grpSpPr>
          <p:sp>
            <p:nvSpPr>
              <p:cNvPr id="1048720" name="Text Box 60"/>
              <p:cNvSpPr txBox="1"/>
              <p:nvPr/>
            </p:nvSpPr>
            <p:spPr>
              <a:xfrm rot="0">
                <a:off x="1584" y="2400"/>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latin typeface="Arial" pitchFamily="0" charset="0"/>
                  </a:rPr>
                  <a:t>A</a:t>
                </a:r>
              </a:p>
            </p:txBody>
          </p:sp>
          <p:sp>
            <p:nvSpPr>
              <p:cNvPr id="1048721" name="Text Box 61"/>
              <p:cNvSpPr txBox="1"/>
              <p:nvPr/>
            </p:nvSpPr>
            <p:spPr>
              <a:xfrm rot="0">
                <a:off x="1776" y="2400"/>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latin typeface="Arial" pitchFamily="0" charset="0"/>
                  </a:rPr>
                  <a:t>B</a:t>
                </a:r>
              </a:p>
            </p:txBody>
          </p:sp>
          <p:sp>
            <p:nvSpPr>
              <p:cNvPr id="1048722" name="Text Box 62"/>
              <p:cNvSpPr txBox="1"/>
              <p:nvPr/>
            </p:nvSpPr>
            <p:spPr>
              <a:xfrm rot="0">
                <a:off x="1968" y="2764"/>
                <a:ext cx="240"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latin typeface="Symbol" pitchFamily="18" charset="2"/>
                  </a:rPr>
                  <a:t>S</a:t>
                </a:r>
              </a:p>
            </p:txBody>
          </p:sp>
          <p:sp>
            <p:nvSpPr>
              <p:cNvPr id="1048723" name="Text Box 63"/>
              <p:cNvSpPr txBox="1"/>
              <p:nvPr/>
            </p:nvSpPr>
            <p:spPr>
              <a:xfrm rot="0">
                <a:off x="1576" y="2764"/>
                <a:ext cx="344"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latin typeface="Arial" pitchFamily="0" charset="0"/>
                  </a:rPr>
                  <a:t>C</a:t>
                </a:r>
                <a:r>
                  <a:rPr altLang="en-US" baseline="-25000" sz="1600" lang="en-US">
                    <a:latin typeface="Arial" pitchFamily="0" charset="0"/>
                  </a:rPr>
                  <a:t>out</a:t>
                </a:r>
              </a:p>
            </p:txBody>
          </p:sp>
          <p:sp>
            <p:nvSpPr>
              <p:cNvPr id="1048724" name="Text Box 64"/>
              <p:cNvSpPr txBox="1"/>
              <p:nvPr/>
            </p:nvSpPr>
            <p:spPr>
              <a:xfrm rot="0">
                <a:off x="1912" y="2400"/>
                <a:ext cx="296"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latin typeface="Arial" pitchFamily="0" charset="0"/>
                  </a:rPr>
                  <a:t>C</a:t>
                </a:r>
                <a:r>
                  <a:rPr altLang="en-US" baseline="-25000" sz="1600" lang="en-US">
                    <a:latin typeface="Arial" pitchFamily="0" charset="0"/>
                  </a:rPr>
                  <a:t>in</a:t>
                </a:r>
              </a:p>
            </p:txBody>
          </p:sp>
        </p:grpSp>
        <p:grpSp>
          <p:nvGrpSpPr>
            <p:cNvPr id="101" name=""/>
            <p:cNvGrpSpPr/>
            <p:nvPr/>
          </p:nvGrpSpPr>
          <p:grpSpPr>
            <a:xfrm rot="0">
              <a:off x="3112" y="2640"/>
              <a:ext cx="632" cy="576"/>
              <a:chOff x="1576" y="2400"/>
              <a:chExt cx="632" cy="576"/>
            </a:xfrm>
          </p:grpSpPr>
          <p:sp>
            <p:nvSpPr>
              <p:cNvPr id="1048725" name="Text Box 66"/>
              <p:cNvSpPr txBox="1"/>
              <p:nvPr/>
            </p:nvSpPr>
            <p:spPr>
              <a:xfrm rot="0">
                <a:off x="1584" y="2400"/>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latin typeface="Arial" pitchFamily="0" charset="0"/>
                  </a:rPr>
                  <a:t>A</a:t>
                </a:r>
              </a:p>
            </p:txBody>
          </p:sp>
          <p:sp>
            <p:nvSpPr>
              <p:cNvPr id="1048726" name="Text Box 67"/>
              <p:cNvSpPr txBox="1"/>
              <p:nvPr/>
            </p:nvSpPr>
            <p:spPr>
              <a:xfrm rot="0">
                <a:off x="1776" y="2400"/>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latin typeface="Arial" pitchFamily="0" charset="0"/>
                  </a:rPr>
                  <a:t>B</a:t>
                </a:r>
              </a:p>
            </p:txBody>
          </p:sp>
          <p:sp>
            <p:nvSpPr>
              <p:cNvPr id="1048727" name="Text Box 68"/>
              <p:cNvSpPr txBox="1"/>
              <p:nvPr/>
            </p:nvSpPr>
            <p:spPr>
              <a:xfrm rot="0">
                <a:off x="1968" y="2764"/>
                <a:ext cx="240"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latin typeface="Symbol" pitchFamily="18" charset="2"/>
                  </a:rPr>
                  <a:t>S</a:t>
                </a:r>
              </a:p>
            </p:txBody>
          </p:sp>
          <p:sp>
            <p:nvSpPr>
              <p:cNvPr id="1048728" name="Text Box 69"/>
              <p:cNvSpPr txBox="1"/>
              <p:nvPr/>
            </p:nvSpPr>
            <p:spPr>
              <a:xfrm rot="0">
                <a:off x="1576" y="2764"/>
                <a:ext cx="344"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latin typeface="Arial" pitchFamily="0" charset="0"/>
                  </a:rPr>
                  <a:t>C</a:t>
                </a:r>
                <a:r>
                  <a:rPr altLang="en-US" baseline="-25000" sz="1600" lang="en-US">
                    <a:latin typeface="Arial" pitchFamily="0" charset="0"/>
                  </a:rPr>
                  <a:t>out</a:t>
                </a:r>
              </a:p>
            </p:txBody>
          </p:sp>
          <p:sp>
            <p:nvSpPr>
              <p:cNvPr id="1048729" name="Text Box 70"/>
              <p:cNvSpPr txBox="1"/>
              <p:nvPr/>
            </p:nvSpPr>
            <p:spPr>
              <a:xfrm rot="0">
                <a:off x="1912" y="2400"/>
                <a:ext cx="296"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latin typeface="Arial" pitchFamily="0" charset="0"/>
                  </a:rPr>
                  <a:t>C</a:t>
                </a:r>
                <a:r>
                  <a:rPr altLang="en-US" baseline="-25000" sz="1600" lang="en-US">
                    <a:latin typeface="Arial" pitchFamily="0" charset="0"/>
                  </a:rPr>
                  <a:t>in</a:t>
                </a:r>
              </a:p>
            </p:txBody>
          </p:sp>
        </p:grpSp>
        <p:grpSp>
          <p:nvGrpSpPr>
            <p:cNvPr id="102" name=""/>
            <p:cNvGrpSpPr/>
            <p:nvPr/>
          </p:nvGrpSpPr>
          <p:grpSpPr>
            <a:xfrm rot="0">
              <a:off x="3928" y="2640"/>
              <a:ext cx="632" cy="576"/>
              <a:chOff x="1576" y="2400"/>
              <a:chExt cx="632" cy="576"/>
            </a:xfrm>
          </p:grpSpPr>
          <p:sp>
            <p:nvSpPr>
              <p:cNvPr id="1048730" name="Text Box 72"/>
              <p:cNvSpPr txBox="1"/>
              <p:nvPr/>
            </p:nvSpPr>
            <p:spPr>
              <a:xfrm rot="0">
                <a:off x="1584" y="2400"/>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latin typeface="Arial" pitchFamily="0" charset="0"/>
                  </a:rPr>
                  <a:t>A</a:t>
                </a:r>
              </a:p>
            </p:txBody>
          </p:sp>
          <p:sp>
            <p:nvSpPr>
              <p:cNvPr id="1048731" name="Text Box 73"/>
              <p:cNvSpPr txBox="1"/>
              <p:nvPr/>
            </p:nvSpPr>
            <p:spPr>
              <a:xfrm rot="0">
                <a:off x="1776" y="2400"/>
                <a:ext cx="19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latin typeface="Arial" pitchFamily="0" charset="0"/>
                  </a:rPr>
                  <a:t>B</a:t>
                </a:r>
              </a:p>
            </p:txBody>
          </p:sp>
          <p:sp>
            <p:nvSpPr>
              <p:cNvPr id="1048732" name="Text Box 74"/>
              <p:cNvSpPr txBox="1"/>
              <p:nvPr/>
            </p:nvSpPr>
            <p:spPr>
              <a:xfrm rot="0">
                <a:off x="1968" y="2764"/>
                <a:ext cx="240"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latin typeface="Symbol" pitchFamily="18" charset="2"/>
                  </a:rPr>
                  <a:t>S</a:t>
                </a:r>
              </a:p>
            </p:txBody>
          </p:sp>
          <p:sp>
            <p:nvSpPr>
              <p:cNvPr id="1048733" name="Text Box 75"/>
              <p:cNvSpPr txBox="1"/>
              <p:nvPr/>
            </p:nvSpPr>
            <p:spPr>
              <a:xfrm rot="0">
                <a:off x="1576" y="2764"/>
                <a:ext cx="344"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latin typeface="Arial" pitchFamily="0" charset="0"/>
                  </a:rPr>
                  <a:t>C</a:t>
                </a:r>
                <a:r>
                  <a:rPr altLang="en-US" baseline="-25000" sz="1600" lang="en-US">
                    <a:latin typeface="Arial" pitchFamily="0" charset="0"/>
                  </a:rPr>
                  <a:t>out</a:t>
                </a:r>
              </a:p>
            </p:txBody>
          </p:sp>
          <p:sp>
            <p:nvSpPr>
              <p:cNvPr id="1048734" name="Text Box 76"/>
              <p:cNvSpPr txBox="1"/>
              <p:nvPr/>
            </p:nvSpPr>
            <p:spPr>
              <a:xfrm rot="0">
                <a:off x="1912" y="2400"/>
                <a:ext cx="296"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latin typeface="Arial" pitchFamily="0" charset="0"/>
                  </a:rPr>
                  <a:t>C</a:t>
                </a:r>
                <a:r>
                  <a:rPr altLang="en-US" baseline="-25000" sz="1600" lang="en-US">
                    <a:latin typeface="Arial" pitchFamily="0" charset="0"/>
                  </a:rPr>
                  <a:t>in</a:t>
                </a:r>
              </a:p>
            </p:txBody>
          </p:sp>
        </p:grpSp>
        <p:sp>
          <p:nvSpPr>
            <p:cNvPr id="1048735" name="Text Box 78"/>
            <p:cNvSpPr txBox="1"/>
            <p:nvPr/>
          </p:nvSpPr>
          <p:spPr>
            <a:xfrm rot="0">
              <a:off x="3905" y="1920"/>
              <a:ext cx="528"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A</a:t>
              </a:r>
              <a:r>
                <a:rPr altLang="en-US" baseline="-25000" sz="1600" lang="en-US">
                  <a:solidFill>
                    <a:srgbClr val="FF0000"/>
                  </a:solidFill>
                  <a:latin typeface="Arial" pitchFamily="0" charset="0"/>
                </a:rPr>
                <a:t>1</a:t>
              </a:r>
              <a:r>
                <a:rPr altLang="en-US" sz="1600" lang="en-US">
                  <a:solidFill>
                    <a:srgbClr val="FF0000"/>
                  </a:solidFill>
                  <a:latin typeface="Arial" pitchFamily="0" charset="0"/>
                </a:rPr>
                <a:t>   </a:t>
              </a:r>
              <a:r>
                <a:rPr altLang="en-US" sz="1600" i="1" lang="en-US">
                  <a:solidFill>
                    <a:srgbClr val="FF0000"/>
                  </a:solidFill>
                  <a:latin typeface="Arial" pitchFamily="0" charset="0"/>
                </a:rPr>
                <a:t>B</a:t>
              </a:r>
              <a:r>
                <a:rPr altLang="en-US" baseline="-25000" sz="1600" lang="en-US">
                  <a:solidFill>
                    <a:srgbClr val="FF0000"/>
                  </a:solidFill>
                  <a:latin typeface="Arial" pitchFamily="0" charset="0"/>
                </a:rPr>
                <a:t>1</a:t>
              </a:r>
            </a:p>
          </p:txBody>
        </p:sp>
        <p:sp>
          <p:nvSpPr>
            <p:cNvPr id="1048736" name="Text Box 80"/>
            <p:cNvSpPr txBox="1"/>
            <p:nvPr/>
          </p:nvSpPr>
          <p:spPr>
            <a:xfrm rot="0">
              <a:off x="4368" y="3484"/>
              <a:ext cx="384"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solidFill>
                    <a:srgbClr val="FF0000"/>
                  </a:solidFill>
                  <a:latin typeface="Symbol" pitchFamily="18" charset="2"/>
                </a:rPr>
                <a:t>S</a:t>
              </a:r>
              <a:r>
                <a:rPr altLang="en-US" baseline="-25000" sz="1600" lang="en-US">
                  <a:solidFill>
                    <a:srgbClr val="FF0000"/>
                  </a:solidFill>
                  <a:latin typeface="Symbol" pitchFamily="18" charset="2"/>
                </a:rPr>
                <a:t>1</a:t>
              </a:r>
            </a:p>
          </p:txBody>
        </p:sp>
        <p:sp>
          <p:nvSpPr>
            <p:cNvPr id="1048737" name="Text Box 81"/>
            <p:cNvSpPr txBox="1"/>
            <p:nvPr/>
          </p:nvSpPr>
          <p:spPr>
            <a:xfrm rot="0">
              <a:off x="4608" y="2352"/>
              <a:ext cx="344"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C</a:t>
              </a:r>
              <a:r>
                <a:rPr altLang="en-US" baseline="-25000" sz="1600" lang="en-US">
                  <a:solidFill>
                    <a:srgbClr val="FF0000"/>
                  </a:solidFill>
                  <a:latin typeface="Arial" pitchFamily="0" charset="0"/>
                </a:rPr>
                <a:t>0</a:t>
              </a:r>
            </a:p>
          </p:txBody>
        </p:sp>
        <p:sp>
          <p:nvSpPr>
            <p:cNvPr id="1048738" name="Text Box 83"/>
            <p:cNvSpPr txBox="1"/>
            <p:nvPr/>
          </p:nvSpPr>
          <p:spPr>
            <a:xfrm rot="0">
              <a:off x="3504" y="3484"/>
              <a:ext cx="384"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solidFill>
                    <a:srgbClr val="FF0000"/>
                  </a:solidFill>
                  <a:latin typeface="Symbol" pitchFamily="18" charset="2"/>
                </a:rPr>
                <a:t>S</a:t>
              </a:r>
              <a:r>
                <a:rPr altLang="en-US" baseline="-25000" sz="1600" lang="en-US">
                  <a:solidFill>
                    <a:srgbClr val="FF0000"/>
                  </a:solidFill>
                  <a:latin typeface="Symbol" pitchFamily="18" charset="2"/>
                </a:rPr>
                <a:t>2</a:t>
              </a:r>
            </a:p>
          </p:txBody>
        </p:sp>
        <p:sp>
          <p:nvSpPr>
            <p:cNvPr id="1048739" name="Text Box 84"/>
            <p:cNvSpPr txBox="1"/>
            <p:nvPr/>
          </p:nvSpPr>
          <p:spPr>
            <a:xfrm rot="0">
              <a:off x="2688" y="3484"/>
              <a:ext cx="384"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solidFill>
                    <a:srgbClr val="FF0000"/>
                  </a:solidFill>
                  <a:latin typeface="Symbol" pitchFamily="18" charset="2"/>
                </a:rPr>
                <a:t>S</a:t>
              </a:r>
              <a:r>
                <a:rPr altLang="en-US" baseline="-25000" sz="1600" lang="en-US">
                  <a:solidFill>
                    <a:srgbClr val="FF0000"/>
                  </a:solidFill>
                  <a:latin typeface="Symbol" pitchFamily="18" charset="2"/>
                </a:rPr>
                <a:t>3</a:t>
              </a:r>
            </a:p>
          </p:txBody>
        </p:sp>
        <p:sp>
          <p:nvSpPr>
            <p:cNvPr id="1048740" name="Text Box 85"/>
            <p:cNvSpPr txBox="1"/>
            <p:nvPr/>
          </p:nvSpPr>
          <p:spPr>
            <a:xfrm rot="0">
              <a:off x="1872" y="3484"/>
              <a:ext cx="384"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lang="en-US">
                  <a:solidFill>
                    <a:srgbClr val="FF0000"/>
                  </a:solidFill>
                  <a:latin typeface="Symbol" pitchFamily="18" charset="2"/>
                </a:rPr>
                <a:t>S</a:t>
              </a:r>
              <a:r>
                <a:rPr altLang="en-US" baseline="-25000" sz="1600" lang="en-US">
                  <a:solidFill>
                    <a:srgbClr val="FF0000"/>
                  </a:solidFill>
                  <a:latin typeface="Symbol" pitchFamily="18" charset="2"/>
                </a:rPr>
                <a:t>4</a:t>
              </a:r>
            </a:p>
          </p:txBody>
        </p:sp>
        <p:sp>
          <p:nvSpPr>
            <p:cNvPr id="1048741" name="Text Box 87"/>
            <p:cNvSpPr txBox="1"/>
            <p:nvPr/>
          </p:nvSpPr>
          <p:spPr>
            <a:xfrm rot="0">
              <a:off x="3928" y="3360"/>
              <a:ext cx="344"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C</a:t>
              </a:r>
              <a:r>
                <a:rPr altLang="en-US" baseline="-25000" sz="1600" lang="en-US">
                  <a:solidFill>
                    <a:srgbClr val="FF0000"/>
                  </a:solidFill>
                  <a:latin typeface="Arial" pitchFamily="0" charset="0"/>
                </a:rPr>
                <a:t>1</a:t>
              </a:r>
            </a:p>
          </p:txBody>
        </p:sp>
        <p:sp>
          <p:nvSpPr>
            <p:cNvPr id="1048742" name="Text Box 88"/>
            <p:cNvSpPr txBox="1"/>
            <p:nvPr/>
          </p:nvSpPr>
          <p:spPr>
            <a:xfrm rot="0">
              <a:off x="3120" y="3360"/>
              <a:ext cx="344"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C</a:t>
              </a:r>
              <a:r>
                <a:rPr altLang="en-US" baseline="-25000" sz="1600" lang="en-US">
                  <a:solidFill>
                    <a:srgbClr val="FF0000"/>
                  </a:solidFill>
                  <a:latin typeface="Arial" pitchFamily="0" charset="0"/>
                </a:rPr>
                <a:t>2</a:t>
              </a:r>
            </a:p>
          </p:txBody>
        </p:sp>
        <p:sp>
          <p:nvSpPr>
            <p:cNvPr id="1048743" name="Text Box 89"/>
            <p:cNvSpPr txBox="1"/>
            <p:nvPr/>
          </p:nvSpPr>
          <p:spPr>
            <a:xfrm rot="0">
              <a:off x="2312" y="3360"/>
              <a:ext cx="344"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C</a:t>
              </a:r>
              <a:r>
                <a:rPr altLang="en-US" baseline="-25000" sz="1600" lang="en-US">
                  <a:solidFill>
                    <a:srgbClr val="FF0000"/>
                  </a:solidFill>
                  <a:latin typeface="Arial" pitchFamily="0" charset="0"/>
                </a:rPr>
                <a:t>3</a:t>
              </a:r>
            </a:p>
          </p:txBody>
        </p:sp>
        <p:sp>
          <p:nvSpPr>
            <p:cNvPr id="1048744" name="Text Box 90"/>
            <p:cNvSpPr txBox="1"/>
            <p:nvPr/>
          </p:nvSpPr>
          <p:spPr>
            <a:xfrm rot="0">
              <a:off x="1152" y="3264"/>
              <a:ext cx="344"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C</a:t>
              </a:r>
              <a:r>
                <a:rPr altLang="en-US" baseline="-25000" sz="1600" lang="en-US">
                  <a:solidFill>
                    <a:srgbClr val="FF0000"/>
                  </a:solidFill>
                  <a:latin typeface="Arial" pitchFamily="0" charset="0"/>
                </a:rPr>
                <a:t>4</a:t>
              </a:r>
            </a:p>
          </p:txBody>
        </p:sp>
        <p:sp>
          <p:nvSpPr>
            <p:cNvPr id="1048745" name="Text Box 91"/>
            <p:cNvSpPr txBox="1"/>
            <p:nvPr/>
          </p:nvSpPr>
          <p:spPr>
            <a:xfrm rot="0">
              <a:off x="3072" y="1920"/>
              <a:ext cx="528"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A</a:t>
              </a:r>
              <a:r>
                <a:rPr altLang="en-US" baseline="-25000" sz="1600" lang="en-US">
                  <a:solidFill>
                    <a:srgbClr val="FF0000"/>
                  </a:solidFill>
                  <a:latin typeface="Arial" pitchFamily="0" charset="0"/>
                </a:rPr>
                <a:t>2</a:t>
              </a:r>
              <a:r>
                <a:rPr altLang="en-US" sz="1600" lang="en-US">
                  <a:solidFill>
                    <a:srgbClr val="FF0000"/>
                  </a:solidFill>
                  <a:latin typeface="Arial" pitchFamily="0" charset="0"/>
                </a:rPr>
                <a:t>   </a:t>
              </a:r>
              <a:r>
                <a:rPr altLang="en-US" sz="1600" i="1" lang="en-US">
                  <a:solidFill>
                    <a:srgbClr val="FF0000"/>
                  </a:solidFill>
                  <a:latin typeface="Arial" pitchFamily="0" charset="0"/>
                </a:rPr>
                <a:t>B</a:t>
              </a:r>
              <a:r>
                <a:rPr altLang="en-US" baseline="-25000" sz="1600" lang="en-US">
                  <a:solidFill>
                    <a:srgbClr val="FF0000"/>
                  </a:solidFill>
                  <a:latin typeface="Arial" pitchFamily="0" charset="0"/>
                </a:rPr>
                <a:t>2</a:t>
              </a:r>
            </a:p>
          </p:txBody>
        </p:sp>
        <p:sp>
          <p:nvSpPr>
            <p:cNvPr id="1048746" name="Text Box 92"/>
            <p:cNvSpPr txBox="1"/>
            <p:nvPr/>
          </p:nvSpPr>
          <p:spPr>
            <a:xfrm rot="0">
              <a:off x="2239" y="1920"/>
              <a:ext cx="528"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A</a:t>
              </a:r>
              <a:r>
                <a:rPr altLang="en-US" baseline="-25000" sz="1600" lang="en-US">
                  <a:solidFill>
                    <a:srgbClr val="FF0000"/>
                  </a:solidFill>
                  <a:latin typeface="Arial" pitchFamily="0" charset="0"/>
                </a:rPr>
                <a:t>3</a:t>
              </a:r>
              <a:r>
                <a:rPr altLang="en-US" sz="1600" lang="en-US">
                  <a:solidFill>
                    <a:srgbClr val="FF0000"/>
                  </a:solidFill>
                  <a:latin typeface="Arial" pitchFamily="0" charset="0"/>
                </a:rPr>
                <a:t>   </a:t>
              </a:r>
              <a:r>
                <a:rPr altLang="en-US" sz="1600" i="1" lang="en-US">
                  <a:solidFill>
                    <a:srgbClr val="FF0000"/>
                  </a:solidFill>
                  <a:latin typeface="Arial" pitchFamily="0" charset="0"/>
                </a:rPr>
                <a:t>B</a:t>
              </a:r>
              <a:r>
                <a:rPr altLang="en-US" baseline="-25000" sz="1600" lang="en-US">
                  <a:solidFill>
                    <a:srgbClr val="FF0000"/>
                  </a:solidFill>
                  <a:latin typeface="Arial" pitchFamily="0" charset="0"/>
                </a:rPr>
                <a:t>3</a:t>
              </a:r>
            </a:p>
          </p:txBody>
        </p:sp>
        <p:sp>
          <p:nvSpPr>
            <p:cNvPr id="1048747" name="Text Box 93"/>
            <p:cNvSpPr txBox="1"/>
            <p:nvPr/>
          </p:nvSpPr>
          <p:spPr>
            <a:xfrm rot="0">
              <a:off x="1406" y="1920"/>
              <a:ext cx="528"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solidFill>
                    <a:srgbClr val="FF0000"/>
                  </a:solidFill>
                  <a:latin typeface="Arial" pitchFamily="0" charset="0"/>
                </a:rPr>
                <a:t>A</a:t>
              </a:r>
              <a:r>
                <a:rPr altLang="en-US" baseline="-25000" sz="1600" lang="en-US">
                  <a:solidFill>
                    <a:srgbClr val="FF0000"/>
                  </a:solidFill>
                  <a:latin typeface="Arial" pitchFamily="0" charset="0"/>
                </a:rPr>
                <a:t>4</a:t>
              </a:r>
              <a:r>
                <a:rPr altLang="en-US" sz="1600" lang="en-US">
                  <a:solidFill>
                    <a:srgbClr val="FF0000"/>
                  </a:solidFill>
                  <a:latin typeface="Arial" pitchFamily="0" charset="0"/>
                </a:rPr>
                <a:t>   </a:t>
              </a:r>
              <a:r>
                <a:rPr altLang="en-US" sz="1600" i="1" lang="en-US">
                  <a:solidFill>
                    <a:srgbClr val="FF0000"/>
                  </a:solidFill>
                  <a:latin typeface="Arial" pitchFamily="0" charset="0"/>
                </a:rPr>
                <a:t>B</a:t>
              </a:r>
              <a:r>
                <a:rPr altLang="en-US" baseline="-25000" sz="1600" lang="en-US">
                  <a:solidFill>
                    <a:srgbClr val="FF0000"/>
                  </a:solidFill>
                  <a:latin typeface="Arial" pitchFamily="0" charset="0"/>
                </a:rPr>
                <a:t>4</a:t>
              </a:r>
            </a:p>
          </p:txBody>
        </p:sp>
      </p:grpSp>
      <p:sp>
        <p:nvSpPr>
          <p:cNvPr id="1048748" name="Text Box 95"/>
          <p:cNvSpPr txBox="1"/>
          <p:nvPr/>
        </p:nvSpPr>
        <p:spPr>
          <a:xfrm rot="0">
            <a:off x="1066800" y="5334000"/>
            <a:ext cx="7467600" cy="7016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t>The output carry (</a:t>
            </a:r>
            <a:r>
              <a:rPr altLang="en-US" sz="2000" i="1" lang="en-US"/>
              <a:t>C</a:t>
            </a:r>
            <a:r>
              <a:rPr altLang="en-US" baseline="-25000" sz="2000" lang="en-US"/>
              <a:t>4</a:t>
            </a:r>
            <a:r>
              <a:rPr altLang="en-US" sz="2000" lang="en-US"/>
              <a:t>) is not ready until it propagates through all of the full adders. This is called </a:t>
            </a:r>
            <a:r>
              <a:rPr altLang="en-US" sz="2000" i="1" lang="en-US"/>
              <a:t>ripple carry</a:t>
            </a:r>
            <a:r>
              <a:rPr altLang="en-US" sz="2000" lang="en-US"/>
              <a:t>, delaying the addition process.</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37" presetSubtype="0">
                                  <p:stCondLst>
                                    <p:cond delay="0"/>
                                  </p:stCondLst>
                                  <p:childTnLst>
                                    <p:set>
                                      <p:cBhvr>
                                        <p:cTn dur="1" fill="hold" id="6">
                                          <p:stCondLst>
                                            <p:cond delay="0"/>
                                          </p:stCondLst>
                                        </p:cTn>
                                        <p:tgtEl>
                                          <p:spTgt spid="1048748"/>
                                        </p:tgtEl>
                                        <p:attrNameLst>
                                          <p:attrName>style.visibility</p:attrName>
                                        </p:attrNameLst>
                                      </p:cBhvr>
                                      <p:to>
                                        <p:strVal val="visible"/>
                                      </p:to>
                                    </p:set>
                                    <p:animEffect transition="in" filter="fade">
                                      <p:cBhvr>
                                        <p:cTn dur="1000" id="7"/>
                                        <p:tgtEl>
                                          <p:spTgt spid="1048748"/>
                                        </p:tgtEl>
                                      </p:cBhvr>
                                    </p:animEffect>
                                    <p:anim calcmode="lin" valueType="num">
                                      <p:cBhvr>
                                        <p:cTn dur="1000" fill="hold" id="8"/>
                                        <p:tgtEl>
                                          <p:spTgt spid="1048748"/>
                                        </p:tgtEl>
                                        <p:attrNameLst>
                                          <p:attrName>ppt_x</p:attrName>
                                        </p:attrNameLst>
                                      </p:cBhvr>
                                      <p:tavLst>
                                        <p:tav tm="0">
                                          <p:val>
                                            <p:strVal val="#ppt_x"/>
                                          </p:val>
                                        </p:tav>
                                        <p:tav tm="100000">
                                          <p:val>
                                            <p:strVal val="#ppt_x"/>
                                          </p:val>
                                        </p:tav>
                                      </p:tavLst>
                                    </p:anim>
                                    <p:anim calcmode="lin" valueType="num">
                                      <p:cBhvr>
                                        <p:cTn decel="100000" dur="900" fill="hold" id="9"/>
                                        <p:tgtEl>
                                          <p:spTgt spid="1048748"/>
                                        </p:tgtEl>
                                        <p:attrNameLst>
                                          <p:attrName>ppt_y</p:attrName>
                                        </p:attrNameLst>
                                      </p:cBhvr>
                                      <p:tavLst>
                                        <p:tav tm="0">
                                          <p:val>
                                            <p:strVal val="#ppt_y+1"/>
                                          </p:val>
                                        </p:tav>
                                        <p:tav tm="100000">
                                          <p:val>
                                            <p:strVal val="#ppt_y-.03"/>
                                          </p:val>
                                        </p:tav>
                                      </p:tavLst>
                                    </p:anim>
                                    <p:anim calcmode="lin" valueType="num">
                                      <p:cBhvr>
                                        <p:cTn accel="100000" dur="100" fill="hold" id="10">
                                          <p:stCondLst>
                                            <p:cond delay="900"/>
                                          </p:stCondLst>
                                        </p:cTn>
                                        <p:tgtEl>
                                          <p:spTgt spid="104874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48" grpId="0" uiExpand="0" build="whole"/>
    </p:bldLst>
  </p:timing>
</p:sld>
</file>

<file path=ppt/slides/slide8.xml><?xml version="1.0" encoding="utf-8"?>
<p:sld xmlns:a="http://schemas.openxmlformats.org/drawingml/2006/main" xmlns:r="http://schemas.openxmlformats.org/officeDocument/2006/relationships" xmlns:p="http://schemas.openxmlformats.org/presentationml/2006/main" showMasterSp="1">
  <p:cSld>
    <p:spTree>
      <p:nvGrpSpPr>
        <p:cNvPr id="105" name=""/>
        <p:cNvGrpSpPr/>
        <p:nvPr/>
      </p:nvGrpSpPr>
      <p:grpSpPr>
        <a:xfrm rot="0">
          <a:off x="0" y="0"/>
          <a:ext cx="0" cy="0"/>
          <a:chOff x="0" y="0"/>
          <a:chExt cx="0" cy="0"/>
        </a:xfrm>
      </p:grpSpPr>
      <p:pic>
        <p:nvPicPr>
          <p:cNvPr id="2097173" name="Picture 3"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752" name="Text Box 4"/>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753" name="Rectangle 5"/>
          <p:cNvSpPr/>
          <p:nvPr/>
        </p:nvSpPr>
        <p:spPr>
          <a:xfrm rot="0">
            <a:off x="914400" y="1143000"/>
            <a:ext cx="2079625" cy="466725"/>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Parallel Adders</a:t>
            </a:r>
          </a:p>
        </p:txBody>
      </p:sp>
      <p:sp>
        <p:nvSpPr>
          <p:cNvPr id="1048754" name="Text Box 6"/>
          <p:cNvSpPr txBox="1"/>
          <p:nvPr/>
        </p:nvSpPr>
        <p:spPr>
          <a:xfrm rot="0">
            <a:off x="1143000" y="1676400"/>
            <a:ext cx="7315200" cy="7016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t>The logic symbol for a 4-bit parallel adder is shown. This 4-bit adder includes a carry in (labeled (</a:t>
            </a:r>
            <a:r>
              <a:rPr altLang="en-US" sz="2000" i="1" lang="en-US"/>
              <a:t>C</a:t>
            </a:r>
            <a:r>
              <a:rPr altLang="en-US" baseline="-25000" sz="2000" lang="en-US"/>
              <a:t>0</a:t>
            </a:r>
            <a:r>
              <a:rPr altLang="en-US" sz="2000" lang="en-US"/>
              <a:t>) and a Carry out (labeled </a:t>
            </a:r>
            <a:r>
              <a:rPr altLang="en-US" sz="2000" i="1" lang="en-US"/>
              <a:t>C</a:t>
            </a:r>
            <a:r>
              <a:rPr altLang="en-US" baseline="-25000" sz="2000" lang="en-US"/>
              <a:t>4</a:t>
            </a:r>
            <a:r>
              <a:rPr altLang="en-US" sz="2000" lang="en-US"/>
              <a:t>).</a:t>
            </a:r>
          </a:p>
        </p:txBody>
      </p:sp>
      <p:sp>
        <p:nvSpPr>
          <p:cNvPr id="1048755" name="Text Box 57"/>
          <p:cNvSpPr txBox="1"/>
          <p:nvPr/>
        </p:nvSpPr>
        <p:spPr>
          <a:xfrm rot="0">
            <a:off x="1219200" y="5105400"/>
            <a:ext cx="7315200" cy="10064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t>The 74LS283 is an example. It features </a:t>
            </a:r>
            <a:r>
              <a:rPr altLang="en-US" sz="2000" i="1" lang="en-US"/>
              <a:t>look-ahead carry</a:t>
            </a:r>
            <a:r>
              <a:rPr altLang="en-US" sz="2000" lang="en-US"/>
              <a:t>, which adds logic to minimize the output carry delay. For the 74LS283, the maximum delay to the output carry is 17 ns. </a:t>
            </a:r>
          </a:p>
        </p:txBody>
      </p:sp>
      <p:grpSp>
        <p:nvGrpSpPr>
          <p:cNvPr id="106" name=""/>
          <p:cNvGrpSpPr/>
          <p:nvPr/>
        </p:nvGrpSpPr>
        <p:grpSpPr>
          <a:xfrm rot="0">
            <a:off x="2590800" y="2438400"/>
            <a:ext cx="4648200" cy="2614612"/>
            <a:chOff x="1632" y="1536"/>
            <a:chExt cx="2928" cy="1647"/>
          </a:xfrm>
        </p:grpSpPr>
        <p:sp>
          <p:nvSpPr>
            <p:cNvPr id="1048756" name="Text Box 45"/>
            <p:cNvSpPr txBox="1"/>
            <p:nvPr/>
          </p:nvSpPr>
          <p:spPr>
            <a:xfrm rot="0">
              <a:off x="1632" y="1824"/>
              <a:ext cx="730" cy="366"/>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lang="en-US">
                  <a:solidFill>
                    <a:srgbClr val="FF0066"/>
                  </a:solidFill>
                </a:rPr>
                <a:t>Binary number </a:t>
              </a:r>
              <a:r>
                <a:rPr altLang="en-US" sz="1600" i="1" lang="en-US">
                  <a:solidFill>
                    <a:srgbClr val="FF0066"/>
                  </a:solidFill>
                </a:rPr>
                <a:t>A</a:t>
              </a:r>
            </a:p>
          </p:txBody>
        </p:sp>
        <p:sp>
          <p:nvSpPr>
            <p:cNvPr id="1048757" name="Text Box 46"/>
            <p:cNvSpPr txBox="1"/>
            <p:nvPr/>
          </p:nvSpPr>
          <p:spPr>
            <a:xfrm rot="0">
              <a:off x="1632" y="2370"/>
              <a:ext cx="730" cy="366"/>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lang="en-US">
                  <a:solidFill>
                    <a:srgbClr val="FF0066"/>
                  </a:solidFill>
                </a:rPr>
                <a:t>Binary number </a:t>
              </a:r>
              <a:r>
                <a:rPr altLang="en-US" sz="1600" i="1" lang="en-US">
                  <a:solidFill>
                    <a:srgbClr val="FF0066"/>
                  </a:solidFill>
                </a:rPr>
                <a:t>B</a:t>
              </a:r>
            </a:p>
          </p:txBody>
        </p:sp>
        <p:sp>
          <p:nvSpPr>
            <p:cNvPr id="1048758" name="Text Box 47"/>
            <p:cNvSpPr txBox="1"/>
            <p:nvPr/>
          </p:nvSpPr>
          <p:spPr>
            <a:xfrm rot="0">
              <a:off x="2016" y="2802"/>
              <a:ext cx="576" cy="366"/>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lang="en-US">
                  <a:solidFill>
                    <a:srgbClr val="FF0066"/>
                  </a:solidFill>
                </a:rPr>
                <a:t>Input carry</a:t>
              </a:r>
            </a:p>
          </p:txBody>
        </p:sp>
        <p:sp>
          <p:nvSpPr>
            <p:cNvPr id="1048759" name="Text Box 48"/>
            <p:cNvSpPr txBox="1"/>
            <p:nvPr/>
          </p:nvSpPr>
          <p:spPr>
            <a:xfrm rot="0">
              <a:off x="3984" y="1824"/>
              <a:ext cx="576" cy="366"/>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lang="en-US">
                  <a:solidFill>
                    <a:srgbClr val="FF0066"/>
                  </a:solidFill>
                </a:rPr>
                <a:t>4-bit sum</a:t>
              </a:r>
            </a:p>
          </p:txBody>
        </p:sp>
        <p:sp>
          <p:nvSpPr>
            <p:cNvPr id="1048760" name="Text Box 49"/>
            <p:cNvSpPr txBox="1"/>
            <p:nvPr/>
          </p:nvSpPr>
          <p:spPr>
            <a:xfrm rot="0">
              <a:off x="3840" y="2802"/>
              <a:ext cx="576" cy="366"/>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600" lang="en-US">
                  <a:solidFill>
                    <a:srgbClr val="FF0066"/>
                  </a:solidFill>
                </a:rPr>
                <a:t>Output carry</a:t>
              </a:r>
            </a:p>
          </p:txBody>
        </p:sp>
        <p:graphicFrame>
          <p:nvGraphicFramePr>
            <p:cNvPr id="4194316" name=""/>
            <p:cNvGraphicFramePr>
              <a:graphicFrameLocks/>
            </p:cNvGraphicFramePr>
            <p:nvPr/>
          </p:nvGraphicFramePr>
          <p:xfrm rot="0">
            <a:off x="2304" y="1536"/>
            <a:ext cx="1689" cy="1647"/>
          </p:xfrm>
          <a:graphic>
            <a:graphicData uri="http://schemas.openxmlformats.org/presentationml/2006/ole">
              <mc:AlternateContent xmlns:mc="http://schemas.openxmlformats.org/markup-compatibility/2006">
                <mc:Choice xmlns:v="urn:schemas-microsoft-com:vml" Requires="v">
                  <p:oleObj name="CorelDRAW" r:id="rId2" spid="" imgH="1647" imgW="1689" showAsIcon="0" progId="CorelDRAW.Graphic.13">
                    <p:embed followColorScheme="full"/>
                    <p:pic>
                      <p:nvPicPr>
                        <p:cNvPr id="2097174" name="Object 44"/>
                        <p:cNvPicPr>
                          <a:picLocks/>
                        </p:cNvPicPr>
                        <p:nvPr/>
                      </p:nvPicPr>
                      <p:blipFill>
                        <a:blip xmlns:r="http://schemas.openxmlformats.org/officeDocument/2006/relationships" r:embed="rId3"/>
                        <a:srcRect l="0" t="0" r="0" b="0"/>
                        <a:stretch>
                          <a:fillRect/>
                        </a:stretch>
                      </p:blipFill>
                      <p:spPr>
                        <a:xfrm rot="0">
                          <a:off x="2304" y="1536"/>
                          <a:ext cx="1689" cy="1647"/>
                        </a:xfrm>
                        <a:prstGeom prst="rect"/>
                        <a:noFill/>
                        <a:ln>
                          <a:noFill/>
                        </a:ln>
                      </p:spPr>
                    </p:pic>
                  </p:oleObj>
                </mc:Choice>
                <mc:Fallback>
                  <p:oleObj name="CorelDRAW" r:id="rId2" spid="" imgH="1647" imgW="1689" showAsIcon="0" progId="CorelDRAW.Graphic.13">
                    <p:embed followColorScheme="full"/>
                    <p:pic>
                      <p:nvPicPr>
                        <p:cNvPr id="2097174" name="Object 44"/>
                        <p:cNvPicPr>
                          <a:picLocks/>
                        </p:cNvPicPr>
                        <p:nvPr/>
                      </p:nvPicPr>
                      <p:blipFill>
                        <a:blip xmlns:r="http://schemas.openxmlformats.org/officeDocument/2006/relationships" r:embed="rId3"/>
                        <a:srcRect l="0" t="0" r="0" b="0"/>
                        <a:stretch>
                          <a:fillRect/>
                        </a:stretch>
                      </p:blipFill>
                      <p:spPr>
                        <a:xfrm rot="0">
                          <a:off x="2304" y="1536"/>
                          <a:ext cx="1689" cy="1647"/>
                        </a:xfrm>
                        <a:prstGeom prst="rect"/>
                        <a:noFill/>
                        <a:ln>
                          <a:noFill/>
                        </a:ln>
                      </p:spPr>
                    </p:pic>
                  </p:oleObj>
                </mc:Fallback>
              </mc:AlternateContent>
            </a:graphicData>
          </a:graphic>
        </p:graphicFrame>
        <p:sp>
          <p:nvSpPr>
            <p:cNvPr id="1048761" name="Text Box 50"/>
            <p:cNvSpPr txBox="1"/>
            <p:nvPr/>
          </p:nvSpPr>
          <p:spPr>
            <a:xfrm rot="0">
              <a:off x="2688" y="1676"/>
              <a:ext cx="336" cy="594"/>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400" lang="en-US"/>
                <a:t>1</a:t>
              </a:r>
            </a:p>
            <a:p>
              <a:pPr lvl="0"/>
              <a:r>
                <a:rPr altLang="en-US" sz="1400" lang="en-US"/>
                <a:t>2</a:t>
              </a:r>
            </a:p>
            <a:p>
              <a:pPr lvl="0"/>
              <a:r>
                <a:rPr altLang="en-US" sz="1400" lang="en-US"/>
                <a:t>3</a:t>
              </a:r>
            </a:p>
            <a:p>
              <a:pPr lvl="0"/>
              <a:r>
                <a:rPr altLang="en-US" sz="1400" lang="en-US"/>
                <a:t>4</a:t>
              </a:r>
            </a:p>
          </p:txBody>
        </p:sp>
        <p:sp>
          <p:nvSpPr>
            <p:cNvPr id="1048762" name="Text Box 51"/>
            <p:cNvSpPr txBox="1"/>
            <p:nvPr/>
          </p:nvSpPr>
          <p:spPr>
            <a:xfrm rot="0">
              <a:off x="3426" y="1697"/>
              <a:ext cx="336" cy="594"/>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400" lang="en-US"/>
                <a:t>1</a:t>
              </a:r>
            </a:p>
            <a:p>
              <a:pPr lvl="0"/>
              <a:r>
                <a:rPr altLang="en-US" sz="1400" lang="en-US"/>
                <a:t>2</a:t>
              </a:r>
            </a:p>
            <a:p>
              <a:pPr lvl="0"/>
              <a:r>
                <a:rPr altLang="en-US" sz="1400" lang="en-US"/>
                <a:t>3</a:t>
              </a:r>
            </a:p>
            <a:p>
              <a:pPr lvl="0"/>
              <a:r>
                <a:rPr altLang="en-US" sz="1400" lang="en-US"/>
                <a:t>4</a:t>
              </a:r>
            </a:p>
          </p:txBody>
        </p:sp>
        <p:sp>
          <p:nvSpPr>
            <p:cNvPr id="1048763" name="Text Box 52"/>
            <p:cNvSpPr txBox="1"/>
            <p:nvPr/>
          </p:nvSpPr>
          <p:spPr>
            <a:xfrm rot="0">
              <a:off x="2688" y="2242"/>
              <a:ext cx="336" cy="594"/>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400" lang="en-US"/>
                <a:t>1</a:t>
              </a:r>
            </a:p>
            <a:p>
              <a:pPr lvl="0"/>
              <a:r>
                <a:rPr altLang="en-US" sz="1400" lang="en-US"/>
                <a:t>2</a:t>
              </a:r>
            </a:p>
            <a:p>
              <a:pPr lvl="0"/>
              <a:r>
                <a:rPr altLang="en-US" sz="1400" lang="en-US"/>
                <a:t>3</a:t>
              </a:r>
            </a:p>
            <a:p>
              <a:pPr lvl="0"/>
              <a:r>
                <a:rPr altLang="en-US" sz="1400" lang="en-US"/>
                <a:t>4</a:t>
              </a:r>
            </a:p>
          </p:txBody>
        </p:sp>
        <p:sp>
          <p:nvSpPr>
            <p:cNvPr id="1048764" name="Text Box 53"/>
            <p:cNvSpPr txBox="1"/>
            <p:nvPr/>
          </p:nvSpPr>
          <p:spPr>
            <a:xfrm rot="0">
              <a:off x="2688" y="2880"/>
              <a:ext cx="43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t>C</a:t>
              </a:r>
              <a:r>
                <a:rPr altLang="en-US" baseline="-25000" sz="1600" lang="en-US"/>
                <a:t>0</a:t>
              </a:r>
            </a:p>
          </p:txBody>
        </p:sp>
        <p:sp>
          <p:nvSpPr>
            <p:cNvPr id="1048765" name="Text Box 54"/>
            <p:cNvSpPr txBox="1"/>
            <p:nvPr/>
          </p:nvSpPr>
          <p:spPr>
            <a:xfrm rot="0">
              <a:off x="3360" y="2880"/>
              <a:ext cx="432" cy="2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1600" i="1" lang="en-US"/>
                <a:t>C</a:t>
              </a:r>
              <a:r>
                <a:rPr altLang="en-US" baseline="-25000" sz="1600" lang="en-US"/>
                <a:t>4</a:t>
              </a:r>
            </a:p>
          </p:txBody>
        </p:sp>
        <p:sp>
          <p:nvSpPr>
            <p:cNvPr id="1048766" name="Text Box 58"/>
            <p:cNvSpPr txBox="1"/>
            <p:nvPr/>
          </p:nvSpPr>
          <p:spPr>
            <a:xfrm rot="0">
              <a:off x="3072" y="1536"/>
              <a:ext cx="240" cy="2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latin typeface="Symbol" pitchFamily="18" charset="2"/>
                </a:rPr>
                <a:t>S</a:t>
              </a:r>
            </a:p>
          </p:txBody>
        </p:sp>
      </p:gr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2" presetSubtype="8">
                                  <p:stCondLst>
                                    <p:cond delay="0"/>
                                  </p:stCondLst>
                                  <p:childTnLst>
                                    <p:set>
                                      <p:cBhvr>
                                        <p:cTn dur="1" fill="hold" id="6">
                                          <p:stCondLst>
                                            <p:cond delay="0"/>
                                          </p:stCondLst>
                                        </p:cTn>
                                        <p:tgtEl>
                                          <p:spTgt spid="1048755"/>
                                        </p:tgtEl>
                                        <p:attrNameLst>
                                          <p:attrName>style.visibility</p:attrName>
                                        </p:attrNameLst>
                                      </p:cBhvr>
                                      <p:to>
                                        <p:strVal val="visible"/>
                                      </p:to>
                                    </p:set>
                                    <p:anim calcmode="lin" valueType="num">
                                      <p:cBhvr additive="base">
                                        <p:cTn dur="500" fill="hold" id="7"/>
                                        <p:tgtEl>
                                          <p:spTgt spid="1048755"/>
                                        </p:tgtEl>
                                        <p:attrNameLst>
                                          <p:attrName>ppt_x</p:attrName>
                                        </p:attrNameLst>
                                      </p:cBhvr>
                                      <p:tavLst>
                                        <p:tav tm="0">
                                          <p:val>
                                            <p:strVal val="0-#ppt_w/2"/>
                                          </p:val>
                                        </p:tav>
                                        <p:tav tm="100000">
                                          <p:val>
                                            <p:strVal val="#ppt_x"/>
                                          </p:val>
                                        </p:tav>
                                      </p:tavLst>
                                    </p:anim>
                                    <p:anim calcmode="lin" valueType="num">
                                      <p:cBhvr additive="base">
                                        <p:cTn dur="500" fill="hold" id="8"/>
                                        <p:tgtEl>
                                          <p:spTgt spid="10487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55" grpId="0" uiExpand="0" build="whole"/>
    </p:bldLst>
  </p:timing>
</p:sld>
</file>

<file path=ppt/slides/slide9.xml><?xml version="1.0" encoding="utf-8"?>
<p:sld xmlns:a="http://schemas.openxmlformats.org/drawingml/2006/main" xmlns:r="http://schemas.openxmlformats.org/officeDocument/2006/relationships" xmlns:p="http://schemas.openxmlformats.org/presentationml/2006/main" showMasterSp="1">
  <p:cSld>
    <p:spTree>
      <p:nvGrpSpPr>
        <p:cNvPr id="109" name=""/>
        <p:cNvGrpSpPr/>
        <p:nvPr/>
      </p:nvGrpSpPr>
      <p:grpSpPr>
        <a:xfrm rot="0">
          <a:off x="0" y="0"/>
          <a:ext cx="0" cy="0"/>
          <a:chOff x="0" y="0"/>
          <a:chExt cx="0" cy="0"/>
        </a:xfrm>
      </p:grpSpPr>
      <p:pic>
        <p:nvPicPr>
          <p:cNvPr id="2097175" name="Picture 3" descr="SH2507-crop"/>
          <p:cNvPicPr>
            <a:picLocks/>
          </p:cNvPicPr>
          <p:nvPr/>
        </p:nvPicPr>
        <p:blipFill>
          <a:blip xmlns:r="http://schemas.openxmlformats.org/officeDocument/2006/relationships" r:embed="rId1"/>
          <a:srcRect l="0" t="0" r="0" b="0"/>
          <a:stretch>
            <a:fillRect/>
          </a:stretch>
        </p:blipFill>
        <p:spPr>
          <a:xfrm rot="0">
            <a:off x="3429000" y="228600"/>
            <a:ext cx="2209800" cy="685800"/>
          </a:xfrm>
          <a:prstGeom prst="rect"/>
          <a:noFill/>
          <a:ln w="19050" cap="flat" cmpd="sng">
            <a:solidFill>
              <a:schemeClr val="accent2">
                <a:alpha val="100000"/>
              </a:schemeClr>
            </a:solidFill>
            <a:prstDash val="solid"/>
            <a:round/>
          </a:ln>
        </p:spPr>
      </p:pic>
      <p:sp>
        <p:nvSpPr>
          <p:cNvPr id="1048770" name="Text Box 4"/>
          <p:cNvSpPr txBox="1"/>
          <p:nvPr/>
        </p:nvSpPr>
        <p:spPr>
          <a:xfrm rot="0">
            <a:off x="3581400" y="228600"/>
            <a:ext cx="1981200" cy="6413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spcBef>
                <a:spcPct val="50000"/>
              </a:spcBef>
            </a:pPr>
            <a:r>
              <a:rPr altLang="en-US" sz="3600" lang="en-US">
                <a:solidFill>
                  <a:schemeClr val="lt1"/>
                </a:solidFill>
              </a:rPr>
              <a:t>Summary</a:t>
            </a:r>
          </a:p>
        </p:txBody>
      </p:sp>
      <p:sp>
        <p:nvSpPr>
          <p:cNvPr id="1048771" name="Rectangle 5"/>
          <p:cNvSpPr/>
          <p:nvPr/>
        </p:nvSpPr>
        <p:spPr>
          <a:xfrm rot="0">
            <a:off x="914400" y="1143000"/>
            <a:ext cx="3471862" cy="461962"/>
          </a:xfrm>
          <a:prstGeom prst="rect"/>
          <a:solidFill>
            <a:srgbClr val="996633"/>
          </a:solidFill>
          <a:ln w="9525" cap="flat" cmpd="sng">
            <a:solidFill>
              <a:srgbClr val="000000">
                <a:alpha val="100000"/>
              </a:srgbClr>
            </a:solidFill>
            <a:prstDash val="solid"/>
            <a:round/>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eaLnBrk="1" hangingPunct="1" latinLnBrk="1" lvl="0"/>
            <a:r>
              <a:rPr altLang="en-US" lang="en-US">
                <a:solidFill>
                  <a:srgbClr val="FFFF99"/>
                </a:solidFill>
              </a:rPr>
              <a:t>Parallel Adder / Subtractor</a:t>
            </a:r>
          </a:p>
        </p:txBody>
      </p:sp>
      <p:sp>
        <p:nvSpPr>
          <p:cNvPr id="1048772" name="Text Box 6"/>
          <p:cNvSpPr txBox="1"/>
          <p:nvPr/>
        </p:nvSpPr>
        <p:spPr>
          <a:xfrm rot="0">
            <a:off x="1143000" y="1676400"/>
            <a:ext cx="7315200" cy="70802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spcBef>
                <a:spcPct val="50000"/>
              </a:spcBef>
            </a:pPr>
            <a:r>
              <a:rPr altLang="en-US" sz="2000" lang="en-US"/>
              <a:t>An adder can be converted to a subtractor or can additionally subtract using extra (control) circuitry as logically shown. </a:t>
            </a:r>
          </a:p>
        </p:txBody>
      </p:sp>
      <p:pic>
        <p:nvPicPr>
          <p:cNvPr id="2097176" name="Picture 3" descr="H:\adder_subtractor.gif"/>
          <p:cNvPicPr>
            <a:picLocks/>
          </p:cNvPicPr>
          <p:nvPr/>
        </p:nvPicPr>
        <p:blipFill>
          <a:blip xmlns:r="http://schemas.openxmlformats.org/officeDocument/2006/relationships" r:embed="rId2"/>
          <a:srcRect l="0" t="0" r="0" b="0"/>
          <a:stretch>
            <a:fillRect/>
          </a:stretch>
        </p:blipFill>
        <p:spPr>
          <a:xfrm rot="0">
            <a:off x="1219200" y="2667000"/>
            <a:ext cx="6934200" cy="3333750"/>
          </a:xfrm>
          <a:prstGeom prst="rect"/>
          <a:noFill/>
          <a:ln>
            <a:noFill/>
          </a:ln>
        </p:spPr>
      </p:pic>
      <p:sp>
        <p:nvSpPr>
          <p:cNvPr id="1048773" name="TextBox 20"/>
          <p:cNvSpPr txBox="1"/>
          <p:nvPr/>
        </p:nvSpPr>
        <p:spPr>
          <a:xfrm rot="0">
            <a:off x="3927475" y="2819400"/>
            <a:ext cx="228600" cy="46196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r>
              <a:rPr altLang="en-US" lang="en-US"/>
              <a:t>•</a:t>
            </a:r>
          </a:p>
        </p:txBody>
      </p:sp>
      <p:sp>
        <p:nvSpPr>
          <p:cNvPr id="1048774" name="TextBox 21"/>
          <p:cNvSpPr txBox="1"/>
          <p:nvPr/>
        </p:nvSpPr>
        <p:spPr>
          <a:xfrm rot="0">
            <a:off x="5299075" y="2811462"/>
            <a:ext cx="228600" cy="4603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r>
              <a:rPr altLang="en-US" lang="en-US"/>
              <a:t>•</a:t>
            </a:r>
          </a:p>
        </p:txBody>
      </p:sp>
      <p:sp>
        <p:nvSpPr>
          <p:cNvPr id="1048775" name="TextBox 22"/>
          <p:cNvSpPr txBox="1"/>
          <p:nvPr/>
        </p:nvSpPr>
        <p:spPr>
          <a:xfrm rot="0">
            <a:off x="6656387" y="2825750"/>
            <a:ext cx="228600" cy="46196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r>
              <a:rPr altLang="en-US" lang="en-US"/>
              <a:t>•</a:t>
            </a:r>
          </a:p>
        </p:txBody>
      </p:sp>
      <p:sp>
        <p:nvSpPr>
          <p:cNvPr id="1048776" name="TextBox 23"/>
          <p:cNvSpPr txBox="1"/>
          <p:nvPr/>
        </p:nvSpPr>
        <p:spPr>
          <a:xfrm rot="0">
            <a:off x="2847975" y="4073525"/>
            <a:ext cx="228600" cy="46196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r>
              <a:rPr altLang="en-US" lang="en-US"/>
              <a:t>•</a:t>
            </a:r>
          </a:p>
        </p:txBody>
      </p:sp>
      <p:sp>
        <p:nvSpPr>
          <p:cNvPr id="1048777" name="TextBox 24"/>
          <p:cNvSpPr txBox="1"/>
          <p:nvPr/>
        </p:nvSpPr>
        <p:spPr>
          <a:xfrm rot="0">
            <a:off x="6961187" y="4064000"/>
            <a:ext cx="228600" cy="460375"/>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r>
              <a:rPr altLang="en-US" lang="en-US"/>
              <a:t>•</a:t>
            </a:r>
          </a:p>
        </p:txBody>
      </p:sp>
      <p:pic>
        <p:nvPicPr>
          <p:cNvPr id="2097177" name="Picture 12"/>
          <p:cNvPicPr>
            <a:picLocks/>
          </p:cNvPicPr>
          <p:nvPr/>
        </p:nvPicPr>
        <p:blipFill>
          <a:blip xmlns:r="http://schemas.openxmlformats.org/officeDocument/2006/relationships" r:embed="rId3"/>
          <a:srcRect l="0" t="0" r="0" b="0"/>
          <a:stretch>
            <a:fillRect/>
          </a:stretch>
        </p:blipFill>
        <p:spPr>
          <a:xfrm rot="0">
            <a:off x="7315200" y="4960937"/>
            <a:ext cx="1219200" cy="1258887"/>
          </a:xfrm>
          <a:prstGeom prst="rect"/>
          <a:noFill/>
          <a:ln>
            <a:noFill/>
          </a:ln>
        </p:spPr>
      </p:pic>
      <p:sp>
        <p:nvSpPr>
          <p:cNvPr id="1048778" name="TextBox 12"/>
          <p:cNvSpPr txBox="1"/>
          <p:nvPr/>
        </p:nvSpPr>
        <p:spPr>
          <a:xfrm rot="0">
            <a:off x="7772400" y="4724400"/>
            <a:ext cx="484187" cy="261937"/>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u="none">
                <a:solidFill>
                  <a:schemeClr val="dk1"/>
                </a:solidFill>
                <a:latin typeface="Times New Roman" pitchFamily="18" charset="0"/>
                <a:sym typeface="Times New Roman" pitchFamily="18" charset="0"/>
              </a:defRPr>
            </a:lvl5pPr>
          </a:lstStyle>
          <a:p>
            <a:pPr lvl="0"/>
            <a:r>
              <a:rPr altLang="en-US" sz="1100" lang="en-US"/>
              <a:t>XOR</a:t>
            </a:r>
          </a:p>
        </p:txBody>
      </p:sp>
    </p:spTree>
  </p:cSld>
  <p:clrMapOvr>
    <a:masterClrMapping/>
  </p:clrMapOvr>
  <p:timing/>
</p:sld>
</file>

<file path=ppt/theme/theme1.xml><?xml version="1.0" encoding="utf-8"?>
<a:theme xmlns:a="http://schemas.openxmlformats.org/drawingml/2006/main" name="Office 主题">
  <a:themeElements>
    <a:clrScheme name="Default Color Scheme">
      <a:dk1>
        <a:srgbClr val="000000"/>
      </a:dk1>
      <a:lt1>
        <a:srgbClr val="B2B2B2"/>
      </a:lt1>
      <a:dk2>
        <a:srgbClr val="B2B2B2"/>
      </a:dk2>
      <a:lt2>
        <a:srgbClr val="663300"/>
      </a:lt2>
      <a:accent1>
        <a:srgbClr val="FFCC00"/>
      </a:accent1>
      <a:accent2>
        <a:srgbClr val="CC6600"/>
      </a:accent2>
      <a:accent3>
        <a:srgbClr val="D5D5D5"/>
      </a:accent3>
      <a:accent4>
        <a:srgbClr val="000000"/>
      </a:accent4>
      <a:accent5>
        <a:srgbClr val="FFE2AA"/>
      </a:accent5>
      <a:accent6>
        <a:srgbClr val="B75B00"/>
      </a:accent6>
      <a:hlink>
        <a:srgbClr val="FF9900"/>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808080"/>
        </a:dk2>
        <a:lt2>
          <a:srgbClr val="00000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extraClrScheme>
    <a:extraClrScheme>
      <a:clrScheme name="Default Color Scheme 2">
        <a:dk1>
          <a:srgbClr val="FFFFFF"/>
        </a:dk1>
        <a:lt1>
          <a:srgbClr val="0000FF"/>
        </a:lt1>
        <a:dk2>
          <a:srgbClr val="000000"/>
        </a:dk2>
        <a:lt2>
          <a:srgbClr val="FFFF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extraClrScheme>
    <a:extraClrScheme>
      <a:clrScheme name="Default Color Scheme 3">
        <a:dk1>
          <a:srgbClr val="000000"/>
        </a:dk1>
        <a:lt1>
          <a:srgbClr val="FFFFCC"/>
        </a:lt1>
        <a:dk2>
          <a:srgbClr val="666633"/>
        </a:dk2>
        <a:lt2>
          <a:srgbClr val="808000"/>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extraClrScheme>
    <a:extraClrScheme>
      <a:clrScheme name="Default Color Scheme 4">
        <a:dk1>
          <a:srgbClr val="000000"/>
        </a:dk1>
        <a:lt1>
          <a:srgbClr val="FFFFFF"/>
        </a:lt1>
        <a:dk2>
          <a:srgbClr val="333333"/>
        </a:dk2>
        <a:lt2>
          <a:srgbClr val="000000"/>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extraClrScheme>
    <a:extraClrScheme>
      <a:clrScheme name="Default Color Scheme 5">
        <a:dk1>
          <a:srgbClr val="000000"/>
        </a:dk1>
        <a:lt1>
          <a:srgbClr val="FFFFFF"/>
        </a:lt1>
        <a:dk2>
          <a:srgbClr val="808080"/>
        </a:dk2>
        <a:lt2>
          <a:srgbClr val="00000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extraClrScheme>
    <a:extraClrScheme>
      <a:clrScheme name="Default Color Scheme 6">
        <a:dk1>
          <a:srgbClr val="000000"/>
        </a:dk1>
        <a:lt1>
          <a:srgbClr val="FFFFFF"/>
        </a:lt1>
        <a:dk2>
          <a:srgbClr val="808080"/>
        </a:dk2>
        <a:lt2>
          <a:srgbClr val="00000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extraClrScheme>
    <a:extraClrScheme>
      <a:clrScheme name="Default Color Scheme 7">
        <a:dk1>
          <a:srgbClr val="000000"/>
        </a:dk1>
        <a:lt1>
          <a:srgbClr val="FFFFFF"/>
        </a:lt1>
        <a:dk2>
          <a:srgbClr val="808080"/>
        </a:dk2>
        <a:lt2>
          <a:srgbClr val="00000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extraClrScheme>
  </a:extraClrSchemeLst>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Slide 1</dc:title>
  <dc:creator>David Buchla</dc:creator>
  <cp:lastModifiedBy>nakhtar</cp:lastModifiedBy>
  <dcterms:created xsi:type="dcterms:W3CDTF">2006-09-20T16:54:22Z</dcterms:created>
  <dcterms:modified xsi:type="dcterms:W3CDTF">2023-01-11T10:37:19Z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b721276bf2f54ae09254818ccc9613eb</vt:lpwstr>
  </property>
</Properties>
</file>