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9144000" cy="6858000" type="screen4x3"/>
  <p:notesSz cx="6858000" cy="9144000"/>
  <p:defaultTex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24" autoAdjust="0"/>
  </p:normalViewPr>
  <p:slideViewPr>
    <p:cSldViewPr>
      <p:cViewPr varScale="1">
        <p:scale>
          <a:sx n="83" d="100"/>
          <a:sy n="83" d="100"/>
        </p:scale>
        <p:origin x="54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566" name="Rectangle 2"/>
          <p:cNvSpPr>
            <a:spLocks noGrp="1"/>
          </p:cNvSpPr>
          <p:nvPr>
            <p:ph type="hdr" sz="quarter"/>
          </p:nvPr>
        </p:nvSpPr>
        <p:spPr>
          <a:xfrm>
            <a:off x="0" y="0"/>
            <a:ext cx="2971800" cy="457200"/>
          </a:xfrm>
          <a:prstGeom prst="rect">
            <a:avLst/>
          </a:prstGeom>
          <a:noFill/>
          <a:ln>
            <a:noFill/>
          </a:ln>
        </p:spPr>
        <p:txBody>
          <a:bodyPr vert="horz" lIns="91440" tIns="45720" rIns="91440" bIns="45720" anchor="t"/>
          <a:lstStyle/>
          <a:p>
            <a:pPr lvl="0" eaLnBrk="1" latinLnBrk="1" hangingPunct="1"/>
            <a:endParaRPr lang="en-US" altLang="en-US" sz="1200">
              <a:latin typeface="Arial" charset="0"/>
            </a:endParaRPr>
          </a:p>
        </p:txBody>
      </p:sp>
      <p:sp>
        <p:nvSpPr>
          <p:cNvPr id="1049567" name="Rectangle 3"/>
          <p:cNvSpPr>
            <a:spLocks noGrp="1"/>
          </p:cNvSpPr>
          <p:nvPr>
            <p:ph type="dt" idx="1"/>
          </p:nvPr>
        </p:nvSpPr>
        <p:spPr>
          <a:xfrm>
            <a:off x="3884612" y="0"/>
            <a:ext cx="2971800" cy="457200"/>
          </a:xfrm>
          <a:prstGeom prst="rect">
            <a:avLst/>
          </a:prstGeom>
          <a:noFill/>
          <a:ln>
            <a:noFill/>
          </a:ln>
        </p:spPr>
        <p:txBody>
          <a:bodyPr vert="horz" lIns="91440" tIns="45720" rIns="91440" bIns="45720" anchor="t"/>
          <a:lstStyle/>
          <a:p>
            <a:pPr lvl="0" algn="r" eaLnBrk="1" latinLnBrk="1" hangingPunct="1"/>
            <a:endParaRPr lang="en-US" altLang="en-US" sz="1200">
              <a:latin typeface="Arial" charset="0"/>
            </a:endParaRPr>
          </a:p>
        </p:txBody>
      </p:sp>
      <p:sp>
        <p:nvSpPr>
          <p:cNvPr id="1049568" name="Rectangle 4"/>
          <p:cNvSpPr>
            <a:spLocks noGrp="1" noRot="1" noChangeAspect="1"/>
          </p:cNvSpPr>
          <p:nvPr>
            <p:ph type="sldImg" idx="2"/>
          </p:nvPr>
        </p:nvSpPr>
        <p:spPr>
          <a:xfrm>
            <a:off x="1143000" y="685800"/>
            <a:ext cx="4572000" cy="3429000"/>
          </a:xfrm>
          <a:prstGeom prst="rect">
            <a:avLst/>
          </a:prstGeom>
          <a:noFill/>
          <a:ln w="9525" cap="flat" cmpd="sng">
            <a:solidFill>
              <a:srgbClr val="000000">
                <a:alpha val="100000"/>
              </a:srgbClr>
            </a:solidFill>
            <a:prstDash val="solid"/>
            <a:round/>
          </a:ln>
        </p:spPr>
        <p:txBody>
          <a:bodyPr vert="horz" lIns="91440" tIns="45720" rIns="91440" bIns="45720" anchor="ctr"/>
          <a:lstStyle/>
          <a:p>
            <a:endParaRPr/>
          </a:p>
        </p:txBody>
      </p:sp>
      <p:sp>
        <p:nvSpPr>
          <p:cNvPr id="1049569" name="Rectangle 5"/>
          <p:cNvSpPr>
            <a:spLocks noGrp="1"/>
          </p:cNvSpPr>
          <p:nvPr>
            <p:ph type="body" sz="quarter" idx="3"/>
          </p:nvPr>
        </p:nvSpPr>
        <p:spPr>
          <a:xfrm>
            <a:off x="685800" y="4343400"/>
            <a:ext cx="5486400" cy="4114800"/>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9570" name="Rectangle 6"/>
          <p:cNvSpPr>
            <a:spLocks noGrp="1"/>
          </p:cNvSpPr>
          <p:nvPr>
            <p:ph type="ftr" sz="quarter" idx="4"/>
          </p:nvPr>
        </p:nvSpPr>
        <p:spPr>
          <a:xfrm>
            <a:off x="0" y="8685212"/>
            <a:ext cx="2971800" cy="457200"/>
          </a:xfrm>
          <a:prstGeom prst="rect">
            <a:avLst/>
          </a:prstGeom>
          <a:noFill/>
          <a:ln>
            <a:noFill/>
          </a:ln>
        </p:spPr>
        <p:txBody>
          <a:bodyPr vert="horz" lIns="91440" tIns="45720" rIns="91440" bIns="45720" anchor="b"/>
          <a:lstStyle/>
          <a:p>
            <a:pPr lvl="0" eaLnBrk="1" latinLnBrk="1" hangingPunct="1"/>
            <a:endParaRPr lang="en-US" altLang="en-US" sz="1200">
              <a:latin typeface="Arial" charset="0"/>
            </a:endParaRPr>
          </a:p>
        </p:txBody>
      </p:sp>
      <p:sp>
        <p:nvSpPr>
          <p:cNvPr id="1049571" name="Rectangle 7"/>
          <p:cNvSpPr>
            <a:spLocks noGrp="1"/>
          </p:cNvSpPr>
          <p:nvPr>
            <p:ph type="sldNum" sz="quarter" idx="5"/>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a:t>
            </a:fld>
            <a:endParaRPr lang="en-US" altLang="en-US" sz="1200">
              <a:latin typeface="Arial" charset="0"/>
            </a:endParaRPr>
          </a:p>
        </p:txBody>
      </p:sp>
    </p:spTree>
    <p:extLst>
      <p:ext uri="{BB962C8B-B14F-4D97-AF65-F5344CB8AC3E}">
        <p14:creationId xmlns:p14="http://schemas.microsoft.com/office/powerpoint/2010/main" val="280757429"/>
      </p:ext>
    </p:extLst>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Arial" charset="0"/>
        <a:sym typeface="Times New Roman" pitchFamily="18"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Arial" charset="0"/>
        <a:sym typeface="Times New Roman" pitchFamily="18"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Arial" charset="0"/>
        <a:sym typeface="Times New Roman" pitchFamily="18"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Arial" charset="0"/>
        <a:sym typeface="Times New Roman" pitchFamily="18"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Arial" charset="0"/>
        <a:sym typeface="Times New Roman" pitchFamily="18"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1</a:t>
            </a:fld>
            <a:endParaRPr lang="en-US" altLang="en-US" sz="1200">
              <a:latin typeface="Arial" charset="0"/>
            </a:endParaRPr>
          </a:p>
        </p:txBody>
      </p:sp>
      <p:sp>
        <p:nvSpPr>
          <p:cNvPr id="1048589"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590"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1579958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0"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10</a:t>
            </a:fld>
            <a:endParaRPr lang="en-US" altLang="en-US" sz="1200">
              <a:latin typeface="Arial" charset="0"/>
            </a:endParaRPr>
          </a:p>
        </p:txBody>
      </p:sp>
      <p:sp>
        <p:nvSpPr>
          <p:cNvPr id="1048811"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812"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49423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7"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11</a:t>
            </a:fld>
            <a:endParaRPr lang="en-US" altLang="en-US" sz="1200">
              <a:latin typeface="Arial" charset="0"/>
            </a:endParaRPr>
          </a:p>
        </p:txBody>
      </p:sp>
      <p:sp>
        <p:nvSpPr>
          <p:cNvPr id="1048818"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819"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1320741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9"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12</a:t>
            </a:fld>
            <a:endParaRPr lang="en-US" altLang="en-US" sz="1200">
              <a:latin typeface="Arial" charset="0"/>
            </a:endParaRPr>
          </a:p>
        </p:txBody>
      </p:sp>
      <p:sp>
        <p:nvSpPr>
          <p:cNvPr id="1048830"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831"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776963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5"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13</a:t>
            </a:fld>
            <a:endParaRPr lang="en-US" altLang="en-US" sz="1200">
              <a:latin typeface="Arial" charset="0"/>
            </a:endParaRPr>
          </a:p>
        </p:txBody>
      </p:sp>
      <p:sp>
        <p:nvSpPr>
          <p:cNvPr id="1048846"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847"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3167838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3"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14</a:t>
            </a:fld>
            <a:endParaRPr lang="en-US" altLang="en-US" sz="1200">
              <a:latin typeface="Arial" charset="0"/>
            </a:endParaRPr>
          </a:p>
        </p:txBody>
      </p:sp>
      <p:sp>
        <p:nvSpPr>
          <p:cNvPr id="1048854"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855"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420285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4"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15</a:t>
            </a:fld>
            <a:endParaRPr lang="en-US" altLang="en-US" sz="1200">
              <a:latin typeface="Arial" charset="0"/>
            </a:endParaRPr>
          </a:p>
        </p:txBody>
      </p:sp>
      <p:sp>
        <p:nvSpPr>
          <p:cNvPr id="1048915"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916"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1095404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7"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16</a:t>
            </a:fld>
            <a:endParaRPr lang="en-US" altLang="en-US" sz="1200">
              <a:latin typeface="Arial" charset="0"/>
            </a:endParaRPr>
          </a:p>
        </p:txBody>
      </p:sp>
      <p:sp>
        <p:nvSpPr>
          <p:cNvPr id="1048978"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979"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133897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9"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17</a:t>
            </a:fld>
            <a:endParaRPr lang="en-US" altLang="en-US" sz="1200">
              <a:latin typeface="Arial" charset="0"/>
            </a:endParaRPr>
          </a:p>
        </p:txBody>
      </p:sp>
      <p:sp>
        <p:nvSpPr>
          <p:cNvPr id="1048990"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991"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356282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6"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18</a:t>
            </a:fld>
            <a:endParaRPr lang="en-US" altLang="en-US" sz="1200">
              <a:latin typeface="Arial" charset="0"/>
            </a:endParaRPr>
          </a:p>
        </p:txBody>
      </p:sp>
      <p:sp>
        <p:nvSpPr>
          <p:cNvPr id="1048997"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998"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1536251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4"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19</a:t>
            </a:fld>
            <a:endParaRPr lang="en-US" altLang="en-US" sz="1200">
              <a:latin typeface="Arial" charset="0"/>
            </a:endParaRPr>
          </a:p>
        </p:txBody>
      </p:sp>
      <p:sp>
        <p:nvSpPr>
          <p:cNvPr id="1049005"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006"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900506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2</a:t>
            </a:fld>
            <a:endParaRPr lang="en-US" altLang="en-US" sz="1200">
              <a:latin typeface="Arial" charset="0"/>
            </a:endParaRPr>
          </a:p>
        </p:txBody>
      </p:sp>
      <p:sp>
        <p:nvSpPr>
          <p:cNvPr id="1048610"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611"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480778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0"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20</a:t>
            </a:fld>
            <a:endParaRPr lang="en-US" altLang="en-US" sz="1200">
              <a:latin typeface="Arial" charset="0"/>
            </a:endParaRPr>
          </a:p>
        </p:txBody>
      </p:sp>
      <p:sp>
        <p:nvSpPr>
          <p:cNvPr id="1049011"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012"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405179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7"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21</a:t>
            </a:fld>
            <a:endParaRPr lang="en-US" altLang="en-US" sz="1200">
              <a:latin typeface="Arial" charset="0"/>
            </a:endParaRPr>
          </a:p>
        </p:txBody>
      </p:sp>
      <p:sp>
        <p:nvSpPr>
          <p:cNvPr id="1049018"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019"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18562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6"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22</a:t>
            </a:fld>
            <a:endParaRPr lang="en-US" altLang="en-US" sz="1200">
              <a:latin typeface="Arial" charset="0"/>
            </a:endParaRPr>
          </a:p>
        </p:txBody>
      </p:sp>
      <p:sp>
        <p:nvSpPr>
          <p:cNvPr id="1049037"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038"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762204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2"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23</a:t>
            </a:fld>
            <a:endParaRPr lang="en-US" altLang="en-US" sz="1200">
              <a:latin typeface="Arial" charset="0"/>
            </a:endParaRPr>
          </a:p>
        </p:txBody>
      </p:sp>
      <p:sp>
        <p:nvSpPr>
          <p:cNvPr id="1049053"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054"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3022741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9"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24</a:t>
            </a:fld>
            <a:endParaRPr lang="en-US" altLang="en-US" sz="1200">
              <a:latin typeface="Arial" charset="0"/>
            </a:endParaRPr>
          </a:p>
        </p:txBody>
      </p:sp>
      <p:sp>
        <p:nvSpPr>
          <p:cNvPr id="1049070"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071"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67196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6"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25</a:t>
            </a:fld>
            <a:endParaRPr lang="en-US" altLang="en-US" sz="1200">
              <a:latin typeface="Arial" charset="0"/>
            </a:endParaRPr>
          </a:p>
        </p:txBody>
      </p:sp>
      <p:sp>
        <p:nvSpPr>
          <p:cNvPr id="1049107"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108"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1786088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6"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26</a:t>
            </a:fld>
            <a:endParaRPr lang="en-US" altLang="en-US" sz="1200">
              <a:latin typeface="Arial" charset="0"/>
            </a:endParaRPr>
          </a:p>
        </p:txBody>
      </p:sp>
      <p:sp>
        <p:nvSpPr>
          <p:cNvPr id="1049127"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128"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3655933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7"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27</a:t>
            </a:fld>
            <a:endParaRPr lang="en-US" altLang="en-US" sz="1200">
              <a:latin typeface="Arial" charset="0"/>
            </a:endParaRPr>
          </a:p>
        </p:txBody>
      </p:sp>
      <p:sp>
        <p:nvSpPr>
          <p:cNvPr id="1049148"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149"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131453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61"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28</a:t>
            </a:fld>
            <a:endParaRPr lang="en-US" altLang="en-US" sz="1200">
              <a:latin typeface="Arial" charset="0"/>
            </a:endParaRPr>
          </a:p>
        </p:txBody>
      </p:sp>
      <p:sp>
        <p:nvSpPr>
          <p:cNvPr id="1049162"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163"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4245640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73"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29</a:t>
            </a:fld>
            <a:endParaRPr lang="en-US" altLang="en-US" sz="1200">
              <a:latin typeface="Arial" charset="0"/>
            </a:endParaRPr>
          </a:p>
        </p:txBody>
      </p:sp>
      <p:sp>
        <p:nvSpPr>
          <p:cNvPr id="1049174"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175"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39842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3</a:t>
            </a:fld>
            <a:endParaRPr lang="en-US" altLang="en-US" sz="1200">
              <a:latin typeface="Arial" charset="0"/>
            </a:endParaRPr>
          </a:p>
        </p:txBody>
      </p:sp>
      <p:sp>
        <p:nvSpPr>
          <p:cNvPr id="1048653"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654"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4053509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93"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30</a:t>
            </a:fld>
            <a:endParaRPr lang="en-US" altLang="en-US" sz="1200">
              <a:latin typeface="Arial" charset="0"/>
            </a:endParaRPr>
          </a:p>
        </p:txBody>
      </p:sp>
      <p:sp>
        <p:nvSpPr>
          <p:cNvPr id="1049194"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195"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718242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15"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31</a:t>
            </a:fld>
            <a:endParaRPr lang="en-US" altLang="en-US" sz="1200">
              <a:latin typeface="Arial" charset="0"/>
            </a:endParaRPr>
          </a:p>
        </p:txBody>
      </p:sp>
      <p:sp>
        <p:nvSpPr>
          <p:cNvPr id="1049216"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217"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3188116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35"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32</a:t>
            </a:fld>
            <a:endParaRPr lang="en-US" altLang="en-US" sz="1200">
              <a:latin typeface="Arial" charset="0"/>
            </a:endParaRPr>
          </a:p>
        </p:txBody>
      </p:sp>
      <p:sp>
        <p:nvSpPr>
          <p:cNvPr id="1049236"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237"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600111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47"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33</a:t>
            </a:fld>
            <a:endParaRPr lang="en-US" altLang="en-US" sz="1200">
              <a:latin typeface="Arial" charset="0"/>
            </a:endParaRPr>
          </a:p>
        </p:txBody>
      </p:sp>
      <p:sp>
        <p:nvSpPr>
          <p:cNvPr id="1049248"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249"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8122970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3"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34</a:t>
            </a:fld>
            <a:endParaRPr lang="en-US" altLang="en-US" sz="1200">
              <a:latin typeface="Arial" charset="0"/>
            </a:endParaRPr>
          </a:p>
        </p:txBody>
      </p:sp>
      <p:sp>
        <p:nvSpPr>
          <p:cNvPr id="1049264"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265"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565977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92"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35</a:t>
            </a:fld>
            <a:endParaRPr lang="en-US" altLang="en-US" sz="1200">
              <a:latin typeface="Arial" charset="0"/>
            </a:endParaRPr>
          </a:p>
        </p:txBody>
      </p:sp>
      <p:sp>
        <p:nvSpPr>
          <p:cNvPr id="1049293"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294"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88804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27"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36</a:t>
            </a:fld>
            <a:endParaRPr lang="en-US" altLang="en-US" sz="1200">
              <a:latin typeface="Arial" charset="0"/>
            </a:endParaRPr>
          </a:p>
        </p:txBody>
      </p:sp>
      <p:sp>
        <p:nvSpPr>
          <p:cNvPr id="1049328"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329"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9025837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7"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37</a:t>
            </a:fld>
            <a:endParaRPr lang="en-US" altLang="en-US" sz="1200">
              <a:latin typeface="Arial" charset="0"/>
            </a:endParaRPr>
          </a:p>
        </p:txBody>
      </p:sp>
      <p:sp>
        <p:nvSpPr>
          <p:cNvPr id="1049348"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349"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1094098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67"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38</a:t>
            </a:fld>
            <a:endParaRPr lang="en-US" altLang="en-US" sz="1200">
              <a:latin typeface="Arial" charset="0"/>
            </a:endParaRPr>
          </a:p>
        </p:txBody>
      </p:sp>
      <p:sp>
        <p:nvSpPr>
          <p:cNvPr id="1049368"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369"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765217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79"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39</a:t>
            </a:fld>
            <a:endParaRPr lang="en-US" altLang="en-US" sz="1200">
              <a:latin typeface="Arial" charset="0"/>
            </a:endParaRPr>
          </a:p>
        </p:txBody>
      </p:sp>
      <p:sp>
        <p:nvSpPr>
          <p:cNvPr id="1049380"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381"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76855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4</a:t>
            </a:fld>
            <a:endParaRPr lang="en-US" altLang="en-US" sz="1200">
              <a:latin typeface="Arial" charset="0"/>
            </a:endParaRPr>
          </a:p>
        </p:txBody>
      </p:sp>
      <p:sp>
        <p:nvSpPr>
          <p:cNvPr id="1048707"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708"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536127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90"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40</a:t>
            </a:fld>
            <a:endParaRPr lang="en-US" altLang="en-US" sz="1200">
              <a:latin typeface="Arial" charset="0"/>
            </a:endParaRPr>
          </a:p>
        </p:txBody>
      </p:sp>
      <p:sp>
        <p:nvSpPr>
          <p:cNvPr id="1049391"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392"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761588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97"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41</a:t>
            </a:fld>
            <a:endParaRPr lang="en-US" altLang="en-US" sz="1200">
              <a:latin typeface="Arial" charset="0"/>
            </a:endParaRPr>
          </a:p>
        </p:txBody>
      </p:sp>
      <p:sp>
        <p:nvSpPr>
          <p:cNvPr id="1049398"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399"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774445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11"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42</a:t>
            </a:fld>
            <a:endParaRPr lang="en-US" altLang="en-US" sz="1200">
              <a:latin typeface="Arial" charset="0"/>
            </a:endParaRPr>
          </a:p>
        </p:txBody>
      </p:sp>
      <p:sp>
        <p:nvSpPr>
          <p:cNvPr id="1049412"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413"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114599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29"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43</a:t>
            </a:fld>
            <a:endParaRPr lang="en-US" altLang="en-US" sz="1200">
              <a:latin typeface="Arial" charset="0"/>
            </a:endParaRPr>
          </a:p>
        </p:txBody>
      </p:sp>
      <p:sp>
        <p:nvSpPr>
          <p:cNvPr id="1049430"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431"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32762368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41"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44</a:t>
            </a:fld>
            <a:endParaRPr lang="en-US" altLang="en-US" sz="1200">
              <a:latin typeface="Arial" charset="0"/>
            </a:endParaRPr>
          </a:p>
        </p:txBody>
      </p:sp>
      <p:sp>
        <p:nvSpPr>
          <p:cNvPr id="1049442"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443"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6060657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54"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45</a:t>
            </a:fld>
            <a:endParaRPr lang="en-US" altLang="en-US" sz="1200">
              <a:latin typeface="Arial" charset="0"/>
            </a:endParaRPr>
          </a:p>
        </p:txBody>
      </p:sp>
      <p:sp>
        <p:nvSpPr>
          <p:cNvPr id="1049455"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456"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39921022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65"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46</a:t>
            </a:fld>
            <a:endParaRPr lang="en-US" altLang="en-US" sz="1200">
              <a:latin typeface="Arial" charset="0"/>
            </a:endParaRPr>
          </a:p>
        </p:txBody>
      </p:sp>
      <p:sp>
        <p:nvSpPr>
          <p:cNvPr id="1049466"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467"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361005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85"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47</a:t>
            </a:fld>
            <a:endParaRPr lang="en-US" altLang="en-US" sz="1200">
              <a:latin typeface="Arial" charset="0"/>
            </a:endParaRPr>
          </a:p>
        </p:txBody>
      </p:sp>
      <p:sp>
        <p:nvSpPr>
          <p:cNvPr id="1049486"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487"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8267206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06"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48</a:t>
            </a:fld>
            <a:endParaRPr lang="en-US" altLang="en-US" sz="1200">
              <a:latin typeface="Arial" charset="0"/>
            </a:endParaRPr>
          </a:p>
        </p:txBody>
      </p:sp>
      <p:sp>
        <p:nvSpPr>
          <p:cNvPr id="1049507"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508"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32779442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13"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49</a:t>
            </a:fld>
            <a:endParaRPr lang="en-US" altLang="en-US" sz="1200">
              <a:latin typeface="Arial" charset="0"/>
            </a:endParaRPr>
          </a:p>
        </p:txBody>
      </p:sp>
      <p:sp>
        <p:nvSpPr>
          <p:cNvPr id="1049514"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515"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3353927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5</a:t>
            </a:fld>
            <a:endParaRPr lang="en-US" altLang="en-US" sz="1200">
              <a:latin typeface="Arial" charset="0"/>
            </a:endParaRPr>
          </a:p>
        </p:txBody>
      </p:sp>
      <p:sp>
        <p:nvSpPr>
          <p:cNvPr id="1048713"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714"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5907126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33"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50</a:t>
            </a:fld>
            <a:endParaRPr lang="en-US" altLang="en-US" sz="1200">
              <a:latin typeface="Arial" charset="0"/>
            </a:endParaRPr>
          </a:p>
        </p:txBody>
      </p:sp>
      <p:sp>
        <p:nvSpPr>
          <p:cNvPr id="1049534"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535"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37942589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40"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51</a:t>
            </a:fld>
            <a:endParaRPr lang="en-US" altLang="en-US" sz="1200">
              <a:latin typeface="Arial" charset="0"/>
            </a:endParaRPr>
          </a:p>
        </p:txBody>
      </p:sp>
      <p:sp>
        <p:nvSpPr>
          <p:cNvPr id="1049541"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9542"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44941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6</a:t>
            </a:fld>
            <a:endParaRPr lang="en-US" altLang="en-US" sz="1200">
              <a:latin typeface="Arial" charset="0"/>
            </a:endParaRPr>
          </a:p>
        </p:txBody>
      </p:sp>
      <p:sp>
        <p:nvSpPr>
          <p:cNvPr id="1048742"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743"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674512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0"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7</a:t>
            </a:fld>
            <a:endParaRPr lang="en-US" altLang="en-US" sz="1200">
              <a:latin typeface="Arial" charset="0"/>
            </a:endParaRPr>
          </a:p>
        </p:txBody>
      </p:sp>
      <p:sp>
        <p:nvSpPr>
          <p:cNvPr id="1048771"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772"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1045856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8</a:t>
            </a:fld>
            <a:endParaRPr lang="en-US" altLang="en-US" sz="1200">
              <a:latin typeface="Arial" charset="0"/>
            </a:endParaRPr>
          </a:p>
        </p:txBody>
      </p:sp>
      <p:sp>
        <p:nvSpPr>
          <p:cNvPr id="1048788"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789"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2216373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3" name="Rectangle 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Arial" charset="0"/>
              </a:rPr>
              <a:pPr lvl="0" algn="r" eaLnBrk="1" latinLnBrk="1" hangingPunct="1"/>
              <a:t>9</a:t>
            </a:fld>
            <a:endParaRPr lang="en-US" altLang="en-US" sz="1200">
              <a:latin typeface="Arial" charset="0"/>
            </a:endParaRPr>
          </a:p>
        </p:txBody>
      </p:sp>
      <p:sp>
        <p:nvSpPr>
          <p:cNvPr id="1048794" name="Rectangle 2"/>
          <p:cNvSpPr>
            <a:spLocks noGrp="1" noRot="1" noChangeAspect="1"/>
          </p:cNvSpPr>
          <p:nvPr>
            <p:ph type="sldImg"/>
          </p:nvPr>
        </p:nvSpPr>
        <p:spPr>
          <a:xfrm>
            <a:off x="1143000" y="685800"/>
            <a:ext cx="4572000" cy="3429000"/>
          </a:xfrm>
          <a:prstGeom prst="rect">
            <a:avLst/>
          </a:prstGeom>
        </p:spPr>
        <p:txBody>
          <a:bodyPr vert="horz" lIns="91440" tIns="45720" rIns="91440" bIns="45720" anchor="ctr"/>
          <a:lstStyle/>
          <a:p>
            <a:endParaRPr/>
          </a:p>
        </p:txBody>
      </p:sp>
      <p:sp>
        <p:nvSpPr>
          <p:cNvPr id="1048795" name="Rectangle 3"/>
          <p:cNvSpPr>
            <a:spLocks noGrp="1"/>
          </p:cNvSpPr>
          <p:nvPr>
            <p:ph type="body" idx="1"/>
          </p:nvPr>
        </p:nvSpPr>
        <p:spPr>
          <a:xfrm>
            <a:off x="685800" y="4343400"/>
            <a:ext cx="5486400" cy="4114800"/>
          </a:xfrm>
          <a:prstGeom prst="rect">
            <a:avLst/>
          </a:prstGeom>
          <a:noFill/>
          <a:ln>
            <a:noFill/>
          </a:ln>
        </p:spPr>
        <p:txBody>
          <a:bodyPr vert="horz" lIns="91440" tIns="45720" rIns="91440" bIns="45720" anchor="t"/>
          <a:lstStyle/>
          <a:p>
            <a:pPr lvl="0" eaLnBrk="1" latinLnBrk="1" hangingPunct="1"/>
            <a:endParaRPr lang="en-US" altLang="en-US"/>
          </a:p>
        </p:txBody>
      </p:sp>
    </p:spTree>
    <p:extLst>
      <p:ext uri="{BB962C8B-B14F-4D97-AF65-F5344CB8AC3E}">
        <p14:creationId xmlns:p14="http://schemas.microsoft.com/office/powerpoint/2010/main" val="3856735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578" name="Rectangle 10"/>
          <p:cNvSpPr/>
          <p:nvPr/>
        </p:nvSpPr>
        <p:spPr>
          <a:xfrm>
            <a:off x="0" y="2330450"/>
            <a:ext cx="8991600" cy="2241550"/>
          </a:xfrm>
          <a:prstGeom prst="rect">
            <a:avLst/>
          </a:prstGeom>
          <a:gradFill rotWithShape="1">
            <a:gsLst>
              <a:gs pos="0">
                <a:srgbClr val="3399FF">
                  <a:alpha val="100000"/>
                </a:srgbClr>
              </a:gs>
              <a:gs pos="50000">
                <a:schemeClr val="hlink">
                  <a:alpha val="100000"/>
                </a:schemeClr>
              </a:gs>
              <a:gs pos="100000">
                <a:srgbClr val="3399FF">
                  <a:alpha val="100000"/>
                </a:srgbClr>
              </a:gs>
            </a:gsLst>
            <a:lin ang="2700000" scaled="1"/>
          </a:gradFill>
          <a:ln w="19050" cap="flat" cmpd="sng">
            <a:solidFill>
              <a:schemeClr val="lt2">
                <a:alpha val="100000"/>
              </a:schemeClr>
            </a:solidFill>
            <a:prstDash val="solid"/>
            <a:round/>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5pPr>
          </a:lstStyle>
          <a:p>
            <a:endParaRPr lang="en-US" altLang="en-US"/>
          </a:p>
        </p:txBody>
      </p:sp>
      <p:sp>
        <p:nvSpPr>
          <p:cNvPr id="1048579" name="Rectangle 14"/>
          <p:cNvSpPr/>
          <p:nvPr/>
        </p:nvSpPr>
        <p:spPr>
          <a:xfrm>
            <a:off x="457200" y="457200"/>
            <a:ext cx="8153400" cy="5791200"/>
          </a:xfrm>
          <a:prstGeom prst="rect">
            <a:avLst/>
          </a:prstGeom>
          <a:solidFill>
            <a:srgbClr val="FFFFFF"/>
          </a:solidFill>
          <a:ln w="28575" cap="flat" cmpd="sng">
            <a:solidFill>
              <a:srgbClr val="996633">
                <a:alpha val="100000"/>
              </a:srgbClr>
            </a:solidFill>
            <a:prstDash val="solid"/>
            <a:round/>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5pPr>
          </a:lstStyle>
          <a:p>
            <a:endParaRPr lang="en-US" altLang="en-US"/>
          </a:p>
        </p:txBody>
      </p:sp>
      <p:sp>
        <p:nvSpPr>
          <p:cNvPr id="1048580" name="Text Box 15"/>
          <p:cNvSpPr txBox="1"/>
          <p:nvPr/>
        </p:nvSpPr>
        <p:spPr>
          <a:xfrm>
            <a:off x="3886200" y="6400800"/>
            <a:ext cx="5105400" cy="447040"/>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5pPr>
          </a:lstStyle>
          <a:p>
            <a:pPr lvl="0" eaLnBrk="1" latinLnBrk="1" hangingPunct="1">
              <a:spcBef>
                <a:spcPct val="50000"/>
              </a:spcBef>
            </a:pPr>
            <a:r>
              <a:rPr lang="en-US" altLang="en-US" sz="1200">
                <a:solidFill>
                  <a:srgbClr val="996633"/>
                </a:solidFill>
              </a:rPr>
              <a:t>© 2009 Pearson Education, Upper Saddle River, NJ 07458. All Rights Reserved</a:t>
            </a:r>
          </a:p>
        </p:txBody>
      </p:sp>
      <p:sp>
        <p:nvSpPr>
          <p:cNvPr id="1048581" name="Text Box 16"/>
          <p:cNvSpPr txBox="1"/>
          <p:nvPr/>
        </p:nvSpPr>
        <p:spPr>
          <a:xfrm>
            <a:off x="152400" y="6400800"/>
            <a:ext cx="2819400" cy="274637"/>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5pPr>
          </a:lstStyle>
          <a:p>
            <a:pPr lvl="0">
              <a:spcBef>
                <a:spcPct val="50000"/>
              </a:spcBef>
            </a:pPr>
            <a:r>
              <a:rPr lang="en-US" altLang="en-US" sz="1200" b="1">
                <a:solidFill>
                  <a:srgbClr val="FFFFFF"/>
                </a:solidFill>
              </a:rPr>
              <a:t>Floyd, Digital Fundamentals, 10</a:t>
            </a:r>
            <a:r>
              <a:rPr lang="en-US" altLang="en-US" sz="1200" b="1" baseline="30000">
                <a:solidFill>
                  <a:srgbClr val="FFFFFF"/>
                </a:solidFill>
              </a:rPr>
              <a:t>th</a:t>
            </a:r>
            <a:r>
              <a:rPr lang="en-US" altLang="en-US" sz="1200" b="1">
                <a:solidFill>
                  <a:srgbClr val="FFFFFF"/>
                </a:solidFill>
              </a:rPr>
              <a:t> 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56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104956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564"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1049565"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543"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1049544"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545"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1049546"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547"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1049548"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549"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550"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1049551"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9552"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553"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9554"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555"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556"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1049557"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558"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559"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1049560"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1049561"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576" name="Text Box 8"/>
          <p:cNvSpPr txBox="1"/>
          <p:nvPr/>
        </p:nvSpPr>
        <p:spPr>
          <a:xfrm>
            <a:off x="3886200" y="6400800"/>
            <a:ext cx="5105400" cy="274637"/>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5pPr>
          </a:lstStyle>
          <a:p>
            <a:pPr lvl="0" eaLnBrk="1" latinLnBrk="1" hangingPunct="1">
              <a:spcBef>
                <a:spcPct val="50000"/>
              </a:spcBef>
            </a:pPr>
            <a:r>
              <a:rPr lang="en-US" altLang="en-US" sz="1200">
                <a:solidFill>
                  <a:srgbClr val="996633"/>
                </a:solidFill>
              </a:rPr>
              <a:t>© 2009 Pearson Education, Upper Saddle River, NJ 07458. All Rights Reserved</a:t>
            </a:r>
          </a:p>
        </p:txBody>
      </p:sp>
      <p:sp>
        <p:nvSpPr>
          <p:cNvPr id="1048577" name="Text Box 9"/>
          <p:cNvSpPr txBox="1"/>
          <p:nvPr/>
        </p:nvSpPr>
        <p:spPr>
          <a:xfrm>
            <a:off x="152400" y="6400800"/>
            <a:ext cx="2819400" cy="274637"/>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sym typeface="Times New Roman" pitchFamily="18" charset="0"/>
              </a:defRPr>
            </a:lvl5pPr>
          </a:lstStyle>
          <a:p>
            <a:pPr lvl="0">
              <a:spcBef>
                <a:spcPct val="50000"/>
              </a:spcBef>
            </a:pPr>
            <a:r>
              <a:rPr lang="en-US" altLang="en-US" sz="1200">
                <a:solidFill>
                  <a:srgbClr val="996633"/>
                </a:solidFill>
              </a:rPr>
              <a:t>Floyd, Digital Fundamentals, 10</a:t>
            </a:r>
            <a:r>
              <a:rPr lang="en-US" altLang="en-US" sz="1200" baseline="30000">
                <a:solidFill>
                  <a:srgbClr val="996633"/>
                </a:solidFill>
              </a:rPr>
              <a:t>th</a:t>
            </a:r>
            <a:r>
              <a:rPr lang="en-US" altLang="en-US" sz="1200">
                <a:solidFill>
                  <a:srgbClr val="996633"/>
                </a:solidFill>
              </a:rPr>
              <a:t> ed</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eaLnBrk="0" fontAlgn="base" hangingPunct="0">
        <a:spcBef>
          <a:spcPct val="0"/>
        </a:spcBef>
        <a:spcAft>
          <a:spcPct val="0"/>
        </a:spcAft>
        <a:defRPr sz="3200" b="1">
          <a:solidFill>
            <a:schemeClr val="tx2"/>
          </a:solidFill>
          <a:latin typeface="Arial" charset="0"/>
        </a:defRPr>
      </a:lvl6pPr>
      <a:lvl7pPr marL="914400" algn="l" rtl="0" eaLnBrk="0" fontAlgn="base" hangingPunct="0">
        <a:spcBef>
          <a:spcPct val="0"/>
        </a:spcBef>
        <a:spcAft>
          <a:spcPct val="0"/>
        </a:spcAft>
        <a:defRPr sz="3200" b="1">
          <a:solidFill>
            <a:schemeClr val="tx2"/>
          </a:solidFill>
          <a:latin typeface="Arial" charset="0"/>
        </a:defRPr>
      </a:lvl7pPr>
      <a:lvl8pPr marL="1371600" algn="l" rtl="0" eaLnBrk="0" fontAlgn="base" hangingPunct="0">
        <a:spcBef>
          <a:spcPct val="0"/>
        </a:spcBef>
        <a:spcAft>
          <a:spcPct val="0"/>
        </a:spcAft>
        <a:defRPr sz="3200" b="1">
          <a:solidFill>
            <a:schemeClr val="tx2"/>
          </a:solidFill>
          <a:latin typeface="Arial" charset="0"/>
        </a:defRPr>
      </a:lvl8pPr>
      <a:lvl9pPr marL="1828800" algn="l" rtl="0" eaLnBrk="0" fontAlgn="base" hangingPunct="0">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10.xml"/><Relationship Id="rId7"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17.emf"/><Relationship Id="rId5" Type="http://schemas.openxmlformats.org/officeDocument/2006/relationships/oleObject" Target="../embeddings/oleObject12.bin"/><Relationship Id="rId10" Type="http://schemas.openxmlformats.org/officeDocument/2006/relationships/image" Target="../media/image19.emf"/><Relationship Id="rId4" Type="http://schemas.openxmlformats.org/officeDocument/2006/relationships/image" Target="../media/image5.jpeg"/><Relationship Id="rId9"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1.emf"/><Relationship Id="rId5" Type="http://schemas.openxmlformats.org/officeDocument/2006/relationships/oleObject" Target="../embeddings/oleObject15.bin"/><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27.emf"/><Relationship Id="rId5" Type="http://schemas.openxmlformats.org/officeDocument/2006/relationships/oleObject" Target="../embeddings/oleObject16.bin"/><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notesSlide" Target="../notesSlides/notesSlide20.xml"/><Relationship Id="rId7"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30.emf"/><Relationship Id="rId5" Type="http://schemas.openxmlformats.org/officeDocument/2006/relationships/oleObject" Target="../embeddings/oleObject17.bin"/><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3.png"/><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30.emf"/><Relationship Id="rId5" Type="http://schemas.openxmlformats.org/officeDocument/2006/relationships/oleObject" Target="../embeddings/oleObject18.bin"/><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notesSlide" Target="../notesSlides/notesSlide22.xml"/><Relationship Id="rId7"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34.emf"/><Relationship Id="rId5" Type="http://schemas.openxmlformats.org/officeDocument/2006/relationships/oleObject" Target="../embeddings/oleObject19.bin"/><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35.emf"/><Relationship Id="rId5" Type="http://schemas.openxmlformats.org/officeDocument/2006/relationships/oleObject" Target="../embeddings/oleObject21.bin"/><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36.emf"/><Relationship Id="rId5" Type="http://schemas.openxmlformats.org/officeDocument/2006/relationships/oleObject" Target="../embeddings/oleObject22.bin"/><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notesSlide" Target="../notesSlides/notesSlide25.xml"/><Relationship Id="rId7"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5.jpeg"/><Relationship Id="rId5" Type="http://schemas.openxmlformats.org/officeDocument/2006/relationships/image" Target="../media/image37.emf"/><Relationship Id="rId4" Type="http://schemas.openxmlformats.org/officeDocument/2006/relationships/oleObject" Target="../embeddings/oleObject23.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38.wmf"/><Relationship Id="rId5" Type="http://schemas.openxmlformats.org/officeDocument/2006/relationships/oleObject" Target="../embeddings/oleObject25.bin"/><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39.emf"/><Relationship Id="rId5" Type="http://schemas.openxmlformats.org/officeDocument/2006/relationships/oleObject" Target="../embeddings/oleObject26.bin"/><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notesSlide" Target="../notesSlides/notesSlide28.xml"/><Relationship Id="rId7"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40.emf"/><Relationship Id="rId5" Type="http://schemas.openxmlformats.org/officeDocument/2006/relationships/oleObject" Target="../embeddings/oleObject27.bin"/><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42.emf"/><Relationship Id="rId5" Type="http://schemas.openxmlformats.org/officeDocument/2006/relationships/oleObject" Target="../embeddings/oleObject29.bin"/><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notesSlide" Target="../notesSlides/notesSlide31.xml"/><Relationship Id="rId7" Type="http://schemas.openxmlformats.org/officeDocument/2006/relationships/oleObject" Target="../embeddings/oleObject31.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43.emf"/><Relationship Id="rId5" Type="http://schemas.openxmlformats.org/officeDocument/2006/relationships/oleObject" Target="../embeddings/oleObject30.bin"/><Relationship Id="rId4" Type="http://schemas.openxmlformats.org/officeDocument/2006/relationships/image" Target="../media/image5.jpeg"/></Relationships>
</file>

<file path=ppt/slides/_rels/slide32.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notesSlide" Target="../notesSlides/notesSlide32.xml"/><Relationship Id="rId7" Type="http://schemas.openxmlformats.org/officeDocument/2006/relationships/oleObject" Target="../embeddings/oleObject33.bin"/><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45.emf"/><Relationship Id="rId5" Type="http://schemas.openxmlformats.org/officeDocument/2006/relationships/oleObject" Target="../embeddings/oleObject32.bin"/><Relationship Id="rId4" Type="http://schemas.openxmlformats.org/officeDocument/2006/relationships/image" Target="../media/image5.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47.emf"/><Relationship Id="rId5" Type="http://schemas.openxmlformats.org/officeDocument/2006/relationships/oleObject" Target="../embeddings/oleObject34.bin"/><Relationship Id="rId4" Type="http://schemas.openxmlformats.org/officeDocument/2006/relationships/image" Target="../media/image5.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5.jpeg"/><Relationship Id="rId5" Type="http://schemas.openxmlformats.org/officeDocument/2006/relationships/image" Target="../media/image48.emf"/><Relationship Id="rId4" Type="http://schemas.openxmlformats.org/officeDocument/2006/relationships/oleObject" Target="../embeddings/oleObject35.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5.jpeg"/><Relationship Id="rId5" Type="http://schemas.openxmlformats.org/officeDocument/2006/relationships/image" Target="../media/image49.emf"/><Relationship Id="rId4" Type="http://schemas.openxmlformats.org/officeDocument/2006/relationships/oleObject" Target="../embeddings/oleObject3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image" Target="../media/image5.jpeg"/><Relationship Id="rId5" Type="http://schemas.openxmlformats.org/officeDocument/2006/relationships/image" Target="../media/image49.emf"/><Relationship Id="rId4" Type="http://schemas.openxmlformats.org/officeDocument/2006/relationships/oleObject" Target="../embeddings/oleObject37.bin"/></Relationships>
</file>

<file path=ppt/slides/_rels/slide37.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notesSlide" Target="../notesSlides/notesSlide37.xml"/><Relationship Id="rId7" Type="http://schemas.openxmlformats.org/officeDocument/2006/relationships/oleObject" Target="../embeddings/oleObject39.bin"/><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image" Target="../media/image50.wmf"/><Relationship Id="rId5" Type="http://schemas.openxmlformats.org/officeDocument/2006/relationships/oleObject" Target="../embeddings/oleObject38.bin"/><Relationship Id="rId4" Type="http://schemas.openxmlformats.org/officeDocument/2006/relationships/image" Target="../media/image5.jpeg"/></Relationships>
</file>

<file path=ppt/slides/_rels/slide38.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notesSlide" Target="../notesSlides/notesSlide38.xml"/><Relationship Id="rId7" Type="http://schemas.openxmlformats.org/officeDocument/2006/relationships/oleObject" Target="../embeddings/oleObject41.bin"/><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51.emf"/><Relationship Id="rId5" Type="http://schemas.openxmlformats.org/officeDocument/2006/relationships/oleObject" Target="../embeddings/oleObject40.bin"/><Relationship Id="rId4" Type="http://schemas.openxmlformats.org/officeDocument/2006/relationships/image" Target="../media/image5.jpeg"/></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35.emf"/><Relationship Id="rId5" Type="http://schemas.openxmlformats.org/officeDocument/2006/relationships/oleObject" Target="../embeddings/oleObject42.bin"/><Relationship Id="rId4" Type="http://schemas.openxmlformats.org/officeDocument/2006/relationships/image" Target="../media/image53.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36.emf"/><Relationship Id="rId5" Type="http://schemas.openxmlformats.org/officeDocument/2006/relationships/oleObject" Target="../embeddings/oleObject43.bin"/><Relationship Id="rId4" Type="http://schemas.openxmlformats.org/officeDocument/2006/relationships/image" Target="../media/image53.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54.emf"/><Relationship Id="rId5" Type="http://schemas.openxmlformats.org/officeDocument/2006/relationships/oleObject" Target="../embeddings/oleObject44.bin"/><Relationship Id="rId4" Type="http://schemas.openxmlformats.org/officeDocument/2006/relationships/image" Target="../media/image53.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55.emf"/><Relationship Id="rId5" Type="http://schemas.openxmlformats.org/officeDocument/2006/relationships/oleObject" Target="../embeddings/oleObject45.bin"/><Relationship Id="rId4" Type="http://schemas.openxmlformats.org/officeDocument/2006/relationships/image" Target="../media/image53.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41.emf"/><Relationship Id="rId5" Type="http://schemas.openxmlformats.org/officeDocument/2006/relationships/oleObject" Target="../embeddings/oleObject46.bin"/><Relationship Id="rId4" Type="http://schemas.openxmlformats.org/officeDocument/2006/relationships/image" Target="../media/image53.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43.emf"/><Relationship Id="rId5" Type="http://schemas.openxmlformats.org/officeDocument/2006/relationships/oleObject" Target="../embeddings/oleObject47.bin"/><Relationship Id="rId4" Type="http://schemas.openxmlformats.org/officeDocument/2006/relationships/image" Target="../media/image53.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42.emf"/><Relationship Id="rId5" Type="http://schemas.openxmlformats.org/officeDocument/2006/relationships/oleObject" Target="../embeddings/oleObject48.bin"/><Relationship Id="rId4" Type="http://schemas.openxmlformats.org/officeDocument/2006/relationships/image" Target="../media/image53.jpeg"/></Relationships>
</file>

<file path=ppt/slides/_rels/slide4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51.emf"/><Relationship Id="rId5" Type="http://schemas.openxmlformats.org/officeDocument/2006/relationships/oleObject" Target="../embeddings/oleObject49.bin"/><Relationship Id="rId4" Type="http://schemas.openxmlformats.org/officeDocument/2006/relationships/image" Target="../media/image53.jpeg"/></Relationships>
</file>

<file path=ppt/slides/_rels/slide5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6.xml"/><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notesSlide" Target="../notesSlides/notesSlide7.xml"/><Relationship Id="rId7"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1.emf"/><Relationship Id="rId5" Type="http://schemas.openxmlformats.org/officeDocument/2006/relationships/oleObject" Target="../embeddings/oleObject8.bin"/><Relationship Id="rId10" Type="http://schemas.openxmlformats.org/officeDocument/2006/relationships/image" Target="../media/image14.png"/><Relationship Id="rId4" Type="http://schemas.openxmlformats.org/officeDocument/2006/relationships/image" Target="../media/image5.jpe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5.jpeg"/><Relationship Id="rId5" Type="http://schemas.openxmlformats.org/officeDocument/2006/relationships/image" Target="../media/image15.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11.bin"/><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2" name="Rectangle 14"/>
          <p:cNvSpPr/>
          <p:nvPr/>
        </p:nvSpPr>
        <p:spPr>
          <a:xfrm>
            <a:off x="0" y="0"/>
            <a:ext cx="9144000" cy="6858000"/>
          </a:xfrm>
          <a:prstGeom prst="rect">
            <a:avLst/>
          </a:prstGeom>
          <a:gradFill rotWithShape="1">
            <a:gsLst>
              <a:gs pos="0">
                <a:srgbClr val="3399FF">
                  <a:alpha val="100000"/>
                </a:srgbClr>
              </a:gs>
              <a:gs pos="50000">
                <a:schemeClr val="hlink">
                  <a:alpha val="100000"/>
                </a:schemeClr>
              </a:gs>
              <a:gs pos="100000">
                <a:srgbClr val="3399FF">
                  <a:alpha val="100000"/>
                </a:srgbClr>
              </a:gs>
            </a:gsLst>
            <a:lin ang="2700000" scaled="1"/>
          </a:gra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583" name="Rectangle 15"/>
          <p:cNvSpPr/>
          <p:nvPr/>
        </p:nvSpPr>
        <p:spPr>
          <a:xfrm>
            <a:off x="1447800" y="0"/>
            <a:ext cx="6324600" cy="6858000"/>
          </a:xfrm>
          <a:prstGeom prst="rect">
            <a:avLst/>
          </a:prstGeom>
          <a:solidFill>
            <a:srgbClr val="DDDDDD"/>
          </a:solidFill>
          <a:ln w="2857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584" name="Rectangle 10"/>
          <p:cNvSpPr/>
          <p:nvPr/>
        </p:nvSpPr>
        <p:spPr>
          <a:xfrm>
            <a:off x="1905000" y="228600"/>
            <a:ext cx="5410200" cy="6477000"/>
          </a:xfrm>
          <a:prstGeom prst="rect">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585" name="Text Box 12"/>
          <p:cNvSpPr txBox="1"/>
          <p:nvPr/>
        </p:nvSpPr>
        <p:spPr>
          <a:xfrm>
            <a:off x="2133600" y="457200"/>
            <a:ext cx="4876800" cy="2575560"/>
          </a:xfrm>
          <a:prstGeom prst="rect">
            <a:avLst/>
          </a:prstGeom>
          <a:solidFill>
            <a:schemeClr val="dk1"/>
          </a:solid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lgn="ctr" eaLnBrk="1" latinLnBrk="1" hangingPunct="1">
              <a:spcBef>
                <a:spcPct val="50000"/>
              </a:spcBef>
            </a:pPr>
            <a:r>
              <a:rPr lang="en-US" altLang="en-US" sz="4800">
                <a:solidFill>
                  <a:schemeClr val="lt1"/>
                </a:solidFill>
              </a:rPr>
              <a:t>Digital Fundamentals</a:t>
            </a:r>
          </a:p>
          <a:p>
            <a:pPr lvl="0" algn="ctr" eaLnBrk="1" latinLnBrk="1" hangingPunct="1">
              <a:spcBef>
                <a:spcPct val="50000"/>
              </a:spcBef>
            </a:pPr>
            <a:r>
              <a:rPr lang="en-US" altLang="en-US" sz="1800">
                <a:solidFill>
                  <a:schemeClr val="lt1"/>
                </a:solidFill>
              </a:rPr>
              <a:t>Tenth Edition</a:t>
            </a:r>
          </a:p>
          <a:p>
            <a:pPr lvl="0" algn="ctr" eaLnBrk="1" latinLnBrk="1" hangingPunct="1">
              <a:spcBef>
                <a:spcPct val="50000"/>
              </a:spcBef>
            </a:pPr>
            <a:r>
              <a:rPr lang="en-US" altLang="en-US" sz="2800">
                <a:solidFill>
                  <a:schemeClr val="lt1"/>
                </a:solidFill>
                <a:latin typeface="Arial" charset="0"/>
              </a:rPr>
              <a:t>Floyd</a:t>
            </a:r>
          </a:p>
        </p:txBody>
      </p:sp>
      <p:pic>
        <p:nvPicPr>
          <p:cNvPr id="2097152" name="Picture 20" descr="Cover image for DF10-small"/>
          <p:cNvPicPr>
            <a:picLocks/>
          </p:cNvPicPr>
          <p:nvPr/>
        </p:nvPicPr>
        <p:blipFill>
          <a:blip r:embed="rId3"/>
          <a:srcRect/>
          <a:stretch>
            <a:fillRect/>
          </a:stretch>
        </p:blipFill>
        <p:spPr>
          <a:xfrm>
            <a:off x="2286000" y="3230562"/>
            <a:ext cx="4572000" cy="3017837"/>
          </a:xfrm>
          <a:prstGeom prst="rect">
            <a:avLst/>
          </a:prstGeom>
          <a:noFill/>
          <a:ln>
            <a:noFill/>
          </a:ln>
        </p:spPr>
      </p:pic>
      <p:sp>
        <p:nvSpPr>
          <p:cNvPr id="1048586" name="Text Box 13"/>
          <p:cNvSpPr txBox="1"/>
          <p:nvPr/>
        </p:nvSpPr>
        <p:spPr>
          <a:xfrm>
            <a:off x="3749675" y="4648200"/>
            <a:ext cx="1736725" cy="510540"/>
          </a:xfrm>
          <a:prstGeom prst="rect">
            <a:avLst/>
          </a:prstGeom>
          <a:solidFill>
            <a:schemeClr val="folHlink"/>
          </a:solidFill>
          <a:ln w="19050" cap="flat" cmpd="sng">
            <a:solidFill>
              <a:srgbClr val="000000">
                <a:alpha val="100000"/>
              </a:srgbClr>
            </a:solidFill>
            <a:prstDash val="solid"/>
            <a:round/>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2800">
                <a:solidFill>
                  <a:srgbClr val="008000"/>
                </a:solidFill>
              </a:rPr>
              <a:t>Chapter 7</a:t>
            </a:r>
          </a:p>
        </p:txBody>
      </p:sp>
      <p:sp>
        <p:nvSpPr>
          <p:cNvPr id="1048587" name="Text Box 19"/>
          <p:cNvSpPr txBox="1"/>
          <p:nvPr/>
        </p:nvSpPr>
        <p:spPr>
          <a:xfrm>
            <a:off x="5486400" y="6324600"/>
            <a:ext cx="2438400" cy="27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200">
                <a:solidFill>
                  <a:srgbClr val="996633"/>
                </a:solidFill>
              </a:rPr>
              <a:t>© 2008 Pearson Education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048586"/>
                                        </p:tgtEl>
                                        <p:attrNameLst>
                                          <p:attrName>style.visibility</p:attrName>
                                        </p:attrNameLst>
                                      </p:cBhvr>
                                      <p:to>
                                        <p:strVal val="visible"/>
                                      </p:to>
                                    </p:set>
                                    <p:anim calcmode="lin" valueType="num">
                                      <p:cBhvr>
                                        <p:cTn id="7" dur="1000" fill="hold"/>
                                        <p:tgtEl>
                                          <p:spTgt spid="1048586"/>
                                        </p:tgtEl>
                                        <p:attrNameLst>
                                          <p:attrName>ppt_w</p:attrName>
                                        </p:attrNameLst>
                                      </p:cBhvr>
                                      <p:tavLst>
                                        <p:tav tm="0">
                                          <p:val>
                                            <p:strVal val="#ppt_w*0.70"/>
                                          </p:val>
                                        </p:tav>
                                        <p:tav tm="100000">
                                          <p:val>
                                            <p:strVal val="#ppt_w"/>
                                          </p:val>
                                        </p:tav>
                                      </p:tavLst>
                                    </p:anim>
                                    <p:anim calcmode="lin" valueType="num">
                                      <p:cBhvr>
                                        <p:cTn id="8" dur="1000" fill="hold"/>
                                        <p:tgtEl>
                                          <p:spTgt spid="1048586"/>
                                        </p:tgtEl>
                                        <p:attrNameLst>
                                          <p:attrName>ppt_h</p:attrName>
                                        </p:attrNameLst>
                                      </p:cBhvr>
                                      <p:tavLst>
                                        <p:tav tm="0">
                                          <p:val>
                                            <p:strVal val="#ppt_h"/>
                                          </p:val>
                                        </p:tav>
                                        <p:tav tm="100000">
                                          <p:val>
                                            <p:strVal val="#ppt_h"/>
                                          </p:val>
                                        </p:tav>
                                      </p:tavLst>
                                    </p:anim>
                                    <p:animEffect transition="in" filter="fade">
                                      <p:cBhvr>
                                        <p:cTn id="9" dur="1000"/>
                                        <p:tgtEl>
                                          <p:spTgt spid="104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5"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796"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797" name="Rectangle 4"/>
          <p:cNvSpPr/>
          <p:nvPr/>
        </p:nvSpPr>
        <p:spPr>
          <a:xfrm>
            <a:off x="914400" y="1143000"/>
            <a:ext cx="1139825"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Latches</a:t>
            </a:r>
          </a:p>
        </p:txBody>
      </p:sp>
      <p:sp>
        <p:nvSpPr>
          <p:cNvPr id="1048798" name="Rectangle 7"/>
          <p:cNvSpPr/>
          <p:nvPr/>
        </p:nvSpPr>
        <p:spPr>
          <a:xfrm>
            <a:off x="1150937" y="1524000"/>
            <a:ext cx="4411662" cy="1295400"/>
          </a:xfrm>
          <a:prstGeom prst="rect">
            <a:avLst/>
          </a:prstGeom>
          <a:noFill/>
          <a:ln>
            <a:noFill/>
          </a:ln>
          <a:effectLst>
            <a:outerShdw dist="107763" dir="2699999" algn="ctr">
              <a:schemeClr val="dk2">
                <a:alpha val="50000"/>
              </a:schemeClr>
            </a:outerShdw>
          </a:effectLst>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799" name="Text Box 9"/>
          <p:cNvSpPr txBox="1"/>
          <p:nvPr/>
        </p:nvSpPr>
        <p:spPr>
          <a:xfrm>
            <a:off x="1447800" y="2149475"/>
            <a:ext cx="4191000" cy="8223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Determine the </a:t>
            </a:r>
            <a:r>
              <a:rPr lang="en-US" altLang="en-US" i="1"/>
              <a:t>Q</a:t>
            </a:r>
            <a:r>
              <a:rPr lang="en-US" altLang="en-US"/>
              <a:t> output for the </a:t>
            </a:r>
            <a:r>
              <a:rPr lang="en-US" altLang="en-US" i="1"/>
              <a:t>D</a:t>
            </a:r>
            <a:r>
              <a:rPr lang="en-US" altLang="en-US"/>
              <a:t> latch, given the inputs shown. </a:t>
            </a:r>
          </a:p>
        </p:txBody>
      </p:sp>
      <p:graphicFrame>
        <p:nvGraphicFramePr>
          <p:cNvPr id="4194315" name="Object 4194314"/>
          <p:cNvGraphicFramePr>
            <a:graphicFrameLocks/>
          </p:cNvGraphicFramePr>
          <p:nvPr/>
        </p:nvGraphicFramePr>
        <p:xfrm>
          <a:off x="2252662" y="3252787"/>
          <a:ext cx="3656012" cy="1539875"/>
        </p:xfrm>
        <a:graphic>
          <a:graphicData uri="http://schemas.openxmlformats.org/presentationml/2006/ole">
            <mc:AlternateContent xmlns:mc="http://schemas.openxmlformats.org/markup-compatibility/2006">
              <mc:Choice xmlns:v="urn:schemas-microsoft-com:vml" Requires="v">
                <p:oleObj spid="_x0000_s8194" name="CorelDRAW" r:id="rId5" imgW="3656012" imgH="1539875" progId="CorelDRAW.Graphic.12">
                  <p:embed followColorScheme="full"/>
                </p:oleObj>
              </mc:Choice>
              <mc:Fallback>
                <p:oleObj name="CorelDRAW" r:id="rId5" imgW="3656012" imgH="1539875" progId="CorelDRAW.Graphic.12">
                  <p:embed followColorScheme="full"/>
                  <p:pic>
                    <p:nvPicPr>
                      <p:cNvPr id="2097176" name="Object 11"/>
                      <p:cNvPicPr>
                        <a:picLocks/>
                      </p:cNvPicPr>
                      <p:nvPr/>
                    </p:nvPicPr>
                    <p:blipFill>
                      <a:blip r:embed="rId6"/>
                      <a:srcRect/>
                      <a:stretch>
                        <a:fillRect/>
                      </a:stretch>
                    </p:blipFill>
                    <p:spPr>
                      <a:xfrm>
                        <a:off x="2252662" y="3252787"/>
                        <a:ext cx="3656012" cy="1539875"/>
                      </a:xfrm>
                      <a:prstGeom prst="rect">
                        <a:avLst/>
                      </a:prstGeom>
                      <a:noFill/>
                      <a:ln>
                        <a:noFill/>
                      </a:ln>
                    </p:spPr>
                  </p:pic>
                </p:oleObj>
              </mc:Fallback>
            </mc:AlternateContent>
          </a:graphicData>
        </a:graphic>
      </p:graphicFrame>
      <p:graphicFrame>
        <p:nvGraphicFramePr>
          <p:cNvPr id="4194316" name="Object 4194315"/>
          <p:cNvGraphicFramePr>
            <a:graphicFrameLocks/>
          </p:cNvGraphicFramePr>
          <p:nvPr/>
        </p:nvGraphicFramePr>
        <p:xfrm>
          <a:off x="1295400" y="3276600"/>
          <a:ext cx="6400800" cy="1498600"/>
        </p:xfrm>
        <a:graphic>
          <a:graphicData uri="http://schemas.openxmlformats.org/presentationml/2006/ole">
            <mc:AlternateContent xmlns:mc="http://schemas.openxmlformats.org/markup-compatibility/2006">
              <mc:Choice xmlns:v="urn:schemas-microsoft-com:vml" Requires="v">
                <p:oleObj spid="_x0000_s8195" name="CorelDRAW" r:id="rId7" imgW="6400800" imgH="1498600" progId="CorelDRAW.Graphic.12">
                  <p:embed followColorScheme="full"/>
                </p:oleObj>
              </mc:Choice>
              <mc:Fallback>
                <p:oleObj name="CorelDRAW" r:id="rId7" imgW="6400800" imgH="1498600" progId="CorelDRAW.Graphic.12">
                  <p:embed followColorScheme="full"/>
                  <p:pic>
                    <p:nvPicPr>
                      <p:cNvPr id="2097177" name="Object 12"/>
                      <p:cNvPicPr>
                        <a:picLocks/>
                      </p:cNvPicPr>
                      <p:nvPr/>
                    </p:nvPicPr>
                    <p:blipFill>
                      <a:blip r:embed="rId8"/>
                      <a:srcRect/>
                      <a:stretch>
                        <a:fillRect/>
                      </a:stretch>
                    </p:blipFill>
                    <p:spPr>
                      <a:xfrm>
                        <a:off x="1295400" y="3276600"/>
                        <a:ext cx="6400800" cy="1498600"/>
                      </a:xfrm>
                      <a:prstGeom prst="rect">
                        <a:avLst/>
                      </a:prstGeom>
                      <a:noFill/>
                      <a:ln>
                        <a:noFill/>
                      </a:ln>
                    </p:spPr>
                  </p:pic>
                </p:oleObj>
              </mc:Fallback>
            </mc:AlternateContent>
          </a:graphicData>
        </a:graphic>
      </p:graphicFrame>
      <p:sp>
        <p:nvSpPr>
          <p:cNvPr id="1048800" name="Rectangle 13"/>
          <p:cNvSpPr/>
          <p:nvPr/>
        </p:nvSpPr>
        <p:spPr>
          <a:xfrm>
            <a:off x="1981200" y="4343400"/>
            <a:ext cx="6096000" cy="457200"/>
          </a:xfrm>
          <a:prstGeom prst="rect">
            <a:avLst/>
          </a:prstGeom>
          <a:solidFill>
            <a:srgbClr val="FFFFFF"/>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grpSp>
        <p:nvGrpSpPr>
          <p:cNvPr id="125" name="Group 124"/>
          <p:cNvGrpSpPr/>
          <p:nvPr/>
        </p:nvGrpSpPr>
        <p:grpSpPr>
          <a:xfrm>
            <a:off x="1143000" y="4419600"/>
            <a:ext cx="7239000" cy="1508125"/>
            <a:chOff x="720" y="2832"/>
            <a:chExt cx="4560" cy="950"/>
          </a:xfrm>
        </p:grpSpPr>
        <p:sp>
          <p:nvSpPr>
            <p:cNvPr id="1048801" name="Text Box 15"/>
            <p:cNvSpPr txBox="1"/>
            <p:nvPr/>
          </p:nvSpPr>
          <p:spPr>
            <a:xfrm>
              <a:off x="720" y="3264"/>
              <a:ext cx="4560" cy="518"/>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Notice that the Enable is not active during these times, so the output is latched.</a:t>
              </a:r>
            </a:p>
          </p:txBody>
        </p:sp>
        <p:sp>
          <p:nvSpPr>
            <p:cNvPr id="1048802" name="Line 16"/>
            <p:cNvSpPr/>
            <p:nvPr/>
          </p:nvSpPr>
          <p:spPr>
            <a:xfrm flipV="1">
              <a:off x="3072" y="2880"/>
              <a:ext cx="384" cy="336"/>
            </a:xfrm>
            <a:prstGeom prst="line">
              <a:avLst/>
            </a:prstGeom>
            <a:noFill/>
            <a:ln w="9525" cap="flat" cmpd="sng">
              <a:solidFill>
                <a:schemeClr val="dk1">
                  <a:alpha val="100000"/>
                </a:schemeClr>
              </a:solidFill>
              <a:prstDash val="solid"/>
              <a:round/>
              <a:tailEnd type="triangle" w="med" len="med"/>
            </a:ln>
          </p:spPr>
        </p:sp>
        <p:sp>
          <p:nvSpPr>
            <p:cNvPr id="1048803" name="Line 17"/>
            <p:cNvSpPr/>
            <p:nvPr/>
          </p:nvSpPr>
          <p:spPr>
            <a:xfrm flipV="1">
              <a:off x="1536" y="2832"/>
              <a:ext cx="240" cy="384"/>
            </a:xfrm>
            <a:prstGeom prst="line">
              <a:avLst/>
            </a:prstGeom>
            <a:noFill/>
            <a:ln w="9525" cap="flat" cmpd="sng">
              <a:solidFill>
                <a:schemeClr val="dk1">
                  <a:alpha val="100000"/>
                </a:schemeClr>
              </a:solidFill>
              <a:prstDash val="solid"/>
              <a:round/>
              <a:tailEnd type="triangle" w="med" len="med"/>
            </a:ln>
          </p:spPr>
        </p:sp>
      </p:grpSp>
      <p:graphicFrame>
        <p:nvGraphicFramePr>
          <p:cNvPr id="4194317" name="Object 4194316"/>
          <p:cNvGraphicFramePr>
            <a:graphicFrameLocks/>
          </p:cNvGraphicFramePr>
          <p:nvPr/>
        </p:nvGraphicFramePr>
        <p:xfrm>
          <a:off x="5792787" y="1066800"/>
          <a:ext cx="1879600" cy="1920875"/>
        </p:xfrm>
        <a:graphic>
          <a:graphicData uri="http://schemas.openxmlformats.org/presentationml/2006/ole">
            <mc:AlternateContent xmlns:mc="http://schemas.openxmlformats.org/markup-compatibility/2006">
              <mc:Choice xmlns:v="urn:schemas-microsoft-com:vml" Requires="v">
                <p:oleObj spid="_x0000_s8196" name="CorelDRAW" r:id="rId9" imgW="1879600" imgH="1920875" progId="CorelDRAW.Graphic.13">
                  <p:embed followColorScheme="full"/>
                </p:oleObj>
              </mc:Choice>
              <mc:Fallback>
                <p:oleObj name="CorelDRAW" r:id="rId9" imgW="1879600" imgH="1920875" progId="CorelDRAW.Graphic.13">
                  <p:embed followColorScheme="full"/>
                  <p:pic>
                    <p:nvPicPr>
                      <p:cNvPr id="2097178" name="Object 18"/>
                      <p:cNvPicPr>
                        <a:picLocks/>
                      </p:cNvPicPr>
                      <p:nvPr/>
                    </p:nvPicPr>
                    <p:blipFill>
                      <a:blip r:embed="rId10"/>
                      <a:srcRect/>
                      <a:stretch>
                        <a:fillRect/>
                      </a:stretch>
                    </p:blipFill>
                    <p:spPr>
                      <a:xfrm>
                        <a:off x="5792787" y="1066800"/>
                        <a:ext cx="1879600" cy="1920875"/>
                      </a:xfrm>
                      <a:prstGeom prst="rect">
                        <a:avLst/>
                      </a:prstGeom>
                      <a:noFill/>
                      <a:ln>
                        <a:noFill/>
                      </a:ln>
                    </p:spPr>
                  </p:pic>
                </p:oleObj>
              </mc:Fallback>
            </mc:AlternateContent>
          </a:graphicData>
        </a:graphic>
      </p:graphicFrame>
      <p:grpSp>
        <p:nvGrpSpPr>
          <p:cNvPr id="126" name="Group 125"/>
          <p:cNvGrpSpPr/>
          <p:nvPr/>
        </p:nvGrpSpPr>
        <p:grpSpPr>
          <a:xfrm>
            <a:off x="7634287" y="2465387"/>
            <a:ext cx="381000" cy="336550"/>
            <a:chOff x="2454" y="3201"/>
            <a:chExt cx="240" cy="212"/>
          </a:xfrm>
        </p:grpSpPr>
        <p:sp>
          <p:nvSpPr>
            <p:cNvPr id="1048804" name="Text Box 20"/>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8805" name="Line 21"/>
            <p:cNvSpPr/>
            <p:nvPr/>
          </p:nvSpPr>
          <p:spPr>
            <a:xfrm>
              <a:off x="2524" y="3237"/>
              <a:ext cx="96" cy="0"/>
            </a:xfrm>
            <a:prstGeom prst="line">
              <a:avLst/>
            </a:prstGeom>
            <a:noFill/>
            <a:ln w="9525" cap="flat" cmpd="sng">
              <a:solidFill>
                <a:srgbClr val="FF0000">
                  <a:alpha val="100000"/>
                </a:srgbClr>
              </a:solidFill>
              <a:prstDash val="solid"/>
              <a:round/>
            </a:ln>
          </p:spPr>
        </p:sp>
      </p:grpSp>
      <p:sp>
        <p:nvSpPr>
          <p:cNvPr id="1048806" name="Text Box 22"/>
          <p:cNvSpPr txBox="1"/>
          <p:nvPr/>
        </p:nvSpPr>
        <p:spPr>
          <a:xfrm>
            <a:off x="7632700" y="1184275"/>
            <a:ext cx="5334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solidFill>
                  <a:srgbClr val="FF0000"/>
                </a:solidFill>
              </a:rPr>
              <a:t>Q</a:t>
            </a:r>
          </a:p>
        </p:txBody>
      </p:sp>
      <p:sp>
        <p:nvSpPr>
          <p:cNvPr id="1048807" name="Text Box 23"/>
          <p:cNvSpPr txBox="1"/>
          <p:nvPr/>
        </p:nvSpPr>
        <p:spPr>
          <a:xfrm>
            <a:off x="6248400" y="1285875"/>
            <a:ext cx="3810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t>D</a:t>
            </a:r>
          </a:p>
        </p:txBody>
      </p:sp>
      <p:sp>
        <p:nvSpPr>
          <p:cNvPr id="1048808" name="Text Box 24"/>
          <p:cNvSpPr txBox="1"/>
          <p:nvPr/>
        </p:nvSpPr>
        <p:spPr>
          <a:xfrm>
            <a:off x="6248400" y="1895475"/>
            <a:ext cx="5334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t>EN</a:t>
            </a:r>
          </a:p>
        </p:txBody>
      </p:sp>
      <p:sp>
        <p:nvSpPr>
          <p:cNvPr id="1048809" name="WordArt 25"/>
          <p:cNvSpPr/>
          <p:nvPr/>
        </p:nvSpPr>
        <p:spPr>
          <a:xfrm>
            <a:off x="914400" y="1676400"/>
            <a:ext cx="1219200" cy="449262"/>
          </a:xfrm>
          <a:prstGeom prst="rect">
            <a:avLst/>
          </a:prstGeom>
        </p:spPr>
        <p:txBody>
          <a:bodyPr vert="horz" wrap="none" lIns="91440" tIns="45720" rIns="91440" bIns="45720" fromWordArt="1" anchor="t">
            <a:prstTxWarp prst="textPlain">
              <a:avLst>
                <a:gd name="adj" fmla="val 50000"/>
              </a:avLst>
            </a:prstTxWarp>
          </a:bodyPr>
          <a:lstStyle/>
          <a:p>
            <a:pPr algn="ctr"/>
            <a:r>
              <a:rPr sz="2800" b="0" i="0" kern="10" spc="0" normalizeH="0">
                <a:ln>
                  <a:noFill/>
                </a:ln>
                <a:gradFill rotWithShape="0">
                  <a:gsLst>
                    <a:gs pos="0">
                      <a:srgbClr val="FFFF00">
                        <a:alpha val="100000"/>
                      </a:srgbClr>
                    </a:gs>
                    <a:gs pos="100000">
                      <a:srgbClr val="FF9933">
                        <a:alpha val="100000"/>
                      </a:srgbClr>
                    </a:gs>
                  </a:gsLst>
                  <a:path path="rect">
                    <a:fillToRect l="50000" t="50000" r="50000" b="50000"/>
                  </a:path>
                </a:gradFill>
                <a:effectLst>
                  <a:outerShdw dist="35921" dir="2699999" algn="ctr">
                    <a:srgbClr val="C0C0C0">
                      <a:alpha val="79999"/>
                    </a:srgbClr>
                  </a:outerShdw>
                </a:effectLst>
                <a:latin typeface="Impact"/>
                <a:ea typeface="Impact"/>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2000"/>
                                        <p:tgtEl>
                                          <p:spTgt spid="1048800"/>
                                        </p:tgtEl>
                                      </p:cBhvr>
                                    </p:animEffect>
                                    <p:set>
                                      <p:cBhvr>
                                        <p:cTn id="7" dur="1" fill="hold">
                                          <p:stCondLst>
                                            <p:cond delay="1999"/>
                                          </p:stCondLst>
                                        </p:cTn>
                                        <p:tgtEl>
                                          <p:spTgt spid="104880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wipe(left)">
                                      <p:cBhvr>
                                        <p:cTn id="12" dur="1000"/>
                                        <p:tgtEl>
                                          <p:spTgt spid="125"/>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4194315"/>
                                        </p:tgtEl>
                                        <p:attrNameLst>
                                          <p:attrName>style.visibility</p:attrName>
                                        </p:attrNameLst>
                                      </p:cBhvr>
                                      <p:to>
                                        <p:strVal val="visible"/>
                                      </p:to>
                                    </p:set>
                                    <p:animEffect transition="in" filter="wipe(left)">
                                      <p:cBhvr>
                                        <p:cTn id="16" dur="1000"/>
                                        <p:tgtEl>
                                          <p:spTgt spid="4194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9" name="Picture 3" descr="SH2507-crop"/>
          <p:cNvPicPr>
            <a:picLocks/>
          </p:cNvPicPr>
          <p:nvPr/>
        </p:nvPicPr>
        <p:blipFill>
          <a:blip r:embed="rId3"/>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813" name="Text Box 4"/>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814" name="Rectangle 5"/>
          <p:cNvSpPr/>
          <p:nvPr/>
        </p:nvSpPr>
        <p:spPr>
          <a:xfrm>
            <a:off x="914400" y="1143000"/>
            <a:ext cx="5075237" cy="461962"/>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Synchronous &amp;  Asynchronous Circuits</a:t>
            </a:r>
          </a:p>
        </p:txBody>
      </p:sp>
      <p:sp>
        <p:nvSpPr>
          <p:cNvPr id="1048815" name="Text Box 6"/>
          <p:cNvSpPr txBox="1"/>
          <p:nvPr/>
        </p:nvSpPr>
        <p:spPr>
          <a:xfrm>
            <a:off x="609600" y="1914525"/>
            <a:ext cx="7848600" cy="1916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ts val="900"/>
              </a:spcBef>
            </a:pPr>
            <a:r>
              <a:rPr lang="en-US" altLang="en-US"/>
              <a:t>Digital circuits can operate synchronously or asynchronously.</a:t>
            </a:r>
          </a:p>
          <a:p>
            <a:pPr lvl="0" eaLnBrk="1" latinLnBrk="1" hangingPunct="1">
              <a:spcBef>
                <a:spcPts val="900"/>
              </a:spcBef>
            </a:pPr>
            <a:r>
              <a:rPr lang="en-US" altLang="en-US"/>
              <a:t>Asynchronous circuits are more difficult to design &amp; manage.</a:t>
            </a:r>
          </a:p>
          <a:p>
            <a:pPr lvl="0" eaLnBrk="1" latinLnBrk="1" hangingPunct="1">
              <a:spcBef>
                <a:spcPts val="900"/>
              </a:spcBef>
            </a:pPr>
            <a:r>
              <a:rPr lang="en-US" altLang="en-US"/>
              <a:t>In synchronous circuits, the Clock is the synchronizing signal.</a:t>
            </a:r>
          </a:p>
          <a:p>
            <a:pPr lvl="0" eaLnBrk="1" latinLnBrk="1" hangingPunct="1">
              <a:spcBef>
                <a:spcPts val="900"/>
              </a:spcBef>
            </a:pPr>
            <a:r>
              <a:rPr lang="en-US" altLang="en-US"/>
              <a:t>Clock is a rectangular or square pulse train.</a:t>
            </a:r>
          </a:p>
        </p:txBody>
      </p:sp>
      <p:pic>
        <p:nvPicPr>
          <p:cNvPr id="2097180" name="Picture 3"/>
          <p:cNvPicPr>
            <a:picLocks/>
          </p:cNvPicPr>
          <p:nvPr/>
        </p:nvPicPr>
        <p:blipFill>
          <a:blip r:embed="rId4"/>
          <a:srcRect/>
          <a:stretch>
            <a:fillRect/>
          </a:stretch>
        </p:blipFill>
        <p:spPr>
          <a:xfrm>
            <a:off x="2209800" y="4114800"/>
            <a:ext cx="4876800" cy="2011362"/>
          </a:xfrm>
          <a:prstGeom prst="rect">
            <a:avLst/>
          </a:prstGeom>
          <a:noFill/>
          <a:ln>
            <a:noFill/>
          </a:ln>
        </p:spPr>
      </p:pic>
      <p:sp>
        <p:nvSpPr>
          <p:cNvPr id="1048816" name="Rectangle 7"/>
          <p:cNvSpPr/>
          <p:nvPr/>
        </p:nvSpPr>
        <p:spPr>
          <a:xfrm>
            <a:off x="4267200" y="5181600"/>
            <a:ext cx="457200" cy="304800"/>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1"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820"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821" name="Rectangle 4"/>
          <p:cNvSpPr/>
          <p:nvPr/>
        </p:nvSpPr>
        <p:spPr>
          <a:xfrm>
            <a:off x="914400" y="1143000"/>
            <a:ext cx="1395412"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Flip-flops</a:t>
            </a:r>
          </a:p>
        </p:txBody>
      </p:sp>
      <p:sp>
        <p:nvSpPr>
          <p:cNvPr id="1048822" name="Rectangle 5"/>
          <p:cNvSpPr/>
          <p:nvPr/>
        </p:nvSpPr>
        <p:spPr>
          <a:xfrm>
            <a:off x="1150937" y="1524000"/>
            <a:ext cx="4411662" cy="1295400"/>
          </a:xfrm>
          <a:prstGeom prst="rect">
            <a:avLst/>
          </a:prstGeom>
          <a:noFill/>
          <a:ln>
            <a:noFill/>
          </a:ln>
          <a:effectLst>
            <a:outerShdw dist="107763" dir="2699999" algn="ctr">
              <a:schemeClr val="dk2">
                <a:alpha val="50000"/>
              </a:schemeClr>
            </a:outerShdw>
          </a:effectLst>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823" name="Text Box 22"/>
          <p:cNvSpPr txBox="1"/>
          <p:nvPr/>
        </p:nvSpPr>
        <p:spPr>
          <a:xfrm>
            <a:off x="1143000" y="1676400"/>
            <a:ext cx="7010400" cy="17541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A flip-flop differs from a latch in the manner it changes states. A flip-flop is a </a:t>
            </a:r>
            <a:r>
              <a:rPr lang="en-US" altLang="en-US">
                <a:solidFill>
                  <a:srgbClr val="FF0000"/>
                </a:solidFill>
              </a:rPr>
              <a:t>clocked device</a:t>
            </a:r>
            <a:r>
              <a:rPr lang="en-US" altLang="en-US"/>
              <a:t>, in which only the clock edge determines when a new bit is entered. </a:t>
            </a:r>
          </a:p>
          <a:p>
            <a:pPr lvl="0" eaLnBrk="1" latinLnBrk="1" hangingPunct="1">
              <a:spcBef>
                <a:spcPct val="50000"/>
              </a:spcBef>
            </a:pPr>
            <a:r>
              <a:rPr lang="en-US" altLang="en-US"/>
              <a:t>The active edge can be positive or negative.</a:t>
            </a:r>
          </a:p>
        </p:txBody>
      </p:sp>
      <p:graphicFrame>
        <p:nvGraphicFramePr>
          <p:cNvPr id="4194318" name="Object 4194317"/>
          <p:cNvGraphicFramePr>
            <a:graphicFrameLocks/>
          </p:cNvGraphicFramePr>
          <p:nvPr/>
        </p:nvGraphicFramePr>
        <p:xfrm>
          <a:off x="2590800" y="3505200"/>
          <a:ext cx="5105400" cy="2214562"/>
        </p:xfrm>
        <a:graphic>
          <a:graphicData uri="http://schemas.openxmlformats.org/presentationml/2006/ole">
            <mc:AlternateContent xmlns:mc="http://schemas.openxmlformats.org/markup-compatibility/2006">
              <mc:Choice xmlns:v="urn:schemas-microsoft-com:vml" Requires="v">
                <p:oleObj spid="_x0000_s9218" name="CorelDRAW" r:id="rId5" imgW="5105400" imgH="2214562" progId="CorelDRAW.Graphic.12">
                  <p:embed followColorScheme="full"/>
                </p:oleObj>
              </mc:Choice>
              <mc:Fallback>
                <p:oleObj name="CorelDRAW" r:id="rId5" imgW="5105400" imgH="2214562" progId="CorelDRAW.Graphic.12">
                  <p:embed followColorScheme="full"/>
                  <p:pic>
                    <p:nvPicPr>
                      <p:cNvPr id="2097182" name="Object 23"/>
                      <p:cNvPicPr>
                        <a:picLocks/>
                      </p:cNvPicPr>
                      <p:nvPr/>
                    </p:nvPicPr>
                    <p:blipFill>
                      <a:blip r:embed="rId6"/>
                      <a:srcRect/>
                      <a:stretch>
                        <a:fillRect/>
                      </a:stretch>
                    </p:blipFill>
                    <p:spPr>
                      <a:xfrm>
                        <a:off x="2590800" y="3505200"/>
                        <a:ext cx="5105400" cy="2214562"/>
                      </a:xfrm>
                      <a:prstGeom prst="rect">
                        <a:avLst/>
                      </a:prstGeom>
                      <a:noFill/>
                      <a:ln>
                        <a:noFill/>
                      </a:ln>
                    </p:spPr>
                  </p:pic>
                </p:oleObj>
              </mc:Fallback>
            </mc:AlternateContent>
          </a:graphicData>
        </a:graphic>
      </p:graphicFrame>
      <p:sp>
        <p:nvSpPr>
          <p:cNvPr id="1048824" name="Text Box 27"/>
          <p:cNvSpPr txBox="1"/>
          <p:nvPr/>
        </p:nvSpPr>
        <p:spPr>
          <a:xfrm>
            <a:off x="990600" y="4876800"/>
            <a:ext cx="1143000" cy="9159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a:solidFill>
                  <a:srgbClr val="FF0000"/>
                </a:solidFill>
              </a:rPr>
              <a:t>Dynamic input indicator</a:t>
            </a:r>
          </a:p>
        </p:txBody>
      </p:sp>
      <p:sp>
        <p:nvSpPr>
          <p:cNvPr id="1048825" name="Line 28"/>
          <p:cNvSpPr/>
          <p:nvPr/>
        </p:nvSpPr>
        <p:spPr>
          <a:xfrm flipV="1">
            <a:off x="2133600" y="4495800"/>
            <a:ext cx="1066800" cy="685800"/>
          </a:xfrm>
          <a:prstGeom prst="line">
            <a:avLst/>
          </a:prstGeom>
          <a:noFill/>
          <a:ln w="9525" cap="flat" cmpd="sng">
            <a:solidFill>
              <a:schemeClr val="dk1">
                <a:alpha val="100000"/>
              </a:schemeClr>
            </a:solidFill>
            <a:prstDash val="solid"/>
            <a:round/>
            <a:tailEnd type="triangle" w="med" len="med"/>
          </a:ln>
        </p:spPr>
      </p:sp>
      <p:sp>
        <p:nvSpPr>
          <p:cNvPr id="1048826" name="Line 29"/>
          <p:cNvSpPr/>
          <p:nvPr/>
        </p:nvSpPr>
        <p:spPr>
          <a:xfrm flipV="1">
            <a:off x="2209800" y="4495800"/>
            <a:ext cx="3657600" cy="762000"/>
          </a:xfrm>
          <a:prstGeom prst="line">
            <a:avLst/>
          </a:prstGeom>
          <a:noFill/>
          <a:ln w="9525" cap="flat" cmpd="sng">
            <a:solidFill>
              <a:schemeClr val="dk1">
                <a:alpha val="100000"/>
              </a:schemeClr>
            </a:solidFill>
            <a:prstDash val="solid"/>
            <a:round/>
            <a:tailEnd type="triangle" w="med" len="med"/>
          </a:ln>
        </p:spPr>
      </p:sp>
      <p:sp>
        <p:nvSpPr>
          <p:cNvPr id="1048827" name="Rectangle 11"/>
          <p:cNvSpPr/>
          <p:nvPr/>
        </p:nvSpPr>
        <p:spPr>
          <a:xfrm>
            <a:off x="3276600" y="3657600"/>
            <a:ext cx="457200" cy="381000"/>
          </a:xfrm>
          <a:prstGeom prst="rect">
            <a:avLst/>
          </a:prstGeom>
          <a:solidFill>
            <a:srgbClr val="FFEDC9"/>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endParaRPr lang="en-US" altLang="en-US" b="1">
              <a:solidFill>
                <a:srgbClr val="C0C0C0"/>
              </a:solidFill>
              <a:effectLst>
                <a:outerShdw blurRad="38100" dist="38100" dir="2700000" algn="tl">
                  <a:srgbClr val="C0C0C0"/>
                </a:outerShdw>
              </a:effectLst>
            </a:endParaRPr>
          </a:p>
        </p:txBody>
      </p:sp>
      <p:sp>
        <p:nvSpPr>
          <p:cNvPr id="1048828" name="Rectangle 12"/>
          <p:cNvSpPr/>
          <p:nvPr/>
        </p:nvSpPr>
        <p:spPr>
          <a:xfrm>
            <a:off x="6096000" y="3657600"/>
            <a:ext cx="457200" cy="381000"/>
          </a:xfrm>
          <a:prstGeom prst="rect">
            <a:avLst/>
          </a:prstGeom>
          <a:solidFill>
            <a:srgbClr val="FFEDC9"/>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endParaRPr lang="en-US" altLang="en-US" b="1">
              <a:solidFill>
                <a:srgbClr val="C0C0C0"/>
              </a:solidFill>
              <a:effectLst>
                <a:outerShdw blurRad="38100" dist="38100" dir="2700000" algn="tl">
                  <a:srgbClr val="C0C0C0"/>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3" name="Picture 3"/>
          <p:cNvPicPr>
            <a:picLocks/>
          </p:cNvPicPr>
          <p:nvPr/>
        </p:nvPicPr>
        <p:blipFill>
          <a:blip r:embed="rId3"/>
          <a:srcRect/>
          <a:stretch>
            <a:fillRect/>
          </a:stretch>
        </p:blipFill>
        <p:spPr>
          <a:xfrm>
            <a:off x="3384550" y="3916362"/>
            <a:ext cx="2209800" cy="1798637"/>
          </a:xfrm>
          <a:prstGeom prst="rect">
            <a:avLst/>
          </a:prstGeom>
          <a:noFill/>
          <a:ln>
            <a:noFill/>
          </a:ln>
        </p:spPr>
      </p:pic>
      <p:pic>
        <p:nvPicPr>
          <p:cNvPr id="2097184" name="Picture 3"/>
          <p:cNvPicPr>
            <a:picLocks/>
          </p:cNvPicPr>
          <p:nvPr/>
        </p:nvPicPr>
        <p:blipFill>
          <a:blip r:embed="rId3"/>
          <a:srcRect/>
          <a:stretch>
            <a:fillRect/>
          </a:stretch>
        </p:blipFill>
        <p:spPr>
          <a:xfrm>
            <a:off x="609600" y="3898900"/>
            <a:ext cx="2209800" cy="1798637"/>
          </a:xfrm>
          <a:prstGeom prst="rect">
            <a:avLst/>
          </a:prstGeom>
          <a:noFill/>
          <a:ln>
            <a:noFill/>
          </a:ln>
        </p:spPr>
      </p:pic>
      <p:pic>
        <p:nvPicPr>
          <p:cNvPr id="2097185"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832"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833" name="Rectangle 4"/>
          <p:cNvSpPr/>
          <p:nvPr/>
        </p:nvSpPr>
        <p:spPr>
          <a:xfrm>
            <a:off x="914400" y="1143000"/>
            <a:ext cx="1833562" cy="461962"/>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S-R Flip-flop</a:t>
            </a:r>
          </a:p>
        </p:txBody>
      </p:sp>
      <p:sp>
        <p:nvSpPr>
          <p:cNvPr id="1048834" name="Rectangle 5"/>
          <p:cNvSpPr/>
          <p:nvPr/>
        </p:nvSpPr>
        <p:spPr>
          <a:xfrm>
            <a:off x="1150937" y="1524000"/>
            <a:ext cx="4411662" cy="1295400"/>
          </a:xfrm>
          <a:prstGeom prst="rect">
            <a:avLst/>
          </a:prstGeom>
          <a:noFill/>
          <a:ln>
            <a:noFill/>
          </a:ln>
          <a:effectLst>
            <a:outerShdw dist="107763" dir="2699999" algn="ctr">
              <a:schemeClr val="dk2">
                <a:alpha val="50000"/>
              </a:schemeClr>
            </a:outerShdw>
          </a:effectLst>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835" name="Text Box 22"/>
          <p:cNvSpPr txBox="1"/>
          <p:nvPr/>
        </p:nvSpPr>
        <p:spPr>
          <a:xfrm>
            <a:off x="1143000" y="1676400"/>
            <a:ext cx="7010400" cy="23082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ts val="1400"/>
              </a:spcBef>
            </a:pPr>
            <a:r>
              <a:rPr lang="en-US" altLang="en-US"/>
              <a:t>S-R FFs are not available as ICs but are building blocks of  other flip-flops.</a:t>
            </a:r>
          </a:p>
          <a:p>
            <a:pPr lvl="0" eaLnBrk="1" latinLnBrk="1" hangingPunct="1">
              <a:spcBef>
                <a:spcPts val="1400"/>
              </a:spcBef>
            </a:pPr>
            <a:r>
              <a:rPr lang="en-US" altLang="en-US"/>
              <a:t>S and R inputs of the S-R FF are called</a:t>
            </a:r>
            <a:r>
              <a:rPr lang="en-US" altLang="en-US">
                <a:solidFill>
                  <a:srgbClr val="FF0000"/>
                </a:solidFill>
              </a:rPr>
              <a:t> synchronous </a:t>
            </a:r>
            <a:r>
              <a:rPr lang="en-US" altLang="en-US"/>
              <a:t>inputs because they are synchronized with the clock.</a:t>
            </a:r>
          </a:p>
          <a:p>
            <a:pPr lvl="0" eaLnBrk="1" latinLnBrk="1" hangingPunct="1">
              <a:spcBef>
                <a:spcPts val="1400"/>
              </a:spcBef>
            </a:pPr>
            <a:r>
              <a:rPr lang="en-US" altLang="en-US"/>
              <a:t>S-R FF can be positive or negative edge triggered.</a:t>
            </a:r>
          </a:p>
        </p:txBody>
      </p:sp>
      <p:pic>
        <p:nvPicPr>
          <p:cNvPr id="2097186" name="Picture 3"/>
          <p:cNvPicPr>
            <a:picLocks/>
          </p:cNvPicPr>
          <p:nvPr/>
        </p:nvPicPr>
        <p:blipFill>
          <a:blip r:embed="rId3"/>
          <a:srcRect/>
          <a:stretch>
            <a:fillRect/>
          </a:stretch>
        </p:blipFill>
        <p:spPr>
          <a:xfrm>
            <a:off x="5867400" y="3886200"/>
            <a:ext cx="2209800" cy="1798637"/>
          </a:xfrm>
          <a:prstGeom prst="rect">
            <a:avLst/>
          </a:prstGeom>
          <a:noFill/>
          <a:ln>
            <a:noFill/>
          </a:ln>
        </p:spPr>
      </p:pic>
      <p:sp>
        <p:nvSpPr>
          <p:cNvPr id="1048836" name="TextBox 13"/>
          <p:cNvSpPr txBox="1"/>
          <p:nvPr/>
        </p:nvSpPr>
        <p:spPr>
          <a:xfrm>
            <a:off x="685800" y="4038600"/>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1</a:t>
            </a:r>
          </a:p>
        </p:txBody>
      </p:sp>
      <p:sp>
        <p:nvSpPr>
          <p:cNvPr id="1048837" name="TextBox 14"/>
          <p:cNvSpPr txBox="1"/>
          <p:nvPr/>
        </p:nvSpPr>
        <p:spPr>
          <a:xfrm>
            <a:off x="3352800" y="5072062"/>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1</a:t>
            </a:r>
          </a:p>
        </p:txBody>
      </p:sp>
      <p:sp>
        <p:nvSpPr>
          <p:cNvPr id="1048838" name="TextBox 15"/>
          <p:cNvSpPr txBox="1"/>
          <p:nvPr/>
        </p:nvSpPr>
        <p:spPr>
          <a:xfrm>
            <a:off x="685800" y="5072062"/>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0</a:t>
            </a:r>
          </a:p>
        </p:txBody>
      </p:sp>
      <p:sp>
        <p:nvSpPr>
          <p:cNvPr id="1048839" name="TextBox 16"/>
          <p:cNvSpPr txBox="1"/>
          <p:nvPr/>
        </p:nvSpPr>
        <p:spPr>
          <a:xfrm>
            <a:off x="3352800" y="4114800"/>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0</a:t>
            </a:r>
          </a:p>
        </p:txBody>
      </p:sp>
      <p:sp>
        <p:nvSpPr>
          <p:cNvPr id="1048840" name="TextBox 17"/>
          <p:cNvSpPr txBox="1"/>
          <p:nvPr/>
        </p:nvSpPr>
        <p:spPr>
          <a:xfrm>
            <a:off x="5943600" y="4100512"/>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0</a:t>
            </a:r>
          </a:p>
        </p:txBody>
      </p:sp>
      <p:sp>
        <p:nvSpPr>
          <p:cNvPr id="1048841" name="TextBox 18"/>
          <p:cNvSpPr txBox="1"/>
          <p:nvPr/>
        </p:nvSpPr>
        <p:spPr>
          <a:xfrm>
            <a:off x="5943600" y="5032375"/>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0</a:t>
            </a:r>
          </a:p>
        </p:txBody>
      </p:sp>
      <p:sp>
        <p:nvSpPr>
          <p:cNvPr id="1048842" name="TextBox 19"/>
          <p:cNvSpPr txBox="1"/>
          <p:nvPr/>
        </p:nvSpPr>
        <p:spPr>
          <a:xfrm>
            <a:off x="2163762" y="4056062"/>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1</a:t>
            </a:r>
          </a:p>
        </p:txBody>
      </p:sp>
      <p:sp>
        <p:nvSpPr>
          <p:cNvPr id="1048843" name="TextBox 20"/>
          <p:cNvSpPr txBox="1"/>
          <p:nvPr/>
        </p:nvSpPr>
        <p:spPr>
          <a:xfrm>
            <a:off x="4953000" y="4114800"/>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0</a:t>
            </a:r>
          </a:p>
        </p:txBody>
      </p:sp>
      <p:sp>
        <p:nvSpPr>
          <p:cNvPr id="1048844" name="TextBox 21"/>
          <p:cNvSpPr txBox="1"/>
          <p:nvPr/>
        </p:nvSpPr>
        <p:spPr>
          <a:xfrm>
            <a:off x="7924800" y="4114800"/>
            <a:ext cx="6096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 Q</a:t>
            </a:r>
            <a:r>
              <a:rPr lang="en-US" altLang="en-US" sz="1100"/>
              <a:t>0</a:t>
            </a:r>
          </a:p>
        </p:txBody>
      </p:sp>
      <p:pic>
        <p:nvPicPr>
          <p:cNvPr id="2097187" name="Picture 4"/>
          <p:cNvPicPr>
            <a:picLocks/>
          </p:cNvPicPr>
          <p:nvPr/>
        </p:nvPicPr>
        <p:blipFill>
          <a:blip r:embed="rId5"/>
          <a:srcRect/>
          <a:stretch>
            <a:fillRect/>
          </a:stretch>
        </p:blipFill>
        <p:spPr>
          <a:xfrm>
            <a:off x="533400" y="4724400"/>
            <a:ext cx="238125" cy="314325"/>
          </a:xfrm>
          <a:prstGeom prst="rect">
            <a:avLst/>
          </a:prstGeom>
          <a:noFill/>
          <a:ln>
            <a:noFill/>
          </a:ln>
        </p:spPr>
      </p:pic>
      <p:pic>
        <p:nvPicPr>
          <p:cNvPr id="2097188" name="Picture 5"/>
          <p:cNvPicPr>
            <a:picLocks/>
          </p:cNvPicPr>
          <p:nvPr/>
        </p:nvPicPr>
        <p:blipFill>
          <a:blip r:embed="rId5"/>
          <a:srcRect/>
          <a:stretch>
            <a:fillRect/>
          </a:stretch>
        </p:blipFill>
        <p:spPr>
          <a:xfrm>
            <a:off x="3352800" y="4648200"/>
            <a:ext cx="238125" cy="314325"/>
          </a:xfrm>
          <a:prstGeom prst="rect">
            <a:avLst/>
          </a:prstGeom>
          <a:noFill/>
          <a:ln>
            <a:noFill/>
          </a:ln>
        </p:spPr>
      </p:pic>
      <p:pic>
        <p:nvPicPr>
          <p:cNvPr id="2097189" name="Picture 6"/>
          <p:cNvPicPr>
            <a:picLocks/>
          </p:cNvPicPr>
          <p:nvPr/>
        </p:nvPicPr>
        <p:blipFill>
          <a:blip r:embed="rId5"/>
          <a:srcRect/>
          <a:stretch>
            <a:fillRect/>
          </a:stretch>
        </p:blipFill>
        <p:spPr>
          <a:xfrm>
            <a:off x="5781675" y="4638675"/>
            <a:ext cx="238125" cy="31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0" name="Picture 2" descr="SH2507-crop"/>
          <p:cNvPicPr>
            <a:picLocks/>
          </p:cNvPicPr>
          <p:nvPr/>
        </p:nvPicPr>
        <p:blipFill>
          <a:blip r:embed="rId3"/>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848"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849" name="Rectangle 4"/>
          <p:cNvSpPr/>
          <p:nvPr/>
        </p:nvSpPr>
        <p:spPr>
          <a:xfrm>
            <a:off x="914400" y="1143000"/>
            <a:ext cx="1833562" cy="461962"/>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S-R Flip-flop</a:t>
            </a:r>
          </a:p>
        </p:txBody>
      </p:sp>
      <p:sp>
        <p:nvSpPr>
          <p:cNvPr id="1048850" name="Rectangle 5"/>
          <p:cNvSpPr/>
          <p:nvPr/>
        </p:nvSpPr>
        <p:spPr>
          <a:xfrm>
            <a:off x="609600" y="1524000"/>
            <a:ext cx="4411662" cy="1295400"/>
          </a:xfrm>
          <a:prstGeom prst="rect">
            <a:avLst/>
          </a:prstGeom>
          <a:noFill/>
          <a:ln>
            <a:noFill/>
          </a:ln>
          <a:effectLst>
            <a:outerShdw dist="107763" dir="2699999" algn="ctr">
              <a:schemeClr val="dk2">
                <a:alpha val="50000"/>
              </a:schemeClr>
            </a:outerShdw>
          </a:effectLst>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r>
              <a:rPr lang="en-US" altLang="en-US"/>
              <a:t>A simplified diagram of a positive edge-triggered S-R flip-flop</a:t>
            </a:r>
          </a:p>
        </p:txBody>
      </p:sp>
      <p:pic>
        <p:nvPicPr>
          <p:cNvPr id="2097191" name="Picture 22"/>
          <p:cNvPicPr>
            <a:picLocks/>
          </p:cNvPicPr>
          <p:nvPr/>
        </p:nvPicPr>
        <p:blipFill>
          <a:blip r:embed="rId4"/>
          <a:srcRect/>
          <a:stretch>
            <a:fillRect/>
          </a:stretch>
        </p:blipFill>
        <p:spPr>
          <a:xfrm>
            <a:off x="512762" y="2590800"/>
            <a:ext cx="5394325" cy="2490787"/>
          </a:xfrm>
          <a:prstGeom prst="rect">
            <a:avLst/>
          </a:prstGeom>
          <a:noFill/>
          <a:ln>
            <a:noFill/>
          </a:ln>
        </p:spPr>
      </p:pic>
      <p:pic>
        <p:nvPicPr>
          <p:cNvPr id="2097192" name="Picture 7"/>
          <p:cNvPicPr>
            <a:picLocks/>
          </p:cNvPicPr>
          <p:nvPr/>
        </p:nvPicPr>
        <p:blipFill>
          <a:blip r:embed="rId5"/>
          <a:srcRect/>
          <a:stretch>
            <a:fillRect/>
          </a:stretch>
        </p:blipFill>
        <p:spPr>
          <a:xfrm>
            <a:off x="6313487" y="5102225"/>
            <a:ext cx="1858962" cy="1055687"/>
          </a:xfrm>
          <a:prstGeom prst="rect">
            <a:avLst/>
          </a:prstGeom>
          <a:noFill/>
          <a:ln>
            <a:noFill/>
          </a:ln>
        </p:spPr>
      </p:pic>
      <p:sp>
        <p:nvSpPr>
          <p:cNvPr id="1048851" name="TextBox 7"/>
          <p:cNvSpPr txBox="1"/>
          <p:nvPr/>
        </p:nvSpPr>
        <p:spPr>
          <a:xfrm>
            <a:off x="6326187" y="4462462"/>
            <a:ext cx="2438400" cy="584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i="1"/>
              <a:t>Gated latch, encountered few slides earlier.</a:t>
            </a:r>
          </a:p>
        </p:txBody>
      </p:sp>
      <p:sp>
        <p:nvSpPr>
          <p:cNvPr id="1048852" name="Cloud Callout 8"/>
          <p:cNvSpPr/>
          <p:nvPr/>
        </p:nvSpPr>
        <p:spPr>
          <a:xfrm>
            <a:off x="5907087" y="4249737"/>
            <a:ext cx="2971800" cy="2286000"/>
          </a:xfrm>
          <a:prstGeom prst="cloudCallout">
            <a:avLst>
              <a:gd name="adj1" fmla="val -11065"/>
              <a:gd name="adj2" fmla="val 43454"/>
            </a:avLst>
          </a:prstGeom>
          <a:noFill/>
          <a:ln w="9525" cap="flat" cmpd="sng">
            <a:solidFill>
              <a:srgbClr val="0000FF">
                <a:alpha val="100000"/>
              </a:srgbClr>
            </a:solidFill>
            <a:prstDash val="solid"/>
            <a:round/>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pic>
        <p:nvPicPr>
          <p:cNvPr id="2097193" name="Picture 28"/>
          <p:cNvPicPr>
            <a:picLocks/>
          </p:cNvPicPr>
          <p:nvPr/>
        </p:nvPicPr>
        <p:blipFill>
          <a:blip r:embed="rId6"/>
          <a:srcRect/>
          <a:stretch>
            <a:fillRect/>
          </a:stretch>
        </p:blipFill>
        <p:spPr>
          <a:xfrm>
            <a:off x="6781800" y="3048000"/>
            <a:ext cx="1600200" cy="12017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4" name="Picture 2" descr="SH2507-crop"/>
          <p:cNvPicPr>
            <a:picLocks/>
          </p:cNvPicPr>
          <p:nvPr/>
        </p:nvPicPr>
        <p:blipFill>
          <a:blip r:embed="rId3"/>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856"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857" name="Rectangle 4"/>
          <p:cNvSpPr/>
          <p:nvPr/>
        </p:nvSpPr>
        <p:spPr>
          <a:xfrm>
            <a:off x="914400" y="1143000"/>
            <a:ext cx="1833562" cy="461962"/>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S-R Flip-flop</a:t>
            </a:r>
          </a:p>
        </p:txBody>
      </p:sp>
      <p:sp>
        <p:nvSpPr>
          <p:cNvPr id="1048858" name="Rectangle 5"/>
          <p:cNvSpPr/>
          <p:nvPr/>
        </p:nvSpPr>
        <p:spPr>
          <a:xfrm>
            <a:off x="1150937" y="1524000"/>
            <a:ext cx="4411662" cy="1295400"/>
          </a:xfrm>
          <a:prstGeom prst="rect">
            <a:avLst/>
          </a:prstGeom>
          <a:noFill/>
          <a:ln>
            <a:noFill/>
          </a:ln>
          <a:effectLst>
            <a:outerShdw dist="107763" dir="2699999" algn="ctr">
              <a:schemeClr val="dk2">
                <a:alpha val="50000"/>
              </a:schemeClr>
            </a:outerShdw>
          </a:effectLst>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pic>
        <p:nvPicPr>
          <p:cNvPr id="2097195" name="Picture 3"/>
          <p:cNvPicPr>
            <a:picLocks/>
          </p:cNvPicPr>
          <p:nvPr/>
        </p:nvPicPr>
        <p:blipFill>
          <a:blip r:embed="rId4"/>
          <a:srcRect/>
          <a:stretch>
            <a:fillRect/>
          </a:stretch>
        </p:blipFill>
        <p:spPr>
          <a:xfrm>
            <a:off x="685800" y="1600200"/>
            <a:ext cx="2209800" cy="1798637"/>
          </a:xfrm>
          <a:prstGeom prst="rect">
            <a:avLst/>
          </a:prstGeom>
          <a:noFill/>
          <a:ln>
            <a:noFill/>
          </a:ln>
        </p:spPr>
      </p:pic>
      <p:pic>
        <p:nvPicPr>
          <p:cNvPr id="2097196" name="Picture 3"/>
          <p:cNvPicPr>
            <a:picLocks/>
          </p:cNvPicPr>
          <p:nvPr/>
        </p:nvPicPr>
        <p:blipFill>
          <a:blip r:embed="rId4"/>
          <a:srcRect/>
          <a:stretch>
            <a:fillRect/>
          </a:stretch>
        </p:blipFill>
        <p:spPr>
          <a:xfrm>
            <a:off x="3352800" y="1554162"/>
            <a:ext cx="2209800" cy="1798637"/>
          </a:xfrm>
          <a:prstGeom prst="rect">
            <a:avLst/>
          </a:prstGeom>
          <a:noFill/>
          <a:ln>
            <a:noFill/>
          </a:ln>
        </p:spPr>
      </p:pic>
      <p:pic>
        <p:nvPicPr>
          <p:cNvPr id="2097197" name="Picture 3"/>
          <p:cNvPicPr>
            <a:picLocks/>
          </p:cNvPicPr>
          <p:nvPr/>
        </p:nvPicPr>
        <p:blipFill>
          <a:blip r:embed="rId4"/>
          <a:srcRect/>
          <a:stretch>
            <a:fillRect/>
          </a:stretch>
        </p:blipFill>
        <p:spPr>
          <a:xfrm>
            <a:off x="5867400" y="1524000"/>
            <a:ext cx="2209800" cy="1798637"/>
          </a:xfrm>
          <a:prstGeom prst="rect">
            <a:avLst/>
          </a:prstGeom>
          <a:noFill/>
          <a:ln>
            <a:noFill/>
          </a:ln>
        </p:spPr>
      </p:pic>
      <p:sp>
        <p:nvSpPr>
          <p:cNvPr id="1048859" name="TextBox 13"/>
          <p:cNvSpPr txBox="1"/>
          <p:nvPr/>
        </p:nvSpPr>
        <p:spPr>
          <a:xfrm>
            <a:off x="685800" y="1676400"/>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1</a:t>
            </a:r>
          </a:p>
        </p:txBody>
      </p:sp>
      <p:sp>
        <p:nvSpPr>
          <p:cNvPr id="1048860" name="TextBox 14"/>
          <p:cNvSpPr txBox="1"/>
          <p:nvPr/>
        </p:nvSpPr>
        <p:spPr>
          <a:xfrm>
            <a:off x="3352800" y="2709862"/>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1</a:t>
            </a:r>
          </a:p>
        </p:txBody>
      </p:sp>
      <p:sp>
        <p:nvSpPr>
          <p:cNvPr id="1048861" name="TextBox 15"/>
          <p:cNvSpPr txBox="1"/>
          <p:nvPr/>
        </p:nvSpPr>
        <p:spPr>
          <a:xfrm>
            <a:off x="685800" y="2709862"/>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0</a:t>
            </a:r>
          </a:p>
        </p:txBody>
      </p:sp>
      <p:sp>
        <p:nvSpPr>
          <p:cNvPr id="1048862" name="TextBox 16"/>
          <p:cNvSpPr txBox="1"/>
          <p:nvPr/>
        </p:nvSpPr>
        <p:spPr>
          <a:xfrm>
            <a:off x="3352800" y="1752600"/>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0</a:t>
            </a:r>
          </a:p>
        </p:txBody>
      </p:sp>
      <p:sp>
        <p:nvSpPr>
          <p:cNvPr id="1048863" name="TextBox 17"/>
          <p:cNvSpPr txBox="1"/>
          <p:nvPr/>
        </p:nvSpPr>
        <p:spPr>
          <a:xfrm>
            <a:off x="5943600" y="1738312"/>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0</a:t>
            </a:r>
          </a:p>
        </p:txBody>
      </p:sp>
      <p:sp>
        <p:nvSpPr>
          <p:cNvPr id="1048864" name="TextBox 18"/>
          <p:cNvSpPr txBox="1"/>
          <p:nvPr/>
        </p:nvSpPr>
        <p:spPr>
          <a:xfrm>
            <a:off x="5943600" y="2670175"/>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0</a:t>
            </a:r>
          </a:p>
        </p:txBody>
      </p:sp>
      <p:sp>
        <p:nvSpPr>
          <p:cNvPr id="1048865" name="TextBox 19"/>
          <p:cNvSpPr txBox="1"/>
          <p:nvPr/>
        </p:nvSpPr>
        <p:spPr>
          <a:xfrm>
            <a:off x="2163762" y="1693862"/>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1</a:t>
            </a:r>
          </a:p>
        </p:txBody>
      </p:sp>
      <p:sp>
        <p:nvSpPr>
          <p:cNvPr id="1048866" name="TextBox 20"/>
          <p:cNvSpPr txBox="1"/>
          <p:nvPr/>
        </p:nvSpPr>
        <p:spPr>
          <a:xfrm>
            <a:off x="4953000" y="1752600"/>
            <a:ext cx="3810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0</a:t>
            </a:r>
          </a:p>
        </p:txBody>
      </p:sp>
      <p:sp>
        <p:nvSpPr>
          <p:cNvPr id="1048867" name="TextBox 21"/>
          <p:cNvSpPr txBox="1"/>
          <p:nvPr/>
        </p:nvSpPr>
        <p:spPr>
          <a:xfrm>
            <a:off x="7924800" y="1752600"/>
            <a:ext cx="6096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 Q</a:t>
            </a:r>
            <a:r>
              <a:rPr lang="en-US" altLang="en-US" sz="1100"/>
              <a:t>0</a:t>
            </a:r>
          </a:p>
        </p:txBody>
      </p:sp>
      <p:pic>
        <p:nvPicPr>
          <p:cNvPr id="2097198" name="Picture 4"/>
          <p:cNvPicPr>
            <a:picLocks/>
          </p:cNvPicPr>
          <p:nvPr/>
        </p:nvPicPr>
        <p:blipFill>
          <a:blip r:embed="rId5"/>
          <a:srcRect/>
          <a:stretch>
            <a:fillRect/>
          </a:stretch>
        </p:blipFill>
        <p:spPr>
          <a:xfrm>
            <a:off x="533400" y="2362200"/>
            <a:ext cx="238125" cy="314325"/>
          </a:xfrm>
          <a:prstGeom prst="rect">
            <a:avLst/>
          </a:prstGeom>
          <a:noFill/>
          <a:ln>
            <a:noFill/>
          </a:ln>
        </p:spPr>
      </p:pic>
      <p:pic>
        <p:nvPicPr>
          <p:cNvPr id="2097199" name="Picture 5"/>
          <p:cNvPicPr>
            <a:picLocks/>
          </p:cNvPicPr>
          <p:nvPr/>
        </p:nvPicPr>
        <p:blipFill>
          <a:blip r:embed="rId5"/>
          <a:srcRect/>
          <a:stretch>
            <a:fillRect/>
          </a:stretch>
        </p:blipFill>
        <p:spPr>
          <a:xfrm>
            <a:off x="3352800" y="2286000"/>
            <a:ext cx="238125" cy="314325"/>
          </a:xfrm>
          <a:prstGeom prst="rect">
            <a:avLst/>
          </a:prstGeom>
          <a:noFill/>
          <a:ln>
            <a:noFill/>
          </a:ln>
        </p:spPr>
      </p:pic>
      <p:pic>
        <p:nvPicPr>
          <p:cNvPr id="2097200" name="Picture 6"/>
          <p:cNvPicPr>
            <a:picLocks/>
          </p:cNvPicPr>
          <p:nvPr/>
        </p:nvPicPr>
        <p:blipFill>
          <a:blip r:embed="rId5"/>
          <a:srcRect/>
          <a:stretch>
            <a:fillRect/>
          </a:stretch>
        </p:blipFill>
        <p:spPr>
          <a:xfrm>
            <a:off x="5781675" y="2276475"/>
            <a:ext cx="238125" cy="314325"/>
          </a:xfrm>
          <a:prstGeom prst="rect">
            <a:avLst/>
          </a:prstGeom>
          <a:noFill/>
          <a:ln>
            <a:noFill/>
          </a:ln>
        </p:spPr>
      </p:pic>
      <p:graphicFrame>
        <p:nvGraphicFramePr>
          <p:cNvPr id="4194319" name="Table 4194318"/>
          <p:cNvGraphicFramePr>
            <a:graphicFrameLocks/>
          </p:cNvGraphicFramePr>
          <p:nvPr/>
        </p:nvGraphicFramePr>
        <p:xfrm>
          <a:off x="2667000" y="3810000"/>
          <a:ext cx="5638798" cy="1904998"/>
        </p:xfrm>
        <a:graphic>
          <a:graphicData uri="http://schemas.openxmlformats.org/drawingml/2006/table">
            <a:tbl>
              <a:tblPr/>
              <a:tblGrid>
                <a:gridCol w="696912"/>
                <a:gridCol w="679450"/>
                <a:gridCol w="677862"/>
                <a:gridCol w="968375"/>
                <a:gridCol w="871537"/>
                <a:gridCol w="1744662"/>
              </a:tblGrid>
              <a:tr h="323850">
                <a:tc gridSpan="3">
                  <a:txBody>
                    <a:bodyPr/>
                    <a:lstStyle/>
                    <a:p>
                      <a:pPr lvl="0" algn="ctr" eaLnBrk="1" latinLnBrk="1" hangingPunct="1">
                        <a:lnSpc>
                          <a:spcPct val="115000"/>
                        </a:lnSpc>
                      </a:pPr>
                      <a:r>
                        <a:rPr lang="en-US" altLang="en-US" sz="1100" b="1">
                          <a:solidFill>
                            <a:schemeClr val="dk1"/>
                          </a:solidFill>
                          <a:latin typeface="Calibri" pitchFamily="34" charset="0"/>
                          <a:ea typeface="Calibri" pitchFamily="34" charset="0"/>
                        </a:rPr>
                        <a:t>Inputs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hMerge="1">
                  <a:txBody>
                    <a:bodyPr/>
                    <a:lstStyle/>
                    <a:p>
                      <a:endParaRPr sz="2800"/>
                    </a:p>
                  </a:txBody>
                  <a:tcPr/>
                </a:tc>
                <a:tc hMerge="1">
                  <a:txBody>
                    <a:bodyPr/>
                    <a:lstStyle/>
                    <a:p>
                      <a:endParaRPr sz="2800"/>
                    </a:p>
                  </a:txBody>
                  <a:tcPr/>
                </a:tc>
                <a:tc gridSpan="3">
                  <a:txBody>
                    <a:bodyPr/>
                    <a:lstStyle/>
                    <a:p>
                      <a:pPr lvl="0" algn="ctr" eaLnBrk="1" latinLnBrk="1" hangingPunct="1">
                        <a:lnSpc>
                          <a:spcPct val="115000"/>
                        </a:lnSpc>
                      </a:pPr>
                      <a:r>
                        <a:rPr lang="en-US" altLang="en-US" sz="1100" b="1">
                          <a:solidFill>
                            <a:schemeClr val="dk1"/>
                          </a:solidFill>
                          <a:latin typeface="Calibri" pitchFamily="34" charset="0"/>
                          <a:ea typeface="Calibri" pitchFamily="34" charset="0"/>
                        </a:rPr>
                        <a:t>Outputs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hMerge="1">
                  <a:txBody>
                    <a:bodyPr/>
                    <a:lstStyle/>
                    <a:p>
                      <a:endParaRPr sz="2800"/>
                    </a:p>
                  </a:txBody>
                  <a:tcPr/>
                </a:tc>
                <a:tc hMerge="1">
                  <a:txBody>
                    <a:bodyPr/>
                    <a:lstStyle/>
                    <a:p>
                      <a:endParaRPr sz="2800"/>
                    </a:p>
                  </a:txBody>
                  <a:tcPr/>
                </a:tc>
              </a:tr>
              <a:tr h="315912">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R</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CLK</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Q</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Q’</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Comments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r>
              <a:tr h="315912">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endParaRPr lang="en-US" altLang="en-US" sz="1100">
                        <a:latin typeface="Calibri" pitchFamily="34" charset="0"/>
                        <a:ea typeface="Calibri" pitchFamily="34" charset="0"/>
                      </a:endParaRP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Q</a:t>
                      </a:r>
                      <a:r>
                        <a:rPr lang="en-US" altLang="en-US" sz="1100" b="0" baseline="-2500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Q’</a:t>
                      </a:r>
                      <a:r>
                        <a:rPr lang="en-US" altLang="en-US" sz="1100" b="0" baseline="-2500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No Change</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317500">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1</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endParaRPr lang="en-US" altLang="en-US" sz="1100">
                        <a:latin typeface="Calibri" pitchFamily="34" charset="0"/>
                        <a:ea typeface="Calibri" pitchFamily="34" charset="0"/>
                      </a:endParaRP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1</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RESET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315912">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1</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endParaRPr lang="en-US" altLang="en-US" sz="1100">
                        <a:latin typeface="Calibri" pitchFamily="34" charset="0"/>
                        <a:ea typeface="Calibri" pitchFamily="34" charset="0"/>
                      </a:endParaRP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1</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SET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315912">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1</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1</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endParaRPr lang="en-US" altLang="en-US" sz="1100">
                        <a:latin typeface="Calibri" pitchFamily="34" charset="0"/>
                        <a:ea typeface="Calibri" pitchFamily="34" charset="0"/>
                      </a:endParaRP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Invalid</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cxnSp>
        <p:nvCxnSpPr>
          <p:cNvPr id="3145728" name="AutoShape 3"/>
          <p:cNvCxnSpPr>
            <a:cxnSpLocks/>
          </p:cNvCxnSpPr>
          <p:nvPr/>
        </p:nvCxnSpPr>
        <p:spPr>
          <a:xfrm flipV="1">
            <a:off x="127000" y="12700"/>
            <a:ext cx="0" cy="139700"/>
          </a:xfrm>
          <a:prstGeom prst="straightConnector1">
            <a:avLst/>
          </a:prstGeom>
          <a:noFill/>
          <a:ln w="9525" cap="flat" cmpd="sng">
            <a:solidFill>
              <a:srgbClr val="000000">
                <a:alpha val="100000"/>
              </a:srgbClr>
            </a:solidFill>
            <a:prstDash val="solid"/>
            <a:round/>
            <a:tailEnd type="triangle" w="med" len="med"/>
          </a:ln>
        </p:spPr>
      </p:cxnSp>
      <p:cxnSp>
        <p:nvCxnSpPr>
          <p:cNvPr id="3145729" name="AutoShape 2"/>
          <p:cNvCxnSpPr>
            <a:cxnSpLocks/>
          </p:cNvCxnSpPr>
          <p:nvPr/>
        </p:nvCxnSpPr>
        <p:spPr>
          <a:xfrm flipV="1">
            <a:off x="139700" y="4762"/>
            <a:ext cx="0" cy="139700"/>
          </a:xfrm>
          <a:prstGeom prst="straightConnector1">
            <a:avLst/>
          </a:prstGeom>
          <a:noFill/>
          <a:ln w="9525" cap="flat" cmpd="sng">
            <a:solidFill>
              <a:srgbClr val="000000">
                <a:alpha val="100000"/>
              </a:srgbClr>
            </a:solidFill>
            <a:prstDash val="solid"/>
            <a:round/>
            <a:tailEnd type="triangle" w="med" len="med"/>
          </a:ln>
        </p:spPr>
      </p:cxnSp>
      <p:cxnSp>
        <p:nvCxnSpPr>
          <p:cNvPr id="3145730" name="AutoShape 1"/>
          <p:cNvCxnSpPr>
            <a:cxnSpLocks/>
          </p:cNvCxnSpPr>
          <p:nvPr/>
        </p:nvCxnSpPr>
        <p:spPr>
          <a:xfrm flipV="1">
            <a:off x="142875" y="165100"/>
            <a:ext cx="0" cy="139700"/>
          </a:xfrm>
          <a:prstGeom prst="straightConnector1">
            <a:avLst/>
          </a:prstGeom>
          <a:noFill/>
          <a:ln w="9525" cap="flat" cmpd="sng">
            <a:solidFill>
              <a:srgbClr val="000000">
                <a:alpha val="100000"/>
              </a:srgbClr>
            </a:solidFill>
            <a:prstDash val="solid"/>
            <a:round/>
            <a:tailEnd type="triangle" w="med" len="med"/>
          </a:ln>
        </p:spPr>
      </p:cxnSp>
      <p:cxnSp>
        <p:nvCxnSpPr>
          <p:cNvPr id="3145731" name="Straight Arrow Connector 25"/>
          <p:cNvCxnSpPr>
            <a:cxnSpLocks/>
          </p:cNvCxnSpPr>
          <p:nvPr/>
        </p:nvCxnSpPr>
        <p:spPr>
          <a:xfrm flipV="1">
            <a:off x="4419600" y="4800600"/>
            <a:ext cx="0" cy="228600"/>
          </a:xfrm>
          <a:prstGeom prst="straightConnector1">
            <a:avLst/>
          </a:prstGeom>
          <a:noFill/>
          <a:ln w="9525" cap="flat" cmpd="sng">
            <a:solidFill>
              <a:schemeClr val="dk1">
                <a:alpha val="100000"/>
              </a:schemeClr>
            </a:solidFill>
            <a:prstDash val="solid"/>
            <a:round/>
            <a:tailEnd type="arrow" w="med" len="med"/>
          </a:ln>
        </p:spPr>
      </p:cxnSp>
      <p:cxnSp>
        <p:nvCxnSpPr>
          <p:cNvPr id="3145732" name="Straight Arrow Connector 26"/>
          <p:cNvCxnSpPr>
            <a:cxnSpLocks/>
          </p:cNvCxnSpPr>
          <p:nvPr/>
        </p:nvCxnSpPr>
        <p:spPr>
          <a:xfrm flipV="1">
            <a:off x="4419600" y="5105400"/>
            <a:ext cx="0" cy="228600"/>
          </a:xfrm>
          <a:prstGeom prst="straightConnector1">
            <a:avLst/>
          </a:prstGeom>
          <a:noFill/>
          <a:ln w="9525" cap="flat" cmpd="sng">
            <a:solidFill>
              <a:schemeClr val="dk1">
                <a:alpha val="100000"/>
              </a:schemeClr>
            </a:solidFill>
            <a:prstDash val="solid"/>
            <a:round/>
            <a:tailEnd type="arrow" w="med" len="med"/>
          </a:ln>
        </p:spPr>
      </p:cxnSp>
      <p:cxnSp>
        <p:nvCxnSpPr>
          <p:cNvPr id="3145733" name="Straight Arrow Connector 27"/>
          <p:cNvCxnSpPr>
            <a:cxnSpLocks/>
          </p:cNvCxnSpPr>
          <p:nvPr/>
        </p:nvCxnSpPr>
        <p:spPr>
          <a:xfrm flipV="1">
            <a:off x="4419600" y="5410200"/>
            <a:ext cx="0" cy="228600"/>
          </a:xfrm>
          <a:prstGeom prst="straightConnector1">
            <a:avLst/>
          </a:prstGeom>
          <a:noFill/>
          <a:ln w="9525" cap="flat" cmpd="sng">
            <a:solidFill>
              <a:schemeClr val="dk1">
                <a:alpha val="100000"/>
              </a:schemeClr>
            </a:solidFill>
            <a:prstDash val="solid"/>
            <a:round/>
            <a:tailEnd type="arrow" w="med" len="med"/>
          </a:ln>
        </p:spPr>
      </p:cxnSp>
      <p:cxnSp>
        <p:nvCxnSpPr>
          <p:cNvPr id="3145734" name="Straight Arrow Connector 25"/>
          <p:cNvCxnSpPr>
            <a:cxnSpLocks/>
          </p:cNvCxnSpPr>
          <p:nvPr/>
        </p:nvCxnSpPr>
        <p:spPr>
          <a:xfrm flipV="1">
            <a:off x="4419600" y="4495800"/>
            <a:ext cx="0" cy="228600"/>
          </a:xfrm>
          <a:prstGeom prst="straightConnector1">
            <a:avLst/>
          </a:prstGeom>
          <a:noFill/>
          <a:ln w="9525" cap="flat" cmpd="sng">
            <a:solidFill>
              <a:schemeClr val="dk1">
                <a:alpha val="100000"/>
              </a:schemeClr>
            </a:solidFill>
            <a:prstDash val="solid"/>
            <a:round/>
            <a:tailEnd type="arrow" w="med" len="med"/>
          </a:ln>
        </p:spPr>
      </p:cxnSp>
      <p:pic>
        <p:nvPicPr>
          <p:cNvPr id="2097201" name="Picture 28"/>
          <p:cNvPicPr>
            <a:picLocks/>
          </p:cNvPicPr>
          <p:nvPr/>
        </p:nvPicPr>
        <p:blipFill>
          <a:blip r:embed="rId6"/>
          <a:srcRect/>
          <a:stretch>
            <a:fillRect/>
          </a:stretch>
        </p:blipFill>
        <p:spPr>
          <a:xfrm>
            <a:off x="609600" y="4894262"/>
            <a:ext cx="1600200" cy="12017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2" name="Picture 2" descr="SH2507-crop"/>
          <p:cNvPicPr>
            <a:picLocks/>
          </p:cNvPicPr>
          <p:nvPr/>
        </p:nvPicPr>
        <p:blipFill>
          <a:blip r:embed="rId3"/>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917"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918" name="Rectangle 5"/>
          <p:cNvSpPr/>
          <p:nvPr/>
        </p:nvSpPr>
        <p:spPr>
          <a:xfrm>
            <a:off x="1150937" y="1524000"/>
            <a:ext cx="4411662" cy="1295400"/>
          </a:xfrm>
          <a:prstGeom prst="rect">
            <a:avLst/>
          </a:prstGeom>
          <a:noFill/>
          <a:ln>
            <a:noFill/>
          </a:ln>
          <a:effectLst>
            <a:outerShdw dist="107763" dir="2699999" algn="ctr">
              <a:schemeClr val="dk2">
                <a:alpha val="50000"/>
              </a:schemeClr>
            </a:outerShdw>
          </a:effectLst>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cxnSp>
        <p:nvCxnSpPr>
          <p:cNvPr id="3145735" name="AutoShape 3"/>
          <p:cNvCxnSpPr>
            <a:cxnSpLocks/>
          </p:cNvCxnSpPr>
          <p:nvPr/>
        </p:nvCxnSpPr>
        <p:spPr>
          <a:xfrm flipV="1">
            <a:off x="127000" y="12700"/>
            <a:ext cx="0" cy="139700"/>
          </a:xfrm>
          <a:prstGeom prst="straightConnector1">
            <a:avLst/>
          </a:prstGeom>
          <a:noFill/>
          <a:ln w="9525" cap="flat" cmpd="sng">
            <a:solidFill>
              <a:srgbClr val="000000">
                <a:alpha val="100000"/>
              </a:srgbClr>
            </a:solidFill>
            <a:prstDash val="solid"/>
            <a:round/>
            <a:tailEnd type="triangle" w="med" len="med"/>
          </a:ln>
        </p:spPr>
      </p:cxnSp>
      <p:cxnSp>
        <p:nvCxnSpPr>
          <p:cNvPr id="3145736" name="AutoShape 2"/>
          <p:cNvCxnSpPr>
            <a:cxnSpLocks/>
          </p:cNvCxnSpPr>
          <p:nvPr/>
        </p:nvCxnSpPr>
        <p:spPr>
          <a:xfrm flipV="1">
            <a:off x="3186112" y="5681662"/>
            <a:ext cx="0" cy="139700"/>
          </a:xfrm>
          <a:prstGeom prst="straightConnector1">
            <a:avLst/>
          </a:prstGeom>
          <a:noFill/>
          <a:ln w="9525" cap="flat" cmpd="sng">
            <a:solidFill>
              <a:srgbClr val="000000">
                <a:alpha val="100000"/>
              </a:srgbClr>
            </a:solidFill>
            <a:prstDash val="solid"/>
            <a:round/>
            <a:tailEnd type="triangle" w="med" len="med"/>
          </a:ln>
        </p:spPr>
      </p:cxnSp>
      <p:cxnSp>
        <p:nvCxnSpPr>
          <p:cNvPr id="3145737" name="AutoShape 1"/>
          <p:cNvCxnSpPr>
            <a:cxnSpLocks/>
          </p:cNvCxnSpPr>
          <p:nvPr/>
        </p:nvCxnSpPr>
        <p:spPr>
          <a:xfrm flipV="1">
            <a:off x="3168650" y="5481637"/>
            <a:ext cx="0" cy="139700"/>
          </a:xfrm>
          <a:prstGeom prst="straightConnector1">
            <a:avLst/>
          </a:prstGeom>
          <a:noFill/>
          <a:ln w="9525" cap="flat" cmpd="sng">
            <a:solidFill>
              <a:srgbClr val="000000">
                <a:alpha val="100000"/>
              </a:srgbClr>
            </a:solidFill>
            <a:prstDash val="solid"/>
            <a:round/>
            <a:tailEnd type="triangle" w="med" len="med"/>
          </a:ln>
        </p:spPr>
      </p:cxnSp>
      <p:sp>
        <p:nvSpPr>
          <p:cNvPr id="1048919" name="Rectangle 4"/>
          <p:cNvSpPr/>
          <p:nvPr/>
        </p:nvSpPr>
        <p:spPr>
          <a:xfrm>
            <a:off x="914400" y="1143000"/>
            <a:ext cx="1833562" cy="461962"/>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S-R Flip-flop</a:t>
            </a:r>
          </a:p>
        </p:txBody>
      </p:sp>
      <p:pic>
        <p:nvPicPr>
          <p:cNvPr id="2097203" name="Picture 2"/>
          <p:cNvPicPr>
            <a:picLocks/>
          </p:cNvPicPr>
          <p:nvPr/>
        </p:nvPicPr>
        <p:blipFill>
          <a:blip r:embed="rId4"/>
          <a:srcRect/>
          <a:stretch>
            <a:fillRect/>
          </a:stretch>
        </p:blipFill>
        <p:spPr>
          <a:xfrm>
            <a:off x="609600" y="1600200"/>
            <a:ext cx="7696200" cy="3124200"/>
          </a:xfrm>
          <a:prstGeom prst="rect">
            <a:avLst/>
          </a:prstGeom>
          <a:noFill/>
          <a:ln>
            <a:noFill/>
          </a:ln>
        </p:spPr>
      </p:pic>
      <p:graphicFrame>
        <p:nvGraphicFramePr>
          <p:cNvPr id="4194320" name="Table 4194319"/>
          <p:cNvGraphicFramePr>
            <a:graphicFrameLocks/>
          </p:cNvGraphicFramePr>
          <p:nvPr/>
        </p:nvGraphicFramePr>
        <p:xfrm>
          <a:off x="914400" y="4791075"/>
          <a:ext cx="7391400" cy="1295398"/>
        </p:xfrm>
        <a:graphic>
          <a:graphicData uri="http://schemas.openxmlformats.org/drawingml/2006/table">
            <a:tbl>
              <a:tblPr/>
              <a:tblGrid>
                <a:gridCol w="914400"/>
                <a:gridCol w="889000"/>
                <a:gridCol w="889000"/>
                <a:gridCol w="1270000"/>
                <a:gridCol w="1143000"/>
                <a:gridCol w="2286000"/>
              </a:tblGrid>
              <a:tr h="220662">
                <a:tc gridSpan="3">
                  <a:txBody>
                    <a:bodyPr/>
                    <a:lstStyle/>
                    <a:p>
                      <a:pPr lvl="0" algn="ctr" eaLnBrk="1" latinLnBrk="1" hangingPunct="1">
                        <a:lnSpc>
                          <a:spcPct val="115000"/>
                        </a:lnSpc>
                      </a:pPr>
                      <a:r>
                        <a:rPr lang="en-US" altLang="en-US" sz="1100" b="1">
                          <a:solidFill>
                            <a:schemeClr val="dk1"/>
                          </a:solidFill>
                          <a:latin typeface="Calibri" pitchFamily="34" charset="0"/>
                          <a:ea typeface="Calibri" pitchFamily="34" charset="0"/>
                        </a:rPr>
                        <a:t>Inputs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hMerge="1">
                  <a:txBody>
                    <a:bodyPr/>
                    <a:lstStyle/>
                    <a:p>
                      <a:endParaRPr sz="2800"/>
                    </a:p>
                  </a:txBody>
                  <a:tcPr/>
                </a:tc>
                <a:tc hMerge="1">
                  <a:txBody>
                    <a:bodyPr/>
                    <a:lstStyle/>
                    <a:p>
                      <a:endParaRPr sz="2800"/>
                    </a:p>
                  </a:txBody>
                  <a:tcPr/>
                </a:tc>
                <a:tc gridSpan="3">
                  <a:txBody>
                    <a:bodyPr/>
                    <a:lstStyle/>
                    <a:p>
                      <a:pPr lvl="0" algn="ctr" eaLnBrk="1" latinLnBrk="1" hangingPunct="1">
                        <a:lnSpc>
                          <a:spcPct val="115000"/>
                        </a:lnSpc>
                      </a:pPr>
                      <a:r>
                        <a:rPr lang="en-US" altLang="en-US" sz="1100" b="1">
                          <a:solidFill>
                            <a:schemeClr val="dk1"/>
                          </a:solidFill>
                          <a:latin typeface="Calibri" pitchFamily="34" charset="0"/>
                          <a:ea typeface="Calibri" pitchFamily="34" charset="0"/>
                        </a:rPr>
                        <a:t>Outputs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hMerge="1">
                  <a:txBody>
                    <a:bodyPr/>
                    <a:lstStyle/>
                    <a:p>
                      <a:endParaRPr sz="2800"/>
                    </a:p>
                  </a:txBody>
                  <a:tcPr/>
                </a:tc>
                <a:tc hMerge="1">
                  <a:txBody>
                    <a:bodyPr/>
                    <a:lstStyle/>
                    <a:p>
                      <a:endParaRPr sz="2800"/>
                    </a:p>
                  </a:txBody>
                  <a:tcPr/>
                </a:tc>
              </a:tr>
              <a:tr h="214312">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R</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CLK</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Q</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Q’</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Comments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r>
              <a:tr h="215900">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endParaRPr lang="en-US" altLang="en-US" sz="1100">
                        <a:latin typeface="Calibri" pitchFamily="34" charset="0"/>
                        <a:ea typeface="Calibri" pitchFamily="34" charset="0"/>
                      </a:endParaRP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Q</a:t>
                      </a:r>
                      <a:r>
                        <a:rPr lang="en-US" altLang="en-US" sz="1100" b="0" baseline="-2500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Q</a:t>
                      </a:r>
                      <a:r>
                        <a:rPr lang="en-US" altLang="en-US" sz="1100" b="0" baseline="-25000">
                          <a:solidFill>
                            <a:schemeClr val="dk1"/>
                          </a:solidFill>
                          <a:latin typeface="Calibri" pitchFamily="34" charset="0"/>
                          <a:ea typeface="Calibri" pitchFamily="34" charset="0"/>
                        </a:rPr>
                        <a:t>0</a:t>
                      </a:r>
                      <a:r>
                        <a:rPr lang="en-US" altLang="en-US" sz="1100" b="0">
                          <a:solidFill>
                            <a:schemeClr val="dk1"/>
                          </a:solidFill>
                          <a:latin typeface="Calibri" pitchFamily="34" charset="0"/>
                          <a:ea typeface="Calibri" pitchFamily="34" charset="0"/>
                        </a:rPr>
                        <a: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No Change</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214312">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1</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endParaRPr lang="en-US" altLang="en-US" sz="1100">
                        <a:latin typeface="Calibri" pitchFamily="34" charset="0"/>
                        <a:ea typeface="Calibri" pitchFamily="34" charset="0"/>
                      </a:endParaRP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1</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RESET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215900">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1</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endParaRPr lang="en-US" altLang="en-US" sz="1100">
                        <a:latin typeface="Calibri" pitchFamily="34" charset="0"/>
                        <a:ea typeface="Calibri" pitchFamily="34" charset="0"/>
                      </a:endParaRP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1</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0</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SET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214312">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1</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1</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endParaRPr lang="en-US" altLang="en-US" sz="1100">
                        <a:latin typeface="Calibri" pitchFamily="34" charset="0"/>
                        <a:ea typeface="Calibri" pitchFamily="34" charset="0"/>
                      </a:endParaRP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ctr" eaLnBrk="1" latinLnBrk="1" hangingPunct="1">
                        <a:lnSpc>
                          <a:spcPct val="115000"/>
                        </a:lnSpc>
                      </a:pPr>
                      <a:r>
                        <a:rPr lang="en-US" altLang="en-US" sz="1100" b="0">
                          <a:solidFill>
                            <a:schemeClr val="dk1"/>
                          </a:solidFill>
                          <a:latin typeface="Calibri" pitchFamily="34" charset="0"/>
                          <a:ea typeface="Calibri" pitchFamily="34" charset="0"/>
                        </a:rPr>
                        <a:t>Invalid</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cxnSp>
        <p:nvCxnSpPr>
          <p:cNvPr id="3145738" name="AutoShape 2"/>
          <p:cNvCxnSpPr>
            <a:cxnSpLocks/>
          </p:cNvCxnSpPr>
          <p:nvPr/>
        </p:nvCxnSpPr>
        <p:spPr>
          <a:xfrm flipV="1">
            <a:off x="3186112" y="5926137"/>
            <a:ext cx="0" cy="139700"/>
          </a:xfrm>
          <a:prstGeom prst="straightConnector1">
            <a:avLst/>
          </a:prstGeom>
          <a:noFill/>
          <a:ln w="9525" cap="flat" cmpd="sng">
            <a:solidFill>
              <a:srgbClr val="000000">
                <a:alpha val="100000"/>
              </a:srgbClr>
            </a:solidFill>
            <a:prstDash val="solid"/>
            <a:round/>
            <a:tailEnd type="triangle" w="med" len="med"/>
          </a:ln>
        </p:spPr>
      </p:cxnSp>
      <p:sp>
        <p:nvSpPr>
          <p:cNvPr id="1048966" name="Rectangle 12"/>
          <p:cNvSpPr/>
          <p:nvPr/>
        </p:nvSpPr>
        <p:spPr>
          <a:xfrm>
            <a:off x="2133600" y="2184400"/>
            <a:ext cx="76200" cy="685800"/>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967" name="Rectangle 13"/>
          <p:cNvSpPr/>
          <p:nvPr/>
        </p:nvSpPr>
        <p:spPr>
          <a:xfrm>
            <a:off x="3302000" y="1752600"/>
            <a:ext cx="76200" cy="1117600"/>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968" name="Rectangle 14"/>
          <p:cNvSpPr/>
          <p:nvPr/>
        </p:nvSpPr>
        <p:spPr>
          <a:xfrm>
            <a:off x="5599112" y="1766887"/>
            <a:ext cx="76200" cy="1119187"/>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969" name="Rectangle 15"/>
          <p:cNvSpPr/>
          <p:nvPr/>
        </p:nvSpPr>
        <p:spPr>
          <a:xfrm>
            <a:off x="6756400" y="1771650"/>
            <a:ext cx="76200" cy="1117600"/>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970" name="Rectangle 16"/>
          <p:cNvSpPr/>
          <p:nvPr/>
        </p:nvSpPr>
        <p:spPr>
          <a:xfrm>
            <a:off x="4432300" y="2487612"/>
            <a:ext cx="76200" cy="685800"/>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971" name="Rectangle 17"/>
          <p:cNvSpPr/>
          <p:nvPr/>
        </p:nvSpPr>
        <p:spPr>
          <a:xfrm>
            <a:off x="5575300" y="2932112"/>
            <a:ext cx="139700" cy="239712"/>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972" name="Rectangle 18"/>
          <p:cNvSpPr/>
          <p:nvPr/>
        </p:nvSpPr>
        <p:spPr>
          <a:xfrm>
            <a:off x="6705600" y="2944812"/>
            <a:ext cx="139700" cy="239712"/>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973" name="Rectangle 19"/>
          <p:cNvSpPr/>
          <p:nvPr/>
        </p:nvSpPr>
        <p:spPr>
          <a:xfrm>
            <a:off x="2120900" y="2921000"/>
            <a:ext cx="139700" cy="238125"/>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974" name="Rectangle 20"/>
          <p:cNvSpPr/>
          <p:nvPr/>
        </p:nvSpPr>
        <p:spPr>
          <a:xfrm>
            <a:off x="3263900" y="2921000"/>
            <a:ext cx="139700" cy="238125"/>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975" name="Rectangle 21"/>
          <p:cNvSpPr/>
          <p:nvPr/>
        </p:nvSpPr>
        <p:spPr>
          <a:xfrm>
            <a:off x="4432300" y="2209800"/>
            <a:ext cx="139700" cy="238125"/>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cxnSp>
        <p:nvCxnSpPr>
          <p:cNvPr id="3145739" name="AutoShape 2"/>
          <p:cNvCxnSpPr>
            <a:cxnSpLocks/>
          </p:cNvCxnSpPr>
          <p:nvPr/>
        </p:nvCxnSpPr>
        <p:spPr>
          <a:xfrm flipV="1">
            <a:off x="3173412" y="5270500"/>
            <a:ext cx="0" cy="139700"/>
          </a:xfrm>
          <a:prstGeom prst="straightConnector1">
            <a:avLst/>
          </a:prstGeom>
          <a:noFill/>
          <a:ln w="9525" cap="flat" cmpd="sng">
            <a:solidFill>
              <a:srgbClr val="000000">
                <a:alpha val="100000"/>
              </a:srgbClr>
            </a:solidFill>
            <a:prstDash val="solid"/>
            <a:round/>
            <a:tailEnd type="triangle" w="med" len="med"/>
          </a:ln>
        </p:spPr>
      </p:cxnSp>
      <p:sp>
        <p:nvSpPr>
          <p:cNvPr id="1048976" name="Rectangle 23"/>
          <p:cNvSpPr/>
          <p:nvPr/>
        </p:nvSpPr>
        <p:spPr>
          <a:xfrm>
            <a:off x="1676400" y="3789362"/>
            <a:ext cx="6400800" cy="990600"/>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accel="50000" decel="50000" fill="hold" grpId="0" nodeType="clickEffect">
                                  <p:stCondLst>
                                    <p:cond delay="0"/>
                                  </p:stCondLst>
                                  <p:childTnLst>
                                    <p:anim calcmode="lin" valueType="num">
                                      <p:cBhvr additive="base">
                                        <p:cTn id="6" dur="500"/>
                                        <p:tgtEl>
                                          <p:spTgt spid="1048973"/>
                                        </p:tgtEl>
                                        <p:attrNameLst>
                                          <p:attrName>ppt_x</p:attrName>
                                        </p:attrNameLst>
                                      </p:cBhvr>
                                      <p:tavLst>
                                        <p:tav tm="0">
                                          <p:val>
                                            <p:strVal val="ppt_x"/>
                                          </p:val>
                                        </p:tav>
                                        <p:tav tm="100000">
                                          <p:val>
                                            <p:strVal val="ppt_x"/>
                                          </p:val>
                                        </p:tav>
                                      </p:tavLst>
                                    </p:anim>
                                    <p:anim calcmode="lin" valueType="num">
                                      <p:cBhvr additive="base">
                                        <p:cTn id="7" dur="500"/>
                                        <p:tgtEl>
                                          <p:spTgt spid="1048973"/>
                                        </p:tgtEl>
                                        <p:attrNameLst>
                                          <p:attrName>ppt_y</p:attrName>
                                        </p:attrNameLst>
                                      </p:cBhvr>
                                      <p:tavLst>
                                        <p:tav tm="0">
                                          <p:val>
                                            <p:strVal val="ppt_y"/>
                                          </p:val>
                                        </p:tav>
                                        <p:tav tm="100000">
                                          <p:val>
                                            <p:strVal val="1+ppt_h/2"/>
                                          </p:val>
                                        </p:tav>
                                      </p:tavLst>
                                    </p:anim>
                                    <p:set>
                                      <p:cBhvr>
                                        <p:cTn id="8" dur="1" fill="hold">
                                          <p:stCondLst>
                                            <p:cond delay="499"/>
                                          </p:stCondLst>
                                        </p:cTn>
                                        <p:tgtEl>
                                          <p:spTgt spid="1048973"/>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048966"/>
                                        </p:tgtEl>
                                        <p:attrNameLst>
                                          <p:attrName>ppt_x</p:attrName>
                                        </p:attrNameLst>
                                      </p:cBhvr>
                                      <p:tavLst>
                                        <p:tav tm="0">
                                          <p:val>
                                            <p:strVal val="ppt_x"/>
                                          </p:val>
                                        </p:tav>
                                        <p:tav tm="100000">
                                          <p:val>
                                            <p:strVal val="ppt_x"/>
                                          </p:val>
                                        </p:tav>
                                      </p:tavLst>
                                    </p:anim>
                                    <p:anim calcmode="lin" valueType="num">
                                      <p:cBhvr additive="base">
                                        <p:cTn id="11" dur="500"/>
                                        <p:tgtEl>
                                          <p:spTgt spid="1048966"/>
                                        </p:tgtEl>
                                        <p:attrNameLst>
                                          <p:attrName>ppt_y</p:attrName>
                                        </p:attrNameLst>
                                      </p:cBhvr>
                                      <p:tavLst>
                                        <p:tav tm="0">
                                          <p:val>
                                            <p:strVal val="ppt_y"/>
                                          </p:val>
                                        </p:tav>
                                        <p:tav tm="100000">
                                          <p:val>
                                            <p:strVal val="1+ppt_h/2"/>
                                          </p:val>
                                        </p:tav>
                                      </p:tavLst>
                                    </p:anim>
                                    <p:set>
                                      <p:cBhvr>
                                        <p:cTn id="12" dur="1" fill="hold">
                                          <p:stCondLst>
                                            <p:cond delay="499"/>
                                          </p:stCondLst>
                                        </p:cTn>
                                        <p:tgtEl>
                                          <p:spTgt spid="1048966"/>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048974"/>
                                        </p:tgtEl>
                                        <p:attrNameLst>
                                          <p:attrName>ppt_x</p:attrName>
                                        </p:attrNameLst>
                                      </p:cBhvr>
                                      <p:tavLst>
                                        <p:tav tm="0">
                                          <p:val>
                                            <p:strVal val="ppt_x"/>
                                          </p:val>
                                        </p:tav>
                                        <p:tav tm="100000">
                                          <p:val>
                                            <p:strVal val="ppt_x"/>
                                          </p:val>
                                        </p:tav>
                                      </p:tavLst>
                                    </p:anim>
                                    <p:anim calcmode="lin" valueType="num">
                                      <p:cBhvr additive="base">
                                        <p:cTn id="15" dur="500"/>
                                        <p:tgtEl>
                                          <p:spTgt spid="1048974"/>
                                        </p:tgtEl>
                                        <p:attrNameLst>
                                          <p:attrName>ppt_y</p:attrName>
                                        </p:attrNameLst>
                                      </p:cBhvr>
                                      <p:tavLst>
                                        <p:tav tm="0">
                                          <p:val>
                                            <p:strVal val="ppt_y"/>
                                          </p:val>
                                        </p:tav>
                                        <p:tav tm="100000">
                                          <p:val>
                                            <p:strVal val="1+ppt_h/2"/>
                                          </p:val>
                                        </p:tav>
                                      </p:tavLst>
                                    </p:anim>
                                    <p:set>
                                      <p:cBhvr>
                                        <p:cTn id="16" dur="1" fill="hold">
                                          <p:stCondLst>
                                            <p:cond delay="499"/>
                                          </p:stCondLst>
                                        </p:cTn>
                                        <p:tgtEl>
                                          <p:spTgt spid="1048974"/>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1048967"/>
                                        </p:tgtEl>
                                        <p:attrNameLst>
                                          <p:attrName>ppt_x</p:attrName>
                                        </p:attrNameLst>
                                      </p:cBhvr>
                                      <p:tavLst>
                                        <p:tav tm="0">
                                          <p:val>
                                            <p:strVal val="ppt_x"/>
                                          </p:val>
                                        </p:tav>
                                        <p:tav tm="100000">
                                          <p:val>
                                            <p:strVal val="ppt_x"/>
                                          </p:val>
                                        </p:tav>
                                      </p:tavLst>
                                    </p:anim>
                                    <p:anim calcmode="lin" valueType="num">
                                      <p:cBhvr additive="base">
                                        <p:cTn id="19" dur="500"/>
                                        <p:tgtEl>
                                          <p:spTgt spid="1048967"/>
                                        </p:tgtEl>
                                        <p:attrNameLst>
                                          <p:attrName>ppt_y</p:attrName>
                                        </p:attrNameLst>
                                      </p:cBhvr>
                                      <p:tavLst>
                                        <p:tav tm="0">
                                          <p:val>
                                            <p:strVal val="ppt_y"/>
                                          </p:val>
                                        </p:tav>
                                        <p:tav tm="100000">
                                          <p:val>
                                            <p:strVal val="1+ppt_h/2"/>
                                          </p:val>
                                        </p:tav>
                                      </p:tavLst>
                                    </p:anim>
                                    <p:set>
                                      <p:cBhvr>
                                        <p:cTn id="20" dur="1" fill="hold">
                                          <p:stCondLst>
                                            <p:cond delay="499"/>
                                          </p:stCondLst>
                                        </p:cTn>
                                        <p:tgtEl>
                                          <p:spTgt spid="1048967"/>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048970"/>
                                        </p:tgtEl>
                                        <p:attrNameLst>
                                          <p:attrName>ppt_x</p:attrName>
                                        </p:attrNameLst>
                                      </p:cBhvr>
                                      <p:tavLst>
                                        <p:tav tm="0">
                                          <p:val>
                                            <p:strVal val="ppt_x"/>
                                          </p:val>
                                        </p:tav>
                                        <p:tav tm="100000">
                                          <p:val>
                                            <p:strVal val="ppt_x"/>
                                          </p:val>
                                        </p:tav>
                                      </p:tavLst>
                                    </p:anim>
                                    <p:anim calcmode="lin" valueType="num">
                                      <p:cBhvr additive="base">
                                        <p:cTn id="23" dur="500"/>
                                        <p:tgtEl>
                                          <p:spTgt spid="1048970"/>
                                        </p:tgtEl>
                                        <p:attrNameLst>
                                          <p:attrName>ppt_y</p:attrName>
                                        </p:attrNameLst>
                                      </p:cBhvr>
                                      <p:tavLst>
                                        <p:tav tm="0">
                                          <p:val>
                                            <p:strVal val="ppt_y"/>
                                          </p:val>
                                        </p:tav>
                                        <p:tav tm="100000">
                                          <p:val>
                                            <p:strVal val="1+ppt_h/2"/>
                                          </p:val>
                                        </p:tav>
                                      </p:tavLst>
                                    </p:anim>
                                    <p:set>
                                      <p:cBhvr>
                                        <p:cTn id="24" dur="1" fill="hold">
                                          <p:stCondLst>
                                            <p:cond delay="499"/>
                                          </p:stCondLst>
                                        </p:cTn>
                                        <p:tgtEl>
                                          <p:spTgt spid="1048970"/>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1048975"/>
                                        </p:tgtEl>
                                        <p:attrNameLst>
                                          <p:attrName>ppt_x</p:attrName>
                                        </p:attrNameLst>
                                      </p:cBhvr>
                                      <p:tavLst>
                                        <p:tav tm="0">
                                          <p:val>
                                            <p:strVal val="ppt_x"/>
                                          </p:val>
                                        </p:tav>
                                        <p:tav tm="100000">
                                          <p:val>
                                            <p:strVal val="ppt_x"/>
                                          </p:val>
                                        </p:tav>
                                      </p:tavLst>
                                    </p:anim>
                                    <p:anim calcmode="lin" valueType="num">
                                      <p:cBhvr additive="base">
                                        <p:cTn id="27" dur="500"/>
                                        <p:tgtEl>
                                          <p:spTgt spid="1048975"/>
                                        </p:tgtEl>
                                        <p:attrNameLst>
                                          <p:attrName>ppt_y</p:attrName>
                                        </p:attrNameLst>
                                      </p:cBhvr>
                                      <p:tavLst>
                                        <p:tav tm="0">
                                          <p:val>
                                            <p:strVal val="ppt_y"/>
                                          </p:val>
                                        </p:tav>
                                        <p:tav tm="100000">
                                          <p:val>
                                            <p:strVal val="1+ppt_h/2"/>
                                          </p:val>
                                        </p:tav>
                                      </p:tavLst>
                                    </p:anim>
                                    <p:set>
                                      <p:cBhvr>
                                        <p:cTn id="28" dur="1" fill="hold">
                                          <p:stCondLst>
                                            <p:cond delay="499"/>
                                          </p:stCondLst>
                                        </p:cTn>
                                        <p:tgtEl>
                                          <p:spTgt spid="1048975"/>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1048971"/>
                                        </p:tgtEl>
                                        <p:attrNameLst>
                                          <p:attrName>ppt_x</p:attrName>
                                        </p:attrNameLst>
                                      </p:cBhvr>
                                      <p:tavLst>
                                        <p:tav tm="0">
                                          <p:val>
                                            <p:strVal val="ppt_x"/>
                                          </p:val>
                                        </p:tav>
                                        <p:tav tm="100000">
                                          <p:val>
                                            <p:strVal val="ppt_x"/>
                                          </p:val>
                                        </p:tav>
                                      </p:tavLst>
                                    </p:anim>
                                    <p:anim calcmode="lin" valueType="num">
                                      <p:cBhvr additive="base">
                                        <p:cTn id="31" dur="500"/>
                                        <p:tgtEl>
                                          <p:spTgt spid="1048971"/>
                                        </p:tgtEl>
                                        <p:attrNameLst>
                                          <p:attrName>ppt_y</p:attrName>
                                        </p:attrNameLst>
                                      </p:cBhvr>
                                      <p:tavLst>
                                        <p:tav tm="0">
                                          <p:val>
                                            <p:strVal val="ppt_y"/>
                                          </p:val>
                                        </p:tav>
                                        <p:tav tm="100000">
                                          <p:val>
                                            <p:strVal val="1+ppt_h/2"/>
                                          </p:val>
                                        </p:tav>
                                      </p:tavLst>
                                    </p:anim>
                                    <p:set>
                                      <p:cBhvr>
                                        <p:cTn id="32" dur="1" fill="hold">
                                          <p:stCondLst>
                                            <p:cond delay="499"/>
                                          </p:stCondLst>
                                        </p:cTn>
                                        <p:tgtEl>
                                          <p:spTgt spid="1048971"/>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1048968"/>
                                        </p:tgtEl>
                                        <p:attrNameLst>
                                          <p:attrName>ppt_x</p:attrName>
                                        </p:attrNameLst>
                                      </p:cBhvr>
                                      <p:tavLst>
                                        <p:tav tm="0">
                                          <p:val>
                                            <p:strVal val="ppt_x"/>
                                          </p:val>
                                        </p:tav>
                                        <p:tav tm="100000">
                                          <p:val>
                                            <p:strVal val="ppt_x"/>
                                          </p:val>
                                        </p:tav>
                                      </p:tavLst>
                                    </p:anim>
                                    <p:anim calcmode="lin" valueType="num">
                                      <p:cBhvr additive="base">
                                        <p:cTn id="35" dur="500"/>
                                        <p:tgtEl>
                                          <p:spTgt spid="1048968"/>
                                        </p:tgtEl>
                                        <p:attrNameLst>
                                          <p:attrName>ppt_y</p:attrName>
                                        </p:attrNameLst>
                                      </p:cBhvr>
                                      <p:tavLst>
                                        <p:tav tm="0">
                                          <p:val>
                                            <p:strVal val="ppt_y"/>
                                          </p:val>
                                        </p:tav>
                                        <p:tav tm="100000">
                                          <p:val>
                                            <p:strVal val="1+ppt_h/2"/>
                                          </p:val>
                                        </p:tav>
                                      </p:tavLst>
                                    </p:anim>
                                    <p:set>
                                      <p:cBhvr>
                                        <p:cTn id="36" dur="1" fill="hold">
                                          <p:stCondLst>
                                            <p:cond delay="499"/>
                                          </p:stCondLst>
                                        </p:cTn>
                                        <p:tgtEl>
                                          <p:spTgt spid="1048968"/>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1048972"/>
                                        </p:tgtEl>
                                        <p:attrNameLst>
                                          <p:attrName>ppt_x</p:attrName>
                                        </p:attrNameLst>
                                      </p:cBhvr>
                                      <p:tavLst>
                                        <p:tav tm="0">
                                          <p:val>
                                            <p:strVal val="ppt_x"/>
                                          </p:val>
                                        </p:tav>
                                        <p:tav tm="100000">
                                          <p:val>
                                            <p:strVal val="ppt_x"/>
                                          </p:val>
                                        </p:tav>
                                      </p:tavLst>
                                    </p:anim>
                                    <p:anim calcmode="lin" valueType="num">
                                      <p:cBhvr additive="base">
                                        <p:cTn id="39" dur="500"/>
                                        <p:tgtEl>
                                          <p:spTgt spid="1048972"/>
                                        </p:tgtEl>
                                        <p:attrNameLst>
                                          <p:attrName>ppt_y</p:attrName>
                                        </p:attrNameLst>
                                      </p:cBhvr>
                                      <p:tavLst>
                                        <p:tav tm="0">
                                          <p:val>
                                            <p:strVal val="ppt_y"/>
                                          </p:val>
                                        </p:tav>
                                        <p:tav tm="100000">
                                          <p:val>
                                            <p:strVal val="1+ppt_h/2"/>
                                          </p:val>
                                        </p:tav>
                                      </p:tavLst>
                                    </p:anim>
                                    <p:set>
                                      <p:cBhvr>
                                        <p:cTn id="40" dur="1" fill="hold">
                                          <p:stCondLst>
                                            <p:cond delay="499"/>
                                          </p:stCondLst>
                                        </p:cTn>
                                        <p:tgtEl>
                                          <p:spTgt spid="1048972"/>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1048969"/>
                                        </p:tgtEl>
                                        <p:attrNameLst>
                                          <p:attrName>ppt_x</p:attrName>
                                        </p:attrNameLst>
                                      </p:cBhvr>
                                      <p:tavLst>
                                        <p:tav tm="0">
                                          <p:val>
                                            <p:strVal val="ppt_x"/>
                                          </p:val>
                                        </p:tav>
                                        <p:tav tm="100000">
                                          <p:val>
                                            <p:strVal val="ppt_x"/>
                                          </p:val>
                                        </p:tav>
                                      </p:tavLst>
                                    </p:anim>
                                    <p:anim calcmode="lin" valueType="num">
                                      <p:cBhvr additive="base">
                                        <p:cTn id="43" dur="500"/>
                                        <p:tgtEl>
                                          <p:spTgt spid="1048969"/>
                                        </p:tgtEl>
                                        <p:attrNameLst>
                                          <p:attrName>ppt_y</p:attrName>
                                        </p:attrNameLst>
                                      </p:cBhvr>
                                      <p:tavLst>
                                        <p:tav tm="0">
                                          <p:val>
                                            <p:strVal val="ppt_y"/>
                                          </p:val>
                                        </p:tav>
                                        <p:tav tm="100000">
                                          <p:val>
                                            <p:strVal val="1+ppt_h/2"/>
                                          </p:val>
                                        </p:tav>
                                      </p:tavLst>
                                    </p:anim>
                                    <p:set>
                                      <p:cBhvr>
                                        <p:cTn id="44" dur="1" fill="hold">
                                          <p:stCondLst>
                                            <p:cond delay="499"/>
                                          </p:stCondLst>
                                        </p:cTn>
                                        <p:tgtEl>
                                          <p:spTgt spid="1048969"/>
                                        </p:tgtEl>
                                        <p:attrNameLst>
                                          <p:attrName>style.visibility</p:attrName>
                                        </p:attrNameLst>
                                      </p:cBhvr>
                                      <p:to>
                                        <p:strVal val="hidden"/>
                                      </p:to>
                                    </p:set>
                                  </p:childTnLst>
                                </p:cTn>
                              </p:par>
                              <p:par>
                                <p:cTn id="45" presetID="55" presetClass="exit" presetSubtype="0" fill="hold" grpId="1" nodeType="withEffect">
                                  <p:stCondLst>
                                    <p:cond delay="0"/>
                                  </p:stCondLst>
                                  <p:childTnLst>
                                    <p:anim calcmode="lin" valueType="num">
                                      <p:cBhvr>
                                        <p:cTn id="46" dur="1000"/>
                                        <p:tgtEl>
                                          <p:spTgt spid="1048966"/>
                                        </p:tgtEl>
                                        <p:attrNameLst>
                                          <p:attrName>ppt_w</p:attrName>
                                        </p:attrNameLst>
                                      </p:cBhvr>
                                      <p:tavLst>
                                        <p:tav tm="0">
                                          <p:val>
                                            <p:strVal val="ppt_w"/>
                                          </p:val>
                                        </p:tav>
                                        <p:tav tm="100000">
                                          <p:val>
                                            <p:strVal val="ppt_w*0.70"/>
                                          </p:val>
                                        </p:tav>
                                      </p:tavLst>
                                    </p:anim>
                                    <p:anim calcmode="lin" valueType="num">
                                      <p:cBhvr>
                                        <p:cTn id="47" dur="1000"/>
                                        <p:tgtEl>
                                          <p:spTgt spid="1048966"/>
                                        </p:tgtEl>
                                        <p:attrNameLst>
                                          <p:attrName>ppt_h</p:attrName>
                                        </p:attrNameLst>
                                      </p:cBhvr>
                                      <p:tavLst>
                                        <p:tav tm="0">
                                          <p:val>
                                            <p:strVal val="ppt_h"/>
                                          </p:val>
                                        </p:tav>
                                        <p:tav tm="100000">
                                          <p:val>
                                            <p:strVal val="ppt_h"/>
                                          </p:val>
                                        </p:tav>
                                      </p:tavLst>
                                    </p:anim>
                                    <p:animEffect transition="out" filter="fade">
                                      <p:cBhvr>
                                        <p:cTn id="48" dur="1000"/>
                                        <p:tgtEl>
                                          <p:spTgt spid="1048966"/>
                                        </p:tgtEl>
                                      </p:cBhvr>
                                    </p:animEffect>
                                    <p:set>
                                      <p:cBhvr>
                                        <p:cTn id="49" dur="1" fill="hold">
                                          <p:stCondLst>
                                            <p:cond delay="999"/>
                                          </p:stCondLst>
                                        </p:cTn>
                                        <p:tgtEl>
                                          <p:spTgt spid="1048966"/>
                                        </p:tgtEl>
                                        <p:attrNameLst>
                                          <p:attrName>style.visibility</p:attrName>
                                        </p:attrNameLst>
                                      </p:cBhvr>
                                      <p:to>
                                        <p:strVal val="hidden"/>
                                      </p:to>
                                    </p:set>
                                  </p:childTnLst>
                                </p:cTn>
                              </p:par>
                              <p:par>
                                <p:cTn id="50" presetID="55" presetClass="exit" presetSubtype="0" fill="hold" grpId="1" nodeType="withEffect">
                                  <p:stCondLst>
                                    <p:cond delay="0"/>
                                  </p:stCondLst>
                                  <p:childTnLst>
                                    <p:anim calcmode="lin" valueType="num">
                                      <p:cBhvr>
                                        <p:cTn id="51" dur="1000"/>
                                        <p:tgtEl>
                                          <p:spTgt spid="1048974"/>
                                        </p:tgtEl>
                                        <p:attrNameLst>
                                          <p:attrName>ppt_w</p:attrName>
                                        </p:attrNameLst>
                                      </p:cBhvr>
                                      <p:tavLst>
                                        <p:tav tm="0">
                                          <p:val>
                                            <p:strVal val="ppt_w"/>
                                          </p:val>
                                        </p:tav>
                                        <p:tav tm="100000">
                                          <p:val>
                                            <p:strVal val="ppt_w*0.70"/>
                                          </p:val>
                                        </p:tav>
                                      </p:tavLst>
                                    </p:anim>
                                    <p:anim calcmode="lin" valueType="num">
                                      <p:cBhvr>
                                        <p:cTn id="52" dur="1000"/>
                                        <p:tgtEl>
                                          <p:spTgt spid="1048974"/>
                                        </p:tgtEl>
                                        <p:attrNameLst>
                                          <p:attrName>ppt_h</p:attrName>
                                        </p:attrNameLst>
                                      </p:cBhvr>
                                      <p:tavLst>
                                        <p:tav tm="0">
                                          <p:val>
                                            <p:strVal val="ppt_h"/>
                                          </p:val>
                                        </p:tav>
                                        <p:tav tm="100000">
                                          <p:val>
                                            <p:strVal val="ppt_h"/>
                                          </p:val>
                                        </p:tav>
                                      </p:tavLst>
                                    </p:anim>
                                    <p:animEffect transition="out" filter="fade">
                                      <p:cBhvr>
                                        <p:cTn id="53" dur="1000"/>
                                        <p:tgtEl>
                                          <p:spTgt spid="1048974"/>
                                        </p:tgtEl>
                                      </p:cBhvr>
                                    </p:animEffect>
                                    <p:set>
                                      <p:cBhvr>
                                        <p:cTn id="54" dur="1" fill="hold">
                                          <p:stCondLst>
                                            <p:cond delay="999"/>
                                          </p:stCondLst>
                                        </p:cTn>
                                        <p:tgtEl>
                                          <p:spTgt spid="1048974"/>
                                        </p:tgtEl>
                                        <p:attrNameLst>
                                          <p:attrName>style.visibility</p:attrName>
                                        </p:attrNameLst>
                                      </p:cBhvr>
                                      <p:to>
                                        <p:strVal val="hidden"/>
                                      </p:to>
                                    </p:set>
                                  </p:childTnLst>
                                </p:cTn>
                              </p:par>
                              <p:par>
                                <p:cTn id="55" presetID="55" presetClass="exit" presetSubtype="0" fill="hold" grpId="1" nodeType="withEffect">
                                  <p:stCondLst>
                                    <p:cond delay="0"/>
                                  </p:stCondLst>
                                  <p:childTnLst>
                                    <p:anim calcmode="lin" valueType="num">
                                      <p:cBhvr>
                                        <p:cTn id="56" dur="1000"/>
                                        <p:tgtEl>
                                          <p:spTgt spid="1048967"/>
                                        </p:tgtEl>
                                        <p:attrNameLst>
                                          <p:attrName>ppt_w</p:attrName>
                                        </p:attrNameLst>
                                      </p:cBhvr>
                                      <p:tavLst>
                                        <p:tav tm="0">
                                          <p:val>
                                            <p:strVal val="ppt_w"/>
                                          </p:val>
                                        </p:tav>
                                        <p:tav tm="100000">
                                          <p:val>
                                            <p:strVal val="ppt_w*0.70"/>
                                          </p:val>
                                        </p:tav>
                                      </p:tavLst>
                                    </p:anim>
                                    <p:anim calcmode="lin" valueType="num">
                                      <p:cBhvr>
                                        <p:cTn id="57" dur="1000"/>
                                        <p:tgtEl>
                                          <p:spTgt spid="1048967"/>
                                        </p:tgtEl>
                                        <p:attrNameLst>
                                          <p:attrName>ppt_h</p:attrName>
                                        </p:attrNameLst>
                                      </p:cBhvr>
                                      <p:tavLst>
                                        <p:tav tm="0">
                                          <p:val>
                                            <p:strVal val="ppt_h"/>
                                          </p:val>
                                        </p:tav>
                                        <p:tav tm="100000">
                                          <p:val>
                                            <p:strVal val="ppt_h"/>
                                          </p:val>
                                        </p:tav>
                                      </p:tavLst>
                                    </p:anim>
                                    <p:animEffect transition="out" filter="fade">
                                      <p:cBhvr>
                                        <p:cTn id="58" dur="1000"/>
                                        <p:tgtEl>
                                          <p:spTgt spid="1048967"/>
                                        </p:tgtEl>
                                      </p:cBhvr>
                                    </p:animEffect>
                                    <p:set>
                                      <p:cBhvr>
                                        <p:cTn id="59" dur="1" fill="hold">
                                          <p:stCondLst>
                                            <p:cond delay="999"/>
                                          </p:stCondLst>
                                        </p:cTn>
                                        <p:tgtEl>
                                          <p:spTgt spid="1048967"/>
                                        </p:tgtEl>
                                        <p:attrNameLst>
                                          <p:attrName>style.visibility</p:attrName>
                                        </p:attrNameLst>
                                      </p:cBhvr>
                                      <p:to>
                                        <p:strVal val="hidden"/>
                                      </p:to>
                                    </p:set>
                                  </p:childTnLst>
                                </p:cTn>
                              </p:par>
                              <p:par>
                                <p:cTn id="60" presetID="55" presetClass="exit" presetSubtype="0" fill="hold" grpId="1" nodeType="withEffect">
                                  <p:stCondLst>
                                    <p:cond delay="0"/>
                                  </p:stCondLst>
                                  <p:childTnLst>
                                    <p:anim calcmode="lin" valueType="num">
                                      <p:cBhvr>
                                        <p:cTn id="61" dur="1000"/>
                                        <p:tgtEl>
                                          <p:spTgt spid="1048970"/>
                                        </p:tgtEl>
                                        <p:attrNameLst>
                                          <p:attrName>ppt_w</p:attrName>
                                        </p:attrNameLst>
                                      </p:cBhvr>
                                      <p:tavLst>
                                        <p:tav tm="0">
                                          <p:val>
                                            <p:strVal val="ppt_w"/>
                                          </p:val>
                                        </p:tav>
                                        <p:tav tm="100000">
                                          <p:val>
                                            <p:strVal val="ppt_w*0.70"/>
                                          </p:val>
                                        </p:tav>
                                      </p:tavLst>
                                    </p:anim>
                                    <p:anim calcmode="lin" valueType="num">
                                      <p:cBhvr>
                                        <p:cTn id="62" dur="1000"/>
                                        <p:tgtEl>
                                          <p:spTgt spid="1048970"/>
                                        </p:tgtEl>
                                        <p:attrNameLst>
                                          <p:attrName>ppt_h</p:attrName>
                                        </p:attrNameLst>
                                      </p:cBhvr>
                                      <p:tavLst>
                                        <p:tav tm="0">
                                          <p:val>
                                            <p:strVal val="ppt_h"/>
                                          </p:val>
                                        </p:tav>
                                        <p:tav tm="100000">
                                          <p:val>
                                            <p:strVal val="ppt_h"/>
                                          </p:val>
                                        </p:tav>
                                      </p:tavLst>
                                    </p:anim>
                                    <p:animEffect transition="out" filter="fade">
                                      <p:cBhvr>
                                        <p:cTn id="63" dur="1000"/>
                                        <p:tgtEl>
                                          <p:spTgt spid="1048970"/>
                                        </p:tgtEl>
                                      </p:cBhvr>
                                    </p:animEffect>
                                    <p:set>
                                      <p:cBhvr>
                                        <p:cTn id="64" dur="1" fill="hold">
                                          <p:stCondLst>
                                            <p:cond delay="999"/>
                                          </p:stCondLst>
                                        </p:cTn>
                                        <p:tgtEl>
                                          <p:spTgt spid="1048970"/>
                                        </p:tgtEl>
                                        <p:attrNameLst>
                                          <p:attrName>style.visibility</p:attrName>
                                        </p:attrNameLst>
                                      </p:cBhvr>
                                      <p:to>
                                        <p:strVal val="hidden"/>
                                      </p:to>
                                    </p:set>
                                  </p:childTnLst>
                                </p:cTn>
                              </p:par>
                              <p:par>
                                <p:cTn id="65" presetID="55" presetClass="exit" presetSubtype="0" fill="hold" grpId="1" nodeType="withEffect">
                                  <p:stCondLst>
                                    <p:cond delay="0"/>
                                  </p:stCondLst>
                                  <p:childTnLst>
                                    <p:anim calcmode="lin" valueType="num">
                                      <p:cBhvr>
                                        <p:cTn id="66" dur="1000"/>
                                        <p:tgtEl>
                                          <p:spTgt spid="1048975"/>
                                        </p:tgtEl>
                                        <p:attrNameLst>
                                          <p:attrName>ppt_w</p:attrName>
                                        </p:attrNameLst>
                                      </p:cBhvr>
                                      <p:tavLst>
                                        <p:tav tm="0">
                                          <p:val>
                                            <p:strVal val="ppt_w"/>
                                          </p:val>
                                        </p:tav>
                                        <p:tav tm="100000">
                                          <p:val>
                                            <p:strVal val="ppt_w*0.70"/>
                                          </p:val>
                                        </p:tav>
                                      </p:tavLst>
                                    </p:anim>
                                    <p:anim calcmode="lin" valueType="num">
                                      <p:cBhvr>
                                        <p:cTn id="67" dur="1000"/>
                                        <p:tgtEl>
                                          <p:spTgt spid="1048975"/>
                                        </p:tgtEl>
                                        <p:attrNameLst>
                                          <p:attrName>ppt_h</p:attrName>
                                        </p:attrNameLst>
                                      </p:cBhvr>
                                      <p:tavLst>
                                        <p:tav tm="0">
                                          <p:val>
                                            <p:strVal val="ppt_h"/>
                                          </p:val>
                                        </p:tav>
                                        <p:tav tm="100000">
                                          <p:val>
                                            <p:strVal val="ppt_h"/>
                                          </p:val>
                                        </p:tav>
                                      </p:tavLst>
                                    </p:anim>
                                    <p:animEffect transition="out" filter="fade">
                                      <p:cBhvr>
                                        <p:cTn id="68" dur="1000"/>
                                        <p:tgtEl>
                                          <p:spTgt spid="1048975"/>
                                        </p:tgtEl>
                                      </p:cBhvr>
                                    </p:animEffect>
                                    <p:set>
                                      <p:cBhvr>
                                        <p:cTn id="69" dur="1" fill="hold">
                                          <p:stCondLst>
                                            <p:cond delay="999"/>
                                          </p:stCondLst>
                                        </p:cTn>
                                        <p:tgtEl>
                                          <p:spTgt spid="1048975"/>
                                        </p:tgtEl>
                                        <p:attrNameLst>
                                          <p:attrName>style.visibility</p:attrName>
                                        </p:attrNameLst>
                                      </p:cBhvr>
                                      <p:to>
                                        <p:strVal val="hidden"/>
                                      </p:to>
                                    </p:set>
                                  </p:childTnLst>
                                </p:cTn>
                              </p:par>
                              <p:par>
                                <p:cTn id="70" presetID="55" presetClass="exit" presetSubtype="0" fill="hold" grpId="1" nodeType="withEffect">
                                  <p:stCondLst>
                                    <p:cond delay="0"/>
                                  </p:stCondLst>
                                  <p:childTnLst>
                                    <p:anim calcmode="lin" valueType="num">
                                      <p:cBhvr>
                                        <p:cTn id="71" dur="1000"/>
                                        <p:tgtEl>
                                          <p:spTgt spid="1048971"/>
                                        </p:tgtEl>
                                        <p:attrNameLst>
                                          <p:attrName>ppt_w</p:attrName>
                                        </p:attrNameLst>
                                      </p:cBhvr>
                                      <p:tavLst>
                                        <p:tav tm="0">
                                          <p:val>
                                            <p:strVal val="ppt_w"/>
                                          </p:val>
                                        </p:tav>
                                        <p:tav tm="100000">
                                          <p:val>
                                            <p:strVal val="ppt_w*0.70"/>
                                          </p:val>
                                        </p:tav>
                                      </p:tavLst>
                                    </p:anim>
                                    <p:anim calcmode="lin" valueType="num">
                                      <p:cBhvr>
                                        <p:cTn id="72" dur="1000"/>
                                        <p:tgtEl>
                                          <p:spTgt spid="1048971"/>
                                        </p:tgtEl>
                                        <p:attrNameLst>
                                          <p:attrName>ppt_h</p:attrName>
                                        </p:attrNameLst>
                                      </p:cBhvr>
                                      <p:tavLst>
                                        <p:tav tm="0">
                                          <p:val>
                                            <p:strVal val="ppt_h"/>
                                          </p:val>
                                        </p:tav>
                                        <p:tav tm="100000">
                                          <p:val>
                                            <p:strVal val="ppt_h"/>
                                          </p:val>
                                        </p:tav>
                                      </p:tavLst>
                                    </p:anim>
                                    <p:animEffect transition="out" filter="fade">
                                      <p:cBhvr>
                                        <p:cTn id="73" dur="1000"/>
                                        <p:tgtEl>
                                          <p:spTgt spid="1048971"/>
                                        </p:tgtEl>
                                      </p:cBhvr>
                                    </p:animEffect>
                                    <p:set>
                                      <p:cBhvr>
                                        <p:cTn id="74" dur="1" fill="hold">
                                          <p:stCondLst>
                                            <p:cond delay="999"/>
                                          </p:stCondLst>
                                        </p:cTn>
                                        <p:tgtEl>
                                          <p:spTgt spid="1048971"/>
                                        </p:tgtEl>
                                        <p:attrNameLst>
                                          <p:attrName>style.visibility</p:attrName>
                                        </p:attrNameLst>
                                      </p:cBhvr>
                                      <p:to>
                                        <p:strVal val="hidden"/>
                                      </p:to>
                                    </p:set>
                                  </p:childTnLst>
                                </p:cTn>
                              </p:par>
                              <p:par>
                                <p:cTn id="75" presetID="55" presetClass="exit" presetSubtype="0" fill="hold" grpId="1" nodeType="withEffect">
                                  <p:stCondLst>
                                    <p:cond delay="0"/>
                                  </p:stCondLst>
                                  <p:childTnLst>
                                    <p:anim calcmode="lin" valueType="num">
                                      <p:cBhvr>
                                        <p:cTn id="76" dur="1000"/>
                                        <p:tgtEl>
                                          <p:spTgt spid="1048968"/>
                                        </p:tgtEl>
                                        <p:attrNameLst>
                                          <p:attrName>ppt_w</p:attrName>
                                        </p:attrNameLst>
                                      </p:cBhvr>
                                      <p:tavLst>
                                        <p:tav tm="0">
                                          <p:val>
                                            <p:strVal val="ppt_w"/>
                                          </p:val>
                                        </p:tav>
                                        <p:tav tm="100000">
                                          <p:val>
                                            <p:strVal val="ppt_w*0.70"/>
                                          </p:val>
                                        </p:tav>
                                      </p:tavLst>
                                    </p:anim>
                                    <p:anim calcmode="lin" valueType="num">
                                      <p:cBhvr>
                                        <p:cTn id="77" dur="1000"/>
                                        <p:tgtEl>
                                          <p:spTgt spid="1048968"/>
                                        </p:tgtEl>
                                        <p:attrNameLst>
                                          <p:attrName>ppt_h</p:attrName>
                                        </p:attrNameLst>
                                      </p:cBhvr>
                                      <p:tavLst>
                                        <p:tav tm="0">
                                          <p:val>
                                            <p:strVal val="ppt_h"/>
                                          </p:val>
                                        </p:tav>
                                        <p:tav tm="100000">
                                          <p:val>
                                            <p:strVal val="ppt_h"/>
                                          </p:val>
                                        </p:tav>
                                      </p:tavLst>
                                    </p:anim>
                                    <p:animEffect transition="out" filter="fade">
                                      <p:cBhvr>
                                        <p:cTn id="78" dur="1000"/>
                                        <p:tgtEl>
                                          <p:spTgt spid="1048968"/>
                                        </p:tgtEl>
                                      </p:cBhvr>
                                    </p:animEffect>
                                    <p:set>
                                      <p:cBhvr>
                                        <p:cTn id="79" dur="1" fill="hold">
                                          <p:stCondLst>
                                            <p:cond delay="999"/>
                                          </p:stCondLst>
                                        </p:cTn>
                                        <p:tgtEl>
                                          <p:spTgt spid="1048968"/>
                                        </p:tgtEl>
                                        <p:attrNameLst>
                                          <p:attrName>style.visibility</p:attrName>
                                        </p:attrNameLst>
                                      </p:cBhvr>
                                      <p:to>
                                        <p:strVal val="hidden"/>
                                      </p:to>
                                    </p:set>
                                  </p:childTnLst>
                                </p:cTn>
                              </p:par>
                              <p:par>
                                <p:cTn id="80" presetID="55" presetClass="exit" presetSubtype="0" fill="hold" grpId="1" nodeType="withEffect">
                                  <p:stCondLst>
                                    <p:cond delay="0"/>
                                  </p:stCondLst>
                                  <p:childTnLst>
                                    <p:anim calcmode="lin" valueType="num">
                                      <p:cBhvr>
                                        <p:cTn id="81" dur="1000"/>
                                        <p:tgtEl>
                                          <p:spTgt spid="1048972"/>
                                        </p:tgtEl>
                                        <p:attrNameLst>
                                          <p:attrName>ppt_w</p:attrName>
                                        </p:attrNameLst>
                                      </p:cBhvr>
                                      <p:tavLst>
                                        <p:tav tm="0">
                                          <p:val>
                                            <p:strVal val="ppt_w"/>
                                          </p:val>
                                        </p:tav>
                                        <p:tav tm="100000">
                                          <p:val>
                                            <p:strVal val="ppt_w*0.70"/>
                                          </p:val>
                                        </p:tav>
                                      </p:tavLst>
                                    </p:anim>
                                    <p:anim calcmode="lin" valueType="num">
                                      <p:cBhvr>
                                        <p:cTn id="82" dur="1000"/>
                                        <p:tgtEl>
                                          <p:spTgt spid="1048972"/>
                                        </p:tgtEl>
                                        <p:attrNameLst>
                                          <p:attrName>ppt_h</p:attrName>
                                        </p:attrNameLst>
                                      </p:cBhvr>
                                      <p:tavLst>
                                        <p:tav tm="0">
                                          <p:val>
                                            <p:strVal val="ppt_h"/>
                                          </p:val>
                                        </p:tav>
                                        <p:tav tm="100000">
                                          <p:val>
                                            <p:strVal val="ppt_h"/>
                                          </p:val>
                                        </p:tav>
                                      </p:tavLst>
                                    </p:anim>
                                    <p:animEffect transition="out" filter="fade">
                                      <p:cBhvr>
                                        <p:cTn id="83" dur="1000"/>
                                        <p:tgtEl>
                                          <p:spTgt spid="1048972"/>
                                        </p:tgtEl>
                                      </p:cBhvr>
                                    </p:animEffect>
                                    <p:set>
                                      <p:cBhvr>
                                        <p:cTn id="84" dur="1" fill="hold">
                                          <p:stCondLst>
                                            <p:cond delay="999"/>
                                          </p:stCondLst>
                                        </p:cTn>
                                        <p:tgtEl>
                                          <p:spTgt spid="1048972"/>
                                        </p:tgtEl>
                                        <p:attrNameLst>
                                          <p:attrName>style.visibility</p:attrName>
                                        </p:attrNameLst>
                                      </p:cBhvr>
                                      <p:to>
                                        <p:strVal val="hidden"/>
                                      </p:to>
                                    </p:set>
                                  </p:childTnLst>
                                </p:cTn>
                              </p:par>
                              <p:par>
                                <p:cTn id="85" presetID="55" presetClass="exit" presetSubtype="0" fill="hold" grpId="1" nodeType="withEffect">
                                  <p:stCondLst>
                                    <p:cond delay="0"/>
                                  </p:stCondLst>
                                  <p:childTnLst>
                                    <p:anim calcmode="lin" valueType="num">
                                      <p:cBhvr>
                                        <p:cTn id="86" dur="1000"/>
                                        <p:tgtEl>
                                          <p:spTgt spid="1048969"/>
                                        </p:tgtEl>
                                        <p:attrNameLst>
                                          <p:attrName>ppt_w</p:attrName>
                                        </p:attrNameLst>
                                      </p:cBhvr>
                                      <p:tavLst>
                                        <p:tav tm="0">
                                          <p:val>
                                            <p:strVal val="ppt_w"/>
                                          </p:val>
                                        </p:tav>
                                        <p:tav tm="100000">
                                          <p:val>
                                            <p:strVal val="ppt_w*0.70"/>
                                          </p:val>
                                        </p:tav>
                                      </p:tavLst>
                                    </p:anim>
                                    <p:anim calcmode="lin" valueType="num">
                                      <p:cBhvr>
                                        <p:cTn id="87" dur="1000"/>
                                        <p:tgtEl>
                                          <p:spTgt spid="1048969"/>
                                        </p:tgtEl>
                                        <p:attrNameLst>
                                          <p:attrName>ppt_h</p:attrName>
                                        </p:attrNameLst>
                                      </p:cBhvr>
                                      <p:tavLst>
                                        <p:tav tm="0">
                                          <p:val>
                                            <p:strVal val="ppt_h"/>
                                          </p:val>
                                        </p:tav>
                                        <p:tav tm="100000">
                                          <p:val>
                                            <p:strVal val="ppt_h"/>
                                          </p:val>
                                        </p:tav>
                                      </p:tavLst>
                                    </p:anim>
                                    <p:animEffect transition="out" filter="fade">
                                      <p:cBhvr>
                                        <p:cTn id="88" dur="1000"/>
                                        <p:tgtEl>
                                          <p:spTgt spid="1048969"/>
                                        </p:tgtEl>
                                      </p:cBhvr>
                                    </p:animEffect>
                                    <p:set>
                                      <p:cBhvr>
                                        <p:cTn id="89" dur="1" fill="hold">
                                          <p:stCondLst>
                                            <p:cond delay="999"/>
                                          </p:stCondLst>
                                        </p:cTn>
                                        <p:tgtEl>
                                          <p:spTgt spid="1048969"/>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0" nodeType="clickEffect">
                                  <p:stCondLst>
                                    <p:cond delay="0"/>
                                  </p:stCondLst>
                                  <p:childTnLst>
                                    <p:set>
                                      <p:cBhvr>
                                        <p:cTn id="93" dur="1" fill="hold">
                                          <p:stCondLst>
                                            <p:cond delay="0"/>
                                          </p:stCondLst>
                                        </p:cTn>
                                        <p:tgtEl>
                                          <p:spTgt spid="10489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6" grpId="0" animBg="1"/>
      <p:bldP spid="1048966" grpId="1" animBg="1"/>
      <p:bldP spid="1048967" grpId="0" animBg="1"/>
      <p:bldP spid="1048967" grpId="1" animBg="1"/>
      <p:bldP spid="1048968" grpId="0" animBg="1"/>
      <p:bldP spid="1048968" grpId="1" animBg="1"/>
      <p:bldP spid="1048969" grpId="0" animBg="1"/>
      <p:bldP spid="1048969" grpId="1" animBg="1"/>
      <p:bldP spid="1048970" grpId="0" animBg="1"/>
      <p:bldP spid="1048970" grpId="1" animBg="1"/>
      <p:bldP spid="1048971" grpId="0" animBg="1"/>
      <p:bldP spid="1048971" grpId="1" animBg="1"/>
      <p:bldP spid="1048972" grpId="0" animBg="1"/>
      <p:bldP spid="1048972" grpId="1" animBg="1"/>
      <p:bldP spid="1048973" grpId="0" animBg="1"/>
      <p:bldP spid="1048974" grpId="0" animBg="1"/>
      <p:bldP spid="1048974" grpId="1" animBg="1"/>
      <p:bldP spid="1048975" grpId="0" animBg="1"/>
      <p:bldP spid="1048975" grpId="1" animBg="1"/>
      <p:bldP spid="104897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4" name="Picture 2" descr="SH2507-crop"/>
          <p:cNvPicPr>
            <a:picLocks/>
          </p:cNvPicPr>
          <p:nvPr/>
        </p:nvPicPr>
        <p:blipFill>
          <a:blip r:embed="rId3"/>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980"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981" name="Rectangle 4"/>
          <p:cNvSpPr/>
          <p:nvPr/>
        </p:nvSpPr>
        <p:spPr>
          <a:xfrm>
            <a:off x="914400" y="1143000"/>
            <a:ext cx="1577975" cy="461962"/>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D Flip-flop</a:t>
            </a:r>
          </a:p>
        </p:txBody>
      </p:sp>
      <p:sp>
        <p:nvSpPr>
          <p:cNvPr id="1048982" name="Rectangle 5"/>
          <p:cNvSpPr/>
          <p:nvPr/>
        </p:nvSpPr>
        <p:spPr>
          <a:xfrm>
            <a:off x="1150937" y="1524000"/>
            <a:ext cx="4411662" cy="1295400"/>
          </a:xfrm>
          <a:prstGeom prst="rect">
            <a:avLst/>
          </a:prstGeom>
          <a:noFill/>
          <a:ln>
            <a:noFill/>
          </a:ln>
          <a:effectLst>
            <a:outerShdw dist="107763" dir="2699999" algn="ctr">
              <a:schemeClr val="dk2">
                <a:alpha val="50000"/>
              </a:schemeClr>
            </a:outerShdw>
          </a:effectLst>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pic>
        <p:nvPicPr>
          <p:cNvPr id="2097205" name="Picture 3"/>
          <p:cNvPicPr>
            <a:picLocks/>
          </p:cNvPicPr>
          <p:nvPr/>
        </p:nvPicPr>
        <p:blipFill>
          <a:blip r:embed="rId4"/>
          <a:srcRect/>
          <a:stretch>
            <a:fillRect/>
          </a:stretch>
        </p:blipFill>
        <p:spPr>
          <a:xfrm>
            <a:off x="3505200" y="3506787"/>
            <a:ext cx="2209800" cy="1798637"/>
          </a:xfrm>
          <a:prstGeom prst="rect">
            <a:avLst/>
          </a:prstGeom>
          <a:noFill/>
          <a:ln>
            <a:noFill/>
          </a:ln>
        </p:spPr>
      </p:pic>
      <p:cxnSp>
        <p:nvCxnSpPr>
          <p:cNvPr id="3145740" name="Straight Connector 29"/>
          <p:cNvCxnSpPr>
            <a:cxnSpLocks/>
          </p:cNvCxnSpPr>
          <p:nvPr/>
        </p:nvCxnSpPr>
        <p:spPr>
          <a:xfrm>
            <a:off x="2740025" y="4467225"/>
            <a:ext cx="914400" cy="0"/>
          </a:xfrm>
          <a:prstGeom prst="line">
            <a:avLst/>
          </a:prstGeom>
          <a:noFill/>
          <a:ln w="28575" cap="flat" cmpd="sng">
            <a:solidFill>
              <a:srgbClr val="868686">
                <a:alpha val="100000"/>
              </a:srgbClr>
            </a:solidFill>
            <a:prstDash val="solid"/>
            <a:round/>
          </a:ln>
        </p:spPr>
      </p:cxnSp>
      <p:cxnSp>
        <p:nvCxnSpPr>
          <p:cNvPr id="3145741" name="Straight Connector 30"/>
          <p:cNvCxnSpPr>
            <a:cxnSpLocks/>
          </p:cNvCxnSpPr>
          <p:nvPr/>
        </p:nvCxnSpPr>
        <p:spPr>
          <a:xfrm>
            <a:off x="2789237" y="3983037"/>
            <a:ext cx="914400" cy="0"/>
          </a:xfrm>
          <a:prstGeom prst="line">
            <a:avLst/>
          </a:prstGeom>
          <a:noFill/>
          <a:ln w="28575" cap="flat" cmpd="sng">
            <a:solidFill>
              <a:srgbClr val="868686">
                <a:alpha val="100000"/>
              </a:srgbClr>
            </a:solidFill>
            <a:prstDash val="solid"/>
            <a:round/>
          </a:ln>
        </p:spPr>
      </p:cxnSp>
      <p:cxnSp>
        <p:nvCxnSpPr>
          <p:cNvPr id="3145742" name="Straight Connector 32"/>
          <p:cNvCxnSpPr>
            <a:cxnSpLocks/>
          </p:cNvCxnSpPr>
          <p:nvPr/>
        </p:nvCxnSpPr>
        <p:spPr>
          <a:xfrm>
            <a:off x="3014662" y="3962400"/>
            <a:ext cx="0" cy="990600"/>
          </a:xfrm>
          <a:prstGeom prst="line">
            <a:avLst/>
          </a:prstGeom>
          <a:solidFill>
            <a:schemeClr val="accent1"/>
          </a:solidFill>
          <a:ln w="28575" cap="flat" cmpd="sng">
            <a:solidFill>
              <a:srgbClr val="868686">
                <a:alpha val="100000"/>
              </a:srgbClr>
            </a:solidFill>
            <a:prstDash val="solid"/>
            <a:round/>
          </a:ln>
        </p:spPr>
      </p:cxnSp>
      <p:sp>
        <p:nvSpPr>
          <p:cNvPr id="1048983" name="Isosceles Triangle 33"/>
          <p:cNvSpPr/>
          <p:nvPr/>
        </p:nvSpPr>
        <p:spPr>
          <a:xfrm rot="5400000">
            <a:off x="3214687" y="4770437"/>
            <a:ext cx="381000" cy="381000"/>
          </a:xfrm>
          <a:prstGeom prst="triangle">
            <a:avLst/>
          </a:prstGeom>
          <a:solidFill>
            <a:srgbClr val="E0E0E0"/>
          </a:solidFill>
          <a:ln w="9525" cap="flat" cmpd="sng">
            <a:solidFill>
              <a:schemeClr val="dk1">
                <a:alpha val="100000"/>
              </a:schemeClr>
            </a:solidFill>
            <a:prstDash val="solid"/>
            <a:round/>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984" name="Oval 34"/>
          <p:cNvSpPr/>
          <p:nvPr/>
        </p:nvSpPr>
        <p:spPr>
          <a:xfrm>
            <a:off x="3581400" y="4922837"/>
            <a:ext cx="76200" cy="76200"/>
          </a:xfrm>
          <a:prstGeom prst="ellipse">
            <a:avLst/>
          </a:prstGeom>
          <a:solidFill>
            <a:srgbClr val="D1D1D1"/>
          </a:solidFill>
          <a:ln w="9525" cap="flat" cmpd="sng">
            <a:solidFill>
              <a:schemeClr val="dk1">
                <a:alpha val="100000"/>
              </a:schemeClr>
            </a:solidFill>
            <a:prstDash val="solid"/>
            <a:round/>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cxnSp>
        <p:nvCxnSpPr>
          <p:cNvPr id="3145743" name="Straight Connector 35"/>
          <p:cNvCxnSpPr>
            <a:cxnSpLocks/>
          </p:cNvCxnSpPr>
          <p:nvPr/>
        </p:nvCxnSpPr>
        <p:spPr>
          <a:xfrm>
            <a:off x="3001962" y="4953000"/>
            <a:ext cx="228600" cy="0"/>
          </a:xfrm>
          <a:prstGeom prst="line">
            <a:avLst/>
          </a:prstGeom>
          <a:noFill/>
          <a:ln w="28575" cap="flat" cmpd="sng">
            <a:solidFill>
              <a:srgbClr val="868686">
                <a:alpha val="100000"/>
              </a:srgbClr>
            </a:solidFill>
            <a:prstDash val="solid"/>
            <a:round/>
          </a:ln>
        </p:spPr>
      </p:cxnSp>
      <p:sp>
        <p:nvSpPr>
          <p:cNvPr id="1048985" name="Oval 38"/>
          <p:cNvSpPr/>
          <p:nvPr/>
        </p:nvSpPr>
        <p:spPr>
          <a:xfrm>
            <a:off x="2970212" y="3948112"/>
            <a:ext cx="76200" cy="76200"/>
          </a:xfrm>
          <a:prstGeom prst="ellipse">
            <a:avLst/>
          </a:prstGeom>
          <a:solidFill>
            <a:srgbClr val="868686"/>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986" name="TextBox 40"/>
          <p:cNvSpPr txBox="1"/>
          <p:nvPr/>
        </p:nvSpPr>
        <p:spPr>
          <a:xfrm>
            <a:off x="2438400" y="3810000"/>
            <a:ext cx="3048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600"/>
              <a:t>D</a:t>
            </a:r>
          </a:p>
        </p:txBody>
      </p:sp>
      <p:sp>
        <p:nvSpPr>
          <p:cNvPr id="1048987" name="TextBox 41"/>
          <p:cNvSpPr txBox="1"/>
          <p:nvPr/>
        </p:nvSpPr>
        <p:spPr>
          <a:xfrm>
            <a:off x="914400" y="1828800"/>
            <a:ext cx="7467600" cy="17240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a:t>The D-flip flop has only one input.</a:t>
            </a:r>
          </a:p>
          <a:p>
            <a:pPr lvl="0"/>
            <a:endParaRPr lang="en-US" altLang="en-US" sz="400"/>
          </a:p>
          <a:p>
            <a:pPr lvl="0"/>
            <a:r>
              <a:rPr lang="en-US" altLang="en-US"/>
              <a:t>D flip-flop is useful when a single bit is to be stored.</a:t>
            </a:r>
          </a:p>
          <a:p>
            <a:pPr lvl="0"/>
            <a:endParaRPr lang="en-US" altLang="en-US" sz="600"/>
          </a:p>
          <a:p>
            <a:pPr lvl="0"/>
            <a:r>
              <a:rPr lang="en-US" altLang="en-US">
                <a:solidFill>
                  <a:srgbClr val="0000FF"/>
                </a:solidFill>
              </a:rPr>
              <a:t>Basic principle - Q follows D at the active or triggering clock edge.</a:t>
            </a:r>
          </a:p>
        </p:txBody>
      </p:sp>
      <p:sp>
        <p:nvSpPr>
          <p:cNvPr id="1048988" name="TextBox 42"/>
          <p:cNvSpPr txBox="1"/>
          <p:nvPr/>
        </p:nvSpPr>
        <p:spPr>
          <a:xfrm>
            <a:off x="1584325" y="5410200"/>
            <a:ext cx="5959475" cy="36988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800"/>
              <a:t>Positive edge-triggered ff formed with a S-R ff and an inverter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6"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992"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993" name="Rectangle 4"/>
          <p:cNvSpPr/>
          <p:nvPr/>
        </p:nvSpPr>
        <p:spPr>
          <a:xfrm>
            <a:off x="914400" y="1143000"/>
            <a:ext cx="1577975" cy="461962"/>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D Flip-flop</a:t>
            </a:r>
          </a:p>
        </p:txBody>
      </p:sp>
      <p:sp>
        <p:nvSpPr>
          <p:cNvPr id="1048994" name="Text Box 13"/>
          <p:cNvSpPr txBox="1"/>
          <p:nvPr/>
        </p:nvSpPr>
        <p:spPr>
          <a:xfrm>
            <a:off x="990600" y="1752600"/>
            <a:ext cx="7391400" cy="19383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The truth table for a positive-edge triggered D flip-flop shows an up arrow to show that it is sensitive to its </a:t>
            </a:r>
            <a:r>
              <a:rPr lang="en-US" altLang="en-US" i="1"/>
              <a:t>D</a:t>
            </a:r>
            <a:r>
              <a:rPr lang="en-US" altLang="en-US"/>
              <a:t> input only on the rising edge of the clock; otherwise it is latched. The truth table for a negative-edge triggered D flip-flop is identical except for the direction of the arrow.</a:t>
            </a:r>
          </a:p>
        </p:txBody>
      </p:sp>
      <p:graphicFrame>
        <p:nvGraphicFramePr>
          <p:cNvPr id="4194321" name="Object 4194320"/>
          <p:cNvGraphicFramePr>
            <a:graphicFrameLocks/>
          </p:cNvGraphicFramePr>
          <p:nvPr/>
        </p:nvGraphicFramePr>
        <p:xfrm>
          <a:off x="1143000" y="3962400"/>
          <a:ext cx="6858000" cy="1530350"/>
        </p:xfrm>
        <a:graphic>
          <a:graphicData uri="http://schemas.openxmlformats.org/presentationml/2006/ole">
            <mc:AlternateContent xmlns:mc="http://schemas.openxmlformats.org/markup-compatibility/2006">
              <mc:Choice xmlns:v="urn:schemas-microsoft-com:vml" Requires="v">
                <p:oleObj spid="_x0000_s10242" name="CorelDRAW" r:id="rId5" imgW="6858000" imgH="1530350" progId="CorelDRAW.Graphic.13">
                  <p:embed followColorScheme="full"/>
                </p:oleObj>
              </mc:Choice>
              <mc:Fallback>
                <p:oleObj name="CorelDRAW" r:id="rId5" imgW="6858000" imgH="1530350" progId="CorelDRAW.Graphic.13">
                  <p:embed followColorScheme="full"/>
                  <p:pic>
                    <p:nvPicPr>
                      <p:cNvPr id="2097207" name="Object 54"/>
                      <p:cNvPicPr>
                        <a:picLocks/>
                      </p:cNvPicPr>
                      <p:nvPr/>
                    </p:nvPicPr>
                    <p:blipFill>
                      <a:blip r:embed="rId6"/>
                      <a:srcRect/>
                      <a:stretch>
                        <a:fillRect/>
                      </a:stretch>
                    </p:blipFill>
                    <p:spPr>
                      <a:xfrm>
                        <a:off x="1143000" y="3962400"/>
                        <a:ext cx="6858000" cy="1530350"/>
                      </a:xfrm>
                      <a:prstGeom prst="rect">
                        <a:avLst/>
                      </a:prstGeom>
                      <a:noFill/>
                      <a:ln>
                        <a:noFill/>
                      </a:ln>
                    </p:spPr>
                  </p:pic>
                </p:oleObj>
              </mc:Fallback>
            </mc:AlternateContent>
          </a:graphicData>
        </a:graphic>
      </p:graphicFrame>
      <p:sp>
        <p:nvSpPr>
          <p:cNvPr id="1048995" name="Text Box 55"/>
          <p:cNvSpPr txBox="1"/>
          <p:nvPr/>
        </p:nvSpPr>
        <p:spPr>
          <a:xfrm>
            <a:off x="1371600" y="5562600"/>
            <a:ext cx="65532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(a) Positive-edge triggered                             (b) Negative-edge triggered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8" name="Picture 2" descr="SH2507-crop"/>
          <p:cNvPicPr>
            <a:picLocks/>
          </p:cNvPicPr>
          <p:nvPr/>
        </p:nvPicPr>
        <p:blipFill>
          <a:blip r:embed="rId3"/>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999"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000" name="Rectangle 4"/>
          <p:cNvSpPr/>
          <p:nvPr/>
        </p:nvSpPr>
        <p:spPr>
          <a:xfrm>
            <a:off x="914400" y="1143000"/>
            <a:ext cx="1577975" cy="461962"/>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D Flip-flop</a:t>
            </a:r>
          </a:p>
        </p:txBody>
      </p:sp>
      <p:pic>
        <p:nvPicPr>
          <p:cNvPr id="2097209" name="Picture 3"/>
          <p:cNvPicPr>
            <a:picLocks/>
          </p:cNvPicPr>
          <p:nvPr/>
        </p:nvPicPr>
        <p:blipFill>
          <a:blip r:embed="rId4"/>
          <a:srcRect/>
          <a:stretch>
            <a:fillRect/>
          </a:stretch>
        </p:blipFill>
        <p:spPr>
          <a:xfrm>
            <a:off x="457200" y="1752600"/>
            <a:ext cx="7620000" cy="4267200"/>
          </a:xfrm>
          <a:prstGeom prst="rect">
            <a:avLst/>
          </a:prstGeom>
          <a:noFill/>
          <a:ln>
            <a:noFill/>
          </a:ln>
        </p:spPr>
      </p:pic>
      <p:pic>
        <p:nvPicPr>
          <p:cNvPr id="2097210" name="Picture 4"/>
          <p:cNvPicPr>
            <a:picLocks/>
          </p:cNvPicPr>
          <p:nvPr/>
        </p:nvPicPr>
        <p:blipFill>
          <a:blip r:embed="rId5"/>
          <a:srcRect/>
          <a:stretch>
            <a:fillRect/>
          </a:stretch>
        </p:blipFill>
        <p:spPr>
          <a:xfrm>
            <a:off x="5187950" y="1371600"/>
            <a:ext cx="3384550" cy="1600200"/>
          </a:xfrm>
          <a:prstGeom prst="rect">
            <a:avLst/>
          </a:prstGeom>
          <a:noFill/>
          <a:ln>
            <a:noFill/>
          </a:ln>
        </p:spPr>
      </p:pic>
      <p:sp>
        <p:nvSpPr>
          <p:cNvPr id="1049001" name="Text Box 55"/>
          <p:cNvSpPr txBox="1"/>
          <p:nvPr/>
        </p:nvSpPr>
        <p:spPr>
          <a:xfrm>
            <a:off x="5867400" y="2971800"/>
            <a:ext cx="2743200" cy="338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Positive-edge triggered  </a:t>
            </a:r>
          </a:p>
        </p:txBody>
      </p:sp>
      <p:sp>
        <p:nvSpPr>
          <p:cNvPr id="1049002" name="Rectangle 10"/>
          <p:cNvSpPr/>
          <p:nvPr/>
        </p:nvSpPr>
        <p:spPr>
          <a:xfrm>
            <a:off x="1944687" y="5334000"/>
            <a:ext cx="6324600" cy="762000"/>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003" name="Rectangle 8"/>
          <p:cNvSpPr/>
          <p:nvPr/>
        </p:nvSpPr>
        <p:spPr>
          <a:xfrm>
            <a:off x="1649412" y="5334000"/>
            <a:ext cx="341312" cy="762000"/>
          </a:xfrm>
          <a:prstGeom prst="rect">
            <a:avLst/>
          </a:prstGeom>
          <a:solidFill>
            <a:srgbClr val="FFFFFF"/>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3000"/>
                                        <p:tgtEl>
                                          <p:spTgt spid="1049003"/>
                                        </p:tgtEl>
                                      </p:cBhvr>
                                    </p:animEffect>
                                    <p:set>
                                      <p:cBhvr>
                                        <p:cTn id="7" dur="1" fill="hold">
                                          <p:stCondLst>
                                            <p:cond delay="2999"/>
                                          </p:stCondLst>
                                        </p:cTn>
                                        <p:tgtEl>
                                          <p:spTgt spid="104900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3000"/>
                                        <p:tgtEl>
                                          <p:spTgt spid="1049002"/>
                                        </p:tgtEl>
                                      </p:cBhvr>
                                    </p:animEffect>
                                    <p:set>
                                      <p:cBhvr>
                                        <p:cTn id="12" dur="1" fill="hold">
                                          <p:stCondLst>
                                            <p:cond delay="2999"/>
                                          </p:stCondLst>
                                        </p:cTn>
                                        <p:tgtEl>
                                          <p:spTgt spid="10490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2" grpId="0" animBg="1"/>
      <p:bldP spid="104900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 Box 16"/>
          <p:cNvSpPr txBox="1"/>
          <p:nvPr/>
        </p:nvSpPr>
        <p:spPr>
          <a:xfrm>
            <a:off x="838200" y="1752600"/>
            <a:ext cx="7696200" cy="8223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A </a:t>
            </a:r>
            <a:r>
              <a:rPr lang="en-US" altLang="en-US" b="1"/>
              <a:t>latch</a:t>
            </a:r>
            <a:r>
              <a:rPr lang="en-US" altLang="en-US"/>
              <a:t> is a temporary storage device that has two stable states (bistable). It is a basic form of memory. </a:t>
            </a:r>
          </a:p>
        </p:txBody>
      </p:sp>
      <p:pic>
        <p:nvPicPr>
          <p:cNvPr id="2097153" name="Picture 24"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592" name="Text Box 12"/>
          <p:cNvSpPr txBox="1"/>
          <p:nvPr/>
        </p:nvSpPr>
        <p:spPr>
          <a:xfrm>
            <a:off x="3581400" y="228600"/>
            <a:ext cx="1981200" cy="11582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593" name="Rectangle 29"/>
          <p:cNvSpPr/>
          <p:nvPr/>
        </p:nvSpPr>
        <p:spPr>
          <a:xfrm>
            <a:off x="914400" y="1143000"/>
            <a:ext cx="1262379" cy="447040"/>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Latches</a:t>
            </a:r>
          </a:p>
        </p:txBody>
      </p:sp>
      <p:sp>
        <p:nvSpPr>
          <p:cNvPr id="1048594" name="Text Box 31"/>
          <p:cNvSpPr txBox="1"/>
          <p:nvPr/>
        </p:nvSpPr>
        <p:spPr>
          <a:xfrm>
            <a:off x="838200" y="2514600"/>
            <a:ext cx="7315200" cy="13112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2000"/>
              <a:t>The S-R (Set-Reset) latch is the most basic type. It can be constructed from NOR gates or NAND gates. With NOR gates, the latch responds to active-HIGH inputs; with NAND gates, it responds to active-LOW inputs.</a:t>
            </a:r>
          </a:p>
        </p:txBody>
      </p:sp>
      <p:graphicFrame>
        <p:nvGraphicFramePr>
          <p:cNvPr id="4194304" name="Object 4194303"/>
          <p:cNvGraphicFramePr>
            <a:graphicFrameLocks/>
          </p:cNvGraphicFramePr>
          <p:nvPr/>
        </p:nvGraphicFramePr>
        <p:xfrm>
          <a:off x="2133600" y="3886200"/>
          <a:ext cx="5006975" cy="1663700"/>
        </p:xfrm>
        <a:graphic>
          <a:graphicData uri="http://schemas.openxmlformats.org/presentationml/2006/ole">
            <mc:AlternateContent xmlns:mc="http://schemas.openxmlformats.org/markup-compatibility/2006">
              <mc:Choice xmlns:v="urn:schemas-microsoft-com:vml" Requires="v">
                <p:oleObj spid="_x0000_s1026" name="CorelDRAW" r:id="rId5" imgW="5006975" imgH="1663700" progId="CorelDRAW.Graphic.13">
                  <p:embed followColorScheme="full"/>
                </p:oleObj>
              </mc:Choice>
              <mc:Fallback>
                <p:oleObj name="CorelDRAW" r:id="rId5" imgW="5006975" imgH="1663700" progId="CorelDRAW.Graphic.13">
                  <p:embed followColorScheme="full"/>
                  <p:pic>
                    <p:nvPicPr>
                      <p:cNvPr id="2097154" name="Object 32"/>
                      <p:cNvPicPr>
                        <a:picLocks/>
                      </p:cNvPicPr>
                      <p:nvPr/>
                    </p:nvPicPr>
                    <p:blipFill>
                      <a:blip r:embed="rId6"/>
                      <a:srcRect/>
                      <a:stretch>
                        <a:fillRect/>
                      </a:stretch>
                    </p:blipFill>
                    <p:spPr>
                      <a:xfrm>
                        <a:off x="2133600" y="3886200"/>
                        <a:ext cx="5006975" cy="1663700"/>
                      </a:xfrm>
                      <a:prstGeom prst="rect">
                        <a:avLst/>
                      </a:prstGeom>
                      <a:noFill/>
                      <a:ln>
                        <a:noFill/>
                      </a:ln>
                    </p:spPr>
                  </p:pic>
                </p:oleObj>
              </mc:Fallback>
            </mc:AlternateContent>
          </a:graphicData>
        </a:graphic>
      </p:graphicFrame>
      <p:sp>
        <p:nvSpPr>
          <p:cNvPr id="1048595" name="Text Box 33"/>
          <p:cNvSpPr txBox="1"/>
          <p:nvPr/>
        </p:nvSpPr>
        <p:spPr>
          <a:xfrm>
            <a:off x="1828800" y="5638800"/>
            <a:ext cx="64770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a:t>NOR Active-HIGH Latch                  NAND Active-LOW Latch</a:t>
            </a:r>
          </a:p>
        </p:txBody>
      </p:sp>
      <p:sp>
        <p:nvSpPr>
          <p:cNvPr id="1048596" name="Text Box 34"/>
          <p:cNvSpPr txBox="1"/>
          <p:nvPr/>
        </p:nvSpPr>
        <p:spPr>
          <a:xfrm>
            <a:off x="1905000" y="38100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R</a:t>
            </a:r>
          </a:p>
        </p:txBody>
      </p:sp>
      <p:sp>
        <p:nvSpPr>
          <p:cNvPr id="1048597" name="Text Box 36"/>
          <p:cNvSpPr txBox="1"/>
          <p:nvPr/>
        </p:nvSpPr>
        <p:spPr>
          <a:xfrm>
            <a:off x="1905000" y="52578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S</a:t>
            </a:r>
          </a:p>
        </p:txBody>
      </p:sp>
      <p:sp>
        <p:nvSpPr>
          <p:cNvPr id="1048598" name="Text Box 38"/>
          <p:cNvSpPr txBox="1"/>
          <p:nvPr/>
        </p:nvSpPr>
        <p:spPr>
          <a:xfrm>
            <a:off x="3886200" y="39624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8599" name="Text Box 39"/>
          <p:cNvSpPr txBox="1"/>
          <p:nvPr/>
        </p:nvSpPr>
        <p:spPr>
          <a:xfrm>
            <a:off x="7086600" y="39624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grpSp>
        <p:nvGrpSpPr>
          <p:cNvPr id="71" name="Group 70"/>
          <p:cNvGrpSpPr/>
          <p:nvPr/>
        </p:nvGrpSpPr>
        <p:grpSpPr>
          <a:xfrm>
            <a:off x="3895725" y="5081587"/>
            <a:ext cx="381000" cy="336550"/>
            <a:chOff x="2454" y="3201"/>
            <a:chExt cx="240" cy="212"/>
          </a:xfrm>
        </p:grpSpPr>
        <p:sp>
          <p:nvSpPr>
            <p:cNvPr id="1048600" name="Text Box 41"/>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8601" name="Line 48"/>
            <p:cNvSpPr/>
            <p:nvPr/>
          </p:nvSpPr>
          <p:spPr>
            <a:xfrm>
              <a:off x="2524" y="3237"/>
              <a:ext cx="96" cy="0"/>
            </a:xfrm>
            <a:prstGeom prst="line">
              <a:avLst/>
            </a:prstGeom>
            <a:noFill/>
            <a:ln w="9525" cap="flat" cmpd="sng">
              <a:solidFill>
                <a:srgbClr val="FF0000">
                  <a:alpha val="100000"/>
                </a:srgbClr>
              </a:solidFill>
              <a:prstDash val="solid"/>
              <a:round/>
            </a:ln>
          </p:spPr>
        </p:sp>
      </p:grpSp>
      <p:grpSp>
        <p:nvGrpSpPr>
          <p:cNvPr id="72" name="Group 71"/>
          <p:cNvGrpSpPr/>
          <p:nvPr/>
        </p:nvGrpSpPr>
        <p:grpSpPr>
          <a:xfrm>
            <a:off x="5105400" y="3810000"/>
            <a:ext cx="381000" cy="336550"/>
            <a:chOff x="3216" y="2400"/>
            <a:chExt cx="240" cy="212"/>
          </a:xfrm>
        </p:grpSpPr>
        <p:sp>
          <p:nvSpPr>
            <p:cNvPr id="1048602" name="Text Box 37"/>
            <p:cNvSpPr txBox="1"/>
            <p:nvPr/>
          </p:nvSpPr>
          <p:spPr>
            <a:xfrm>
              <a:off x="3216" y="2400"/>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S</a:t>
              </a:r>
            </a:p>
          </p:txBody>
        </p:sp>
        <p:sp>
          <p:nvSpPr>
            <p:cNvPr id="1048603" name="Line 49"/>
            <p:cNvSpPr/>
            <p:nvPr/>
          </p:nvSpPr>
          <p:spPr>
            <a:xfrm>
              <a:off x="3264" y="2448"/>
              <a:ext cx="96" cy="0"/>
            </a:xfrm>
            <a:prstGeom prst="line">
              <a:avLst/>
            </a:prstGeom>
            <a:noFill/>
            <a:ln w="9525" cap="flat" cmpd="sng">
              <a:solidFill>
                <a:srgbClr val="FF0000">
                  <a:alpha val="100000"/>
                </a:srgbClr>
              </a:solidFill>
              <a:prstDash val="solid"/>
              <a:round/>
            </a:ln>
          </p:spPr>
        </p:sp>
      </p:grpSp>
      <p:grpSp>
        <p:nvGrpSpPr>
          <p:cNvPr id="73" name="Group 72"/>
          <p:cNvGrpSpPr/>
          <p:nvPr/>
        </p:nvGrpSpPr>
        <p:grpSpPr>
          <a:xfrm>
            <a:off x="5105400" y="5257800"/>
            <a:ext cx="381000" cy="336550"/>
            <a:chOff x="3216" y="3312"/>
            <a:chExt cx="240" cy="212"/>
          </a:xfrm>
        </p:grpSpPr>
        <p:sp>
          <p:nvSpPr>
            <p:cNvPr id="1048604" name="Text Box 35"/>
            <p:cNvSpPr txBox="1"/>
            <p:nvPr/>
          </p:nvSpPr>
          <p:spPr>
            <a:xfrm>
              <a:off x="3216" y="3312"/>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R</a:t>
              </a:r>
            </a:p>
          </p:txBody>
        </p:sp>
        <p:sp>
          <p:nvSpPr>
            <p:cNvPr id="1048605" name="Line 50"/>
            <p:cNvSpPr/>
            <p:nvPr/>
          </p:nvSpPr>
          <p:spPr>
            <a:xfrm>
              <a:off x="3264" y="3360"/>
              <a:ext cx="96" cy="0"/>
            </a:xfrm>
            <a:prstGeom prst="line">
              <a:avLst/>
            </a:prstGeom>
            <a:noFill/>
            <a:ln w="9525" cap="flat" cmpd="sng">
              <a:solidFill>
                <a:srgbClr val="FF0000">
                  <a:alpha val="100000"/>
                </a:srgbClr>
              </a:solidFill>
              <a:prstDash val="solid"/>
              <a:round/>
            </a:ln>
          </p:spPr>
        </p:sp>
      </p:grpSp>
      <p:grpSp>
        <p:nvGrpSpPr>
          <p:cNvPr id="74" name="Group 73"/>
          <p:cNvGrpSpPr/>
          <p:nvPr/>
        </p:nvGrpSpPr>
        <p:grpSpPr>
          <a:xfrm>
            <a:off x="7096125" y="5081587"/>
            <a:ext cx="381000" cy="336550"/>
            <a:chOff x="4470" y="3201"/>
            <a:chExt cx="240" cy="212"/>
          </a:xfrm>
        </p:grpSpPr>
        <p:sp>
          <p:nvSpPr>
            <p:cNvPr id="1048606" name="Text Box 40"/>
            <p:cNvSpPr txBox="1"/>
            <p:nvPr/>
          </p:nvSpPr>
          <p:spPr>
            <a:xfrm>
              <a:off x="4470"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8607" name="Line 51"/>
            <p:cNvSpPr/>
            <p:nvPr/>
          </p:nvSpPr>
          <p:spPr>
            <a:xfrm>
              <a:off x="4547" y="3237"/>
              <a:ext cx="96" cy="0"/>
            </a:xfrm>
            <a:prstGeom prst="line">
              <a:avLst/>
            </a:prstGeom>
            <a:noFill/>
            <a:ln w="9525" cap="flat" cmpd="sng">
              <a:solidFill>
                <a:srgbClr val="FF0000">
                  <a:alpha val="100000"/>
                </a:srgbClr>
              </a:solidFill>
              <a:prstDash val="solid"/>
              <a:round/>
            </a:ln>
          </p:spPr>
        </p:sp>
      </p:grpSp>
      <p:sp>
        <p:nvSpPr>
          <p:cNvPr id="1048608" name="Rectangle 56"/>
          <p:cNvSpPr/>
          <p:nvPr/>
        </p:nvSpPr>
        <p:spPr>
          <a:xfrm>
            <a:off x="4876800" y="3581400"/>
            <a:ext cx="3124200" cy="2438400"/>
          </a:xfrm>
          <a:prstGeom prst="rect">
            <a:avLst/>
          </a:prstGeom>
          <a:solidFill>
            <a:srgbClr val="FFFFFF"/>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500"/>
                                        <p:tgtEl>
                                          <p:spTgt spid="1048608"/>
                                        </p:tgtEl>
                                      </p:cBhvr>
                                    </p:animEffect>
                                    <p:set>
                                      <p:cBhvr>
                                        <p:cTn id="7" dur="1" fill="hold">
                                          <p:stCondLst>
                                            <p:cond delay="499"/>
                                          </p:stCondLst>
                                        </p:cTn>
                                        <p:tgtEl>
                                          <p:spTgt spid="10486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11"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007"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008" name="Rectangle 4"/>
          <p:cNvSpPr/>
          <p:nvPr/>
        </p:nvSpPr>
        <p:spPr>
          <a:xfrm>
            <a:off x="914400" y="1143000"/>
            <a:ext cx="1800225" cy="461962"/>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J-K Flip-flop</a:t>
            </a:r>
          </a:p>
        </p:txBody>
      </p:sp>
      <p:sp>
        <p:nvSpPr>
          <p:cNvPr id="1049009" name="Text Box 5"/>
          <p:cNvSpPr txBox="1"/>
          <p:nvPr/>
        </p:nvSpPr>
        <p:spPr>
          <a:xfrm>
            <a:off x="990600" y="1752600"/>
            <a:ext cx="7543800" cy="19177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The J-K flip-flop is more versatile than the D flip flop. In addition to the clock input, it has two inputs, labeled </a:t>
            </a:r>
            <a:r>
              <a:rPr lang="en-US" altLang="en-US" i="1"/>
              <a:t>J</a:t>
            </a:r>
            <a:r>
              <a:rPr lang="en-US" altLang="en-US"/>
              <a:t> and </a:t>
            </a:r>
            <a:r>
              <a:rPr lang="en-US" altLang="en-US" i="1"/>
              <a:t>K</a:t>
            </a:r>
            <a:r>
              <a:rPr lang="en-US" altLang="en-US"/>
              <a:t>. When both </a:t>
            </a:r>
            <a:r>
              <a:rPr lang="en-US" altLang="en-US" i="1"/>
              <a:t>J</a:t>
            </a:r>
            <a:r>
              <a:rPr lang="en-US" altLang="en-US"/>
              <a:t> and </a:t>
            </a:r>
            <a:r>
              <a:rPr lang="en-US" altLang="en-US" i="1"/>
              <a:t>K</a:t>
            </a:r>
            <a:r>
              <a:rPr lang="en-US" altLang="en-US"/>
              <a:t> = 1, the output changes states (toggles) on the active clock edge (in this case, the rising edge).</a:t>
            </a:r>
          </a:p>
        </p:txBody>
      </p:sp>
      <p:graphicFrame>
        <p:nvGraphicFramePr>
          <p:cNvPr id="4194322" name="Object 4194321"/>
          <p:cNvGraphicFramePr>
            <a:graphicFrameLocks/>
          </p:cNvGraphicFramePr>
          <p:nvPr/>
        </p:nvGraphicFramePr>
        <p:xfrm>
          <a:off x="3886200" y="3657600"/>
          <a:ext cx="3810000" cy="2089150"/>
        </p:xfrm>
        <a:graphic>
          <a:graphicData uri="http://schemas.openxmlformats.org/presentationml/2006/ole">
            <mc:AlternateContent xmlns:mc="http://schemas.openxmlformats.org/markup-compatibility/2006">
              <mc:Choice xmlns:v="urn:schemas-microsoft-com:vml" Requires="v">
                <p:oleObj spid="_x0000_s11266" name="CorelDRAW" r:id="rId5" imgW="3810000" imgH="2089150" progId="CorelDRAW.Graphic.13">
                  <p:embed followColorScheme="full"/>
                </p:oleObj>
              </mc:Choice>
              <mc:Fallback>
                <p:oleObj name="CorelDRAW" r:id="rId5" imgW="3810000" imgH="2089150" progId="CorelDRAW.Graphic.13">
                  <p:embed followColorScheme="full"/>
                  <p:pic>
                    <p:nvPicPr>
                      <p:cNvPr id="2097212" name="Object 8"/>
                      <p:cNvPicPr>
                        <a:picLocks/>
                      </p:cNvPicPr>
                      <p:nvPr/>
                    </p:nvPicPr>
                    <p:blipFill>
                      <a:blip r:embed="rId6"/>
                      <a:srcRect/>
                      <a:stretch>
                        <a:fillRect/>
                      </a:stretch>
                    </p:blipFill>
                    <p:spPr>
                      <a:xfrm>
                        <a:off x="3886200" y="3657600"/>
                        <a:ext cx="3810000" cy="2089150"/>
                      </a:xfrm>
                      <a:prstGeom prst="rect">
                        <a:avLst/>
                      </a:prstGeom>
                      <a:noFill/>
                      <a:ln>
                        <a:noFill/>
                      </a:ln>
                    </p:spPr>
                  </p:pic>
                </p:oleObj>
              </mc:Fallback>
            </mc:AlternateContent>
          </a:graphicData>
        </a:graphic>
      </p:graphicFrame>
      <p:pic>
        <p:nvPicPr>
          <p:cNvPr id="2097213" name="Picture 7"/>
          <p:cNvPicPr>
            <a:picLocks/>
          </p:cNvPicPr>
          <p:nvPr/>
        </p:nvPicPr>
        <p:blipFill>
          <a:blip r:embed="rId7"/>
          <a:srcRect/>
          <a:stretch>
            <a:fillRect/>
          </a:stretch>
        </p:blipFill>
        <p:spPr>
          <a:xfrm>
            <a:off x="990600" y="3810000"/>
            <a:ext cx="2438400" cy="1828800"/>
          </a:xfrm>
          <a:prstGeom prst="rect">
            <a:avLst/>
          </a:prstGeom>
          <a:noFill/>
          <a:ln>
            <a:noFill/>
          </a:ln>
        </p:spPr>
      </p:pic>
      <p:pic>
        <p:nvPicPr>
          <p:cNvPr id="2097214" name="Picture 9" descr="http://www.ti.com/corp/docs/kilbyctr/graphics/125x125xkilbywithnotebook.jpg.pagespeed.ic.4qBOfmnX22.jpg"/>
          <p:cNvPicPr>
            <a:picLocks/>
          </p:cNvPicPr>
          <p:nvPr/>
        </p:nvPicPr>
        <p:blipFill>
          <a:blip r:embed="rId8"/>
          <a:srcRect/>
          <a:stretch>
            <a:fillRect/>
          </a:stretch>
        </p:blipFill>
        <p:spPr>
          <a:xfrm>
            <a:off x="6629400" y="533400"/>
            <a:ext cx="1190625" cy="1190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15"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013"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014" name="Rectangle 4"/>
          <p:cNvSpPr/>
          <p:nvPr/>
        </p:nvSpPr>
        <p:spPr>
          <a:xfrm>
            <a:off x="914400" y="1143000"/>
            <a:ext cx="1800225" cy="461962"/>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J-K Flip-flop</a:t>
            </a:r>
          </a:p>
        </p:txBody>
      </p:sp>
      <p:graphicFrame>
        <p:nvGraphicFramePr>
          <p:cNvPr id="4194323" name="Object 4194322"/>
          <p:cNvGraphicFramePr>
            <a:graphicFrameLocks/>
          </p:cNvGraphicFramePr>
          <p:nvPr/>
        </p:nvGraphicFramePr>
        <p:xfrm>
          <a:off x="5257800" y="1184275"/>
          <a:ext cx="3121025" cy="1406525"/>
        </p:xfrm>
        <a:graphic>
          <a:graphicData uri="http://schemas.openxmlformats.org/presentationml/2006/ole">
            <mc:AlternateContent xmlns:mc="http://schemas.openxmlformats.org/markup-compatibility/2006">
              <mc:Choice xmlns:v="urn:schemas-microsoft-com:vml" Requires="v">
                <p:oleObj spid="_x0000_s12290" name="CorelDRAW" r:id="rId5" imgW="3121025" imgH="1406525" progId="CorelDRAW.Graphic.13">
                  <p:embed followColorScheme="full"/>
                </p:oleObj>
              </mc:Choice>
              <mc:Fallback>
                <p:oleObj name="CorelDRAW" r:id="rId5" imgW="3121025" imgH="1406525" progId="CorelDRAW.Graphic.13">
                  <p:embed followColorScheme="full"/>
                  <p:pic>
                    <p:nvPicPr>
                      <p:cNvPr id="2097216" name="Object 8"/>
                      <p:cNvPicPr>
                        <a:picLocks/>
                      </p:cNvPicPr>
                      <p:nvPr/>
                    </p:nvPicPr>
                    <p:blipFill>
                      <a:blip r:embed="rId6"/>
                      <a:srcRect/>
                      <a:stretch>
                        <a:fillRect/>
                      </a:stretch>
                    </p:blipFill>
                    <p:spPr>
                      <a:xfrm>
                        <a:off x="5257800" y="1184275"/>
                        <a:ext cx="3121025" cy="1406525"/>
                      </a:xfrm>
                      <a:prstGeom prst="rect">
                        <a:avLst/>
                      </a:prstGeom>
                      <a:noFill/>
                      <a:ln>
                        <a:noFill/>
                      </a:ln>
                    </p:spPr>
                  </p:pic>
                </p:oleObj>
              </mc:Fallback>
            </mc:AlternateContent>
          </a:graphicData>
        </a:graphic>
      </p:graphicFrame>
      <p:pic>
        <p:nvPicPr>
          <p:cNvPr id="2097217" name="Picture 3"/>
          <p:cNvPicPr>
            <a:picLocks/>
          </p:cNvPicPr>
          <p:nvPr/>
        </p:nvPicPr>
        <p:blipFill>
          <a:blip r:embed="rId7"/>
          <a:srcRect/>
          <a:stretch>
            <a:fillRect/>
          </a:stretch>
        </p:blipFill>
        <p:spPr>
          <a:xfrm>
            <a:off x="685800" y="2514600"/>
            <a:ext cx="7391400" cy="3581400"/>
          </a:xfrm>
          <a:prstGeom prst="rect">
            <a:avLst/>
          </a:prstGeom>
          <a:noFill/>
          <a:ln>
            <a:noFill/>
          </a:ln>
        </p:spPr>
      </p:pic>
      <p:sp>
        <p:nvSpPr>
          <p:cNvPr id="1049015" name="Rectangle 7"/>
          <p:cNvSpPr/>
          <p:nvPr/>
        </p:nvSpPr>
        <p:spPr>
          <a:xfrm>
            <a:off x="1447800" y="5181600"/>
            <a:ext cx="304800" cy="914400"/>
          </a:xfrm>
          <a:prstGeom prst="rect">
            <a:avLst/>
          </a:prstGeom>
          <a:solidFill>
            <a:srgbClr val="E0E0E0"/>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016" name="Rectangle 9"/>
          <p:cNvSpPr/>
          <p:nvPr/>
        </p:nvSpPr>
        <p:spPr>
          <a:xfrm>
            <a:off x="1738312" y="5181600"/>
            <a:ext cx="6629400" cy="914400"/>
          </a:xfrm>
          <a:prstGeom prst="rect">
            <a:avLst/>
          </a:prstGeom>
          <a:solidFill>
            <a:srgbClr val="E0E0E0"/>
          </a:solid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xit" presetSubtype="0" fill="hold" grpId="0" nodeType="clickEffect">
                                  <p:stCondLst>
                                    <p:cond delay="0"/>
                                  </p:stCondLst>
                                  <p:childTnLst>
                                    <p:anim calcmode="lin" valueType="num">
                                      <p:cBhvr>
                                        <p:cTn id="6" dur="1000"/>
                                        <p:tgtEl>
                                          <p:spTgt spid="1049015"/>
                                        </p:tgtEl>
                                        <p:attrNameLst>
                                          <p:attrName>ppt_w</p:attrName>
                                        </p:attrNameLst>
                                      </p:cBhvr>
                                      <p:tavLst>
                                        <p:tav tm="0">
                                          <p:val>
                                            <p:strVal val="ppt_w"/>
                                          </p:val>
                                        </p:tav>
                                        <p:tav tm="100000">
                                          <p:val>
                                            <p:strVal val="ppt_w*0.70"/>
                                          </p:val>
                                        </p:tav>
                                      </p:tavLst>
                                    </p:anim>
                                    <p:anim calcmode="lin" valueType="num">
                                      <p:cBhvr>
                                        <p:cTn id="7" dur="1000"/>
                                        <p:tgtEl>
                                          <p:spTgt spid="1049015"/>
                                        </p:tgtEl>
                                        <p:attrNameLst>
                                          <p:attrName>ppt_h</p:attrName>
                                        </p:attrNameLst>
                                      </p:cBhvr>
                                      <p:tavLst>
                                        <p:tav tm="0">
                                          <p:val>
                                            <p:strVal val="ppt_h"/>
                                          </p:val>
                                        </p:tav>
                                        <p:tav tm="100000">
                                          <p:val>
                                            <p:strVal val="ppt_h"/>
                                          </p:val>
                                        </p:tav>
                                      </p:tavLst>
                                    </p:anim>
                                    <p:animEffect transition="out" filter="fade">
                                      <p:cBhvr>
                                        <p:cTn id="8" dur="1000"/>
                                        <p:tgtEl>
                                          <p:spTgt spid="1049015"/>
                                        </p:tgtEl>
                                      </p:cBhvr>
                                    </p:animEffect>
                                    <p:set>
                                      <p:cBhvr>
                                        <p:cTn id="9" dur="1" fill="hold">
                                          <p:stCondLst>
                                            <p:cond delay="999"/>
                                          </p:stCondLst>
                                        </p:cTn>
                                        <p:tgtEl>
                                          <p:spTgt spid="1049015"/>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xit" presetSubtype="0" fill="hold" grpId="0" nodeType="clickEffect">
                                  <p:stCondLst>
                                    <p:cond delay="0"/>
                                  </p:stCondLst>
                                  <p:childTnLst>
                                    <p:anim calcmode="lin" valueType="num">
                                      <p:cBhvr>
                                        <p:cTn id="13" dur="1000"/>
                                        <p:tgtEl>
                                          <p:spTgt spid="1049016"/>
                                        </p:tgtEl>
                                        <p:attrNameLst>
                                          <p:attrName>ppt_w</p:attrName>
                                        </p:attrNameLst>
                                      </p:cBhvr>
                                      <p:tavLst>
                                        <p:tav tm="0">
                                          <p:val>
                                            <p:strVal val="ppt_w"/>
                                          </p:val>
                                        </p:tav>
                                        <p:tav tm="100000">
                                          <p:val>
                                            <p:strVal val="ppt_w*0.70"/>
                                          </p:val>
                                        </p:tav>
                                      </p:tavLst>
                                    </p:anim>
                                    <p:anim calcmode="lin" valueType="num">
                                      <p:cBhvr>
                                        <p:cTn id="14" dur="1000"/>
                                        <p:tgtEl>
                                          <p:spTgt spid="1049016"/>
                                        </p:tgtEl>
                                        <p:attrNameLst>
                                          <p:attrName>ppt_h</p:attrName>
                                        </p:attrNameLst>
                                      </p:cBhvr>
                                      <p:tavLst>
                                        <p:tav tm="0">
                                          <p:val>
                                            <p:strVal val="ppt_h"/>
                                          </p:val>
                                        </p:tav>
                                        <p:tav tm="100000">
                                          <p:val>
                                            <p:strVal val="ppt_h"/>
                                          </p:val>
                                        </p:tav>
                                      </p:tavLst>
                                    </p:anim>
                                    <p:animEffect transition="out" filter="fade">
                                      <p:cBhvr>
                                        <p:cTn id="15" dur="1000"/>
                                        <p:tgtEl>
                                          <p:spTgt spid="1049016"/>
                                        </p:tgtEl>
                                      </p:cBhvr>
                                    </p:animEffect>
                                    <p:set>
                                      <p:cBhvr>
                                        <p:cTn id="16" dur="1" fill="hold">
                                          <p:stCondLst>
                                            <p:cond delay="999"/>
                                          </p:stCondLst>
                                        </p:cTn>
                                        <p:tgtEl>
                                          <p:spTgt spid="10490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5" grpId="0" animBg="1"/>
      <p:bldP spid="10490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18"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020"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021" name="Rectangle 4"/>
          <p:cNvSpPr/>
          <p:nvPr/>
        </p:nvSpPr>
        <p:spPr>
          <a:xfrm>
            <a:off x="914400" y="1143000"/>
            <a:ext cx="1698625" cy="461962"/>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JK Flip-flop</a:t>
            </a:r>
          </a:p>
        </p:txBody>
      </p:sp>
      <p:sp>
        <p:nvSpPr>
          <p:cNvPr id="1049022" name="Rectangle 8"/>
          <p:cNvSpPr/>
          <p:nvPr/>
        </p:nvSpPr>
        <p:spPr>
          <a:xfrm>
            <a:off x="1143000" y="1524000"/>
            <a:ext cx="4800600" cy="1295400"/>
          </a:xfrm>
          <a:prstGeom prst="rect">
            <a:avLst/>
          </a:prstGeom>
          <a:noFill/>
          <a:ln>
            <a:noFill/>
          </a:ln>
          <a:effectLst>
            <a:outerShdw dist="107763" dir="2699999" algn="ctr">
              <a:schemeClr val="dk2">
                <a:alpha val="50000"/>
              </a:schemeClr>
            </a:outerShdw>
          </a:effectLst>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023" name="Text Box 10"/>
          <p:cNvSpPr txBox="1"/>
          <p:nvPr/>
        </p:nvSpPr>
        <p:spPr>
          <a:xfrm>
            <a:off x="838200" y="2209800"/>
            <a:ext cx="4572000" cy="8223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Determine the </a:t>
            </a:r>
            <a:r>
              <a:rPr lang="en-US" altLang="en-US" i="1"/>
              <a:t>Q</a:t>
            </a:r>
            <a:r>
              <a:rPr lang="en-US" altLang="en-US"/>
              <a:t> output for the </a:t>
            </a:r>
            <a:r>
              <a:rPr lang="en-US" altLang="en-US" i="1"/>
              <a:t>J-K</a:t>
            </a:r>
            <a:r>
              <a:rPr lang="en-US" altLang="en-US"/>
              <a:t> flip-flop, given the inputs shown. </a:t>
            </a:r>
          </a:p>
        </p:txBody>
      </p:sp>
      <p:sp>
        <p:nvSpPr>
          <p:cNvPr id="1049024" name="WordArt 17"/>
          <p:cNvSpPr/>
          <p:nvPr/>
        </p:nvSpPr>
        <p:spPr>
          <a:xfrm>
            <a:off x="914400" y="1676400"/>
            <a:ext cx="1219200" cy="449262"/>
          </a:xfrm>
          <a:prstGeom prst="rect">
            <a:avLst/>
          </a:prstGeom>
        </p:spPr>
        <p:txBody>
          <a:bodyPr vert="horz" wrap="none" lIns="91440" tIns="45720" rIns="91440" bIns="45720" fromWordArt="1" anchor="t">
            <a:prstTxWarp prst="textPlain">
              <a:avLst>
                <a:gd name="adj" fmla="val 50000"/>
              </a:avLst>
            </a:prstTxWarp>
          </a:bodyPr>
          <a:lstStyle/>
          <a:p>
            <a:pPr algn="ctr"/>
            <a:r>
              <a:rPr sz="2800" b="0" i="0" kern="10" spc="0" normalizeH="0">
                <a:ln>
                  <a:noFill/>
                </a:ln>
                <a:gradFill rotWithShape="0">
                  <a:gsLst>
                    <a:gs pos="0">
                      <a:srgbClr val="FFFF00">
                        <a:alpha val="100000"/>
                      </a:srgbClr>
                    </a:gs>
                    <a:gs pos="100000">
                      <a:srgbClr val="FF9933">
                        <a:alpha val="100000"/>
                      </a:srgbClr>
                    </a:gs>
                  </a:gsLst>
                  <a:path path="rect">
                    <a:fillToRect l="50000" t="50000" r="50000" b="50000"/>
                  </a:path>
                </a:gradFill>
                <a:effectLst>
                  <a:outerShdw dist="35921" dir="2699999" algn="ctr">
                    <a:srgbClr val="C0C0C0">
                      <a:alpha val="79999"/>
                    </a:srgbClr>
                  </a:outerShdw>
                </a:effectLst>
                <a:latin typeface="Impact"/>
                <a:ea typeface="Impact"/>
              </a:rPr>
              <a:t>Example</a:t>
            </a:r>
          </a:p>
        </p:txBody>
      </p:sp>
      <p:sp>
        <p:nvSpPr>
          <p:cNvPr id="1049025" name="AutoShape 18"/>
          <p:cNvSpPr/>
          <p:nvPr/>
        </p:nvSpPr>
        <p:spPr>
          <a:xfrm>
            <a:off x="1143000" y="4114800"/>
            <a:ext cx="6413500" cy="2016125"/>
          </a:xfrm>
          <a:prstGeom prst="rect">
            <a:avLst/>
          </a:prstGeom>
          <a:noFill/>
          <a:ln>
            <a:noFill/>
          </a:ln>
        </p:spPr>
      </p:sp>
      <p:sp>
        <p:nvSpPr>
          <p:cNvPr id="1049026" name="Rectangle 20"/>
          <p:cNvSpPr/>
          <p:nvPr/>
        </p:nvSpPr>
        <p:spPr>
          <a:xfrm>
            <a:off x="990600" y="4217987"/>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027" name="Rectangle 21"/>
          <p:cNvSpPr/>
          <p:nvPr/>
        </p:nvSpPr>
        <p:spPr>
          <a:xfrm>
            <a:off x="1168400" y="5822950"/>
            <a:ext cx="128587"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Q</a:t>
            </a:r>
          </a:p>
        </p:txBody>
      </p:sp>
      <p:sp>
        <p:nvSpPr>
          <p:cNvPr id="1049028" name="Rectangle 22"/>
          <p:cNvSpPr/>
          <p:nvPr/>
        </p:nvSpPr>
        <p:spPr>
          <a:xfrm>
            <a:off x="1168400" y="5335587"/>
            <a:ext cx="119062"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K</a:t>
            </a:r>
          </a:p>
        </p:txBody>
      </p:sp>
      <p:sp>
        <p:nvSpPr>
          <p:cNvPr id="1049029" name="Rectangle 23"/>
          <p:cNvSpPr/>
          <p:nvPr/>
        </p:nvSpPr>
        <p:spPr>
          <a:xfrm>
            <a:off x="1174750" y="4826000"/>
            <a:ext cx="79375"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J</a:t>
            </a:r>
          </a:p>
        </p:txBody>
      </p:sp>
      <p:sp>
        <p:nvSpPr>
          <p:cNvPr id="1049030" name="WordArt 44"/>
          <p:cNvSpPr/>
          <p:nvPr/>
        </p:nvSpPr>
        <p:spPr>
          <a:xfrm>
            <a:off x="914400" y="3276600"/>
            <a:ext cx="1219200" cy="449262"/>
          </a:xfrm>
          <a:prstGeom prst="rect">
            <a:avLst/>
          </a:prstGeom>
        </p:spPr>
        <p:txBody>
          <a:bodyPr vert="horz" wrap="none" lIns="91440" tIns="45720" rIns="91440" bIns="45720" fromWordArt="1" anchor="t">
            <a:prstTxWarp prst="textPlain">
              <a:avLst>
                <a:gd name="adj" fmla="val 50000"/>
              </a:avLst>
            </a:prstTxWarp>
          </a:bodyPr>
          <a:lstStyle/>
          <a:p>
            <a:pPr algn="ctr"/>
            <a:r>
              <a:rPr sz="2800" b="0" i="0" kern="10" spc="0" normalizeH="0">
                <a:ln>
                  <a:noFill/>
                </a:ln>
                <a:gradFill rotWithShape="0">
                  <a:gsLst>
                    <a:gs pos="0">
                      <a:srgbClr val="FFFF00">
                        <a:alpha val="100000"/>
                      </a:srgbClr>
                    </a:gs>
                    <a:gs pos="100000">
                      <a:srgbClr val="FF9933">
                        <a:alpha val="100000"/>
                      </a:srgbClr>
                    </a:gs>
                  </a:gsLst>
                  <a:path path="rect">
                    <a:fillToRect l="50000" t="50000" r="50000" b="50000"/>
                  </a:path>
                </a:gradFill>
                <a:effectLst>
                  <a:outerShdw dist="35921" dir="2699999" algn="ctr">
                    <a:srgbClr val="C0C0C0">
                      <a:alpha val="79999"/>
                    </a:srgbClr>
                  </a:outerShdw>
                </a:effectLst>
                <a:latin typeface="Impact"/>
                <a:ea typeface="Impact"/>
              </a:rPr>
              <a:t>Solution</a:t>
            </a:r>
          </a:p>
        </p:txBody>
      </p:sp>
      <p:sp>
        <p:nvSpPr>
          <p:cNvPr id="1049031" name="Text Box 45"/>
          <p:cNvSpPr txBox="1"/>
          <p:nvPr/>
        </p:nvSpPr>
        <p:spPr>
          <a:xfrm>
            <a:off x="1295400" y="37338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Set</a:t>
            </a:r>
          </a:p>
        </p:txBody>
      </p:sp>
      <p:sp>
        <p:nvSpPr>
          <p:cNvPr id="1049032" name="Text Box 46"/>
          <p:cNvSpPr txBox="1"/>
          <p:nvPr/>
        </p:nvSpPr>
        <p:spPr>
          <a:xfrm>
            <a:off x="3048000" y="3733800"/>
            <a:ext cx="8382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Toggle</a:t>
            </a:r>
          </a:p>
        </p:txBody>
      </p:sp>
      <p:sp>
        <p:nvSpPr>
          <p:cNvPr id="1049033" name="Text Box 47"/>
          <p:cNvSpPr txBox="1"/>
          <p:nvPr/>
        </p:nvSpPr>
        <p:spPr>
          <a:xfrm>
            <a:off x="4648200" y="37338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Set</a:t>
            </a:r>
          </a:p>
        </p:txBody>
      </p:sp>
      <p:sp>
        <p:nvSpPr>
          <p:cNvPr id="1049034" name="Text Box 48"/>
          <p:cNvSpPr txBox="1"/>
          <p:nvPr/>
        </p:nvSpPr>
        <p:spPr>
          <a:xfrm>
            <a:off x="6172200" y="3733800"/>
            <a:ext cx="914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Latch</a:t>
            </a:r>
          </a:p>
        </p:txBody>
      </p:sp>
      <p:graphicFrame>
        <p:nvGraphicFramePr>
          <p:cNvPr id="4194324" name="Object 4194323"/>
          <p:cNvGraphicFramePr>
            <a:graphicFrameLocks/>
          </p:cNvGraphicFramePr>
          <p:nvPr/>
        </p:nvGraphicFramePr>
        <p:xfrm>
          <a:off x="1371600" y="4114800"/>
          <a:ext cx="6172200" cy="2019300"/>
        </p:xfrm>
        <a:graphic>
          <a:graphicData uri="http://schemas.openxmlformats.org/presentationml/2006/ole">
            <mc:AlternateContent xmlns:mc="http://schemas.openxmlformats.org/markup-compatibility/2006">
              <mc:Choice xmlns:v="urn:schemas-microsoft-com:vml" Requires="v">
                <p:oleObj spid="_x0000_s13314" name="CorelDRAW" r:id="rId5" imgW="6172200" imgH="2019300" progId="CorelDRAW.Graphic.13">
                  <p:embed followColorScheme="full"/>
                </p:oleObj>
              </mc:Choice>
              <mc:Fallback>
                <p:oleObj name="CorelDRAW" r:id="rId5" imgW="6172200" imgH="2019300" progId="CorelDRAW.Graphic.13">
                  <p:embed followColorScheme="full"/>
                  <p:pic>
                    <p:nvPicPr>
                      <p:cNvPr id="2097219" name="Object 49"/>
                      <p:cNvPicPr>
                        <a:picLocks/>
                      </p:cNvPicPr>
                      <p:nvPr/>
                    </p:nvPicPr>
                    <p:blipFill>
                      <a:blip r:embed="rId6"/>
                      <a:srcRect/>
                      <a:stretch>
                        <a:fillRect/>
                      </a:stretch>
                    </p:blipFill>
                    <p:spPr>
                      <a:xfrm>
                        <a:off x="1371600" y="4114800"/>
                        <a:ext cx="6172200" cy="2019300"/>
                      </a:xfrm>
                      <a:prstGeom prst="rect">
                        <a:avLst/>
                      </a:prstGeom>
                      <a:noFill/>
                      <a:ln>
                        <a:noFill/>
                      </a:ln>
                    </p:spPr>
                  </p:pic>
                </p:oleObj>
              </mc:Fallback>
            </mc:AlternateContent>
          </a:graphicData>
        </a:graphic>
      </p:graphicFrame>
      <p:sp>
        <p:nvSpPr>
          <p:cNvPr id="1049035" name="Rectangle 12"/>
          <p:cNvSpPr/>
          <p:nvPr/>
        </p:nvSpPr>
        <p:spPr>
          <a:xfrm>
            <a:off x="1536700" y="5651500"/>
            <a:ext cx="6477000" cy="457200"/>
          </a:xfrm>
          <a:prstGeom prst="rect">
            <a:avLst/>
          </a:prstGeom>
          <a:solidFill>
            <a:srgbClr val="FFFFFF"/>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graphicFrame>
        <p:nvGraphicFramePr>
          <p:cNvPr id="4194325" name="Object 4194324"/>
          <p:cNvGraphicFramePr>
            <a:graphicFrameLocks/>
          </p:cNvGraphicFramePr>
          <p:nvPr/>
        </p:nvGraphicFramePr>
        <p:xfrm>
          <a:off x="5410200" y="1676400"/>
          <a:ext cx="3124200" cy="1643062"/>
        </p:xfrm>
        <a:graphic>
          <a:graphicData uri="http://schemas.openxmlformats.org/presentationml/2006/ole">
            <mc:AlternateContent xmlns:mc="http://schemas.openxmlformats.org/markup-compatibility/2006">
              <mc:Choice xmlns:v="urn:schemas-microsoft-com:vml" Requires="v">
                <p:oleObj spid="_x0000_s13315" name="CorelDRAW" r:id="rId7" imgW="3124200" imgH="1643062" progId="CorelDRAW.Graphic.13">
                  <p:embed followColorScheme="full"/>
                </p:oleObj>
              </mc:Choice>
              <mc:Fallback>
                <p:oleObj name="CorelDRAW" r:id="rId7" imgW="3124200" imgH="1643062" progId="CorelDRAW.Graphic.13">
                  <p:embed followColorScheme="full"/>
                  <p:pic>
                    <p:nvPicPr>
                      <p:cNvPr id="2097220" name="Object 8"/>
                      <p:cNvPicPr>
                        <a:picLocks/>
                      </p:cNvPicPr>
                      <p:nvPr/>
                    </p:nvPicPr>
                    <p:blipFill>
                      <a:blip r:embed="rId8"/>
                      <a:srcRect/>
                      <a:stretch>
                        <a:fillRect/>
                      </a:stretch>
                    </p:blipFill>
                    <p:spPr>
                      <a:xfrm>
                        <a:off x="5410200" y="1676400"/>
                        <a:ext cx="3124200" cy="1643062"/>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49030"/>
                                        </p:tgtEl>
                                        <p:attrNameLst>
                                          <p:attrName>style.visibility</p:attrName>
                                        </p:attrNameLst>
                                      </p:cBhvr>
                                      <p:to>
                                        <p:strVal val="visible"/>
                                      </p:to>
                                    </p:set>
                                    <p:animEffect transition="in" filter="dissolve">
                                      <p:cBhvr>
                                        <p:cTn id="7" dur="500"/>
                                        <p:tgtEl>
                                          <p:spTgt spid="1049030"/>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49031"/>
                                        </p:tgtEl>
                                        <p:attrNameLst>
                                          <p:attrName>style.visibility</p:attrName>
                                        </p:attrNameLst>
                                      </p:cBhvr>
                                      <p:to>
                                        <p:strVal val="visible"/>
                                      </p:to>
                                    </p:set>
                                    <p:anim calcmode="lin" valueType="num">
                                      <p:cBhvr additive="base">
                                        <p:cTn id="11" dur="500" fill="hold"/>
                                        <p:tgtEl>
                                          <p:spTgt spid="1049031"/>
                                        </p:tgtEl>
                                        <p:attrNameLst>
                                          <p:attrName>ppt_x</p:attrName>
                                        </p:attrNameLst>
                                      </p:cBhvr>
                                      <p:tavLst>
                                        <p:tav tm="0">
                                          <p:val>
                                            <p:strVal val="0-#ppt_w/2"/>
                                          </p:val>
                                        </p:tav>
                                        <p:tav tm="100000">
                                          <p:val>
                                            <p:strVal val="#ppt_x"/>
                                          </p:val>
                                        </p:tav>
                                      </p:tavLst>
                                    </p:anim>
                                    <p:anim calcmode="lin" valueType="num">
                                      <p:cBhvr additive="base">
                                        <p:cTn id="12" dur="500" fill="hold"/>
                                        <p:tgtEl>
                                          <p:spTgt spid="104903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49032"/>
                                        </p:tgtEl>
                                        <p:attrNameLst>
                                          <p:attrName>style.visibility</p:attrName>
                                        </p:attrNameLst>
                                      </p:cBhvr>
                                      <p:to>
                                        <p:strVal val="visible"/>
                                      </p:to>
                                    </p:set>
                                    <p:anim calcmode="lin" valueType="num">
                                      <p:cBhvr additive="base">
                                        <p:cTn id="15" dur="500" fill="hold"/>
                                        <p:tgtEl>
                                          <p:spTgt spid="1049032"/>
                                        </p:tgtEl>
                                        <p:attrNameLst>
                                          <p:attrName>ppt_x</p:attrName>
                                        </p:attrNameLst>
                                      </p:cBhvr>
                                      <p:tavLst>
                                        <p:tav tm="0">
                                          <p:val>
                                            <p:strVal val="0-#ppt_w/2"/>
                                          </p:val>
                                        </p:tav>
                                        <p:tav tm="100000">
                                          <p:val>
                                            <p:strVal val="#ppt_x"/>
                                          </p:val>
                                        </p:tav>
                                      </p:tavLst>
                                    </p:anim>
                                    <p:anim calcmode="lin" valueType="num">
                                      <p:cBhvr additive="base">
                                        <p:cTn id="16" dur="500" fill="hold"/>
                                        <p:tgtEl>
                                          <p:spTgt spid="10490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49033"/>
                                        </p:tgtEl>
                                        <p:attrNameLst>
                                          <p:attrName>style.visibility</p:attrName>
                                        </p:attrNameLst>
                                      </p:cBhvr>
                                      <p:to>
                                        <p:strVal val="visible"/>
                                      </p:to>
                                    </p:set>
                                    <p:anim calcmode="lin" valueType="num">
                                      <p:cBhvr additive="base">
                                        <p:cTn id="19" dur="500" fill="hold"/>
                                        <p:tgtEl>
                                          <p:spTgt spid="1049033"/>
                                        </p:tgtEl>
                                        <p:attrNameLst>
                                          <p:attrName>ppt_x</p:attrName>
                                        </p:attrNameLst>
                                      </p:cBhvr>
                                      <p:tavLst>
                                        <p:tav tm="0">
                                          <p:val>
                                            <p:strVal val="0-#ppt_w/2"/>
                                          </p:val>
                                        </p:tav>
                                        <p:tav tm="100000">
                                          <p:val>
                                            <p:strVal val="#ppt_x"/>
                                          </p:val>
                                        </p:tav>
                                      </p:tavLst>
                                    </p:anim>
                                    <p:anim calcmode="lin" valueType="num">
                                      <p:cBhvr additive="base">
                                        <p:cTn id="20" dur="500" fill="hold"/>
                                        <p:tgtEl>
                                          <p:spTgt spid="104903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49034"/>
                                        </p:tgtEl>
                                        <p:attrNameLst>
                                          <p:attrName>style.visibility</p:attrName>
                                        </p:attrNameLst>
                                      </p:cBhvr>
                                      <p:to>
                                        <p:strVal val="visible"/>
                                      </p:to>
                                    </p:set>
                                    <p:anim calcmode="lin" valueType="num">
                                      <p:cBhvr additive="base">
                                        <p:cTn id="23" dur="500" fill="hold"/>
                                        <p:tgtEl>
                                          <p:spTgt spid="1049034"/>
                                        </p:tgtEl>
                                        <p:attrNameLst>
                                          <p:attrName>ppt_x</p:attrName>
                                        </p:attrNameLst>
                                      </p:cBhvr>
                                      <p:tavLst>
                                        <p:tav tm="0">
                                          <p:val>
                                            <p:strVal val="0-#ppt_w/2"/>
                                          </p:val>
                                        </p:tav>
                                        <p:tav tm="100000">
                                          <p:val>
                                            <p:strVal val="#ppt_x"/>
                                          </p:val>
                                        </p:tav>
                                      </p:tavLst>
                                    </p:anim>
                                    <p:anim calcmode="lin" valueType="num">
                                      <p:cBhvr additive="base">
                                        <p:cTn id="24" dur="500" fill="hold"/>
                                        <p:tgtEl>
                                          <p:spTgt spid="104903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xit" presetSubtype="8" fill="hold" grpId="0" nodeType="clickEffect">
                                  <p:stCondLst>
                                    <p:cond delay="0"/>
                                  </p:stCondLst>
                                  <p:childTnLst>
                                    <p:animEffect transition="out" filter="wipe(left)">
                                      <p:cBhvr>
                                        <p:cTn id="28" dur="2000"/>
                                        <p:tgtEl>
                                          <p:spTgt spid="1049035"/>
                                        </p:tgtEl>
                                      </p:cBhvr>
                                    </p:animEffect>
                                    <p:set>
                                      <p:cBhvr>
                                        <p:cTn id="29" dur="1" fill="hold">
                                          <p:stCondLst>
                                            <p:cond delay="1999"/>
                                          </p:stCondLst>
                                        </p:cTn>
                                        <p:tgtEl>
                                          <p:spTgt spid="10490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1" grpId="0"/>
      <p:bldP spid="1049032" grpId="0"/>
      <p:bldP spid="1049033" grpId="0"/>
      <p:bldP spid="1049034" grpId="0"/>
      <p:bldP spid="1049035"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97221"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039"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040" name="Rectangle 4"/>
          <p:cNvSpPr/>
          <p:nvPr/>
        </p:nvSpPr>
        <p:spPr>
          <a:xfrm>
            <a:off x="914400" y="1143000"/>
            <a:ext cx="1395412"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Flip-flops</a:t>
            </a:r>
          </a:p>
        </p:txBody>
      </p:sp>
      <p:graphicFrame>
        <p:nvGraphicFramePr>
          <p:cNvPr id="4194326" name="Object 4194325"/>
          <p:cNvGraphicFramePr>
            <a:graphicFrameLocks/>
          </p:cNvGraphicFramePr>
          <p:nvPr/>
        </p:nvGraphicFramePr>
        <p:xfrm>
          <a:off x="5562600" y="3048000"/>
          <a:ext cx="2057400" cy="1963737"/>
        </p:xfrm>
        <a:graphic>
          <a:graphicData uri="http://schemas.openxmlformats.org/presentationml/2006/ole">
            <mc:AlternateContent xmlns:mc="http://schemas.openxmlformats.org/markup-compatibility/2006">
              <mc:Choice xmlns:v="urn:schemas-microsoft-com:vml" Requires="v">
                <p:oleObj spid="_x0000_s14338" name="CorelDRAW" r:id="rId5" imgW="2057400" imgH="1963737" progId="CorelDRAW.Graphic.13">
                  <p:embed followColorScheme="full"/>
                </p:oleObj>
              </mc:Choice>
              <mc:Fallback>
                <p:oleObj name="CorelDRAW" r:id="rId5" imgW="2057400" imgH="1963737" progId="CorelDRAW.Graphic.13">
                  <p:embed followColorScheme="full"/>
                  <p:pic>
                    <p:nvPicPr>
                      <p:cNvPr id="2097222" name="Object 56"/>
                      <p:cNvPicPr>
                        <a:picLocks/>
                      </p:cNvPicPr>
                      <p:nvPr/>
                    </p:nvPicPr>
                    <p:blipFill>
                      <a:blip r:embed="rId6"/>
                      <a:srcRect/>
                      <a:stretch>
                        <a:fillRect/>
                      </a:stretch>
                    </p:blipFill>
                    <p:spPr>
                      <a:xfrm>
                        <a:off x="5562600" y="3048000"/>
                        <a:ext cx="2057400" cy="1963737"/>
                      </a:xfrm>
                      <a:prstGeom prst="rect">
                        <a:avLst/>
                      </a:prstGeom>
                      <a:noFill/>
                      <a:ln>
                        <a:noFill/>
                      </a:ln>
                    </p:spPr>
                  </p:pic>
                </p:oleObj>
              </mc:Fallback>
            </mc:AlternateContent>
          </a:graphicData>
        </a:graphic>
      </p:graphicFrame>
      <p:sp>
        <p:nvSpPr>
          <p:cNvPr id="1049041" name="Rectangle 57"/>
          <p:cNvSpPr/>
          <p:nvPr/>
        </p:nvSpPr>
        <p:spPr>
          <a:xfrm>
            <a:off x="6477000" y="381000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042" name="Rectangle 58"/>
          <p:cNvSpPr/>
          <p:nvPr/>
        </p:nvSpPr>
        <p:spPr>
          <a:xfrm>
            <a:off x="6400800" y="3276600"/>
            <a:ext cx="128587"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D</a:t>
            </a:r>
          </a:p>
        </p:txBody>
      </p:sp>
      <p:sp>
        <p:nvSpPr>
          <p:cNvPr id="1049043" name="Rectangle 59"/>
          <p:cNvSpPr/>
          <p:nvPr/>
        </p:nvSpPr>
        <p:spPr>
          <a:xfrm>
            <a:off x="5181600" y="381000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grpSp>
        <p:nvGrpSpPr>
          <p:cNvPr id="168" name="Group 167"/>
          <p:cNvGrpSpPr/>
          <p:nvPr/>
        </p:nvGrpSpPr>
        <p:grpSpPr>
          <a:xfrm>
            <a:off x="7543800" y="4343400"/>
            <a:ext cx="381000" cy="336550"/>
            <a:chOff x="2454" y="3201"/>
            <a:chExt cx="240" cy="212"/>
          </a:xfrm>
        </p:grpSpPr>
        <p:sp>
          <p:nvSpPr>
            <p:cNvPr id="1049044" name="Text Box 61"/>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9045" name="Line 62"/>
            <p:cNvSpPr/>
            <p:nvPr/>
          </p:nvSpPr>
          <p:spPr>
            <a:xfrm>
              <a:off x="2524" y="3237"/>
              <a:ext cx="96" cy="0"/>
            </a:xfrm>
            <a:prstGeom prst="line">
              <a:avLst/>
            </a:prstGeom>
            <a:noFill/>
            <a:ln w="9525" cap="flat" cmpd="sng">
              <a:solidFill>
                <a:srgbClr val="FF0000">
                  <a:alpha val="100000"/>
                </a:srgbClr>
              </a:solidFill>
              <a:prstDash val="solid"/>
              <a:round/>
            </a:ln>
          </p:spPr>
        </p:sp>
      </p:grpSp>
      <p:sp>
        <p:nvSpPr>
          <p:cNvPr id="1049046" name="Text Box 63"/>
          <p:cNvSpPr txBox="1"/>
          <p:nvPr/>
        </p:nvSpPr>
        <p:spPr>
          <a:xfrm>
            <a:off x="7620000" y="32004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grpSp>
        <p:nvGrpSpPr>
          <p:cNvPr id="169" name="Group 168"/>
          <p:cNvGrpSpPr/>
          <p:nvPr/>
        </p:nvGrpSpPr>
        <p:grpSpPr>
          <a:xfrm>
            <a:off x="990600" y="1752600"/>
            <a:ext cx="7543800" cy="1552575"/>
            <a:chOff x="624" y="1104"/>
            <a:chExt cx="4752" cy="978"/>
          </a:xfrm>
        </p:grpSpPr>
        <p:sp>
          <p:nvSpPr>
            <p:cNvPr id="1049047" name="Text Box 37"/>
            <p:cNvSpPr txBox="1"/>
            <p:nvPr/>
          </p:nvSpPr>
          <p:spPr>
            <a:xfrm>
              <a:off x="624" y="1104"/>
              <a:ext cx="4752" cy="978"/>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a:t>A D-flip-flop does not have a toggle mode like the J-K flip-flop, but you can hardwire a toggle mode by connecting </a:t>
              </a:r>
              <a:r>
                <a:rPr lang="en-US" altLang="en-US" i="1"/>
                <a:t>Q</a:t>
              </a:r>
              <a:r>
                <a:rPr lang="en-US" altLang="en-US"/>
                <a:t> back to </a:t>
              </a:r>
              <a:r>
                <a:rPr lang="en-US" altLang="en-US" i="1"/>
                <a:t>D</a:t>
              </a:r>
              <a:r>
                <a:rPr lang="en-US" altLang="en-US"/>
                <a:t> as shown. This is useful in some counters as you will see in Chapter 8. </a:t>
              </a:r>
            </a:p>
          </p:txBody>
        </p:sp>
        <p:sp>
          <p:nvSpPr>
            <p:cNvPr id="1049048" name="Line 64"/>
            <p:cNvSpPr/>
            <p:nvPr/>
          </p:nvSpPr>
          <p:spPr>
            <a:xfrm>
              <a:off x="5040" y="1392"/>
              <a:ext cx="144" cy="0"/>
            </a:xfrm>
            <a:prstGeom prst="line">
              <a:avLst/>
            </a:prstGeom>
            <a:noFill/>
            <a:ln w="9525" cap="flat" cmpd="sng">
              <a:solidFill>
                <a:schemeClr val="dk1">
                  <a:alpha val="100000"/>
                </a:schemeClr>
              </a:solidFill>
              <a:prstDash val="solid"/>
              <a:round/>
            </a:ln>
          </p:spPr>
        </p:sp>
      </p:grpSp>
      <p:grpSp>
        <p:nvGrpSpPr>
          <p:cNvPr id="170" name="Group 169"/>
          <p:cNvGrpSpPr/>
          <p:nvPr/>
        </p:nvGrpSpPr>
        <p:grpSpPr>
          <a:xfrm>
            <a:off x="1066800" y="3581400"/>
            <a:ext cx="3962400" cy="1920875"/>
            <a:chOff x="672" y="2256"/>
            <a:chExt cx="2496" cy="1210"/>
          </a:xfrm>
        </p:grpSpPr>
        <p:sp>
          <p:nvSpPr>
            <p:cNvPr id="1049049" name="Text Box 38"/>
            <p:cNvSpPr txBox="1"/>
            <p:nvPr/>
          </p:nvSpPr>
          <p:spPr>
            <a:xfrm>
              <a:off x="672" y="2256"/>
              <a:ext cx="2496" cy="121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For example, if </a:t>
              </a:r>
              <a:r>
                <a:rPr lang="en-US" altLang="en-US" sz="2000" i="1"/>
                <a:t>Q</a:t>
              </a:r>
              <a:r>
                <a:rPr lang="en-US" altLang="en-US" sz="2000"/>
                <a:t> is LOW, </a:t>
              </a:r>
              <a:r>
                <a:rPr lang="en-US" altLang="en-US" sz="2000" i="1"/>
                <a:t>Q</a:t>
              </a:r>
              <a:r>
                <a:rPr lang="en-US" altLang="en-US" sz="2000"/>
                <a:t> is HIGH and the flip-flop will toggle on the next clock edge. Because the flip-flop only changes on the active edge, the output will only change once for each clock pulse.</a:t>
              </a:r>
            </a:p>
          </p:txBody>
        </p:sp>
        <p:sp>
          <p:nvSpPr>
            <p:cNvPr id="1049050" name="Line 65"/>
            <p:cNvSpPr/>
            <p:nvPr/>
          </p:nvSpPr>
          <p:spPr>
            <a:xfrm>
              <a:off x="2496" y="2304"/>
              <a:ext cx="96" cy="0"/>
            </a:xfrm>
            <a:prstGeom prst="line">
              <a:avLst/>
            </a:prstGeom>
            <a:noFill/>
            <a:ln w="9525" cap="flat" cmpd="sng">
              <a:solidFill>
                <a:schemeClr val="dk1">
                  <a:alpha val="100000"/>
                </a:schemeClr>
              </a:solidFill>
              <a:prstDash val="solid"/>
              <a:round/>
            </a:ln>
          </p:spPr>
        </p:sp>
      </p:grpSp>
      <p:sp>
        <p:nvSpPr>
          <p:cNvPr id="1049051" name="Text Box 69"/>
          <p:cNvSpPr txBox="1"/>
          <p:nvPr/>
        </p:nvSpPr>
        <p:spPr>
          <a:xfrm>
            <a:off x="5334000" y="5334000"/>
            <a:ext cx="2819400" cy="7016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D flip-flop hardwired for a toggle mode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 calcmode="lin" valueType="num">
                                      <p:cBhvr additive="base">
                                        <p:cTn id="7" dur="500" fill="hold"/>
                                        <p:tgtEl>
                                          <p:spTgt spid="170"/>
                                        </p:tgtEl>
                                        <p:attrNameLst>
                                          <p:attrName>ppt_x</p:attrName>
                                        </p:attrNameLst>
                                      </p:cBhvr>
                                      <p:tavLst>
                                        <p:tav tm="0">
                                          <p:val>
                                            <p:strVal val="0-#ppt_w/2"/>
                                          </p:val>
                                        </p:tav>
                                        <p:tav tm="100000">
                                          <p:val>
                                            <p:strVal val="#ppt_x"/>
                                          </p:val>
                                        </p:tav>
                                      </p:tavLst>
                                    </p:anim>
                                    <p:anim calcmode="lin" valueType="num">
                                      <p:cBhvr additive="base">
                                        <p:cTn id="8" dur="500" fill="hold"/>
                                        <p:tgtEl>
                                          <p:spTgt spid="1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23"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055"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056" name="Rectangle 4"/>
          <p:cNvSpPr/>
          <p:nvPr/>
        </p:nvSpPr>
        <p:spPr>
          <a:xfrm>
            <a:off x="914400" y="1143000"/>
            <a:ext cx="2809875" cy="461962"/>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Asynchronous Inputs</a:t>
            </a:r>
          </a:p>
        </p:txBody>
      </p:sp>
      <p:sp>
        <p:nvSpPr>
          <p:cNvPr id="1049057" name="Text Box 5"/>
          <p:cNvSpPr txBox="1"/>
          <p:nvPr/>
        </p:nvSpPr>
        <p:spPr>
          <a:xfrm>
            <a:off x="1066800" y="1752600"/>
            <a:ext cx="7391400" cy="15525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a:t>Synchronous inputs are transferred in the triggering edge of the clock (for example the </a:t>
            </a:r>
            <a:r>
              <a:rPr lang="en-US" altLang="en-US" i="1"/>
              <a:t>D</a:t>
            </a:r>
            <a:r>
              <a:rPr lang="en-US" altLang="en-US"/>
              <a:t> or </a:t>
            </a:r>
            <a:r>
              <a:rPr lang="en-US" altLang="en-US" i="1"/>
              <a:t>J-K</a:t>
            </a:r>
            <a:r>
              <a:rPr lang="en-US" altLang="en-US"/>
              <a:t> inputs). Most flip-flops have other inputs that are </a:t>
            </a:r>
            <a:r>
              <a:rPr lang="en-US" altLang="en-US" i="1"/>
              <a:t>asynchronous</a:t>
            </a:r>
            <a:r>
              <a:rPr lang="en-US" altLang="en-US"/>
              <a:t>, meaning they affect the output independent of the clock. </a:t>
            </a:r>
          </a:p>
        </p:txBody>
      </p:sp>
      <p:sp>
        <p:nvSpPr>
          <p:cNvPr id="1049058" name="Text Box 6"/>
          <p:cNvSpPr txBox="1"/>
          <p:nvPr/>
        </p:nvSpPr>
        <p:spPr>
          <a:xfrm>
            <a:off x="1066800" y="3581400"/>
            <a:ext cx="4267200" cy="16160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Two such inputs are normally labeled preset (</a:t>
            </a:r>
            <a:r>
              <a:rPr lang="en-US" altLang="en-US" sz="2000" i="1"/>
              <a:t>PRE</a:t>
            </a:r>
            <a:r>
              <a:rPr lang="en-US" altLang="en-US" sz="2000"/>
              <a:t>) and clear (</a:t>
            </a:r>
            <a:r>
              <a:rPr lang="en-US" altLang="en-US" sz="2000" i="1"/>
              <a:t>CLR</a:t>
            </a:r>
            <a:r>
              <a:rPr lang="en-US" altLang="en-US" sz="2000"/>
              <a:t>). These inputs are usually active LOW. A J-K flip flop with active LOW preset and CLR is shown.</a:t>
            </a:r>
          </a:p>
        </p:txBody>
      </p:sp>
      <p:graphicFrame>
        <p:nvGraphicFramePr>
          <p:cNvPr id="4194327" name="Object 4194326"/>
          <p:cNvGraphicFramePr>
            <a:graphicFrameLocks/>
          </p:cNvGraphicFramePr>
          <p:nvPr/>
        </p:nvGraphicFramePr>
        <p:xfrm>
          <a:off x="5715000" y="3657600"/>
          <a:ext cx="1841500" cy="2209800"/>
        </p:xfrm>
        <a:graphic>
          <a:graphicData uri="http://schemas.openxmlformats.org/presentationml/2006/ole">
            <mc:AlternateContent xmlns:mc="http://schemas.openxmlformats.org/markup-compatibility/2006">
              <mc:Choice xmlns:v="urn:schemas-microsoft-com:vml" Requires="v">
                <p:oleObj spid="_x0000_s15362" name="CorelDRAW" r:id="rId5" imgW="1841500" imgH="2209800" progId="CorelDRAW.Graphic.13">
                  <p:embed followColorScheme="full"/>
                </p:oleObj>
              </mc:Choice>
              <mc:Fallback>
                <p:oleObj name="CorelDRAW" r:id="rId5" imgW="1841500" imgH="2209800" progId="CorelDRAW.Graphic.13">
                  <p:embed followColorScheme="full"/>
                  <p:pic>
                    <p:nvPicPr>
                      <p:cNvPr id="2097224" name="Object 7"/>
                      <p:cNvPicPr>
                        <a:picLocks/>
                      </p:cNvPicPr>
                      <p:nvPr/>
                    </p:nvPicPr>
                    <p:blipFill>
                      <a:blip r:embed="rId6"/>
                      <a:srcRect/>
                      <a:stretch>
                        <a:fillRect/>
                      </a:stretch>
                    </p:blipFill>
                    <p:spPr>
                      <a:xfrm>
                        <a:off x="5715000" y="3657600"/>
                        <a:ext cx="1841500" cy="2209800"/>
                      </a:xfrm>
                      <a:prstGeom prst="rect">
                        <a:avLst/>
                      </a:prstGeom>
                      <a:noFill/>
                      <a:ln>
                        <a:noFill/>
                      </a:ln>
                    </p:spPr>
                  </p:pic>
                </p:oleObj>
              </mc:Fallback>
            </mc:AlternateContent>
          </a:graphicData>
        </a:graphic>
      </p:graphicFrame>
      <p:sp>
        <p:nvSpPr>
          <p:cNvPr id="1049059" name="Rectangle 8"/>
          <p:cNvSpPr/>
          <p:nvPr/>
        </p:nvSpPr>
        <p:spPr>
          <a:xfrm>
            <a:off x="6454775" y="464820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060" name="Rectangle 9"/>
          <p:cNvSpPr/>
          <p:nvPr/>
        </p:nvSpPr>
        <p:spPr>
          <a:xfrm>
            <a:off x="6337300" y="5197475"/>
            <a:ext cx="119062"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K</a:t>
            </a:r>
          </a:p>
        </p:txBody>
      </p:sp>
      <p:sp>
        <p:nvSpPr>
          <p:cNvPr id="1049061" name="Rectangle 10"/>
          <p:cNvSpPr/>
          <p:nvPr/>
        </p:nvSpPr>
        <p:spPr>
          <a:xfrm>
            <a:off x="6343650" y="4157662"/>
            <a:ext cx="79375"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J</a:t>
            </a:r>
          </a:p>
        </p:txBody>
      </p:sp>
      <p:grpSp>
        <p:nvGrpSpPr>
          <p:cNvPr id="174" name="Group 173"/>
          <p:cNvGrpSpPr/>
          <p:nvPr/>
        </p:nvGrpSpPr>
        <p:grpSpPr>
          <a:xfrm>
            <a:off x="7478712" y="5105400"/>
            <a:ext cx="381000" cy="336550"/>
            <a:chOff x="2454" y="3201"/>
            <a:chExt cx="240" cy="212"/>
          </a:xfrm>
        </p:grpSpPr>
        <p:sp>
          <p:nvSpPr>
            <p:cNvPr id="1049062" name="Text Box 12"/>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9063" name="Line 13"/>
            <p:cNvSpPr/>
            <p:nvPr/>
          </p:nvSpPr>
          <p:spPr>
            <a:xfrm>
              <a:off x="2524" y="3237"/>
              <a:ext cx="96" cy="0"/>
            </a:xfrm>
            <a:prstGeom prst="line">
              <a:avLst/>
            </a:prstGeom>
            <a:noFill/>
            <a:ln w="9525" cap="flat" cmpd="sng">
              <a:solidFill>
                <a:srgbClr val="FF0000">
                  <a:alpha val="100000"/>
                </a:srgbClr>
              </a:solidFill>
              <a:prstDash val="solid"/>
              <a:round/>
            </a:ln>
          </p:spPr>
        </p:sp>
      </p:grpSp>
      <p:sp>
        <p:nvSpPr>
          <p:cNvPr id="1049064" name="Text Box 14"/>
          <p:cNvSpPr txBox="1"/>
          <p:nvPr/>
        </p:nvSpPr>
        <p:spPr>
          <a:xfrm>
            <a:off x="7477125" y="4003675"/>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9065" name="Text Box 15"/>
          <p:cNvSpPr txBox="1"/>
          <p:nvPr/>
        </p:nvSpPr>
        <p:spPr>
          <a:xfrm>
            <a:off x="6337300" y="3352800"/>
            <a:ext cx="508000" cy="30480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t>PRE</a:t>
            </a:r>
          </a:p>
        </p:txBody>
      </p:sp>
      <p:sp>
        <p:nvSpPr>
          <p:cNvPr id="1049066" name="Text Box 16"/>
          <p:cNvSpPr txBox="1"/>
          <p:nvPr/>
        </p:nvSpPr>
        <p:spPr>
          <a:xfrm>
            <a:off x="6413500" y="5867400"/>
            <a:ext cx="509587" cy="30480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t>CLR</a:t>
            </a:r>
          </a:p>
        </p:txBody>
      </p:sp>
      <p:sp>
        <p:nvSpPr>
          <p:cNvPr id="1049067" name="Line 17"/>
          <p:cNvSpPr/>
          <p:nvPr/>
        </p:nvSpPr>
        <p:spPr>
          <a:xfrm>
            <a:off x="6489700" y="5894387"/>
            <a:ext cx="304800" cy="0"/>
          </a:xfrm>
          <a:prstGeom prst="line">
            <a:avLst/>
          </a:prstGeom>
          <a:noFill/>
          <a:ln w="9525" cap="flat" cmpd="sng">
            <a:solidFill>
              <a:schemeClr val="dk1">
                <a:alpha val="100000"/>
              </a:schemeClr>
            </a:solidFill>
            <a:prstDash val="solid"/>
            <a:round/>
          </a:ln>
        </p:spPr>
      </p:sp>
      <p:sp>
        <p:nvSpPr>
          <p:cNvPr id="1049068" name="Line 18"/>
          <p:cNvSpPr/>
          <p:nvPr/>
        </p:nvSpPr>
        <p:spPr>
          <a:xfrm>
            <a:off x="6438900" y="3384550"/>
            <a:ext cx="304800" cy="0"/>
          </a:xfrm>
          <a:prstGeom prst="line">
            <a:avLst/>
          </a:prstGeom>
          <a:noFill/>
          <a:ln w="9525" cap="flat" cmpd="sng">
            <a:solidFill>
              <a:schemeClr val="dk1">
                <a:alpha val="100000"/>
              </a:schemeClr>
            </a:solidFill>
            <a:prstDash val="solid"/>
            <a:round/>
          </a:ln>
        </p:spPr>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058"/>
                                        </p:tgtEl>
                                        <p:attrNameLst>
                                          <p:attrName>style.visibility</p:attrName>
                                        </p:attrNameLst>
                                      </p:cBhvr>
                                      <p:to>
                                        <p:strVal val="visible"/>
                                      </p:to>
                                    </p:set>
                                    <p:anim calcmode="lin" valueType="num">
                                      <p:cBhvr additive="base">
                                        <p:cTn id="7" dur="500" fill="hold"/>
                                        <p:tgtEl>
                                          <p:spTgt spid="1049058"/>
                                        </p:tgtEl>
                                        <p:attrNameLst>
                                          <p:attrName>ppt_x</p:attrName>
                                        </p:attrNameLst>
                                      </p:cBhvr>
                                      <p:tavLst>
                                        <p:tav tm="0">
                                          <p:val>
                                            <p:strVal val="0-#ppt_w/2"/>
                                          </p:val>
                                        </p:tav>
                                        <p:tav tm="100000">
                                          <p:val>
                                            <p:strVal val="#ppt_x"/>
                                          </p:val>
                                        </p:tav>
                                      </p:tavLst>
                                    </p:anim>
                                    <p:anim calcmode="lin" valueType="num">
                                      <p:cBhvr additive="base">
                                        <p:cTn id="8" dur="500" fill="hold"/>
                                        <p:tgtEl>
                                          <p:spTgt spid="10490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28" name="Object 4194327"/>
          <p:cNvGraphicFramePr>
            <a:graphicFrameLocks/>
          </p:cNvGraphicFramePr>
          <p:nvPr/>
        </p:nvGraphicFramePr>
        <p:xfrm>
          <a:off x="1524000" y="3581400"/>
          <a:ext cx="6019800" cy="2584450"/>
        </p:xfrm>
        <a:graphic>
          <a:graphicData uri="http://schemas.openxmlformats.org/presentationml/2006/ole">
            <mc:AlternateContent xmlns:mc="http://schemas.openxmlformats.org/markup-compatibility/2006">
              <mc:Choice xmlns:v="urn:schemas-microsoft-com:vml" Requires="v">
                <p:oleObj spid="_x0000_s16386" name="CorelDRAW" r:id="rId4" imgW="6019800" imgH="2584450" progId="CorelDRAW.Graphic.13">
                  <p:embed followColorScheme="full"/>
                </p:oleObj>
              </mc:Choice>
              <mc:Fallback>
                <p:oleObj name="CorelDRAW" r:id="rId4" imgW="6019800" imgH="2584450" progId="CorelDRAW.Graphic.13">
                  <p:embed followColorScheme="full"/>
                  <p:pic>
                    <p:nvPicPr>
                      <p:cNvPr id="2097225" name="Object 54"/>
                      <p:cNvPicPr>
                        <a:picLocks/>
                      </p:cNvPicPr>
                      <p:nvPr/>
                    </p:nvPicPr>
                    <p:blipFill>
                      <a:blip r:embed="rId5"/>
                      <a:srcRect/>
                      <a:stretch>
                        <a:fillRect/>
                      </a:stretch>
                    </p:blipFill>
                    <p:spPr>
                      <a:xfrm>
                        <a:off x="1524000" y="3581400"/>
                        <a:ext cx="6019800" cy="2584450"/>
                      </a:xfrm>
                      <a:prstGeom prst="rect">
                        <a:avLst/>
                      </a:prstGeom>
                      <a:noFill/>
                      <a:ln>
                        <a:noFill/>
                      </a:ln>
                    </p:spPr>
                  </p:pic>
                </p:oleObj>
              </mc:Fallback>
            </mc:AlternateContent>
          </a:graphicData>
        </a:graphic>
      </p:graphicFrame>
      <p:pic>
        <p:nvPicPr>
          <p:cNvPr id="2097226" name="Picture 2" descr="SH2507-crop"/>
          <p:cNvPicPr>
            <a:picLocks/>
          </p:cNvPicPr>
          <p:nvPr/>
        </p:nvPicPr>
        <p:blipFill>
          <a:blip r:embed="rId6"/>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072"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073" name="Rectangle 4"/>
          <p:cNvSpPr/>
          <p:nvPr/>
        </p:nvSpPr>
        <p:spPr>
          <a:xfrm>
            <a:off x="914400" y="1143000"/>
            <a:ext cx="1395412"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Flip-flops</a:t>
            </a:r>
          </a:p>
        </p:txBody>
      </p:sp>
      <p:sp>
        <p:nvSpPr>
          <p:cNvPr id="1049074" name="Rectangle 19"/>
          <p:cNvSpPr/>
          <p:nvPr/>
        </p:nvSpPr>
        <p:spPr>
          <a:xfrm>
            <a:off x="914400" y="1143000"/>
            <a:ext cx="2809875" cy="461962"/>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Asynchronous Inputs</a:t>
            </a:r>
          </a:p>
        </p:txBody>
      </p:sp>
      <p:sp>
        <p:nvSpPr>
          <p:cNvPr id="1049075" name="Rectangle 20"/>
          <p:cNvSpPr/>
          <p:nvPr/>
        </p:nvSpPr>
        <p:spPr>
          <a:xfrm>
            <a:off x="1143000" y="1524000"/>
            <a:ext cx="4800600" cy="1295400"/>
          </a:xfrm>
          <a:prstGeom prst="rect">
            <a:avLst/>
          </a:prstGeom>
          <a:noFill/>
          <a:ln>
            <a:noFill/>
          </a:ln>
          <a:effectLst>
            <a:outerShdw dist="107763" dir="2699999" algn="ctr">
              <a:schemeClr val="dk2">
                <a:alpha val="50000"/>
              </a:schemeClr>
            </a:outerShdw>
          </a:effectLst>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076" name="Text Box 21"/>
          <p:cNvSpPr txBox="1"/>
          <p:nvPr/>
        </p:nvSpPr>
        <p:spPr>
          <a:xfrm>
            <a:off x="1447800" y="2057400"/>
            <a:ext cx="4572000" cy="8223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Determine the </a:t>
            </a:r>
            <a:r>
              <a:rPr lang="en-US" altLang="en-US" i="1"/>
              <a:t>Q</a:t>
            </a:r>
            <a:r>
              <a:rPr lang="en-US" altLang="en-US"/>
              <a:t> output for the </a:t>
            </a:r>
            <a:r>
              <a:rPr lang="en-US" altLang="en-US" i="1"/>
              <a:t>J-K</a:t>
            </a:r>
            <a:r>
              <a:rPr lang="en-US" altLang="en-US"/>
              <a:t> flip-flop, given the inputs shown. </a:t>
            </a:r>
          </a:p>
        </p:txBody>
      </p:sp>
      <p:sp>
        <p:nvSpPr>
          <p:cNvPr id="1049077" name="WordArt 22"/>
          <p:cNvSpPr/>
          <p:nvPr/>
        </p:nvSpPr>
        <p:spPr>
          <a:xfrm>
            <a:off x="914400" y="1676400"/>
            <a:ext cx="1219200" cy="449262"/>
          </a:xfrm>
          <a:prstGeom prst="rect">
            <a:avLst/>
          </a:prstGeom>
        </p:spPr>
        <p:txBody>
          <a:bodyPr vert="horz" wrap="none" lIns="91440" tIns="45720" rIns="91440" bIns="45720" fromWordArt="1" anchor="t">
            <a:prstTxWarp prst="textPlain">
              <a:avLst>
                <a:gd name="adj" fmla="val 50000"/>
              </a:avLst>
            </a:prstTxWarp>
          </a:bodyPr>
          <a:lstStyle/>
          <a:p>
            <a:pPr algn="ctr"/>
            <a:r>
              <a:rPr sz="2800" b="0" i="0" kern="10" spc="0" normalizeH="0">
                <a:ln>
                  <a:noFill/>
                </a:ln>
                <a:gradFill rotWithShape="0">
                  <a:gsLst>
                    <a:gs pos="0">
                      <a:srgbClr val="FFFF00">
                        <a:alpha val="100000"/>
                      </a:srgbClr>
                    </a:gs>
                    <a:gs pos="100000">
                      <a:srgbClr val="FF9933">
                        <a:alpha val="100000"/>
                      </a:srgbClr>
                    </a:gs>
                  </a:gsLst>
                  <a:path path="rect">
                    <a:fillToRect l="50000" t="50000" r="50000" b="50000"/>
                  </a:path>
                </a:gradFill>
                <a:effectLst>
                  <a:outerShdw dist="35921" dir="2699999" algn="ctr">
                    <a:srgbClr val="C0C0C0">
                      <a:alpha val="79999"/>
                    </a:srgbClr>
                  </a:outerShdw>
                </a:effectLst>
                <a:latin typeface="Impact"/>
                <a:ea typeface="Impact"/>
              </a:rPr>
              <a:t>Example</a:t>
            </a:r>
          </a:p>
        </p:txBody>
      </p:sp>
      <p:graphicFrame>
        <p:nvGraphicFramePr>
          <p:cNvPr id="4194329" name="Object 4194328"/>
          <p:cNvGraphicFramePr>
            <a:graphicFrameLocks/>
          </p:cNvGraphicFramePr>
          <p:nvPr/>
        </p:nvGraphicFramePr>
        <p:xfrm>
          <a:off x="6194425" y="838200"/>
          <a:ext cx="1841500" cy="2209800"/>
        </p:xfrm>
        <a:graphic>
          <a:graphicData uri="http://schemas.openxmlformats.org/presentationml/2006/ole">
            <mc:AlternateContent xmlns:mc="http://schemas.openxmlformats.org/markup-compatibility/2006">
              <mc:Choice xmlns:v="urn:schemas-microsoft-com:vml" Requires="v">
                <p:oleObj spid="_x0000_s16387" name="CorelDRAW" r:id="rId7" imgW="1841500" imgH="2209800" progId="CorelDRAW.Graphic.13">
                  <p:embed followColorScheme="full"/>
                </p:oleObj>
              </mc:Choice>
              <mc:Fallback>
                <p:oleObj name="CorelDRAW" r:id="rId7" imgW="1841500" imgH="2209800" progId="CorelDRAW.Graphic.13">
                  <p:embed followColorScheme="full"/>
                  <p:pic>
                    <p:nvPicPr>
                      <p:cNvPr id="2097227" name="Object 33"/>
                      <p:cNvPicPr>
                        <a:picLocks/>
                      </p:cNvPicPr>
                      <p:nvPr/>
                    </p:nvPicPr>
                    <p:blipFill>
                      <a:blip r:embed="rId8"/>
                      <a:srcRect/>
                      <a:stretch>
                        <a:fillRect/>
                      </a:stretch>
                    </p:blipFill>
                    <p:spPr>
                      <a:xfrm>
                        <a:off x="6194425" y="838200"/>
                        <a:ext cx="1841500" cy="2209800"/>
                      </a:xfrm>
                      <a:prstGeom prst="rect">
                        <a:avLst/>
                      </a:prstGeom>
                      <a:noFill/>
                      <a:ln>
                        <a:noFill/>
                      </a:ln>
                    </p:spPr>
                  </p:pic>
                </p:oleObj>
              </mc:Fallback>
            </mc:AlternateContent>
          </a:graphicData>
        </a:graphic>
      </p:graphicFrame>
      <p:sp>
        <p:nvSpPr>
          <p:cNvPr id="1049078" name="Rectangle 34"/>
          <p:cNvSpPr/>
          <p:nvPr/>
        </p:nvSpPr>
        <p:spPr>
          <a:xfrm>
            <a:off x="6934200" y="182880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079" name="Rectangle 35"/>
          <p:cNvSpPr/>
          <p:nvPr/>
        </p:nvSpPr>
        <p:spPr>
          <a:xfrm>
            <a:off x="6816725" y="2378075"/>
            <a:ext cx="119062"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K</a:t>
            </a:r>
          </a:p>
        </p:txBody>
      </p:sp>
      <p:sp>
        <p:nvSpPr>
          <p:cNvPr id="1049080" name="Rectangle 36"/>
          <p:cNvSpPr/>
          <p:nvPr/>
        </p:nvSpPr>
        <p:spPr>
          <a:xfrm>
            <a:off x="6823075" y="1338262"/>
            <a:ext cx="79375"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J</a:t>
            </a:r>
          </a:p>
        </p:txBody>
      </p:sp>
      <p:grpSp>
        <p:nvGrpSpPr>
          <p:cNvPr id="178" name="Group 177"/>
          <p:cNvGrpSpPr/>
          <p:nvPr/>
        </p:nvGrpSpPr>
        <p:grpSpPr>
          <a:xfrm>
            <a:off x="7958137" y="2286000"/>
            <a:ext cx="381000" cy="336550"/>
            <a:chOff x="2454" y="3201"/>
            <a:chExt cx="240" cy="212"/>
          </a:xfrm>
        </p:grpSpPr>
        <p:sp>
          <p:nvSpPr>
            <p:cNvPr id="1049081" name="Text Box 38"/>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9082" name="Line 39"/>
            <p:cNvSpPr/>
            <p:nvPr/>
          </p:nvSpPr>
          <p:spPr>
            <a:xfrm>
              <a:off x="2524" y="3237"/>
              <a:ext cx="96" cy="0"/>
            </a:xfrm>
            <a:prstGeom prst="line">
              <a:avLst/>
            </a:prstGeom>
            <a:noFill/>
            <a:ln w="9525" cap="flat" cmpd="sng">
              <a:solidFill>
                <a:srgbClr val="FF0000">
                  <a:alpha val="100000"/>
                </a:srgbClr>
              </a:solidFill>
              <a:prstDash val="solid"/>
              <a:round/>
            </a:ln>
          </p:spPr>
        </p:sp>
      </p:grpSp>
      <p:sp>
        <p:nvSpPr>
          <p:cNvPr id="1049083" name="Text Box 40"/>
          <p:cNvSpPr txBox="1"/>
          <p:nvPr/>
        </p:nvSpPr>
        <p:spPr>
          <a:xfrm>
            <a:off x="7956550" y="1184275"/>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9084" name="Text Box 41"/>
          <p:cNvSpPr txBox="1"/>
          <p:nvPr/>
        </p:nvSpPr>
        <p:spPr>
          <a:xfrm>
            <a:off x="6816725" y="533400"/>
            <a:ext cx="508000" cy="30480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t>PRE</a:t>
            </a:r>
          </a:p>
        </p:txBody>
      </p:sp>
      <p:sp>
        <p:nvSpPr>
          <p:cNvPr id="1049085" name="Text Box 42"/>
          <p:cNvSpPr txBox="1"/>
          <p:nvPr/>
        </p:nvSpPr>
        <p:spPr>
          <a:xfrm>
            <a:off x="6858000" y="3048000"/>
            <a:ext cx="509587" cy="30480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t>CLR</a:t>
            </a:r>
          </a:p>
        </p:txBody>
      </p:sp>
      <p:sp>
        <p:nvSpPr>
          <p:cNvPr id="1049086" name="Line 43"/>
          <p:cNvSpPr/>
          <p:nvPr/>
        </p:nvSpPr>
        <p:spPr>
          <a:xfrm>
            <a:off x="6969125" y="3074987"/>
            <a:ext cx="304800" cy="0"/>
          </a:xfrm>
          <a:prstGeom prst="line">
            <a:avLst/>
          </a:prstGeom>
          <a:noFill/>
          <a:ln w="9525" cap="flat" cmpd="sng">
            <a:solidFill>
              <a:schemeClr val="dk1">
                <a:alpha val="100000"/>
              </a:schemeClr>
            </a:solidFill>
            <a:prstDash val="solid"/>
            <a:round/>
          </a:ln>
        </p:spPr>
      </p:sp>
      <p:sp>
        <p:nvSpPr>
          <p:cNvPr id="1049087" name="Line 44"/>
          <p:cNvSpPr/>
          <p:nvPr/>
        </p:nvSpPr>
        <p:spPr>
          <a:xfrm>
            <a:off x="6918325" y="565150"/>
            <a:ext cx="304800" cy="0"/>
          </a:xfrm>
          <a:prstGeom prst="line">
            <a:avLst/>
          </a:prstGeom>
          <a:noFill/>
          <a:ln w="9525" cap="flat" cmpd="sng">
            <a:solidFill>
              <a:schemeClr val="dk1">
                <a:alpha val="100000"/>
              </a:schemeClr>
            </a:solidFill>
            <a:prstDash val="solid"/>
            <a:round/>
          </a:ln>
        </p:spPr>
      </p:sp>
      <p:sp>
        <p:nvSpPr>
          <p:cNvPr id="1049088" name="WordArt 46"/>
          <p:cNvSpPr/>
          <p:nvPr/>
        </p:nvSpPr>
        <p:spPr>
          <a:xfrm>
            <a:off x="914400" y="2863850"/>
            <a:ext cx="1219200" cy="449262"/>
          </a:xfrm>
          <a:prstGeom prst="rect">
            <a:avLst/>
          </a:prstGeom>
        </p:spPr>
        <p:txBody>
          <a:bodyPr vert="horz" wrap="none" lIns="91440" tIns="45720" rIns="91440" bIns="45720" fromWordArt="1" anchor="t">
            <a:prstTxWarp prst="textPlain">
              <a:avLst>
                <a:gd name="adj" fmla="val 50000"/>
              </a:avLst>
            </a:prstTxWarp>
          </a:bodyPr>
          <a:lstStyle/>
          <a:p>
            <a:pPr algn="ctr"/>
            <a:r>
              <a:rPr sz="2800" b="0" i="0" kern="10" spc="0" normalizeH="0">
                <a:ln>
                  <a:noFill/>
                </a:ln>
                <a:gradFill rotWithShape="0">
                  <a:gsLst>
                    <a:gs pos="0">
                      <a:srgbClr val="FFFF00">
                        <a:alpha val="100000"/>
                      </a:srgbClr>
                    </a:gs>
                    <a:gs pos="100000">
                      <a:srgbClr val="FF9933">
                        <a:alpha val="100000"/>
                      </a:srgbClr>
                    </a:gs>
                  </a:gsLst>
                  <a:path path="rect">
                    <a:fillToRect l="50000" t="50000" r="50000" b="50000"/>
                  </a:path>
                </a:gradFill>
                <a:effectLst>
                  <a:outerShdw dist="35921" dir="2699999" algn="ctr">
                    <a:srgbClr val="C0C0C0">
                      <a:alpha val="79999"/>
                    </a:srgbClr>
                  </a:outerShdw>
                </a:effectLst>
                <a:latin typeface="Impact"/>
                <a:ea typeface="Impact"/>
              </a:rPr>
              <a:t>Solution</a:t>
            </a:r>
          </a:p>
        </p:txBody>
      </p:sp>
      <p:sp>
        <p:nvSpPr>
          <p:cNvPr id="1049089" name="Text Box 47"/>
          <p:cNvSpPr txBox="1"/>
          <p:nvPr/>
        </p:nvSpPr>
        <p:spPr>
          <a:xfrm>
            <a:off x="1487487" y="32766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Set</a:t>
            </a:r>
          </a:p>
        </p:txBody>
      </p:sp>
      <p:sp>
        <p:nvSpPr>
          <p:cNvPr id="1049090" name="Text Box 48"/>
          <p:cNvSpPr txBox="1"/>
          <p:nvPr/>
        </p:nvSpPr>
        <p:spPr>
          <a:xfrm>
            <a:off x="2590800" y="3276600"/>
            <a:ext cx="8382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Toggle</a:t>
            </a:r>
          </a:p>
        </p:txBody>
      </p:sp>
      <p:sp>
        <p:nvSpPr>
          <p:cNvPr id="1049091" name="Text Box 49"/>
          <p:cNvSpPr txBox="1"/>
          <p:nvPr/>
        </p:nvSpPr>
        <p:spPr>
          <a:xfrm>
            <a:off x="4724400" y="3276600"/>
            <a:ext cx="646112"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Reset</a:t>
            </a:r>
          </a:p>
        </p:txBody>
      </p:sp>
      <p:sp>
        <p:nvSpPr>
          <p:cNvPr id="1049092" name="Text Box 50"/>
          <p:cNvSpPr txBox="1"/>
          <p:nvPr/>
        </p:nvSpPr>
        <p:spPr>
          <a:xfrm>
            <a:off x="5791200" y="3276600"/>
            <a:ext cx="914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Toggle</a:t>
            </a:r>
          </a:p>
        </p:txBody>
      </p:sp>
      <p:sp>
        <p:nvSpPr>
          <p:cNvPr id="1049093" name="Text Box 51"/>
          <p:cNvSpPr txBox="1"/>
          <p:nvPr/>
        </p:nvSpPr>
        <p:spPr>
          <a:xfrm>
            <a:off x="2971800" y="45720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Set</a:t>
            </a:r>
          </a:p>
        </p:txBody>
      </p:sp>
      <p:sp>
        <p:nvSpPr>
          <p:cNvPr id="1049094" name="Text Box 52"/>
          <p:cNvSpPr txBox="1"/>
          <p:nvPr/>
        </p:nvSpPr>
        <p:spPr>
          <a:xfrm>
            <a:off x="3657600" y="32766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Set</a:t>
            </a:r>
          </a:p>
        </p:txBody>
      </p:sp>
      <p:sp>
        <p:nvSpPr>
          <p:cNvPr id="1049095" name="Text Box 53"/>
          <p:cNvSpPr txBox="1"/>
          <p:nvPr/>
        </p:nvSpPr>
        <p:spPr>
          <a:xfrm>
            <a:off x="6440487" y="4997450"/>
            <a:ext cx="646112"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Reset</a:t>
            </a:r>
          </a:p>
        </p:txBody>
      </p:sp>
      <p:sp>
        <p:nvSpPr>
          <p:cNvPr id="1049096" name="Text Box 55"/>
          <p:cNvSpPr txBox="1"/>
          <p:nvPr/>
        </p:nvSpPr>
        <p:spPr>
          <a:xfrm>
            <a:off x="6858000" y="3276600"/>
            <a:ext cx="914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Latch</a:t>
            </a:r>
          </a:p>
        </p:txBody>
      </p:sp>
      <p:sp>
        <p:nvSpPr>
          <p:cNvPr id="1049097" name="Rectangle 56"/>
          <p:cNvSpPr/>
          <p:nvPr/>
        </p:nvSpPr>
        <p:spPr>
          <a:xfrm>
            <a:off x="1371600" y="5715000"/>
            <a:ext cx="6400800" cy="457200"/>
          </a:xfrm>
          <a:prstGeom prst="rect">
            <a:avLst/>
          </a:prstGeom>
          <a:solidFill>
            <a:srgbClr val="FFFFFF"/>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098" name="Rectangle 57"/>
          <p:cNvSpPr/>
          <p:nvPr/>
        </p:nvSpPr>
        <p:spPr>
          <a:xfrm>
            <a:off x="1111250" y="365760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099" name="Rectangle 58"/>
          <p:cNvSpPr/>
          <p:nvPr/>
        </p:nvSpPr>
        <p:spPr>
          <a:xfrm>
            <a:off x="1295400" y="4572000"/>
            <a:ext cx="119062"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K</a:t>
            </a:r>
          </a:p>
        </p:txBody>
      </p:sp>
      <p:sp>
        <p:nvSpPr>
          <p:cNvPr id="1049100" name="Rectangle 59"/>
          <p:cNvSpPr/>
          <p:nvPr/>
        </p:nvSpPr>
        <p:spPr>
          <a:xfrm flipH="1">
            <a:off x="1308100" y="4114800"/>
            <a:ext cx="215900" cy="212725"/>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J</a:t>
            </a:r>
          </a:p>
        </p:txBody>
      </p:sp>
      <p:sp>
        <p:nvSpPr>
          <p:cNvPr id="1049101" name="Text Box 63"/>
          <p:cNvSpPr txBox="1"/>
          <p:nvPr/>
        </p:nvSpPr>
        <p:spPr>
          <a:xfrm>
            <a:off x="1143000" y="5729287"/>
            <a:ext cx="5334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t>Q</a:t>
            </a:r>
          </a:p>
        </p:txBody>
      </p:sp>
      <p:grpSp>
        <p:nvGrpSpPr>
          <p:cNvPr id="179" name="Group 178"/>
          <p:cNvGrpSpPr/>
          <p:nvPr/>
        </p:nvGrpSpPr>
        <p:grpSpPr>
          <a:xfrm>
            <a:off x="1066800" y="4953000"/>
            <a:ext cx="508000" cy="304800"/>
            <a:chOff x="482" y="3190"/>
            <a:chExt cx="320" cy="192"/>
          </a:xfrm>
        </p:grpSpPr>
        <p:sp>
          <p:nvSpPr>
            <p:cNvPr id="1049102" name="Text Box 64"/>
            <p:cNvSpPr txBox="1"/>
            <p:nvPr/>
          </p:nvSpPr>
          <p:spPr>
            <a:xfrm>
              <a:off x="482" y="3190"/>
              <a:ext cx="320" cy="19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t>PRE</a:t>
              </a:r>
            </a:p>
          </p:txBody>
        </p:sp>
        <p:sp>
          <p:nvSpPr>
            <p:cNvPr id="1049103" name="Line 66"/>
            <p:cNvSpPr/>
            <p:nvPr/>
          </p:nvSpPr>
          <p:spPr>
            <a:xfrm>
              <a:off x="546" y="3210"/>
              <a:ext cx="192" cy="0"/>
            </a:xfrm>
            <a:prstGeom prst="line">
              <a:avLst/>
            </a:prstGeom>
            <a:noFill/>
            <a:ln w="9525" cap="flat" cmpd="sng">
              <a:solidFill>
                <a:schemeClr val="dk1">
                  <a:alpha val="100000"/>
                </a:schemeClr>
              </a:solidFill>
              <a:prstDash val="solid"/>
              <a:round/>
            </a:ln>
          </p:spPr>
        </p:sp>
      </p:grpSp>
      <p:grpSp>
        <p:nvGrpSpPr>
          <p:cNvPr id="180" name="Group 179"/>
          <p:cNvGrpSpPr/>
          <p:nvPr/>
        </p:nvGrpSpPr>
        <p:grpSpPr>
          <a:xfrm>
            <a:off x="1066800" y="5334000"/>
            <a:ext cx="509587" cy="304800"/>
            <a:chOff x="720" y="3360"/>
            <a:chExt cx="321" cy="192"/>
          </a:xfrm>
        </p:grpSpPr>
        <p:sp>
          <p:nvSpPr>
            <p:cNvPr id="1049104" name="Text Box 68"/>
            <p:cNvSpPr txBox="1"/>
            <p:nvPr/>
          </p:nvSpPr>
          <p:spPr>
            <a:xfrm>
              <a:off x="720" y="3360"/>
              <a:ext cx="321" cy="19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t>CLR</a:t>
              </a:r>
            </a:p>
          </p:txBody>
        </p:sp>
        <p:sp>
          <p:nvSpPr>
            <p:cNvPr id="1049105" name="Line 69"/>
            <p:cNvSpPr/>
            <p:nvPr/>
          </p:nvSpPr>
          <p:spPr>
            <a:xfrm>
              <a:off x="790" y="3377"/>
              <a:ext cx="192" cy="0"/>
            </a:xfrm>
            <a:prstGeom prst="line">
              <a:avLst/>
            </a:prstGeom>
            <a:noFill/>
            <a:ln w="9525" cap="flat" cmpd="sng">
              <a:solidFill>
                <a:schemeClr val="dk1">
                  <a:alpha val="100000"/>
                </a:schemeClr>
              </a:solidFill>
              <a:prstDash val="solid"/>
              <a:round/>
            </a:ln>
          </p:spPr>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49088"/>
                                        </p:tgtEl>
                                        <p:attrNameLst>
                                          <p:attrName>style.visibility</p:attrName>
                                        </p:attrNameLst>
                                      </p:cBhvr>
                                      <p:to>
                                        <p:strVal val="visible"/>
                                      </p:to>
                                    </p:set>
                                    <p:animEffect transition="in" filter="dissolve">
                                      <p:cBhvr>
                                        <p:cTn id="7" dur="500"/>
                                        <p:tgtEl>
                                          <p:spTgt spid="1049088"/>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49089"/>
                                        </p:tgtEl>
                                        <p:attrNameLst>
                                          <p:attrName>style.visibility</p:attrName>
                                        </p:attrNameLst>
                                      </p:cBhvr>
                                      <p:to>
                                        <p:strVal val="visible"/>
                                      </p:to>
                                    </p:set>
                                    <p:anim calcmode="lin" valueType="num">
                                      <p:cBhvr additive="base">
                                        <p:cTn id="11" dur="500" fill="hold"/>
                                        <p:tgtEl>
                                          <p:spTgt spid="1049089"/>
                                        </p:tgtEl>
                                        <p:attrNameLst>
                                          <p:attrName>ppt_x</p:attrName>
                                        </p:attrNameLst>
                                      </p:cBhvr>
                                      <p:tavLst>
                                        <p:tav tm="0">
                                          <p:val>
                                            <p:strVal val="0-#ppt_w/2"/>
                                          </p:val>
                                        </p:tav>
                                        <p:tav tm="100000">
                                          <p:val>
                                            <p:strVal val="#ppt_x"/>
                                          </p:val>
                                        </p:tav>
                                      </p:tavLst>
                                    </p:anim>
                                    <p:anim calcmode="lin" valueType="num">
                                      <p:cBhvr additive="base">
                                        <p:cTn id="12" dur="500" fill="hold"/>
                                        <p:tgtEl>
                                          <p:spTgt spid="104908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49090"/>
                                        </p:tgtEl>
                                        <p:attrNameLst>
                                          <p:attrName>style.visibility</p:attrName>
                                        </p:attrNameLst>
                                      </p:cBhvr>
                                      <p:to>
                                        <p:strVal val="visible"/>
                                      </p:to>
                                    </p:set>
                                    <p:anim calcmode="lin" valueType="num">
                                      <p:cBhvr additive="base">
                                        <p:cTn id="15" dur="500" fill="hold"/>
                                        <p:tgtEl>
                                          <p:spTgt spid="1049090"/>
                                        </p:tgtEl>
                                        <p:attrNameLst>
                                          <p:attrName>ppt_x</p:attrName>
                                        </p:attrNameLst>
                                      </p:cBhvr>
                                      <p:tavLst>
                                        <p:tav tm="0">
                                          <p:val>
                                            <p:strVal val="0-#ppt_w/2"/>
                                          </p:val>
                                        </p:tav>
                                        <p:tav tm="100000">
                                          <p:val>
                                            <p:strVal val="#ppt_x"/>
                                          </p:val>
                                        </p:tav>
                                      </p:tavLst>
                                    </p:anim>
                                    <p:anim calcmode="lin" valueType="num">
                                      <p:cBhvr additive="base">
                                        <p:cTn id="16" dur="500" fill="hold"/>
                                        <p:tgtEl>
                                          <p:spTgt spid="10490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49094"/>
                                        </p:tgtEl>
                                        <p:attrNameLst>
                                          <p:attrName>style.visibility</p:attrName>
                                        </p:attrNameLst>
                                      </p:cBhvr>
                                      <p:to>
                                        <p:strVal val="visible"/>
                                      </p:to>
                                    </p:set>
                                    <p:anim calcmode="lin" valueType="num">
                                      <p:cBhvr additive="base">
                                        <p:cTn id="19" dur="500" fill="hold"/>
                                        <p:tgtEl>
                                          <p:spTgt spid="1049094"/>
                                        </p:tgtEl>
                                        <p:attrNameLst>
                                          <p:attrName>ppt_x</p:attrName>
                                        </p:attrNameLst>
                                      </p:cBhvr>
                                      <p:tavLst>
                                        <p:tav tm="0">
                                          <p:val>
                                            <p:strVal val="0-#ppt_w/2"/>
                                          </p:val>
                                        </p:tav>
                                        <p:tav tm="100000">
                                          <p:val>
                                            <p:strVal val="#ppt_x"/>
                                          </p:val>
                                        </p:tav>
                                      </p:tavLst>
                                    </p:anim>
                                    <p:anim calcmode="lin" valueType="num">
                                      <p:cBhvr additive="base">
                                        <p:cTn id="20" dur="500" fill="hold"/>
                                        <p:tgtEl>
                                          <p:spTgt spid="104909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49091"/>
                                        </p:tgtEl>
                                        <p:attrNameLst>
                                          <p:attrName>style.visibility</p:attrName>
                                        </p:attrNameLst>
                                      </p:cBhvr>
                                      <p:to>
                                        <p:strVal val="visible"/>
                                      </p:to>
                                    </p:set>
                                    <p:anim calcmode="lin" valueType="num">
                                      <p:cBhvr additive="base">
                                        <p:cTn id="23" dur="500" fill="hold"/>
                                        <p:tgtEl>
                                          <p:spTgt spid="1049091"/>
                                        </p:tgtEl>
                                        <p:attrNameLst>
                                          <p:attrName>ppt_x</p:attrName>
                                        </p:attrNameLst>
                                      </p:cBhvr>
                                      <p:tavLst>
                                        <p:tav tm="0">
                                          <p:val>
                                            <p:strVal val="0-#ppt_w/2"/>
                                          </p:val>
                                        </p:tav>
                                        <p:tav tm="100000">
                                          <p:val>
                                            <p:strVal val="#ppt_x"/>
                                          </p:val>
                                        </p:tav>
                                      </p:tavLst>
                                    </p:anim>
                                    <p:anim calcmode="lin" valueType="num">
                                      <p:cBhvr additive="base">
                                        <p:cTn id="24" dur="500" fill="hold"/>
                                        <p:tgtEl>
                                          <p:spTgt spid="104909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49092"/>
                                        </p:tgtEl>
                                        <p:attrNameLst>
                                          <p:attrName>style.visibility</p:attrName>
                                        </p:attrNameLst>
                                      </p:cBhvr>
                                      <p:to>
                                        <p:strVal val="visible"/>
                                      </p:to>
                                    </p:set>
                                    <p:anim calcmode="lin" valueType="num">
                                      <p:cBhvr additive="base">
                                        <p:cTn id="27" dur="500" fill="hold"/>
                                        <p:tgtEl>
                                          <p:spTgt spid="1049092"/>
                                        </p:tgtEl>
                                        <p:attrNameLst>
                                          <p:attrName>ppt_x</p:attrName>
                                        </p:attrNameLst>
                                      </p:cBhvr>
                                      <p:tavLst>
                                        <p:tav tm="0">
                                          <p:val>
                                            <p:strVal val="0-#ppt_w/2"/>
                                          </p:val>
                                        </p:tav>
                                        <p:tav tm="100000">
                                          <p:val>
                                            <p:strVal val="#ppt_x"/>
                                          </p:val>
                                        </p:tav>
                                      </p:tavLst>
                                    </p:anim>
                                    <p:anim calcmode="lin" valueType="num">
                                      <p:cBhvr additive="base">
                                        <p:cTn id="28" dur="500" fill="hold"/>
                                        <p:tgtEl>
                                          <p:spTgt spid="104909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49096"/>
                                        </p:tgtEl>
                                        <p:attrNameLst>
                                          <p:attrName>style.visibility</p:attrName>
                                        </p:attrNameLst>
                                      </p:cBhvr>
                                      <p:to>
                                        <p:strVal val="visible"/>
                                      </p:to>
                                    </p:set>
                                    <p:anim calcmode="lin" valueType="num">
                                      <p:cBhvr additive="base">
                                        <p:cTn id="31" dur="500" fill="hold"/>
                                        <p:tgtEl>
                                          <p:spTgt spid="1049096"/>
                                        </p:tgtEl>
                                        <p:attrNameLst>
                                          <p:attrName>ppt_x</p:attrName>
                                        </p:attrNameLst>
                                      </p:cBhvr>
                                      <p:tavLst>
                                        <p:tav tm="0">
                                          <p:val>
                                            <p:strVal val="0-#ppt_w/2"/>
                                          </p:val>
                                        </p:tav>
                                        <p:tav tm="100000">
                                          <p:val>
                                            <p:strVal val="#ppt_x"/>
                                          </p:val>
                                        </p:tav>
                                      </p:tavLst>
                                    </p:anim>
                                    <p:anim calcmode="lin" valueType="num">
                                      <p:cBhvr additive="base">
                                        <p:cTn id="32" dur="500" fill="hold"/>
                                        <p:tgtEl>
                                          <p:spTgt spid="1049096"/>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1000"/>
                            </p:stCondLst>
                            <p:childTnLst>
                              <p:par>
                                <p:cTn id="34" presetID="15" presetClass="entr" presetSubtype="0" fill="hold" grpId="0" nodeType="afterEffect">
                                  <p:stCondLst>
                                    <p:cond delay="0"/>
                                  </p:stCondLst>
                                  <p:childTnLst>
                                    <p:set>
                                      <p:cBhvr>
                                        <p:cTn id="35" dur="1" fill="hold">
                                          <p:stCondLst>
                                            <p:cond delay="0"/>
                                          </p:stCondLst>
                                        </p:cTn>
                                        <p:tgtEl>
                                          <p:spTgt spid="1049093"/>
                                        </p:tgtEl>
                                        <p:attrNameLst>
                                          <p:attrName>style.visibility</p:attrName>
                                        </p:attrNameLst>
                                      </p:cBhvr>
                                      <p:to>
                                        <p:strVal val="visible"/>
                                      </p:to>
                                    </p:set>
                                    <p:anim calcmode="lin" valueType="num">
                                      <p:cBhvr>
                                        <p:cTn id="36" dur="1000" fill="hold"/>
                                        <p:tgtEl>
                                          <p:spTgt spid="1049093"/>
                                        </p:tgtEl>
                                        <p:attrNameLst>
                                          <p:attrName>ppt_w</p:attrName>
                                        </p:attrNameLst>
                                      </p:cBhvr>
                                      <p:tavLst>
                                        <p:tav tm="0">
                                          <p:val>
                                            <p:fltVal val="0"/>
                                          </p:val>
                                        </p:tav>
                                        <p:tav tm="100000">
                                          <p:val>
                                            <p:strVal val="#ppt_w"/>
                                          </p:val>
                                        </p:tav>
                                      </p:tavLst>
                                    </p:anim>
                                    <p:anim calcmode="lin" valueType="num">
                                      <p:cBhvr>
                                        <p:cTn id="37" dur="1000" fill="hold"/>
                                        <p:tgtEl>
                                          <p:spTgt spid="1049093"/>
                                        </p:tgtEl>
                                        <p:attrNameLst>
                                          <p:attrName>ppt_h</p:attrName>
                                        </p:attrNameLst>
                                      </p:cBhvr>
                                      <p:tavLst>
                                        <p:tav tm="0">
                                          <p:val>
                                            <p:fltVal val="0"/>
                                          </p:val>
                                        </p:tav>
                                        <p:tav tm="100000">
                                          <p:val>
                                            <p:strVal val="#ppt_h"/>
                                          </p:val>
                                        </p:tav>
                                      </p:tavLst>
                                    </p:anim>
                                    <p:anim calcmode="lin" valueType="num">
                                      <p:cBhvr>
                                        <p:cTn id="38" dur="1000" fill="hold"/>
                                        <p:tgtEl>
                                          <p:spTgt spid="1049093"/>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049093"/>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grpId="0" nodeType="withEffect">
                                  <p:stCondLst>
                                    <p:cond delay="0"/>
                                  </p:stCondLst>
                                  <p:childTnLst>
                                    <p:set>
                                      <p:cBhvr>
                                        <p:cTn id="41" dur="1" fill="hold">
                                          <p:stCondLst>
                                            <p:cond delay="0"/>
                                          </p:stCondLst>
                                        </p:cTn>
                                        <p:tgtEl>
                                          <p:spTgt spid="1049095"/>
                                        </p:tgtEl>
                                        <p:attrNameLst>
                                          <p:attrName>style.visibility</p:attrName>
                                        </p:attrNameLst>
                                      </p:cBhvr>
                                      <p:to>
                                        <p:strVal val="visible"/>
                                      </p:to>
                                    </p:set>
                                    <p:anim calcmode="lin" valueType="num">
                                      <p:cBhvr>
                                        <p:cTn id="42" dur="1000" fill="hold"/>
                                        <p:tgtEl>
                                          <p:spTgt spid="1049095"/>
                                        </p:tgtEl>
                                        <p:attrNameLst>
                                          <p:attrName>ppt_w</p:attrName>
                                        </p:attrNameLst>
                                      </p:cBhvr>
                                      <p:tavLst>
                                        <p:tav tm="0">
                                          <p:val>
                                            <p:fltVal val="0"/>
                                          </p:val>
                                        </p:tav>
                                        <p:tav tm="100000">
                                          <p:val>
                                            <p:strVal val="#ppt_w"/>
                                          </p:val>
                                        </p:tav>
                                      </p:tavLst>
                                    </p:anim>
                                    <p:anim calcmode="lin" valueType="num">
                                      <p:cBhvr>
                                        <p:cTn id="43" dur="1000" fill="hold"/>
                                        <p:tgtEl>
                                          <p:spTgt spid="1049095"/>
                                        </p:tgtEl>
                                        <p:attrNameLst>
                                          <p:attrName>ppt_h</p:attrName>
                                        </p:attrNameLst>
                                      </p:cBhvr>
                                      <p:tavLst>
                                        <p:tav tm="0">
                                          <p:val>
                                            <p:fltVal val="0"/>
                                          </p:val>
                                        </p:tav>
                                        <p:tav tm="100000">
                                          <p:val>
                                            <p:strVal val="#ppt_h"/>
                                          </p:val>
                                        </p:tav>
                                      </p:tavLst>
                                    </p:anim>
                                    <p:anim calcmode="lin" valueType="num">
                                      <p:cBhvr>
                                        <p:cTn id="44" dur="1000" fill="hold"/>
                                        <p:tgtEl>
                                          <p:spTgt spid="1049095"/>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04909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xit" presetSubtype="8" fill="hold" grpId="0" nodeType="clickEffect">
                                  <p:stCondLst>
                                    <p:cond delay="0"/>
                                  </p:stCondLst>
                                  <p:childTnLst>
                                    <p:animEffect transition="out" filter="wipe(left)">
                                      <p:cBhvr>
                                        <p:cTn id="49" dur="2000"/>
                                        <p:tgtEl>
                                          <p:spTgt spid="1049097"/>
                                        </p:tgtEl>
                                      </p:cBhvr>
                                    </p:animEffect>
                                    <p:set>
                                      <p:cBhvr>
                                        <p:cTn id="50" dur="1" fill="hold">
                                          <p:stCondLst>
                                            <p:cond delay="1999"/>
                                          </p:stCondLst>
                                        </p:cTn>
                                        <p:tgtEl>
                                          <p:spTgt spid="10490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9" grpId="0"/>
      <p:bldP spid="1049090" grpId="0"/>
      <p:bldP spid="1049091" grpId="0"/>
      <p:bldP spid="1049092" grpId="0"/>
      <p:bldP spid="1049093" grpId="0"/>
      <p:bldP spid="1049094" grpId="0"/>
      <p:bldP spid="1049095" grpId="0"/>
      <p:bldP spid="1049096" grpId="0"/>
      <p:bldP spid="104909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9109" name="Text Box 4"/>
          <p:cNvSpPr txBox="1"/>
          <p:nvPr/>
        </p:nvSpPr>
        <p:spPr>
          <a:xfrm>
            <a:off x="838200" y="1600200"/>
            <a:ext cx="7696200" cy="11874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b="1"/>
              <a:t>Propagation delay time</a:t>
            </a:r>
            <a:r>
              <a:rPr lang="en-US" altLang="en-US"/>
              <a:t> is specified for the rising and falling outputs. It is measured between the 50% level of the clock to the 50% level of the output transition. </a:t>
            </a:r>
          </a:p>
        </p:txBody>
      </p:sp>
      <p:pic>
        <p:nvPicPr>
          <p:cNvPr id="2097228" name="Picture 6"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110" name="Text Box 7"/>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111" name="Rectangle 8"/>
          <p:cNvSpPr/>
          <p:nvPr/>
        </p:nvSpPr>
        <p:spPr>
          <a:xfrm>
            <a:off x="914400" y="1143000"/>
            <a:ext cx="3160712"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Flip-flop Characteristics</a:t>
            </a:r>
          </a:p>
        </p:txBody>
      </p:sp>
      <p:sp>
        <p:nvSpPr>
          <p:cNvPr id="1049112" name="Text Box 22"/>
          <p:cNvSpPr txBox="1"/>
          <p:nvPr/>
        </p:nvSpPr>
        <p:spPr>
          <a:xfrm>
            <a:off x="1143000" y="2971800"/>
            <a:ext cx="25146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66"/>
                </a:solidFill>
              </a:rPr>
              <a:t>50% point on triggering edge</a:t>
            </a:r>
          </a:p>
        </p:txBody>
      </p:sp>
      <p:sp>
        <p:nvSpPr>
          <p:cNvPr id="1049113" name="Rectangle 23"/>
          <p:cNvSpPr/>
          <p:nvPr/>
        </p:nvSpPr>
        <p:spPr>
          <a:xfrm>
            <a:off x="5634037" y="3581400"/>
            <a:ext cx="919162" cy="30480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a:solidFill>
                  <a:srgbClr val="FF0066"/>
                </a:solidFill>
              </a:rPr>
              <a:t>50% point</a:t>
            </a:r>
          </a:p>
        </p:txBody>
      </p:sp>
      <p:sp>
        <p:nvSpPr>
          <p:cNvPr id="1049114" name="Text Box 24"/>
          <p:cNvSpPr txBox="1"/>
          <p:nvPr/>
        </p:nvSpPr>
        <p:spPr>
          <a:xfrm>
            <a:off x="2514600" y="4359275"/>
            <a:ext cx="2133600" cy="5175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66"/>
                </a:solidFill>
              </a:rPr>
              <a:t>50% point on LOW-to-HIGH transition of </a:t>
            </a:r>
            <a:r>
              <a:rPr lang="en-US" altLang="en-US" sz="1400" i="1">
                <a:solidFill>
                  <a:srgbClr val="FF0066"/>
                </a:solidFill>
              </a:rPr>
              <a:t>Q</a:t>
            </a:r>
          </a:p>
        </p:txBody>
      </p:sp>
      <p:sp>
        <p:nvSpPr>
          <p:cNvPr id="1049115" name="Text Box 27"/>
          <p:cNvSpPr txBox="1"/>
          <p:nvPr/>
        </p:nvSpPr>
        <p:spPr>
          <a:xfrm>
            <a:off x="1600200" y="4921250"/>
            <a:ext cx="6858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66"/>
                </a:solidFill>
              </a:rPr>
              <a:t>t</a:t>
            </a:r>
            <a:r>
              <a:rPr lang="en-US" altLang="en-US" sz="1600" i="1" baseline="-25000">
                <a:solidFill>
                  <a:srgbClr val="FF0066"/>
                </a:solidFill>
              </a:rPr>
              <a:t>PLH</a:t>
            </a:r>
          </a:p>
        </p:txBody>
      </p:sp>
      <p:sp>
        <p:nvSpPr>
          <p:cNvPr id="1049116" name="Text Box 28"/>
          <p:cNvSpPr txBox="1"/>
          <p:nvPr/>
        </p:nvSpPr>
        <p:spPr>
          <a:xfrm>
            <a:off x="5562600" y="4921250"/>
            <a:ext cx="6858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66"/>
                </a:solidFill>
              </a:rPr>
              <a:t>t</a:t>
            </a:r>
            <a:r>
              <a:rPr lang="en-US" altLang="en-US" sz="1600" i="1" baseline="-25000">
                <a:solidFill>
                  <a:srgbClr val="FF0066"/>
                </a:solidFill>
              </a:rPr>
              <a:t>PHL</a:t>
            </a:r>
          </a:p>
        </p:txBody>
      </p:sp>
      <p:graphicFrame>
        <p:nvGraphicFramePr>
          <p:cNvPr id="4194330" name="Object 4194329"/>
          <p:cNvGraphicFramePr>
            <a:graphicFrameLocks/>
          </p:cNvGraphicFramePr>
          <p:nvPr/>
        </p:nvGraphicFramePr>
        <p:xfrm>
          <a:off x="1066800" y="3276600"/>
          <a:ext cx="7162800" cy="1830387"/>
        </p:xfrm>
        <a:graphic>
          <a:graphicData uri="http://schemas.openxmlformats.org/presentationml/2006/ole">
            <mc:AlternateContent xmlns:mc="http://schemas.openxmlformats.org/markup-compatibility/2006">
              <mc:Choice xmlns:v="urn:schemas-microsoft-com:vml" Requires="v">
                <p:oleObj spid="_x0000_s17410" name="CorelDRAW" r:id="rId5" imgW="7162800" imgH="1830387" progId="CorelDRAW.Graphic.13">
                  <p:embed followColorScheme="full"/>
                </p:oleObj>
              </mc:Choice>
              <mc:Fallback>
                <p:oleObj name="CorelDRAW" r:id="rId5" imgW="7162800" imgH="1830387" progId="CorelDRAW.Graphic.13">
                  <p:embed followColorScheme="full"/>
                  <p:pic>
                    <p:nvPicPr>
                      <p:cNvPr id="2097229" name="Object 30"/>
                      <p:cNvPicPr>
                        <a:picLocks/>
                      </p:cNvPicPr>
                      <p:nvPr/>
                    </p:nvPicPr>
                    <p:blipFill>
                      <a:blip r:embed="rId6"/>
                      <a:srcRect/>
                      <a:stretch>
                        <a:fillRect/>
                      </a:stretch>
                    </p:blipFill>
                    <p:spPr>
                      <a:xfrm>
                        <a:off x="1066800" y="3276600"/>
                        <a:ext cx="7162800" cy="1830387"/>
                      </a:xfrm>
                      <a:prstGeom prst="rect">
                        <a:avLst/>
                      </a:prstGeom>
                      <a:noFill/>
                      <a:ln>
                        <a:noFill/>
                      </a:ln>
                    </p:spPr>
                  </p:pic>
                </p:oleObj>
              </mc:Fallback>
            </mc:AlternateContent>
          </a:graphicData>
        </a:graphic>
      </p:graphicFrame>
      <p:sp>
        <p:nvSpPr>
          <p:cNvPr id="1049117" name="Text Box 31"/>
          <p:cNvSpPr txBox="1"/>
          <p:nvPr/>
        </p:nvSpPr>
        <p:spPr>
          <a:xfrm>
            <a:off x="838200" y="3505200"/>
            <a:ext cx="1143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CLK</a:t>
            </a:r>
          </a:p>
        </p:txBody>
      </p:sp>
      <p:sp>
        <p:nvSpPr>
          <p:cNvPr id="1049118" name="Text Box 32"/>
          <p:cNvSpPr txBox="1"/>
          <p:nvPr/>
        </p:nvSpPr>
        <p:spPr>
          <a:xfrm>
            <a:off x="4724400" y="3505200"/>
            <a:ext cx="1143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CLK</a:t>
            </a:r>
          </a:p>
        </p:txBody>
      </p:sp>
      <p:sp>
        <p:nvSpPr>
          <p:cNvPr id="1049119" name="Text Box 33"/>
          <p:cNvSpPr txBox="1"/>
          <p:nvPr/>
        </p:nvSpPr>
        <p:spPr>
          <a:xfrm>
            <a:off x="914400" y="4343400"/>
            <a:ext cx="1143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t>Q</a:t>
            </a:r>
          </a:p>
        </p:txBody>
      </p:sp>
      <p:sp>
        <p:nvSpPr>
          <p:cNvPr id="1049120" name="Text Box 34"/>
          <p:cNvSpPr txBox="1"/>
          <p:nvPr/>
        </p:nvSpPr>
        <p:spPr>
          <a:xfrm>
            <a:off x="4800600" y="4343400"/>
            <a:ext cx="1143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t>Q</a:t>
            </a:r>
          </a:p>
        </p:txBody>
      </p:sp>
      <p:sp>
        <p:nvSpPr>
          <p:cNvPr id="1049121" name="Rectangle 35"/>
          <p:cNvSpPr/>
          <p:nvPr/>
        </p:nvSpPr>
        <p:spPr>
          <a:xfrm>
            <a:off x="762000" y="2895600"/>
            <a:ext cx="3733800" cy="2514600"/>
          </a:xfrm>
          <a:prstGeom prst="rect">
            <a:avLst/>
          </a:prstGeom>
          <a:no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122" name="Rectangle 37"/>
          <p:cNvSpPr/>
          <p:nvPr/>
        </p:nvSpPr>
        <p:spPr>
          <a:xfrm>
            <a:off x="4648200" y="2895600"/>
            <a:ext cx="3733800" cy="2514600"/>
          </a:xfrm>
          <a:prstGeom prst="rect">
            <a:avLst/>
          </a:prstGeom>
          <a:no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123" name="Text Box 26"/>
          <p:cNvSpPr txBox="1"/>
          <p:nvPr/>
        </p:nvSpPr>
        <p:spPr>
          <a:xfrm>
            <a:off x="6096000" y="4283075"/>
            <a:ext cx="2057400" cy="5175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66"/>
                </a:solidFill>
              </a:rPr>
              <a:t>50% point on HIGH-to- LOW transition of </a:t>
            </a:r>
            <a:r>
              <a:rPr lang="en-US" altLang="en-US" sz="1400" i="1">
                <a:solidFill>
                  <a:srgbClr val="FF0066"/>
                </a:solidFill>
              </a:rPr>
              <a:t>Q</a:t>
            </a:r>
          </a:p>
        </p:txBody>
      </p:sp>
      <p:sp>
        <p:nvSpPr>
          <p:cNvPr id="1049124" name="Rectangle 38"/>
          <p:cNvSpPr/>
          <p:nvPr/>
        </p:nvSpPr>
        <p:spPr>
          <a:xfrm>
            <a:off x="4572000" y="2743200"/>
            <a:ext cx="3886200" cy="2743200"/>
          </a:xfrm>
          <a:prstGeom prst="rect">
            <a:avLst/>
          </a:prstGeom>
          <a:solidFill>
            <a:srgbClr val="FFFFFF"/>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125" name="Text Box 40"/>
          <p:cNvSpPr txBox="1"/>
          <p:nvPr/>
        </p:nvSpPr>
        <p:spPr>
          <a:xfrm>
            <a:off x="914400" y="5486400"/>
            <a:ext cx="7239000" cy="7016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2000"/>
              <a:t>The typical propagation delay time for the 74AHC family (CMOS) is 4 ns. Even faster logic is available for specialized applications.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1000"/>
                                        <p:tgtEl>
                                          <p:spTgt spid="1049124"/>
                                        </p:tgtEl>
                                      </p:cBhvr>
                                    </p:animEffect>
                                    <p:set>
                                      <p:cBhvr>
                                        <p:cTn id="7" dur="1" fill="hold">
                                          <p:stCondLst>
                                            <p:cond delay="999"/>
                                          </p:stCondLst>
                                        </p:cTn>
                                        <p:tgtEl>
                                          <p:spTgt spid="104912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1049125"/>
                                        </p:tgtEl>
                                        <p:attrNameLst>
                                          <p:attrName>style.visibility</p:attrName>
                                        </p:attrNameLst>
                                      </p:cBhvr>
                                      <p:to>
                                        <p:strVal val="visible"/>
                                      </p:to>
                                    </p:set>
                                    <p:animEffect transition="in" filter="fade">
                                      <p:cBhvr>
                                        <p:cTn id="12" dur="1000"/>
                                        <p:tgtEl>
                                          <p:spTgt spid="1049125"/>
                                        </p:tgtEl>
                                      </p:cBhvr>
                                    </p:animEffect>
                                    <p:anim calcmode="lin" valueType="num">
                                      <p:cBhvr>
                                        <p:cTn id="13" dur="1000" fill="hold"/>
                                        <p:tgtEl>
                                          <p:spTgt spid="1049125"/>
                                        </p:tgtEl>
                                        <p:attrNameLst>
                                          <p:attrName>ppt_x</p:attrName>
                                        </p:attrNameLst>
                                      </p:cBhvr>
                                      <p:tavLst>
                                        <p:tav tm="0">
                                          <p:val>
                                            <p:strVal val="#ppt_x"/>
                                          </p:val>
                                        </p:tav>
                                        <p:tav tm="100000">
                                          <p:val>
                                            <p:strVal val="#ppt_x"/>
                                          </p:val>
                                        </p:tav>
                                      </p:tavLst>
                                    </p:anim>
                                    <p:anim calcmode="lin" valueType="num">
                                      <p:cBhvr>
                                        <p:cTn id="14" dur="900" decel="100000" fill="hold"/>
                                        <p:tgtEl>
                                          <p:spTgt spid="104912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4912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4" grpId="0" animBg="1"/>
      <p:bldP spid="1049125"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9129" name="Text Box 2"/>
          <p:cNvSpPr txBox="1"/>
          <p:nvPr/>
        </p:nvSpPr>
        <p:spPr>
          <a:xfrm>
            <a:off x="838200" y="1752600"/>
            <a:ext cx="7696200" cy="15525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Another </a:t>
            </a:r>
            <a:r>
              <a:rPr lang="en-US" altLang="en-US" b="1"/>
              <a:t>propagation delay time</a:t>
            </a:r>
            <a:r>
              <a:rPr lang="en-US" altLang="en-US"/>
              <a:t> specification is the time required for an </a:t>
            </a:r>
            <a:r>
              <a:rPr lang="en-US" altLang="en-US" i="1"/>
              <a:t>asynchronous</a:t>
            </a:r>
            <a:r>
              <a:rPr lang="en-US" altLang="en-US"/>
              <a:t> input to cause a change in the output. Again it is measured from the 50% levels. The 74AHC family has specified delay times under 5 ns.</a:t>
            </a:r>
          </a:p>
        </p:txBody>
      </p:sp>
      <p:pic>
        <p:nvPicPr>
          <p:cNvPr id="2097230" name="Picture 3"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130" name="Text Box 4"/>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131" name="Rectangle 5"/>
          <p:cNvSpPr/>
          <p:nvPr/>
        </p:nvSpPr>
        <p:spPr>
          <a:xfrm>
            <a:off x="914400" y="1143000"/>
            <a:ext cx="3160712"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Flip-flop Characteristics</a:t>
            </a:r>
          </a:p>
        </p:txBody>
      </p:sp>
      <p:graphicFrame>
        <p:nvGraphicFramePr>
          <p:cNvPr id="4194331" name="Object 4194330"/>
          <p:cNvGraphicFramePr>
            <a:graphicFrameLocks/>
          </p:cNvGraphicFramePr>
          <p:nvPr/>
        </p:nvGraphicFramePr>
        <p:xfrm>
          <a:off x="1295400" y="3873500"/>
          <a:ext cx="6400800" cy="1612900"/>
        </p:xfrm>
        <a:graphic>
          <a:graphicData uri="http://schemas.openxmlformats.org/presentationml/2006/ole">
            <mc:AlternateContent xmlns:mc="http://schemas.openxmlformats.org/markup-compatibility/2006">
              <mc:Choice xmlns:v="urn:schemas-microsoft-com:vml" Requires="v">
                <p:oleObj spid="_x0000_s18434" name="CorelDRAW" r:id="rId5" imgW="6400800" imgH="1612900" progId="CorelDRAW.Graphic.13">
                  <p:embed followColorScheme="full"/>
                </p:oleObj>
              </mc:Choice>
              <mc:Fallback>
                <p:oleObj name="CorelDRAW" r:id="rId5" imgW="6400800" imgH="1612900" progId="CorelDRAW.Graphic.13">
                  <p:embed followColorScheme="full"/>
                  <p:pic>
                    <p:nvPicPr>
                      <p:cNvPr id="2097231" name="Object 13"/>
                      <p:cNvPicPr>
                        <a:picLocks/>
                      </p:cNvPicPr>
                      <p:nvPr/>
                    </p:nvPicPr>
                    <p:blipFill>
                      <a:blip r:embed="rId6"/>
                      <a:srcRect/>
                      <a:stretch>
                        <a:fillRect/>
                      </a:stretch>
                    </p:blipFill>
                    <p:spPr>
                      <a:xfrm>
                        <a:off x="1295400" y="3873500"/>
                        <a:ext cx="6400800" cy="1612900"/>
                      </a:xfrm>
                      <a:prstGeom prst="rect">
                        <a:avLst/>
                      </a:prstGeom>
                      <a:noFill/>
                      <a:ln>
                        <a:noFill/>
                      </a:ln>
                    </p:spPr>
                  </p:pic>
                </p:oleObj>
              </mc:Fallback>
            </mc:AlternateContent>
          </a:graphicData>
        </a:graphic>
      </p:graphicFrame>
      <p:sp>
        <p:nvSpPr>
          <p:cNvPr id="1049132" name="Rectangle 15"/>
          <p:cNvSpPr/>
          <p:nvPr/>
        </p:nvSpPr>
        <p:spPr>
          <a:xfrm>
            <a:off x="5791200" y="3962400"/>
            <a:ext cx="919162" cy="30480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a:solidFill>
                  <a:srgbClr val="FF0066"/>
                </a:solidFill>
              </a:rPr>
              <a:t>50% point</a:t>
            </a:r>
          </a:p>
        </p:txBody>
      </p:sp>
      <p:sp>
        <p:nvSpPr>
          <p:cNvPr id="1049133" name="Text Box 17"/>
          <p:cNvSpPr txBox="1"/>
          <p:nvPr/>
        </p:nvSpPr>
        <p:spPr>
          <a:xfrm>
            <a:off x="5791200" y="5302250"/>
            <a:ext cx="6858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66"/>
                </a:solidFill>
              </a:rPr>
              <a:t>t</a:t>
            </a:r>
            <a:r>
              <a:rPr lang="en-US" altLang="en-US" sz="1600" i="1" baseline="-25000">
                <a:solidFill>
                  <a:srgbClr val="FF0066"/>
                </a:solidFill>
              </a:rPr>
              <a:t>PLH</a:t>
            </a:r>
          </a:p>
        </p:txBody>
      </p:sp>
      <p:sp>
        <p:nvSpPr>
          <p:cNvPr id="1049134" name="Text Box 18"/>
          <p:cNvSpPr txBox="1"/>
          <p:nvPr/>
        </p:nvSpPr>
        <p:spPr>
          <a:xfrm>
            <a:off x="2133600" y="5257800"/>
            <a:ext cx="6858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66"/>
                </a:solidFill>
              </a:rPr>
              <a:t>t</a:t>
            </a:r>
            <a:r>
              <a:rPr lang="en-US" altLang="en-US" sz="1600" i="1" baseline="-25000">
                <a:solidFill>
                  <a:srgbClr val="FF0066"/>
                </a:solidFill>
              </a:rPr>
              <a:t>PHL</a:t>
            </a:r>
          </a:p>
        </p:txBody>
      </p:sp>
      <p:sp>
        <p:nvSpPr>
          <p:cNvPr id="1049135" name="Text Box 22"/>
          <p:cNvSpPr txBox="1"/>
          <p:nvPr/>
        </p:nvSpPr>
        <p:spPr>
          <a:xfrm>
            <a:off x="1066800" y="4648200"/>
            <a:ext cx="4572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t>Q</a:t>
            </a:r>
          </a:p>
        </p:txBody>
      </p:sp>
      <p:sp>
        <p:nvSpPr>
          <p:cNvPr id="1049136" name="Rectangle 24"/>
          <p:cNvSpPr/>
          <p:nvPr/>
        </p:nvSpPr>
        <p:spPr>
          <a:xfrm>
            <a:off x="990600" y="3505200"/>
            <a:ext cx="3352800" cy="2362200"/>
          </a:xfrm>
          <a:prstGeom prst="rect">
            <a:avLst/>
          </a:prstGeom>
          <a:no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137" name="Rectangle 55"/>
          <p:cNvSpPr/>
          <p:nvPr/>
        </p:nvSpPr>
        <p:spPr>
          <a:xfrm>
            <a:off x="6248400" y="4648200"/>
            <a:ext cx="919162" cy="30480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a:solidFill>
                  <a:srgbClr val="FF0066"/>
                </a:solidFill>
              </a:rPr>
              <a:t>50% point</a:t>
            </a:r>
          </a:p>
        </p:txBody>
      </p:sp>
      <p:sp>
        <p:nvSpPr>
          <p:cNvPr id="1049138" name="Rectangle 56"/>
          <p:cNvSpPr/>
          <p:nvPr/>
        </p:nvSpPr>
        <p:spPr>
          <a:xfrm>
            <a:off x="2590800" y="4648200"/>
            <a:ext cx="919162"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a:solidFill>
                  <a:srgbClr val="FF0066"/>
                </a:solidFill>
              </a:rPr>
              <a:t>50% point</a:t>
            </a:r>
          </a:p>
        </p:txBody>
      </p:sp>
      <p:sp>
        <p:nvSpPr>
          <p:cNvPr id="1049139" name="Rectangle 57"/>
          <p:cNvSpPr/>
          <p:nvPr/>
        </p:nvSpPr>
        <p:spPr>
          <a:xfrm>
            <a:off x="2133600" y="3962400"/>
            <a:ext cx="919162" cy="30480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a:solidFill>
                  <a:srgbClr val="FF0066"/>
                </a:solidFill>
              </a:rPr>
              <a:t>50% point</a:t>
            </a:r>
          </a:p>
        </p:txBody>
      </p:sp>
      <p:sp>
        <p:nvSpPr>
          <p:cNvPr id="1049140" name="Text Box 58"/>
          <p:cNvSpPr txBox="1"/>
          <p:nvPr/>
        </p:nvSpPr>
        <p:spPr>
          <a:xfrm>
            <a:off x="4648200" y="4648200"/>
            <a:ext cx="4572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t>Q</a:t>
            </a:r>
          </a:p>
        </p:txBody>
      </p:sp>
      <p:sp>
        <p:nvSpPr>
          <p:cNvPr id="1049141" name="Rectangle 59"/>
          <p:cNvSpPr/>
          <p:nvPr/>
        </p:nvSpPr>
        <p:spPr>
          <a:xfrm>
            <a:off x="4648200" y="3505200"/>
            <a:ext cx="3352800" cy="2362200"/>
          </a:xfrm>
          <a:prstGeom prst="rect">
            <a:avLst/>
          </a:prstGeom>
          <a:no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142" name="Text Box 60"/>
          <p:cNvSpPr txBox="1"/>
          <p:nvPr/>
        </p:nvSpPr>
        <p:spPr>
          <a:xfrm>
            <a:off x="990600" y="4038600"/>
            <a:ext cx="508000" cy="30480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t>PRE</a:t>
            </a:r>
          </a:p>
        </p:txBody>
      </p:sp>
      <p:sp>
        <p:nvSpPr>
          <p:cNvPr id="1049143" name="Line 61"/>
          <p:cNvSpPr/>
          <p:nvPr/>
        </p:nvSpPr>
        <p:spPr>
          <a:xfrm>
            <a:off x="1092200" y="4070350"/>
            <a:ext cx="304800" cy="0"/>
          </a:xfrm>
          <a:prstGeom prst="line">
            <a:avLst/>
          </a:prstGeom>
          <a:noFill/>
          <a:ln w="9525" cap="flat" cmpd="sng">
            <a:solidFill>
              <a:schemeClr val="dk1">
                <a:alpha val="100000"/>
              </a:schemeClr>
            </a:solidFill>
            <a:prstDash val="solid"/>
            <a:round/>
          </a:ln>
        </p:spPr>
      </p:sp>
      <p:sp>
        <p:nvSpPr>
          <p:cNvPr id="1049144" name="Text Box 62"/>
          <p:cNvSpPr txBox="1"/>
          <p:nvPr/>
        </p:nvSpPr>
        <p:spPr>
          <a:xfrm>
            <a:off x="4648200" y="3962400"/>
            <a:ext cx="509587" cy="30480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t>CLR</a:t>
            </a:r>
          </a:p>
        </p:txBody>
      </p:sp>
      <p:sp>
        <p:nvSpPr>
          <p:cNvPr id="1049145" name="Line 63"/>
          <p:cNvSpPr/>
          <p:nvPr/>
        </p:nvSpPr>
        <p:spPr>
          <a:xfrm>
            <a:off x="4759325" y="3989387"/>
            <a:ext cx="304800" cy="0"/>
          </a:xfrm>
          <a:prstGeom prst="line">
            <a:avLst/>
          </a:prstGeom>
          <a:noFill/>
          <a:ln w="9525" cap="flat" cmpd="sng">
            <a:solidFill>
              <a:schemeClr val="dk1">
                <a:alpha val="100000"/>
              </a:schemeClr>
            </a:solidFill>
            <a:prstDash val="solid"/>
            <a:round/>
          </a:ln>
        </p:spPr>
      </p:sp>
      <p:sp>
        <p:nvSpPr>
          <p:cNvPr id="1049146" name="Rectangle 64"/>
          <p:cNvSpPr/>
          <p:nvPr/>
        </p:nvSpPr>
        <p:spPr>
          <a:xfrm>
            <a:off x="4572000" y="3429000"/>
            <a:ext cx="3581400" cy="2514600"/>
          </a:xfrm>
          <a:prstGeom prst="rect">
            <a:avLst/>
          </a:prstGeom>
          <a:solidFill>
            <a:srgbClr val="FFFFFF"/>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1000"/>
                                        <p:tgtEl>
                                          <p:spTgt spid="1049146"/>
                                        </p:tgtEl>
                                      </p:cBhvr>
                                    </p:animEffect>
                                    <p:set>
                                      <p:cBhvr>
                                        <p:cTn id="7" dur="1" fill="hold">
                                          <p:stCondLst>
                                            <p:cond delay="999"/>
                                          </p:stCondLst>
                                        </p:cTn>
                                        <p:tgtEl>
                                          <p:spTgt spid="1049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9150" name="Text Box 2"/>
          <p:cNvSpPr txBox="1"/>
          <p:nvPr/>
        </p:nvSpPr>
        <p:spPr>
          <a:xfrm>
            <a:off x="838200" y="1752600"/>
            <a:ext cx="7696200" cy="11874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b="1"/>
              <a:t>Set-up time</a:t>
            </a:r>
            <a:r>
              <a:rPr lang="en-US" altLang="en-US"/>
              <a:t> and </a:t>
            </a:r>
            <a:r>
              <a:rPr lang="en-US" altLang="en-US" b="1"/>
              <a:t>hold time</a:t>
            </a:r>
            <a:r>
              <a:rPr lang="en-US" altLang="en-US"/>
              <a:t> are times required before and after the clock transition that data must be present to be reliably clocked into the flip-flop.</a:t>
            </a:r>
          </a:p>
        </p:txBody>
      </p:sp>
      <p:pic>
        <p:nvPicPr>
          <p:cNvPr id="2097232" name="Picture 3"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151" name="Text Box 4"/>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152" name="Rectangle 5"/>
          <p:cNvSpPr/>
          <p:nvPr/>
        </p:nvSpPr>
        <p:spPr>
          <a:xfrm>
            <a:off x="914400" y="1143000"/>
            <a:ext cx="3160712"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Flip-flop Characteristics</a:t>
            </a:r>
          </a:p>
        </p:txBody>
      </p:sp>
      <p:graphicFrame>
        <p:nvGraphicFramePr>
          <p:cNvPr id="4194332" name="Object 4194331"/>
          <p:cNvGraphicFramePr>
            <a:graphicFrameLocks/>
          </p:cNvGraphicFramePr>
          <p:nvPr/>
        </p:nvGraphicFramePr>
        <p:xfrm>
          <a:off x="4876800" y="3016250"/>
          <a:ext cx="3084512" cy="1179512"/>
        </p:xfrm>
        <a:graphic>
          <a:graphicData uri="http://schemas.openxmlformats.org/presentationml/2006/ole">
            <mc:AlternateContent xmlns:mc="http://schemas.openxmlformats.org/markup-compatibility/2006">
              <mc:Choice xmlns:v="urn:schemas-microsoft-com:vml" Requires="v">
                <p:oleObj spid="_x0000_s19458" name="CorelDRAW" r:id="rId5" imgW="3084512" imgH="1179512" progId="CorelDRAW.Graphic.13">
                  <p:embed followColorScheme="full"/>
                </p:oleObj>
              </mc:Choice>
              <mc:Fallback>
                <p:oleObj name="CorelDRAW" r:id="rId5" imgW="3084512" imgH="1179512" progId="CorelDRAW.Graphic.13">
                  <p:embed followColorScheme="full"/>
                  <p:pic>
                    <p:nvPicPr>
                      <p:cNvPr id="2097233" name="Object 22"/>
                      <p:cNvPicPr>
                        <a:picLocks/>
                      </p:cNvPicPr>
                      <p:nvPr/>
                    </p:nvPicPr>
                    <p:blipFill>
                      <a:blip r:embed="rId6"/>
                      <a:srcRect/>
                      <a:stretch>
                        <a:fillRect/>
                      </a:stretch>
                    </p:blipFill>
                    <p:spPr>
                      <a:xfrm>
                        <a:off x="4876800" y="3016250"/>
                        <a:ext cx="3084512" cy="1179512"/>
                      </a:xfrm>
                      <a:prstGeom prst="rect">
                        <a:avLst/>
                      </a:prstGeom>
                      <a:noFill/>
                      <a:ln>
                        <a:noFill/>
                      </a:ln>
                    </p:spPr>
                  </p:pic>
                </p:oleObj>
              </mc:Fallback>
            </mc:AlternateContent>
          </a:graphicData>
        </a:graphic>
      </p:graphicFrame>
      <p:graphicFrame>
        <p:nvGraphicFramePr>
          <p:cNvPr id="4194333" name="Object 4194332"/>
          <p:cNvGraphicFramePr>
            <a:graphicFrameLocks/>
          </p:cNvGraphicFramePr>
          <p:nvPr/>
        </p:nvGraphicFramePr>
        <p:xfrm>
          <a:off x="4800600" y="4724400"/>
          <a:ext cx="3200400" cy="1252537"/>
        </p:xfrm>
        <a:graphic>
          <a:graphicData uri="http://schemas.openxmlformats.org/presentationml/2006/ole">
            <mc:AlternateContent xmlns:mc="http://schemas.openxmlformats.org/markup-compatibility/2006">
              <mc:Choice xmlns:v="urn:schemas-microsoft-com:vml" Requires="v">
                <p:oleObj spid="_x0000_s19459" name="CorelDRAW" r:id="rId7" imgW="3200400" imgH="1252537" progId="CorelDRAW.Graphic.13">
                  <p:embed followColorScheme="full"/>
                </p:oleObj>
              </mc:Choice>
              <mc:Fallback>
                <p:oleObj name="CorelDRAW" r:id="rId7" imgW="3200400" imgH="1252537" progId="CorelDRAW.Graphic.13">
                  <p:embed followColorScheme="full"/>
                  <p:pic>
                    <p:nvPicPr>
                      <p:cNvPr id="2097234" name="Object 23"/>
                      <p:cNvPicPr>
                        <a:picLocks/>
                      </p:cNvPicPr>
                      <p:nvPr/>
                    </p:nvPicPr>
                    <p:blipFill>
                      <a:blip r:embed="rId8"/>
                      <a:srcRect/>
                      <a:stretch>
                        <a:fillRect/>
                      </a:stretch>
                    </p:blipFill>
                    <p:spPr>
                      <a:xfrm>
                        <a:off x="4800600" y="4724400"/>
                        <a:ext cx="3200400" cy="1252537"/>
                      </a:xfrm>
                      <a:prstGeom prst="rect">
                        <a:avLst/>
                      </a:prstGeom>
                      <a:noFill/>
                      <a:ln>
                        <a:noFill/>
                      </a:ln>
                    </p:spPr>
                  </p:pic>
                </p:oleObj>
              </mc:Fallback>
            </mc:AlternateContent>
          </a:graphicData>
        </a:graphic>
      </p:graphicFrame>
      <p:sp>
        <p:nvSpPr>
          <p:cNvPr id="1049153" name="Text Box 24"/>
          <p:cNvSpPr txBox="1"/>
          <p:nvPr/>
        </p:nvSpPr>
        <p:spPr>
          <a:xfrm>
            <a:off x="914400" y="3124200"/>
            <a:ext cx="3429000" cy="10064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b="1"/>
              <a:t>Setup time</a:t>
            </a:r>
            <a:r>
              <a:rPr lang="en-US" altLang="en-US" sz="2000"/>
              <a:t> is the minimum time for the data to be present </a:t>
            </a:r>
            <a:r>
              <a:rPr lang="en-US" altLang="en-US" sz="2000" i="1"/>
              <a:t>before</a:t>
            </a:r>
            <a:r>
              <a:rPr lang="en-US" altLang="en-US" sz="2000"/>
              <a:t> the clock. </a:t>
            </a:r>
          </a:p>
        </p:txBody>
      </p:sp>
      <p:sp>
        <p:nvSpPr>
          <p:cNvPr id="1049154" name="Text Box 25"/>
          <p:cNvSpPr txBox="1"/>
          <p:nvPr/>
        </p:nvSpPr>
        <p:spPr>
          <a:xfrm>
            <a:off x="914400" y="4708525"/>
            <a:ext cx="3429000" cy="10064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b="1"/>
              <a:t>Hold time</a:t>
            </a:r>
            <a:r>
              <a:rPr lang="en-US" altLang="en-US" sz="2000"/>
              <a:t> is the minimum time for the data to </a:t>
            </a:r>
            <a:r>
              <a:rPr lang="en-US" altLang="en-US" sz="2000" i="1"/>
              <a:t>remain</a:t>
            </a:r>
            <a:r>
              <a:rPr lang="en-US" altLang="en-US" sz="2000"/>
              <a:t> after the clock. </a:t>
            </a:r>
          </a:p>
        </p:txBody>
      </p:sp>
      <p:sp>
        <p:nvSpPr>
          <p:cNvPr id="1049155" name="Rectangle 26"/>
          <p:cNvSpPr/>
          <p:nvPr/>
        </p:nvSpPr>
        <p:spPr>
          <a:xfrm>
            <a:off x="4419600" y="362585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156" name="Rectangle 27"/>
          <p:cNvSpPr/>
          <p:nvPr/>
        </p:nvSpPr>
        <p:spPr>
          <a:xfrm>
            <a:off x="4648200" y="3092450"/>
            <a:ext cx="128587"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D</a:t>
            </a:r>
          </a:p>
        </p:txBody>
      </p:sp>
      <p:sp>
        <p:nvSpPr>
          <p:cNvPr id="1049157" name="Rectangle 28"/>
          <p:cNvSpPr/>
          <p:nvPr/>
        </p:nvSpPr>
        <p:spPr>
          <a:xfrm>
            <a:off x="4419600" y="525780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158" name="Rectangle 29"/>
          <p:cNvSpPr/>
          <p:nvPr/>
        </p:nvSpPr>
        <p:spPr>
          <a:xfrm>
            <a:off x="4648200" y="4724400"/>
            <a:ext cx="128587"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D</a:t>
            </a:r>
          </a:p>
        </p:txBody>
      </p:sp>
      <p:sp>
        <p:nvSpPr>
          <p:cNvPr id="1049159" name="Text Box 30"/>
          <p:cNvSpPr txBox="1"/>
          <p:nvPr/>
        </p:nvSpPr>
        <p:spPr>
          <a:xfrm>
            <a:off x="5257800" y="4159250"/>
            <a:ext cx="1524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66"/>
                </a:solidFill>
              </a:rPr>
              <a:t>Set-up time, </a:t>
            </a:r>
            <a:r>
              <a:rPr lang="en-US" altLang="en-US" sz="1600" i="1">
                <a:solidFill>
                  <a:srgbClr val="FF0066"/>
                </a:solidFill>
              </a:rPr>
              <a:t>t</a:t>
            </a:r>
            <a:r>
              <a:rPr lang="en-US" altLang="en-US" sz="1600" i="1" baseline="-25000">
                <a:solidFill>
                  <a:srgbClr val="FF0066"/>
                </a:solidFill>
              </a:rPr>
              <a:t>s</a:t>
            </a:r>
          </a:p>
        </p:txBody>
      </p:sp>
      <p:sp>
        <p:nvSpPr>
          <p:cNvPr id="1049160" name="Text Box 31"/>
          <p:cNvSpPr txBox="1"/>
          <p:nvPr/>
        </p:nvSpPr>
        <p:spPr>
          <a:xfrm>
            <a:off x="5334000" y="5911850"/>
            <a:ext cx="1524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66"/>
                </a:solidFill>
              </a:rPr>
              <a:t>Hold time, </a:t>
            </a:r>
            <a:r>
              <a:rPr lang="en-US" altLang="en-US" sz="1600" i="1">
                <a:solidFill>
                  <a:srgbClr val="FF0066"/>
                </a:solidFill>
              </a:rPr>
              <a:t>t</a:t>
            </a:r>
            <a:r>
              <a:rPr lang="en-US" altLang="en-US" sz="1600" i="1" baseline="-25000">
                <a:solidFill>
                  <a:srgbClr val="FF0066"/>
                </a:solidFill>
              </a:rPr>
              <a:t>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153"/>
                                        </p:tgtEl>
                                        <p:attrNameLst>
                                          <p:attrName>style.visibility</p:attrName>
                                        </p:attrNameLst>
                                      </p:cBhvr>
                                      <p:to>
                                        <p:strVal val="visible"/>
                                      </p:to>
                                    </p:set>
                                    <p:anim calcmode="lin" valueType="num">
                                      <p:cBhvr additive="base">
                                        <p:cTn id="7" dur="500" fill="hold"/>
                                        <p:tgtEl>
                                          <p:spTgt spid="1049153"/>
                                        </p:tgtEl>
                                        <p:attrNameLst>
                                          <p:attrName>ppt_x</p:attrName>
                                        </p:attrNameLst>
                                      </p:cBhvr>
                                      <p:tavLst>
                                        <p:tav tm="0">
                                          <p:val>
                                            <p:strVal val="0-#ppt_w/2"/>
                                          </p:val>
                                        </p:tav>
                                        <p:tav tm="100000">
                                          <p:val>
                                            <p:strVal val="#ppt_x"/>
                                          </p:val>
                                        </p:tav>
                                      </p:tavLst>
                                    </p:anim>
                                    <p:anim calcmode="lin" valueType="num">
                                      <p:cBhvr additive="base">
                                        <p:cTn id="8" dur="500" fill="hold"/>
                                        <p:tgtEl>
                                          <p:spTgt spid="104915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94332"/>
                                        </p:tgtEl>
                                        <p:attrNameLst>
                                          <p:attrName>style.visibility</p:attrName>
                                        </p:attrNameLst>
                                      </p:cBhvr>
                                      <p:to>
                                        <p:strVal val="visible"/>
                                      </p:to>
                                    </p:set>
                                    <p:anim calcmode="lin" valueType="num">
                                      <p:cBhvr additive="base">
                                        <p:cTn id="11" dur="500" fill="hold"/>
                                        <p:tgtEl>
                                          <p:spTgt spid="4194332"/>
                                        </p:tgtEl>
                                        <p:attrNameLst>
                                          <p:attrName>ppt_x</p:attrName>
                                        </p:attrNameLst>
                                      </p:cBhvr>
                                      <p:tavLst>
                                        <p:tav tm="0">
                                          <p:val>
                                            <p:strVal val="1+#ppt_w/2"/>
                                          </p:val>
                                        </p:tav>
                                        <p:tav tm="100000">
                                          <p:val>
                                            <p:strVal val="#ppt_x"/>
                                          </p:val>
                                        </p:tav>
                                      </p:tavLst>
                                    </p:anim>
                                    <p:anim calcmode="lin" valueType="num">
                                      <p:cBhvr additive="base">
                                        <p:cTn id="12" dur="500" fill="hold"/>
                                        <p:tgtEl>
                                          <p:spTgt spid="4194332"/>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5" presetClass="entr" presetSubtype="0" fill="hold" grpId="0" nodeType="afterEffect">
                                  <p:stCondLst>
                                    <p:cond delay="0"/>
                                  </p:stCondLst>
                                  <p:childTnLst>
                                    <p:set>
                                      <p:cBhvr>
                                        <p:cTn id="15" dur="1" fill="hold">
                                          <p:stCondLst>
                                            <p:cond delay="0"/>
                                          </p:stCondLst>
                                        </p:cTn>
                                        <p:tgtEl>
                                          <p:spTgt spid="1049155"/>
                                        </p:tgtEl>
                                        <p:attrNameLst>
                                          <p:attrName>style.visibility</p:attrName>
                                        </p:attrNameLst>
                                      </p:cBhvr>
                                      <p:to>
                                        <p:strVal val="visible"/>
                                      </p:to>
                                    </p:set>
                                    <p:anim calcmode="lin" valueType="num">
                                      <p:cBhvr>
                                        <p:cTn id="16" dur="1000" fill="hold"/>
                                        <p:tgtEl>
                                          <p:spTgt spid="1049155"/>
                                        </p:tgtEl>
                                        <p:attrNameLst>
                                          <p:attrName>ppt_w</p:attrName>
                                        </p:attrNameLst>
                                      </p:cBhvr>
                                      <p:tavLst>
                                        <p:tav tm="0">
                                          <p:val>
                                            <p:fltVal val="0"/>
                                          </p:val>
                                        </p:tav>
                                        <p:tav tm="100000">
                                          <p:val>
                                            <p:strVal val="#ppt_w"/>
                                          </p:val>
                                        </p:tav>
                                      </p:tavLst>
                                    </p:anim>
                                    <p:anim calcmode="lin" valueType="num">
                                      <p:cBhvr>
                                        <p:cTn id="17" dur="1000" fill="hold"/>
                                        <p:tgtEl>
                                          <p:spTgt spid="1049155"/>
                                        </p:tgtEl>
                                        <p:attrNameLst>
                                          <p:attrName>ppt_h</p:attrName>
                                        </p:attrNameLst>
                                      </p:cBhvr>
                                      <p:tavLst>
                                        <p:tav tm="0">
                                          <p:val>
                                            <p:fltVal val="0"/>
                                          </p:val>
                                        </p:tav>
                                        <p:tav tm="100000">
                                          <p:val>
                                            <p:strVal val="#ppt_h"/>
                                          </p:val>
                                        </p:tav>
                                      </p:tavLst>
                                    </p:anim>
                                    <p:anim calcmode="lin" valueType="num">
                                      <p:cBhvr>
                                        <p:cTn id="18" dur="1000" fill="hold"/>
                                        <p:tgtEl>
                                          <p:spTgt spid="1049155"/>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049155"/>
                                        </p:tgtEl>
                                        <p:attrNameLst>
                                          <p:attrName>ppt_y</p:attrName>
                                        </p:attrNameLst>
                                      </p:cBhvr>
                                      <p:tavLst>
                                        <p:tav tm="0" fmla="#ppt_y+(sin(-2*pi*(1-$))*-#ppt_x+cos(-2*pi*(1-$))*(1-#ppt_y))*(1-$)">
                                          <p:val>
                                            <p:fltVal val="0"/>
                                          </p:val>
                                        </p:tav>
                                        <p:tav tm="100000">
                                          <p:val>
                                            <p:fltVal val="1"/>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1049156"/>
                                        </p:tgtEl>
                                        <p:attrNameLst>
                                          <p:attrName>style.visibility</p:attrName>
                                        </p:attrNameLst>
                                      </p:cBhvr>
                                      <p:to>
                                        <p:strVal val="visible"/>
                                      </p:to>
                                    </p:set>
                                    <p:anim calcmode="lin" valueType="num">
                                      <p:cBhvr>
                                        <p:cTn id="22" dur="1000" fill="hold"/>
                                        <p:tgtEl>
                                          <p:spTgt spid="1049156"/>
                                        </p:tgtEl>
                                        <p:attrNameLst>
                                          <p:attrName>ppt_w</p:attrName>
                                        </p:attrNameLst>
                                      </p:cBhvr>
                                      <p:tavLst>
                                        <p:tav tm="0">
                                          <p:val>
                                            <p:fltVal val="0"/>
                                          </p:val>
                                        </p:tav>
                                        <p:tav tm="100000">
                                          <p:val>
                                            <p:strVal val="#ppt_w"/>
                                          </p:val>
                                        </p:tav>
                                      </p:tavLst>
                                    </p:anim>
                                    <p:anim calcmode="lin" valueType="num">
                                      <p:cBhvr>
                                        <p:cTn id="23" dur="1000" fill="hold"/>
                                        <p:tgtEl>
                                          <p:spTgt spid="1049156"/>
                                        </p:tgtEl>
                                        <p:attrNameLst>
                                          <p:attrName>ppt_h</p:attrName>
                                        </p:attrNameLst>
                                      </p:cBhvr>
                                      <p:tavLst>
                                        <p:tav tm="0">
                                          <p:val>
                                            <p:fltVal val="0"/>
                                          </p:val>
                                        </p:tav>
                                        <p:tav tm="100000">
                                          <p:val>
                                            <p:strVal val="#ppt_h"/>
                                          </p:val>
                                        </p:tav>
                                      </p:tavLst>
                                    </p:anim>
                                    <p:anim calcmode="lin" valueType="num">
                                      <p:cBhvr>
                                        <p:cTn id="24" dur="1000" fill="hold"/>
                                        <p:tgtEl>
                                          <p:spTgt spid="1049156"/>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049156"/>
                                        </p:tgtEl>
                                        <p:attrNameLst>
                                          <p:attrName>ppt_y</p:attrName>
                                        </p:attrNameLst>
                                      </p:cBhvr>
                                      <p:tavLst>
                                        <p:tav tm="0" fmla="#ppt_y+(sin(-2*pi*(1-$))*-#ppt_x+cos(-2*pi*(1-$))*(1-#ppt_y))*(1-$)">
                                          <p:val>
                                            <p:fltVal val="0"/>
                                          </p:val>
                                        </p:tav>
                                        <p:tav tm="100000">
                                          <p:val>
                                            <p:fltVal val="1"/>
                                          </p:val>
                                        </p:tav>
                                      </p:tavLst>
                                    </p:anim>
                                  </p:childTnLst>
                                </p:cTn>
                              </p:par>
                            </p:childTnLst>
                          </p:cTn>
                        </p:par>
                        <p:par>
                          <p:cTn id="26" fill="hold" nodeType="afterGroup">
                            <p:stCondLst>
                              <p:cond delay="1500"/>
                            </p:stCondLst>
                            <p:childTnLst>
                              <p:par>
                                <p:cTn id="27" presetID="37" presetClass="entr" presetSubtype="0" fill="hold" grpId="0" nodeType="afterEffect">
                                  <p:stCondLst>
                                    <p:cond delay="0"/>
                                  </p:stCondLst>
                                  <p:childTnLst>
                                    <p:set>
                                      <p:cBhvr>
                                        <p:cTn id="28" dur="1" fill="hold">
                                          <p:stCondLst>
                                            <p:cond delay="0"/>
                                          </p:stCondLst>
                                        </p:cTn>
                                        <p:tgtEl>
                                          <p:spTgt spid="1049159"/>
                                        </p:tgtEl>
                                        <p:attrNameLst>
                                          <p:attrName>style.visibility</p:attrName>
                                        </p:attrNameLst>
                                      </p:cBhvr>
                                      <p:to>
                                        <p:strVal val="visible"/>
                                      </p:to>
                                    </p:set>
                                    <p:animEffect transition="in" filter="fade">
                                      <p:cBhvr>
                                        <p:cTn id="29" dur="1000"/>
                                        <p:tgtEl>
                                          <p:spTgt spid="1049159"/>
                                        </p:tgtEl>
                                      </p:cBhvr>
                                    </p:animEffect>
                                    <p:anim calcmode="lin" valueType="num">
                                      <p:cBhvr>
                                        <p:cTn id="30" dur="1000" fill="hold"/>
                                        <p:tgtEl>
                                          <p:spTgt spid="1049159"/>
                                        </p:tgtEl>
                                        <p:attrNameLst>
                                          <p:attrName>ppt_x</p:attrName>
                                        </p:attrNameLst>
                                      </p:cBhvr>
                                      <p:tavLst>
                                        <p:tav tm="0">
                                          <p:val>
                                            <p:strVal val="#ppt_x"/>
                                          </p:val>
                                        </p:tav>
                                        <p:tav tm="100000">
                                          <p:val>
                                            <p:strVal val="#ppt_x"/>
                                          </p:val>
                                        </p:tav>
                                      </p:tavLst>
                                    </p:anim>
                                    <p:anim calcmode="lin" valueType="num">
                                      <p:cBhvr>
                                        <p:cTn id="31" dur="900" decel="100000" fill="hold"/>
                                        <p:tgtEl>
                                          <p:spTgt spid="1049159"/>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049159"/>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49154"/>
                                        </p:tgtEl>
                                        <p:attrNameLst>
                                          <p:attrName>style.visibility</p:attrName>
                                        </p:attrNameLst>
                                      </p:cBhvr>
                                      <p:to>
                                        <p:strVal val="visible"/>
                                      </p:to>
                                    </p:set>
                                    <p:anim calcmode="lin" valueType="num">
                                      <p:cBhvr additive="base">
                                        <p:cTn id="37" dur="500" fill="hold"/>
                                        <p:tgtEl>
                                          <p:spTgt spid="1049154"/>
                                        </p:tgtEl>
                                        <p:attrNameLst>
                                          <p:attrName>ppt_x</p:attrName>
                                        </p:attrNameLst>
                                      </p:cBhvr>
                                      <p:tavLst>
                                        <p:tav tm="0">
                                          <p:val>
                                            <p:strVal val="0-#ppt_w/2"/>
                                          </p:val>
                                        </p:tav>
                                        <p:tav tm="100000">
                                          <p:val>
                                            <p:strVal val="#ppt_x"/>
                                          </p:val>
                                        </p:tav>
                                      </p:tavLst>
                                    </p:anim>
                                    <p:anim calcmode="lin" valueType="num">
                                      <p:cBhvr additive="base">
                                        <p:cTn id="38" dur="500" fill="hold"/>
                                        <p:tgtEl>
                                          <p:spTgt spid="1049154"/>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4194333"/>
                                        </p:tgtEl>
                                        <p:attrNameLst>
                                          <p:attrName>style.visibility</p:attrName>
                                        </p:attrNameLst>
                                      </p:cBhvr>
                                      <p:to>
                                        <p:strVal val="visible"/>
                                      </p:to>
                                    </p:set>
                                    <p:anim calcmode="lin" valueType="num">
                                      <p:cBhvr additive="base">
                                        <p:cTn id="41" dur="500" fill="hold"/>
                                        <p:tgtEl>
                                          <p:spTgt spid="4194333"/>
                                        </p:tgtEl>
                                        <p:attrNameLst>
                                          <p:attrName>ppt_x</p:attrName>
                                        </p:attrNameLst>
                                      </p:cBhvr>
                                      <p:tavLst>
                                        <p:tav tm="0">
                                          <p:val>
                                            <p:strVal val="1+#ppt_w/2"/>
                                          </p:val>
                                        </p:tav>
                                        <p:tav tm="100000">
                                          <p:val>
                                            <p:strVal val="#ppt_x"/>
                                          </p:val>
                                        </p:tav>
                                      </p:tavLst>
                                    </p:anim>
                                    <p:anim calcmode="lin" valueType="num">
                                      <p:cBhvr additive="base">
                                        <p:cTn id="42" dur="500" fill="hold"/>
                                        <p:tgtEl>
                                          <p:spTgt spid="4194333"/>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15" presetClass="entr" presetSubtype="0" fill="hold" grpId="0" nodeType="afterEffect">
                                  <p:stCondLst>
                                    <p:cond delay="0"/>
                                  </p:stCondLst>
                                  <p:childTnLst>
                                    <p:set>
                                      <p:cBhvr>
                                        <p:cTn id="45" dur="1" fill="hold">
                                          <p:stCondLst>
                                            <p:cond delay="0"/>
                                          </p:stCondLst>
                                        </p:cTn>
                                        <p:tgtEl>
                                          <p:spTgt spid="1049157"/>
                                        </p:tgtEl>
                                        <p:attrNameLst>
                                          <p:attrName>style.visibility</p:attrName>
                                        </p:attrNameLst>
                                      </p:cBhvr>
                                      <p:to>
                                        <p:strVal val="visible"/>
                                      </p:to>
                                    </p:set>
                                    <p:anim calcmode="lin" valueType="num">
                                      <p:cBhvr>
                                        <p:cTn id="46" dur="500" fill="hold"/>
                                        <p:tgtEl>
                                          <p:spTgt spid="1049157"/>
                                        </p:tgtEl>
                                        <p:attrNameLst>
                                          <p:attrName>ppt_w</p:attrName>
                                        </p:attrNameLst>
                                      </p:cBhvr>
                                      <p:tavLst>
                                        <p:tav tm="0">
                                          <p:val>
                                            <p:fltVal val="0"/>
                                          </p:val>
                                        </p:tav>
                                        <p:tav tm="100000">
                                          <p:val>
                                            <p:strVal val="#ppt_w"/>
                                          </p:val>
                                        </p:tav>
                                      </p:tavLst>
                                    </p:anim>
                                    <p:anim calcmode="lin" valueType="num">
                                      <p:cBhvr>
                                        <p:cTn id="47" dur="500" fill="hold"/>
                                        <p:tgtEl>
                                          <p:spTgt spid="1049157"/>
                                        </p:tgtEl>
                                        <p:attrNameLst>
                                          <p:attrName>ppt_h</p:attrName>
                                        </p:attrNameLst>
                                      </p:cBhvr>
                                      <p:tavLst>
                                        <p:tav tm="0">
                                          <p:val>
                                            <p:fltVal val="0"/>
                                          </p:val>
                                        </p:tav>
                                        <p:tav tm="100000">
                                          <p:val>
                                            <p:strVal val="#ppt_h"/>
                                          </p:val>
                                        </p:tav>
                                      </p:tavLst>
                                    </p:anim>
                                    <p:anim calcmode="lin" valueType="num">
                                      <p:cBhvr>
                                        <p:cTn id="48" dur="500" fill="hold"/>
                                        <p:tgtEl>
                                          <p:spTgt spid="1049157"/>
                                        </p:tgtEl>
                                        <p:attrNameLst>
                                          <p:attrName>ppt_x</p:attrName>
                                        </p:attrNameLst>
                                      </p:cBhvr>
                                      <p:tavLst>
                                        <p:tav tm="0" fmla="#ppt_x+(cos(-2*pi*(1-$))*-#ppt_x-sin(-2*pi*(1-$))*(1-#ppt_y))*(1-$)">
                                          <p:val>
                                            <p:fltVal val="0"/>
                                          </p:val>
                                        </p:tav>
                                        <p:tav tm="100000">
                                          <p:val>
                                            <p:fltVal val="1"/>
                                          </p:val>
                                        </p:tav>
                                      </p:tavLst>
                                    </p:anim>
                                    <p:anim calcmode="lin" valueType="num">
                                      <p:cBhvr>
                                        <p:cTn id="49" dur="500" fill="hold"/>
                                        <p:tgtEl>
                                          <p:spTgt spid="1049157"/>
                                        </p:tgtEl>
                                        <p:attrNameLst>
                                          <p:attrName>ppt_y</p:attrName>
                                        </p:attrNameLst>
                                      </p:cBhvr>
                                      <p:tavLst>
                                        <p:tav tm="0" fmla="#ppt_y+(sin(-2*pi*(1-$))*-#ppt_x+cos(-2*pi*(1-$))*(1-#ppt_y))*(1-$)">
                                          <p:val>
                                            <p:fltVal val="0"/>
                                          </p:val>
                                        </p:tav>
                                        <p:tav tm="100000">
                                          <p:val>
                                            <p:fltVal val="1"/>
                                          </p:val>
                                        </p:tav>
                                      </p:tavLst>
                                    </p:anim>
                                  </p:childTnLst>
                                </p:cTn>
                              </p:par>
                              <p:par>
                                <p:cTn id="50" presetID="15" presetClass="entr" presetSubtype="0" fill="hold" grpId="0" nodeType="withEffect">
                                  <p:stCondLst>
                                    <p:cond delay="0"/>
                                  </p:stCondLst>
                                  <p:childTnLst>
                                    <p:set>
                                      <p:cBhvr>
                                        <p:cTn id="51" dur="1" fill="hold">
                                          <p:stCondLst>
                                            <p:cond delay="0"/>
                                          </p:stCondLst>
                                        </p:cTn>
                                        <p:tgtEl>
                                          <p:spTgt spid="1049158"/>
                                        </p:tgtEl>
                                        <p:attrNameLst>
                                          <p:attrName>style.visibility</p:attrName>
                                        </p:attrNameLst>
                                      </p:cBhvr>
                                      <p:to>
                                        <p:strVal val="visible"/>
                                      </p:to>
                                    </p:set>
                                    <p:anim calcmode="lin" valueType="num">
                                      <p:cBhvr>
                                        <p:cTn id="52" dur="1000" fill="hold"/>
                                        <p:tgtEl>
                                          <p:spTgt spid="1049158"/>
                                        </p:tgtEl>
                                        <p:attrNameLst>
                                          <p:attrName>ppt_w</p:attrName>
                                        </p:attrNameLst>
                                      </p:cBhvr>
                                      <p:tavLst>
                                        <p:tav tm="0">
                                          <p:val>
                                            <p:fltVal val="0"/>
                                          </p:val>
                                        </p:tav>
                                        <p:tav tm="100000">
                                          <p:val>
                                            <p:strVal val="#ppt_w"/>
                                          </p:val>
                                        </p:tav>
                                      </p:tavLst>
                                    </p:anim>
                                    <p:anim calcmode="lin" valueType="num">
                                      <p:cBhvr>
                                        <p:cTn id="53" dur="1000" fill="hold"/>
                                        <p:tgtEl>
                                          <p:spTgt spid="1049158"/>
                                        </p:tgtEl>
                                        <p:attrNameLst>
                                          <p:attrName>ppt_h</p:attrName>
                                        </p:attrNameLst>
                                      </p:cBhvr>
                                      <p:tavLst>
                                        <p:tav tm="0">
                                          <p:val>
                                            <p:fltVal val="0"/>
                                          </p:val>
                                        </p:tav>
                                        <p:tav tm="100000">
                                          <p:val>
                                            <p:strVal val="#ppt_h"/>
                                          </p:val>
                                        </p:tav>
                                      </p:tavLst>
                                    </p:anim>
                                    <p:anim calcmode="lin" valueType="num">
                                      <p:cBhvr>
                                        <p:cTn id="54" dur="1000" fill="hold"/>
                                        <p:tgtEl>
                                          <p:spTgt spid="1049158"/>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1049158"/>
                                        </p:tgtEl>
                                        <p:attrNameLst>
                                          <p:attrName>ppt_y</p:attrName>
                                        </p:attrNameLst>
                                      </p:cBhvr>
                                      <p:tavLst>
                                        <p:tav tm="0" fmla="#ppt_y+(sin(-2*pi*(1-$))*-#ppt_x+cos(-2*pi*(1-$))*(1-#ppt_y))*(1-$)">
                                          <p:val>
                                            <p:fltVal val="0"/>
                                          </p:val>
                                        </p:tav>
                                        <p:tav tm="100000">
                                          <p:val>
                                            <p:fltVal val="1"/>
                                          </p:val>
                                        </p:tav>
                                      </p:tavLst>
                                    </p:anim>
                                  </p:childTnLst>
                                </p:cTn>
                              </p:par>
                            </p:childTnLst>
                          </p:cTn>
                        </p:par>
                        <p:par>
                          <p:cTn id="56" fill="hold" nodeType="afterGroup">
                            <p:stCondLst>
                              <p:cond delay="1500"/>
                            </p:stCondLst>
                            <p:childTnLst>
                              <p:par>
                                <p:cTn id="57" presetID="37" presetClass="entr" presetSubtype="0" fill="hold" grpId="0" nodeType="afterEffect">
                                  <p:stCondLst>
                                    <p:cond delay="0"/>
                                  </p:stCondLst>
                                  <p:childTnLst>
                                    <p:set>
                                      <p:cBhvr>
                                        <p:cTn id="58" dur="1" fill="hold">
                                          <p:stCondLst>
                                            <p:cond delay="0"/>
                                          </p:stCondLst>
                                        </p:cTn>
                                        <p:tgtEl>
                                          <p:spTgt spid="1049160"/>
                                        </p:tgtEl>
                                        <p:attrNameLst>
                                          <p:attrName>style.visibility</p:attrName>
                                        </p:attrNameLst>
                                      </p:cBhvr>
                                      <p:to>
                                        <p:strVal val="visible"/>
                                      </p:to>
                                    </p:set>
                                    <p:animEffect transition="in" filter="fade">
                                      <p:cBhvr>
                                        <p:cTn id="59" dur="1000"/>
                                        <p:tgtEl>
                                          <p:spTgt spid="1049160"/>
                                        </p:tgtEl>
                                      </p:cBhvr>
                                    </p:animEffect>
                                    <p:anim calcmode="lin" valueType="num">
                                      <p:cBhvr>
                                        <p:cTn id="60" dur="1000" fill="hold"/>
                                        <p:tgtEl>
                                          <p:spTgt spid="1049160"/>
                                        </p:tgtEl>
                                        <p:attrNameLst>
                                          <p:attrName>ppt_x</p:attrName>
                                        </p:attrNameLst>
                                      </p:cBhvr>
                                      <p:tavLst>
                                        <p:tav tm="0">
                                          <p:val>
                                            <p:strVal val="#ppt_x"/>
                                          </p:val>
                                        </p:tav>
                                        <p:tav tm="100000">
                                          <p:val>
                                            <p:strVal val="#ppt_x"/>
                                          </p:val>
                                        </p:tav>
                                      </p:tavLst>
                                    </p:anim>
                                    <p:anim calcmode="lin" valueType="num">
                                      <p:cBhvr>
                                        <p:cTn id="61" dur="900" decel="100000" fill="hold"/>
                                        <p:tgtEl>
                                          <p:spTgt spid="1049160"/>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104916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53" grpId="0"/>
      <p:bldP spid="1049154" grpId="0"/>
      <p:bldP spid="1049155" grpId="0"/>
      <p:bldP spid="1049156" grpId="0"/>
      <p:bldP spid="1049157" grpId="0"/>
      <p:bldP spid="1049158" grpId="0"/>
      <p:bldP spid="1049159" grpId="0"/>
      <p:bldP spid="1049160"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9164" name="Text Box 2"/>
          <p:cNvSpPr txBox="1"/>
          <p:nvPr/>
        </p:nvSpPr>
        <p:spPr>
          <a:xfrm>
            <a:off x="838200" y="1752600"/>
            <a:ext cx="7696200" cy="15525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Other specifications include maximum clock frequency, minimum pulse widths for various inputs, and power dissipation. The power dissipation is the product of the supply voltage and the average current required.</a:t>
            </a:r>
          </a:p>
        </p:txBody>
      </p:sp>
      <p:pic>
        <p:nvPicPr>
          <p:cNvPr id="2097235" name="Picture 3" descr="SH2507-crop"/>
          <p:cNvPicPr>
            <a:picLocks/>
          </p:cNvPicPr>
          <p:nvPr/>
        </p:nvPicPr>
        <p:blipFill>
          <a:blip r:embed="rId3"/>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165" name="Text Box 4"/>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166" name="Rectangle 5"/>
          <p:cNvSpPr/>
          <p:nvPr/>
        </p:nvSpPr>
        <p:spPr>
          <a:xfrm>
            <a:off x="914400" y="1143000"/>
            <a:ext cx="3160712"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Flip-flop Characteristics</a:t>
            </a:r>
          </a:p>
        </p:txBody>
      </p:sp>
      <p:sp>
        <p:nvSpPr>
          <p:cNvPr id="1049167" name="Text Box 16"/>
          <p:cNvSpPr txBox="1"/>
          <p:nvPr/>
        </p:nvSpPr>
        <p:spPr>
          <a:xfrm>
            <a:off x="838200" y="3352800"/>
            <a:ext cx="7620000" cy="10064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A useful comparison between logic families is the </a:t>
            </a:r>
            <a:r>
              <a:rPr lang="en-US" altLang="en-US" sz="2000" b="1"/>
              <a:t>speed-power product</a:t>
            </a:r>
            <a:r>
              <a:rPr lang="en-US" altLang="en-US" sz="2000"/>
              <a:t> which uses two of the specifications discussed: the average propagation delay and the average power dissipation. The unit is energy.</a:t>
            </a:r>
          </a:p>
        </p:txBody>
      </p:sp>
      <p:sp>
        <p:nvSpPr>
          <p:cNvPr id="1049168" name="WordArt 17"/>
          <p:cNvSpPr/>
          <p:nvPr/>
        </p:nvSpPr>
        <p:spPr>
          <a:xfrm>
            <a:off x="990600" y="4427537"/>
            <a:ext cx="1219200" cy="449262"/>
          </a:xfrm>
          <a:prstGeom prst="rect">
            <a:avLst/>
          </a:prstGeom>
        </p:spPr>
        <p:txBody>
          <a:bodyPr vert="horz" wrap="none" lIns="91440" tIns="45720" rIns="91440" bIns="45720" fromWordArt="1" anchor="t">
            <a:prstTxWarp prst="textPlain">
              <a:avLst>
                <a:gd name="adj" fmla="val 50000"/>
              </a:avLst>
            </a:prstTxWarp>
          </a:bodyPr>
          <a:lstStyle/>
          <a:p>
            <a:pPr algn="ctr"/>
            <a:r>
              <a:rPr sz="2800" b="0" i="0" kern="10" spc="0" normalizeH="0">
                <a:ln>
                  <a:noFill/>
                </a:ln>
                <a:gradFill rotWithShape="0">
                  <a:gsLst>
                    <a:gs pos="0">
                      <a:srgbClr val="FFFF00">
                        <a:alpha val="100000"/>
                      </a:srgbClr>
                    </a:gs>
                    <a:gs pos="100000">
                      <a:srgbClr val="FF9933">
                        <a:alpha val="100000"/>
                      </a:srgbClr>
                    </a:gs>
                  </a:gsLst>
                  <a:path path="rect">
                    <a:fillToRect l="50000" t="50000" r="50000" b="50000"/>
                  </a:path>
                </a:gradFill>
                <a:effectLst>
                  <a:outerShdw dist="35921" dir="2699999" algn="ctr">
                    <a:srgbClr val="C0C0C0">
                      <a:alpha val="79999"/>
                    </a:srgbClr>
                  </a:outerShdw>
                </a:effectLst>
                <a:latin typeface="Impact"/>
                <a:ea typeface="Impact"/>
              </a:rPr>
              <a:t>Example</a:t>
            </a:r>
          </a:p>
        </p:txBody>
      </p:sp>
      <p:sp>
        <p:nvSpPr>
          <p:cNvPr id="1049169" name="WordArt 18"/>
          <p:cNvSpPr/>
          <p:nvPr/>
        </p:nvSpPr>
        <p:spPr>
          <a:xfrm>
            <a:off x="990600" y="5181600"/>
            <a:ext cx="1219200" cy="449262"/>
          </a:xfrm>
          <a:prstGeom prst="rect">
            <a:avLst/>
          </a:prstGeom>
        </p:spPr>
        <p:txBody>
          <a:bodyPr vert="horz" wrap="none" lIns="91440" tIns="45720" rIns="91440" bIns="45720" fromWordArt="1" anchor="t">
            <a:prstTxWarp prst="textPlain">
              <a:avLst>
                <a:gd name="adj" fmla="val 50000"/>
              </a:avLst>
            </a:prstTxWarp>
          </a:bodyPr>
          <a:lstStyle/>
          <a:p>
            <a:pPr algn="ctr"/>
            <a:r>
              <a:rPr sz="2800" b="0" i="0" kern="10" spc="0" normalizeH="0">
                <a:ln>
                  <a:noFill/>
                </a:ln>
                <a:gradFill rotWithShape="0">
                  <a:gsLst>
                    <a:gs pos="0">
                      <a:srgbClr val="FFFF00">
                        <a:alpha val="100000"/>
                      </a:srgbClr>
                    </a:gs>
                    <a:gs pos="100000">
                      <a:srgbClr val="FF9933">
                        <a:alpha val="100000"/>
                      </a:srgbClr>
                    </a:gs>
                  </a:gsLst>
                  <a:path path="rect">
                    <a:fillToRect l="50000" t="50000" r="50000" b="50000"/>
                  </a:path>
                </a:gradFill>
                <a:effectLst>
                  <a:outerShdw dist="35921" dir="2699999" algn="ctr">
                    <a:srgbClr val="C0C0C0">
                      <a:alpha val="79999"/>
                    </a:srgbClr>
                  </a:outerShdw>
                </a:effectLst>
                <a:latin typeface="Impact"/>
                <a:ea typeface="Impact"/>
              </a:rPr>
              <a:t>Solution</a:t>
            </a:r>
          </a:p>
        </p:txBody>
      </p:sp>
      <p:sp>
        <p:nvSpPr>
          <p:cNvPr id="1049170" name="Text Box 19"/>
          <p:cNvSpPr txBox="1"/>
          <p:nvPr/>
        </p:nvSpPr>
        <p:spPr>
          <a:xfrm>
            <a:off x="2286000" y="4403725"/>
            <a:ext cx="5791200" cy="7016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What is the speed-power product for 74AHC74A? Use the data from Table 7-5 to determine the answer.</a:t>
            </a:r>
          </a:p>
        </p:txBody>
      </p:sp>
      <p:sp>
        <p:nvSpPr>
          <p:cNvPr id="1049171" name="Text Box 20"/>
          <p:cNvSpPr txBox="1"/>
          <p:nvPr/>
        </p:nvSpPr>
        <p:spPr>
          <a:xfrm>
            <a:off x="2286000" y="5105400"/>
            <a:ext cx="6096000" cy="10064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From Table 7-5, the average propagation delay is 4.6 ns. The quiescent power dissipated is 1.1 mW. Therefore, the speed-power product is</a:t>
            </a:r>
          </a:p>
        </p:txBody>
      </p:sp>
      <p:sp>
        <p:nvSpPr>
          <p:cNvPr id="1049172" name="Text Box 21"/>
          <p:cNvSpPr txBox="1"/>
          <p:nvPr/>
        </p:nvSpPr>
        <p:spPr>
          <a:xfrm>
            <a:off x="4724400" y="5715000"/>
            <a:ext cx="609600" cy="396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solidFill>
                  <a:srgbClr val="FF0000"/>
                </a:solidFill>
              </a:rPr>
              <a:t>5 pJ</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049167"/>
                                        </p:tgtEl>
                                        <p:attrNameLst>
                                          <p:attrName>style.visibility</p:attrName>
                                        </p:attrNameLst>
                                      </p:cBhvr>
                                      <p:to>
                                        <p:strVal val="visible"/>
                                      </p:to>
                                    </p:set>
                                    <p:animEffect transition="in" filter="fade">
                                      <p:cBhvr>
                                        <p:cTn id="7" dur="1000"/>
                                        <p:tgtEl>
                                          <p:spTgt spid="1049167"/>
                                        </p:tgtEl>
                                      </p:cBhvr>
                                    </p:animEffect>
                                    <p:anim calcmode="lin" valueType="num">
                                      <p:cBhvr>
                                        <p:cTn id="8" dur="1000" fill="hold"/>
                                        <p:tgtEl>
                                          <p:spTgt spid="1049167"/>
                                        </p:tgtEl>
                                        <p:attrNameLst>
                                          <p:attrName>ppt_x</p:attrName>
                                        </p:attrNameLst>
                                      </p:cBhvr>
                                      <p:tavLst>
                                        <p:tav tm="0">
                                          <p:val>
                                            <p:strVal val="#ppt_x"/>
                                          </p:val>
                                        </p:tav>
                                        <p:tav tm="100000">
                                          <p:val>
                                            <p:strVal val="#ppt_x"/>
                                          </p:val>
                                        </p:tav>
                                      </p:tavLst>
                                    </p:anim>
                                    <p:anim calcmode="lin" valueType="num">
                                      <p:cBhvr>
                                        <p:cTn id="9" dur="900" decel="100000" fill="hold"/>
                                        <p:tgtEl>
                                          <p:spTgt spid="104916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49167"/>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049168"/>
                                        </p:tgtEl>
                                        <p:attrNameLst>
                                          <p:attrName>style.visibility</p:attrName>
                                        </p:attrNameLst>
                                      </p:cBhvr>
                                      <p:to>
                                        <p:strVal val="visible"/>
                                      </p:to>
                                    </p:set>
                                    <p:animEffect transition="in" filter="dissolve">
                                      <p:cBhvr>
                                        <p:cTn id="15" dur="500"/>
                                        <p:tgtEl>
                                          <p:spTgt spid="1049168"/>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1049170"/>
                                        </p:tgtEl>
                                        <p:attrNameLst>
                                          <p:attrName>style.visibility</p:attrName>
                                        </p:attrNameLst>
                                      </p:cBhvr>
                                      <p:to>
                                        <p:strVal val="visible"/>
                                      </p:to>
                                    </p:set>
                                    <p:anim calcmode="lin" valueType="num">
                                      <p:cBhvr additive="base">
                                        <p:cTn id="18" dur="500" fill="hold"/>
                                        <p:tgtEl>
                                          <p:spTgt spid="1049170"/>
                                        </p:tgtEl>
                                        <p:attrNameLst>
                                          <p:attrName>ppt_x</p:attrName>
                                        </p:attrNameLst>
                                      </p:cBhvr>
                                      <p:tavLst>
                                        <p:tav tm="0">
                                          <p:val>
                                            <p:strVal val="1+#ppt_w/2"/>
                                          </p:val>
                                        </p:tav>
                                        <p:tav tm="100000">
                                          <p:val>
                                            <p:strVal val="#ppt_x"/>
                                          </p:val>
                                        </p:tav>
                                      </p:tavLst>
                                    </p:anim>
                                    <p:anim calcmode="lin" valueType="num">
                                      <p:cBhvr additive="base">
                                        <p:cTn id="19" dur="500" fill="hold"/>
                                        <p:tgtEl>
                                          <p:spTgt spid="104917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049169"/>
                                        </p:tgtEl>
                                        <p:attrNameLst>
                                          <p:attrName>style.visibility</p:attrName>
                                        </p:attrNameLst>
                                      </p:cBhvr>
                                      <p:to>
                                        <p:strVal val="visible"/>
                                      </p:to>
                                    </p:set>
                                    <p:animEffect transition="in" filter="dissolve">
                                      <p:cBhvr>
                                        <p:cTn id="24" dur="500"/>
                                        <p:tgtEl>
                                          <p:spTgt spid="1049169"/>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1049171"/>
                                        </p:tgtEl>
                                        <p:attrNameLst>
                                          <p:attrName>style.visibility</p:attrName>
                                        </p:attrNameLst>
                                      </p:cBhvr>
                                      <p:to>
                                        <p:strVal val="visible"/>
                                      </p:to>
                                    </p:set>
                                    <p:anim calcmode="lin" valueType="num">
                                      <p:cBhvr>
                                        <p:cTn id="27" dur="500" fill="hold"/>
                                        <p:tgtEl>
                                          <p:spTgt spid="1049171"/>
                                        </p:tgtEl>
                                        <p:attrNameLst>
                                          <p:attrName>ppt_w</p:attrName>
                                        </p:attrNameLst>
                                      </p:cBhvr>
                                      <p:tavLst>
                                        <p:tav tm="0">
                                          <p:val>
                                            <p:fltVal val="0"/>
                                          </p:val>
                                        </p:tav>
                                        <p:tav tm="100000">
                                          <p:val>
                                            <p:strVal val="#ppt_w"/>
                                          </p:val>
                                        </p:tav>
                                      </p:tavLst>
                                    </p:anim>
                                    <p:anim calcmode="lin" valueType="num">
                                      <p:cBhvr>
                                        <p:cTn id="28" dur="500" fill="hold"/>
                                        <p:tgtEl>
                                          <p:spTgt spid="1049171"/>
                                        </p:tgtEl>
                                        <p:attrNameLst>
                                          <p:attrName>ppt_h</p:attrName>
                                        </p:attrNameLst>
                                      </p:cBhvr>
                                      <p:tavLst>
                                        <p:tav tm="0">
                                          <p:val>
                                            <p:fltVal val="0"/>
                                          </p:val>
                                        </p:tav>
                                        <p:tav tm="100000">
                                          <p:val>
                                            <p:strVal val="#ppt_h"/>
                                          </p:val>
                                        </p:tav>
                                      </p:tavLst>
                                    </p:anim>
                                    <p:animEffect transition="in" filter="fade">
                                      <p:cBhvr>
                                        <p:cTn id="29" dur="500"/>
                                        <p:tgtEl>
                                          <p:spTgt spid="104917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5" presetClass="entr" presetSubtype="0" fill="hold" grpId="0" nodeType="clickEffect">
                                  <p:stCondLst>
                                    <p:cond delay="0"/>
                                  </p:stCondLst>
                                  <p:childTnLst>
                                    <p:set>
                                      <p:cBhvr>
                                        <p:cTn id="33" dur="1" fill="hold">
                                          <p:stCondLst>
                                            <p:cond delay="0"/>
                                          </p:stCondLst>
                                        </p:cTn>
                                        <p:tgtEl>
                                          <p:spTgt spid="1049172"/>
                                        </p:tgtEl>
                                        <p:attrNameLst>
                                          <p:attrName>style.visibility</p:attrName>
                                        </p:attrNameLst>
                                      </p:cBhvr>
                                      <p:to>
                                        <p:strVal val="visible"/>
                                      </p:to>
                                    </p:set>
                                    <p:anim calcmode="lin" valueType="num">
                                      <p:cBhvr>
                                        <p:cTn id="34" dur="1000" fill="hold"/>
                                        <p:tgtEl>
                                          <p:spTgt spid="1049172"/>
                                        </p:tgtEl>
                                        <p:attrNameLst>
                                          <p:attrName>ppt_w</p:attrName>
                                        </p:attrNameLst>
                                      </p:cBhvr>
                                      <p:tavLst>
                                        <p:tav tm="0">
                                          <p:val>
                                            <p:fltVal val="0"/>
                                          </p:val>
                                        </p:tav>
                                        <p:tav tm="100000">
                                          <p:val>
                                            <p:strVal val="#ppt_w"/>
                                          </p:val>
                                        </p:tav>
                                      </p:tavLst>
                                    </p:anim>
                                    <p:anim calcmode="lin" valueType="num">
                                      <p:cBhvr>
                                        <p:cTn id="35" dur="1000" fill="hold"/>
                                        <p:tgtEl>
                                          <p:spTgt spid="1049172"/>
                                        </p:tgtEl>
                                        <p:attrNameLst>
                                          <p:attrName>ppt_h</p:attrName>
                                        </p:attrNameLst>
                                      </p:cBhvr>
                                      <p:tavLst>
                                        <p:tav tm="0">
                                          <p:val>
                                            <p:fltVal val="0"/>
                                          </p:val>
                                        </p:tav>
                                        <p:tav tm="100000">
                                          <p:val>
                                            <p:strVal val="#ppt_h"/>
                                          </p:val>
                                        </p:tav>
                                      </p:tavLst>
                                    </p:anim>
                                    <p:anim calcmode="lin" valueType="num">
                                      <p:cBhvr>
                                        <p:cTn id="36" dur="1000" fill="hold"/>
                                        <p:tgtEl>
                                          <p:spTgt spid="1049172"/>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104917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7" grpId="0"/>
      <p:bldP spid="1049170" grpId="0"/>
      <p:bldP spid="1049171" grpId="0"/>
      <p:bldP spid="10491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ext Box 2"/>
          <p:cNvSpPr txBox="1"/>
          <p:nvPr/>
        </p:nvSpPr>
        <p:spPr>
          <a:xfrm>
            <a:off x="838200" y="1600200"/>
            <a:ext cx="7696200" cy="8223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The active-HIGH </a:t>
            </a:r>
            <a:r>
              <a:rPr lang="en-US" altLang="en-US" i="1"/>
              <a:t>S-R</a:t>
            </a:r>
            <a:r>
              <a:rPr lang="en-US" altLang="en-US"/>
              <a:t> latch is in a stable (latched) condition when both inputs are LOW.</a:t>
            </a:r>
          </a:p>
        </p:txBody>
      </p:sp>
      <p:pic>
        <p:nvPicPr>
          <p:cNvPr id="2097155" name="Picture 3"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613" name="Text Box 4"/>
          <p:cNvSpPr txBox="1"/>
          <p:nvPr/>
        </p:nvSpPr>
        <p:spPr>
          <a:xfrm>
            <a:off x="3581400" y="228600"/>
            <a:ext cx="1981200" cy="11582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614" name="Rectangle 5"/>
          <p:cNvSpPr/>
          <p:nvPr/>
        </p:nvSpPr>
        <p:spPr>
          <a:xfrm>
            <a:off x="914400" y="1143000"/>
            <a:ext cx="1262379" cy="447040"/>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Latches</a:t>
            </a:r>
          </a:p>
        </p:txBody>
      </p:sp>
      <p:grpSp>
        <p:nvGrpSpPr>
          <p:cNvPr id="78" name="Group 77"/>
          <p:cNvGrpSpPr/>
          <p:nvPr/>
        </p:nvGrpSpPr>
        <p:grpSpPr>
          <a:xfrm>
            <a:off x="5400675" y="2362200"/>
            <a:ext cx="2371725" cy="1784350"/>
            <a:chOff x="3402" y="1584"/>
            <a:chExt cx="1494" cy="1124"/>
          </a:xfrm>
        </p:grpSpPr>
        <p:sp>
          <p:nvSpPr>
            <p:cNvPr id="1048615" name="Text Box 9"/>
            <p:cNvSpPr txBox="1"/>
            <p:nvPr/>
          </p:nvSpPr>
          <p:spPr>
            <a:xfrm>
              <a:off x="3402" y="1584"/>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R</a:t>
              </a:r>
            </a:p>
          </p:txBody>
        </p:sp>
        <p:sp>
          <p:nvSpPr>
            <p:cNvPr id="1048616" name="Text Box 10"/>
            <p:cNvSpPr txBox="1"/>
            <p:nvPr/>
          </p:nvSpPr>
          <p:spPr>
            <a:xfrm>
              <a:off x="3402" y="2496"/>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S</a:t>
              </a:r>
            </a:p>
          </p:txBody>
        </p:sp>
        <p:sp>
          <p:nvSpPr>
            <p:cNvPr id="1048617" name="Text Box 11"/>
            <p:cNvSpPr txBox="1"/>
            <p:nvPr/>
          </p:nvSpPr>
          <p:spPr>
            <a:xfrm>
              <a:off x="4650" y="1680"/>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grpSp>
          <p:nvGrpSpPr>
            <p:cNvPr id="79" name="Group 78"/>
            <p:cNvGrpSpPr/>
            <p:nvPr/>
          </p:nvGrpSpPr>
          <p:grpSpPr>
            <a:xfrm>
              <a:off x="4656" y="2385"/>
              <a:ext cx="240" cy="212"/>
              <a:chOff x="2454" y="3201"/>
              <a:chExt cx="240" cy="212"/>
            </a:xfrm>
          </p:grpSpPr>
          <p:sp>
            <p:nvSpPr>
              <p:cNvPr id="1048618" name="Text Box 14"/>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8619" name="Line 15"/>
              <p:cNvSpPr/>
              <p:nvPr/>
            </p:nvSpPr>
            <p:spPr>
              <a:xfrm>
                <a:off x="2524" y="3237"/>
                <a:ext cx="96" cy="0"/>
              </a:xfrm>
              <a:prstGeom prst="line">
                <a:avLst/>
              </a:prstGeom>
              <a:noFill/>
              <a:ln w="9525" cap="flat" cmpd="sng">
                <a:solidFill>
                  <a:srgbClr val="FF0000">
                    <a:alpha val="100000"/>
                  </a:srgbClr>
                </a:solidFill>
                <a:prstDash val="solid"/>
                <a:round/>
              </a:ln>
            </p:spPr>
          </p:sp>
        </p:grpSp>
        <p:graphicFrame>
          <p:nvGraphicFramePr>
            <p:cNvPr id="4194305" name="Object 4194304"/>
            <p:cNvGraphicFramePr>
              <a:graphicFrameLocks/>
            </p:cNvGraphicFramePr>
            <p:nvPr/>
          </p:nvGraphicFramePr>
          <p:xfrm>
            <a:off x="3546" y="1632"/>
            <a:ext cx="1166" cy="1076"/>
          </p:xfrm>
          <a:graphic>
            <a:graphicData uri="http://schemas.openxmlformats.org/presentationml/2006/ole">
              <mc:AlternateContent xmlns:mc="http://schemas.openxmlformats.org/markup-compatibility/2006">
                <mc:Choice xmlns:v="urn:schemas-microsoft-com:vml" Requires="v">
                  <p:oleObj spid="_x0000_s2050" name="CorelDRAW" r:id="rId5" imgW="1166" imgH="1076" progId="CorelDRAW.Graphic.13">
                    <p:embed followColorScheme="full"/>
                  </p:oleObj>
                </mc:Choice>
                <mc:Fallback>
                  <p:oleObj name="CorelDRAW" r:id="rId5" imgW="1166" imgH="1076" progId="CorelDRAW.Graphic.13">
                    <p:embed followColorScheme="full"/>
                    <p:pic>
                      <p:nvPicPr>
                        <p:cNvPr id="2097156" name="Object 25"/>
                        <p:cNvPicPr>
                          <a:picLocks/>
                        </p:cNvPicPr>
                        <p:nvPr/>
                      </p:nvPicPr>
                      <p:blipFill>
                        <a:blip r:embed="rId6"/>
                        <a:srcRect/>
                        <a:stretch>
                          <a:fillRect/>
                        </a:stretch>
                      </p:blipFill>
                      <p:spPr>
                        <a:xfrm>
                          <a:off x="3546" y="1632"/>
                          <a:ext cx="1166" cy="1076"/>
                        </a:xfrm>
                        <a:prstGeom prst="rect">
                          <a:avLst/>
                        </a:prstGeom>
                        <a:noFill/>
                        <a:ln>
                          <a:noFill/>
                        </a:ln>
                      </p:spPr>
                    </p:pic>
                  </p:oleObj>
                </mc:Fallback>
              </mc:AlternateContent>
            </a:graphicData>
          </a:graphic>
        </p:graphicFrame>
      </p:grpSp>
      <p:sp>
        <p:nvSpPr>
          <p:cNvPr id="1048620" name="Text Box 26"/>
          <p:cNvSpPr txBox="1"/>
          <p:nvPr/>
        </p:nvSpPr>
        <p:spPr>
          <a:xfrm>
            <a:off x="914400" y="2438400"/>
            <a:ext cx="3886200" cy="1920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Assume the latch is initially RESET (</a:t>
            </a:r>
            <a:r>
              <a:rPr lang="en-US" altLang="en-US" sz="2000" i="1"/>
              <a:t>Q</a:t>
            </a:r>
            <a:r>
              <a:rPr lang="en-US" altLang="en-US" sz="2000"/>
              <a:t> = 0) and the inputs are at their inactive level (0). To SET the latch (</a:t>
            </a:r>
            <a:r>
              <a:rPr lang="en-US" altLang="en-US" sz="2000" i="1"/>
              <a:t>Q </a:t>
            </a:r>
            <a:r>
              <a:rPr lang="en-US" altLang="en-US" sz="2000"/>
              <a:t>= 1), a momentary HIGH signal is applied to the </a:t>
            </a:r>
            <a:r>
              <a:rPr lang="en-US" altLang="en-US" sz="2000" i="1"/>
              <a:t>S</a:t>
            </a:r>
            <a:r>
              <a:rPr lang="en-US" altLang="en-US" sz="2000"/>
              <a:t> input while the </a:t>
            </a:r>
            <a:r>
              <a:rPr lang="en-US" altLang="en-US" sz="2000" i="1"/>
              <a:t>R</a:t>
            </a:r>
            <a:r>
              <a:rPr lang="en-US" altLang="en-US" sz="2000"/>
              <a:t> remains LOW. </a:t>
            </a:r>
          </a:p>
        </p:txBody>
      </p:sp>
      <p:grpSp>
        <p:nvGrpSpPr>
          <p:cNvPr id="80" name="Group 79"/>
          <p:cNvGrpSpPr/>
          <p:nvPr/>
        </p:nvGrpSpPr>
        <p:grpSpPr>
          <a:xfrm>
            <a:off x="5105400" y="3886200"/>
            <a:ext cx="457200" cy="152400"/>
            <a:chOff x="2208" y="2928"/>
            <a:chExt cx="336" cy="144"/>
          </a:xfrm>
        </p:grpSpPr>
        <p:sp>
          <p:nvSpPr>
            <p:cNvPr id="1048621" name="Line 28"/>
            <p:cNvSpPr/>
            <p:nvPr/>
          </p:nvSpPr>
          <p:spPr>
            <a:xfrm>
              <a:off x="2208" y="3072"/>
              <a:ext cx="96" cy="0"/>
            </a:xfrm>
            <a:prstGeom prst="line">
              <a:avLst/>
            </a:prstGeom>
            <a:noFill/>
            <a:ln w="19050" cap="flat" cmpd="sng">
              <a:solidFill>
                <a:srgbClr val="0000FF">
                  <a:alpha val="100000"/>
                </a:srgbClr>
              </a:solidFill>
              <a:prstDash val="solid"/>
              <a:round/>
            </a:ln>
          </p:spPr>
        </p:sp>
        <p:sp>
          <p:nvSpPr>
            <p:cNvPr id="1048622" name="Line 30"/>
            <p:cNvSpPr/>
            <p:nvPr/>
          </p:nvSpPr>
          <p:spPr>
            <a:xfrm flipV="1">
              <a:off x="2304" y="2928"/>
              <a:ext cx="0" cy="144"/>
            </a:xfrm>
            <a:prstGeom prst="line">
              <a:avLst/>
            </a:prstGeom>
            <a:noFill/>
            <a:ln w="19050" cap="flat" cmpd="sng">
              <a:solidFill>
                <a:srgbClr val="0000FF">
                  <a:alpha val="100000"/>
                </a:srgbClr>
              </a:solidFill>
              <a:prstDash val="solid"/>
              <a:round/>
            </a:ln>
          </p:spPr>
        </p:sp>
        <p:sp>
          <p:nvSpPr>
            <p:cNvPr id="1048623" name="Line 32"/>
            <p:cNvSpPr/>
            <p:nvPr/>
          </p:nvSpPr>
          <p:spPr>
            <a:xfrm>
              <a:off x="2304" y="2928"/>
              <a:ext cx="144" cy="0"/>
            </a:xfrm>
            <a:prstGeom prst="line">
              <a:avLst/>
            </a:prstGeom>
            <a:noFill/>
            <a:ln w="19050" cap="flat" cmpd="sng">
              <a:solidFill>
                <a:srgbClr val="0000FF">
                  <a:alpha val="100000"/>
                </a:srgbClr>
              </a:solidFill>
              <a:prstDash val="solid"/>
              <a:round/>
            </a:ln>
          </p:spPr>
        </p:sp>
        <p:sp>
          <p:nvSpPr>
            <p:cNvPr id="1048624" name="Line 34"/>
            <p:cNvSpPr/>
            <p:nvPr/>
          </p:nvSpPr>
          <p:spPr>
            <a:xfrm>
              <a:off x="2448" y="2928"/>
              <a:ext cx="0" cy="144"/>
            </a:xfrm>
            <a:prstGeom prst="line">
              <a:avLst/>
            </a:prstGeom>
            <a:noFill/>
            <a:ln w="19050" cap="flat" cmpd="sng">
              <a:solidFill>
                <a:srgbClr val="0000FF">
                  <a:alpha val="100000"/>
                </a:srgbClr>
              </a:solidFill>
              <a:prstDash val="solid"/>
              <a:round/>
            </a:ln>
          </p:spPr>
        </p:sp>
        <p:sp>
          <p:nvSpPr>
            <p:cNvPr id="1048625" name="Line 35"/>
            <p:cNvSpPr/>
            <p:nvPr/>
          </p:nvSpPr>
          <p:spPr>
            <a:xfrm>
              <a:off x="2448" y="3072"/>
              <a:ext cx="96" cy="0"/>
            </a:xfrm>
            <a:prstGeom prst="line">
              <a:avLst/>
            </a:prstGeom>
            <a:noFill/>
            <a:ln w="19050" cap="flat" cmpd="sng">
              <a:solidFill>
                <a:srgbClr val="0000FF">
                  <a:alpha val="100000"/>
                </a:srgbClr>
              </a:solidFill>
              <a:prstDash val="solid"/>
              <a:round/>
            </a:ln>
          </p:spPr>
        </p:sp>
      </p:grpSp>
      <p:sp>
        <p:nvSpPr>
          <p:cNvPr id="1048626" name="Text Box 37"/>
          <p:cNvSpPr txBox="1"/>
          <p:nvPr/>
        </p:nvSpPr>
        <p:spPr>
          <a:xfrm>
            <a:off x="5181600" y="23622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0</a:t>
            </a:r>
          </a:p>
        </p:txBody>
      </p:sp>
      <p:sp>
        <p:nvSpPr>
          <p:cNvPr id="1048627" name="Text Box 38"/>
          <p:cNvSpPr txBox="1"/>
          <p:nvPr/>
        </p:nvSpPr>
        <p:spPr>
          <a:xfrm>
            <a:off x="7162800" y="23622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1</a:t>
            </a:r>
          </a:p>
        </p:txBody>
      </p:sp>
      <p:sp>
        <p:nvSpPr>
          <p:cNvPr id="1048628" name="Text Box 39"/>
          <p:cNvSpPr txBox="1"/>
          <p:nvPr/>
        </p:nvSpPr>
        <p:spPr>
          <a:xfrm>
            <a:off x="7162800" y="35052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0</a:t>
            </a:r>
          </a:p>
        </p:txBody>
      </p:sp>
      <p:grpSp>
        <p:nvGrpSpPr>
          <p:cNvPr id="81" name="Group 80"/>
          <p:cNvGrpSpPr/>
          <p:nvPr/>
        </p:nvGrpSpPr>
        <p:grpSpPr>
          <a:xfrm>
            <a:off x="5410200" y="4343400"/>
            <a:ext cx="2371725" cy="1784350"/>
            <a:chOff x="3402" y="1584"/>
            <a:chExt cx="1494" cy="1124"/>
          </a:xfrm>
        </p:grpSpPr>
        <p:sp>
          <p:nvSpPr>
            <p:cNvPr id="1048629" name="Text Box 42"/>
            <p:cNvSpPr txBox="1"/>
            <p:nvPr/>
          </p:nvSpPr>
          <p:spPr>
            <a:xfrm>
              <a:off x="3402" y="1584"/>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R</a:t>
              </a:r>
            </a:p>
          </p:txBody>
        </p:sp>
        <p:sp>
          <p:nvSpPr>
            <p:cNvPr id="1048630" name="Text Box 43"/>
            <p:cNvSpPr txBox="1"/>
            <p:nvPr/>
          </p:nvSpPr>
          <p:spPr>
            <a:xfrm>
              <a:off x="3402" y="2496"/>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S</a:t>
              </a:r>
            </a:p>
          </p:txBody>
        </p:sp>
        <p:sp>
          <p:nvSpPr>
            <p:cNvPr id="1048631" name="Text Box 44"/>
            <p:cNvSpPr txBox="1"/>
            <p:nvPr/>
          </p:nvSpPr>
          <p:spPr>
            <a:xfrm>
              <a:off x="4650" y="1680"/>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grpSp>
          <p:nvGrpSpPr>
            <p:cNvPr id="82" name="Group 81"/>
            <p:cNvGrpSpPr/>
            <p:nvPr/>
          </p:nvGrpSpPr>
          <p:grpSpPr>
            <a:xfrm>
              <a:off x="4656" y="2385"/>
              <a:ext cx="240" cy="212"/>
              <a:chOff x="2454" y="3201"/>
              <a:chExt cx="240" cy="212"/>
            </a:xfrm>
          </p:grpSpPr>
          <p:sp>
            <p:nvSpPr>
              <p:cNvPr id="1048632" name="Text Box 46"/>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8633" name="Line 47"/>
              <p:cNvSpPr/>
              <p:nvPr/>
            </p:nvSpPr>
            <p:spPr>
              <a:xfrm>
                <a:off x="2524" y="3237"/>
                <a:ext cx="96" cy="0"/>
              </a:xfrm>
              <a:prstGeom prst="line">
                <a:avLst/>
              </a:prstGeom>
              <a:noFill/>
              <a:ln w="9525" cap="flat" cmpd="sng">
                <a:solidFill>
                  <a:srgbClr val="FF0000">
                    <a:alpha val="100000"/>
                  </a:srgbClr>
                </a:solidFill>
                <a:prstDash val="solid"/>
                <a:round/>
              </a:ln>
            </p:spPr>
          </p:sp>
        </p:grpSp>
        <p:graphicFrame>
          <p:nvGraphicFramePr>
            <p:cNvPr id="4194306" name="Object 4194305"/>
            <p:cNvGraphicFramePr>
              <a:graphicFrameLocks/>
            </p:cNvGraphicFramePr>
            <p:nvPr/>
          </p:nvGraphicFramePr>
          <p:xfrm>
            <a:off x="3546" y="1632"/>
            <a:ext cx="1166" cy="1076"/>
          </p:xfrm>
          <a:graphic>
            <a:graphicData uri="http://schemas.openxmlformats.org/presentationml/2006/ole">
              <mc:AlternateContent xmlns:mc="http://schemas.openxmlformats.org/markup-compatibility/2006">
                <mc:Choice xmlns:v="urn:schemas-microsoft-com:vml" Requires="v">
                  <p:oleObj spid="_x0000_s2051" name="CorelDRAW" r:id="rId7" imgW="1166" imgH="1076" progId="CorelDRAW.Graphic.13">
                    <p:embed followColorScheme="full"/>
                  </p:oleObj>
                </mc:Choice>
                <mc:Fallback>
                  <p:oleObj name="CorelDRAW" r:id="rId7" imgW="1166" imgH="1076" progId="CorelDRAW.Graphic.13">
                    <p:embed followColorScheme="full"/>
                    <p:pic>
                      <p:nvPicPr>
                        <p:cNvPr id="2097157" name="Object 48"/>
                        <p:cNvPicPr>
                          <a:picLocks/>
                        </p:cNvPicPr>
                        <p:nvPr/>
                      </p:nvPicPr>
                      <p:blipFill>
                        <a:blip r:embed="rId6"/>
                        <a:srcRect/>
                        <a:stretch>
                          <a:fillRect/>
                        </a:stretch>
                      </p:blipFill>
                      <p:spPr>
                        <a:xfrm>
                          <a:off x="3546" y="1632"/>
                          <a:ext cx="1166" cy="1076"/>
                        </a:xfrm>
                        <a:prstGeom prst="rect">
                          <a:avLst/>
                        </a:prstGeom>
                        <a:noFill/>
                        <a:ln>
                          <a:noFill/>
                        </a:ln>
                      </p:spPr>
                    </p:pic>
                  </p:oleObj>
                </mc:Fallback>
              </mc:AlternateContent>
            </a:graphicData>
          </a:graphic>
        </p:graphicFrame>
      </p:grpSp>
      <p:sp>
        <p:nvSpPr>
          <p:cNvPr id="1048634" name="Text Box 50"/>
          <p:cNvSpPr txBox="1"/>
          <p:nvPr/>
        </p:nvSpPr>
        <p:spPr>
          <a:xfrm>
            <a:off x="7162800" y="35052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chemeClr val="dk2"/>
                </a:solidFill>
              </a:rPr>
              <a:t>1</a:t>
            </a:r>
          </a:p>
        </p:txBody>
      </p:sp>
      <p:sp>
        <p:nvSpPr>
          <p:cNvPr id="1048635" name="Text Box 51"/>
          <p:cNvSpPr txBox="1"/>
          <p:nvPr/>
        </p:nvSpPr>
        <p:spPr>
          <a:xfrm>
            <a:off x="7162800" y="23622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chemeClr val="dk2"/>
                </a:solidFill>
              </a:rPr>
              <a:t>0</a:t>
            </a:r>
          </a:p>
        </p:txBody>
      </p:sp>
      <p:sp>
        <p:nvSpPr>
          <p:cNvPr id="1048636" name="Text Box 57"/>
          <p:cNvSpPr txBox="1"/>
          <p:nvPr/>
        </p:nvSpPr>
        <p:spPr>
          <a:xfrm>
            <a:off x="5181600" y="38100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0</a:t>
            </a:r>
          </a:p>
        </p:txBody>
      </p:sp>
      <p:sp>
        <p:nvSpPr>
          <p:cNvPr id="1048637" name="Text Box 58"/>
          <p:cNvSpPr txBox="1"/>
          <p:nvPr/>
        </p:nvSpPr>
        <p:spPr>
          <a:xfrm>
            <a:off x="914400" y="4479925"/>
            <a:ext cx="3733800" cy="13112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To RESET the latch (</a:t>
            </a:r>
            <a:r>
              <a:rPr lang="en-US" altLang="en-US" sz="2000" i="1"/>
              <a:t>Q </a:t>
            </a:r>
            <a:r>
              <a:rPr lang="en-US" altLang="en-US" sz="2000"/>
              <a:t>= 0), a momentary HIGH signal is applied to the </a:t>
            </a:r>
            <a:r>
              <a:rPr lang="en-US" altLang="en-US" sz="2000" i="1"/>
              <a:t>R</a:t>
            </a:r>
            <a:r>
              <a:rPr lang="en-US" altLang="en-US" sz="2000"/>
              <a:t> input while the </a:t>
            </a:r>
            <a:r>
              <a:rPr lang="en-US" altLang="en-US" sz="2000" i="1"/>
              <a:t>S</a:t>
            </a:r>
            <a:r>
              <a:rPr lang="en-US" altLang="en-US" sz="2000"/>
              <a:t> remains LOW. </a:t>
            </a:r>
          </a:p>
        </p:txBody>
      </p:sp>
      <p:grpSp>
        <p:nvGrpSpPr>
          <p:cNvPr id="83" name="Group 82"/>
          <p:cNvGrpSpPr/>
          <p:nvPr/>
        </p:nvGrpSpPr>
        <p:grpSpPr>
          <a:xfrm>
            <a:off x="5105400" y="4419600"/>
            <a:ext cx="457200" cy="152400"/>
            <a:chOff x="2208" y="2928"/>
            <a:chExt cx="336" cy="144"/>
          </a:xfrm>
        </p:grpSpPr>
        <p:sp>
          <p:nvSpPr>
            <p:cNvPr id="1048638" name="Line 60"/>
            <p:cNvSpPr/>
            <p:nvPr/>
          </p:nvSpPr>
          <p:spPr>
            <a:xfrm>
              <a:off x="2208" y="3072"/>
              <a:ext cx="96" cy="0"/>
            </a:xfrm>
            <a:prstGeom prst="line">
              <a:avLst/>
            </a:prstGeom>
            <a:noFill/>
            <a:ln w="19050" cap="flat" cmpd="sng">
              <a:solidFill>
                <a:srgbClr val="0000FF">
                  <a:alpha val="100000"/>
                </a:srgbClr>
              </a:solidFill>
              <a:prstDash val="solid"/>
              <a:round/>
            </a:ln>
          </p:spPr>
        </p:sp>
        <p:sp>
          <p:nvSpPr>
            <p:cNvPr id="1048639" name="Line 61"/>
            <p:cNvSpPr/>
            <p:nvPr/>
          </p:nvSpPr>
          <p:spPr>
            <a:xfrm flipV="1">
              <a:off x="2304" y="2928"/>
              <a:ext cx="0" cy="144"/>
            </a:xfrm>
            <a:prstGeom prst="line">
              <a:avLst/>
            </a:prstGeom>
            <a:noFill/>
            <a:ln w="19050" cap="flat" cmpd="sng">
              <a:solidFill>
                <a:srgbClr val="0000FF">
                  <a:alpha val="100000"/>
                </a:srgbClr>
              </a:solidFill>
              <a:prstDash val="solid"/>
              <a:round/>
            </a:ln>
          </p:spPr>
        </p:sp>
        <p:sp>
          <p:nvSpPr>
            <p:cNvPr id="1048640" name="Line 62"/>
            <p:cNvSpPr/>
            <p:nvPr/>
          </p:nvSpPr>
          <p:spPr>
            <a:xfrm>
              <a:off x="2304" y="2928"/>
              <a:ext cx="144" cy="0"/>
            </a:xfrm>
            <a:prstGeom prst="line">
              <a:avLst/>
            </a:prstGeom>
            <a:noFill/>
            <a:ln w="19050" cap="flat" cmpd="sng">
              <a:solidFill>
                <a:srgbClr val="0000FF">
                  <a:alpha val="100000"/>
                </a:srgbClr>
              </a:solidFill>
              <a:prstDash val="solid"/>
              <a:round/>
            </a:ln>
          </p:spPr>
        </p:sp>
        <p:sp>
          <p:nvSpPr>
            <p:cNvPr id="1048641" name="Line 63"/>
            <p:cNvSpPr/>
            <p:nvPr/>
          </p:nvSpPr>
          <p:spPr>
            <a:xfrm>
              <a:off x="2448" y="2928"/>
              <a:ext cx="0" cy="144"/>
            </a:xfrm>
            <a:prstGeom prst="line">
              <a:avLst/>
            </a:prstGeom>
            <a:noFill/>
            <a:ln w="19050" cap="flat" cmpd="sng">
              <a:solidFill>
                <a:srgbClr val="0000FF">
                  <a:alpha val="100000"/>
                </a:srgbClr>
              </a:solidFill>
              <a:prstDash val="solid"/>
              <a:round/>
            </a:ln>
          </p:spPr>
        </p:sp>
        <p:sp>
          <p:nvSpPr>
            <p:cNvPr id="1048642" name="Line 64"/>
            <p:cNvSpPr/>
            <p:nvPr/>
          </p:nvSpPr>
          <p:spPr>
            <a:xfrm>
              <a:off x="2448" y="3072"/>
              <a:ext cx="96" cy="0"/>
            </a:xfrm>
            <a:prstGeom prst="line">
              <a:avLst/>
            </a:prstGeom>
            <a:noFill/>
            <a:ln w="19050" cap="flat" cmpd="sng">
              <a:solidFill>
                <a:srgbClr val="0000FF">
                  <a:alpha val="100000"/>
                </a:srgbClr>
              </a:solidFill>
              <a:prstDash val="solid"/>
              <a:round/>
            </a:ln>
          </p:spPr>
        </p:sp>
      </p:grpSp>
      <p:sp>
        <p:nvSpPr>
          <p:cNvPr id="1048643" name="Text Box 65"/>
          <p:cNvSpPr txBox="1"/>
          <p:nvPr/>
        </p:nvSpPr>
        <p:spPr>
          <a:xfrm>
            <a:off x="5181600" y="57912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0</a:t>
            </a:r>
          </a:p>
        </p:txBody>
      </p:sp>
      <p:sp>
        <p:nvSpPr>
          <p:cNvPr id="1048644" name="Text Box 66"/>
          <p:cNvSpPr txBox="1"/>
          <p:nvPr/>
        </p:nvSpPr>
        <p:spPr>
          <a:xfrm>
            <a:off x="5181600" y="43434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0</a:t>
            </a:r>
          </a:p>
        </p:txBody>
      </p:sp>
      <p:sp>
        <p:nvSpPr>
          <p:cNvPr id="1048645" name="Text Box 67"/>
          <p:cNvSpPr txBox="1"/>
          <p:nvPr/>
        </p:nvSpPr>
        <p:spPr>
          <a:xfrm>
            <a:off x="7162800" y="54864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1</a:t>
            </a:r>
          </a:p>
        </p:txBody>
      </p:sp>
      <p:sp>
        <p:nvSpPr>
          <p:cNvPr id="1048646" name="Text Box 68"/>
          <p:cNvSpPr txBox="1"/>
          <p:nvPr/>
        </p:nvSpPr>
        <p:spPr>
          <a:xfrm>
            <a:off x="7162800" y="43434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0</a:t>
            </a:r>
          </a:p>
        </p:txBody>
      </p:sp>
      <p:sp>
        <p:nvSpPr>
          <p:cNvPr id="1048647" name="Text Box 69"/>
          <p:cNvSpPr txBox="1"/>
          <p:nvPr/>
        </p:nvSpPr>
        <p:spPr>
          <a:xfrm>
            <a:off x="7162800" y="43434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chemeClr val="dk2"/>
                </a:solidFill>
              </a:rPr>
              <a:t>1</a:t>
            </a:r>
          </a:p>
        </p:txBody>
      </p:sp>
      <p:sp>
        <p:nvSpPr>
          <p:cNvPr id="1048648" name="Text Box 70"/>
          <p:cNvSpPr txBox="1"/>
          <p:nvPr/>
        </p:nvSpPr>
        <p:spPr>
          <a:xfrm>
            <a:off x="7162800" y="54864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chemeClr val="dk2"/>
                </a:solidFill>
              </a:rPr>
              <a:t>0</a:t>
            </a:r>
          </a:p>
        </p:txBody>
      </p:sp>
      <p:sp>
        <p:nvSpPr>
          <p:cNvPr id="1048649" name="Text Box 71"/>
          <p:cNvSpPr txBox="1"/>
          <p:nvPr/>
        </p:nvSpPr>
        <p:spPr>
          <a:xfrm>
            <a:off x="7467600" y="2792412"/>
            <a:ext cx="1066800" cy="9159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a:t>Latch initially RESET</a:t>
            </a:r>
          </a:p>
        </p:txBody>
      </p:sp>
      <p:sp>
        <p:nvSpPr>
          <p:cNvPr id="1048650" name="Text Box 72"/>
          <p:cNvSpPr txBox="1"/>
          <p:nvPr/>
        </p:nvSpPr>
        <p:spPr>
          <a:xfrm>
            <a:off x="7467600" y="4757737"/>
            <a:ext cx="1066800" cy="9159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a:t>Latch initially SET</a:t>
            </a:r>
          </a:p>
        </p:txBody>
      </p:sp>
      <p:sp>
        <p:nvSpPr>
          <p:cNvPr id="1048651" name="Rectangle 73"/>
          <p:cNvSpPr/>
          <p:nvPr/>
        </p:nvSpPr>
        <p:spPr>
          <a:xfrm>
            <a:off x="4953000" y="4191000"/>
            <a:ext cx="3581400" cy="1981200"/>
          </a:xfrm>
          <a:prstGeom prst="rect">
            <a:avLst/>
          </a:prstGeom>
          <a:solidFill>
            <a:srgbClr val="FFFFFF"/>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8620"/>
                                        </p:tgtEl>
                                        <p:attrNameLst>
                                          <p:attrName>style.visibility</p:attrName>
                                        </p:attrNameLst>
                                      </p:cBhvr>
                                      <p:to>
                                        <p:strVal val="visible"/>
                                      </p:to>
                                    </p:set>
                                    <p:anim calcmode="lin" valueType="num">
                                      <p:cBhvr additive="base">
                                        <p:cTn id="7" dur="500" fill="hold"/>
                                        <p:tgtEl>
                                          <p:spTgt spid="1048620"/>
                                        </p:tgtEl>
                                        <p:attrNameLst>
                                          <p:attrName>ppt_x</p:attrName>
                                        </p:attrNameLst>
                                      </p:cBhvr>
                                      <p:tavLst>
                                        <p:tav tm="0">
                                          <p:val>
                                            <p:strVal val="0-#ppt_w/2"/>
                                          </p:val>
                                        </p:tav>
                                        <p:tav tm="100000">
                                          <p:val>
                                            <p:strVal val="#ppt_x"/>
                                          </p:val>
                                        </p:tav>
                                      </p:tavLst>
                                    </p:anim>
                                    <p:anim calcmode="lin" valueType="num">
                                      <p:cBhvr additive="base">
                                        <p:cTn id="8" dur="500" fill="hold"/>
                                        <p:tgtEl>
                                          <p:spTgt spid="104862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1048649"/>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xit" presetSubtype="0" fill="hold" grpId="0" nodeType="clickEffect">
                                  <p:stCondLst>
                                    <p:cond delay="0"/>
                                  </p:stCondLst>
                                  <p:childTnLst>
                                    <p:animEffect transition="out" filter="fade">
                                      <p:cBhvr>
                                        <p:cTn id="15" dur="500"/>
                                        <p:tgtEl>
                                          <p:spTgt spid="1048636"/>
                                        </p:tgtEl>
                                      </p:cBhvr>
                                    </p:animEffect>
                                    <p:set>
                                      <p:cBhvr>
                                        <p:cTn id="16" dur="1" fill="hold">
                                          <p:stCondLst>
                                            <p:cond delay="499"/>
                                          </p:stCondLst>
                                        </p:cTn>
                                        <p:tgtEl>
                                          <p:spTgt spid="1048636"/>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childTnLst>
                          </p:cTn>
                        </p:par>
                        <p:par>
                          <p:cTn id="20" fill="hold" nodeType="afterGroup">
                            <p:stCondLst>
                              <p:cond delay="500"/>
                            </p:stCondLst>
                            <p:childTnLst>
                              <p:par>
                                <p:cTn id="21" presetID="10" presetClass="exit" presetSubtype="0" fill="hold" grpId="0" nodeType="afterEffect">
                                  <p:stCondLst>
                                    <p:cond delay="0"/>
                                  </p:stCondLst>
                                  <p:childTnLst>
                                    <p:animEffect transition="out" filter="fade">
                                      <p:cBhvr>
                                        <p:cTn id="22" dur="500"/>
                                        <p:tgtEl>
                                          <p:spTgt spid="1048634"/>
                                        </p:tgtEl>
                                      </p:cBhvr>
                                    </p:animEffect>
                                    <p:set>
                                      <p:cBhvr>
                                        <p:cTn id="23" dur="1" fill="hold">
                                          <p:stCondLst>
                                            <p:cond delay="499"/>
                                          </p:stCondLst>
                                        </p:cTn>
                                        <p:tgtEl>
                                          <p:spTgt spid="1048634"/>
                                        </p:tgtEl>
                                        <p:attrNameLst>
                                          <p:attrName>style.visibility</p:attrName>
                                        </p:attrNameLst>
                                      </p:cBhvr>
                                      <p:to>
                                        <p:strVal val="hidden"/>
                                      </p:to>
                                    </p:set>
                                  </p:childTnLst>
                                </p:cTn>
                              </p:par>
                            </p:childTnLst>
                          </p:cTn>
                        </p:par>
                        <p:par>
                          <p:cTn id="24" fill="hold" nodeType="afterGroup">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048628"/>
                                        </p:tgtEl>
                                        <p:attrNameLst>
                                          <p:attrName>style.visibility</p:attrName>
                                        </p:attrNameLst>
                                      </p:cBhvr>
                                      <p:to>
                                        <p:strVal val="visible"/>
                                      </p:to>
                                    </p:set>
                                    <p:animEffect transition="in" filter="fade">
                                      <p:cBhvr>
                                        <p:cTn id="27" dur="500"/>
                                        <p:tgtEl>
                                          <p:spTgt spid="1048628"/>
                                        </p:tgtEl>
                                      </p:cBhvr>
                                    </p:animEffect>
                                  </p:childTnLst>
                                </p:cTn>
                              </p:par>
                            </p:childTnLst>
                          </p:cTn>
                        </p:par>
                        <p:par>
                          <p:cTn id="28" fill="hold" nodeType="afterGroup">
                            <p:stCondLst>
                              <p:cond delay="1500"/>
                            </p:stCondLst>
                            <p:childTnLst>
                              <p:par>
                                <p:cTn id="29" presetID="10" presetClass="exit" presetSubtype="0" fill="hold" grpId="0" nodeType="afterEffect">
                                  <p:stCondLst>
                                    <p:cond delay="0"/>
                                  </p:stCondLst>
                                  <p:childTnLst>
                                    <p:animEffect transition="out" filter="fade">
                                      <p:cBhvr>
                                        <p:cTn id="30" dur="500"/>
                                        <p:tgtEl>
                                          <p:spTgt spid="1048635"/>
                                        </p:tgtEl>
                                      </p:cBhvr>
                                    </p:animEffect>
                                    <p:set>
                                      <p:cBhvr>
                                        <p:cTn id="31" dur="1" fill="hold">
                                          <p:stCondLst>
                                            <p:cond delay="499"/>
                                          </p:stCondLst>
                                        </p:cTn>
                                        <p:tgtEl>
                                          <p:spTgt spid="1048635"/>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1048627"/>
                                        </p:tgtEl>
                                        <p:attrNameLst>
                                          <p:attrName>style.visibility</p:attrName>
                                        </p:attrNameLst>
                                      </p:cBhvr>
                                      <p:to>
                                        <p:strVal val="visible"/>
                                      </p:to>
                                    </p:set>
                                    <p:animEffect transition="in" filter="fade">
                                      <p:cBhvr>
                                        <p:cTn id="34" dur="1000"/>
                                        <p:tgtEl>
                                          <p:spTgt spid="104862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xit" presetSubtype="8" fill="hold" grpId="0" nodeType="clickEffect">
                                  <p:stCondLst>
                                    <p:cond delay="0"/>
                                  </p:stCondLst>
                                  <p:childTnLst>
                                    <p:animEffect transition="out" filter="wipe(left)">
                                      <p:cBhvr>
                                        <p:cTn id="38" dur="500"/>
                                        <p:tgtEl>
                                          <p:spTgt spid="1048651"/>
                                        </p:tgtEl>
                                      </p:cBhvr>
                                    </p:animEffect>
                                    <p:set>
                                      <p:cBhvr>
                                        <p:cTn id="39" dur="1" fill="hold">
                                          <p:stCondLst>
                                            <p:cond delay="499"/>
                                          </p:stCondLst>
                                        </p:cTn>
                                        <p:tgtEl>
                                          <p:spTgt spid="1048651"/>
                                        </p:tgtEl>
                                        <p:attrNameLst>
                                          <p:attrName>style.visibility</p:attrName>
                                        </p:attrNameLst>
                                      </p:cBhvr>
                                      <p:to>
                                        <p:strVal val="hidden"/>
                                      </p:to>
                                    </p:set>
                                  </p:childTnLst>
                                </p:cTn>
                              </p:par>
                            </p:childTnLst>
                          </p:cTn>
                        </p:par>
                        <p:par>
                          <p:cTn id="40" fill="hold" nodeType="afterGroup">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048637"/>
                                        </p:tgtEl>
                                        <p:attrNameLst>
                                          <p:attrName>style.visibility</p:attrName>
                                        </p:attrNameLst>
                                      </p:cBhvr>
                                      <p:to>
                                        <p:strVal val="visible"/>
                                      </p:to>
                                    </p:set>
                                    <p:anim calcmode="lin" valueType="num">
                                      <p:cBhvr additive="base">
                                        <p:cTn id="43" dur="500" fill="hold"/>
                                        <p:tgtEl>
                                          <p:spTgt spid="1048637"/>
                                        </p:tgtEl>
                                        <p:attrNameLst>
                                          <p:attrName>ppt_x</p:attrName>
                                        </p:attrNameLst>
                                      </p:cBhvr>
                                      <p:tavLst>
                                        <p:tav tm="0">
                                          <p:val>
                                            <p:strVal val="0-#ppt_w/2"/>
                                          </p:val>
                                        </p:tav>
                                        <p:tav tm="100000">
                                          <p:val>
                                            <p:strVal val="#ppt_x"/>
                                          </p:val>
                                        </p:tav>
                                      </p:tavLst>
                                    </p:anim>
                                    <p:anim calcmode="lin" valueType="num">
                                      <p:cBhvr additive="base">
                                        <p:cTn id="44" dur="500" fill="hold"/>
                                        <p:tgtEl>
                                          <p:spTgt spid="1048637"/>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1000"/>
                            </p:stCondLst>
                            <p:childTnLst>
                              <p:par>
                                <p:cTn id="46" presetID="1" presetClass="exit" presetSubtype="0" fill="hold" grpId="0" nodeType="afterEffect">
                                  <p:stCondLst>
                                    <p:cond delay="0"/>
                                  </p:stCondLst>
                                  <p:childTnLst>
                                    <p:set>
                                      <p:cBhvr>
                                        <p:cTn id="47" dur="1" fill="hold">
                                          <p:stCondLst>
                                            <p:cond delay="0"/>
                                          </p:stCondLst>
                                        </p:cTn>
                                        <p:tgtEl>
                                          <p:spTgt spid="1048650"/>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grpId="0" nodeType="clickEffect">
                                  <p:stCondLst>
                                    <p:cond delay="0"/>
                                  </p:stCondLst>
                                  <p:childTnLst>
                                    <p:animEffect transition="out" filter="fade">
                                      <p:cBhvr>
                                        <p:cTn id="51" dur="1000"/>
                                        <p:tgtEl>
                                          <p:spTgt spid="1048644"/>
                                        </p:tgtEl>
                                      </p:cBhvr>
                                    </p:animEffect>
                                    <p:set>
                                      <p:cBhvr>
                                        <p:cTn id="52" dur="1" fill="hold">
                                          <p:stCondLst>
                                            <p:cond delay="999"/>
                                          </p:stCondLst>
                                        </p:cTn>
                                        <p:tgtEl>
                                          <p:spTgt spid="104864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fade">
                                      <p:cBhvr>
                                        <p:cTn id="55" dur="500"/>
                                        <p:tgtEl>
                                          <p:spTgt spid="83"/>
                                        </p:tgtEl>
                                      </p:cBhvr>
                                    </p:animEffect>
                                  </p:childTnLst>
                                </p:cTn>
                              </p:par>
                            </p:childTnLst>
                          </p:cTn>
                        </p:par>
                        <p:par>
                          <p:cTn id="56" fill="hold" nodeType="afterGroup">
                            <p:stCondLst>
                              <p:cond delay="1000"/>
                            </p:stCondLst>
                            <p:childTnLst>
                              <p:par>
                                <p:cTn id="57" presetID="10" presetClass="exit" presetSubtype="0" fill="hold" grpId="0" nodeType="afterEffect">
                                  <p:stCondLst>
                                    <p:cond delay="0"/>
                                  </p:stCondLst>
                                  <p:childTnLst>
                                    <p:animEffect transition="out" filter="fade">
                                      <p:cBhvr>
                                        <p:cTn id="58" dur="500"/>
                                        <p:tgtEl>
                                          <p:spTgt spid="1048647"/>
                                        </p:tgtEl>
                                      </p:cBhvr>
                                    </p:animEffect>
                                    <p:set>
                                      <p:cBhvr>
                                        <p:cTn id="59" dur="1" fill="hold">
                                          <p:stCondLst>
                                            <p:cond delay="499"/>
                                          </p:stCondLst>
                                        </p:cTn>
                                        <p:tgtEl>
                                          <p:spTgt spid="1048647"/>
                                        </p:tgtEl>
                                        <p:attrNameLst>
                                          <p:attrName>style.visibility</p:attrName>
                                        </p:attrNameLst>
                                      </p:cBhvr>
                                      <p:to>
                                        <p:strVal val="hidden"/>
                                      </p:to>
                                    </p:set>
                                  </p:childTnLst>
                                </p:cTn>
                              </p:par>
                            </p:childTnLst>
                          </p:cTn>
                        </p:par>
                        <p:par>
                          <p:cTn id="60" fill="hold" nodeType="afterGroup">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1048646"/>
                                        </p:tgtEl>
                                        <p:attrNameLst>
                                          <p:attrName>style.visibility</p:attrName>
                                        </p:attrNameLst>
                                      </p:cBhvr>
                                      <p:to>
                                        <p:strVal val="visible"/>
                                      </p:to>
                                    </p:set>
                                    <p:animEffect transition="in" filter="fade">
                                      <p:cBhvr>
                                        <p:cTn id="63" dur="500"/>
                                        <p:tgtEl>
                                          <p:spTgt spid="1048646"/>
                                        </p:tgtEl>
                                      </p:cBhvr>
                                    </p:animEffect>
                                  </p:childTnLst>
                                </p:cTn>
                              </p:par>
                            </p:childTnLst>
                          </p:cTn>
                        </p:par>
                        <p:par>
                          <p:cTn id="64" fill="hold" nodeType="afterGroup">
                            <p:stCondLst>
                              <p:cond delay="2000"/>
                            </p:stCondLst>
                            <p:childTnLst>
                              <p:par>
                                <p:cTn id="65" presetID="10" presetClass="exit" presetSubtype="0" fill="hold" grpId="0" nodeType="afterEffect">
                                  <p:stCondLst>
                                    <p:cond delay="0"/>
                                  </p:stCondLst>
                                  <p:childTnLst>
                                    <p:animEffect transition="out" filter="fade">
                                      <p:cBhvr>
                                        <p:cTn id="66" dur="500"/>
                                        <p:tgtEl>
                                          <p:spTgt spid="1048648"/>
                                        </p:tgtEl>
                                      </p:cBhvr>
                                    </p:animEffect>
                                    <p:set>
                                      <p:cBhvr>
                                        <p:cTn id="67" dur="1" fill="hold">
                                          <p:stCondLst>
                                            <p:cond delay="499"/>
                                          </p:stCondLst>
                                        </p:cTn>
                                        <p:tgtEl>
                                          <p:spTgt spid="1048648"/>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1048645"/>
                                        </p:tgtEl>
                                        <p:attrNameLst>
                                          <p:attrName>style.visibility</p:attrName>
                                        </p:attrNameLst>
                                      </p:cBhvr>
                                      <p:to>
                                        <p:strVal val="visible"/>
                                      </p:to>
                                    </p:set>
                                    <p:animEffect transition="in" filter="fade">
                                      <p:cBhvr>
                                        <p:cTn id="70" dur="500"/>
                                        <p:tgtEl>
                                          <p:spTgt spid="1048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0" grpId="0"/>
      <p:bldP spid="1048627" grpId="0"/>
      <p:bldP spid="1048628" grpId="0"/>
      <p:bldP spid="1048634" grpId="0"/>
      <p:bldP spid="1048635" grpId="0"/>
      <p:bldP spid="1048636" grpId="0"/>
      <p:bldP spid="1048637" grpId="0"/>
      <p:bldP spid="1048644" grpId="0"/>
      <p:bldP spid="1048645" grpId="0"/>
      <p:bldP spid="1048646" grpId="0"/>
      <p:bldP spid="1048647" grpId="0"/>
      <p:bldP spid="1048648" grpId="0"/>
      <p:bldP spid="1048649" grpId="0"/>
      <p:bldP spid="1048650" grpId="0"/>
      <p:bldP spid="104865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36" name="Picture 3"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176" name="Text Box 4"/>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177" name="Rectangle 5"/>
          <p:cNvSpPr/>
          <p:nvPr/>
        </p:nvSpPr>
        <p:spPr>
          <a:xfrm>
            <a:off x="914400" y="1143000"/>
            <a:ext cx="2908300"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Flip-flop Applications</a:t>
            </a:r>
          </a:p>
        </p:txBody>
      </p:sp>
      <p:sp>
        <p:nvSpPr>
          <p:cNvPr id="1049178" name="Text Box 12"/>
          <p:cNvSpPr txBox="1"/>
          <p:nvPr/>
        </p:nvSpPr>
        <p:spPr>
          <a:xfrm>
            <a:off x="1066800" y="1752600"/>
            <a:ext cx="5562600" cy="15525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a:t>Principal flip-flop applications are for temporary data storage, as  frequency dividers, and in counters (which are covered in detail in Chapter 8).</a:t>
            </a:r>
          </a:p>
        </p:txBody>
      </p:sp>
      <p:sp>
        <p:nvSpPr>
          <p:cNvPr id="1049179" name="Text Box 14"/>
          <p:cNvSpPr txBox="1"/>
          <p:nvPr/>
        </p:nvSpPr>
        <p:spPr>
          <a:xfrm>
            <a:off x="1066800" y="3657600"/>
            <a:ext cx="4343400" cy="13112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Typically, for </a:t>
            </a:r>
            <a:r>
              <a:rPr lang="en-US" altLang="en-US" sz="2000" b="1"/>
              <a:t>data storage</a:t>
            </a:r>
            <a:r>
              <a:rPr lang="en-US" altLang="en-US" sz="2000"/>
              <a:t> applications, a group of flip-flops are connected to parallel data lines and clocked together. Data is stored until the next clock pulse.</a:t>
            </a:r>
          </a:p>
        </p:txBody>
      </p:sp>
      <p:graphicFrame>
        <p:nvGraphicFramePr>
          <p:cNvPr id="4194334" name="Object 4194333"/>
          <p:cNvGraphicFramePr>
            <a:graphicFrameLocks/>
          </p:cNvGraphicFramePr>
          <p:nvPr/>
        </p:nvGraphicFramePr>
        <p:xfrm>
          <a:off x="7086600" y="1752600"/>
          <a:ext cx="887412" cy="3886200"/>
        </p:xfrm>
        <a:graphic>
          <a:graphicData uri="http://schemas.openxmlformats.org/presentationml/2006/ole">
            <mc:AlternateContent xmlns:mc="http://schemas.openxmlformats.org/markup-compatibility/2006">
              <mc:Choice xmlns:v="urn:schemas-microsoft-com:vml" Requires="v">
                <p:oleObj spid="_x0000_s20482" name="CorelDRAW" r:id="rId5" imgW="887412" imgH="3886200" progId="CorelDRAW.Graphic.13">
                  <p:embed followColorScheme="full"/>
                </p:oleObj>
              </mc:Choice>
              <mc:Fallback>
                <p:oleObj name="CorelDRAW" r:id="rId5" imgW="887412" imgH="3886200" progId="CorelDRAW.Graphic.13">
                  <p:embed followColorScheme="full"/>
                  <p:pic>
                    <p:nvPicPr>
                      <p:cNvPr id="2097237" name="Object 17"/>
                      <p:cNvPicPr>
                        <a:picLocks/>
                      </p:cNvPicPr>
                      <p:nvPr/>
                    </p:nvPicPr>
                    <p:blipFill>
                      <a:blip r:embed="rId6"/>
                      <a:srcRect/>
                      <a:stretch>
                        <a:fillRect/>
                      </a:stretch>
                    </p:blipFill>
                    <p:spPr>
                      <a:xfrm>
                        <a:off x="7086600" y="1752600"/>
                        <a:ext cx="887412" cy="3886200"/>
                      </a:xfrm>
                      <a:prstGeom prst="rect">
                        <a:avLst/>
                      </a:prstGeom>
                      <a:noFill/>
                      <a:ln>
                        <a:noFill/>
                      </a:ln>
                    </p:spPr>
                  </p:pic>
                </p:oleObj>
              </mc:Fallback>
            </mc:AlternateContent>
          </a:graphicData>
        </a:graphic>
      </p:graphicFrame>
      <p:sp>
        <p:nvSpPr>
          <p:cNvPr id="1049180" name="Text Box 18"/>
          <p:cNvSpPr txBox="1"/>
          <p:nvPr/>
        </p:nvSpPr>
        <p:spPr>
          <a:xfrm>
            <a:off x="5486400" y="4038600"/>
            <a:ext cx="1219200" cy="5810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00"/>
                </a:solidFill>
              </a:rPr>
              <a:t>Parallel data input lines</a:t>
            </a:r>
          </a:p>
        </p:txBody>
      </p:sp>
      <p:sp>
        <p:nvSpPr>
          <p:cNvPr id="1049181" name="Line 19"/>
          <p:cNvSpPr/>
          <p:nvPr/>
        </p:nvSpPr>
        <p:spPr>
          <a:xfrm>
            <a:off x="6661150" y="4352925"/>
            <a:ext cx="425450" cy="447675"/>
          </a:xfrm>
          <a:prstGeom prst="line">
            <a:avLst/>
          </a:prstGeom>
          <a:noFill/>
          <a:ln w="9525" cap="flat" cmpd="sng">
            <a:solidFill>
              <a:srgbClr val="FF0000">
                <a:alpha val="100000"/>
              </a:srgbClr>
            </a:solidFill>
            <a:prstDash val="solid"/>
            <a:round/>
            <a:tailEnd type="triangle" w="med" len="med"/>
          </a:ln>
        </p:spPr>
      </p:sp>
      <p:sp>
        <p:nvSpPr>
          <p:cNvPr id="1049182" name="Line 20"/>
          <p:cNvSpPr/>
          <p:nvPr/>
        </p:nvSpPr>
        <p:spPr>
          <a:xfrm flipV="1">
            <a:off x="6692900" y="3962400"/>
            <a:ext cx="317500" cy="300037"/>
          </a:xfrm>
          <a:prstGeom prst="line">
            <a:avLst/>
          </a:prstGeom>
          <a:noFill/>
          <a:ln w="9525" cap="flat" cmpd="sng">
            <a:solidFill>
              <a:srgbClr val="FF0000">
                <a:alpha val="100000"/>
              </a:srgbClr>
            </a:solidFill>
            <a:prstDash val="solid"/>
            <a:round/>
            <a:tailEnd type="triangle" w="med" len="med"/>
          </a:ln>
        </p:spPr>
      </p:sp>
      <p:sp>
        <p:nvSpPr>
          <p:cNvPr id="1049183" name="Line 21"/>
          <p:cNvSpPr/>
          <p:nvPr/>
        </p:nvSpPr>
        <p:spPr>
          <a:xfrm flipV="1">
            <a:off x="6688137" y="2895600"/>
            <a:ext cx="398462" cy="1293812"/>
          </a:xfrm>
          <a:prstGeom prst="line">
            <a:avLst/>
          </a:prstGeom>
          <a:noFill/>
          <a:ln w="9525" cap="flat" cmpd="sng">
            <a:solidFill>
              <a:srgbClr val="FF0000">
                <a:alpha val="100000"/>
              </a:srgbClr>
            </a:solidFill>
            <a:prstDash val="solid"/>
            <a:round/>
            <a:tailEnd type="triangle" w="med" len="med"/>
          </a:ln>
        </p:spPr>
      </p:sp>
      <p:sp>
        <p:nvSpPr>
          <p:cNvPr id="1049184" name="Line 22"/>
          <p:cNvSpPr/>
          <p:nvPr/>
        </p:nvSpPr>
        <p:spPr>
          <a:xfrm flipV="1">
            <a:off x="6705600" y="1981200"/>
            <a:ext cx="381000" cy="2057400"/>
          </a:xfrm>
          <a:prstGeom prst="line">
            <a:avLst/>
          </a:prstGeom>
          <a:noFill/>
          <a:ln w="9525" cap="flat" cmpd="sng">
            <a:solidFill>
              <a:srgbClr val="FF0000">
                <a:alpha val="100000"/>
              </a:srgbClr>
            </a:solidFill>
            <a:prstDash val="solid"/>
            <a:round/>
            <a:tailEnd type="triangle" w="med" len="med"/>
          </a:ln>
        </p:spPr>
      </p:sp>
      <p:sp>
        <p:nvSpPr>
          <p:cNvPr id="1049185" name="Text Box 23"/>
          <p:cNvSpPr txBox="1"/>
          <p:nvPr/>
        </p:nvSpPr>
        <p:spPr>
          <a:xfrm>
            <a:off x="6477000" y="4876800"/>
            <a:ext cx="6858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00"/>
                </a:solidFill>
              </a:rPr>
              <a:t>Clock</a:t>
            </a:r>
          </a:p>
        </p:txBody>
      </p:sp>
      <p:sp>
        <p:nvSpPr>
          <p:cNvPr id="1049186" name="Text Box 24"/>
          <p:cNvSpPr txBox="1"/>
          <p:nvPr/>
        </p:nvSpPr>
        <p:spPr>
          <a:xfrm>
            <a:off x="6477000" y="5378450"/>
            <a:ext cx="10668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00"/>
                </a:solidFill>
              </a:rPr>
              <a:t>Clear</a:t>
            </a:r>
          </a:p>
        </p:txBody>
      </p:sp>
      <p:sp>
        <p:nvSpPr>
          <p:cNvPr id="1049187" name="Text Box 25"/>
          <p:cNvSpPr txBox="1"/>
          <p:nvPr/>
        </p:nvSpPr>
        <p:spPr>
          <a:xfrm>
            <a:off x="7620000" y="1143000"/>
            <a:ext cx="914400" cy="5810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00"/>
                </a:solidFill>
              </a:rPr>
              <a:t>Output lines</a:t>
            </a:r>
          </a:p>
        </p:txBody>
      </p:sp>
      <p:sp>
        <p:nvSpPr>
          <p:cNvPr id="1049188" name="Line 26"/>
          <p:cNvSpPr/>
          <p:nvPr/>
        </p:nvSpPr>
        <p:spPr>
          <a:xfrm flipH="1">
            <a:off x="7924800" y="1676400"/>
            <a:ext cx="76200" cy="152400"/>
          </a:xfrm>
          <a:prstGeom prst="line">
            <a:avLst/>
          </a:prstGeom>
          <a:noFill/>
          <a:ln w="9525" cap="flat" cmpd="sng">
            <a:solidFill>
              <a:srgbClr val="FF0000">
                <a:alpha val="100000"/>
              </a:srgbClr>
            </a:solidFill>
            <a:prstDash val="solid"/>
            <a:round/>
            <a:tailEnd type="triangle" w="med" len="med"/>
          </a:ln>
        </p:spPr>
      </p:sp>
      <p:sp>
        <p:nvSpPr>
          <p:cNvPr id="1049189" name="Text Box 27"/>
          <p:cNvSpPr txBox="1"/>
          <p:nvPr/>
        </p:nvSpPr>
        <p:spPr>
          <a:xfrm>
            <a:off x="7924800" y="16764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r>
              <a:rPr lang="en-US" altLang="en-US" sz="1600" baseline="-25000">
                <a:solidFill>
                  <a:srgbClr val="FF0000"/>
                </a:solidFill>
              </a:rPr>
              <a:t>0</a:t>
            </a:r>
          </a:p>
        </p:txBody>
      </p:sp>
      <p:sp>
        <p:nvSpPr>
          <p:cNvPr id="1049190" name="Text Box 28"/>
          <p:cNvSpPr txBox="1"/>
          <p:nvPr/>
        </p:nvSpPr>
        <p:spPr>
          <a:xfrm>
            <a:off x="7924800" y="263525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r>
              <a:rPr lang="en-US" altLang="en-US" sz="1600" baseline="-25000">
                <a:solidFill>
                  <a:srgbClr val="FF0000"/>
                </a:solidFill>
              </a:rPr>
              <a:t>1</a:t>
            </a:r>
          </a:p>
        </p:txBody>
      </p:sp>
      <p:sp>
        <p:nvSpPr>
          <p:cNvPr id="1049191" name="Text Box 29"/>
          <p:cNvSpPr txBox="1"/>
          <p:nvPr/>
        </p:nvSpPr>
        <p:spPr>
          <a:xfrm>
            <a:off x="7924800" y="35941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r>
              <a:rPr lang="en-US" altLang="en-US" sz="1600" baseline="-25000">
                <a:solidFill>
                  <a:srgbClr val="FF0000"/>
                </a:solidFill>
              </a:rPr>
              <a:t>2</a:t>
            </a:r>
          </a:p>
        </p:txBody>
      </p:sp>
      <p:sp>
        <p:nvSpPr>
          <p:cNvPr id="1049192" name="Text Box 30"/>
          <p:cNvSpPr txBox="1"/>
          <p:nvPr/>
        </p:nvSpPr>
        <p:spPr>
          <a:xfrm>
            <a:off x="7924800" y="455295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r>
              <a:rPr lang="en-US" altLang="en-US" sz="1600" baseline="-25000">
                <a:solidFill>
                  <a:srgbClr val="FF0000"/>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179"/>
                                        </p:tgtEl>
                                        <p:attrNameLst>
                                          <p:attrName>style.visibility</p:attrName>
                                        </p:attrNameLst>
                                      </p:cBhvr>
                                      <p:to>
                                        <p:strVal val="visible"/>
                                      </p:to>
                                    </p:set>
                                    <p:anim calcmode="lin" valueType="num">
                                      <p:cBhvr additive="base">
                                        <p:cTn id="7" dur="500" fill="hold"/>
                                        <p:tgtEl>
                                          <p:spTgt spid="1049179"/>
                                        </p:tgtEl>
                                        <p:attrNameLst>
                                          <p:attrName>ppt_x</p:attrName>
                                        </p:attrNameLst>
                                      </p:cBhvr>
                                      <p:tavLst>
                                        <p:tav tm="0">
                                          <p:val>
                                            <p:strVal val="0-#ppt_w/2"/>
                                          </p:val>
                                        </p:tav>
                                        <p:tav tm="100000">
                                          <p:val>
                                            <p:strVal val="#ppt_x"/>
                                          </p:val>
                                        </p:tav>
                                      </p:tavLst>
                                    </p:anim>
                                    <p:anim calcmode="lin" valueType="num">
                                      <p:cBhvr additive="base">
                                        <p:cTn id="8" dur="500" fill="hold"/>
                                        <p:tgtEl>
                                          <p:spTgt spid="104917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4194334"/>
                                        </p:tgtEl>
                                        <p:attrNameLst>
                                          <p:attrName>style.visibility</p:attrName>
                                        </p:attrNameLst>
                                      </p:cBhvr>
                                      <p:to>
                                        <p:strVal val="visible"/>
                                      </p:to>
                                    </p:set>
                                    <p:anim calcmode="lin" valueType="num">
                                      <p:cBhvr additive="base">
                                        <p:cTn id="12" dur="500" fill="hold"/>
                                        <p:tgtEl>
                                          <p:spTgt spid="4194334"/>
                                        </p:tgtEl>
                                        <p:attrNameLst>
                                          <p:attrName>ppt_x</p:attrName>
                                        </p:attrNameLst>
                                      </p:cBhvr>
                                      <p:tavLst>
                                        <p:tav tm="0">
                                          <p:val>
                                            <p:strVal val="1+#ppt_w/2"/>
                                          </p:val>
                                        </p:tav>
                                        <p:tav tm="100000">
                                          <p:val>
                                            <p:strVal val="#ppt_x"/>
                                          </p:val>
                                        </p:tav>
                                      </p:tavLst>
                                    </p:anim>
                                    <p:anim calcmode="lin" valueType="num">
                                      <p:cBhvr additive="base">
                                        <p:cTn id="13" dur="500" fill="hold"/>
                                        <p:tgtEl>
                                          <p:spTgt spid="4194334"/>
                                        </p:tgtEl>
                                        <p:attrNameLst>
                                          <p:attrName>ppt_y</p:attrName>
                                        </p:attrNameLst>
                                      </p:cBhvr>
                                      <p:tavLst>
                                        <p:tav tm="0">
                                          <p:val>
                                            <p:strVal val="#ppt_y"/>
                                          </p:val>
                                        </p:tav>
                                        <p:tav tm="100000">
                                          <p:val>
                                            <p:strVal val="#ppt_y"/>
                                          </p:val>
                                        </p:tav>
                                      </p:tavLst>
                                    </p:anim>
                                  </p:childTnLst>
                                </p:cTn>
                              </p:par>
                              <p:par>
                                <p:cTn id="14" presetID="2" presetClass="entr" presetSubtype="12" fill="hold" grpId="0" nodeType="withEffect">
                                  <p:stCondLst>
                                    <p:cond delay="0"/>
                                  </p:stCondLst>
                                  <p:childTnLst>
                                    <p:set>
                                      <p:cBhvr>
                                        <p:cTn id="15" dur="1" fill="hold">
                                          <p:stCondLst>
                                            <p:cond delay="0"/>
                                          </p:stCondLst>
                                        </p:cTn>
                                        <p:tgtEl>
                                          <p:spTgt spid="1049180"/>
                                        </p:tgtEl>
                                        <p:attrNameLst>
                                          <p:attrName>style.visibility</p:attrName>
                                        </p:attrNameLst>
                                      </p:cBhvr>
                                      <p:to>
                                        <p:strVal val="visible"/>
                                      </p:to>
                                    </p:set>
                                    <p:anim calcmode="lin" valueType="num">
                                      <p:cBhvr additive="base">
                                        <p:cTn id="16" dur="500" fill="hold"/>
                                        <p:tgtEl>
                                          <p:spTgt spid="1049180"/>
                                        </p:tgtEl>
                                        <p:attrNameLst>
                                          <p:attrName>ppt_x</p:attrName>
                                        </p:attrNameLst>
                                      </p:cBhvr>
                                      <p:tavLst>
                                        <p:tav tm="0">
                                          <p:val>
                                            <p:strVal val="0-#ppt_w/2"/>
                                          </p:val>
                                        </p:tav>
                                        <p:tav tm="100000">
                                          <p:val>
                                            <p:strVal val="#ppt_x"/>
                                          </p:val>
                                        </p:tav>
                                      </p:tavLst>
                                    </p:anim>
                                    <p:anim calcmode="lin" valueType="num">
                                      <p:cBhvr additive="base">
                                        <p:cTn id="17" dur="500" fill="hold"/>
                                        <p:tgtEl>
                                          <p:spTgt spid="1049180"/>
                                        </p:tgtEl>
                                        <p:attrNameLst>
                                          <p:attrName>ppt_y</p:attrName>
                                        </p:attrNameLst>
                                      </p:cBhvr>
                                      <p:tavLst>
                                        <p:tav tm="0">
                                          <p:val>
                                            <p:strVal val="1+#ppt_h/2"/>
                                          </p:val>
                                        </p:tav>
                                        <p:tav tm="100000">
                                          <p:val>
                                            <p:strVal val="#ppt_y"/>
                                          </p:val>
                                        </p:tav>
                                      </p:tavLst>
                                    </p:anim>
                                  </p:childTnLst>
                                </p:cTn>
                              </p:par>
                              <p:par>
                                <p:cTn id="18" presetID="2" presetClass="entr" presetSubtype="12" fill="hold" grpId="0" nodeType="withEffect">
                                  <p:stCondLst>
                                    <p:cond delay="0"/>
                                  </p:stCondLst>
                                  <p:childTnLst>
                                    <p:set>
                                      <p:cBhvr>
                                        <p:cTn id="19" dur="1" fill="hold">
                                          <p:stCondLst>
                                            <p:cond delay="0"/>
                                          </p:stCondLst>
                                        </p:cTn>
                                        <p:tgtEl>
                                          <p:spTgt spid="1049185"/>
                                        </p:tgtEl>
                                        <p:attrNameLst>
                                          <p:attrName>style.visibility</p:attrName>
                                        </p:attrNameLst>
                                      </p:cBhvr>
                                      <p:to>
                                        <p:strVal val="visible"/>
                                      </p:to>
                                    </p:set>
                                    <p:anim calcmode="lin" valueType="num">
                                      <p:cBhvr additive="base">
                                        <p:cTn id="20" dur="500" fill="hold"/>
                                        <p:tgtEl>
                                          <p:spTgt spid="1049185"/>
                                        </p:tgtEl>
                                        <p:attrNameLst>
                                          <p:attrName>ppt_x</p:attrName>
                                        </p:attrNameLst>
                                      </p:cBhvr>
                                      <p:tavLst>
                                        <p:tav tm="0">
                                          <p:val>
                                            <p:strVal val="0-#ppt_w/2"/>
                                          </p:val>
                                        </p:tav>
                                        <p:tav tm="100000">
                                          <p:val>
                                            <p:strVal val="#ppt_x"/>
                                          </p:val>
                                        </p:tav>
                                      </p:tavLst>
                                    </p:anim>
                                    <p:anim calcmode="lin" valueType="num">
                                      <p:cBhvr additive="base">
                                        <p:cTn id="21" dur="500" fill="hold"/>
                                        <p:tgtEl>
                                          <p:spTgt spid="1049185"/>
                                        </p:tgtEl>
                                        <p:attrNameLst>
                                          <p:attrName>ppt_y</p:attrName>
                                        </p:attrNameLst>
                                      </p:cBhvr>
                                      <p:tavLst>
                                        <p:tav tm="0">
                                          <p:val>
                                            <p:strVal val="1+#ppt_h/2"/>
                                          </p:val>
                                        </p:tav>
                                        <p:tav tm="100000">
                                          <p:val>
                                            <p:strVal val="#ppt_y"/>
                                          </p:val>
                                        </p:tav>
                                      </p:tavLst>
                                    </p:anim>
                                  </p:childTnLst>
                                </p:cTn>
                              </p:par>
                              <p:par>
                                <p:cTn id="22" presetID="2" presetClass="entr" presetSubtype="12" fill="hold" grpId="0" nodeType="withEffect">
                                  <p:stCondLst>
                                    <p:cond delay="0"/>
                                  </p:stCondLst>
                                  <p:childTnLst>
                                    <p:set>
                                      <p:cBhvr>
                                        <p:cTn id="23" dur="1" fill="hold">
                                          <p:stCondLst>
                                            <p:cond delay="0"/>
                                          </p:stCondLst>
                                        </p:cTn>
                                        <p:tgtEl>
                                          <p:spTgt spid="1049186"/>
                                        </p:tgtEl>
                                        <p:attrNameLst>
                                          <p:attrName>style.visibility</p:attrName>
                                        </p:attrNameLst>
                                      </p:cBhvr>
                                      <p:to>
                                        <p:strVal val="visible"/>
                                      </p:to>
                                    </p:set>
                                    <p:anim calcmode="lin" valueType="num">
                                      <p:cBhvr additive="base">
                                        <p:cTn id="24" dur="500" fill="hold"/>
                                        <p:tgtEl>
                                          <p:spTgt spid="1049186"/>
                                        </p:tgtEl>
                                        <p:attrNameLst>
                                          <p:attrName>ppt_x</p:attrName>
                                        </p:attrNameLst>
                                      </p:cBhvr>
                                      <p:tavLst>
                                        <p:tav tm="0">
                                          <p:val>
                                            <p:strVal val="0-#ppt_w/2"/>
                                          </p:val>
                                        </p:tav>
                                        <p:tav tm="100000">
                                          <p:val>
                                            <p:strVal val="#ppt_x"/>
                                          </p:val>
                                        </p:tav>
                                      </p:tavLst>
                                    </p:anim>
                                    <p:anim calcmode="lin" valueType="num">
                                      <p:cBhvr additive="base">
                                        <p:cTn id="25" dur="500" fill="hold"/>
                                        <p:tgtEl>
                                          <p:spTgt spid="1049186"/>
                                        </p:tgtEl>
                                        <p:attrNameLst>
                                          <p:attrName>ppt_y</p:attrName>
                                        </p:attrNameLst>
                                      </p:cBhvr>
                                      <p:tavLst>
                                        <p:tav tm="0">
                                          <p:val>
                                            <p:strVal val="1+#ppt_h/2"/>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049187"/>
                                        </p:tgtEl>
                                        <p:attrNameLst>
                                          <p:attrName>style.visibility</p:attrName>
                                        </p:attrNameLst>
                                      </p:cBhvr>
                                      <p:to>
                                        <p:strVal val="visible"/>
                                      </p:to>
                                    </p:set>
                                    <p:anim calcmode="lin" valueType="num">
                                      <p:cBhvr additive="base">
                                        <p:cTn id="28" dur="500" fill="hold"/>
                                        <p:tgtEl>
                                          <p:spTgt spid="1049187"/>
                                        </p:tgtEl>
                                        <p:attrNameLst>
                                          <p:attrName>ppt_x</p:attrName>
                                        </p:attrNameLst>
                                      </p:cBhvr>
                                      <p:tavLst>
                                        <p:tav tm="0">
                                          <p:val>
                                            <p:strVal val="1+#ppt_w/2"/>
                                          </p:val>
                                        </p:tav>
                                        <p:tav tm="100000">
                                          <p:val>
                                            <p:strVal val="#ppt_x"/>
                                          </p:val>
                                        </p:tav>
                                      </p:tavLst>
                                    </p:anim>
                                    <p:anim calcmode="lin" valueType="num">
                                      <p:cBhvr additive="base">
                                        <p:cTn id="29" dur="500" fill="hold"/>
                                        <p:tgtEl>
                                          <p:spTgt spid="1049187"/>
                                        </p:tgtEl>
                                        <p:attrNameLst>
                                          <p:attrName>ppt_y</p:attrName>
                                        </p:attrNameLst>
                                      </p:cBhvr>
                                      <p:tavLst>
                                        <p:tav tm="0">
                                          <p:val>
                                            <p:strVal val="#ppt_y"/>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049189"/>
                                        </p:tgtEl>
                                        <p:attrNameLst>
                                          <p:attrName>style.visibility</p:attrName>
                                        </p:attrNameLst>
                                      </p:cBhvr>
                                      <p:to>
                                        <p:strVal val="visible"/>
                                      </p:to>
                                    </p:set>
                                    <p:anim calcmode="lin" valueType="num">
                                      <p:cBhvr additive="base">
                                        <p:cTn id="32" dur="500" fill="hold"/>
                                        <p:tgtEl>
                                          <p:spTgt spid="1049189"/>
                                        </p:tgtEl>
                                        <p:attrNameLst>
                                          <p:attrName>ppt_x</p:attrName>
                                        </p:attrNameLst>
                                      </p:cBhvr>
                                      <p:tavLst>
                                        <p:tav tm="0">
                                          <p:val>
                                            <p:strVal val="1+#ppt_w/2"/>
                                          </p:val>
                                        </p:tav>
                                        <p:tav tm="100000">
                                          <p:val>
                                            <p:strVal val="#ppt_x"/>
                                          </p:val>
                                        </p:tav>
                                      </p:tavLst>
                                    </p:anim>
                                    <p:anim calcmode="lin" valueType="num">
                                      <p:cBhvr additive="base">
                                        <p:cTn id="33" dur="500" fill="hold"/>
                                        <p:tgtEl>
                                          <p:spTgt spid="1049189"/>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1049190"/>
                                        </p:tgtEl>
                                        <p:attrNameLst>
                                          <p:attrName>style.visibility</p:attrName>
                                        </p:attrNameLst>
                                      </p:cBhvr>
                                      <p:to>
                                        <p:strVal val="visible"/>
                                      </p:to>
                                    </p:set>
                                    <p:anim calcmode="lin" valueType="num">
                                      <p:cBhvr additive="base">
                                        <p:cTn id="36" dur="500" fill="hold"/>
                                        <p:tgtEl>
                                          <p:spTgt spid="1049190"/>
                                        </p:tgtEl>
                                        <p:attrNameLst>
                                          <p:attrName>ppt_x</p:attrName>
                                        </p:attrNameLst>
                                      </p:cBhvr>
                                      <p:tavLst>
                                        <p:tav tm="0">
                                          <p:val>
                                            <p:strVal val="1+#ppt_w/2"/>
                                          </p:val>
                                        </p:tav>
                                        <p:tav tm="100000">
                                          <p:val>
                                            <p:strVal val="#ppt_x"/>
                                          </p:val>
                                        </p:tav>
                                      </p:tavLst>
                                    </p:anim>
                                    <p:anim calcmode="lin" valueType="num">
                                      <p:cBhvr additive="base">
                                        <p:cTn id="37" dur="500" fill="hold"/>
                                        <p:tgtEl>
                                          <p:spTgt spid="1049190"/>
                                        </p:tgtEl>
                                        <p:attrNameLst>
                                          <p:attrName>ppt_y</p:attrName>
                                        </p:attrNameLst>
                                      </p:cBhvr>
                                      <p:tavLst>
                                        <p:tav tm="0">
                                          <p:val>
                                            <p:strVal val="1+#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1049191"/>
                                        </p:tgtEl>
                                        <p:attrNameLst>
                                          <p:attrName>style.visibility</p:attrName>
                                        </p:attrNameLst>
                                      </p:cBhvr>
                                      <p:to>
                                        <p:strVal val="visible"/>
                                      </p:to>
                                    </p:set>
                                    <p:anim calcmode="lin" valueType="num">
                                      <p:cBhvr additive="base">
                                        <p:cTn id="40" dur="500" fill="hold"/>
                                        <p:tgtEl>
                                          <p:spTgt spid="1049191"/>
                                        </p:tgtEl>
                                        <p:attrNameLst>
                                          <p:attrName>ppt_x</p:attrName>
                                        </p:attrNameLst>
                                      </p:cBhvr>
                                      <p:tavLst>
                                        <p:tav tm="0">
                                          <p:val>
                                            <p:strVal val="1+#ppt_w/2"/>
                                          </p:val>
                                        </p:tav>
                                        <p:tav tm="100000">
                                          <p:val>
                                            <p:strVal val="#ppt_x"/>
                                          </p:val>
                                        </p:tav>
                                      </p:tavLst>
                                    </p:anim>
                                    <p:anim calcmode="lin" valueType="num">
                                      <p:cBhvr additive="base">
                                        <p:cTn id="41" dur="500" fill="hold"/>
                                        <p:tgtEl>
                                          <p:spTgt spid="1049191"/>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1049192"/>
                                        </p:tgtEl>
                                        <p:attrNameLst>
                                          <p:attrName>style.visibility</p:attrName>
                                        </p:attrNameLst>
                                      </p:cBhvr>
                                      <p:to>
                                        <p:strVal val="visible"/>
                                      </p:to>
                                    </p:set>
                                    <p:anim calcmode="lin" valueType="num">
                                      <p:cBhvr additive="base">
                                        <p:cTn id="44" dur="500" fill="hold"/>
                                        <p:tgtEl>
                                          <p:spTgt spid="1049192"/>
                                        </p:tgtEl>
                                        <p:attrNameLst>
                                          <p:attrName>ppt_x</p:attrName>
                                        </p:attrNameLst>
                                      </p:cBhvr>
                                      <p:tavLst>
                                        <p:tav tm="0">
                                          <p:val>
                                            <p:strVal val="1+#ppt_w/2"/>
                                          </p:val>
                                        </p:tav>
                                        <p:tav tm="100000">
                                          <p:val>
                                            <p:strVal val="#ppt_x"/>
                                          </p:val>
                                        </p:tav>
                                      </p:tavLst>
                                    </p:anim>
                                    <p:anim calcmode="lin" valueType="num">
                                      <p:cBhvr additive="base">
                                        <p:cTn id="45" dur="500" fill="hold"/>
                                        <p:tgtEl>
                                          <p:spTgt spid="1049192"/>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1000"/>
                            </p:stCondLst>
                            <p:childTnLst>
                              <p:par>
                                <p:cTn id="47" presetID="22" presetClass="entr" presetSubtype="1" fill="hold" nodeType="afterEffect">
                                  <p:stCondLst>
                                    <p:cond delay="0"/>
                                  </p:stCondLst>
                                  <p:childTnLst>
                                    <p:set>
                                      <p:cBhvr>
                                        <p:cTn id="48" dur="1" fill="hold">
                                          <p:stCondLst>
                                            <p:cond delay="0"/>
                                          </p:stCondLst>
                                        </p:cTn>
                                        <p:tgtEl>
                                          <p:spTgt spid="1049188"/>
                                        </p:tgtEl>
                                        <p:attrNameLst>
                                          <p:attrName>style.visibility</p:attrName>
                                        </p:attrNameLst>
                                      </p:cBhvr>
                                      <p:to>
                                        <p:strVal val="visible"/>
                                      </p:to>
                                    </p:set>
                                    <p:animEffect transition="in" filter="wipe(up)">
                                      <p:cBhvr>
                                        <p:cTn id="49" dur="500"/>
                                        <p:tgtEl>
                                          <p:spTgt spid="1049188"/>
                                        </p:tgtEl>
                                      </p:cBhvr>
                                    </p:animEffect>
                                  </p:childTnLst>
                                </p:cTn>
                              </p:par>
                              <p:par>
                                <p:cTn id="50" presetID="22" presetClass="entr" presetSubtype="4" fill="hold" nodeType="withEffect">
                                  <p:stCondLst>
                                    <p:cond delay="0"/>
                                  </p:stCondLst>
                                  <p:childTnLst>
                                    <p:set>
                                      <p:cBhvr>
                                        <p:cTn id="51" dur="1" fill="hold">
                                          <p:stCondLst>
                                            <p:cond delay="0"/>
                                          </p:stCondLst>
                                        </p:cTn>
                                        <p:tgtEl>
                                          <p:spTgt spid="1049184"/>
                                        </p:tgtEl>
                                        <p:attrNameLst>
                                          <p:attrName>style.visibility</p:attrName>
                                        </p:attrNameLst>
                                      </p:cBhvr>
                                      <p:to>
                                        <p:strVal val="visible"/>
                                      </p:to>
                                    </p:set>
                                    <p:animEffect transition="in" filter="wipe(down)">
                                      <p:cBhvr>
                                        <p:cTn id="52" dur="500"/>
                                        <p:tgtEl>
                                          <p:spTgt spid="1049184"/>
                                        </p:tgtEl>
                                      </p:cBhvr>
                                    </p:animEffect>
                                  </p:childTnLst>
                                </p:cTn>
                              </p:par>
                              <p:par>
                                <p:cTn id="53" presetID="22" presetClass="entr" presetSubtype="4" fill="hold" nodeType="withEffect">
                                  <p:stCondLst>
                                    <p:cond delay="0"/>
                                  </p:stCondLst>
                                  <p:childTnLst>
                                    <p:set>
                                      <p:cBhvr>
                                        <p:cTn id="54" dur="1" fill="hold">
                                          <p:stCondLst>
                                            <p:cond delay="0"/>
                                          </p:stCondLst>
                                        </p:cTn>
                                        <p:tgtEl>
                                          <p:spTgt spid="1049183"/>
                                        </p:tgtEl>
                                        <p:attrNameLst>
                                          <p:attrName>style.visibility</p:attrName>
                                        </p:attrNameLst>
                                      </p:cBhvr>
                                      <p:to>
                                        <p:strVal val="visible"/>
                                      </p:to>
                                    </p:set>
                                    <p:animEffect transition="in" filter="wipe(down)">
                                      <p:cBhvr>
                                        <p:cTn id="55" dur="500"/>
                                        <p:tgtEl>
                                          <p:spTgt spid="1049183"/>
                                        </p:tgtEl>
                                      </p:cBhvr>
                                    </p:animEffect>
                                  </p:childTnLst>
                                </p:cTn>
                              </p:par>
                              <p:par>
                                <p:cTn id="56" presetID="22" presetClass="entr" presetSubtype="4" fill="hold" nodeType="withEffect">
                                  <p:stCondLst>
                                    <p:cond delay="0"/>
                                  </p:stCondLst>
                                  <p:childTnLst>
                                    <p:set>
                                      <p:cBhvr>
                                        <p:cTn id="57" dur="1" fill="hold">
                                          <p:stCondLst>
                                            <p:cond delay="0"/>
                                          </p:stCondLst>
                                        </p:cTn>
                                        <p:tgtEl>
                                          <p:spTgt spid="1049182"/>
                                        </p:tgtEl>
                                        <p:attrNameLst>
                                          <p:attrName>style.visibility</p:attrName>
                                        </p:attrNameLst>
                                      </p:cBhvr>
                                      <p:to>
                                        <p:strVal val="visible"/>
                                      </p:to>
                                    </p:set>
                                    <p:animEffect transition="in" filter="wipe(down)">
                                      <p:cBhvr>
                                        <p:cTn id="58" dur="500"/>
                                        <p:tgtEl>
                                          <p:spTgt spid="1049182"/>
                                        </p:tgtEl>
                                      </p:cBhvr>
                                    </p:animEffect>
                                  </p:childTnLst>
                                </p:cTn>
                              </p:par>
                              <p:par>
                                <p:cTn id="59" presetID="22" presetClass="entr" presetSubtype="4" fill="hold" nodeType="withEffect">
                                  <p:stCondLst>
                                    <p:cond delay="0"/>
                                  </p:stCondLst>
                                  <p:childTnLst>
                                    <p:set>
                                      <p:cBhvr>
                                        <p:cTn id="60" dur="1" fill="hold">
                                          <p:stCondLst>
                                            <p:cond delay="0"/>
                                          </p:stCondLst>
                                        </p:cTn>
                                        <p:tgtEl>
                                          <p:spTgt spid="1049181"/>
                                        </p:tgtEl>
                                        <p:attrNameLst>
                                          <p:attrName>style.visibility</p:attrName>
                                        </p:attrNameLst>
                                      </p:cBhvr>
                                      <p:to>
                                        <p:strVal val="visible"/>
                                      </p:to>
                                    </p:set>
                                    <p:animEffect transition="in" filter="wipe(down)">
                                      <p:cBhvr>
                                        <p:cTn id="61" dur="500"/>
                                        <p:tgtEl>
                                          <p:spTgt spid="1049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9" grpId="0"/>
      <p:bldP spid="1049180" grpId="0"/>
      <p:bldP spid="1049185" grpId="0"/>
      <p:bldP spid="1049186" grpId="0"/>
      <p:bldP spid="1049187" grpId="0"/>
      <p:bldP spid="1049189" grpId="0"/>
      <p:bldP spid="1049190" grpId="0"/>
      <p:bldP spid="1049191" grpId="0"/>
      <p:bldP spid="10491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38"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196"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197" name="Rectangle 4"/>
          <p:cNvSpPr/>
          <p:nvPr/>
        </p:nvSpPr>
        <p:spPr>
          <a:xfrm>
            <a:off x="914400" y="1143000"/>
            <a:ext cx="2908300"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Flip-flop Applications</a:t>
            </a:r>
          </a:p>
        </p:txBody>
      </p:sp>
      <p:sp>
        <p:nvSpPr>
          <p:cNvPr id="1049198" name="Text Box 6"/>
          <p:cNvSpPr txBox="1"/>
          <p:nvPr/>
        </p:nvSpPr>
        <p:spPr>
          <a:xfrm>
            <a:off x="914400" y="1828800"/>
            <a:ext cx="7315200" cy="11874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a:t>For </a:t>
            </a:r>
            <a:r>
              <a:rPr lang="en-US" altLang="en-US" b="1"/>
              <a:t>frequency division</a:t>
            </a:r>
            <a:r>
              <a:rPr lang="en-US" altLang="en-US"/>
              <a:t>, it is simple to use a flip-flop in the toggle mode or to chain a series of toggle flip flops to continue to divide by two.</a:t>
            </a:r>
          </a:p>
        </p:txBody>
      </p:sp>
      <p:sp>
        <p:nvSpPr>
          <p:cNvPr id="1049199" name="Text Box 21"/>
          <p:cNvSpPr txBox="1"/>
          <p:nvPr/>
        </p:nvSpPr>
        <p:spPr>
          <a:xfrm>
            <a:off x="914400" y="3108325"/>
            <a:ext cx="2971800" cy="22256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One flip-flop will divide </a:t>
            </a:r>
            <a:r>
              <a:rPr lang="en-US" altLang="en-US" sz="2000" i="1"/>
              <a:t>f</a:t>
            </a:r>
            <a:r>
              <a:rPr lang="en-US" altLang="en-US" sz="2000" baseline="-25000"/>
              <a:t>in</a:t>
            </a:r>
            <a:r>
              <a:rPr lang="en-US" altLang="en-US" sz="2000"/>
              <a:t> by 2, two flip-flops will divide </a:t>
            </a:r>
            <a:r>
              <a:rPr lang="en-US" altLang="en-US" sz="2000" i="1"/>
              <a:t>f</a:t>
            </a:r>
            <a:r>
              <a:rPr lang="en-US" altLang="en-US" sz="2000" baseline="-25000"/>
              <a:t>in</a:t>
            </a:r>
            <a:r>
              <a:rPr lang="en-US" altLang="en-US" sz="2000"/>
              <a:t> by 4 (and so on). A side benefit of frequency division is that the output has an exact 50% duty cycle. </a:t>
            </a:r>
          </a:p>
        </p:txBody>
      </p:sp>
      <p:graphicFrame>
        <p:nvGraphicFramePr>
          <p:cNvPr id="4194335" name="Object 4194334"/>
          <p:cNvGraphicFramePr>
            <a:graphicFrameLocks/>
          </p:cNvGraphicFramePr>
          <p:nvPr/>
        </p:nvGraphicFramePr>
        <p:xfrm>
          <a:off x="4683125" y="2928937"/>
          <a:ext cx="3352800" cy="1992312"/>
        </p:xfrm>
        <a:graphic>
          <a:graphicData uri="http://schemas.openxmlformats.org/presentationml/2006/ole">
            <mc:AlternateContent xmlns:mc="http://schemas.openxmlformats.org/markup-compatibility/2006">
              <mc:Choice xmlns:v="urn:schemas-microsoft-com:vml" Requires="v">
                <p:oleObj spid="_x0000_s21506" name="CorelDRAW" r:id="rId5" imgW="3352800" imgH="1992312" progId="CorelDRAW.Graphic.13">
                  <p:embed followColorScheme="full"/>
                </p:oleObj>
              </mc:Choice>
              <mc:Fallback>
                <p:oleObj name="CorelDRAW" r:id="rId5" imgW="3352800" imgH="1992312" progId="CorelDRAW.Graphic.13">
                  <p:embed followColorScheme="full"/>
                  <p:pic>
                    <p:nvPicPr>
                      <p:cNvPr id="2097239" name="Object 22"/>
                      <p:cNvPicPr>
                        <a:picLocks/>
                      </p:cNvPicPr>
                      <p:nvPr/>
                    </p:nvPicPr>
                    <p:blipFill>
                      <a:blip r:embed="rId6"/>
                      <a:srcRect/>
                      <a:stretch>
                        <a:fillRect/>
                      </a:stretch>
                    </p:blipFill>
                    <p:spPr>
                      <a:xfrm>
                        <a:off x="4683125" y="2928937"/>
                        <a:ext cx="3352800" cy="1992312"/>
                      </a:xfrm>
                      <a:prstGeom prst="rect">
                        <a:avLst/>
                      </a:prstGeom>
                      <a:noFill/>
                      <a:ln>
                        <a:noFill/>
                      </a:ln>
                    </p:spPr>
                  </p:pic>
                </p:oleObj>
              </mc:Fallback>
            </mc:AlternateContent>
          </a:graphicData>
        </a:graphic>
      </p:graphicFrame>
      <p:sp>
        <p:nvSpPr>
          <p:cNvPr id="1049200" name="Text Box 23"/>
          <p:cNvSpPr txBox="1"/>
          <p:nvPr/>
        </p:nvSpPr>
        <p:spPr>
          <a:xfrm>
            <a:off x="4648200" y="2667000"/>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t>HIGH</a:t>
            </a:r>
          </a:p>
        </p:txBody>
      </p:sp>
      <p:sp>
        <p:nvSpPr>
          <p:cNvPr id="1049201" name="Text Box 24"/>
          <p:cNvSpPr txBox="1"/>
          <p:nvPr/>
        </p:nvSpPr>
        <p:spPr>
          <a:xfrm>
            <a:off x="6248400" y="2667000"/>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t>HIGH</a:t>
            </a:r>
          </a:p>
        </p:txBody>
      </p:sp>
      <p:sp>
        <p:nvSpPr>
          <p:cNvPr id="1049202" name="Rectangle 25"/>
          <p:cNvSpPr/>
          <p:nvPr/>
        </p:nvSpPr>
        <p:spPr>
          <a:xfrm>
            <a:off x="7054850" y="396240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203" name="Rectangle 26"/>
          <p:cNvSpPr/>
          <p:nvPr/>
        </p:nvSpPr>
        <p:spPr>
          <a:xfrm>
            <a:off x="6937375" y="4511675"/>
            <a:ext cx="119062"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K</a:t>
            </a:r>
          </a:p>
        </p:txBody>
      </p:sp>
      <p:sp>
        <p:nvSpPr>
          <p:cNvPr id="1049204" name="Rectangle 27"/>
          <p:cNvSpPr/>
          <p:nvPr/>
        </p:nvSpPr>
        <p:spPr>
          <a:xfrm>
            <a:off x="6943725" y="3471862"/>
            <a:ext cx="79375"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J</a:t>
            </a:r>
          </a:p>
        </p:txBody>
      </p:sp>
      <p:sp>
        <p:nvSpPr>
          <p:cNvPr id="1049205" name="Text Box 31"/>
          <p:cNvSpPr txBox="1"/>
          <p:nvPr/>
        </p:nvSpPr>
        <p:spPr>
          <a:xfrm>
            <a:off x="5562600" y="33528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t>Q</a:t>
            </a:r>
            <a:r>
              <a:rPr lang="en-US" altLang="en-US" sz="1600" baseline="-25000"/>
              <a:t>A</a:t>
            </a:r>
          </a:p>
        </p:txBody>
      </p:sp>
      <p:sp>
        <p:nvSpPr>
          <p:cNvPr id="1049206" name="Rectangle 34"/>
          <p:cNvSpPr/>
          <p:nvPr/>
        </p:nvSpPr>
        <p:spPr>
          <a:xfrm>
            <a:off x="5503862" y="396240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207" name="Rectangle 35"/>
          <p:cNvSpPr/>
          <p:nvPr/>
        </p:nvSpPr>
        <p:spPr>
          <a:xfrm>
            <a:off x="5386387" y="4511675"/>
            <a:ext cx="119062"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K</a:t>
            </a:r>
          </a:p>
        </p:txBody>
      </p:sp>
      <p:sp>
        <p:nvSpPr>
          <p:cNvPr id="1049208" name="Rectangle 36"/>
          <p:cNvSpPr/>
          <p:nvPr/>
        </p:nvSpPr>
        <p:spPr>
          <a:xfrm>
            <a:off x="5392737" y="3471862"/>
            <a:ext cx="79375"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J</a:t>
            </a:r>
          </a:p>
        </p:txBody>
      </p:sp>
      <p:sp>
        <p:nvSpPr>
          <p:cNvPr id="1049209" name="Text Box 37"/>
          <p:cNvSpPr txBox="1"/>
          <p:nvPr/>
        </p:nvSpPr>
        <p:spPr>
          <a:xfrm>
            <a:off x="4343400" y="385445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f</a:t>
            </a:r>
            <a:r>
              <a:rPr lang="en-US" altLang="en-US" sz="1600" baseline="-25000">
                <a:solidFill>
                  <a:srgbClr val="FF0000"/>
                </a:solidFill>
              </a:rPr>
              <a:t>in</a:t>
            </a:r>
          </a:p>
        </p:txBody>
      </p:sp>
      <p:sp>
        <p:nvSpPr>
          <p:cNvPr id="1049210" name="Text Box 38"/>
          <p:cNvSpPr txBox="1"/>
          <p:nvPr/>
        </p:nvSpPr>
        <p:spPr>
          <a:xfrm>
            <a:off x="7162800" y="33528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t>Q</a:t>
            </a:r>
            <a:r>
              <a:rPr lang="en-US" altLang="en-US" sz="1600" baseline="-25000"/>
              <a:t>B</a:t>
            </a:r>
          </a:p>
        </p:txBody>
      </p:sp>
      <p:sp>
        <p:nvSpPr>
          <p:cNvPr id="1049211" name="Text Box 39"/>
          <p:cNvSpPr txBox="1"/>
          <p:nvPr/>
        </p:nvSpPr>
        <p:spPr>
          <a:xfrm>
            <a:off x="8001000" y="33528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f</a:t>
            </a:r>
            <a:r>
              <a:rPr lang="en-US" altLang="en-US" sz="1600" baseline="-25000">
                <a:solidFill>
                  <a:srgbClr val="FF0000"/>
                </a:solidFill>
              </a:rPr>
              <a:t>out</a:t>
            </a:r>
          </a:p>
        </p:txBody>
      </p:sp>
      <p:graphicFrame>
        <p:nvGraphicFramePr>
          <p:cNvPr id="4194336" name="Object 4194335"/>
          <p:cNvGraphicFramePr>
            <a:graphicFrameLocks/>
          </p:cNvGraphicFramePr>
          <p:nvPr/>
        </p:nvGraphicFramePr>
        <p:xfrm>
          <a:off x="4419600" y="4978400"/>
          <a:ext cx="3352800" cy="1130300"/>
        </p:xfrm>
        <a:graphic>
          <a:graphicData uri="http://schemas.openxmlformats.org/presentationml/2006/ole">
            <mc:AlternateContent xmlns:mc="http://schemas.openxmlformats.org/markup-compatibility/2006">
              <mc:Choice xmlns:v="urn:schemas-microsoft-com:vml" Requires="v">
                <p:oleObj spid="_x0000_s21507" name="CorelDRAW" r:id="rId7" imgW="3352800" imgH="1130300" progId="CorelDRAW.Graphic.13">
                  <p:embed followColorScheme="full"/>
                </p:oleObj>
              </mc:Choice>
              <mc:Fallback>
                <p:oleObj name="CorelDRAW" r:id="rId7" imgW="3352800" imgH="1130300" progId="CorelDRAW.Graphic.13">
                  <p:embed followColorScheme="full"/>
                  <p:pic>
                    <p:nvPicPr>
                      <p:cNvPr id="2097240" name="Object 40"/>
                      <p:cNvPicPr>
                        <a:picLocks/>
                      </p:cNvPicPr>
                      <p:nvPr/>
                    </p:nvPicPr>
                    <p:blipFill>
                      <a:blip r:embed="rId8"/>
                      <a:srcRect/>
                      <a:stretch>
                        <a:fillRect/>
                      </a:stretch>
                    </p:blipFill>
                    <p:spPr>
                      <a:xfrm>
                        <a:off x="4419600" y="4978400"/>
                        <a:ext cx="3352800" cy="1130300"/>
                      </a:xfrm>
                      <a:prstGeom prst="rect">
                        <a:avLst/>
                      </a:prstGeom>
                      <a:noFill/>
                      <a:ln>
                        <a:noFill/>
                      </a:ln>
                    </p:spPr>
                  </p:pic>
                </p:oleObj>
              </mc:Fallback>
            </mc:AlternateContent>
          </a:graphicData>
        </a:graphic>
      </p:graphicFrame>
      <p:sp>
        <p:nvSpPr>
          <p:cNvPr id="1049212" name="Text Box 41"/>
          <p:cNvSpPr txBox="1"/>
          <p:nvPr/>
        </p:nvSpPr>
        <p:spPr>
          <a:xfrm>
            <a:off x="2209800" y="5334000"/>
            <a:ext cx="1524000" cy="396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Waveforms:</a:t>
            </a:r>
          </a:p>
        </p:txBody>
      </p:sp>
      <p:sp>
        <p:nvSpPr>
          <p:cNvPr id="1049213" name="Text Box 42"/>
          <p:cNvSpPr txBox="1"/>
          <p:nvPr/>
        </p:nvSpPr>
        <p:spPr>
          <a:xfrm>
            <a:off x="4038600" y="48768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f</a:t>
            </a:r>
            <a:r>
              <a:rPr lang="en-US" altLang="en-US" sz="1600" baseline="-25000">
                <a:solidFill>
                  <a:srgbClr val="FF0000"/>
                </a:solidFill>
              </a:rPr>
              <a:t>in</a:t>
            </a:r>
          </a:p>
        </p:txBody>
      </p:sp>
      <p:sp>
        <p:nvSpPr>
          <p:cNvPr id="1049214" name="Text Box 43"/>
          <p:cNvSpPr txBox="1"/>
          <p:nvPr/>
        </p:nvSpPr>
        <p:spPr>
          <a:xfrm>
            <a:off x="3962400" y="575945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f</a:t>
            </a:r>
            <a:r>
              <a:rPr lang="en-US" altLang="en-US" sz="1600" baseline="-25000">
                <a:solidFill>
                  <a:srgbClr val="FF0000"/>
                </a:solidFill>
              </a:rPr>
              <a:t>out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199"/>
                                        </p:tgtEl>
                                        <p:attrNameLst>
                                          <p:attrName>style.visibility</p:attrName>
                                        </p:attrNameLst>
                                      </p:cBhvr>
                                      <p:to>
                                        <p:strVal val="visible"/>
                                      </p:to>
                                    </p:set>
                                    <p:anim calcmode="lin" valueType="num">
                                      <p:cBhvr additive="base">
                                        <p:cTn id="7" dur="500" fill="hold"/>
                                        <p:tgtEl>
                                          <p:spTgt spid="1049199"/>
                                        </p:tgtEl>
                                        <p:attrNameLst>
                                          <p:attrName>ppt_x</p:attrName>
                                        </p:attrNameLst>
                                      </p:cBhvr>
                                      <p:tavLst>
                                        <p:tav tm="0">
                                          <p:val>
                                            <p:strVal val="0-#ppt_w/2"/>
                                          </p:val>
                                        </p:tav>
                                        <p:tav tm="100000">
                                          <p:val>
                                            <p:strVal val="#ppt_x"/>
                                          </p:val>
                                        </p:tav>
                                      </p:tavLst>
                                    </p:anim>
                                    <p:anim calcmode="lin" valueType="num">
                                      <p:cBhvr additive="base">
                                        <p:cTn id="8" dur="500" fill="hold"/>
                                        <p:tgtEl>
                                          <p:spTgt spid="10491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49212"/>
                                        </p:tgtEl>
                                        <p:attrNameLst>
                                          <p:attrName>style.visibility</p:attrName>
                                        </p:attrNameLst>
                                      </p:cBhvr>
                                      <p:to>
                                        <p:strVal val="visible"/>
                                      </p:to>
                                    </p:set>
                                    <p:animEffect transition="in" filter="slide(fromBottom)">
                                      <p:cBhvr>
                                        <p:cTn id="13" dur="500"/>
                                        <p:tgtEl>
                                          <p:spTgt spid="1049212"/>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1049214"/>
                                        </p:tgtEl>
                                        <p:attrNameLst>
                                          <p:attrName>style.visibility</p:attrName>
                                        </p:attrNameLst>
                                      </p:cBhvr>
                                      <p:to>
                                        <p:strVal val="visible"/>
                                      </p:to>
                                    </p:set>
                                    <p:anim calcmode="lin" valueType="num">
                                      <p:cBhvr additive="base">
                                        <p:cTn id="16" dur="500" fill="hold"/>
                                        <p:tgtEl>
                                          <p:spTgt spid="1049214"/>
                                        </p:tgtEl>
                                        <p:attrNameLst>
                                          <p:attrName>ppt_x</p:attrName>
                                        </p:attrNameLst>
                                      </p:cBhvr>
                                      <p:tavLst>
                                        <p:tav tm="0">
                                          <p:val>
                                            <p:strVal val="#ppt_x"/>
                                          </p:val>
                                        </p:tav>
                                        <p:tav tm="100000">
                                          <p:val>
                                            <p:strVal val="#ppt_x"/>
                                          </p:val>
                                        </p:tav>
                                      </p:tavLst>
                                    </p:anim>
                                    <p:anim calcmode="lin" valueType="num">
                                      <p:cBhvr additive="base">
                                        <p:cTn id="17" dur="500" fill="hold"/>
                                        <p:tgtEl>
                                          <p:spTgt spid="104921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49213"/>
                                        </p:tgtEl>
                                        <p:attrNameLst>
                                          <p:attrName>style.visibility</p:attrName>
                                        </p:attrNameLst>
                                      </p:cBhvr>
                                      <p:to>
                                        <p:strVal val="visible"/>
                                      </p:to>
                                    </p:set>
                                    <p:anim calcmode="lin" valueType="num">
                                      <p:cBhvr additive="base">
                                        <p:cTn id="20" dur="500" fill="hold"/>
                                        <p:tgtEl>
                                          <p:spTgt spid="1049213"/>
                                        </p:tgtEl>
                                        <p:attrNameLst>
                                          <p:attrName>ppt_x</p:attrName>
                                        </p:attrNameLst>
                                      </p:cBhvr>
                                      <p:tavLst>
                                        <p:tav tm="0">
                                          <p:val>
                                            <p:strVal val="#ppt_x"/>
                                          </p:val>
                                        </p:tav>
                                        <p:tav tm="100000">
                                          <p:val>
                                            <p:strVal val="#ppt_x"/>
                                          </p:val>
                                        </p:tav>
                                      </p:tavLst>
                                    </p:anim>
                                    <p:anim calcmode="lin" valueType="num">
                                      <p:cBhvr additive="base">
                                        <p:cTn id="21" dur="500" fill="hold"/>
                                        <p:tgtEl>
                                          <p:spTgt spid="1049213"/>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4194336"/>
                                        </p:tgtEl>
                                        <p:attrNameLst>
                                          <p:attrName>style.visibility</p:attrName>
                                        </p:attrNameLst>
                                      </p:cBhvr>
                                      <p:to>
                                        <p:strVal val="visible"/>
                                      </p:to>
                                    </p:set>
                                    <p:animEffect transition="in" filter="wipe(left)">
                                      <p:cBhvr>
                                        <p:cTn id="25" dur="1000"/>
                                        <p:tgtEl>
                                          <p:spTgt spid="4194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99" grpId="0"/>
      <p:bldP spid="1049212" grpId="0"/>
      <p:bldP spid="1049213" grpId="0"/>
      <p:bldP spid="10492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41"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218"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219" name="Rectangle 4"/>
          <p:cNvSpPr/>
          <p:nvPr/>
        </p:nvSpPr>
        <p:spPr>
          <a:xfrm>
            <a:off x="914400" y="1143000"/>
            <a:ext cx="1481137"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One-Shots</a:t>
            </a:r>
          </a:p>
        </p:txBody>
      </p:sp>
      <p:sp>
        <p:nvSpPr>
          <p:cNvPr id="1049220" name="Text Box 24"/>
          <p:cNvSpPr txBox="1"/>
          <p:nvPr/>
        </p:nvSpPr>
        <p:spPr>
          <a:xfrm>
            <a:off x="1143000" y="1676400"/>
            <a:ext cx="6858000" cy="15525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a:t>The </a:t>
            </a:r>
            <a:r>
              <a:rPr lang="en-US" altLang="en-US" b="1"/>
              <a:t>one-shot</a:t>
            </a:r>
            <a:r>
              <a:rPr lang="en-US" altLang="en-US"/>
              <a:t> or </a:t>
            </a:r>
            <a:r>
              <a:rPr lang="en-US" altLang="en-US" b="1"/>
              <a:t>monostable</a:t>
            </a:r>
            <a:r>
              <a:rPr lang="en-US" altLang="en-US"/>
              <a:t> multivibrator is a device with only one stable state. When triggered, it goes to its unstable state for a predetermined length of time, then returns to its stable state.</a:t>
            </a:r>
          </a:p>
        </p:txBody>
      </p:sp>
      <p:sp>
        <p:nvSpPr>
          <p:cNvPr id="1049221" name="Text Box 25"/>
          <p:cNvSpPr txBox="1"/>
          <p:nvPr/>
        </p:nvSpPr>
        <p:spPr>
          <a:xfrm>
            <a:off x="1143000" y="3505200"/>
            <a:ext cx="4114800" cy="10064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2000"/>
              <a:t>For most one-shots, the length of time in the unstable state (</a:t>
            </a:r>
            <a:r>
              <a:rPr lang="en-US" altLang="en-US" sz="2000" i="1"/>
              <a:t>t</a:t>
            </a:r>
            <a:r>
              <a:rPr lang="en-US" altLang="en-US" sz="2000" i="1" baseline="-25000"/>
              <a:t>W</a:t>
            </a:r>
            <a:r>
              <a:rPr lang="en-US" altLang="en-US" sz="2000"/>
              <a:t>) is determined by an external </a:t>
            </a:r>
            <a:r>
              <a:rPr lang="en-US" altLang="en-US" sz="2000" i="1"/>
              <a:t>RC</a:t>
            </a:r>
            <a:r>
              <a:rPr lang="en-US" altLang="en-US" sz="2000"/>
              <a:t> circuit.</a:t>
            </a:r>
          </a:p>
        </p:txBody>
      </p:sp>
      <p:graphicFrame>
        <p:nvGraphicFramePr>
          <p:cNvPr id="4194337" name="Object 4194336"/>
          <p:cNvGraphicFramePr>
            <a:graphicFrameLocks/>
          </p:cNvGraphicFramePr>
          <p:nvPr/>
        </p:nvGraphicFramePr>
        <p:xfrm>
          <a:off x="5943600" y="3048000"/>
          <a:ext cx="1552575" cy="1981200"/>
        </p:xfrm>
        <a:graphic>
          <a:graphicData uri="http://schemas.openxmlformats.org/presentationml/2006/ole">
            <mc:AlternateContent xmlns:mc="http://schemas.openxmlformats.org/markup-compatibility/2006">
              <mc:Choice xmlns:v="urn:schemas-microsoft-com:vml" Requires="v">
                <p:oleObj spid="_x0000_s22530" name="CorelDRAW" r:id="rId5" imgW="1552575" imgH="1981200" progId="CorelDRAW.Graphic.13">
                  <p:embed followColorScheme="full"/>
                </p:oleObj>
              </mc:Choice>
              <mc:Fallback>
                <p:oleObj name="CorelDRAW" r:id="rId5" imgW="1552575" imgH="1981200" progId="CorelDRAW.Graphic.13">
                  <p:embed followColorScheme="full"/>
                  <p:pic>
                    <p:nvPicPr>
                      <p:cNvPr id="2097242" name="Object 26"/>
                      <p:cNvPicPr>
                        <a:picLocks/>
                      </p:cNvPicPr>
                      <p:nvPr/>
                    </p:nvPicPr>
                    <p:blipFill>
                      <a:blip r:embed="rId6"/>
                      <a:srcRect/>
                      <a:stretch>
                        <a:fillRect/>
                      </a:stretch>
                    </p:blipFill>
                    <p:spPr>
                      <a:xfrm>
                        <a:off x="5943600" y="3048000"/>
                        <a:ext cx="1552575" cy="1981200"/>
                      </a:xfrm>
                      <a:prstGeom prst="rect">
                        <a:avLst/>
                      </a:prstGeom>
                      <a:noFill/>
                      <a:ln>
                        <a:noFill/>
                      </a:ln>
                    </p:spPr>
                  </p:pic>
                </p:oleObj>
              </mc:Fallback>
            </mc:AlternateContent>
          </a:graphicData>
        </a:graphic>
      </p:graphicFrame>
      <p:sp>
        <p:nvSpPr>
          <p:cNvPr id="1049222" name="Text Box 27"/>
          <p:cNvSpPr txBox="1"/>
          <p:nvPr/>
        </p:nvSpPr>
        <p:spPr>
          <a:xfrm>
            <a:off x="5573712" y="4102100"/>
            <a:ext cx="9144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00"/>
                </a:solidFill>
              </a:rPr>
              <a:t>Trigger</a:t>
            </a:r>
          </a:p>
        </p:txBody>
      </p:sp>
      <p:sp>
        <p:nvSpPr>
          <p:cNvPr id="1049223" name="Text Box 28"/>
          <p:cNvSpPr txBox="1"/>
          <p:nvPr/>
        </p:nvSpPr>
        <p:spPr>
          <a:xfrm>
            <a:off x="6096000" y="3352800"/>
            <a:ext cx="6096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solidFill>
                  <a:srgbClr val="FF0000"/>
                </a:solidFill>
              </a:rPr>
              <a:t>C</a:t>
            </a:r>
            <a:r>
              <a:rPr lang="en-US" altLang="en-US" sz="1400" baseline="-25000">
                <a:solidFill>
                  <a:srgbClr val="FF0000"/>
                </a:solidFill>
              </a:rPr>
              <a:t>EXT</a:t>
            </a:r>
          </a:p>
        </p:txBody>
      </p:sp>
      <p:sp>
        <p:nvSpPr>
          <p:cNvPr id="1049224" name="Text Box 29"/>
          <p:cNvSpPr txBox="1"/>
          <p:nvPr/>
        </p:nvSpPr>
        <p:spPr>
          <a:xfrm>
            <a:off x="5486400" y="3352800"/>
            <a:ext cx="6096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solidFill>
                  <a:srgbClr val="FF0000"/>
                </a:solidFill>
              </a:rPr>
              <a:t>R</a:t>
            </a:r>
            <a:r>
              <a:rPr lang="en-US" altLang="en-US" sz="1400" baseline="-25000">
                <a:solidFill>
                  <a:srgbClr val="FF0000"/>
                </a:solidFill>
              </a:rPr>
              <a:t>EXT</a:t>
            </a:r>
          </a:p>
        </p:txBody>
      </p:sp>
      <p:sp>
        <p:nvSpPr>
          <p:cNvPr id="1049225" name="Text Box 30"/>
          <p:cNvSpPr txBox="1"/>
          <p:nvPr/>
        </p:nvSpPr>
        <p:spPr>
          <a:xfrm>
            <a:off x="5867400" y="2819400"/>
            <a:ext cx="5334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t>+</a:t>
            </a:r>
            <a:r>
              <a:rPr lang="en-US" altLang="en-US" sz="1400" i="1"/>
              <a:t>V</a:t>
            </a:r>
          </a:p>
        </p:txBody>
      </p:sp>
      <p:sp>
        <p:nvSpPr>
          <p:cNvPr id="1049226" name="Text Box 31"/>
          <p:cNvSpPr txBox="1"/>
          <p:nvPr/>
        </p:nvSpPr>
        <p:spPr>
          <a:xfrm>
            <a:off x="6553200" y="3700462"/>
            <a:ext cx="609600" cy="27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200"/>
              <a:t>CX</a:t>
            </a:r>
          </a:p>
        </p:txBody>
      </p:sp>
      <p:sp>
        <p:nvSpPr>
          <p:cNvPr id="1049227" name="Text Box 32"/>
          <p:cNvSpPr txBox="1"/>
          <p:nvPr/>
        </p:nvSpPr>
        <p:spPr>
          <a:xfrm>
            <a:off x="6553200" y="3951287"/>
            <a:ext cx="685800" cy="27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200"/>
              <a:t>RX/CX</a:t>
            </a:r>
          </a:p>
        </p:txBody>
      </p:sp>
      <p:grpSp>
        <p:nvGrpSpPr>
          <p:cNvPr id="202" name="Group 201"/>
          <p:cNvGrpSpPr/>
          <p:nvPr/>
        </p:nvGrpSpPr>
        <p:grpSpPr>
          <a:xfrm>
            <a:off x="7469187" y="4606925"/>
            <a:ext cx="381000" cy="336550"/>
            <a:chOff x="2454" y="3201"/>
            <a:chExt cx="240" cy="212"/>
          </a:xfrm>
        </p:grpSpPr>
        <p:sp>
          <p:nvSpPr>
            <p:cNvPr id="1049228" name="Text Box 34"/>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9229" name="Line 35"/>
            <p:cNvSpPr/>
            <p:nvPr/>
          </p:nvSpPr>
          <p:spPr>
            <a:xfrm>
              <a:off x="2524" y="3237"/>
              <a:ext cx="96" cy="0"/>
            </a:xfrm>
            <a:prstGeom prst="line">
              <a:avLst/>
            </a:prstGeom>
            <a:noFill/>
            <a:ln w="9525" cap="flat" cmpd="sng">
              <a:solidFill>
                <a:srgbClr val="FF0000">
                  <a:alpha val="100000"/>
                </a:srgbClr>
              </a:solidFill>
              <a:prstDash val="solid"/>
              <a:round/>
            </a:ln>
          </p:spPr>
        </p:sp>
      </p:grpSp>
      <p:sp>
        <p:nvSpPr>
          <p:cNvPr id="1049230" name="Text Box 36"/>
          <p:cNvSpPr txBox="1"/>
          <p:nvPr/>
        </p:nvSpPr>
        <p:spPr>
          <a:xfrm>
            <a:off x="7467600" y="35052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graphicFrame>
        <p:nvGraphicFramePr>
          <p:cNvPr id="4194338" name="Object 4194337"/>
          <p:cNvGraphicFramePr>
            <a:graphicFrameLocks/>
          </p:cNvGraphicFramePr>
          <p:nvPr/>
        </p:nvGraphicFramePr>
        <p:xfrm>
          <a:off x="1600200" y="5029200"/>
          <a:ext cx="5316537" cy="1011237"/>
        </p:xfrm>
        <a:graphic>
          <a:graphicData uri="http://schemas.openxmlformats.org/presentationml/2006/ole">
            <mc:AlternateContent xmlns:mc="http://schemas.openxmlformats.org/markup-compatibility/2006">
              <mc:Choice xmlns:v="urn:schemas-microsoft-com:vml" Requires="v">
                <p:oleObj spid="_x0000_s22531" name="CorelDRAW" r:id="rId7" imgW="5316537" imgH="1011237" progId="CorelDRAW.Graphic.13">
                  <p:embed followColorScheme="full"/>
                </p:oleObj>
              </mc:Choice>
              <mc:Fallback>
                <p:oleObj name="CorelDRAW" r:id="rId7" imgW="5316537" imgH="1011237" progId="CorelDRAW.Graphic.13">
                  <p:embed followColorScheme="full"/>
                  <p:pic>
                    <p:nvPicPr>
                      <p:cNvPr id="2097243" name="Object 37"/>
                      <p:cNvPicPr>
                        <a:picLocks/>
                      </p:cNvPicPr>
                      <p:nvPr/>
                    </p:nvPicPr>
                    <p:blipFill>
                      <a:blip r:embed="rId8"/>
                      <a:srcRect/>
                      <a:stretch>
                        <a:fillRect/>
                      </a:stretch>
                    </p:blipFill>
                    <p:spPr>
                      <a:xfrm>
                        <a:off x="1600200" y="5029200"/>
                        <a:ext cx="5316537" cy="1011237"/>
                      </a:xfrm>
                      <a:prstGeom prst="rect">
                        <a:avLst/>
                      </a:prstGeom>
                      <a:noFill/>
                      <a:ln>
                        <a:noFill/>
                      </a:ln>
                    </p:spPr>
                  </p:pic>
                </p:oleObj>
              </mc:Fallback>
            </mc:AlternateContent>
          </a:graphicData>
        </a:graphic>
      </p:graphicFrame>
      <p:sp>
        <p:nvSpPr>
          <p:cNvPr id="1049231" name="Text Box 39"/>
          <p:cNvSpPr txBox="1"/>
          <p:nvPr/>
        </p:nvSpPr>
        <p:spPr>
          <a:xfrm>
            <a:off x="2347912" y="5715000"/>
            <a:ext cx="381000" cy="304800"/>
          </a:xfrm>
          <a:prstGeom prst="rect">
            <a:avLst/>
          </a:prstGeom>
          <a:solidFill>
            <a:srgbClr val="FFFFFF"/>
          </a:solid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solidFill>
                  <a:srgbClr val="FF0066"/>
                </a:solidFill>
              </a:rPr>
              <a:t>t</a:t>
            </a:r>
            <a:r>
              <a:rPr lang="en-US" altLang="en-US" sz="1400" i="1" baseline="-25000">
                <a:solidFill>
                  <a:srgbClr val="FF0066"/>
                </a:solidFill>
              </a:rPr>
              <a:t>W</a:t>
            </a:r>
          </a:p>
        </p:txBody>
      </p:sp>
      <p:sp>
        <p:nvSpPr>
          <p:cNvPr id="1049232" name="Text Box 40"/>
          <p:cNvSpPr txBox="1"/>
          <p:nvPr/>
        </p:nvSpPr>
        <p:spPr>
          <a:xfrm>
            <a:off x="990600" y="5029200"/>
            <a:ext cx="9144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66"/>
                </a:solidFill>
              </a:rPr>
              <a:t>Trigger</a:t>
            </a:r>
          </a:p>
        </p:txBody>
      </p:sp>
      <p:sp>
        <p:nvSpPr>
          <p:cNvPr id="1049233" name="Text Box 41"/>
          <p:cNvSpPr txBox="1"/>
          <p:nvPr/>
        </p:nvSpPr>
        <p:spPr>
          <a:xfrm>
            <a:off x="1295400" y="54864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66"/>
                </a:solidFill>
              </a:rPr>
              <a:t>Q</a:t>
            </a:r>
          </a:p>
        </p:txBody>
      </p:sp>
      <p:sp>
        <p:nvSpPr>
          <p:cNvPr id="1049234" name="Line 42"/>
          <p:cNvSpPr/>
          <p:nvPr/>
        </p:nvSpPr>
        <p:spPr>
          <a:xfrm flipV="1">
            <a:off x="5334000" y="3733800"/>
            <a:ext cx="533400" cy="304800"/>
          </a:xfrm>
          <a:prstGeom prst="line">
            <a:avLst/>
          </a:prstGeom>
          <a:noFill/>
          <a:ln w="9525" cap="flat" cmpd="sng">
            <a:solidFill>
              <a:schemeClr val="dk1">
                <a:alpha val="100000"/>
              </a:schemeClr>
            </a:solidFill>
            <a:prstDash val="solid"/>
            <a:roun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221"/>
                                        </p:tgtEl>
                                        <p:attrNameLst>
                                          <p:attrName>style.visibility</p:attrName>
                                        </p:attrNameLst>
                                      </p:cBhvr>
                                      <p:to>
                                        <p:strVal val="visible"/>
                                      </p:to>
                                    </p:set>
                                    <p:anim calcmode="lin" valueType="num">
                                      <p:cBhvr additive="base">
                                        <p:cTn id="7" dur="500" fill="hold"/>
                                        <p:tgtEl>
                                          <p:spTgt spid="1049221"/>
                                        </p:tgtEl>
                                        <p:attrNameLst>
                                          <p:attrName>ppt_x</p:attrName>
                                        </p:attrNameLst>
                                      </p:cBhvr>
                                      <p:tavLst>
                                        <p:tav tm="0">
                                          <p:val>
                                            <p:strVal val="0-#ppt_w/2"/>
                                          </p:val>
                                        </p:tav>
                                        <p:tav tm="100000">
                                          <p:val>
                                            <p:strVal val="#ppt_x"/>
                                          </p:val>
                                        </p:tav>
                                      </p:tavLst>
                                    </p:anim>
                                    <p:anim calcmode="lin" valueType="num">
                                      <p:cBhvr additive="base">
                                        <p:cTn id="8" dur="500" fill="hold"/>
                                        <p:tgtEl>
                                          <p:spTgt spid="104922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4" fill="hold" nodeType="afterEffect">
                                  <p:stCondLst>
                                    <p:cond delay="0"/>
                                  </p:stCondLst>
                                  <p:childTnLst>
                                    <p:set>
                                      <p:cBhvr>
                                        <p:cTn id="11" dur="1" fill="hold">
                                          <p:stCondLst>
                                            <p:cond delay="0"/>
                                          </p:stCondLst>
                                        </p:cTn>
                                        <p:tgtEl>
                                          <p:spTgt spid="1049234"/>
                                        </p:tgtEl>
                                        <p:attrNameLst>
                                          <p:attrName>style.visibility</p:attrName>
                                        </p:attrNameLst>
                                      </p:cBhvr>
                                      <p:to>
                                        <p:strVal val="visible"/>
                                      </p:to>
                                    </p:set>
                                    <p:animEffect transition="in" filter="wipe(down)">
                                      <p:cBhvr>
                                        <p:cTn id="12" dur="500"/>
                                        <p:tgtEl>
                                          <p:spTgt spid="1049234"/>
                                        </p:tgtEl>
                                      </p:cBhvr>
                                    </p:animEffect>
                                  </p:childTnLst>
                                  <p:subTnLst>
                                    <p:set>
                                      <p:cBhvr override="childStyle">
                                        <p:cTn presetSubtype="1" dur="1" fill="hold" display="0" masterRel="nextClick" afterEffect="1"/>
                                        <p:tgtEl>
                                          <p:spTgt spid="104923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94338"/>
                                        </p:tgtEl>
                                        <p:attrNameLst>
                                          <p:attrName>style.visibility</p:attrName>
                                        </p:attrNameLst>
                                      </p:cBhvr>
                                      <p:to>
                                        <p:strVal val="visible"/>
                                      </p:to>
                                    </p:set>
                                    <p:animEffect transition="in" filter="wipe(left)">
                                      <p:cBhvr>
                                        <p:cTn id="17" dur="1000"/>
                                        <p:tgtEl>
                                          <p:spTgt spid="4194338"/>
                                        </p:tgtEl>
                                      </p:cBhvr>
                                    </p:animEffect>
                                  </p:childTnLst>
                                </p:cTn>
                              </p:par>
                            </p:childTnLst>
                          </p:cTn>
                        </p:par>
                        <p:par>
                          <p:cTn id="18" fill="hold" nodeType="afterGroup">
                            <p:stCondLst>
                              <p:cond delay="1000"/>
                            </p:stCondLst>
                            <p:childTnLst>
                              <p:par>
                                <p:cTn id="19" presetID="37" presetClass="entr" presetSubtype="0" fill="hold" grpId="0" nodeType="afterEffect">
                                  <p:stCondLst>
                                    <p:cond delay="0"/>
                                  </p:stCondLst>
                                  <p:childTnLst>
                                    <p:set>
                                      <p:cBhvr>
                                        <p:cTn id="20" dur="1" fill="hold">
                                          <p:stCondLst>
                                            <p:cond delay="0"/>
                                          </p:stCondLst>
                                        </p:cTn>
                                        <p:tgtEl>
                                          <p:spTgt spid="1049231"/>
                                        </p:tgtEl>
                                        <p:attrNameLst>
                                          <p:attrName>style.visibility</p:attrName>
                                        </p:attrNameLst>
                                      </p:cBhvr>
                                      <p:to>
                                        <p:strVal val="visible"/>
                                      </p:to>
                                    </p:set>
                                    <p:animEffect transition="in" filter="fade">
                                      <p:cBhvr>
                                        <p:cTn id="21" dur="1000"/>
                                        <p:tgtEl>
                                          <p:spTgt spid="1049231"/>
                                        </p:tgtEl>
                                      </p:cBhvr>
                                    </p:animEffect>
                                    <p:anim calcmode="lin" valueType="num">
                                      <p:cBhvr>
                                        <p:cTn id="22" dur="1000" fill="hold"/>
                                        <p:tgtEl>
                                          <p:spTgt spid="1049231"/>
                                        </p:tgtEl>
                                        <p:attrNameLst>
                                          <p:attrName>ppt_x</p:attrName>
                                        </p:attrNameLst>
                                      </p:cBhvr>
                                      <p:tavLst>
                                        <p:tav tm="0">
                                          <p:val>
                                            <p:strVal val="#ppt_x"/>
                                          </p:val>
                                        </p:tav>
                                        <p:tav tm="100000">
                                          <p:val>
                                            <p:strVal val="#ppt_x"/>
                                          </p:val>
                                        </p:tav>
                                      </p:tavLst>
                                    </p:anim>
                                    <p:anim calcmode="lin" valueType="num">
                                      <p:cBhvr>
                                        <p:cTn id="23" dur="900" decel="100000" fill="hold"/>
                                        <p:tgtEl>
                                          <p:spTgt spid="1049231"/>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49231"/>
                                        </p:tgtEl>
                                        <p:attrNameLst>
                                          <p:attrName>ppt_y</p:attrName>
                                        </p:attrNameLst>
                                      </p:cBhvr>
                                      <p:tavLst>
                                        <p:tav tm="0">
                                          <p:val>
                                            <p:strVal val="#ppt_y-.03"/>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49232"/>
                                        </p:tgtEl>
                                        <p:attrNameLst>
                                          <p:attrName>style.visibility</p:attrName>
                                        </p:attrNameLst>
                                      </p:cBhvr>
                                      <p:to>
                                        <p:strVal val="visible"/>
                                      </p:to>
                                    </p:set>
                                    <p:anim calcmode="lin" valueType="num">
                                      <p:cBhvr additive="base">
                                        <p:cTn id="27" dur="500" fill="hold"/>
                                        <p:tgtEl>
                                          <p:spTgt spid="1049232"/>
                                        </p:tgtEl>
                                        <p:attrNameLst>
                                          <p:attrName>ppt_x</p:attrName>
                                        </p:attrNameLst>
                                      </p:cBhvr>
                                      <p:tavLst>
                                        <p:tav tm="0">
                                          <p:val>
                                            <p:strVal val="0-#ppt_w/2"/>
                                          </p:val>
                                        </p:tav>
                                        <p:tav tm="100000">
                                          <p:val>
                                            <p:strVal val="#ppt_x"/>
                                          </p:val>
                                        </p:tav>
                                      </p:tavLst>
                                    </p:anim>
                                    <p:anim calcmode="lin" valueType="num">
                                      <p:cBhvr additive="base">
                                        <p:cTn id="28" dur="500" fill="hold"/>
                                        <p:tgtEl>
                                          <p:spTgt spid="104923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49233"/>
                                        </p:tgtEl>
                                        <p:attrNameLst>
                                          <p:attrName>style.visibility</p:attrName>
                                        </p:attrNameLst>
                                      </p:cBhvr>
                                      <p:to>
                                        <p:strVal val="visible"/>
                                      </p:to>
                                    </p:set>
                                    <p:anim calcmode="lin" valueType="num">
                                      <p:cBhvr additive="base">
                                        <p:cTn id="31" dur="500" fill="hold"/>
                                        <p:tgtEl>
                                          <p:spTgt spid="1049233"/>
                                        </p:tgtEl>
                                        <p:attrNameLst>
                                          <p:attrName>ppt_x</p:attrName>
                                        </p:attrNameLst>
                                      </p:cBhvr>
                                      <p:tavLst>
                                        <p:tav tm="0">
                                          <p:val>
                                            <p:strVal val="0-#ppt_w/2"/>
                                          </p:val>
                                        </p:tav>
                                        <p:tav tm="100000">
                                          <p:val>
                                            <p:strVal val="#ppt_x"/>
                                          </p:val>
                                        </p:tav>
                                      </p:tavLst>
                                    </p:anim>
                                    <p:anim calcmode="lin" valueType="num">
                                      <p:cBhvr additive="base">
                                        <p:cTn id="32" dur="500" fill="hold"/>
                                        <p:tgtEl>
                                          <p:spTgt spid="10492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1" grpId="0"/>
      <p:bldP spid="1049231" grpId="0" animBg="1"/>
      <p:bldP spid="1049232" grpId="0"/>
      <p:bldP spid="10492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44"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238"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239" name="Rectangle 4"/>
          <p:cNvSpPr/>
          <p:nvPr/>
        </p:nvSpPr>
        <p:spPr>
          <a:xfrm>
            <a:off x="914400" y="1143000"/>
            <a:ext cx="1481137"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One-Shots</a:t>
            </a:r>
          </a:p>
        </p:txBody>
      </p:sp>
      <p:sp>
        <p:nvSpPr>
          <p:cNvPr id="1049240" name="Text Box 5"/>
          <p:cNvSpPr txBox="1"/>
          <p:nvPr/>
        </p:nvSpPr>
        <p:spPr>
          <a:xfrm>
            <a:off x="1143000" y="2514600"/>
            <a:ext cx="6858000" cy="15525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a:t>Retriggerable one-shots respond to any trigger, even if it occurs in the unstable state. If it occurs during the unstable state, the state is extended by an amount equal to the pulse width.</a:t>
            </a:r>
          </a:p>
        </p:txBody>
      </p:sp>
      <p:graphicFrame>
        <p:nvGraphicFramePr>
          <p:cNvPr id="4194339" name="Object 4194338"/>
          <p:cNvGraphicFramePr>
            <a:graphicFrameLocks/>
          </p:cNvGraphicFramePr>
          <p:nvPr/>
        </p:nvGraphicFramePr>
        <p:xfrm>
          <a:off x="1981200" y="4543425"/>
          <a:ext cx="5773737" cy="1095375"/>
        </p:xfrm>
        <a:graphic>
          <a:graphicData uri="http://schemas.openxmlformats.org/presentationml/2006/ole">
            <mc:AlternateContent xmlns:mc="http://schemas.openxmlformats.org/markup-compatibility/2006">
              <mc:Choice xmlns:v="urn:schemas-microsoft-com:vml" Requires="v">
                <p:oleObj spid="_x0000_s23554" name="CorelDRAW" r:id="rId5" imgW="5773737" imgH="1095375" progId="CorelDRAW.Graphic.13">
                  <p:embed followColorScheme="full"/>
                </p:oleObj>
              </mc:Choice>
              <mc:Fallback>
                <p:oleObj name="CorelDRAW" r:id="rId5" imgW="5773737" imgH="1095375" progId="CorelDRAW.Graphic.13">
                  <p:embed followColorScheme="full"/>
                  <p:pic>
                    <p:nvPicPr>
                      <p:cNvPr id="2097245" name="Object 6"/>
                      <p:cNvPicPr>
                        <a:picLocks/>
                      </p:cNvPicPr>
                      <p:nvPr/>
                    </p:nvPicPr>
                    <p:blipFill>
                      <a:blip r:embed="rId6"/>
                      <a:srcRect/>
                      <a:stretch>
                        <a:fillRect/>
                      </a:stretch>
                    </p:blipFill>
                    <p:spPr>
                      <a:xfrm>
                        <a:off x="1981200" y="4543425"/>
                        <a:ext cx="5773737" cy="1095375"/>
                      </a:xfrm>
                      <a:prstGeom prst="rect">
                        <a:avLst/>
                      </a:prstGeom>
                      <a:noFill/>
                      <a:ln>
                        <a:noFill/>
                      </a:ln>
                    </p:spPr>
                  </p:pic>
                </p:oleObj>
              </mc:Fallback>
            </mc:AlternateContent>
          </a:graphicData>
        </a:graphic>
      </p:graphicFrame>
      <p:sp>
        <p:nvSpPr>
          <p:cNvPr id="1049241" name="Text Box 7"/>
          <p:cNvSpPr txBox="1"/>
          <p:nvPr/>
        </p:nvSpPr>
        <p:spPr>
          <a:xfrm>
            <a:off x="3657600" y="4821237"/>
            <a:ext cx="12192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66"/>
                </a:solidFill>
              </a:rPr>
              <a:t>Retriggers</a:t>
            </a:r>
          </a:p>
        </p:txBody>
      </p:sp>
      <p:sp>
        <p:nvSpPr>
          <p:cNvPr id="1049242" name="Text Box 8"/>
          <p:cNvSpPr txBox="1"/>
          <p:nvPr/>
        </p:nvSpPr>
        <p:spPr>
          <a:xfrm>
            <a:off x="3733800" y="5305425"/>
            <a:ext cx="381000" cy="304800"/>
          </a:xfrm>
          <a:prstGeom prst="rect">
            <a:avLst/>
          </a:prstGeom>
          <a:solidFill>
            <a:srgbClr val="FFFFFF"/>
          </a:solid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solidFill>
                  <a:srgbClr val="FF0066"/>
                </a:solidFill>
              </a:rPr>
              <a:t>t</a:t>
            </a:r>
            <a:r>
              <a:rPr lang="en-US" altLang="en-US" sz="1400" i="1" baseline="-25000">
                <a:solidFill>
                  <a:srgbClr val="FF0066"/>
                </a:solidFill>
              </a:rPr>
              <a:t>W</a:t>
            </a:r>
          </a:p>
        </p:txBody>
      </p:sp>
      <p:sp>
        <p:nvSpPr>
          <p:cNvPr id="1049243" name="Text Box 9"/>
          <p:cNvSpPr txBox="1"/>
          <p:nvPr/>
        </p:nvSpPr>
        <p:spPr>
          <a:xfrm>
            <a:off x="1295400" y="4572000"/>
            <a:ext cx="9144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66"/>
                </a:solidFill>
              </a:rPr>
              <a:t>Trigger</a:t>
            </a:r>
          </a:p>
        </p:txBody>
      </p:sp>
      <p:sp>
        <p:nvSpPr>
          <p:cNvPr id="1049244" name="Text Box 10"/>
          <p:cNvSpPr txBox="1"/>
          <p:nvPr/>
        </p:nvSpPr>
        <p:spPr>
          <a:xfrm>
            <a:off x="1600200" y="50292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66"/>
                </a:solidFill>
              </a:rPr>
              <a:t>Q</a:t>
            </a:r>
          </a:p>
        </p:txBody>
      </p:sp>
      <p:sp>
        <p:nvSpPr>
          <p:cNvPr id="1049245" name="Text Box 11"/>
          <p:cNvSpPr txBox="1"/>
          <p:nvPr/>
        </p:nvSpPr>
        <p:spPr>
          <a:xfrm>
            <a:off x="1219200" y="4114800"/>
            <a:ext cx="2971800" cy="396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Retriggerable one-shot:</a:t>
            </a:r>
          </a:p>
        </p:txBody>
      </p:sp>
      <p:sp>
        <p:nvSpPr>
          <p:cNvPr id="1049246" name="Text Box 12"/>
          <p:cNvSpPr txBox="1"/>
          <p:nvPr/>
        </p:nvSpPr>
        <p:spPr>
          <a:xfrm>
            <a:off x="1143000" y="1676400"/>
            <a:ext cx="6858000" cy="8223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a:t>Nonretriggerable one-shots do not respond to any triggers that occur during the unstable state.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245"/>
                                        </p:tgtEl>
                                        <p:attrNameLst>
                                          <p:attrName>style.visibility</p:attrName>
                                        </p:attrNameLst>
                                      </p:cBhvr>
                                      <p:to>
                                        <p:strVal val="visible"/>
                                      </p:to>
                                    </p:set>
                                    <p:anim calcmode="lin" valueType="num">
                                      <p:cBhvr additive="base">
                                        <p:cTn id="7" dur="500" fill="hold"/>
                                        <p:tgtEl>
                                          <p:spTgt spid="1049245"/>
                                        </p:tgtEl>
                                        <p:attrNameLst>
                                          <p:attrName>ppt_x</p:attrName>
                                        </p:attrNameLst>
                                      </p:cBhvr>
                                      <p:tavLst>
                                        <p:tav tm="0">
                                          <p:val>
                                            <p:strVal val="0-#ppt_w/2"/>
                                          </p:val>
                                        </p:tav>
                                        <p:tav tm="100000">
                                          <p:val>
                                            <p:strVal val="#ppt_x"/>
                                          </p:val>
                                        </p:tav>
                                      </p:tavLst>
                                    </p:anim>
                                    <p:anim calcmode="lin" valueType="num">
                                      <p:cBhvr additive="base">
                                        <p:cTn id="8" dur="500" fill="hold"/>
                                        <p:tgtEl>
                                          <p:spTgt spid="104924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4194339"/>
                                        </p:tgtEl>
                                        <p:attrNameLst>
                                          <p:attrName>style.visibility</p:attrName>
                                        </p:attrNameLst>
                                      </p:cBhvr>
                                      <p:to>
                                        <p:strVal val="visible"/>
                                      </p:to>
                                    </p:set>
                                    <p:animEffect transition="in" filter="wipe(left)">
                                      <p:cBhvr>
                                        <p:cTn id="12" dur="1000"/>
                                        <p:tgtEl>
                                          <p:spTgt spid="4194339"/>
                                        </p:tgtEl>
                                      </p:cBhvr>
                                    </p:animEffect>
                                  </p:childTnLst>
                                </p:cTn>
                              </p:par>
                            </p:childTnLst>
                          </p:cTn>
                        </p:par>
                        <p:par>
                          <p:cTn id="13" fill="hold" nodeType="afterGroup">
                            <p:stCondLst>
                              <p:cond delay="1500"/>
                            </p:stCondLst>
                            <p:childTnLst>
                              <p:par>
                                <p:cTn id="14" presetID="37" presetClass="entr" presetSubtype="0" fill="hold" grpId="0" nodeType="afterEffect">
                                  <p:stCondLst>
                                    <p:cond delay="0"/>
                                  </p:stCondLst>
                                  <p:childTnLst>
                                    <p:set>
                                      <p:cBhvr>
                                        <p:cTn id="15" dur="1" fill="hold">
                                          <p:stCondLst>
                                            <p:cond delay="0"/>
                                          </p:stCondLst>
                                        </p:cTn>
                                        <p:tgtEl>
                                          <p:spTgt spid="1049242"/>
                                        </p:tgtEl>
                                        <p:attrNameLst>
                                          <p:attrName>style.visibility</p:attrName>
                                        </p:attrNameLst>
                                      </p:cBhvr>
                                      <p:to>
                                        <p:strVal val="visible"/>
                                      </p:to>
                                    </p:set>
                                    <p:animEffect transition="in" filter="fade">
                                      <p:cBhvr>
                                        <p:cTn id="16" dur="1000"/>
                                        <p:tgtEl>
                                          <p:spTgt spid="1049242"/>
                                        </p:tgtEl>
                                      </p:cBhvr>
                                    </p:animEffect>
                                    <p:anim calcmode="lin" valueType="num">
                                      <p:cBhvr>
                                        <p:cTn id="17" dur="1000" fill="hold"/>
                                        <p:tgtEl>
                                          <p:spTgt spid="1049242"/>
                                        </p:tgtEl>
                                        <p:attrNameLst>
                                          <p:attrName>ppt_x</p:attrName>
                                        </p:attrNameLst>
                                      </p:cBhvr>
                                      <p:tavLst>
                                        <p:tav tm="0">
                                          <p:val>
                                            <p:strVal val="#ppt_x"/>
                                          </p:val>
                                        </p:tav>
                                        <p:tav tm="100000">
                                          <p:val>
                                            <p:strVal val="#ppt_x"/>
                                          </p:val>
                                        </p:tav>
                                      </p:tavLst>
                                    </p:anim>
                                    <p:anim calcmode="lin" valueType="num">
                                      <p:cBhvr>
                                        <p:cTn id="18" dur="900" decel="100000" fill="hold"/>
                                        <p:tgtEl>
                                          <p:spTgt spid="1049242"/>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049242"/>
                                        </p:tgtEl>
                                        <p:attrNameLst>
                                          <p:attrName>ppt_y</p:attrName>
                                        </p:attrNameLst>
                                      </p:cBhvr>
                                      <p:tavLst>
                                        <p:tav tm="0">
                                          <p:val>
                                            <p:strVal val="#ppt_y-.03"/>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049243"/>
                                        </p:tgtEl>
                                        <p:attrNameLst>
                                          <p:attrName>style.visibility</p:attrName>
                                        </p:attrNameLst>
                                      </p:cBhvr>
                                      <p:to>
                                        <p:strVal val="visible"/>
                                      </p:to>
                                    </p:set>
                                    <p:anim calcmode="lin" valueType="num">
                                      <p:cBhvr additive="base">
                                        <p:cTn id="22" dur="500" fill="hold"/>
                                        <p:tgtEl>
                                          <p:spTgt spid="1049243"/>
                                        </p:tgtEl>
                                        <p:attrNameLst>
                                          <p:attrName>ppt_x</p:attrName>
                                        </p:attrNameLst>
                                      </p:cBhvr>
                                      <p:tavLst>
                                        <p:tav tm="0">
                                          <p:val>
                                            <p:strVal val="0-#ppt_w/2"/>
                                          </p:val>
                                        </p:tav>
                                        <p:tav tm="100000">
                                          <p:val>
                                            <p:strVal val="#ppt_x"/>
                                          </p:val>
                                        </p:tav>
                                      </p:tavLst>
                                    </p:anim>
                                    <p:anim calcmode="lin" valueType="num">
                                      <p:cBhvr additive="base">
                                        <p:cTn id="23" dur="500" fill="hold"/>
                                        <p:tgtEl>
                                          <p:spTgt spid="1049243"/>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049244"/>
                                        </p:tgtEl>
                                        <p:attrNameLst>
                                          <p:attrName>style.visibility</p:attrName>
                                        </p:attrNameLst>
                                      </p:cBhvr>
                                      <p:to>
                                        <p:strVal val="visible"/>
                                      </p:to>
                                    </p:set>
                                    <p:anim calcmode="lin" valueType="num">
                                      <p:cBhvr additive="base">
                                        <p:cTn id="26" dur="500" fill="hold"/>
                                        <p:tgtEl>
                                          <p:spTgt spid="1049244"/>
                                        </p:tgtEl>
                                        <p:attrNameLst>
                                          <p:attrName>ppt_x</p:attrName>
                                        </p:attrNameLst>
                                      </p:cBhvr>
                                      <p:tavLst>
                                        <p:tav tm="0">
                                          <p:val>
                                            <p:strVal val="0-#ppt_w/2"/>
                                          </p:val>
                                        </p:tav>
                                        <p:tav tm="100000">
                                          <p:val>
                                            <p:strVal val="#ppt_x"/>
                                          </p:val>
                                        </p:tav>
                                      </p:tavLst>
                                    </p:anim>
                                    <p:anim calcmode="lin" valueType="num">
                                      <p:cBhvr additive="base">
                                        <p:cTn id="27" dur="500" fill="hold"/>
                                        <p:tgtEl>
                                          <p:spTgt spid="1049244"/>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049241"/>
                                        </p:tgtEl>
                                        <p:attrNameLst>
                                          <p:attrName>style.visibility</p:attrName>
                                        </p:attrNameLst>
                                      </p:cBhvr>
                                      <p:to>
                                        <p:strVal val="visible"/>
                                      </p:to>
                                    </p:set>
                                    <p:anim calcmode="lin" valueType="num">
                                      <p:cBhvr additive="base">
                                        <p:cTn id="30" dur="500" fill="hold"/>
                                        <p:tgtEl>
                                          <p:spTgt spid="1049241"/>
                                        </p:tgtEl>
                                        <p:attrNameLst>
                                          <p:attrName>ppt_x</p:attrName>
                                        </p:attrNameLst>
                                      </p:cBhvr>
                                      <p:tavLst>
                                        <p:tav tm="0">
                                          <p:val>
                                            <p:strVal val="1+#ppt_w/2"/>
                                          </p:val>
                                        </p:tav>
                                        <p:tav tm="100000">
                                          <p:val>
                                            <p:strVal val="#ppt_x"/>
                                          </p:val>
                                        </p:tav>
                                      </p:tavLst>
                                    </p:anim>
                                    <p:anim calcmode="lin" valueType="num">
                                      <p:cBhvr additive="base">
                                        <p:cTn id="31" dur="500" fill="hold"/>
                                        <p:tgtEl>
                                          <p:spTgt spid="10492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41" grpId="0"/>
      <p:bldP spid="1049242" grpId="0" animBg="1"/>
      <p:bldP spid="1049243" grpId="0"/>
      <p:bldP spid="1049244" grpId="0"/>
      <p:bldP spid="10492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40" name="Object 4194339"/>
          <p:cNvGraphicFramePr>
            <a:graphicFrameLocks/>
          </p:cNvGraphicFramePr>
          <p:nvPr/>
        </p:nvGraphicFramePr>
        <p:xfrm>
          <a:off x="1600200" y="4191000"/>
          <a:ext cx="6553200" cy="1754187"/>
        </p:xfrm>
        <a:graphic>
          <a:graphicData uri="http://schemas.openxmlformats.org/presentationml/2006/ole">
            <mc:AlternateContent xmlns:mc="http://schemas.openxmlformats.org/markup-compatibility/2006">
              <mc:Choice xmlns:v="urn:schemas-microsoft-com:vml" Requires="v">
                <p:oleObj spid="_x0000_s24578" name="CorelDRAW" r:id="rId4" imgW="6553200" imgH="1754187" progId="CorelDRAW.Graphic.13">
                  <p:embed followColorScheme="full"/>
                </p:oleObj>
              </mc:Choice>
              <mc:Fallback>
                <p:oleObj name="CorelDRAW" r:id="rId4" imgW="6553200" imgH="1754187" progId="CorelDRAW.Graphic.13">
                  <p:embed followColorScheme="full"/>
                  <p:pic>
                    <p:nvPicPr>
                      <p:cNvPr id="2097246" name="Object 46"/>
                      <p:cNvPicPr>
                        <a:picLocks/>
                      </p:cNvPicPr>
                      <p:nvPr/>
                    </p:nvPicPr>
                    <p:blipFill>
                      <a:blip r:embed="rId5"/>
                      <a:srcRect/>
                      <a:stretch>
                        <a:fillRect/>
                      </a:stretch>
                    </p:blipFill>
                    <p:spPr>
                      <a:xfrm>
                        <a:off x="1600200" y="4191000"/>
                        <a:ext cx="6553200" cy="1754187"/>
                      </a:xfrm>
                      <a:prstGeom prst="rect">
                        <a:avLst/>
                      </a:prstGeom>
                      <a:noFill/>
                      <a:ln>
                        <a:noFill/>
                      </a:ln>
                    </p:spPr>
                  </p:pic>
                </p:oleObj>
              </mc:Fallback>
            </mc:AlternateContent>
          </a:graphicData>
        </a:graphic>
      </p:graphicFrame>
      <p:pic>
        <p:nvPicPr>
          <p:cNvPr id="2097247" name="Picture 2" descr="SH2507-crop"/>
          <p:cNvPicPr>
            <a:picLocks/>
          </p:cNvPicPr>
          <p:nvPr/>
        </p:nvPicPr>
        <p:blipFill>
          <a:blip r:embed="rId6"/>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250"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251" name="Rectangle 4"/>
          <p:cNvSpPr/>
          <p:nvPr/>
        </p:nvSpPr>
        <p:spPr>
          <a:xfrm>
            <a:off x="914400" y="1143000"/>
            <a:ext cx="1481137"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One-Shots</a:t>
            </a:r>
          </a:p>
        </p:txBody>
      </p:sp>
      <p:sp>
        <p:nvSpPr>
          <p:cNvPr id="1049252" name="Text Box 23"/>
          <p:cNvSpPr txBox="1"/>
          <p:nvPr/>
        </p:nvSpPr>
        <p:spPr>
          <a:xfrm>
            <a:off x="1143000" y="1752600"/>
            <a:ext cx="6858000" cy="19177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a:t>An application for a retriggerable one-shot is a power failure detection circuit. Triggers are derived from the ac power source, and continue to retrigger the one shot. In the event of a power failure, the one-shot is not triggered and an alarm can be initiated.</a:t>
            </a:r>
          </a:p>
        </p:txBody>
      </p:sp>
      <p:sp>
        <p:nvSpPr>
          <p:cNvPr id="1049253" name="Text Box 33"/>
          <p:cNvSpPr txBox="1"/>
          <p:nvPr/>
        </p:nvSpPr>
        <p:spPr>
          <a:xfrm>
            <a:off x="2895600" y="5638800"/>
            <a:ext cx="381000" cy="304800"/>
          </a:xfrm>
          <a:prstGeom prst="rect">
            <a:avLst/>
          </a:prstGeom>
          <a:solidFill>
            <a:srgbClr val="FFFFFF"/>
          </a:solid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solidFill>
                  <a:srgbClr val="FF0066"/>
                </a:solidFill>
              </a:rPr>
              <a:t>t</a:t>
            </a:r>
            <a:r>
              <a:rPr lang="en-US" altLang="en-US" sz="1400" i="1" baseline="-25000">
                <a:solidFill>
                  <a:srgbClr val="FF0066"/>
                </a:solidFill>
              </a:rPr>
              <a:t>W</a:t>
            </a:r>
          </a:p>
        </p:txBody>
      </p:sp>
      <p:sp>
        <p:nvSpPr>
          <p:cNvPr id="1049254" name="Text Box 34"/>
          <p:cNvSpPr txBox="1"/>
          <p:nvPr/>
        </p:nvSpPr>
        <p:spPr>
          <a:xfrm>
            <a:off x="4114800" y="5330825"/>
            <a:ext cx="381000" cy="304800"/>
          </a:xfrm>
          <a:prstGeom prst="rect">
            <a:avLst/>
          </a:prstGeom>
          <a:solidFill>
            <a:srgbClr val="FFFFFF"/>
          </a:solid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solidFill>
                  <a:srgbClr val="FF0066"/>
                </a:solidFill>
              </a:rPr>
              <a:t>t</a:t>
            </a:r>
            <a:r>
              <a:rPr lang="en-US" altLang="en-US" sz="1400" i="1" baseline="-25000">
                <a:solidFill>
                  <a:srgbClr val="FF0066"/>
                </a:solidFill>
              </a:rPr>
              <a:t>W</a:t>
            </a:r>
          </a:p>
        </p:txBody>
      </p:sp>
      <p:sp>
        <p:nvSpPr>
          <p:cNvPr id="1049255" name="Text Box 35"/>
          <p:cNvSpPr txBox="1"/>
          <p:nvPr/>
        </p:nvSpPr>
        <p:spPr>
          <a:xfrm>
            <a:off x="5410200" y="5102225"/>
            <a:ext cx="381000" cy="304800"/>
          </a:xfrm>
          <a:prstGeom prst="rect">
            <a:avLst/>
          </a:prstGeom>
          <a:solidFill>
            <a:srgbClr val="FFFFFF"/>
          </a:solid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solidFill>
                  <a:srgbClr val="FF0066"/>
                </a:solidFill>
              </a:rPr>
              <a:t>t</a:t>
            </a:r>
            <a:r>
              <a:rPr lang="en-US" altLang="en-US" sz="1400" i="1" baseline="-25000">
                <a:solidFill>
                  <a:srgbClr val="FF0066"/>
                </a:solidFill>
              </a:rPr>
              <a:t>W</a:t>
            </a:r>
          </a:p>
        </p:txBody>
      </p:sp>
      <p:sp>
        <p:nvSpPr>
          <p:cNvPr id="1049256" name="Text Box 36"/>
          <p:cNvSpPr txBox="1"/>
          <p:nvPr/>
        </p:nvSpPr>
        <p:spPr>
          <a:xfrm>
            <a:off x="3276600" y="4873625"/>
            <a:ext cx="12192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66"/>
                </a:solidFill>
              </a:rPr>
              <a:t>Retriggers</a:t>
            </a:r>
          </a:p>
        </p:txBody>
      </p:sp>
      <p:sp>
        <p:nvSpPr>
          <p:cNvPr id="1049257" name="Text Box 37"/>
          <p:cNvSpPr txBox="1"/>
          <p:nvPr/>
        </p:nvSpPr>
        <p:spPr>
          <a:xfrm>
            <a:off x="4572000" y="4873625"/>
            <a:ext cx="12192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66"/>
                </a:solidFill>
              </a:rPr>
              <a:t>Retriggers</a:t>
            </a:r>
          </a:p>
        </p:txBody>
      </p:sp>
      <p:sp>
        <p:nvSpPr>
          <p:cNvPr id="1049258" name="Text Box 38"/>
          <p:cNvSpPr txBox="1"/>
          <p:nvPr/>
        </p:nvSpPr>
        <p:spPr>
          <a:xfrm>
            <a:off x="1066800" y="3810000"/>
            <a:ext cx="838200" cy="7302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66"/>
                </a:solidFill>
              </a:rPr>
              <a:t>Triggers derived from ac</a:t>
            </a:r>
          </a:p>
        </p:txBody>
      </p:sp>
      <p:sp>
        <p:nvSpPr>
          <p:cNvPr id="1049259" name="Text Box 39"/>
          <p:cNvSpPr txBox="1"/>
          <p:nvPr/>
        </p:nvSpPr>
        <p:spPr>
          <a:xfrm>
            <a:off x="1295400" y="48768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66"/>
                </a:solidFill>
              </a:rPr>
              <a:t>Q</a:t>
            </a:r>
          </a:p>
        </p:txBody>
      </p:sp>
      <p:sp>
        <p:nvSpPr>
          <p:cNvPr id="1049260" name="Text Box 40"/>
          <p:cNvSpPr txBox="1"/>
          <p:nvPr/>
        </p:nvSpPr>
        <p:spPr>
          <a:xfrm>
            <a:off x="6400800" y="3733800"/>
            <a:ext cx="1371600" cy="7302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66"/>
                </a:solidFill>
              </a:rPr>
              <a:t>Missing  trigger due to power failure</a:t>
            </a:r>
          </a:p>
        </p:txBody>
      </p:sp>
      <p:sp>
        <p:nvSpPr>
          <p:cNvPr id="1049261" name="Line 43"/>
          <p:cNvSpPr/>
          <p:nvPr/>
        </p:nvSpPr>
        <p:spPr>
          <a:xfrm flipH="1">
            <a:off x="6096000" y="4114800"/>
            <a:ext cx="304800" cy="152400"/>
          </a:xfrm>
          <a:prstGeom prst="line">
            <a:avLst/>
          </a:prstGeom>
          <a:noFill/>
          <a:ln w="9525" cap="flat" cmpd="sng">
            <a:solidFill>
              <a:srgbClr val="FF0066">
                <a:alpha val="100000"/>
              </a:srgbClr>
            </a:solidFill>
            <a:prstDash val="solid"/>
            <a:round/>
            <a:tailEnd type="triangle" w="med" len="med"/>
          </a:ln>
        </p:spPr>
      </p:sp>
      <p:sp>
        <p:nvSpPr>
          <p:cNvPr id="1049262" name="Text Box 47"/>
          <p:cNvSpPr txBox="1"/>
          <p:nvPr/>
        </p:nvSpPr>
        <p:spPr>
          <a:xfrm>
            <a:off x="6324600" y="4876800"/>
            <a:ext cx="23622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66"/>
                </a:solidFill>
              </a:rPr>
              <a:t>Power failure indication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4340"/>
                                        </p:tgtEl>
                                        <p:attrNameLst>
                                          <p:attrName>style.visibility</p:attrName>
                                        </p:attrNameLst>
                                      </p:cBhvr>
                                      <p:to>
                                        <p:strVal val="visible"/>
                                      </p:to>
                                    </p:set>
                                    <p:animEffect transition="in" filter="wipe(left)">
                                      <p:cBhvr>
                                        <p:cTn id="7" dur="1000"/>
                                        <p:tgtEl>
                                          <p:spTgt spid="4194340"/>
                                        </p:tgtEl>
                                      </p:cBhvr>
                                    </p:animEffect>
                                  </p:childTnLst>
                                </p:cTn>
                              </p:par>
                            </p:childTnLst>
                          </p:cTn>
                        </p:par>
                        <p:par>
                          <p:cTn id="8" fill="hold" nodeType="afterGroup">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1049258"/>
                                        </p:tgtEl>
                                        <p:attrNameLst>
                                          <p:attrName>style.visibility</p:attrName>
                                        </p:attrNameLst>
                                      </p:cBhvr>
                                      <p:to>
                                        <p:strVal val="visible"/>
                                      </p:to>
                                    </p:set>
                                    <p:anim calcmode="lin" valueType="num">
                                      <p:cBhvr additive="base">
                                        <p:cTn id="11" dur="500" fill="hold"/>
                                        <p:tgtEl>
                                          <p:spTgt spid="1049258"/>
                                        </p:tgtEl>
                                        <p:attrNameLst>
                                          <p:attrName>ppt_x</p:attrName>
                                        </p:attrNameLst>
                                      </p:cBhvr>
                                      <p:tavLst>
                                        <p:tav tm="0">
                                          <p:val>
                                            <p:strVal val="0-#ppt_w/2"/>
                                          </p:val>
                                        </p:tav>
                                        <p:tav tm="100000">
                                          <p:val>
                                            <p:strVal val="#ppt_x"/>
                                          </p:val>
                                        </p:tav>
                                      </p:tavLst>
                                    </p:anim>
                                    <p:anim calcmode="lin" valueType="num">
                                      <p:cBhvr additive="base">
                                        <p:cTn id="12" dur="500" fill="hold"/>
                                        <p:tgtEl>
                                          <p:spTgt spid="1049258"/>
                                        </p:tgtEl>
                                        <p:attrNameLst>
                                          <p:attrName>ppt_y</p:attrName>
                                        </p:attrNameLst>
                                      </p:cBhvr>
                                      <p:tavLst>
                                        <p:tav tm="0">
                                          <p:val>
                                            <p:strVal val="#ppt_y"/>
                                          </p:val>
                                        </p:tav>
                                        <p:tav tm="100000">
                                          <p:val>
                                            <p:strVal val="#ppt_y"/>
                                          </p:val>
                                        </p:tav>
                                      </p:tavLst>
                                    </p:anim>
                                  </p:childTnLst>
                                </p:cTn>
                              </p:par>
                              <p:par>
                                <p:cTn id="13" presetID="37" presetClass="entr" presetSubtype="0" fill="hold" grpId="0" nodeType="withEffect">
                                  <p:stCondLst>
                                    <p:cond delay="0"/>
                                  </p:stCondLst>
                                  <p:childTnLst>
                                    <p:set>
                                      <p:cBhvr>
                                        <p:cTn id="14" dur="1" fill="hold">
                                          <p:stCondLst>
                                            <p:cond delay="0"/>
                                          </p:stCondLst>
                                        </p:cTn>
                                        <p:tgtEl>
                                          <p:spTgt spid="1049253"/>
                                        </p:tgtEl>
                                        <p:attrNameLst>
                                          <p:attrName>style.visibility</p:attrName>
                                        </p:attrNameLst>
                                      </p:cBhvr>
                                      <p:to>
                                        <p:strVal val="visible"/>
                                      </p:to>
                                    </p:set>
                                    <p:animEffect transition="in" filter="fade">
                                      <p:cBhvr>
                                        <p:cTn id="15" dur="1000"/>
                                        <p:tgtEl>
                                          <p:spTgt spid="1049253"/>
                                        </p:tgtEl>
                                      </p:cBhvr>
                                    </p:animEffect>
                                    <p:anim calcmode="lin" valueType="num">
                                      <p:cBhvr>
                                        <p:cTn id="16" dur="1000" fill="hold"/>
                                        <p:tgtEl>
                                          <p:spTgt spid="1049253"/>
                                        </p:tgtEl>
                                        <p:attrNameLst>
                                          <p:attrName>ppt_x</p:attrName>
                                        </p:attrNameLst>
                                      </p:cBhvr>
                                      <p:tavLst>
                                        <p:tav tm="0">
                                          <p:val>
                                            <p:strVal val="#ppt_x"/>
                                          </p:val>
                                        </p:tav>
                                        <p:tav tm="100000">
                                          <p:val>
                                            <p:strVal val="#ppt_x"/>
                                          </p:val>
                                        </p:tav>
                                      </p:tavLst>
                                    </p:anim>
                                    <p:anim calcmode="lin" valueType="num">
                                      <p:cBhvr>
                                        <p:cTn id="17" dur="900" decel="100000" fill="hold"/>
                                        <p:tgtEl>
                                          <p:spTgt spid="1049253"/>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49253"/>
                                        </p:tgtEl>
                                        <p:attrNameLst>
                                          <p:attrName>ppt_y</p:attrName>
                                        </p:attrNameLst>
                                      </p:cBhvr>
                                      <p:tavLst>
                                        <p:tav tm="0">
                                          <p:val>
                                            <p:strVal val="#ppt_y-.03"/>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49256"/>
                                        </p:tgtEl>
                                        <p:attrNameLst>
                                          <p:attrName>style.visibility</p:attrName>
                                        </p:attrNameLst>
                                      </p:cBhvr>
                                      <p:to>
                                        <p:strVal val="visible"/>
                                      </p:to>
                                    </p:set>
                                    <p:anim calcmode="lin" valueType="num">
                                      <p:cBhvr additive="base">
                                        <p:cTn id="21" dur="500" fill="hold"/>
                                        <p:tgtEl>
                                          <p:spTgt spid="1049256"/>
                                        </p:tgtEl>
                                        <p:attrNameLst>
                                          <p:attrName>ppt_x</p:attrName>
                                        </p:attrNameLst>
                                      </p:cBhvr>
                                      <p:tavLst>
                                        <p:tav tm="0">
                                          <p:val>
                                            <p:strVal val="1+#ppt_w/2"/>
                                          </p:val>
                                        </p:tav>
                                        <p:tav tm="100000">
                                          <p:val>
                                            <p:strVal val="#ppt_x"/>
                                          </p:val>
                                        </p:tav>
                                      </p:tavLst>
                                    </p:anim>
                                    <p:anim calcmode="lin" valueType="num">
                                      <p:cBhvr additive="base">
                                        <p:cTn id="22" dur="500" fill="hold"/>
                                        <p:tgtEl>
                                          <p:spTgt spid="1049256"/>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049257"/>
                                        </p:tgtEl>
                                        <p:attrNameLst>
                                          <p:attrName>style.visibility</p:attrName>
                                        </p:attrNameLst>
                                      </p:cBhvr>
                                      <p:to>
                                        <p:strVal val="visible"/>
                                      </p:to>
                                    </p:set>
                                    <p:anim calcmode="lin" valueType="num">
                                      <p:cBhvr additive="base">
                                        <p:cTn id="25" dur="500" fill="hold"/>
                                        <p:tgtEl>
                                          <p:spTgt spid="1049257"/>
                                        </p:tgtEl>
                                        <p:attrNameLst>
                                          <p:attrName>ppt_x</p:attrName>
                                        </p:attrNameLst>
                                      </p:cBhvr>
                                      <p:tavLst>
                                        <p:tav tm="0">
                                          <p:val>
                                            <p:strVal val="1+#ppt_w/2"/>
                                          </p:val>
                                        </p:tav>
                                        <p:tav tm="100000">
                                          <p:val>
                                            <p:strVal val="#ppt_x"/>
                                          </p:val>
                                        </p:tav>
                                      </p:tavLst>
                                    </p:anim>
                                    <p:anim calcmode="lin" valueType="num">
                                      <p:cBhvr additive="base">
                                        <p:cTn id="26" dur="500" fill="hold"/>
                                        <p:tgtEl>
                                          <p:spTgt spid="104925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049259"/>
                                        </p:tgtEl>
                                        <p:attrNameLst>
                                          <p:attrName>style.visibility</p:attrName>
                                        </p:attrNameLst>
                                      </p:cBhvr>
                                      <p:to>
                                        <p:strVal val="visible"/>
                                      </p:to>
                                    </p:set>
                                    <p:anim calcmode="lin" valueType="num">
                                      <p:cBhvr additive="base">
                                        <p:cTn id="29" dur="500" fill="hold"/>
                                        <p:tgtEl>
                                          <p:spTgt spid="1049259"/>
                                        </p:tgtEl>
                                        <p:attrNameLst>
                                          <p:attrName>ppt_x</p:attrName>
                                        </p:attrNameLst>
                                      </p:cBhvr>
                                      <p:tavLst>
                                        <p:tav tm="0">
                                          <p:val>
                                            <p:strVal val="0-#ppt_w/2"/>
                                          </p:val>
                                        </p:tav>
                                        <p:tav tm="100000">
                                          <p:val>
                                            <p:strVal val="#ppt_x"/>
                                          </p:val>
                                        </p:tav>
                                      </p:tavLst>
                                    </p:anim>
                                    <p:anim calcmode="lin" valueType="num">
                                      <p:cBhvr additive="base">
                                        <p:cTn id="30" dur="500" fill="hold"/>
                                        <p:tgtEl>
                                          <p:spTgt spid="1049259"/>
                                        </p:tgtEl>
                                        <p:attrNameLst>
                                          <p:attrName>ppt_y</p:attrName>
                                        </p:attrNameLst>
                                      </p:cBhvr>
                                      <p:tavLst>
                                        <p:tav tm="0">
                                          <p:val>
                                            <p:strVal val="#ppt_y"/>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1049262"/>
                                        </p:tgtEl>
                                        <p:attrNameLst>
                                          <p:attrName>style.visibility</p:attrName>
                                        </p:attrNameLst>
                                      </p:cBhvr>
                                      <p:to>
                                        <p:strVal val="visible"/>
                                      </p:to>
                                    </p:set>
                                    <p:anim calcmode="lin" valueType="num">
                                      <p:cBhvr additive="base">
                                        <p:cTn id="33" dur="500" fill="hold"/>
                                        <p:tgtEl>
                                          <p:spTgt spid="1049262"/>
                                        </p:tgtEl>
                                        <p:attrNameLst>
                                          <p:attrName>ppt_x</p:attrName>
                                        </p:attrNameLst>
                                      </p:cBhvr>
                                      <p:tavLst>
                                        <p:tav tm="0">
                                          <p:val>
                                            <p:strVal val="1+#ppt_w/2"/>
                                          </p:val>
                                        </p:tav>
                                        <p:tav tm="100000">
                                          <p:val>
                                            <p:strVal val="#ppt_x"/>
                                          </p:val>
                                        </p:tav>
                                      </p:tavLst>
                                    </p:anim>
                                    <p:anim calcmode="lin" valueType="num">
                                      <p:cBhvr additive="base">
                                        <p:cTn id="34" dur="500" fill="hold"/>
                                        <p:tgtEl>
                                          <p:spTgt spid="1049262"/>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1049260"/>
                                        </p:tgtEl>
                                        <p:attrNameLst>
                                          <p:attrName>style.visibility</p:attrName>
                                        </p:attrNameLst>
                                      </p:cBhvr>
                                      <p:to>
                                        <p:strVal val="visible"/>
                                      </p:to>
                                    </p:set>
                                    <p:anim calcmode="lin" valueType="num">
                                      <p:cBhvr additive="base">
                                        <p:cTn id="37" dur="500" fill="hold"/>
                                        <p:tgtEl>
                                          <p:spTgt spid="1049260"/>
                                        </p:tgtEl>
                                        <p:attrNameLst>
                                          <p:attrName>ppt_x</p:attrName>
                                        </p:attrNameLst>
                                      </p:cBhvr>
                                      <p:tavLst>
                                        <p:tav tm="0">
                                          <p:val>
                                            <p:strVal val="1+#ppt_w/2"/>
                                          </p:val>
                                        </p:tav>
                                        <p:tav tm="100000">
                                          <p:val>
                                            <p:strVal val="#ppt_x"/>
                                          </p:val>
                                        </p:tav>
                                      </p:tavLst>
                                    </p:anim>
                                    <p:anim calcmode="lin" valueType="num">
                                      <p:cBhvr additive="base">
                                        <p:cTn id="38" dur="500" fill="hold"/>
                                        <p:tgtEl>
                                          <p:spTgt spid="1049260"/>
                                        </p:tgtEl>
                                        <p:attrNameLst>
                                          <p:attrName>ppt_y</p:attrName>
                                        </p:attrNameLst>
                                      </p:cBhvr>
                                      <p:tavLst>
                                        <p:tav tm="0">
                                          <p:val>
                                            <p:strVal val="0-#ppt_h/2"/>
                                          </p:val>
                                        </p:tav>
                                        <p:tav tm="100000">
                                          <p:val>
                                            <p:strVal val="#ppt_y"/>
                                          </p:val>
                                        </p:tav>
                                      </p:tavLst>
                                    </p:anim>
                                  </p:childTnLst>
                                </p:cTn>
                              </p:par>
                              <p:par>
                                <p:cTn id="39" presetID="22" presetClass="entr" presetSubtype="2" fill="hold" nodeType="withEffect">
                                  <p:stCondLst>
                                    <p:cond delay="0"/>
                                  </p:stCondLst>
                                  <p:childTnLst>
                                    <p:set>
                                      <p:cBhvr>
                                        <p:cTn id="40" dur="1" fill="hold">
                                          <p:stCondLst>
                                            <p:cond delay="0"/>
                                          </p:stCondLst>
                                        </p:cTn>
                                        <p:tgtEl>
                                          <p:spTgt spid="1049261"/>
                                        </p:tgtEl>
                                        <p:attrNameLst>
                                          <p:attrName>style.visibility</p:attrName>
                                        </p:attrNameLst>
                                      </p:cBhvr>
                                      <p:to>
                                        <p:strVal val="visible"/>
                                      </p:to>
                                    </p:set>
                                    <p:animEffect transition="in" filter="wipe(right)">
                                      <p:cBhvr>
                                        <p:cTn id="41" dur="500"/>
                                        <p:tgtEl>
                                          <p:spTgt spid="1049261"/>
                                        </p:tgtEl>
                                      </p:cBhvr>
                                    </p:animEffect>
                                  </p:childTnLst>
                                </p:cTn>
                              </p:par>
                              <p:par>
                                <p:cTn id="42" presetID="37" presetClass="entr" presetSubtype="0" fill="hold" grpId="0" nodeType="withEffect">
                                  <p:stCondLst>
                                    <p:cond delay="0"/>
                                  </p:stCondLst>
                                  <p:childTnLst>
                                    <p:set>
                                      <p:cBhvr>
                                        <p:cTn id="43" dur="1" fill="hold">
                                          <p:stCondLst>
                                            <p:cond delay="0"/>
                                          </p:stCondLst>
                                        </p:cTn>
                                        <p:tgtEl>
                                          <p:spTgt spid="1049254"/>
                                        </p:tgtEl>
                                        <p:attrNameLst>
                                          <p:attrName>style.visibility</p:attrName>
                                        </p:attrNameLst>
                                      </p:cBhvr>
                                      <p:to>
                                        <p:strVal val="visible"/>
                                      </p:to>
                                    </p:set>
                                    <p:animEffect transition="in" filter="fade">
                                      <p:cBhvr>
                                        <p:cTn id="44" dur="1000"/>
                                        <p:tgtEl>
                                          <p:spTgt spid="1049254"/>
                                        </p:tgtEl>
                                      </p:cBhvr>
                                    </p:animEffect>
                                    <p:anim calcmode="lin" valueType="num">
                                      <p:cBhvr>
                                        <p:cTn id="45" dur="1000" fill="hold"/>
                                        <p:tgtEl>
                                          <p:spTgt spid="1049254"/>
                                        </p:tgtEl>
                                        <p:attrNameLst>
                                          <p:attrName>ppt_x</p:attrName>
                                        </p:attrNameLst>
                                      </p:cBhvr>
                                      <p:tavLst>
                                        <p:tav tm="0">
                                          <p:val>
                                            <p:strVal val="#ppt_x"/>
                                          </p:val>
                                        </p:tav>
                                        <p:tav tm="100000">
                                          <p:val>
                                            <p:strVal val="#ppt_x"/>
                                          </p:val>
                                        </p:tav>
                                      </p:tavLst>
                                    </p:anim>
                                    <p:anim calcmode="lin" valueType="num">
                                      <p:cBhvr>
                                        <p:cTn id="46" dur="900" decel="100000" fill="hold"/>
                                        <p:tgtEl>
                                          <p:spTgt spid="1049254"/>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1049254"/>
                                        </p:tgtEl>
                                        <p:attrNameLst>
                                          <p:attrName>ppt_y</p:attrName>
                                        </p:attrNameLst>
                                      </p:cBhvr>
                                      <p:tavLst>
                                        <p:tav tm="0">
                                          <p:val>
                                            <p:strVal val="#ppt_y-.03"/>
                                          </p:val>
                                        </p:tav>
                                        <p:tav tm="100000">
                                          <p:val>
                                            <p:strVal val="#ppt_y"/>
                                          </p:val>
                                        </p:tav>
                                      </p:tavLst>
                                    </p:anim>
                                  </p:childTnLst>
                                </p:cTn>
                              </p:par>
                              <p:par>
                                <p:cTn id="48" presetID="37" presetClass="entr" presetSubtype="0" fill="hold" grpId="0" nodeType="withEffect">
                                  <p:stCondLst>
                                    <p:cond delay="0"/>
                                  </p:stCondLst>
                                  <p:childTnLst>
                                    <p:set>
                                      <p:cBhvr>
                                        <p:cTn id="49" dur="1" fill="hold">
                                          <p:stCondLst>
                                            <p:cond delay="0"/>
                                          </p:stCondLst>
                                        </p:cTn>
                                        <p:tgtEl>
                                          <p:spTgt spid="1049255"/>
                                        </p:tgtEl>
                                        <p:attrNameLst>
                                          <p:attrName>style.visibility</p:attrName>
                                        </p:attrNameLst>
                                      </p:cBhvr>
                                      <p:to>
                                        <p:strVal val="visible"/>
                                      </p:to>
                                    </p:set>
                                    <p:animEffect transition="in" filter="fade">
                                      <p:cBhvr>
                                        <p:cTn id="50" dur="1000"/>
                                        <p:tgtEl>
                                          <p:spTgt spid="1049255"/>
                                        </p:tgtEl>
                                      </p:cBhvr>
                                    </p:animEffect>
                                    <p:anim calcmode="lin" valueType="num">
                                      <p:cBhvr>
                                        <p:cTn id="51" dur="1000" fill="hold"/>
                                        <p:tgtEl>
                                          <p:spTgt spid="1049255"/>
                                        </p:tgtEl>
                                        <p:attrNameLst>
                                          <p:attrName>ppt_x</p:attrName>
                                        </p:attrNameLst>
                                      </p:cBhvr>
                                      <p:tavLst>
                                        <p:tav tm="0">
                                          <p:val>
                                            <p:strVal val="#ppt_x"/>
                                          </p:val>
                                        </p:tav>
                                        <p:tav tm="100000">
                                          <p:val>
                                            <p:strVal val="#ppt_x"/>
                                          </p:val>
                                        </p:tav>
                                      </p:tavLst>
                                    </p:anim>
                                    <p:anim calcmode="lin" valueType="num">
                                      <p:cBhvr>
                                        <p:cTn id="52" dur="900" decel="100000" fill="hold"/>
                                        <p:tgtEl>
                                          <p:spTgt spid="1049255"/>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104925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3" grpId="0" animBg="1"/>
      <p:bldP spid="1049254" grpId="0" animBg="1"/>
      <p:bldP spid="1049255" grpId="0" animBg="1"/>
      <p:bldP spid="1049256" grpId="0"/>
      <p:bldP spid="1049257" grpId="0"/>
      <p:bldP spid="1049258" grpId="0"/>
      <p:bldP spid="1049259" grpId="0"/>
      <p:bldP spid="1049260" grpId="0"/>
      <p:bldP spid="104926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41" name="Object 4194340"/>
          <p:cNvGraphicFramePr>
            <a:graphicFrameLocks/>
          </p:cNvGraphicFramePr>
          <p:nvPr/>
        </p:nvGraphicFramePr>
        <p:xfrm>
          <a:off x="3406775" y="3106737"/>
          <a:ext cx="2843212" cy="2913062"/>
        </p:xfrm>
        <a:graphic>
          <a:graphicData uri="http://schemas.openxmlformats.org/presentationml/2006/ole">
            <mc:AlternateContent xmlns:mc="http://schemas.openxmlformats.org/markup-compatibility/2006">
              <mc:Choice xmlns:v="urn:schemas-microsoft-com:vml" Requires="v">
                <p:oleObj spid="_x0000_s25602" name="CorelDRAW" r:id="rId4" imgW="2843212" imgH="2913062" progId="CorelDRAW.Graphic.13">
                  <p:embed followColorScheme="full"/>
                </p:oleObj>
              </mc:Choice>
              <mc:Fallback>
                <p:oleObj name="CorelDRAW" r:id="rId4" imgW="2843212" imgH="2913062" progId="CorelDRAW.Graphic.13">
                  <p:embed followColorScheme="full"/>
                  <p:pic>
                    <p:nvPicPr>
                      <p:cNvPr id="2097248" name="Object 205"/>
                      <p:cNvPicPr>
                        <a:picLocks/>
                      </p:cNvPicPr>
                      <p:nvPr/>
                    </p:nvPicPr>
                    <p:blipFill>
                      <a:blip r:embed="rId5"/>
                      <a:srcRect/>
                      <a:stretch>
                        <a:fillRect/>
                      </a:stretch>
                    </p:blipFill>
                    <p:spPr>
                      <a:xfrm>
                        <a:off x="3406775" y="3106737"/>
                        <a:ext cx="2843212" cy="2913062"/>
                      </a:xfrm>
                      <a:prstGeom prst="rect">
                        <a:avLst/>
                      </a:prstGeom>
                      <a:noFill/>
                      <a:ln>
                        <a:noFill/>
                      </a:ln>
                    </p:spPr>
                  </p:pic>
                </p:oleObj>
              </mc:Fallback>
            </mc:AlternateContent>
          </a:graphicData>
        </a:graphic>
      </p:graphicFrame>
      <p:pic>
        <p:nvPicPr>
          <p:cNvPr id="2097249" name="Picture 3" descr="SH2507-crop"/>
          <p:cNvPicPr>
            <a:picLocks/>
          </p:cNvPicPr>
          <p:nvPr/>
        </p:nvPicPr>
        <p:blipFill>
          <a:blip r:embed="rId6"/>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266" name="Text Box 4"/>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267" name="Rectangle 5"/>
          <p:cNvSpPr/>
          <p:nvPr/>
        </p:nvSpPr>
        <p:spPr>
          <a:xfrm>
            <a:off x="914400" y="1143000"/>
            <a:ext cx="1917700"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The 555 timer</a:t>
            </a:r>
          </a:p>
        </p:txBody>
      </p:sp>
      <p:sp>
        <p:nvSpPr>
          <p:cNvPr id="1049268" name="Text Box 17"/>
          <p:cNvSpPr txBox="1"/>
          <p:nvPr/>
        </p:nvSpPr>
        <p:spPr>
          <a:xfrm>
            <a:off x="914400" y="1752600"/>
            <a:ext cx="7315200" cy="15525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The 555 timer can be configured in various ways, including as a one-shot. A basic one shot is shown. The pulse width is determined by </a:t>
            </a:r>
            <a:r>
              <a:rPr lang="en-US" altLang="en-US" i="1"/>
              <a:t>R</a:t>
            </a:r>
            <a:r>
              <a:rPr lang="en-US" altLang="en-US" baseline="-25000"/>
              <a:t>1</a:t>
            </a:r>
            <a:r>
              <a:rPr lang="en-US" altLang="en-US" i="1"/>
              <a:t>C</a:t>
            </a:r>
            <a:r>
              <a:rPr lang="en-US" altLang="en-US" baseline="-25000"/>
              <a:t>1</a:t>
            </a:r>
            <a:r>
              <a:rPr lang="en-US" altLang="en-US"/>
              <a:t> and is approximately </a:t>
            </a:r>
            <a:r>
              <a:rPr lang="en-US" altLang="en-US" i="1"/>
              <a:t>t</a:t>
            </a:r>
            <a:r>
              <a:rPr lang="en-US" altLang="en-US" i="1" baseline="-25000"/>
              <a:t>W</a:t>
            </a:r>
            <a:r>
              <a:rPr lang="en-US" altLang="en-US"/>
              <a:t> = 1.1</a:t>
            </a:r>
            <a:r>
              <a:rPr lang="en-US" altLang="en-US" i="1"/>
              <a:t>R</a:t>
            </a:r>
            <a:r>
              <a:rPr lang="en-US" altLang="en-US" baseline="-25000"/>
              <a:t>1</a:t>
            </a:r>
            <a:r>
              <a:rPr lang="en-US" altLang="en-US" i="1"/>
              <a:t>C</a:t>
            </a:r>
            <a:r>
              <a:rPr lang="en-US" altLang="en-US" baseline="-25000"/>
              <a:t>1</a:t>
            </a:r>
            <a:r>
              <a:rPr lang="en-US" altLang="en-US"/>
              <a:t>. </a:t>
            </a:r>
          </a:p>
        </p:txBody>
      </p:sp>
      <p:sp>
        <p:nvSpPr>
          <p:cNvPr id="1049269" name="Text Box 176"/>
          <p:cNvSpPr txBox="1"/>
          <p:nvPr/>
        </p:nvSpPr>
        <p:spPr>
          <a:xfrm>
            <a:off x="914400" y="4495800"/>
            <a:ext cx="2362200" cy="10064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The trigger is a negative-going pulse.</a:t>
            </a:r>
          </a:p>
        </p:txBody>
      </p:sp>
      <p:grpSp>
        <p:nvGrpSpPr>
          <p:cNvPr id="212" name="Group 211"/>
          <p:cNvGrpSpPr/>
          <p:nvPr/>
        </p:nvGrpSpPr>
        <p:grpSpPr>
          <a:xfrm>
            <a:off x="2743200" y="4953000"/>
            <a:ext cx="685800" cy="304800"/>
            <a:chOff x="1152" y="4512"/>
            <a:chExt cx="432" cy="192"/>
          </a:xfrm>
        </p:grpSpPr>
        <p:sp>
          <p:nvSpPr>
            <p:cNvPr id="1049270" name="Line 178"/>
            <p:cNvSpPr/>
            <p:nvPr/>
          </p:nvSpPr>
          <p:spPr>
            <a:xfrm>
              <a:off x="1152" y="4512"/>
              <a:ext cx="192" cy="0"/>
            </a:xfrm>
            <a:prstGeom prst="line">
              <a:avLst/>
            </a:prstGeom>
            <a:noFill/>
            <a:ln w="28575" cap="flat" cmpd="sng">
              <a:solidFill>
                <a:schemeClr val="dk1">
                  <a:alpha val="100000"/>
                </a:schemeClr>
              </a:solidFill>
              <a:prstDash val="solid"/>
              <a:round/>
            </a:ln>
          </p:spPr>
        </p:sp>
        <p:sp>
          <p:nvSpPr>
            <p:cNvPr id="1049271" name="Line 182"/>
            <p:cNvSpPr/>
            <p:nvPr/>
          </p:nvSpPr>
          <p:spPr>
            <a:xfrm>
              <a:off x="1344" y="4512"/>
              <a:ext cx="0" cy="192"/>
            </a:xfrm>
            <a:prstGeom prst="line">
              <a:avLst/>
            </a:prstGeom>
            <a:noFill/>
            <a:ln w="28575" cap="flat" cmpd="sng">
              <a:solidFill>
                <a:schemeClr val="dk1">
                  <a:alpha val="100000"/>
                </a:schemeClr>
              </a:solidFill>
              <a:prstDash val="solid"/>
              <a:round/>
            </a:ln>
          </p:spPr>
        </p:sp>
        <p:sp>
          <p:nvSpPr>
            <p:cNvPr id="1049272" name="Line 183"/>
            <p:cNvSpPr/>
            <p:nvPr/>
          </p:nvSpPr>
          <p:spPr>
            <a:xfrm>
              <a:off x="1344" y="4704"/>
              <a:ext cx="96" cy="0"/>
            </a:xfrm>
            <a:prstGeom prst="line">
              <a:avLst/>
            </a:prstGeom>
            <a:noFill/>
            <a:ln w="28575" cap="flat" cmpd="sng">
              <a:solidFill>
                <a:schemeClr val="dk1">
                  <a:alpha val="100000"/>
                </a:schemeClr>
              </a:solidFill>
              <a:prstDash val="solid"/>
              <a:round/>
            </a:ln>
          </p:spPr>
        </p:sp>
        <p:sp>
          <p:nvSpPr>
            <p:cNvPr id="1049273" name="Line 184"/>
            <p:cNvSpPr/>
            <p:nvPr/>
          </p:nvSpPr>
          <p:spPr>
            <a:xfrm flipV="1">
              <a:off x="1440" y="4512"/>
              <a:ext cx="0" cy="192"/>
            </a:xfrm>
            <a:prstGeom prst="line">
              <a:avLst/>
            </a:prstGeom>
            <a:noFill/>
            <a:ln w="28575" cap="flat" cmpd="sng">
              <a:solidFill>
                <a:schemeClr val="dk1">
                  <a:alpha val="100000"/>
                </a:schemeClr>
              </a:solidFill>
              <a:prstDash val="solid"/>
              <a:round/>
            </a:ln>
          </p:spPr>
        </p:sp>
        <p:sp>
          <p:nvSpPr>
            <p:cNvPr id="1049274" name="Line 185"/>
            <p:cNvSpPr/>
            <p:nvPr/>
          </p:nvSpPr>
          <p:spPr>
            <a:xfrm>
              <a:off x="1440" y="4512"/>
              <a:ext cx="144" cy="0"/>
            </a:xfrm>
            <a:prstGeom prst="line">
              <a:avLst/>
            </a:prstGeom>
            <a:noFill/>
            <a:ln w="28575" cap="flat" cmpd="sng">
              <a:solidFill>
                <a:schemeClr val="dk1">
                  <a:alpha val="100000"/>
                </a:schemeClr>
              </a:solidFill>
              <a:prstDash val="solid"/>
              <a:round/>
            </a:ln>
          </p:spPr>
        </p:sp>
      </p:grpSp>
      <p:sp>
        <p:nvSpPr>
          <p:cNvPr id="1049275" name="Text Box 187"/>
          <p:cNvSpPr txBox="1"/>
          <p:nvPr/>
        </p:nvSpPr>
        <p:spPr>
          <a:xfrm>
            <a:off x="4267200" y="39449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RESET</a:t>
            </a:r>
          </a:p>
        </p:txBody>
      </p:sp>
      <p:sp>
        <p:nvSpPr>
          <p:cNvPr id="1049276" name="Text Box 188"/>
          <p:cNvSpPr txBox="1"/>
          <p:nvPr/>
        </p:nvSpPr>
        <p:spPr>
          <a:xfrm>
            <a:off x="4267200" y="41735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DISCH</a:t>
            </a:r>
          </a:p>
        </p:txBody>
      </p:sp>
      <p:sp>
        <p:nvSpPr>
          <p:cNvPr id="1049277" name="Text Box 189"/>
          <p:cNvSpPr txBox="1"/>
          <p:nvPr/>
        </p:nvSpPr>
        <p:spPr>
          <a:xfrm>
            <a:off x="4267200" y="45545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THRES</a:t>
            </a:r>
          </a:p>
        </p:txBody>
      </p:sp>
      <p:sp>
        <p:nvSpPr>
          <p:cNvPr id="1049278" name="Text Box 190"/>
          <p:cNvSpPr txBox="1"/>
          <p:nvPr/>
        </p:nvSpPr>
        <p:spPr>
          <a:xfrm>
            <a:off x="4267200" y="49990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TRIG</a:t>
            </a:r>
          </a:p>
        </p:txBody>
      </p:sp>
      <p:sp>
        <p:nvSpPr>
          <p:cNvPr id="1049279" name="Text Box 191"/>
          <p:cNvSpPr txBox="1"/>
          <p:nvPr/>
        </p:nvSpPr>
        <p:spPr>
          <a:xfrm>
            <a:off x="4572000" y="52403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GND</a:t>
            </a:r>
          </a:p>
        </p:txBody>
      </p:sp>
      <p:sp>
        <p:nvSpPr>
          <p:cNvPr id="1049280" name="Text Box 192"/>
          <p:cNvSpPr txBox="1"/>
          <p:nvPr/>
        </p:nvSpPr>
        <p:spPr>
          <a:xfrm>
            <a:off x="4953000" y="50117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CONT</a:t>
            </a:r>
          </a:p>
        </p:txBody>
      </p:sp>
      <p:sp>
        <p:nvSpPr>
          <p:cNvPr id="1049281" name="Text Box 193"/>
          <p:cNvSpPr txBox="1"/>
          <p:nvPr/>
        </p:nvSpPr>
        <p:spPr>
          <a:xfrm>
            <a:off x="5080000" y="45926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OUT</a:t>
            </a:r>
          </a:p>
        </p:txBody>
      </p:sp>
      <p:sp>
        <p:nvSpPr>
          <p:cNvPr id="1049282" name="Text Box 194"/>
          <p:cNvSpPr txBox="1"/>
          <p:nvPr/>
        </p:nvSpPr>
        <p:spPr>
          <a:xfrm>
            <a:off x="5029200" y="39449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V</a:t>
            </a:r>
            <a:r>
              <a:rPr lang="en-US" altLang="en-US" sz="1400" baseline="-25000"/>
              <a:t>CC</a:t>
            </a:r>
          </a:p>
        </p:txBody>
      </p:sp>
      <p:sp>
        <p:nvSpPr>
          <p:cNvPr id="1049283" name="Text Box 195"/>
          <p:cNvSpPr txBox="1"/>
          <p:nvPr/>
        </p:nvSpPr>
        <p:spPr>
          <a:xfrm>
            <a:off x="4991100" y="2870200"/>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+V</a:t>
            </a:r>
            <a:r>
              <a:rPr lang="en-US" altLang="en-US" sz="1400" baseline="-25000"/>
              <a:t>CC</a:t>
            </a:r>
          </a:p>
        </p:txBody>
      </p:sp>
      <p:grpSp>
        <p:nvGrpSpPr>
          <p:cNvPr id="213" name="Group 212"/>
          <p:cNvGrpSpPr/>
          <p:nvPr/>
        </p:nvGrpSpPr>
        <p:grpSpPr>
          <a:xfrm>
            <a:off x="6324600" y="4478337"/>
            <a:ext cx="1295400" cy="322262"/>
            <a:chOff x="3984" y="2821"/>
            <a:chExt cx="816" cy="203"/>
          </a:xfrm>
        </p:grpSpPr>
        <p:sp>
          <p:nvSpPr>
            <p:cNvPr id="1049284" name="Line 196"/>
            <p:cNvSpPr/>
            <p:nvPr/>
          </p:nvSpPr>
          <p:spPr>
            <a:xfrm>
              <a:off x="3984" y="3013"/>
              <a:ext cx="192" cy="0"/>
            </a:xfrm>
            <a:prstGeom prst="line">
              <a:avLst/>
            </a:prstGeom>
            <a:noFill/>
            <a:ln w="28575" cap="flat" cmpd="sng">
              <a:solidFill>
                <a:srgbClr val="009900">
                  <a:alpha val="100000"/>
                </a:srgbClr>
              </a:solidFill>
              <a:prstDash val="solid"/>
              <a:round/>
            </a:ln>
          </p:spPr>
        </p:sp>
        <p:sp>
          <p:nvSpPr>
            <p:cNvPr id="1049285" name="Line 198"/>
            <p:cNvSpPr/>
            <p:nvPr/>
          </p:nvSpPr>
          <p:spPr>
            <a:xfrm flipV="1">
              <a:off x="4176" y="2821"/>
              <a:ext cx="0" cy="192"/>
            </a:xfrm>
            <a:prstGeom prst="line">
              <a:avLst/>
            </a:prstGeom>
            <a:noFill/>
            <a:ln w="28575" cap="flat" cmpd="sng">
              <a:solidFill>
                <a:srgbClr val="009900">
                  <a:alpha val="100000"/>
                </a:srgbClr>
              </a:solidFill>
              <a:prstDash val="solid"/>
              <a:round/>
            </a:ln>
          </p:spPr>
        </p:sp>
        <p:sp>
          <p:nvSpPr>
            <p:cNvPr id="1049286" name="Line 199"/>
            <p:cNvSpPr/>
            <p:nvPr/>
          </p:nvSpPr>
          <p:spPr>
            <a:xfrm>
              <a:off x="4176" y="2832"/>
              <a:ext cx="432" cy="0"/>
            </a:xfrm>
            <a:prstGeom prst="line">
              <a:avLst/>
            </a:prstGeom>
            <a:noFill/>
            <a:ln w="28575" cap="flat" cmpd="sng">
              <a:solidFill>
                <a:srgbClr val="009900">
                  <a:alpha val="100000"/>
                </a:srgbClr>
              </a:solidFill>
              <a:prstDash val="solid"/>
              <a:round/>
            </a:ln>
          </p:spPr>
        </p:sp>
        <p:sp>
          <p:nvSpPr>
            <p:cNvPr id="1049287" name="Line 200"/>
            <p:cNvSpPr/>
            <p:nvPr/>
          </p:nvSpPr>
          <p:spPr>
            <a:xfrm>
              <a:off x="4608" y="2832"/>
              <a:ext cx="0" cy="192"/>
            </a:xfrm>
            <a:prstGeom prst="line">
              <a:avLst/>
            </a:prstGeom>
            <a:noFill/>
            <a:ln w="28575" cap="flat" cmpd="sng">
              <a:solidFill>
                <a:srgbClr val="009900">
                  <a:alpha val="100000"/>
                </a:srgbClr>
              </a:solidFill>
              <a:prstDash val="solid"/>
              <a:round/>
            </a:ln>
          </p:spPr>
        </p:sp>
        <p:sp>
          <p:nvSpPr>
            <p:cNvPr id="1049288" name="Line 201"/>
            <p:cNvSpPr/>
            <p:nvPr/>
          </p:nvSpPr>
          <p:spPr>
            <a:xfrm>
              <a:off x="4608" y="3024"/>
              <a:ext cx="192" cy="0"/>
            </a:xfrm>
            <a:prstGeom prst="line">
              <a:avLst/>
            </a:prstGeom>
            <a:noFill/>
            <a:ln w="28575" cap="flat" cmpd="sng">
              <a:solidFill>
                <a:srgbClr val="009900">
                  <a:alpha val="100000"/>
                </a:srgbClr>
              </a:solidFill>
              <a:prstDash val="solid"/>
              <a:round/>
            </a:ln>
          </p:spPr>
        </p:sp>
      </p:grpSp>
      <p:sp>
        <p:nvSpPr>
          <p:cNvPr id="1049289" name="Text Box 202"/>
          <p:cNvSpPr txBox="1"/>
          <p:nvPr/>
        </p:nvSpPr>
        <p:spPr>
          <a:xfrm>
            <a:off x="6324600" y="4800600"/>
            <a:ext cx="14478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t</a:t>
            </a:r>
            <a:r>
              <a:rPr lang="en-US" altLang="en-US" sz="1600" i="1" baseline="-25000"/>
              <a:t>W</a:t>
            </a:r>
            <a:r>
              <a:rPr lang="en-US" altLang="en-US" sz="1600"/>
              <a:t> = 1.1</a:t>
            </a:r>
            <a:r>
              <a:rPr lang="en-US" altLang="en-US" sz="1600" i="1"/>
              <a:t>R</a:t>
            </a:r>
            <a:r>
              <a:rPr lang="en-US" altLang="en-US" sz="1600" baseline="-25000"/>
              <a:t>1</a:t>
            </a:r>
            <a:r>
              <a:rPr lang="en-US" altLang="en-US" sz="1600" i="1"/>
              <a:t>C</a:t>
            </a:r>
            <a:r>
              <a:rPr lang="en-US" altLang="en-US" sz="1600" baseline="-25000"/>
              <a:t>1</a:t>
            </a:r>
          </a:p>
        </p:txBody>
      </p:sp>
      <p:sp>
        <p:nvSpPr>
          <p:cNvPr id="1049290" name="Text Box 203"/>
          <p:cNvSpPr txBox="1"/>
          <p:nvPr/>
        </p:nvSpPr>
        <p:spPr>
          <a:xfrm>
            <a:off x="3886200" y="54102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C</a:t>
            </a:r>
            <a:r>
              <a:rPr lang="en-US" altLang="en-US" sz="1600" baseline="-25000"/>
              <a:t>1</a:t>
            </a:r>
          </a:p>
        </p:txBody>
      </p:sp>
      <p:sp>
        <p:nvSpPr>
          <p:cNvPr id="1049291" name="Text Box 204"/>
          <p:cNvSpPr txBox="1"/>
          <p:nvPr/>
        </p:nvSpPr>
        <p:spPr>
          <a:xfrm>
            <a:off x="3810000" y="36576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R</a:t>
            </a:r>
            <a:r>
              <a:rPr lang="en-US" altLang="en-US" sz="1600" baseline="-25000"/>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269"/>
                                        </p:tgtEl>
                                        <p:attrNameLst>
                                          <p:attrName>style.visibility</p:attrName>
                                        </p:attrNameLst>
                                      </p:cBhvr>
                                      <p:to>
                                        <p:strVal val="visible"/>
                                      </p:to>
                                    </p:set>
                                    <p:anim calcmode="lin" valueType="num">
                                      <p:cBhvr additive="base">
                                        <p:cTn id="7" dur="500" fill="hold"/>
                                        <p:tgtEl>
                                          <p:spTgt spid="1049269"/>
                                        </p:tgtEl>
                                        <p:attrNameLst>
                                          <p:attrName>ppt_x</p:attrName>
                                        </p:attrNameLst>
                                      </p:cBhvr>
                                      <p:tavLst>
                                        <p:tav tm="0">
                                          <p:val>
                                            <p:strVal val="0-#ppt_w/2"/>
                                          </p:val>
                                        </p:tav>
                                        <p:tav tm="100000">
                                          <p:val>
                                            <p:strVal val="#ppt_x"/>
                                          </p:val>
                                        </p:tav>
                                      </p:tavLst>
                                    </p:anim>
                                    <p:anim calcmode="lin" valueType="num">
                                      <p:cBhvr additive="base">
                                        <p:cTn id="8" dur="500" fill="hold"/>
                                        <p:tgtEl>
                                          <p:spTgt spid="104926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12"/>
                                        </p:tgtEl>
                                        <p:attrNameLst>
                                          <p:attrName>style.visibility</p:attrName>
                                        </p:attrNameLst>
                                      </p:cBhvr>
                                      <p:to>
                                        <p:strVal val="visible"/>
                                      </p:to>
                                    </p:set>
                                    <p:animEffect transition="in" filter="wipe(left)">
                                      <p:cBhvr>
                                        <p:cTn id="12" dur="500"/>
                                        <p:tgtEl>
                                          <p:spTgt spid="212"/>
                                        </p:tgtEl>
                                      </p:cBhvr>
                                    </p:animEffect>
                                  </p:childTnLst>
                                </p:cTn>
                              </p:par>
                              <p:par>
                                <p:cTn id="13" presetID="22" presetClass="entr" presetSubtype="8" fill="hold" nodeType="withEffect">
                                  <p:stCondLst>
                                    <p:cond delay="0"/>
                                  </p:stCondLst>
                                  <p:childTnLst>
                                    <p:set>
                                      <p:cBhvr>
                                        <p:cTn id="14" dur="1" fill="hold">
                                          <p:stCondLst>
                                            <p:cond delay="0"/>
                                          </p:stCondLst>
                                        </p:cTn>
                                        <p:tgtEl>
                                          <p:spTgt spid="213"/>
                                        </p:tgtEl>
                                        <p:attrNameLst>
                                          <p:attrName>style.visibility</p:attrName>
                                        </p:attrNameLst>
                                      </p:cBhvr>
                                      <p:to>
                                        <p:strVal val="visible"/>
                                      </p:to>
                                    </p:set>
                                    <p:animEffect transition="in" filter="wipe(left)">
                                      <p:cBhvr>
                                        <p:cTn id="15" dur="500"/>
                                        <p:tgtEl>
                                          <p:spTgt spid="213"/>
                                        </p:tgtEl>
                                      </p:cBhvr>
                                    </p:animEffect>
                                  </p:childTnLst>
                                </p:cTn>
                              </p:par>
                            </p:childTnLst>
                          </p:cTn>
                        </p:par>
                        <p:par>
                          <p:cTn id="16" fill="hold" nodeType="afterGroup">
                            <p:stCondLst>
                              <p:cond delay="1000"/>
                            </p:stCondLst>
                            <p:childTnLst>
                              <p:par>
                                <p:cTn id="17" presetID="37" presetClass="entr" presetSubtype="0" fill="hold" grpId="0" nodeType="afterEffect">
                                  <p:stCondLst>
                                    <p:cond delay="0"/>
                                  </p:stCondLst>
                                  <p:childTnLst>
                                    <p:set>
                                      <p:cBhvr>
                                        <p:cTn id="18" dur="1" fill="hold">
                                          <p:stCondLst>
                                            <p:cond delay="0"/>
                                          </p:stCondLst>
                                        </p:cTn>
                                        <p:tgtEl>
                                          <p:spTgt spid="1049289"/>
                                        </p:tgtEl>
                                        <p:attrNameLst>
                                          <p:attrName>style.visibility</p:attrName>
                                        </p:attrNameLst>
                                      </p:cBhvr>
                                      <p:to>
                                        <p:strVal val="visible"/>
                                      </p:to>
                                    </p:set>
                                    <p:animEffect transition="in" filter="fade">
                                      <p:cBhvr>
                                        <p:cTn id="19" dur="1000"/>
                                        <p:tgtEl>
                                          <p:spTgt spid="1049289"/>
                                        </p:tgtEl>
                                      </p:cBhvr>
                                    </p:animEffect>
                                    <p:anim calcmode="lin" valueType="num">
                                      <p:cBhvr>
                                        <p:cTn id="20" dur="1000" fill="hold"/>
                                        <p:tgtEl>
                                          <p:spTgt spid="1049289"/>
                                        </p:tgtEl>
                                        <p:attrNameLst>
                                          <p:attrName>ppt_x</p:attrName>
                                        </p:attrNameLst>
                                      </p:cBhvr>
                                      <p:tavLst>
                                        <p:tav tm="0">
                                          <p:val>
                                            <p:strVal val="#ppt_x"/>
                                          </p:val>
                                        </p:tav>
                                        <p:tav tm="100000">
                                          <p:val>
                                            <p:strVal val="#ppt_x"/>
                                          </p:val>
                                        </p:tav>
                                      </p:tavLst>
                                    </p:anim>
                                    <p:anim calcmode="lin" valueType="num">
                                      <p:cBhvr>
                                        <p:cTn id="21" dur="900" decel="100000" fill="hold"/>
                                        <p:tgtEl>
                                          <p:spTgt spid="104928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04928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69" grpId="0"/>
      <p:bldP spid="104928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42" name="Object 4194341"/>
          <p:cNvGraphicFramePr>
            <a:graphicFrameLocks/>
          </p:cNvGraphicFramePr>
          <p:nvPr/>
        </p:nvGraphicFramePr>
        <p:xfrm>
          <a:off x="3406775" y="3106737"/>
          <a:ext cx="2843212" cy="2913062"/>
        </p:xfrm>
        <a:graphic>
          <a:graphicData uri="http://schemas.openxmlformats.org/presentationml/2006/ole">
            <mc:AlternateContent xmlns:mc="http://schemas.openxmlformats.org/markup-compatibility/2006">
              <mc:Choice xmlns:v="urn:schemas-microsoft-com:vml" Requires="v">
                <p:oleObj spid="_x0000_s26626" name="CorelDRAW" r:id="rId4" imgW="2843212" imgH="2913062" progId="CorelDRAW.Graphic.13">
                  <p:embed followColorScheme="full"/>
                </p:oleObj>
              </mc:Choice>
              <mc:Fallback>
                <p:oleObj name="CorelDRAW" r:id="rId4" imgW="2843212" imgH="2913062" progId="CorelDRAW.Graphic.13">
                  <p:embed followColorScheme="full"/>
                  <p:pic>
                    <p:nvPicPr>
                      <p:cNvPr id="2097250" name="Object 2"/>
                      <p:cNvPicPr>
                        <a:picLocks/>
                      </p:cNvPicPr>
                      <p:nvPr/>
                    </p:nvPicPr>
                    <p:blipFill>
                      <a:blip r:embed="rId5"/>
                      <a:srcRect/>
                      <a:stretch>
                        <a:fillRect/>
                      </a:stretch>
                    </p:blipFill>
                    <p:spPr>
                      <a:xfrm>
                        <a:off x="3406775" y="3106737"/>
                        <a:ext cx="2843212" cy="2913062"/>
                      </a:xfrm>
                      <a:prstGeom prst="rect">
                        <a:avLst/>
                      </a:prstGeom>
                      <a:noFill/>
                      <a:ln>
                        <a:noFill/>
                      </a:ln>
                    </p:spPr>
                  </p:pic>
                </p:oleObj>
              </mc:Fallback>
            </mc:AlternateContent>
          </a:graphicData>
        </a:graphic>
      </p:graphicFrame>
      <p:pic>
        <p:nvPicPr>
          <p:cNvPr id="2097251" name="Picture 3" descr="SH2507-crop"/>
          <p:cNvPicPr>
            <a:picLocks/>
          </p:cNvPicPr>
          <p:nvPr/>
        </p:nvPicPr>
        <p:blipFill>
          <a:blip r:embed="rId6"/>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295" name="Text Box 4"/>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296" name="Rectangle 5"/>
          <p:cNvSpPr/>
          <p:nvPr/>
        </p:nvSpPr>
        <p:spPr>
          <a:xfrm>
            <a:off x="914400" y="1143000"/>
            <a:ext cx="1917700"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The 555 timer</a:t>
            </a:r>
          </a:p>
        </p:txBody>
      </p:sp>
      <p:grpSp>
        <p:nvGrpSpPr>
          <p:cNvPr id="217" name="Group 216"/>
          <p:cNvGrpSpPr/>
          <p:nvPr/>
        </p:nvGrpSpPr>
        <p:grpSpPr>
          <a:xfrm>
            <a:off x="2743200" y="4953000"/>
            <a:ext cx="685800" cy="304800"/>
            <a:chOff x="1152" y="4512"/>
            <a:chExt cx="432" cy="192"/>
          </a:xfrm>
        </p:grpSpPr>
        <p:sp>
          <p:nvSpPr>
            <p:cNvPr id="1049297" name="Line 9"/>
            <p:cNvSpPr/>
            <p:nvPr/>
          </p:nvSpPr>
          <p:spPr>
            <a:xfrm>
              <a:off x="1152" y="4512"/>
              <a:ext cx="192" cy="0"/>
            </a:xfrm>
            <a:prstGeom prst="line">
              <a:avLst/>
            </a:prstGeom>
            <a:noFill/>
            <a:ln w="28575" cap="flat" cmpd="sng">
              <a:solidFill>
                <a:schemeClr val="dk1">
                  <a:alpha val="100000"/>
                </a:schemeClr>
              </a:solidFill>
              <a:prstDash val="solid"/>
              <a:round/>
            </a:ln>
          </p:spPr>
        </p:sp>
        <p:sp>
          <p:nvSpPr>
            <p:cNvPr id="1049298" name="Line 10"/>
            <p:cNvSpPr/>
            <p:nvPr/>
          </p:nvSpPr>
          <p:spPr>
            <a:xfrm>
              <a:off x="1344" y="4512"/>
              <a:ext cx="0" cy="192"/>
            </a:xfrm>
            <a:prstGeom prst="line">
              <a:avLst/>
            </a:prstGeom>
            <a:noFill/>
            <a:ln w="28575" cap="flat" cmpd="sng">
              <a:solidFill>
                <a:schemeClr val="dk1">
                  <a:alpha val="100000"/>
                </a:schemeClr>
              </a:solidFill>
              <a:prstDash val="solid"/>
              <a:round/>
            </a:ln>
          </p:spPr>
        </p:sp>
        <p:sp>
          <p:nvSpPr>
            <p:cNvPr id="1049299" name="Line 11"/>
            <p:cNvSpPr/>
            <p:nvPr/>
          </p:nvSpPr>
          <p:spPr>
            <a:xfrm>
              <a:off x="1344" y="4704"/>
              <a:ext cx="96" cy="0"/>
            </a:xfrm>
            <a:prstGeom prst="line">
              <a:avLst/>
            </a:prstGeom>
            <a:noFill/>
            <a:ln w="28575" cap="flat" cmpd="sng">
              <a:solidFill>
                <a:schemeClr val="dk1">
                  <a:alpha val="100000"/>
                </a:schemeClr>
              </a:solidFill>
              <a:prstDash val="solid"/>
              <a:round/>
            </a:ln>
          </p:spPr>
        </p:sp>
        <p:sp>
          <p:nvSpPr>
            <p:cNvPr id="1049300" name="Line 12"/>
            <p:cNvSpPr/>
            <p:nvPr/>
          </p:nvSpPr>
          <p:spPr>
            <a:xfrm flipV="1">
              <a:off x="1440" y="4512"/>
              <a:ext cx="0" cy="192"/>
            </a:xfrm>
            <a:prstGeom prst="line">
              <a:avLst/>
            </a:prstGeom>
            <a:noFill/>
            <a:ln w="28575" cap="flat" cmpd="sng">
              <a:solidFill>
                <a:schemeClr val="dk1">
                  <a:alpha val="100000"/>
                </a:schemeClr>
              </a:solidFill>
              <a:prstDash val="solid"/>
              <a:round/>
            </a:ln>
          </p:spPr>
        </p:sp>
        <p:sp>
          <p:nvSpPr>
            <p:cNvPr id="1049301" name="Line 13"/>
            <p:cNvSpPr/>
            <p:nvPr/>
          </p:nvSpPr>
          <p:spPr>
            <a:xfrm>
              <a:off x="1440" y="4512"/>
              <a:ext cx="144" cy="0"/>
            </a:xfrm>
            <a:prstGeom prst="line">
              <a:avLst/>
            </a:prstGeom>
            <a:noFill/>
            <a:ln w="28575" cap="flat" cmpd="sng">
              <a:solidFill>
                <a:schemeClr val="dk1">
                  <a:alpha val="100000"/>
                </a:schemeClr>
              </a:solidFill>
              <a:prstDash val="solid"/>
              <a:round/>
            </a:ln>
          </p:spPr>
        </p:sp>
      </p:grpSp>
      <p:sp>
        <p:nvSpPr>
          <p:cNvPr id="1049302" name="Text Box 14"/>
          <p:cNvSpPr txBox="1"/>
          <p:nvPr/>
        </p:nvSpPr>
        <p:spPr>
          <a:xfrm>
            <a:off x="4267200" y="39449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RESET</a:t>
            </a:r>
          </a:p>
        </p:txBody>
      </p:sp>
      <p:sp>
        <p:nvSpPr>
          <p:cNvPr id="1049303" name="Text Box 15"/>
          <p:cNvSpPr txBox="1"/>
          <p:nvPr/>
        </p:nvSpPr>
        <p:spPr>
          <a:xfrm>
            <a:off x="4267200" y="41735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DISCH</a:t>
            </a:r>
          </a:p>
        </p:txBody>
      </p:sp>
      <p:sp>
        <p:nvSpPr>
          <p:cNvPr id="1049304" name="Text Box 16"/>
          <p:cNvSpPr txBox="1"/>
          <p:nvPr/>
        </p:nvSpPr>
        <p:spPr>
          <a:xfrm>
            <a:off x="4267200" y="45545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THRES</a:t>
            </a:r>
          </a:p>
        </p:txBody>
      </p:sp>
      <p:sp>
        <p:nvSpPr>
          <p:cNvPr id="1049305" name="Text Box 17"/>
          <p:cNvSpPr txBox="1"/>
          <p:nvPr/>
        </p:nvSpPr>
        <p:spPr>
          <a:xfrm>
            <a:off x="4267200" y="49990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TRIG</a:t>
            </a:r>
          </a:p>
        </p:txBody>
      </p:sp>
      <p:sp>
        <p:nvSpPr>
          <p:cNvPr id="1049306" name="Text Box 18"/>
          <p:cNvSpPr txBox="1"/>
          <p:nvPr/>
        </p:nvSpPr>
        <p:spPr>
          <a:xfrm>
            <a:off x="4572000" y="52403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GND</a:t>
            </a:r>
          </a:p>
        </p:txBody>
      </p:sp>
      <p:sp>
        <p:nvSpPr>
          <p:cNvPr id="1049307" name="Text Box 19"/>
          <p:cNvSpPr txBox="1"/>
          <p:nvPr/>
        </p:nvSpPr>
        <p:spPr>
          <a:xfrm>
            <a:off x="4953000" y="50117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CONT</a:t>
            </a:r>
          </a:p>
        </p:txBody>
      </p:sp>
      <p:sp>
        <p:nvSpPr>
          <p:cNvPr id="1049308" name="Text Box 20"/>
          <p:cNvSpPr txBox="1"/>
          <p:nvPr/>
        </p:nvSpPr>
        <p:spPr>
          <a:xfrm>
            <a:off x="5080000" y="45926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OUT</a:t>
            </a:r>
          </a:p>
        </p:txBody>
      </p:sp>
      <p:sp>
        <p:nvSpPr>
          <p:cNvPr id="1049309" name="Text Box 21"/>
          <p:cNvSpPr txBox="1"/>
          <p:nvPr/>
        </p:nvSpPr>
        <p:spPr>
          <a:xfrm>
            <a:off x="5029200" y="3944937"/>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V</a:t>
            </a:r>
            <a:r>
              <a:rPr lang="en-US" altLang="en-US" sz="1400" baseline="-25000"/>
              <a:t>CC</a:t>
            </a:r>
          </a:p>
        </p:txBody>
      </p:sp>
      <p:sp>
        <p:nvSpPr>
          <p:cNvPr id="1049310" name="Text Box 22"/>
          <p:cNvSpPr txBox="1"/>
          <p:nvPr/>
        </p:nvSpPr>
        <p:spPr>
          <a:xfrm>
            <a:off x="4991100" y="2667000"/>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+V</a:t>
            </a:r>
            <a:r>
              <a:rPr lang="en-US" altLang="en-US" sz="1400" baseline="-25000"/>
              <a:t>CC</a:t>
            </a:r>
          </a:p>
        </p:txBody>
      </p:sp>
      <p:grpSp>
        <p:nvGrpSpPr>
          <p:cNvPr id="218" name="Group 217"/>
          <p:cNvGrpSpPr/>
          <p:nvPr/>
        </p:nvGrpSpPr>
        <p:grpSpPr>
          <a:xfrm>
            <a:off x="6324600" y="4478337"/>
            <a:ext cx="1295400" cy="322262"/>
            <a:chOff x="3984" y="2821"/>
            <a:chExt cx="816" cy="203"/>
          </a:xfrm>
        </p:grpSpPr>
        <p:sp>
          <p:nvSpPr>
            <p:cNvPr id="1049311" name="Line 24"/>
            <p:cNvSpPr/>
            <p:nvPr/>
          </p:nvSpPr>
          <p:spPr>
            <a:xfrm>
              <a:off x="3984" y="3013"/>
              <a:ext cx="192" cy="0"/>
            </a:xfrm>
            <a:prstGeom prst="line">
              <a:avLst/>
            </a:prstGeom>
            <a:noFill/>
            <a:ln w="28575" cap="flat" cmpd="sng">
              <a:solidFill>
                <a:srgbClr val="009900">
                  <a:alpha val="100000"/>
                </a:srgbClr>
              </a:solidFill>
              <a:prstDash val="solid"/>
              <a:round/>
            </a:ln>
          </p:spPr>
        </p:sp>
        <p:sp>
          <p:nvSpPr>
            <p:cNvPr id="1049312" name="Line 25"/>
            <p:cNvSpPr/>
            <p:nvPr/>
          </p:nvSpPr>
          <p:spPr>
            <a:xfrm flipV="1">
              <a:off x="4176" y="2821"/>
              <a:ext cx="0" cy="192"/>
            </a:xfrm>
            <a:prstGeom prst="line">
              <a:avLst/>
            </a:prstGeom>
            <a:noFill/>
            <a:ln w="28575" cap="flat" cmpd="sng">
              <a:solidFill>
                <a:srgbClr val="009900">
                  <a:alpha val="100000"/>
                </a:srgbClr>
              </a:solidFill>
              <a:prstDash val="solid"/>
              <a:round/>
            </a:ln>
          </p:spPr>
        </p:sp>
        <p:sp>
          <p:nvSpPr>
            <p:cNvPr id="1049313" name="Line 26"/>
            <p:cNvSpPr/>
            <p:nvPr/>
          </p:nvSpPr>
          <p:spPr>
            <a:xfrm>
              <a:off x="4176" y="2832"/>
              <a:ext cx="432" cy="0"/>
            </a:xfrm>
            <a:prstGeom prst="line">
              <a:avLst/>
            </a:prstGeom>
            <a:noFill/>
            <a:ln w="28575" cap="flat" cmpd="sng">
              <a:solidFill>
                <a:srgbClr val="009900">
                  <a:alpha val="100000"/>
                </a:srgbClr>
              </a:solidFill>
              <a:prstDash val="solid"/>
              <a:round/>
            </a:ln>
          </p:spPr>
        </p:sp>
        <p:sp>
          <p:nvSpPr>
            <p:cNvPr id="1049314" name="Line 27"/>
            <p:cNvSpPr/>
            <p:nvPr/>
          </p:nvSpPr>
          <p:spPr>
            <a:xfrm>
              <a:off x="4608" y="2832"/>
              <a:ext cx="0" cy="192"/>
            </a:xfrm>
            <a:prstGeom prst="line">
              <a:avLst/>
            </a:prstGeom>
            <a:noFill/>
            <a:ln w="28575" cap="flat" cmpd="sng">
              <a:solidFill>
                <a:srgbClr val="009900">
                  <a:alpha val="100000"/>
                </a:srgbClr>
              </a:solidFill>
              <a:prstDash val="solid"/>
              <a:round/>
            </a:ln>
          </p:spPr>
        </p:sp>
        <p:sp>
          <p:nvSpPr>
            <p:cNvPr id="1049315" name="Line 28"/>
            <p:cNvSpPr/>
            <p:nvPr/>
          </p:nvSpPr>
          <p:spPr>
            <a:xfrm>
              <a:off x="4608" y="3024"/>
              <a:ext cx="192" cy="0"/>
            </a:xfrm>
            <a:prstGeom prst="line">
              <a:avLst/>
            </a:prstGeom>
            <a:noFill/>
            <a:ln w="28575" cap="flat" cmpd="sng">
              <a:solidFill>
                <a:srgbClr val="009900">
                  <a:alpha val="100000"/>
                </a:srgbClr>
              </a:solidFill>
              <a:prstDash val="solid"/>
              <a:round/>
            </a:ln>
          </p:spPr>
        </p:sp>
      </p:grpSp>
      <p:sp>
        <p:nvSpPr>
          <p:cNvPr id="1049316" name="Text Box 29"/>
          <p:cNvSpPr txBox="1"/>
          <p:nvPr/>
        </p:nvSpPr>
        <p:spPr>
          <a:xfrm>
            <a:off x="6324600" y="4800600"/>
            <a:ext cx="14478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t</a:t>
            </a:r>
            <a:r>
              <a:rPr lang="en-US" altLang="en-US" sz="1600" i="1" baseline="-25000"/>
              <a:t>W</a:t>
            </a:r>
            <a:r>
              <a:rPr lang="en-US" altLang="en-US" sz="1600"/>
              <a:t> = 1.1</a:t>
            </a:r>
            <a:r>
              <a:rPr lang="en-US" altLang="en-US" sz="1600" i="1"/>
              <a:t>R</a:t>
            </a:r>
            <a:r>
              <a:rPr lang="en-US" altLang="en-US" sz="1600" baseline="-25000"/>
              <a:t>1</a:t>
            </a:r>
            <a:r>
              <a:rPr lang="en-US" altLang="en-US" sz="1600" i="1"/>
              <a:t>C</a:t>
            </a:r>
            <a:r>
              <a:rPr lang="en-US" altLang="en-US" sz="1600" baseline="-25000"/>
              <a:t>1</a:t>
            </a:r>
          </a:p>
        </p:txBody>
      </p:sp>
      <p:sp>
        <p:nvSpPr>
          <p:cNvPr id="1049317" name="Text Box 30"/>
          <p:cNvSpPr txBox="1"/>
          <p:nvPr/>
        </p:nvSpPr>
        <p:spPr>
          <a:xfrm>
            <a:off x="3276600" y="52578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C</a:t>
            </a:r>
            <a:r>
              <a:rPr lang="en-US" altLang="en-US" sz="1600" baseline="-25000"/>
              <a:t>1</a:t>
            </a:r>
          </a:p>
        </p:txBody>
      </p:sp>
      <p:sp>
        <p:nvSpPr>
          <p:cNvPr id="1049318" name="Text Box 31"/>
          <p:cNvSpPr txBox="1"/>
          <p:nvPr/>
        </p:nvSpPr>
        <p:spPr>
          <a:xfrm>
            <a:off x="3352800" y="362585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R</a:t>
            </a:r>
            <a:r>
              <a:rPr lang="en-US" altLang="en-US" sz="1600" baseline="-25000"/>
              <a:t>1</a:t>
            </a:r>
          </a:p>
        </p:txBody>
      </p:sp>
      <p:sp>
        <p:nvSpPr>
          <p:cNvPr id="1049319" name="Text Box 33"/>
          <p:cNvSpPr txBox="1"/>
          <p:nvPr/>
        </p:nvSpPr>
        <p:spPr>
          <a:xfrm>
            <a:off x="2209800" y="1676400"/>
            <a:ext cx="6096000" cy="457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Determine the pulse width for the circuit shown. </a:t>
            </a:r>
          </a:p>
        </p:txBody>
      </p:sp>
      <p:sp>
        <p:nvSpPr>
          <p:cNvPr id="1049320" name="WordArt 34"/>
          <p:cNvSpPr/>
          <p:nvPr/>
        </p:nvSpPr>
        <p:spPr>
          <a:xfrm>
            <a:off x="914400" y="1676400"/>
            <a:ext cx="1219200" cy="449262"/>
          </a:xfrm>
          <a:prstGeom prst="rect">
            <a:avLst/>
          </a:prstGeom>
        </p:spPr>
        <p:txBody>
          <a:bodyPr vert="horz" wrap="none" lIns="91440" tIns="45720" rIns="91440" bIns="45720" fromWordArt="1" anchor="t">
            <a:prstTxWarp prst="textPlain">
              <a:avLst>
                <a:gd name="adj" fmla="val 50000"/>
              </a:avLst>
            </a:prstTxWarp>
          </a:bodyPr>
          <a:lstStyle/>
          <a:p>
            <a:pPr algn="ctr"/>
            <a:r>
              <a:rPr sz="2800" b="0" i="0" kern="10" spc="0" normalizeH="0">
                <a:ln>
                  <a:noFill/>
                </a:ln>
                <a:gradFill rotWithShape="0">
                  <a:gsLst>
                    <a:gs pos="0">
                      <a:srgbClr val="FFFF00">
                        <a:alpha val="100000"/>
                      </a:srgbClr>
                    </a:gs>
                    <a:gs pos="100000">
                      <a:srgbClr val="FF9933">
                        <a:alpha val="100000"/>
                      </a:srgbClr>
                    </a:gs>
                  </a:gsLst>
                  <a:path path="rect">
                    <a:fillToRect l="50000" t="50000" r="50000" b="50000"/>
                  </a:path>
                </a:gradFill>
                <a:effectLst>
                  <a:outerShdw dist="35921" dir="2699999" algn="ctr">
                    <a:srgbClr val="C0C0C0">
                      <a:alpha val="79999"/>
                    </a:srgbClr>
                  </a:outerShdw>
                </a:effectLst>
                <a:latin typeface="Impact"/>
                <a:ea typeface="Impact"/>
              </a:rPr>
              <a:t>Example</a:t>
            </a:r>
          </a:p>
        </p:txBody>
      </p:sp>
      <p:sp>
        <p:nvSpPr>
          <p:cNvPr id="1049321" name="WordArt 35"/>
          <p:cNvSpPr/>
          <p:nvPr/>
        </p:nvSpPr>
        <p:spPr>
          <a:xfrm>
            <a:off x="914400" y="2286000"/>
            <a:ext cx="1219200" cy="449262"/>
          </a:xfrm>
          <a:prstGeom prst="rect">
            <a:avLst/>
          </a:prstGeom>
        </p:spPr>
        <p:txBody>
          <a:bodyPr vert="horz" wrap="none" lIns="91440" tIns="45720" rIns="91440" bIns="45720" fromWordArt="1" anchor="t">
            <a:prstTxWarp prst="textPlain">
              <a:avLst>
                <a:gd name="adj" fmla="val 50000"/>
              </a:avLst>
            </a:prstTxWarp>
          </a:bodyPr>
          <a:lstStyle/>
          <a:p>
            <a:pPr algn="ctr"/>
            <a:r>
              <a:rPr sz="2800" b="0" i="0" kern="10" spc="0" normalizeH="0">
                <a:ln>
                  <a:noFill/>
                </a:ln>
                <a:gradFill rotWithShape="0">
                  <a:gsLst>
                    <a:gs pos="0">
                      <a:srgbClr val="FFFF00">
                        <a:alpha val="100000"/>
                      </a:srgbClr>
                    </a:gs>
                    <a:gs pos="100000">
                      <a:srgbClr val="FF9933">
                        <a:alpha val="100000"/>
                      </a:srgbClr>
                    </a:gs>
                  </a:gsLst>
                  <a:path path="rect">
                    <a:fillToRect l="50000" t="50000" r="50000" b="50000"/>
                  </a:path>
                </a:gradFill>
                <a:effectLst>
                  <a:outerShdw dist="35921" dir="2699999" algn="ctr">
                    <a:srgbClr val="C0C0C0">
                      <a:alpha val="79999"/>
                    </a:srgbClr>
                  </a:outerShdw>
                </a:effectLst>
                <a:latin typeface="Impact"/>
                <a:ea typeface="Impact"/>
              </a:rPr>
              <a:t>Solution</a:t>
            </a:r>
          </a:p>
        </p:txBody>
      </p:sp>
      <p:sp>
        <p:nvSpPr>
          <p:cNvPr id="1049322" name="Text Box 37"/>
          <p:cNvSpPr txBox="1"/>
          <p:nvPr/>
        </p:nvSpPr>
        <p:spPr>
          <a:xfrm>
            <a:off x="2209800" y="2286000"/>
            <a:ext cx="6248400" cy="457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i="1"/>
              <a:t>t</a:t>
            </a:r>
            <a:r>
              <a:rPr lang="en-US" altLang="en-US" i="1" baseline="-25000"/>
              <a:t>W</a:t>
            </a:r>
            <a:r>
              <a:rPr lang="en-US" altLang="en-US"/>
              <a:t> = 1.1</a:t>
            </a:r>
            <a:r>
              <a:rPr lang="en-US" altLang="en-US" i="1"/>
              <a:t>R</a:t>
            </a:r>
            <a:r>
              <a:rPr lang="en-US" altLang="en-US" baseline="-25000"/>
              <a:t>1</a:t>
            </a:r>
            <a:r>
              <a:rPr lang="en-US" altLang="en-US" i="1"/>
              <a:t>C</a:t>
            </a:r>
            <a:r>
              <a:rPr lang="en-US" altLang="en-US" baseline="-25000"/>
              <a:t>1</a:t>
            </a:r>
            <a:r>
              <a:rPr lang="en-US" altLang="en-US"/>
              <a:t> = 1.1(10 k</a:t>
            </a:r>
            <a:r>
              <a:rPr lang="en-US" altLang="en-US">
                <a:latin typeface="Symbol" pitchFamily="18" charset="2"/>
              </a:rPr>
              <a:t>W</a:t>
            </a:r>
            <a:r>
              <a:rPr lang="en-US" altLang="en-US"/>
              <a:t>)(2.2 </a:t>
            </a:r>
            <a:r>
              <a:rPr lang="en-US" altLang="en-US">
                <a:latin typeface="Symbol" pitchFamily="18" charset="2"/>
              </a:rPr>
              <a:t>m</a:t>
            </a:r>
            <a:r>
              <a:rPr lang="en-US" altLang="en-US"/>
              <a:t>F) =</a:t>
            </a:r>
          </a:p>
        </p:txBody>
      </p:sp>
      <p:sp>
        <p:nvSpPr>
          <p:cNvPr id="1049323" name="Text Box 38"/>
          <p:cNvSpPr txBox="1"/>
          <p:nvPr/>
        </p:nvSpPr>
        <p:spPr>
          <a:xfrm>
            <a:off x="3200400" y="3962400"/>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t>10 k</a:t>
            </a:r>
            <a:r>
              <a:rPr lang="en-US" altLang="en-US" sz="1400">
                <a:latin typeface="Symbol" pitchFamily="18" charset="2"/>
              </a:rPr>
              <a:t>W</a:t>
            </a:r>
          </a:p>
        </p:txBody>
      </p:sp>
      <p:sp>
        <p:nvSpPr>
          <p:cNvPr id="1049324" name="Text Box 39"/>
          <p:cNvSpPr txBox="1"/>
          <p:nvPr/>
        </p:nvSpPr>
        <p:spPr>
          <a:xfrm>
            <a:off x="3048000" y="5562600"/>
            <a:ext cx="13716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t>2.2 </a:t>
            </a:r>
            <a:r>
              <a:rPr lang="en-US" altLang="en-US" sz="1400">
                <a:latin typeface="Symbol" pitchFamily="18" charset="2"/>
              </a:rPr>
              <a:t>m</a:t>
            </a:r>
            <a:r>
              <a:rPr lang="en-US" altLang="en-US" sz="1400"/>
              <a:t>F</a:t>
            </a:r>
          </a:p>
        </p:txBody>
      </p:sp>
      <p:sp>
        <p:nvSpPr>
          <p:cNvPr id="1049325" name="Text Box 40"/>
          <p:cNvSpPr txBox="1"/>
          <p:nvPr/>
        </p:nvSpPr>
        <p:spPr>
          <a:xfrm>
            <a:off x="6781800" y="2286000"/>
            <a:ext cx="1371600" cy="457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a:solidFill>
                  <a:srgbClr val="FF0000"/>
                </a:solidFill>
              </a:rPr>
              <a:t>24.2 ms</a:t>
            </a:r>
          </a:p>
        </p:txBody>
      </p:sp>
      <p:sp>
        <p:nvSpPr>
          <p:cNvPr id="1049326" name="Text Box 41"/>
          <p:cNvSpPr txBox="1"/>
          <p:nvPr/>
        </p:nvSpPr>
        <p:spPr>
          <a:xfrm>
            <a:off x="5029200" y="2870200"/>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t>+15 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49321"/>
                                        </p:tgtEl>
                                        <p:attrNameLst>
                                          <p:attrName>style.visibility</p:attrName>
                                        </p:attrNameLst>
                                      </p:cBhvr>
                                      <p:to>
                                        <p:strVal val="visible"/>
                                      </p:to>
                                    </p:set>
                                    <p:animEffect transition="in" filter="dissolve">
                                      <p:cBhvr>
                                        <p:cTn id="7" dur="500"/>
                                        <p:tgtEl>
                                          <p:spTgt spid="1049321"/>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049322"/>
                                        </p:tgtEl>
                                        <p:attrNameLst>
                                          <p:attrName>style.visibility</p:attrName>
                                        </p:attrNameLst>
                                      </p:cBhvr>
                                      <p:to>
                                        <p:strVal val="visible"/>
                                      </p:to>
                                    </p:set>
                                    <p:anim calcmode="lin" valueType="num">
                                      <p:cBhvr additive="base">
                                        <p:cTn id="10" dur="500" fill="hold"/>
                                        <p:tgtEl>
                                          <p:spTgt spid="1049322"/>
                                        </p:tgtEl>
                                        <p:attrNameLst>
                                          <p:attrName>ppt_x</p:attrName>
                                        </p:attrNameLst>
                                      </p:cBhvr>
                                      <p:tavLst>
                                        <p:tav tm="0">
                                          <p:val>
                                            <p:strVal val="1+#ppt_w/2"/>
                                          </p:val>
                                        </p:tav>
                                        <p:tav tm="100000">
                                          <p:val>
                                            <p:strVal val="#ppt_x"/>
                                          </p:val>
                                        </p:tav>
                                      </p:tavLst>
                                    </p:anim>
                                    <p:anim calcmode="lin" valueType="num">
                                      <p:cBhvr additive="base">
                                        <p:cTn id="11" dur="500" fill="hold"/>
                                        <p:tgtEl>
                                          <p:spTgt spid="1049322"/>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5" presetClass="entr" presetSubtype="0" fill="hold" grpId="0" nodeType="clickEffect">
                                  <p:stCondLst>
                                    <p:cond delay="0"/>
                                  </p:stCondLst>
                                  <p:childTnLst>
                                    <p:set>
                                      <p:cBhvr>
                                        <p:cTn id="15" dur="1" fill="hold">
                                          <p:stCondLst>
                                            <p:cond delay="0"/>
                                          </p:stCondLst>
                                        </p:cTn>
                                        <p:tgtEl>
                                          <p:spTgt spid="1049325"/>
                                        </p:tgtEl>
                                        <p:attrNameLst>
                                          <p:attrName>style.visibility</p:attrName>
                                        </p:attrNameLst>
                                      </p:cBhvr>
                                      <p:to>
                                        <p:strVal val="visible"/>
                                      </p:to>
                                    </p:set>
                                    <p:anim calcmode="lin" valueType="num">
                                      <p:cBhvr>
                                        <p:cTn id="16" dur="1000" fill="hold"/>
                                        <p:tgtEl>
                                          <p:spTgt spid="1049325"/>
                                        </p:tgtEl>
                                        <p:attrNameLst>
                                          <p:attrName>ppt_w</p:attrName>
                                        </p:attrNameLst>
                                      </p:cBhvr>
                                      <p:tavLst>
                                        <p:tav tm="0">
                                          <p:val>
                                            <p:fltVal val="0"/>
                                          </p:val>
                                        </p:tav>
                                        <p:tav tm="100000">
                                          <p:val>
                                            <p:strVal val="#ppt_w"/>
                                          </p:val>
                                        </p:tav>
                                      </p:tavLst>
                                    </p:anim>
                                    <p:anim calcmode="lin" valueType="num">
                                      <p:cBhvr>
                                        <p:cTn id="17" dur="1000" fill="hold"/>
                                        <p:tgtEl>
                                          <p:spTgt spid="1049325"/>
                                        </p:tgtEl>
                                        <p:attrNameLst>
                                          <p:attrName>ppt_h</p:attrName>
                                        </p:attrNameLst>
                                      </p:cBhvr>
                                      <p:tavLst>
                                        <p:tav tm="0">
                                          <p:val>
                                            <p:fltVal val="0"/>
                                          </p:val>
                                        </p:tav>
                                        <p:tav tm="100000">
                                          <p:val>
                                            <p:strVal val="#ppt_h"/>
                                          </p:val>
                                        </p:tav>
                                      </p:tavLst>
                                    </p:anim>
                                    <p:anim calcmode="lin" valueType="num">
                                      <p:cBhvr>
                                        <p:cTn id="18" dur="1000" fill="hold"/>
                                        <p:tgtEl>
                                          <p:spTgt spid="1049325"/>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04932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22" grpId="0"/>
      <p:bldP spid="10493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52"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330"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331" name="Rectangle 4"/>
          <p:cNvSpPr/>
          <p:nvPr/>
        </p:nvSpPr>
        <p:spPr>
          <a:xfrm>
            <a:off x="914400" y="1143000"/>
            <a:ext cx="1917700"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The 555 timer</a:t>
            </a:r>
          </a:p>
        </p:txBody>
      </p:sp>
      <p:sp>
        <p:nvSpPr>
          <p:cNvPr id="1049332" name="Text Box 5"/>
          <p:cNvSpPr txBox="1"/>
          <p:nvPr/>
        </p:nvSpPr>
        <p:spPr>
          <a:xfrm>
            <a:off x="914400" y="1828800"/>
            <a:ext cx="7315200" cy="15525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The 555 can be configured as a basic astable multivibrator with the circuit shown. In this circuit </a:t>
            </a:r>
            <a:r>
              <a:rPr lang="en-US" altLang="en-US" i="1"/>
              <a:t>C</a:t>
            </a:r>
            <a:r>
              <a:rPr lang="en-US" altLang="en-US" baseline="-25000"/>
              <a:t>1</a:t>
            </a:r>
            <a:r>
              <a:rPr lang="en-US" altLang="en-US"/>
              <a:t> charges through </a:t>
            </a:r>
            <a:r>
              <a:rPr lang="en-US" altLang="en-US" i="1"/>
              <a:t>R</a:t>
            </a:r>
            <a:r>
              <a:rPr lang="en-US" altLang="en-US" baseline="-25000"/>
              <a:t>1</a:t>
            </a:r>
            <a:r>
              <a:rPr lang="en-US" altLang="en-US"/>
              <a:t> and </a:t>
            </a:r>
            <a:r>
              <a:rPr lang="en-US" altLang="en-US" i="1"/>
              <a:t>R</a:t>
            </a:r>
            <a:r>
              <a:rPr lang="en-US" altLang="en-US" baseline="-25000"/>
              <a:t>2</a:t>
            </a:r>
            <a:r>
              <a:rPr lang="en-US" altLang="en-US"/>
              <a:t> and discharges through only </a:t>
            </a:r>
            <a:r>
              <a:rPr lang="en-US" altLang="en-US" i="1"/>
              <a:t>R</a:t>
            </a:r>
            <a:r>
              <a:rPr lang="en-US" altLang="en-US" baseline="-25000"/>
              <a:t>2</a:t>
            </a:r>
            <a:r>
              <a:rPr lang="en-US" altLang="en-US"/>
              <a:t>. The output frequency is given by:</a:t>
            </a:r>
          </a:p>
        </p:txBody>
      </p:sp>
      <p:sp>
        <p:nvSpPr>
          <p:cNvPr id="1049333" name="Text Box 6"/>
          <p:cNvSpPr txBox="1"/>
          <p:nvPr/>
        </p:nvSpPr>
        <p:spPr>
          <a:xfrm>
            <a:off x="1219200" y="4419600"/>
            <a:ext cx="3429000" cy="7016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2000"/>
              <a:t>The frequency and duty cycle are set by these components.</a:t>
            </a:r>
          </a:p>
        </p:txBody>
      </p:sp>
      <p:sp>
        <p:nvSpPr>
          <p:cNvPr id="1049334" name="AutoShape 7"/>
          <p:cNvSpPr/>
          <p:nvPr/>
        </p:nvSpPr>
        <p:spPr>
          <a:xfrm>
            <a:off x="4419600" y="3657600"/>
            <a:ext cx="152400" cy="2057400"/>
          </a:xfrm>
          <a:prstGeom prst="leftBrace">
            <a:avLst/>
          </a:prstGeom>
          <a:noFill/>
          <a:ln w="9525" cap="flat" cmpd="sng">
            <a:solidFill>
              <a:srgbClr val="FF0066">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lgn="ctr"/>
            <a:endParaRPr lang="en-US" altLang="en-US" sz="2000">
              <a:solidFill>
                <a:srgbClr val="FF0066"/>
              </a:solidFill>
            </a:endParaRPr>
          </a:p>
        </p:txBody>
      </p:sp>
      <p:graphicFrame>
        <p:nvGraphicFramePr>
          <p:cNvPr id="4194343" name="Object 4194342"/>
          <p:cNvGraphicFramePr>
            <a:graphicFrameLocks/>
          </p:cNvGraphicFramePr>
          <p:nvPr/>
        </p:nvGraphicFramePr>
        <p:xfrm>
          <a:off x="2057400" y="3429000"/>
          <a:ext cx="1854200" cy="738187"/>
        </p:xfrm>
        <a:graphic>
          <a:graphicData uri="http://schemas.openxmlformats.org/presentationml/2006/ole">
            <mc:AlternateContent xmlns:mc="http://schemas.openxmlformats.org/markup-compatibility/2006">
              <mc:Choice xmlns:v="urn:schemas-microsoft-com:vml" Requires="v">
                <p:oleObj spid="_x0000_s27650" name="Equation" r:id="rId5" imgW="1854200" imgH="738187" progId="Equation.DSMT4">
                  <p:embed followColorScheme="full"/>
                </p:oleObj>
              </mc:Choice>
              <mc:Fallback>
                <p:oleObj name="Equation" r:id="rId5" imgW="1854200" imgH="738187" progId="Equation.DSMT4">
                  <p:embed followColorScheme="full"/>
                  <p:pic>
                    <p:nvPicPr>
                      <p:cNvPr id="2097253" name="Object 79"/>
                      <p:cNvPicPr>
                        <a:picLocks/>
                      </p:cNvPicPr>
                      <p:nvPr/>
                    </p:nvPicPr>
                    <p:blipFill>
                      <a:blip r:embed="rId6"/>
                      <a:srcRect/>
                      <a:stretch>
                        <a:fillRect/>
                      </a:stretch>
                    </p:blipFill>
                    <p:spPr>
                      <a:xfrm>
                        <a:off x="2057400" y="3429000"/>
                        <a:ext cx="1854200" cy="738187"/>
                      </a:xfrm>
                      <a:prstGeom prst="rect">
                        <a:avLst/>
                      </a:prstGeom>
                      <a:noFill/>
                      <a:ln>
                        <a:noFill/>
                      </a:ln>
                    </p:spPr>
                  </p:pic>
                </p:oleObj>
              </mc:Fallback>
            </mc:AlternateContent>
          </a:graphicData>
        </a:graphic>
      </p:graphicFrame>
      <p:graphicFrame>
        <p:nvGraphicFramePr>
          <p:cNvPr id="4194344" name="Object 4194343"/>
          <p:cNvGraphicFramePr>
            <a:graphicFrameLocks/>
          </p:cNvGraphicFramePr>
          <p:nvPr/>
        </p:nvGraphicFramePr>
        <p:xfrm>
          <a:off x="4724400" y="3200400"/>
          <a:ext cx="2746375" cy="2819400"/>
        </p:xfrm>
        <a:graphic>
          <a:graphicData uri="http://schemas.openxmlformats.org/presentationml/2006/ole">
            <mc:AlternateContent xmlns:mc="http://schemas.openxmlformats.org/markup-compatibility/2006">
              <mc:Choice xmlns:v="urn:schemas-microsoft-com:vml" Requires="v">
                <p:oleObj spid="_x0000_s27651" name="CorelDRAW" r:id="rId7" imgW="2746375" imgH="2819400" progId="CorelDRAW.Graphic.13">
                  <p:embed followColorScheme="full"/>
                </p:oleObj>
              </mc:Choice>
              <mc:Fallback>
                <p:oleObj name="CorelDRAW" r:id="rId7" imgW="2746375" imgH="2819400" progId="CorelDRAW.Graphic.13">
                  <p:embed followColorScheme="full"/>
                  <p:pic>
                    <p:nvPicPr>
                      <p:cNvPr id="2097254" name="Object 80"/>
                      <p:cNvPicPr>
                        <a:picLocks/>
                      </p:cNvPicPr>
                      <p:nvPr/>
                    </p:nvPicPr>
                    <p:blipFill>
                      <a:blip r:embed="rId8"/>
                      <a:srcRect/>
                      <a:stretch>
                        <a:fillRect/>
                      </a:stretch>
                    </p:blipFill>
                    <p:spPr>
                      <a:xfrm>
                        <a:off x="4724400" y="3200400"/>
                        <a:ext cx="2746375" cy="2819400"/>
                      </a:xfrm>
                      <a:prstGeom prst="rect">
                        <a:avLst/>
                      </a:prstGeom>
                      <a:noFill/>
                      <a:ln>
                        <a:noFill/>
                      </a:ln>
                    </p:spPr>
                  </p:pic>
                </p:oleObj>
              </mc:Fallback>
            </mc:AlternateContent>
          </a:graphicData>
        </a:graphic>
      </p:graphicFrame>
      <p:sp>
        <p:nvSpPr>
          <p:cNvPr id="1049335" name="Text Box 88"/>
          <p:cNvSpPr txBox="1"/>
          <p:nvPr/>
        </p:nvSpPr>
        <p:spPr>
          <a:xfrm>
            <a:off x="5568950" y="39624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RESET</a:t>
            </a:r>
          </a:p>
        </p:txBody>
      </p:sp>
      <p:sp>
        <p:nvSpPr>
          <p:cNvPr id="1049336" name="Text Box 89"/>
          <p:cNvSpPr txBox="1"/>
          <p:nvPr/>
        </p:nvSpPr>
        <p:spPr>
          <a:xfrm>
            <a:off x="5568950" y="41910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DISCH</a:t>
            </a:r>
          </a:p>
        </p:txBody>
      </p:sp>
      <p:sp>
        <p:nvSpPr>
          <p:cNvPr id="1049337" name="Text Box 90"/>
          <p:cNvSpPr txBox="1"/>
          <p:nvPr/>
        </p:nvSpPr>
        <p:spPr>
          <a:xfrm>
            <a:off x="5568950" y="45720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THRES</a:t>
            </a:r>
          </a:p>
        </p:txBody>
      </p:sp>
      <p:sp>
        <p:nvSpPr>
          <p:cNvPr id="1049338" name="Text Box 91"/>
          <p:cNvSpPr txBox="1"/>
          <p:nvPr/>
        </p:nvSpPr>
        <p:spPr>
          <a:xfrm>
            <a:off x="5568950" y="50165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TRIG</a:t>
            </a:r>
          </a:p>
        </p:txBody>
      </p:sp>
      <p:sp>
        <p:nvSpPr>
          <p:cNvPr id="1049339" name="Text Box 92"/>
          <p:cNvSpPr txBox="1"/>
          <p:nvPr/>
        </p:nvSpPr>
        <p:spPr>
          <a:xfrm>
            <a:off x="5873750" y="52578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GND</a:t>
            </a:r>
          </a:p>
        </p:txBody>
      </p:sp>
      <p:sp>
        <p:nvSpPr>
          <p:cNvPr id="1049340" name="Text Box 93"/>
          <p:cNvSpPr txBox="1"/>
          <p:nvPr/>
        </p:nvSpPr>
        <p:spPr>
          <a:xfrm>
            <a:off x="6254750" y="50292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CONT</a:t>
            </a:r>
          </a:p>
        </p:txBody>
      </p:sp>
      <p:sp>
        <p:nvSpPr>
          <p:cNvPr id="1049341" name="Text Box 94"/>
          <p:cNvSpPr txBox="1"/>
          <p:nvPr/>
        </p:nvSpPr>
        <p:spPr>
          <a:xfrm>
            <a:off x="6381750" y="46101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OUT</a:t>
            </a:r>
          </a:p>
        </p:txBody>
      </p:sp>
      <p:sp>
        <p:nvSpPr>
          <p:cNvPr id="1049342" name="Text Box 95"/>
          <p:cNvSpPr txBox="1"/>
          <p:nvPr/>
        </p:nvSpPr>
        <p:spPr>
          <a:xfrm>
            <a:off x="6330950" y="39624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V</a:t>
            </a:r>
            <a:r>
              <a:rPr lang="en-US" altLang="en-US" sz="1400" baseline="-25000"/>
              <a:t>CC</a:t>
            </a:r>
          </a:p>
        </p:txBody>
      </p:sp>
      <p:sp>
        <p:nvSpPr>
          <p:cNvPr id="1049343" name="Text Box 102"/>
          <p:cNvSpPr txBox="1"/>
          <p:nvPr/>
        </p:nvSpPr>
        <p:spPr>
          <a:xfrm>
            <a:off x="4495800" y="51816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C</a:t>
            </a:r>
            <a:r>
              <a:rPr lang="en-US" altLang="en-US" sz="1600" baseline="-25000"/>
              <a:t>1</a:t>
            </a:r>
          </a:p>
        </p:txBody>
      </p:sp>
      <p:sp>
        <p:nvSpPr>
          <p:cNvPr id="1049344" name="Text Box 103"/>
          <p:cNvSpPr txBox="1"/>
          <p:nvPr/>
        </p:nvSpPr>
        <p:spPr>
          <a:xfrm>
            <a:off x="4495800" y="37338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R</a:t>
            </a:r>
            <a:r>
              <a:rPr lang="en-US" altLang="en-US" sz="1600" baseline="-25000"/>
              <a:t>1</a:t>
            </a:r>
          </a:p>
        </p:txBody>
      </p:sp>
      <p:sp>
        <p:nvSpPr>
          <p:cNvPr id="1049345" name="Text Box 107"/>
          <p:cNvSpPr txBox="1"/>
          <p:nvPr/>
        </p:nvSpPr>
        <p:spPr>
          <a:xfrm>
            <a:off x="4495800" y="454025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R</a:t>
            </a:r>
            <a:r>
              <a:rPr lang="en-US" altLang="en-US" sz="1600" baseline="-25000"/>
              <a:t>2</a:t>
            </a:r>
          </a:p>
        </p:txBody>
      </p:sp>
      <p:sp>
        <p:nvSpPr>
          <p:cNvPr id="1049346" name="Text Box 108"/>
          <p:cNvSpPr txBox="1"/>
          <p:nvPr/>
        </p:nvSpPr>
        <p:spPr>
          <a:xfrm>
            <a:off x="6248400" y="2895600"/>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+V</a:t>
            </a:r>
            <a:r>
              <a:rPr lang="en-US" altLang="en-US" sz="1400" baseline="-25000"/>
              <a:t>CC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9333"/>
                                        </p:tgtEl>
                                        <p:attrNameLst>
                                          <p:attrName>style.visibility</p:attrName>
                                        </p:attrNameLst>
                                      </p:cBhvr>
                                      <p:to>
                                        <p:strVal val="visible"/>
                                      </p:to>
                                    </p:set>
                                    <p:animEffect transition="in" filter="wipe(left)">
                                      <p:cBhvr>
                                        <p:cTn id="7" dur="500"/>
                                        <p:tgtEl>
                                          <p:spTgt spid="1049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55" name="Picture 2"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9350" name="Text Box 3"/>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9351" name="Rectangle 4"/>
          <p:cNvSpPr/>
          <p:nvPr/>
        </p:nvSpPr>
        <p:spPr>
          <a:xfrm>
            <a:off x="914400" y="1143000"/>
            <a:ext cx="1917700"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The 555 timer</a:t>
            </a:r>
          </a:p>
        </p:txBody>
      </p:sp>
      <p:sp>
        <p:nvSpPr>
          <p:cNvPr id="1049352" name="Text Box 5"/>
          <p:cNvSpPr txBox="1"/>
          <p:nvPr/>
        </p:nvSpPr>
        <p:spPr>
          <a:xfrm>
            <a:off x="914400" y="1676400"/>
            <a:ext cx="7315200" cy="11874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Given the components, you can read the frequency from the chart. Alternatively, you can use the chart to pick components for a desired frequency.</a:t>
            </a:r>
          </a:p>
        </p:txBody>
      </p:sp>
      <p:graphicFrame>
        <p:nvGraphicFramePr>
          <p:cNvPr id="4194345" name="Object 4194344"/>
          <p:cNvGraphicFramePr>
            <a:graphicFrameLocks/>
          </p:cNvGraphicFramePr>
          <p:nvPr/>
        </p:nvGraphicFramePr>
        <p:xfrm>
          <a:off x="5029200" y="3048000"/>
          <a:ext cx="3276600" cy="2819400"/>
        </p:xfrm>
        <a:graphic>
          <a:graphicData uri="http://schemas.openxmlformats.org/presentationml/2006/ole">
            <mc:AlternateContent xmlns:mc="http://schemas.openxmlformats.org/markup-compatibility/2006">
              <mc:Choice xmlns:v="urn:schemas-microsoft-com:vml" Requires="v">
                <p:oleObj spid="_x0000_s28674" name="CorelDRAW" r:id="rId5" imgW="3276600" imgH="2819400" progId="CorelDRAW.Graphic.13">
                  <p:embed followColorScheme="full"/>
                </p:oleObj>
              </mc:Choice>
              <mc:Fallback>
                <p:oleObj name="CorelDRAW" r:id="rId5" imgW="3276600" imgH="2819400" progId="CorelDRAW.Graphic.13">
                  <p:embed followColorScheme="full"/>
                  <p:pic>
                    <p:nvPicPr>
                      <p:cNvPr id="2097256" name="Object 9"/>
                      <p:cNvPicPr>
                        <a:picLocks/>
                      </p:cNvPicPr>
                      <p:nvPr/>
                    </p:nvPicPr>
                    <p:blipFill>
                      <a:blip r:embed="rId6"/>
                      <a:srcRect/>
                      <a:stretch>
                        <a:fillRect/>
                      </a:stretch>
                    </p:blipFill>
                    <p:spPr>
                      <a:xfrm>
                        <a:off x="5029200" y="3048000"/>
                        <a:ext cx="3276600" cy="2819400"/>
                      </a:xfrm>
                      <a:prstGeom prst="rect">
                        <a:avLst/>
                      </a:prstGeom>
                      <a:noFill/>
                      <a:ln>
                        <a:noFill/>
                      </a:ln>
                    </p:spPr>
                  </p:pic>
                </p:oleObj>
              </mc:Fallback>
            </mc:AlternateContent>
          </a:graphicData>
        </a:graphic>
      </p:graphicFrame>
      <p:sp>
        <p:nvSpPr>
          <p:cNvPr id="1049353" name="Text Box 10"/>
          <p:cNvSpPr txBox="1"/>
          <p:nvPr/>
        </p:nvSpPr>
        <p:spPr>
          <a:xfrm>
            <a:off x="6403975" y="38100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RESET</a:t>
            </a:r>
          </a:p>
        </p:txBody>
      </p:sp>
      <p:sp>
        <p:nvSpPr>
          <p:cNvPr id="1049354" name="Text Box 11"/>
          <p:cNvSpPr txBox="1"/>
          <p:nvPr/>
        </p:nvSpPr>
        <p:spPr>
          <a:xfrm>
            <a:off x="6403975" y="40386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DISCH</a:t>
            </a:r>
          </a:p>
        </p:txBody>
      </p:sp>
      <p:sp>
        <p:nvSpPr>
          <p:cNvPr id="1049355" name="Text Box 12"/>
          <p:cNvSpPr txBox="1"/>
          <p:nvPr/>
        </p:nvSpPr>
        <p:spPr>
          <a:xfrm>
            <a:off x="6403975" y="44196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THRES</a:t>
            </a:r>
          </a:p>
        </p:txBody>
      </p:sp>
      <p:sp>
        <p:nvSpPr>
          <p:cNvPr id="1049356" name="Text Box 13"/>
          <p:cNvSpPr txBox="1"/>
          <p:nvPr/>
        </p:nvSpPr>
        <p:spPr>
          <a:xfrm>
            <a:off x="6403975" y="48641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TRIG</a:t>
            </a:r>
          </a:p>
        </p:txBody>
      </p:sp>
      <p:sp>
        <p:nvSpPr>
          <p:cNvPr id="1049357" name="Text Box 14"/>
          <p:cNvSpPr txBox="1"/>
          <p:nvPr/>
        </p:nvSpPr>
        <p:spPr>
          <a:xfrm>
            <a:off x="6708775" y="51054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GND</a:t>
            </a:r>
          </a:p>
        </p:txBody>
      </p:sp>
      <p:sp>
        <p:nvSpPr>
          <p:cNvPr id="1049358" name="Text Box 15"/>
          <p:cNvSpPr txBox="1"/>
          <p:nvPr/>
        </p:nvSpPr>
        <p:spPr>
          <a:xfrm>
            <a:off x="7089775" y="48768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CONT</a:t>
            </a:r>
          </a:p>
        </p:txBody>
      </p:sp>
      <p:sp>
        <p:nvSpPr>
          <p:cNvPr id="1049359" name="Text Box 16"/>
          <p:cNvSpPr txBox="1"/>
          <p:nvPr/>
        </p:nvSpPr>
        <p:spPr>
          <a:xfrm>
            <a:off x="7216775" y="44577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OUT</a:t>
            </a:r>
          </a:p>
        </p:txBody>
      </p:sp>
      <p:sp>
        <p:nvSpPr>
          <p:cNvPr id="1049360" name="Text Box 17"/>
          <p:cNvSpPr txBox="1"/>
          <p:nvPr/>
        </p:nvSpPr>
        <p:spPr>
          <a:xfrm>
            <a:off x="7165975" y="38100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V</a:t>
            </a:r>
            <a:r>
              <a:rPr lang="en-US" altLang="en-US" sz="1400" baseline="-25000"/>
              <a:t>CC</a:t>
            </a:r>
          </a:p>
        </p:txBody>
      </p:sp>
      <p:sp>
        <p:nvSpPr>
          <p:cNvPr id="1049361" name="Text Box 18"/>
          <p:cNvSpPr txBox="1"/>
          <p:nvPr/>
        </p:nvSpPr>
        <p:spPr>
          <a:xfrm>
            <a:off x="5330825" y="50292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C</a:t>
            </a:r>
            <a:r>
              <a:rPr lang="en-US" altLang="en-US" sz="1600" baseline="-25000"/>
              <a:t>1</a:t>
            </a:r>
          </a:p>
        </p:txBody>
      </p:sp>
      <p:sp>
        <p:nvSpPr>
          <p:cNvPr id="1049362" name="Text Box 19"/>
          <p:cNvSpPr txBox="1"/>
          <p:nvPr/>
        </p:nvSpPr>
        <p:spPr>
          <a:xfrm>
            <a:off x="5330825" y="35814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R</a:t>
            </a:r>
            <a:r>
              <a:rPr lang="en-US" altLang="en-US" sz="1600" baseline="-25000"/>
              <a:t>1</a:t>
            </a:r>
          </a:p>
        </p:txBody>
      </p:sp>
      <p:sp>
        <p:nvSpPr>
          <p:cNvPr id="1049363" name="Text Box 20"/>
          <p:cNvSpPr txBox="1"/>
          <p:nvPr/>
        </p:nvSpPr>
        <p:spPr>
          <a:xfrm>
            <a:off x="5330825" y="438785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R</a:t>
            </a:r>
            <a:r>
              <a:rPr lang="en-US" altLang="en-US" sz="1600" baseline="-25000"/>
              <a:t>2</a:t>
            </a:r>
          </a:p>
        </p:txBody>
      </p:sp>
      <p:sp>
        <p:nvSpPr>
          <p:cNvPr id="1049364" name="Text Box 21"/>
          <p:cNvSpPr txBox="1"/>
          <p:nvPr/>
        </p:nvSpPr>
        <p:spPr>
          <a:xfrm>
            <a:off x="7083425" y="2743200"/>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+V</a:t>
            </a:r>
            <a:r>
              <a:rPr lang="en-US" altLang="en-US" sz="1400" baseline="-25000"/>
              <a:t>CC</a:t>
            </a:r>
          </a:p>
        </p:txBody>
      </p:sp>
      <p:graphicFrame>
        <p:nvGraphicFramePr>
          <p:cNvPr id="4194346" name="Object 4194345"/>
          <p:cNvGraphicFramePr>
            <a:graphicFrameLocks/>
          </p:cNvGraphicFramePr>
          <p:nvPr/>
        </p:nvGraphicFramePr>
        <p:xfrm>
          <a:off x="1600200" y="3048000"/>
          <a:ext cx="3581400" cy="2784475"/>
        </p:xfrm>
        <a:graphic>
          <a:graphicData uri="http://schemas.openxmlformats.org/presentationml/2006/ole">
            <mc:AlternateContent xmlns:mc="http://schemas.openxmlformats.org/markup-compatibility/2006">
              <mc:Choice xmlns:v="urn:schemas-microsoft-com:vml" Requires="v">
                <p:oleObj spid="_x0000_s28675" name="CorelDRAW" r:id="rId7" imgW="3581400" imgH="2784475" progId="CorelDRAW.Graphic.13">
                  <p:embed followColorScheme="full"/>
                </p:oleObj>
              </mc:Choice>
              <mc:Fallback>
                <p:oleObj name="CorelDRAW" r:id="rId7" imgW="3581400" imgH="2784475" progId="CorelDRAW.Graphic.13">
                  <p:embed followColorScheme="full"/>
                  <p:pic>
                    <p:nvPicPr>
                      <p:cNvPr id="2097257" name="Object 22"/>
                      <p:cNvPicPr>
                        <a:picLocks/>
                      </p:cNvPicPr>
                      <p:nvPr/>
                    </p:nvPicPr>
                    <p:blipFill>
                      <a:blip r:embed="rId8"/>
                      <a:srcRect/>
                      <a:stretch>
                        <a:fillRect/>
                      </a:stretch>
                    </p:blipFill>
                    <p:spPr>
                      <a:xfrm>
                        <a:off x="1600200" y="3048000"/>
                        <a:ext cx="3581400" cy="2784475"/>
                      </a:xfrm>
                      <a:prstGeom prst="rect">
                        <a:avLst/>
                      </a:prstGeom>
                      <a:noFill/>
                      <a:ln>
                        <a:noFill/>
                      </a:ln>
                    </p:spPr>
                  </p:pic>
                </p:oleObj>
              </mc:Fallback>
            </mc:AlternateContent>
          </a:graphicData>
        </a:graphic>
      </p:graphicFrame>
      <p:sp>
        <p:nvSpPr>
          <p:cNvPr id="1049365" name="Text Box 23"/>
          <p:cNvSpPr txBox="1"/>
          <p:nvPr/>
        </p:nvSpPr>
        <p:spPr>
          <a:xfrm rot="16200000">
            <a:off x="1017588" y="4316412"/>
            <a:ext cx="892175"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t>C</a:t>
            </a:r>
            <a:r>
              <a:rPr lang="en-US" altLang="en-US" sz="1600" baseline="-25000"/>
              <a:t>1</a:t>
            </a:r>
            <a:r>
              <a:rPr lang="en-US" altLang="en-US" sz="1600"/>
              <a:t> (</a:t>
            </a:r>
            <a:r>
              <a:rPr lang="en-US" altLang="en-US" sz="1600">
                <a:latin typeface="Symbol" pitchFamily="18" charset="2"/>
              </a:rPr>
              <a:t>m</a:t>
            </a:r>
            <a:r>
              <a:rPr lang="en-US" altLang="en-US" sz="1600"/>
              <a:t>F)</a:t>
            </a:r>
          </a:p>
        </p:txBody>
      </p:sp>
      <p:sp>
        <p:nvSpPr>
          <p:cNvPr id="1049366" name="Text Box 24"/>
          <p:cNvSpPr txBox="1"/>
          <p:nvPr/>
        </p:nvSpPr>
        <p:spPr>
          <a:xfrm>
            <a:off x="2971800" y="5867400"/>
            <a:ext cx="914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t>f </a:t>
            </a:r>
            <a:r>
              <a:rPr lang="en-US" altLang="en-US" sz="1600"/>
              <a:t>(Hz)</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58" name="Picture 14" descr="SH2507-crop"/>
          <p:cNvPicPr>
            <a:picLocks/>
          </p:cNvPicPr>
          <p:nvPr/>
        </p:nvPicPr>
        <p:blipFill>
          <a:blip r:embed="rId3"/>
          <a:srcRect/>
          <a:stretch>
            <a:fillRect/>
          </a:stretch>
        </p:blipFill>
        <p:spPr>
          <a:xfrm>
            <a:off x="2438400" y="228600"/>
            <a:ext cx="3962400" cy="685800"/>
          </a:xfrm>
          <a:prstGeom prst="rect">
            <a:avLst/>
          </a:prstGeom>
          <a:noFill/>
          <a:ln w="19050" cap="flat" cmpd="sng">
            <a:solidFill>
              <a:schemeClr val="accent2">
                <a:alpha val="100000"/>
              </a:schemeClr>
            </a:solidFill>
            <a:prstDash val="solid"/>
            <a:round/>
          </a:ln>
        </p:spPr>
      </p:pic>
      <p:sp>
        <p:nvSpPr>
          <p:cNvPr id="1049370" name="Text Box 5"/>
          <p:cNvSpPr txBox="1"/>
          <p:nvPr/>
        </p:nvSpPr>
        <p:spPr>
          <a:xfrm>
            <a:off x="2438400" y="228600"/>
            <a:ext cx="39624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Selected Key Terms</a:t>
            </a:r>
          </a:p>
        </p:txBody>
      </p:sp>
      <p:sp>
        <p:nvSpPr>
          <p:cNvPr id="1049371" name="Rectangle 15"/>
          <p:cNvSpPr/>
          <p:nvPr/>
        </p:nvSpPr>
        <p:spPr>
          <a:xfrm>
            <a:off x="20637" y="0"/>
            <a:ext cx="9155112" cy="6889750"/>
          </a:xfrm>
          <a:prstGeom prst="rect">
            <a:avLst/>
          </a:prstGeom>
          <a:noFill/>
          <a:ln w="76200" cap="flat" cmpd="sng">
            <a:solidFill>
              <a:schemeClr val="lt2">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372" name="Text Box 16"/>
          <p:cNvSpPr txBox="1"/>
          <p:nvPr/>
        </p:nvSpPr>
        <p:spPr>
          <a:xfrm>
            <a:off x="1447800" y="1479550"/>
            <a:ext cx="6553200" cy="519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2800">
                <a:latin typeface="Times" pitchFamily="18" charset="0"/>
                <a:ea typeface="Times New Roman" pitchFamily="18" charset="0"/>
              </a:rPr>
              <a:t> </a:t>
            </a:r>
          </a:p>
        </p:txBody>
      </p:sp>
      <p:sp>
        <p:nvSpPr>
          <p:cNvPr id="1049373" name="Text Box 17"/>
          <p:cNvSpPr txBox="1"/>
          <p:nvPr/>
        </p:nvSpPr>
        <p:spPr>
          <a:xfrm>
            <a:off x="152400" y="1546225"/>
            <a:ext cx="2209800" cy="41084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lgn="r" eaLnBrk="1" latinLnBrk="1" hangingPunct="1"/>
            <a:r>
              <a:rPr lang="en-US" altLang="en-US" b="1" i="1">
                <a:solidFill>
                  <a:schemeClr val="lt2"/>
                </a:solidFill>
                <a:latin typeface="Times" pitchFamily="18" charset="0"/>
                <a:ea typeface="Times New Roman" pitchFamily="18" charset="0"/>
              </a:rPr>
              <a:t>Latch  </a:t>
            </a:r>
          </a:p>
          <a:p>
            <a:pPr lvl="0" algn="r" eaLnBrk="1" latinLnBrk="1" hangingPunct="1"/>
            <a:endParaRPr lang="en-US" altLang="en-US" sz="1200" b="1" i="1">
              <a:solidFill>
                <a:schemeClr val="lt2"/>
              </a:solidFill>
              <a:latin typeface="Times" pitchFamily="18" charset="0"/>
              <a:ea typeface="Times New Roman" pitchFamily="18" charset="0"/>
            </a:endParaRPr>
          </a:p>
          <a:p>
            <a:pPr lvl="0" algn="r" eaLnBrk="1" latinLnBrk="1" hangingPunct="1"/>
            <a:r>
              <a:rPr lang="en-US" altLang="en-US" b="1" i="1">
                <a:solidFill>
                  <a:schemeClr val="lt2"/>
                </a:solidFill>
                <a:latin typeface="Times" pitchFamily="18" charset="0"/>
                <a:ea typeface="Times New Roman" pitchFamily="18" charset="0"/>
              </a:rPr>
              <a:t>Bistable</a:t>
            </a:r>
          </a:p>
          <a:p>
            <a:pPr lvl="0" algn="r" eaLnBrk="1" latinLnBrk="1" hangingPunct="1"/>
            <a:endParaRPr lang="en-US" altLang="en-US" b="1" i="1">
              <a:solidFill>
                <a:schemeClr val="lt2"/>
              </a:solidFill>
              <a:latin typeface="Wingdings" pitchFamily="2" charset="2"/>
              <a:ea typeface="Times New Roman" pitchFamily="18" charset="0"/>
            </a:endParaRPr>
          </a:p>
          <a:p>
            <a:pPr lvl="0" algn="r" eaLnBrk="1" latinLnBrk="1" hangingPunct="1"/>
            <a:endParaRPr lang="en-US" altLang="en-US" sz="1200" b="1" i="1">
              <a:solidFill>
                <a:schemeClr val="lt2"/>
              </a:solidFill>
              <a:latin typeface="Times" pitchFamily="18" charset="0"/>
              <a:ea typeface="Times New Roman" pitchFamily="18" charset="0"/>
            </a:endParaRPr>
          </a:p>
          <a:p>
            <a:pPr lvl="0" algn="r" eaLnBrk="1" latinLnBrk="1" hangingPunct="1"/>
            <a:r>
              <a:rPr lang="en-US" altLang="en-US" b="1" i="1">
                <a:solidFill>
                  <a:schemeClr val="lt2"/>
                </a:solidFill>
                <a:latin typeface="Times" pitchFamily="18" charset="0"/>
                <a:ea typeface="Times New Roman" pitchFamily="18" charset="0"/>
              </a:rPr>
              <a:t>Clock</a:t>
            </a:r>
          </a:p>
          <a:p>
            <a:pPr lvl="0" algn="r" eaLnBrk="1" latinLnBrk="1" hangingPunct="1"/>
            <a:endParaRPr lang="en-US" altLang="en-US" b="1" i="1">
              <a:solidFill>
                <a:schemeClr val="lt2"/>
              </a:solidFill>
              <a:latin typeface="Times" pitchFamily="18" charset="0"/>
              <a:ea typeface="Times New Roman" pitchFamily="18" charset="0"/>
            </a:endParaRPr>
          </a:p>
          <a:p>
            <a:pPr lvl="0" algn="r" eaLnBrk="1" latinLnBrk="1" hangingPunct="1"/>
            <a:r>
              <a:rPr lang="en-US" altLang="en-US" b="1" i="1">
                <a:solidFill>
                  <a:schemeClr val="lt2"/>
                </a:solidFill>
                <a:latin typeface="Times" pitchFamily="18" charset="0"/>
                <a:ea typeface="Times New Roman" pitchFamily="18" charset="0"/>
              </a:rPr>
              <a:t>D flip-flop</a:t>
            </a:r>
          </a:p>
          <a:p>
            <a:pPr lvl="0" algn="r" eaLnBrk="1" latinLnBrk="1" hangingPunct="1"/>
            <a:endParaRPr lang="en-US" altLang="en-US" b="1" i="1">
              <a:solidFill>
                <a:schemeClr val="lt2"/>
              </a:solidFill>
              <a:latin typeface="Times" pitchFamily="18" charset="0"/>
              <a:ea typeface="Times New Roman" pitchFamily="18" charset="0"/>
            </a:endParaRPr>
          </a:p>
          <a:p>
            <a:pPr lvl="0" algn="r" eaLnBrk="1" latinLnBrk="1" hangingPunct="1"/>
            <a:endParaRPr lang="en-US" altLang="en-US" b="1" i="1">
              <a:solidFill>
                <a:schemeClr val="lt2"/>
              </a:solidFill>
              <a:latin typeface="Times" pitchFamily="18" charset="0"/>
              <a:ea typeface="Times New Roman" pitchFamily="18" charset="0"/>
            </a:endParaRPr>
          </a:p>
          <a:p>
            <a:pPr lvl="0" algn="r" eaLnBrk="1" latinLnBrk="1" hangingPunct="1"/>
            <a:endParaRPr lang="en-US" altLang="en-US" b="1" i="1">
              <a:solidFill>
                <a:schemeClr val="lt2"/>
              </a:solidFill>
              <a:latin typeface="Times" pitchFamily="18" charset="0"/>
              <a:ea typeface="Times New Roman" pitchFamily="18" charset="0"/>
            </a:endParaRPr>
          </a:p>
          <a:p>
            <a:pPr lvl="0" algn="r" eaLnBrk="1" latinLnBrk="1" hangingPunct="1"/>
            <a:r>
              <a:rPr lang="en-US" altLang="en-US" b="1" i="1">
                <a:solidFill>
                  <a:schemeClr val="lt2"/>
                </a:solidFill>
                <a:latin typeface="Times" pitchFamily="18" charset="0"/>
                <a:ea typeface="Times New Roman" pitchFamily="18" charset="0"/>
              </a:rPr>
              <a:t>J-K flip-flop</a:t>
            </a:r>
          </a:p>
        </p:txBody>
      </p:sp>
      <p:sp>
        <p:nvSpPr>
          <p:cNvPr id="1049374" name="Text Box 18"/>
          <p:cNvSpPr txBox="1"/>
          <p:nvPr/>
        </p:nvSpPr>
        <p:spPr>
          <a:xfrm>
            <a:off x="2444750" y="1543050"/>
            <a:ext cx="6470650" cy="457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latin typeface="Times" pitchFamily="18" charset="0"/>
                <a:ea typeface="Times New Roman" pitchFamily="18" charset="0"/>
              </a:rPr>
              <a:t>A bistable digital circuit used for storing a bit.</a:t>
            </a:r>
          </a:p>
        </p:txBody>
      </p:sp>
      <p:sp>
        <p:nvSpPr>
          <p:cNvPr id="1049375" name="Text Box 19"/>
          <p:cNvSpPr txBox="1"/>
          <p:nvPr/>
        </p:nvSpPr>
        <p:spPr>
          <a:xfrm>
            <a:off x="2438400" y="2089150"/>
            <a:ext cx="6477000" cy="8223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000000"/>
                </a:solidFill>
                <a:latin typeface="Times" pitchFamily="18" charset="0"/>
                <a:ea typeface="Times New Roman" pitchFamily="18" charset="0"/>
              </a:rPr>
              <a:t>Having two stable states. Latches and flip-flops are bistable multivibrators.</a:t>
            </a:r>
          </a:p>
        </p:txBody>
      </p:sp>
      <p:sp>
        <p:nvSpPr>
          <p:cNvPr id="1049376" name="Text Box 20"/>
          <p:cNvSpPr txBox="1"/>
          <p:nvPr/>
        </p:nvSpPr>
        <p:spPr>
          <a:xfrm>
            <a:off x="2438400" y="3003550"/>
            <a:ext cx="6477000" cy="457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solidFill>
                  <a:srgbClr val="000000"/>
                </a:solidFill>
                <a:latin typeface="Times" pitchFamily="18" charset="0"/>
                <a:ea typeface="Times New Roman" pitchFamily="18" charset="0"/>
              </a:rPr>
              <a:t>A triggering input of a flip-flop.</a:t>
            </a:r>
            <a:r>
              <a:rPr lang="en-US" altLang="en-US" b="1" i="1">
                <a:solidFill>
                  <a:srgbClr val="000000"/>
                </a:solidFill>
                <a:latin typeface="Times" pitchFamily="18" charset="0"/>
                <a:ea typeface="Times New Roman" pitchFamily="18" charset="0"/>
              </a:rPr>
              <a:t> </a:t>
            </a:r>
          </a:p>
        </p:txBody>
      </p:sp>
      <p:sp>
        <p:nvSpPr>
          <p:cNvPr id="1049377" name="Text Box 21"/>
          <p:cNvSpPr txBox="1"/>
          <p:nvPr/>
        </p:nvSpPr>
        <p:spPr>
          <a:xfrm>
            <a:off x="2438400" y="3733800"/>
            <a:ext cx="6477000" cy="11874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latin typeface="Times" pitchFamily="18" charset="0"/>
                <a:ea typeface="Times New Roman" pitchFamily="18" charset="0"/>
              </a:rPr>
              <a:t>A type of bistable multivibrator in which the output assumes the state of the </a:t>
            </a:r>
            <a:r>
              <a:rPr lang="en-US" altLang="en-US" i="1">
                <a:latin typeface="Times" pitchFamily="18" charset="0"/>
                <a:ea typeface="Times New Roman" pitchFamily="18" charset="0"/>
              </a:rPr>
              <a:t>D</a:t>
            </a:r>
            <a:r>
              <a:rPr lang="en-US" altLang="en-US">
                <a:latin typeface="Times" pitchFamily="18" charset="0"/>
                <a:ea typeface="Times New Roman" pitchFamily="18" charset="0"/>
              </a:rPr>
              <a:t> input on the triggering edge of a clock pulse.</a:t>
            </a:r>
          </a:p>
        </p:txBody>
      </p:sp>
      <p:sp>
        <p:nvSpPr>
          <p:cNvPr id="1049378" name="Text Box 22"/>
          <p:cNvSpPr txBox="1"/>
          <p:nvPr/>
        </p:nvSpPr>
        <p:spPr>
          <a:xfrm>
            <a:off x="2438400" y="5213350"/>
            <a:ext cx="6477000" cy="8223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latin typeface="Times" pitchFamily="18" charset="0"/>
                <a:ea typeface="Times New Roman" pitchFamily="18" charset="0"/>
              </a:rPr>
              <a:t>A type of flip-flop that can operate in the SET, RESET, no-change, and toggle modes.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9374"/>
                                        </p:tgtEl>
                                        <p:attrNameLst>
                                          <p:attrName>style.visibility</p:attrName>
                                        </p:attrNameLst>
                                      </p:cBhvr>
                                      <p:to>
                                        <p:strVal val="visible"/>
                                      </p:to>
                                    </p:set>
                                    <p:anim calcmode="lin" valueType="num">
                                      <p:cBhvr additive="base">
                                        <p:cTn id="7" dur="500" fill="hold"/>
                                        <p:tgtEl>
                                          <p:spTgt spid="1049374"/>
                                        </p:tgtEl>
                                        <p:attrNameLst>
                                          <p:attrName>ppt_x</p:attrName>
                                        </p:attrNameLst>
                                      </p:cBhvr>
                                      <p:tavLst>
                                        <p:tav tm="0">
                                          <p:val>
                                            <p:strVal val="1+#ppt_w/2"/>
                                          </p:val>
                                        </p:tav>
                                        <p:tav tm="100000">
                                          <p:val>
                                            <p:strVal val="#ppt_x"/>
                                          </p:val>
                                        </p:tav>
                                      </p:tavLst>
                                    </p:anim>
                                    <p:anim calcmode="lin" valueType="num">
                                      <p:cBhvr additive="base">
                                        <p:cTn id="8" dur="500" fill="hold"/>
                                        <p:tgtEl>
                                          <p:spTgt spid="10493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49375"/>
                                        </p:tgtEl>
                                        <p:attrNameLst>
                                          <p:attrName>style.visibility</p:attrName>
                                        </p:attrNameLst>
                                      </p:cBhvr>
                                      <p:to>
                                        <p:strVal val="visible"/>
                                      </p:to>
                                    </p:set>
                                    <p:anim calcmode="lin" valueType="num">
                                      <p:cBhvr additive="base">
                                        <p:cTn id="13" dur="500" fill="hold"/>
                                        <p:tgtEl>
                                          <p:spTgt spid="1049375"/>
                                        </p:tgtEl>
                                        <p:attrNameLst>
                                          <p:attrName>ppt_x</p:attrName>
                                        </p:attrNameLst>
                                      </p:cBhvr>
                                      <p:tavLst>
                                        <p:tav tm="0">
                                          <p:val>
                                            <p:strVal val="1+#ppt_w/2"/>
                                          </p:val>
                                        </p:tav>
                                        <p:tav tm="100000">
                                          <p:val>
                                            <p:strVal val="#ppt_x"/>
                                          </p:val>
                                        </p:tav>
                                      </p:tavLst>
                                    </p:anim>
                                    <p:anim calcmode="lin" valueType="num">
                                      <p:cBhvr additive="base">
                                        <p:cTn id="14" dur="500" fill="hold"/>
                                        <p:tgtEl>
                                          <p:spTgt spid="10493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49376"/>
                                        </p:tgtEl>
                                        <p:attrNameLst>
                                          <p:attrName>style.visibility</p:attrName>
                                        </p:attrNameLst>
                                      </p:cBhvr>
                                      <p:to>
                                        <p:strVal val="visible"/>
                                      </p:to>
                                    </p:set>
                                    <p:anim calcmode="lin" valueType="num">
                                      <p:cBhvr additive="base">
                                        <p:cTn id="19" dur="500" fill="hold"/>
                                        <p:tgtEl>
                                          <p:spTgt spid="1049376"/>
                                        </p:tgtEl>
                                        <p:attrNameLst>
                                          <p:attrName>ppt_x</p:attrName>
                                        </p:attrNameLst>
                                      </p:cBhvr>
                                      <p:tavLst>
                                        <p:tav tm="0">
                                          <p:val>
                                            <p:strVal val="1+#ppt_w/2"/>
                                          </p:val>
                                        </p:tav>
                                        <p:tav tm="100000">
                                          <p:val>
                                            <p:strVal val="#ppt_x"/>
                                          </p:val>
                                        </p:tav>
                                      </p:tavLst>
                                    </p:anim>
                                    <p:anim calcmode="lin" valueType="num">
                                      <p:cBhvr additive="base">
                                        <p:cTn id="20" dur="500" fill="hold"/>
                                        <p:tgtEl>
                                          <p:spTgt spid="10493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49377"/>
                                        </p:tgtEl>
                                        <p:attrNameLst>
                                          <p:attrName>style.visibility</p:attrName>
                                        </p:attrNameLst>
                                      </p:cBhvr>
                                      <p:to>
                                        <p:strVal val="visible"/>
                                      </p:to>
                                    </p:set>
                                    <p:anim calcmode="lin" valueType="num">
                                      <p:cBhvr additive="base">
                                        <p:cTn id="25" dur="500" fill="hold"/>
                                        <p:tgtEl>
                                          <p:spTgt spid="1049377"/>
                                        </p:tgtEl>
                                        <p:attrNameLst>
                                          <p:attrName>ppt_x</p:attrName>
                                        </p:attrNameLst>
                                      </p:cBhvr>
                                      <p:tavLst>
                                        <p:tav tm="0">
                                          <p:val>
                                            <p:strVal val="1+#ppt_w/2"/>
                                          </p:val>
                                        </p:tav>
                                        <p:tav tm="100000">
                                          <p:val>
                                            <p:strVal val="#ppt_x"/>
                                          </p:val>
                                        </p:tav>
                                      </p:tavLst>
                                    </p:anim>
                                    <p:anim calcmode="lin" valueType="num">
                                      <p:cBhvr additive="base">
                                        <p:cTn id="26" dur="500" fill="hold"/>
                                        <p:tgtEl>
                                          <p:spTgt spid="104937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49378"/>
                                        </p:tgtEl>
                                        <p:attrNameLst>
                                          <p:attrName>style.visibility</p:attrName>
                                        </p:attrNameLst>
                                      </p:cBhvr>
                                      <p:to>
                                        <p:strVal val="visible"/>
                                      </p:to>
                                    </p:set>
                                    <p:anim calcmode="lin" valueType="num">
                                      <p:cBhvr additive="base">
                                        <p:cTn id="31" dur="500" fill="hold"/>
                                        <p:tgtEl>
                                          <p:spTgt spid="1049378"/>
                                        </p:tgtEl>
                                        <p:attrNameLst>
                                          <p:attrName>ppt_x</p:attrName>
                                        </p:attrNameLst>
                                      </p:cBhvr>
                                      <p:tavLst>
                                        <p:tav tm="0">
                                          <p:val>
                                            <p:strVal val="1+#ppt_w/2"/>
                                          </p:val>
                                        </p:tav>
                                        <p:tav tm="100000">
                                          <p:val>
                                            <p:strVal val="#ppt_x"/>
                                          </p:val>
                                        </p:tav>
                                      </p:tavLst>
                                    </p:anim>
                                    <p:anim calcmode="lin" valueType="num">
                                      <p:cBhvr additive="base">
                                        <p:cTn id="32" dur="500" fill="hold"/>
                                        <p:tgtEl>
                                          <p:spTgt spid="10493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74" grpId="0"/>
      <p:bldP spid="1049375" grpId="0"/>
      <p:bldP spid="1049376" grpId="0"/>
      <p:bldP spid="1049377" grpId="0"/>
      <p:bldP spid="10493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5400675" y="4387850"/>
            <a:ext cx="381000" cy="336550"/>
            <a:chOff x="3402" y="2764"/>
            <a:chExt cx="240" cy="212"/>
          </a:xfrm>
        </p:grpSpPr>
        <p:sp>
          <p:nvSpPr>
            <p:cNvPr id="1048655" name="Text Box 53"/>
            <p:cNvSpPr txBox="1"/>
            <p:nvPr/>
          </p:nvSpPr>
          <p:spPr>
            <a:xfrm>
              <a:off x="3402" y="2764"/>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S</a:t>
              </a:r>
            </a:p>
          </p:txBody>
        </p:sp>
        <p:sp>
          <p:nvSpPr>
            <p:cNvPr id="1048656" name="Line 77"/>
            <p:cNvSpPr/>
            <p:nvPr/>
          </p:nvSpPr>
          <p:spPr>
            <a:xfrm>
              <a:off x="3456" y="2810"/>
              <a:ext cx="96" cy="0"/>
            </a:xfrm>
            <a:prstGeom prst="line">
              <a:avLst/>
            </a:prstGeom>
            <a:noFill/>
            <a:ln w="9525" cap="flat" cmpd="sng">
              <a:solidFill>
                <a:srgbClr val="FF0000">
                  <a:alpha val="100000"/>
                </a:srgbClr>
              </a:solidFill>
              <a:prstDash val="solid"/>
              <a:round/>
            </a:ln>
          </p:spPr>
        </p:sp>
      </p:grpSp>
      <p:grpSp>
        <p:nvGrpSpPr>
          <p:cNvPr id="88" name="Group 87"/>
          <p:cNvGrpSpPr/>
          <p:nvPr/>
        </p:nvGrpSpPr>
        <p:grpSpPr>
          <a:xfrm>
            <a:off x="5400675" y="5835650"/>
            <a:ext cx="381000" cy="336550"/>
            <a:chOff x="3402" y="3676"/>
            <a:chExt cx="240" cy="212"/>
          </a:xfrm>
        </p:grpSpPr>
        <p:sp>
          <p:nvSpPr>
            <p:cNvPr id="1048657" name="Text Box 54"/>
            <p:cNvSpPr txBox="1"/>
            <p:nvPr/>
          </p:nvSpPr>
          <p:spPr>
            <a:xfrm>
              <a:off x="3402" y="3676"/>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R</a:t>
              </a:r>
            </a:p>
          </p:txBody>
        </p:sp>
        <p:sp>
          <p:nvSpPr>
            <p:cNvPr id="1048658" name="Line 78"/>
            <p:cNvSpPr/>
            <p:nvPr/>
          </p:nvSpPr>
          <p:spPr>
            <a:xfrm>
              <a:off x="3447" y="3713"/>
              <a:ext cx="96" cy="0"/>
            </a:xfrm>
            <a:prstGeom prst="line">
              <a:avLst/>
            </a:prstGeom>
            <a:noFill/>
            <a:ln w="9525" cap="flat" cmpd="sng">
              <a:solidFill>
                <a:srgbClr val="FF0000">
                  <a:alpha val="100000"/>
                </a:srgbClr>
              </a:solidFill>
              <a:prstDash val="solid"/>
              <a:round/>
            </a:ln>
          </p:spPr>
        </p:sp>
      </p:grpSp>
      <p:sp>
        <p:nvSpPr>
          <p:cNvPr id="1048659" name="Text Box 2"/>
          <p:cNvSpPr txBox="1"/>
          <p:nvPr/>
        </p:nvSpPr>
        <p:spPr>
          <a:xfrm>
            <a:off x="838200" y="1600200"/>
            <a:ext cx="7696200" cy="8223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The active-LOW </a:t>
            </a:r>
            <a:r>
              <a:rPr lang="en-US" altLang="en-US" i="1"/>
              <a:t>S-R</a:t>
            </a:r>
            <a:r>
              <a:rPr lang="en-US" altLang="en-US"/>
              <a:t> latch is in a stable (latched) condition when both inputs are HIGH. </a:t>
            </a:r>
          </a:p>
        </p:txBody>
      </p:sp>
      <p:pic>
        <p:nvPicPr>
          <p:cNvPr id="2097158" name="Picture 3"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660" name="Text Box 4"/>
          <p:cNvSpPr txBox="1"/>
          <p:nvPr/>
        </p:nvSpPr>
        <p:spPr>
          <a:xfrm>
            <a:off x="3581400" y="228600"/>
            <a:ext cx="1981200" cy="11582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661" name="Rectangle 5"/>
          <p:cNvSpPr/>
          <p:nvPr/>
        </p:nvSpPr>
        <p:spPr>
          <a:xfrm>
            <a:off x="914400" y="1143000"/>
            <a:ext cx="1262379" cy="447040"/>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Latches</a:t>
            </a:r>
          </a:p>
        </p:txBody>
      </p:sp>
      <p:sp>
        <p:nvSpPr>
          <p:cNvPr id="1048662" name="Text Box 9"/>
          <p:cNvSpPr txBox="1"/>
          <p:nvPr/>
        </p:nvSpPr>
        <p:spPr>
          <a:xfrm>
            <a:off x="7381875" y="263525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grpSp>
        <p:nvGrpSpPr>
          <p:cNvPr id="89" name="Group 88"/>
          <p:cNvGrpSpPr/>
          <p:nvPr/>
        </p:nvGrpSpPr>
        <p:grpSpPr>
          <a:xfrm>
            <a:off x="7391400" y="3754437"/>
            <a:ext cx="381000" cy="336550"/>
            <a:chOff x="2454" y="3201"/>
            <a:chExt cx="240" cy="212"/>
          </a:xfrm>
        </p:grpSpPr>
        <p:sp>
          <p:nvSpPr>
            <p:cNvPr id="1048663" name="Text Box 11"/>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8664" name="Line 12"/>
            <p:cNvSpPr/>
            <p:nvPr/>
          </p:nvSpPr>
          <p:spPr>
            <a:xfrm>
              <a:off x="2524" y="3237"/>
              <a:ext cx="96" cy="0"/>
            </a:xfrm>
            <a:prstGeom prst="line">
              <a:avLst/>
            </a:prstGeom>
            <a:noFill/>
            <a:ln w="9525" cap="flat" cmpd="sng">
              <a:solidFill>
                <a:srgbClr val="FF0000">
                  <a:alpha val="100000"/>
                </a:srgbClr>
              </a:solidFill>
              <a:prstDash val="solid"/>
              <a:round/>
            </a:ln>
          </p:spPr>
        </p:sp>
      </p:grpSp>
      <p:grpSp>
        <p:nvGrpSpPr>
          <p:cNvPr id="90" name="Group 89"/>
          <p:cNvGrpSpPr/>
          <p:nvPr/>
        </p:nvGrpSpPr>
        <p:grpSpPr>
          <a:xfrm flipV="1">
            <a:off x="4953000" y="2559050"/>
            <a:ext cx="457200" cy="152400"/>
            <a:chOff x="2208" y="2928"/>
            <a:chExt cx="336" cy="144"/>
          </a:xfrm>
        </p:grpSpPr>
        <p:sp>
          <p:nvSpPr>
            <p:cNvPr id="1048665" name="Line 16"/>
            <p:cNvSpPr/>
            <p:nvPr/>
          </p:nvSpPr>
          <p:spPr>
            <a:xfrm>
              <a:off x="2208" y="3072"/>
              <a:ext cx="96" cy="0"/>
            </a:xfrm>
            <a:prstGeom prst="line">
              <a:avLst/>
            </a:prstGeom>
            <a:noFill/>
            <a:ln w="19050" cap="flat" cmpd="sng">
              <a:solidFill>
                <a:srgbClr val="0000FF">
                  <a:alpha val="100000"/>
                </a:srgbClr>
              </a:solidFill>
              <a:prstDash val="solid"/>
              <a:round/>
            </a:ln>
          </p:spPr>
        </p:sp>
        <p:sp>
          <p:nvSpPr>
            <p:cNvPr id="1048666" name="Line 17"/>
            <p:cNvSpPr/>
            <p:nvPr/>
          </p:nvSpPr>
          <p:spPr>
            <a:xfrm flipV="1">
              <a:off x="2304" y="2928"/>
              <a:ext cx="0" cy="144"/>
            </a:xfrm>
            <a:prstGeom prst="line">
              <a:avLst/>
            </a:prstGeom>
            <a:noFill/>
            <a:ln w="19050" cap="flat" cmpd="sng">
              <a:solidFill>
                <a:srgbClr val="0000FF">
                  <a:alpha val="100000"/>
                </a:srgbClr>
              </a:solidFill>
              <a:prstDash val="solid"/>
              <a:round/>
            </a:ln>
          </p:spPr>
        </p:sp>
        <p:sp>
          <p:nvSpPr>
            <p:cNvPr id="1048667" name="Line 18"/>
            <p:cNvSpPr/>
            <p:nvPr/>
          </p:nvSpPr>
          <p:spPr>
            <a:xfrm>
              <a:off x="2304" y="2928"/>
              <a:ext cx="144" cy="0"/>
            </a:xfrm>
            <a:prstGeom prst="line">
              <a:avLst/>
            </a:prstGeom>
            <a:noFill/>
            <a:ln w="19050" cap="flat" cmpd="sng">
              <a:solidFill>
                <a:srgbClr val="0000FF">
                  <a:alpha val="100000"/>
                </a:srgbClr>
              </a:solidFill>
              <a:prstDash val="solid"/>
              <a:round/>
            </a:ln>
          </p:spPr>
        </p:sp>
        <p:sp>
          <p:nvSpPr>
            <p:cNvPr id="1048668" name="Line 19"/>
            <p:cNvSpPr/>
            <p:nvPr/>
          </p:nvSpPr>
          <p:spPr>
            <a:xfrm>
              <a:off x="2448" y="2928"/>
              <a:ext cx="0" cy="144"/>
            </a:xfrm>
            <a:prstGeom prst="line">
              <a:avLst/>
            </a:prstGeom>
            <a:noFill/>
            <a:ln w="19050" cap="flat" cmpd="sng">
              <a:solidFill>
                <a:srgbClr val="0000FF">
                  <a:alpha val="100000"/>
                </a:srgbClr>
              </a:solidFill>
              <a:prstDash val="solid"/>
              <a:round/>
            </a:ln>
          </p:spPr>
        </p:sp>
        <p:sp>
          <p:nvSpPr>
            <p:cNvPr id="1048669" name="Line 20"/>
            <p:cNvSpPr/>
            <p:nvPr/>
          </p:nvSpPr>
          <p:spPr>
            <a:xfrm>
              <a:off x="2448" y="3072"/>
              <a:ext cx="96" cy="0"/>
            </a:xfrm>
            <a:prstGeom prst="line">
              <a:avLst/>
            </a:prstGeom>
            <a:noFill/>
            <a:ln w="19050" cap="flat" cmpd="sng">
              <a:solidFill>
                <a:srgbClr val="0000FF">
                  <a:alpha val="100000"/>
                </a:srgbClr>
              </a:solidFill>
              <a:prstDash val="solid"/>
              <a:round/>
            </a:ln>
          </p:spPr>
        </p:sp>
      </p:grpSp>
      <p:sp>
        <p:nvSpPr>
          <p:cNvPr id="1048670" name="Text Box 21"/>
          <p:cNvSpPr txBox="1"/>
          <p:nvPr/>
        </p:nvSpPr>
        <p:spPr>
          <a:xfrm>
            <a:off x="5181600" y="24384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1</a:t>
            </a:r>
          </a:p>
        </p:txBody>
      </p:sp>
      <p:sp>
        <p:nvSpPr>
          <p:cNvPr id="1048671" name="Text Box 22"/>
          <p:cNvSpPr txBox="1"/>
          <p:nvPr/>
        </p:nvSpPr>
        <p:spPr>
          <a:xfrm>
            <a:off x="7162800" y="248285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1</a:t>
            </a:r>
          </a:p>
        </p:txBody>
      </p:sp>
      <p:sp>
        <p:nvSpPr>
          <p:cNvPr id="1048672" name="Text Box 23"/>
          <p:cNvSpPr txBox="1"/>
          <p:nvPr/>
        </p:nvSpPr>
        <p:spPr>
          <a:xfrm>
            <a:off x="7162800" y="362585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0</a:t>
            </a:r>
          </a:p>
        </p:txBody>
      </p:sp>
      <p:sp>
        <p:nvSpPr>
          <p:cNvPr id="1048673" name="Text Box 32"/>
          <p:cNvSpPr txBox="1"/>
          <p:nvPr/>
        </p:nvSpPr>
        <p:spPr>
          <a:xfrm>
            <a:off x="7162800" y="362585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chemeClr val="dk2"/>
                </a:solidFill>
              </a:rPr>
              <a:t>1</a:t>
            </a:r>
          </a:p>
        </p:txBody>
      </p:sp>
      <p:sp>
        <p:nvSpPr>
          <p:cNvPr id="1048674" name="Text Box 33"/>
          <p:cNvSpPr txBox="1"/>
          <p:nvPr/>
        </p:nvSpPr>
        <p:spPr>
          <a:xfrm>
            <a:off x="7162800" y="248285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chemeClr val="dk2"/>
                </a:solidFill>
              </a:rPr>
              <a:t>0</a:t>
            </a:r>
          </a:p>
        </p:txBody>
      </p:sp>
      <p:sp>
        <p:nvSpPr>
          <p:cNvPr id="1048675" name="Text Box 34"/>
          <p:cNvSpPr txBox="1"/>
          <p:nvPr/>
        </p:nvSpPr>
        <p:spPr>
          <a:xfrm>
            <a:off x="5181600" y="385445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1</a:t>
            </a:r>
          </a:p>
        </p:txBody>
      </p:sp>
      <p:sp>
        <p:nvSpPr>
          <p:cNvPr id="1048676" name="Text Box 48"/>
          <p:cNvSpPr txBox="1"/>
          <p:nvPr/>
        </p:nvSpPr>
        <p:spPr>
          <a:xfrm>
            <a:off x="7467600" y="2913062"/>
            <a:ext cx="1066800" cy="9159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a:t>Latch initially RESET</a:t>
            </a:r>
          </a:p>
        </p:txBody>
      </p:sp>
      <p:sp>
        <p:nvSpPr>
          <p:cNvPr id="1048677" name="Line 50"/>
          <p:cNvSpPr/>
          <p:nvPr/>
        </p:nvSpPr>
        <p:spPr>
          <a:xfrm>
            <a:off x="3074987" y="1676400"/>
            <a:ext cx="152400" cy="0"/>
          </a:xfrm>
          <a:prstGeom prst="line">
            <a:avLst/>
          </a:prstGeom>
          <a:noFill/>
          <a:ln w="9525" cap="flat" cmpd="sng">
            <a:solidFill>
              <a:schemeClr val="dk1">
                <a:alpha val="100000"/>
              </a:schemeClr>
            </a:solidFill>
            <a:prstDash val="solid"/>
            <a:round/>
          </a:ln>
        </p:spPr>
      </p:sp>
      <p:sp>
        <p:nvSpPr>
          <p:cNvPr id="1048678" name="Line 51"/>
          <p:cNvSpPr/>
          <p:nvPr/>
        </p:nvSpPr>
        <p:spPr>
          <a:xfrm>
            <a:off x="3352800" y="1676400"/>
            <a:ext cx="152400" cy="0"/>
          </a:xfrm>
          <a:prstGeom prst="line">
            <a:avLst/>
          </a:prstGeom>
          <a:noFill/>
          <a:ln w="9525" cap="flat" cmpd="sng">
            <a:solidFill>
              <a:schemeClr val="dk1">
                <a:alpha val="100000"/>
              </a:schemeClr>
            </a:solidFill>
            <a:prstDash val="solid"/>
            <a:round/>
          </a:ln>
        </p:spPr>
      </p:sp>
      <p:graphicFrame>
        <p:nvGraphicFramePr>
          <p:cNvPr id="4194307" name="Object 4194306"/>
          <p:cNvGraphicFramePr>
            <a:graphicFrameLocks/>
          </p:cNvGraphicFramePr>
          <p:nvPr/>
        </p:nvGraphicFramePr>
        <p:xfrm>
          <a:off x="5638800" y="2552700"/>
          <a:ext cx="1773237" cy="1641475"/>
        </p:xfrm>
        <a:graphic>
          <a:graphicData uri="http://schemas.openxmlformats.org/presentationml/2006/ole">
            <mc:AlternateContent xmlns:mc="http://schemas.openxmlformats.org/markup-compatibility/2006">
              <mc:Choice xmlns:v="urn:schemas-microsoft-com:vml" Requires="v">
                <p:oleObj spid="_x0000_s3074" name="CorelDRAW" r:id="rId5" imgW="1773237" imgH="1641475" progId="CorelDRAW.Graphic.13">
                  <p:embed followColorScheme="full"/>
                </p:oleObj>
              </mc:Choice>
              <mc:Fallback>
                <p:oleObj name="CorelDRAW" r:id="rId5" imgW="1773237" imgH="1641475" progId="CorelDRAW.Graphic.13">
                  <p:embed followColorScheme="full"/>
                  <p:pic>
                    <p:nvPicPr>
                      <p:cNvPr id="2097159" name="Object 52"/>
                      <p:cNvPicPr>
                        <a:picLocks/>
                      </p:cNvPicPr>
                      <p:nvPr/>
                    </p:nvPicPr>
                    <p:blipFill>
                      <a:blip r:embed="rId6"/>
                      <a:srcRect/>
                      <a:stretch>
                        <a:fillRect/>
                      </a:stretch>
                    </p:blipFill>
                    <p:spPr>
                      <a:xfrm>
                        <a:off x="5638800" y="2552700"/>
                        <a:ext cx="1773237" cy="1641475"/>
                      </a:xfrm>
                      <a:prstGeom prst="rect">
                        <a:avLst/>
                      </a:prstGeom>
                      <a:noFill/>
                      <a:ln>
                        <a:noFill/>
                      </a:ln>
                    </p:spPr>
                  </p:pic>
                </p:oleObj>
              </mc:Fallback>
            </mc:AlternateContent>
          </a:graphicData>
        </a:graphic>
      </p:graphicFrame>
      <p:sp>
        <p:nvSpPr>
          <p:cNvPr id="1048679" name="Text Box 55"/>
          <p:cNvSpPr txBox="1"/>
          <p:nvPr/>
        </p:nvSpPr>
        <p:spPr>
          <a:xfrm>
            <a:off x="7381875" y="454025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grpSp>
        <p:nvGrpSpPr>
          <p:cNvPr id="91" name="Group 90"/>
          <p:cNvGrpSpPr/>
          <p:nvPr/>
        </p:nvGrpSpPr>
        <p:grpSpPr>
          <a:xfrm>
            <a:off x="7391400" y="5659437"/>
            <a:ext cx="381000" cy="336550"/>
            <a:chOff x="2454" y="3201"/>
            <a:chExt cx="240" cy="212"/>
          </a:xfrm>
        </p:grpSpPr>
        <p:sp>
          <p:nvSpPr>
            <p:cNvPr id="1048680" name="Text Box 57"/>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8681" name="Line 58"/>
            <p:cNvSpPr/>
            <p:nvPr/>
          </p:nvSpPr>
          <p:spPr>
            <a:xfrm>
              <a:off x="2524" y="3237"/>
              <a:ext cx="96" cy="0"/>
            </a:xfrm>
            <a:prstGeom prst="line">
              <a:avLst/>
            </a:prstGeom>
            <a:noFill/>
            <a:ln w="9525" cap="flat" cmpd="sng">
              <a:solidFill>
                <a:srgbClr val="FF0000">
                  <a:alpha val="100000"/>
                </a:srgbClr>
              </a:solidFill>
              <a:prstDash val="solid"/>
              <a:round/>
            </a:ln>
          </p:spPr>
        </p:sp>
      </p:grpSp>
      <p:grpSp>
        <p:nvGrpSpPr>
          <p:cNvPr id="92" name="Group 91"/>
          <p:cNvGrpSpPr/>
          <p:nvPr/>
        </p:nvGrpSpPr>
        <p:grpSpPr>
          <a:xfrm flipV="1">
            <a:off x="5029200" y="5867400"/>
            <a:ext cx="457200" cy="152400"/>
            <a:chOff x="2208" y="2928"/>
            <a:chExt cx="336" cy="144"/>
          </a:xfrm>
        </p:grpSpPr>
        <p:sp>
          <p:nvSpPr>
            <p:cNvPr id="1048682" name="Line 60"/>
            <p:cNvSpPr/>
            <p:nvPr/>
          </p:nvSpPr>
          <p:spPr>
            <a:xfrm>
              <a:off x="2208" y="3072"/>
              <a:ext cx="96" cy="0"/>
            </a:xfrm>
            <a:prstGeom prst="line">
              <a:avLst/>
            </a:prstGeom>
            <a:noFill/>
            <a:ln w="19050" cap="flat" cmpd="sng">
              <a:solidFill>
                <a:srgbClr val="0000FF">
                  <a:alpha val="100000"/>
                </a:srgbClr>
              </a:solidFill>
              <a:prstDash val="solid"/>
              <a:round/>
            </a:ln>
          </p:spPr>
        </p:sp>
        <p:sp>
          <p:nvSpPr>
            <p:cNvPr id="1048683" name="Line 61"/>
            <p:cNvSpPr/>
            <p:nvPr/>
          </p:nvSpPr>
          <p:spPr>
            <a:xfrm flipV="1">
              <a:off x="2304" y="2928"/>
              <a:ext cx="0" cy="144"/>
            </a:xfrm>
            <a:prstGeom prst="line">
              <a:avLst/>
            </a:prstGeom>
            <a:noFill/>
            <a:ln w="19050" cap="flat" cmpd="sng">
              <a:solidFill>
                <a:srgbClr val="0000FF">
                  <a:alpha val="100000"/>
                </a:srgbClr>
              </a:solidFill>
              <a:prstDash val="solid"/>
              <a:round/>
            </a:ln>
          </p:spPr>
        </p:sp>
        <p:sp>
          <p:nvSpPr>
            <p:cNvPr id="1048684" name="Line 62"/>
            <p:cNvSpPr/>
            <p:nvPr/>
          </p:nvSpPr>
          <p:spPr>
            <a:xfrm>
              <a:off x="2304" y="2928"/>
              <a:ext cx="144" cy="0"/>
            </a:xfrm>
            <a:prstGeom prst="line">
              <a:avLst/>
            </a:prstGeom>
            <a:noFill/>
            <a:ln w="19050" cap="flat" cmpd="sng">
              <a:solidFill>
                <a:srgbClr val="0000FF">
                  <a:alpha val="100000"/>
                </a:srgbClr>
              </a:solidFill>
              <a:prstDash val="solid"/>
              <a:round/>
            </a:ln>
          </p:spPr>
        </p:sp>
        <p:sp>
          <p:nvSpPr>
            <p:cNvPr id="1048685" name="Line 63"/>
            <p:cNvSpPr/>
            <p:nvPr/>
          </p:nvSpPr>
          <p:spPr>
            <a:xfrm>
              <a:off x="2448" y="2928"/>
              <a:ext cx="0" cy="144"/>
            </a:xfrm>
            <a:prstGeom prst="line">
              <a:avLst/>
            </a:prstGeom>
            <a:noFill/>
            <a:ln w="19050" cap="flat" cmpd="sng">
              <a:solidFill>
                <a:srgbClr val="0000FF">
                  <a:alpha val="100000"/>
                </a:srgbClr>
              </a:solidFill>
              <a:prstDash val="solid"/>
              <a:round/>
            </a:ln>
          </p:spPr>
        </p:sp>
        <p:sp>
          <p:nvSpPr>
            <p:cNvPr id="1048686" name="Line 64"/>
            <p:cNvSpPr/>
            <p:nvPr/>
          </p:nvSpPr>
          <p:spPr>
            <a:xfrm>
              <a:off x="2448" y="3072"/>
              <a:ext cx="96" cy="0"/>
            </a:xfrm>
            <a:prstGeom prst="line">
              <a:avLst/>
            </a:prstGeom>
            <a:noFill/>
            <a:ln w="19050" cap="flat" cmpd="sng">
              <a:solidFill>
                <a:srgbClr val="0000FF">
                  <a:alpha val="100000"/>
                </a:srgbClr>
              </a:solidFill>
              <a:prstDash val="solid"/>
              <a:round/>
            </a:ln>
          </p:spPr>
        </p:sp>
      </p:grpSp>
      <p:sp>
        <p:nvSpPr>
          <p:cNvPr id="1048687" name="Text Box 65"/>
          <p:cNvSpPr txBox="1"/>
          <p:nvPr/>
        </p:nvSpPr>
        <p:spPr>
          <a:xfrm>
            <a:off x="5181600" y="43434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1</a:t>
            </a:r>
          </a:p>
        </p:txBody>
      </p:sp>
      <p:sp>
        <p:nvSpPr>
          <p:cNvPr id="1048688" name="Text Box 66"/>
          <p:cNvSpPr txBox="1"/>
          <p:nvPr/>
        </p:nvSpPr>
        <p:spPr>
          <a:xfrm>
            <a:off x="7162800" y="54864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1</a:t>
            </a:r>
          </a:p>
        </p:txBody>
      </p:sp>
      <p:sp>
        <p:nvSpPr>
          <p:cNvPr id="1048689" name="Text Box 67"/>
          <p:cNvSpPr txBox="1"/>
          <p:nvPr/>
        </p:nvSpPr>
        <p:spPr>
          <a:xfrm>
            <a:off x="7162800" y="44196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0</a:t>
            </a:r>
          </a:p>
        </p:txBody>
      </p:sp>
      <p:sp>
        <p:nvSpPr>
          <p:cNvPr id="1048690" name="Text Box 68"/>
          <p:cNvSpPr txBox="1"/>
          <p:nvPr/>
        </p:nvSpPr>
        <p:spPr>
          <a:xfrm>
            <a:off x="7162800" y="44196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chemeClr val="dk2"/>
                </a:solidFill>
              </a:rPr>
              <a:t>1</a:t>
            </a:r>
          </a:p>
        </p:txBody>
      </p:sp>
      <p:sp>
        <p:nvSpPr>
          <p:cNvPr id="1048691" name="Text Box 69"/>
          <p:cNvSpPr txBox="1"/>
          <p:nvPr/>
        </p:nvSpPr>
        <p:spPr>
          <a:xfrm>
            <a:off x="7162800" y="54864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chemeClr val="dk2"/>
                </a:solidFill>
              </a:rPr>
              <a:t>0</a:t>
            </a:r>
          </a:p>
        </p:txBody>
      </p:sp>
      <p:sp>
        <p:nvSpPr>
          <p:cNvPr id="1048692" name="Text Box 70"/>
          <p:cNvSpPr txBox="1"/>
          <p:nvPr/>
        </p:nvSpPr>
        <p:spPr>
          <a:xfrm>
            <a:off x="5257800" y="575945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0000FF"/>
                </a:solidFill>
              </a:rPr>
              <a:t>1</a:t>
            </a:r>
          </a:p>
        </p:txBody>
      </p:sp>
      <p:sp>
        <p:nvSpPr>
          <p:cNvPr id="1048693" name="Text Box 71"/>
          <p:cNvSpPr txBox="1"/>
          <p:nvPr/>
        </p:nvSpPr>
        <p:spPr>
          <a:xfrm>
            <a:off x="7467600" y="4818062"/>
            <a:ext cx="1066800" cy="9159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a:t>Latch initially SET</a:t>
            </a:r>
          </a:p>
        </p:txBody>
      </p:sp>
      <p:graphicFrame>
        <p:nvGraphicFramePr>
          <p:cNvPr id="4194308" name="Object 4194307"/>
          <p:cNvGraphicFramePr>
            <a:graphicFrameLocks/>
          </p:cNvGraphicFramePr>
          <p:nvPr/>
        </p:nvGraphicFramePr>
        <p:xfrm>
          <a:off x="5638800" y="4457700"/>
          <a:ext cx="1773237" cy="1641475"/>
        </p:xfrm>
        <a:graphic>
          <a:graphicData uri="http://schemas.openxmlformats.org/presentationml/2006/ole">
            <mc:AlternateContent xmlns:mc="http://schemas.openxmlformats.org/markup-compatibility/2006">
              <mc:Choice xmlns:v="urn:schemas-microsoft-com:vml" Requires="v">
                <p:oleObj spid="_x0000_s3075" name="CorelDRAW" r:id="rId7" imgW="1773237" imgH="1641475" progId="CorelDRAW.Graphic.13">
                  <p:embed followColorScheme="full"/>
                </p:oleObj>
              </mc:Choice>
              <mc:Fallback>
                <p:oleObj name="CorelDRAW" r:id="rId7" imgW="1773237" imgH="1641475" progId="CorelDRAW.Graphic.13">
                  <p:embed followColorScheme="full"/>
                  <p:pic>
                    <p:nvPicPr>
                      <p:cNvPr id="2097160" name="Object 72"/>
                      <p:cNvPicPr>
                        <a:picLocks/>
                      </p:cNvPicPr>
                      <p:nvPr/>
                    </p:nvPicPr>
                    <p:blipFill>
                      <a:blip r:embed="rId6"/>
                      <a:srcRect/>
                      <a:stretch>
                        <a:fillRect/>
                      </a:stretch>
                    </p:blipFill>
                    <p:spPr>
                      <a:xfrm>
                        <a:off x="5638800" y="4457700"/>
                        <a:ext cx="1773237" cy="1641475"/>
                      </a:xfrm>
                      <a:prstGeom prst="rect">
                        <a:avLst/>
                      </a:prstGeom>
                      <a:noFill/>
                      <a:ln>
                        <a:noFill/>
                      </a:ln>
                    </p:spPr>
                  </p:pic>
                </p:oleObj>
              </mc:Fallback>
            </mc:AlternateContent>
          </a:graphicData>
        </a:graphic>
      </p:graphicFrame>
      <p:sp>
        <p:nvSpPr>
          <p:cNvPr id="1048694" name="Rectangle 74"/>
          <p:cNvSpPr/>
          <p:nvPr/>
        </p:nvSpPr>
        <p:spPr>
          <a:xfrm>
            <a:off x="4953000" y="4191000"/>
            <a:ext cx="3581400" cy="1981200"/>
          </a:xfrm>
          <a:prstGeom prst="rect">
            <a:avLst/>
          </a:prstGeom>
          <a:solidFill>
            <a:srgbClr val="FFFFFF"/>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grpSp>
        <p:nvGrpSpPr>
          <p:cNvPr id="93" name="Group 92"/>
          <p:cNvGrpSpPr/>
          <p:nvPr/>
        </p:nvGrpSpPr>
        <p:grpSpPr>
          <a:xfrm>
            <a:off x="5400675" y="2482850"/>
            <a:ext cx="381000" cy="336550"/>
            <a:chOff x="3402" y="1564"/>
            <a:chExt cx="240" cy="212"/>
          </a:xfrm>
        </p:grpSpPr>
        <p:sp>
          <p:nvSpPr>
            <p:cNvPr id="1048695" name="Text Box 7"/>
            <p:cNvSpPr txBox="1"/>
            <p:nvPr/>
          </p:nvSpPr>
          <p:spPr>
            <a:xfrm>
              <a:off x="3402" y="1564"/>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S</a:t>
              </a:r>
            </a:p>
          </p:txBody>
        </p:sp>
        <p:sp>
          <p:nvSpPr>
            <p:cNvPr id="1048696" name="Line 75"/>
            <p:cNvSpPr/>
            <p:nvPr/>
          </p:nvSpPr>
          <p:spPr>
            <a:xfrm>
              <a:off x="3456" y="1584"/>
              <a:ext cx="96" cy="0"/>
            </a:xfrm>
            <a:prstGeom prst="line">
              <a:avLst/>
            </a:prstGeom>
            <a:noFill/>
            <a:ln w="9525" cap="flat" cmpd="sng">
              <a:solidFill>
                <a:srgbClr val="FF0000">
                  <a:alpha val="100000"/>
                </a:srgbClr>
              </a:solidFill>
              <a:prstDash val="solid"/>
              <a:round/>
            </a:ln>
          </p:spPr>
        </p:sp>
      </p:grpSp>
      <p:grpSp>
        <p:nvGrpSpPr>
          <p:cNvPr id="94" name="Group 93"/>
          <p:cNvGrpSpPr/>
          <p:nvPr/>
        </p:nvGrpSpPr>
        <p:grpSpPr>
          <a:xfrm>
            <a:off x="5400675" y="3930650"/>
            <a:ext cx="381000" cy="336550"/>
            <a:chOff x="3402" y="2476"/>
            <a:chExt cx="240" cy="212"/>
          </a:xfrm>
        </p:grpSpPr>
        <p:sp>
          <p:nvSpPr>
            <p:cNvPr id="1048697" name="Text Box 8"/>
            <p:cNvSpPr txBox="1"/>
            <p:nvPr/>
          </p:nvSpPr>
          <p:spPr>
            <a:xfrm>
              <a:off x="3402" y="2476"/>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R</a:t>
              </a:r>
            </a:p>
          </p:txBody>
        </p:sp>
        <p:sp>
          <p:nvSpPr>
            <p:cNvPr id="1048698" name="Line 76"/>
            <p:cNvSpPr/>
            <p:nvPr/>
          </p:nvSpPr>
          <p:spPr>
            <a:xfrm>
              <a:off x="3456" y="2496"/>
              <a:ext cx="96" cy="0"/>
            </a:xfrm>
            <a:prstGeom prst="line">
              <a:avLst/>
            </a:prstGeom>
            <a:noFill/>
            <a:ln w="9525" cap="flat" cmpd="sng">
              <a:solidFill>
                <a:srgbClr val="FF0000">
                  <a:alpha val="100000"/>
                </a:srgbClr>
              </a:solidFill>
              <a:prstDash val="solid"/>
              <a:round/>
            </a:ln>
          </p:spPr>
        </p:sp>
      </p:grpSp>
      <p:grpSp>
        <p:nvGrpSpPr>
          <p:cNvPr id="95" name="Group 94"/>
          <p:cNvGrpSpPr/>
          <p:nvPr/>
        </p:nvGrpSpPr>
        <p:grpSpPr>
          <a:xfrm>
            <a:off x="914400" y="2438400"/>
            <a:ext cx="3886200" cy="1920875"/>
            <a:chOff x="576" y="1536"/>
            <a:chExt cx="2448" cy="1210"/>
          </a:xfrm>
        </p:grpSpPr>
        <p:sp>
          <p:nvSpPr>
            <p:cNvPr id="1048699" name="Text Box 14"/>
            <p:cNvSpPr txBox="1"/>
            <p:nvPr/>
          </p:nvSpPr>
          <p:spPr>
            <a:xfrm>
              <a:off x="576" y="1536"/>
              <a:ext cx="2448" cy="121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Assume the latch is initially RESET (</a:t>
              </a:r>
              <a:r>
                <a:rPr lang="en-US" altLang="en-US" sz="2000" i="1"/>
                <a:t>Q</a:t>
              </a:r>
              <a:r>
                <a:rPr lang="en-US" altLang="en-US" sz="2000"/>
                <a:t> = 0) and the inputs are at their inactive level (1). To SET the latch (</a:t>
              </a:r>
              <a:r>
                <a:rPr lang="en-US" altLang="en-US" sz="2000" i="1"/>
                <a:t>Q </a:t>
              </a:r>
              <a:r>
                <a:rPr lang="en-US" altLang="en-US" sz="2000"/>
                <a:t>= 1), a momentary LOW signal is applied to the </a:t>
              </a:r>
              <a:r>
                <a:rPr lang="en-US" altLang="en-US" sz="2000" i="1"/>
                <a:t>S</a:t>
              </a:r>
              <a:r>
                <a:rPr lang="en-US" altLang="en-US" sz="2000"/>
                <a:t> input while the </a:t>
              </a:r>
              <a:r>
                <a:rPr lang="en-US" altLang="en-US" sz="2000" i="1"/>
                <a:t>R</a:t>
              </a:r>
              <a:r>
                <a:rPr lang="en-US" altLang="en-US" sz="2000"/>
                <a:t> remains HIGH. </a:t>
              </a:r>
            </a:p>
          </p:txBody>
        </p:sp>
        <p:sp>
          <p:nvSpPr>
            <p:cNvPr id="1048700" name="Line 83"/>
            <p:cNvSpPr/>
            <p:nvPr/>
          </p:nvSpPr>
          <p:spPr>
            <a:xfrm>
              <a:off x="1680" y="2352"/>
              <a:ext cx="96" cy="0"/>
            </a:xfrm>
            <a:prstGeom prst="line">
              <a:avLst/>
            </a:prstGeom>
            <a:noFill/>
            <a:ln w="9525" cap="flat" cmpd="sng">
              <a:solidFill>
                <a:schemeClr val="dk1">
                  <a:alpha val="100000"/>
                </a:schemeClr>
              </a:solidFill>
              <a:prstDash val="solid"/>
              <a:round/>
            </a:ln>
          </p:spPr>
        </p:sp>
        <p:sp>
          <p:nvSpPr>
            <p:cNvPr id="1048701" name="Line 84"/>
            <p:cNvSpPr/>
            <p:nvPr/>
          </p:nvSpPr>
          <p:spPr>
            <a:xfrm>
              <a:off x="2784" y="2352"/>
              <a:ext cx="96" cy="0"/>
            </a:xfrm>
            <a:prstGeom prst="line">
              <a:avLst/>
            </a:prstGeom>
            <a:noFill/>
            <a:ln w="9525" cap="flat" cmpd="sng">
              <a:solidFill>
                <a:schemeClr val="dk1">
                  <a:alpha val="100000"/>
                </a:schemeClr>
              </a:solidFill>
              <a:prstDash val="solid"/>
              <a:round/>
            </a:ln>
          </p:spPr>
        </p:sp>
      </p:grpSp>
      <p:grpSp>
        <p:nvGrpSpPr>
          <p:cNvPr id="96" name="Group 95"/>
          <p:cNvGrpSpPr/>
          <p:nvPr/>
        </p:nvGrpSpPr>
        <p:grpSpPr>
          <a:xfrm>
            <a:off x="914400" y="4343400"/>
            <a:ext cx="3657600" cy="1006475"/>
            <a:chOff x="576" y="2880"/>
            <a:chExt cx="2304" cy="634"/>
          </a:xfrm>
        </p:grpSpPr>
        <p:sp>
          <p:nvSpPr>
            <p:cNvPr id="1048702" name="Text Box 73"/>
            <p:cNvSpPr txBox="1"/>
            <p:nvPr/>
          </p:nvSpPr>
          <p:spPr>
            <a:xfrm>
              <a:off x="576" y="2880"/>
              <a:ext cx="2304" cy="634"/>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To RESET the latch a momentary LOW is applied to the </a:t>
              </a:r>
              <a:r>
                <a:rPr lang="en-US" altLang="en-US" sz="2000" i="1"/>
                <a:t>R</a:t>
              </a:r>
              <a:r>
                <a:rPr lang="en-US" altLang="en-US" sz="2000"/>
                <a:t> input while </a:t>
              </a:r>
              <a:r>
                <a:rPr lang="en-US" altLang="en-US" sz="2000" i="1"/>
                <a:t>S</a:t>
              </a:r>
              <a:r>
                <a:rPr lang="en-US" altLang="en-US" sz="2000"/>
                <a:t> is HIGH.</a:t>
              </a:r>
            </a:p>
          </p:txBody>
        </p:sp>
        <p:sp>
          <p:nvSpPr>
            <p:cNvPr id="1048703" name="Line 85"/>
            <p:cNvSpPr/>
            <p:nvPr/>
          </p:nvSpPr>
          <p:spPr>
            <a:xfrm>
              <a:off x="2112" y="3120"/>
              <a:ext cx="96" cy="0"/>
            </a:xfrm>
            <a:prstGeom prst="line">
              <a:avLst/>
            </a:prstGeom>
            <a:noFill/>
            <a:ln w="9525" cap="flat" cmpd="sng">
              <a:solidFill>
                <a:schemeClr val="dk1">
                  <a:alpha val="100000"/>
                </a:schemeClr>
              </a:solidFill>
              <a:prstDash val="solid"/>
              <a:round/>
            </a:ln>
          </p:spPr>
        </p:sp>
        <p:sp>
          <p:nvSpPr>
            <p:cNvPr id="1048704" name="Line 86"/>
            <p:cNvSpPr/>
            <p:nvPr/>
          </p:nvSpPr>
          <p:spPr>
            <a:xfrm>
              <a:off x="1008" y="3312"/>
              <a:ext cx="96" cy="0"/>
            </a:xfrm>
            <a:prstGeom prst="line">
              <a:avLst/>
            </a:prstGeom>
            <a:noFill/>
            <a:ln w="9525" cap="flat" cmpd="sng">
              <a:solidFill>
                <a:schemeClr val="dk1">
                  <a:alpha val="100000"/>
                </a:schemeClr>
              </a:solidFill>
              <a:prstDash val="solid"/>
              <a:round/>
            </a:ln>
          </p:spPr>
        </p:sp>
      </p:grpSp>
      <p:sp>
        <p:nvSpPr>
          <p:cNvPr id="1048705" name="Text Box 89"/>
          <p:cNvSpPr txBox="1"/>
          <p:nvPr/>
        </p:nvSpPr>
        <p:spPr>
          <a:xfrm>
            <a:off x="914400" y="5410200"/>
            <a:ext cx="3505200" cy="10058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Never apply an active set and reset at the same time (invalid).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0-#ppt_w/2"/>
                                          </p:val>
                                        </p:tav>
                                        <p:tav tm="100000">
                                          <p:val>
                                            <p:strVal val="#ppt_x"/>
                                          </p:val>
                                        </p:tav>
                                      </p:tavLst>
                                    </p:anim>
                                    <p:anim calcmode="lin" valueType="num">
                                      <p:cBhvr additive="base">
                                        <p:cTn id="8" dur="500" fill="hold"/>
                                        <p:tgtEl>
                                          <p:spTgt spid="9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1048676"/>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xit" presetSubtype="0" fill="hold" grpId="0" nodeType="clickEffect">
                                  <p:stCondLst>
                                    <p:cond delay="0"/>
                                  </p:stCondLst>
                                  <p:childTnLst>
                                    <p:animEffect transition="out" filter="fade">
                                      <p:cBhvr>
                                        <p:cTn id="15" dur="1000"/>
                                        <p:tgtEl>
                                          <p:spTgt spid="1048670"/>
                                        </p:tgtEl>
                                      </p:cBhvr>
                                    </p:animEffect>
                                    <p:set>
                                      <p:cBhvr>
                                        <p:cTn id="16" dur="1" fill="hold">
                                          <p:stCondLst>
                                            <p:cond delay="999"/>
                                          </p:stCondLst>
                                        </p:cTn>
                                        <p:tgtEl>
                                          <p:spTgt spid="1048670"/>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500"/>
                                        <p:tgtEl>
                                          <p:spTgt spid="90"/>
                                        </p:tgtEl>
                                      </p:cBhvr>
                                    </p:animEffect>
                                  </p:childTnLst>
                                </p:cTn>
                              </p:par>
                            </p:childTnLst>
                          </p:cTn>
                        </p:par>
                        <p:par>
                          <p:cTn id="20" fill="hold" nodeType="afterGroup">
                            <p:stCondLst>
                              <p:cond delay="1000"/>
                            </p:stCondLst>
                            <p:childTnLst>
                              <p:par>
                                <p:cTn id="21" presetID="10" presetClass="exit" presetSubtype="0" fill="hold" grpId="0" nodeType="afterEffect">
                                  <p:stCondLst>
                                    <p:cond delay="0"/>
                                  </p:stCondLst>
                                  <p:childTnLst>
                                    <p:animEffect transition="out" filter="fade">
                                      <p:cBhvr>
                                        <p:cTn id="22" dur="500"/>
                                        <p:tgtEl>
                                          <p:spTgt spid="1048673"/>
                                        </p:tgtEl>
                                      </p:cBhvr>
                                    </p:animEffect>
                                    <p:set>
                                      <p:cBhvr>
                                        <p:cTn id="23" dur="1" fill="hold">
                                          <p:stCondLst>
                                            <p:cond delay="499"/>
                                          </p:stCondLst>
                                        </p:cTn>
                                        <p:tgtEl>
                                          <p:spTgt spid="1048673"/>
                                        </p:tgtEl>
                                        <p:attrNameLst>
                                          <p:attrName>style.visibility</p:attrName>
                                        </p:attrNameLst>
                                      </p:cBhvr>
                                      <p:to>
                                        <p:strVal val="hidden"/>
                                      </p:to>
                                    </p:set>
                                  </p:childTnLst>
                                </p:cTn>
                              </p:par>
                            </p:childTnLst>
                          </p:cTn>
                        </p:par>
                        <p:par>
                          <p:cTn id="24" fill="hold" nodeType="afterGroup">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048672"/>
                                        </p:tgtEl>
                                        <p:attrNameLst>
                                          <p:attrName>style.visibility</p:attrName>
                                        </p:attrNameLst>
                                      </p:cBhvr>
                                      <p:to>
                                        <p:strVal val="visible"/>
                                      </p:to>
                                    </p:set>
                                    <p:animEffect transition="in" filter="fade">
                                      <p:cBhvr>
                                        <p:cTn id="27" dur="500"/>
                                        <p:tgtEl>
                                          <p:spTgt spid="1048672"/>
                                        </p:tgtEl>
                                      </p:cBhvr>
                                    </p:animEffect>
                                  </p:childTnLst>
                                </p:cTn>
                              </p:par>
                            </p:childTnLst>
                          </p:cTn>
                        </p:par>
                        <p:par>
                          <p:cTn id="28" fill="hold" nodeType="afterGroup">
                            <p:stCondLst>
                              <p:cond delay="2000"/>
                            </p:stCondLst>
                            <p:childTnLst>
                              <p:par>
                                <p:cTn id="29" presetID="10" presetClass="exit" presetSubtype="0" fill="hold" grpId="0" nodeType="afterEffect">
                                  <p:stCondLst>
                                    <p:cond delay="0"/>
                                  </p:stCondLst>
                                  <p:childTnLst>
                                    <p:animEffect transition="out" filter="fade">
                                      <p:cBhvr>
                                        <p:cTn id="30" dur="500"/>
                                        <p:tgtEl>
                                          <p:spTgt spid="1048674"/>
                                        </p:tgtEl>
                                      </p:cBhvr>
                                    </p:animEffect>
                                    <p:set>
                                      <p:cBhvr>
                                        <p:cTn id="31" dur="1" fill="hold">
                                          <p:stCondLst>
                                            <p:cond delay="499"/>
                                          </p:stCondLst>
                                        </p:cTn>
                                        <p:tgtEl>
                                          <p:spTgt spid="1048674"/>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1048671"/>
                                        </p:tgtEl>
                                        <p:attrNameLst>
                                          <p:attrName>style.visibility</p:attrName>
                                        </p:attrNameLst>
                                      </p:cBhvr>
                                      <p:to>
                                        <p:strVal val="visible"/>
                                      </p:to>
                                    </p:set>
                                    <p:animEffect transition="in" filter="fade">
                                      <p:cBhvr>
                                        <p:cTn id="34" dur="1000"/>
                                        <p:tgtEl>
                                          <p:spTgt spid="104867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500" fill="hold"/>
                                        <p:tgtEl>
                                          <p:spTgt spid="96"/>
                                        </p:tgtEl>
                                        <p:attrNameLst>
                                          <p:attrName>ppt_x</p:attrName>
                                        </p:attrNameLst>
                                      </p:cBhvr>
                                      <p:tavLst>
                                        <p:tav tm="0">
                                          <p:val>
                                            <p:strVal val="0-#ppt_w/2"/>
                                          </p:val>
                                        </p:tav>
                                        <p:tav tm="100000">
                                          <p:val>
                                            <p:strVal val="#ppt_x"/>
                                          </p:val>
                                        </p:tav>
                                      </p:tavLst>
                                    </p:anim>
                                    <p:anim calcmode="lin" valueType="num">
                                      <p:cBhvr additive="base">
                                        <p:cTn id="40" dur="500" fill="hold"/>
                                        <p:tgtEl>
                                          <p:spTgt spid="96"/>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1" presetClass="exit" presetSubtype="0" fill="hold" grpId="0" nodeType="afterEffect">
                                  <p:stCondLst>
                                    <p:cond delay="0"/>
                                  </p:stCondLst>
                                  <p:childTnLst>
                                    <p:set>
                                      <p:cBhvr>
                                        <p:cTn id="43" dur="1" fill="hold">
                                          <p:stCondLst>
                                            <p:cond delay="0"/>
                                          </p:stCondLst>
                                        </p:cTn>
                                        <p:tgtEl>
                                          <p:spTgt spid="1048693"/>
                                        </p:tgtEl>
                                        <p:attrNameLst>
                                          <p:attrName>style.visibility</p:attrName>
                                        </p:attrNameLst>
                                      </p:cBhvr>
                                      <p:to>
                                        <p:strVal val="hidden"/>
                                      </p:to>
                                    </p:set>
                                  </p:childTnLst>
                                </p:cTn>
                              </p:par>
                            </p:childTnLst>
                          </p:cTn>
                        </p:par>
                        <p:par>
                          <p:cTn id="44" fill="hold" nodeType="afterGroup">
                            <p:stCondLst>
                              <p:cond delay="500"/>
                            </p:stCondLst>
                            <p:childTnLst>
                              <p:par>
                                <p:cTn id="45" presetID="22" presetClass="exit" presetSubtype="8" fill="hold" grpId="0" nodeType="afterEffect">
                                  <p:stCondLst>
                                    <p:cond delay="0"/>
                                  </p:stCondLst>
                                  <p:childTnLst>
                                    <p:animEffect transition="out" filter="wipe(left)">
                                      <p:cBhvr>
                                        <p:cTn id="46" dur="500"/>
                                        <p:tgtEl>
                                          <p:spTgt spid="1048694"/>
                                        </p:tgtEl>
                                      </p:cBhvr>
                                    </p:animEffect>
                                    <p:set>
                                      <p:cBhvr>
                                        <p:cTn id="47" dur="1" fill="hold">
                                          <p:stCondLst>
                                            <p:cond delay="499"/>
                                          </p:stCondLst>
                                        </p:cTn>
                                        <p:tgtEl>
                                          <p:spTgt spid="1048694"/>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grpId="0" nodeType="clickEffect">
                                  <p:stCondLst>
                                    <p:cond delay="0"/>
                                  </p:stCondLst>
                                  <p:childTnLst>
                                    <p:animEffect transition="out" filter="fade">
                                      <p:cBhvr>
                                        <p:cTn id="51" dur="1000"/>
                                        <p:tgtEl>
                                          <p:spTgt spid="1048692"/>
                                        </p:tgtEl>
                                      </p:cBhvr>
                                    </p:animEffect>
                                    <p:set>
                                      <p:cBhvr>
                                        <p:cTn id="52" dur="1" fill="hold">
                                          <p:stCondLst>
                                            <p:cond delay="999"/>
                                          </p:stCondLst>
                                        </p:cTn>
                                        <p:tgtEl>
                                          <p:spTgt spid="1048692"/>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fade">
                                      <p:cBhvr>
                                        <p:cTn id="55" dur="500"/>
                                        <p:tgtEl>
                                          <p:spTgt spid="92"/>
                                        </p:tgtEl>
                                      </p:cBhvr>
                                    </p:animEffect>
                                  </p:childTnLst>
                                </p:cTn>
                              </p:par>
                            </p:childTnLst>
                          </p:cTn>
                        </p:par>
                        <p:par>
                          <p:cTn id="56" fill="hold" nodeType="afterGroup">
                            <p:stCondLst>
                              <p:cond delay="1000"/>
                            </p:stCondLst>
                            <p:childTnLst>
                              <p:par>
                                <p:cTn id="57" presetID="10" presetClass="exit" presetSubtype="0" fill="hold" grpId="0" nodeType="afterEffect">
                                  <p:stCondLst>
                                    <p:cond delay="0"/>
                                  </p:stCondLst>
                                  <p:childTnLst>
                                    <p:animEffect transition="out" filter="fade">
                                      <p:cBhvr>
                                        <p:cTn id="58" dur="500"/>
                                        <p:tgtEl>
                                          <p:spTgt spid="1048690"/>
                                        </p:tgtEl>
                                      </p:cBhvr>
                                    </p:animEffect>
                                    <p:set>
                                      <p:cBhvr>
                                        <p:cTn id="59" dur="1" fill="hold">
                                          <p:stCondLst>
                                            <p:cond delay="499"/>
                                          </p:stCondLst>
                                        </p:cTn>
                                        <p:tgtEl>
                                          <p:spTgt spid="1048690"/>
                                        </p:tgtEl>
                                        <p:attrNameLst>
                                          <p:attrName>style.visibility</p:attrName>
                                        </p:attrNameLst>
                                      </p:cBhvr>
                                      <p:to>
                                        <p:strVal val="hidden"/>
                                      </p:to>
                                    </p:set>
                                  </p:childTnLst>
                                </p:cTn>
                              </p:par>
                            </p:childTnLst>
                          </p:cTn>
                        </p:par>
                        <p:par>
                          <p:cTn id="60" fill="hold" nodeType="afterGroup">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1048689"/>
                                        </p:tgtEl>
                                        <p:attrNameLst>
                                          <p:attrName>style.visibility</p:attrName>
                                        </p:attrNameLst>
                                      </p:cBhvr>
                                      <p:to>
                                        <p:strVal val="visible"/>
                                      </p:to>
                                    </p:set>
                                    <p:animEffect transition="in" filter="fade">
                                      <p:cBhvr>
                                        <p:cTn id="63" dur="500"/>
                                        <p:tgtEl>
                                          <p:spTgt spid="1048689"/>
                                        </p:tgtEl>
                                      </p:cBhvr>
                                    </p:animEffect>
                                  </p:childTnLst>
                                </p:cTn>
                              </p:par>
                            </p:childTnLst>
                          </p:cTn>
                        </p:par>
                        <p:par>
                          <p:cTn id="64" fill="hold" nodeType="afterGroup">
                            <p:stCondLst>
                              <p:cond delay="2000"/>
                            </p:stCondLst>
                            <p:childTnLst>
                              <p:par>
                                <p:cTn id="65" presetID="10" presetClass="exit" presetSubtype="0" fill="hold" grpId="0" nodeType="afterEffect">
                                  <p:stCondLst>
                                    <p:cond delay="0"/>
                                  </p:stCondLst>
                                  <p:childTnLst>
                                    <p:animEffect transition="out" filter="fade">
                                      <p:cBhvr>
                                        <p:cTn id="66" dur="500"/>
                                        <p:tgtEl>
                                          <p:spTgt spid="1048691"/>
                                        </p:tgtEl>
                                      </p:cBhvr>
                                    </p:animEffect>
                                    <p:set>
                                      <p:cBhvr>
                                        <p:cTn id="67" dur="1" fill="hold">
                                          <p:stCondLst>
                                            <p:cond delay="499"/>
                                          </p:stCondLst>
                                        </p:cTn>
                                        <p:tgtEl>
                                          <p:spTgt spid="1048691"/>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1048688"/>
                                        </p:tgtEl>
                                        <p:attrNameLst>
                                          <p:attrName>style.visibility</p:attrName>
                                        </p:attrNameLst>
                                      </p:cBhvr>
                                      <p:to>
                                        <p:strVal val="visible"/>
                                      </p:to>
                                    </p:set>
                                    <p:animEffect transition="in" filter="fade">
                                      <p:cBhvr>
                                        <p:cTn id="70" dur="1000"/>
                                        <p:tgtEl>
                                          <p:spTgt spid="104868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7" presetClass="entr" presetSubtype="0" fill="hold" grpId="0" nodeType="clickEffect">
                                  <p:stCondLst>
                                    <p:cond delay="0"/>
                                  </p:stCondLst>
                                  <p:childTnLst>
                                    <p:set>
                                      <p:cBhvr>
                                        <p:cTn id="74" dur="1" fill="hold">
                                          <p:stCondLst>
                                            <p:cond delay="0"/>
                                          </p:stCondLst>
                                        </p:cTn>
                                        <p:tgtEl>
                                          <p:spTgt spid="1048705"/>
                                        </p:tgtEl>
                                        <p:attrNameLst>
                                          <p:attrName>style.visibility</p:attrName>
                                        </p:attrNameLst>
                                      </p:cBhvr>
                                      <p:to>
                                        <p:strVal val="visible"/>
                                      </p:to>
                                    </p:set>
                                    <p:animEffect transition="in" filter="fade">
                                      <p:cBhvr>
                                        <p:cTn id="75" dur="1000"/>
                                        <p:tgtEl>
                                          <p:spTgt spid="1048705"/>
                                        </p:tgtEl>
                                      </p:cBhvr>
                                    </p:animEffect>
                                    <p:anim calcmode="lin" valueType="num">
                                      <p:cBhvr>
                                        <p:cTn id="76" dur="1000" fill="hold"/>
                                        <p:tgtEl>
                                          <p:spTgt spid="1048705"/>
                                        </p:tgtEl>
                                        <p:attrNameLst>
                                          <p:attrName>ppt_x</p:attrName>
                                        </p:attrNameLst>
                                      </p:cBhvr>
                                      <p:tavLst>
                                        <p:tav tm="0">
                                          <p:val>
                                            <p:strVal val="#ppt_x"/>
                                          </p:val>
                                        </p:tav>
                                        <p:tav tm="100000">
                                          <p:val>
                                            <p:strVal val="#ppt_x"/>
                                          </p:val>
                                        </p:tav>
                                      </p:tavLst>
                                    </p:anim>
                                    <p:anim calcmode="lin" valueType="num">
                                      <p:cBhvr>
                                        <p:cTn id="77" dur="900" decel="100000" fill="hold"/>
                                        <p:tgtEl>
                                          <p:spTgt spid="1048705"/>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104870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0" grpId="0"/>
      <p:bldP spid="1048671" grpId="0"/>
      <p:bldP spid="1048672" grpId="0"/>
      <p:bldP spid="1048673" grpId="0"/>
      <p:bldP spid="1048674" grpId="0"/>
      <p:bldP spid="1048676" grpId="0"/>
      <p:bldP spid="1048688" grpId="0"/>
      <p:bldP spid="1048689" grpId="0"/>
      <p:bldP spid="1048690" grpId="0"/>
      <p:bldP spid="1048691" grpId="0"/>
      <p:bldP spid="1048692" grpId="0"/>
      <p:bldP spid="1048693" grpId="0"/>
      <p:bldP spid="1048694" grpId="0" animBg="1"/>
      <p:bldP spid="104870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59" name="Picture 2" descr="SH2507-crop"/>
          <p:cNvPicPr>
            <a:picLocks/>
          </p:cNvPicPr>
          <p:nvPr/>
        </p:nvPicPr>
        <p:blipFill>
          <a:blip r:embed="rId3"/>
          <a:srcRect/>
          <a:stretch>
            <a:fillRect/>
          </a:stretch>
        </p:blipFill>
        <p:spPr>
          <a:xfrm>
            <a:off x="2438400" y="228600"/>
            <a:ext cx="3962400" cy="685800"/>
          </a:xfrm>
          <a:prstGeom prst="rect">
            <a:avLst/>
          </a:prstGeom>
          <a:noFill/>
          <a:ln w="19050" cap="flat" cmpd="sng">
            <a:solidFill>
              <a:schemeClr val="accent2">
                <a:alpha val="100000"/>
              </a:schemeClr>
            </a:solidFill>
            <a:prstDash val="solid"/>
            <a:round/>
          </a:ln>
        </p:spPr>
      </p:pic>
      <p:sp>
        <p:nvSpPr>
          <p:cNvPr id="1049382" name="Text Box 3"/>
          <p:cNvSpPr txBox="1"/>
          <p:nvPr/>
        </p:nvSpPr>
        <p:spPr>
          <a:xfrm>
            <a:off x="2438400" y="228600"/>
            <a:ext cx="39624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Selected Key Terms</a:t>
            </a:r>
          </a:p>
        </p:txBody>
      </p:sp>
      <p:sp>
        <p:nvSpPr>
          <p:cNvPr id="1049383" name="Rectangle 4"/>
          <p:cNvSpPr/>
          <p:nvPr/>
        </p:nvSpPr>
        <p:spPr>
          <a:xfrm>
            <a:off x="20637" y="0"/>
            <a:ext cx="9155112" cy="6889750"/>
          </a:xfrm>
          <a:prstGeom prst="rect">
            <a:avLst/>
          </a:prstGeom>
          <a:noFill/>
          <a:ln w="76200" cap="flat" cmpd="sng">
            <a:solidFill>
              <a:schemeClr val="lt2">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384" name="Text Box 5"/>
          <p:cNvSpPr txBox="1"/>
          <p:nvPr/>
        </p:nvSpPr>
        <p:spPr>
          <a:xfrm>
            <a:off x="1447800" y="1479550"/>
            <a:ext cx="6553200" cy="519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2800">
                <a:latin typeface="Times" pitchFamily="18" charset="0"/>
                <a:ea typeface="Times New Roman" pitchFamily="18" charset="0"/>
              </a:rPr>
              <a:t> </a:t>
            </a:r>
          </a:p>
        </p:txBody>
      </p:sp>
      <p:sp>
        <p:nvSpPr>
          <p:cNvPr id="1049385" name="Text Box 6"/>
          <p:cNvSpPr txBox="1"/>
          <p:nvPr/>
        </p:nvSpPr>
        <p:spPr>
          <a:xfrm>
            <a:off x="152400" y="1546225"/>
            <a:ext cx="2209800" cy="48387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lgn="r" eaLnBrk="1" latinLnBrk="1" hangingPunct="1"/>
            <a:r>
              <a:rPr lang="en-US" altLang="en-US" b="1" i="1">
                <a:solidFill>
                  <a:schemeClr val="lt2"/>
                </a:solidFill>
                <a:latin typeface="Times" pitchFamily="18" charset="0"/>
                <a:ea typeface="Times New Roman" pitchFamily="18" charset="0"/>
              </a:rPr>
              <a:t>Propagation delay time  </a:t>
            </a:r>
          </a:p>
          <a:p>
            <a:pPr lvl="0" algn="r" eaLnBrk="1" latinLnBrk="1" hangingPunct="1"/>
            <a:endParaRPr lang="en-US" altLang="en-US" b="1" i="1">
              <a:solidFill>
                <a:schemeClr val="lt2"/>
              </a:solidFill>
              <a:latin typeface="Times" pitchFamily="18" charset="0"/>
              <a:ea typeface="Times New Roman" pitchFamily="18" charset="0"/>
            </a:endParaRPr>
          </a:p>
          <a:p>
            <a:pPr lvl="0" algn="r" eaLnBrk="1" latinLnBrk="1" hangingPunct="1"/>
            <a:r>
              <a:rPr lang="en-US" altLang="en-US" b="1" i="1">
                <a:solidFill>
                  <a:schemeClr val="lt2"/>
                </a:solidFill>
                <a:latin typeface="Times" pitchFamily="18" charset="0"/>
                <a:ea typeface="Times New Roman" pitchFamily="18" charset="0"/>
              </a:rPr>
              <a:t>Set-up time</a:t>
            </a:r>
          </a:p>
          <a:p>
            <a:pPr lvl="0" algn="r" eaLnBrk="1" latinLnBrk="1" hangingPunct="1"/>
            <a:endParaRPr lang="en-US" altLang="en-US" b="1" i="1">
              <a:solidFill>
                <a:schemeClr val="lt2"/>
              </a:solidFill>
              <a:latin typeface="Wingdings" pitchFamily="2" charset="2"/>
              <a:ea typeface="Times New Roman" pitchFamily="18" charset="0"/>
            </a:endParaRPr>
          </a:p>
          <a:p>
            <a:pPr lvl="0" algn="r" eaLnBrk="1" latinLnBrk="1" hangingPunct="1"/>
            <a:endParaRPr lang="en-US" altLang="en-US" sz="1200" b="1" i="1">
              <a:solidFill>
                <a:schemeClr val="lt2"/>
              </a:solidFill>
              <a:latin typeface="Times" pitchFamily="18" charset="0"/>
              <a:ea typeface="Times New Roman" pitchFamily="18" charset="0"/>
            </a:endParaRPr>
          </a:p>
          <a:p>
            <a:pPr lvl="0" algn="r" eaLnBrk="1" latinLnBrk="1" hangingPunct="1"/>
            <a:r>
              <a:rPr lang="en-US" altLang="en-US" b="1" i="1">
                <a:solidFill>
                  <a:schemeClr val="lt2"/>
                </a:solidFill>
                <a:latin typeface="Times" pitchFamily="18" charset="0"/>
                <a:ea typeface="Times New Roman" pitchFamily="18" charset="0"/>
              </a:rPr>
              <a:t>Hold time</a:t>
            </a:r>
          </a:p>
          <a:p>
            <a:pPr lvl="0" algn="r" eaLnBrk="1" latinLnBrk="1" hangingPunct="1"/>
            <a:endParaRPr lang="en-US" altLang="en-US" b="1" i="1">
              <a:solidFill>
                <a:schemeClr val="lt2"/>
              </a:solidFill>
              <a:latin typeface="Times" pitchFamily="18" charset="0"/>
              <a:ea typeface="Times New Roman" pitchFamily="18" charset="0"/>
            </a:endParaRPr>
          </a:p>
          <a:p>
            <a:pPr lvl="0" algn="r" eaLnBrk="1" latinLnBrk="1" hangingPunct="1"/>
            <a:endParaRPr lang="en-US" altLang="en-US" b="1" i="1">
              <a:solidFill>
                <a:schemeClr val="lt2"/>
              </a:solidFill>
              <a:latin typeface="Times" pitchFamily="18" charset="0"/>
              <a:ea typeface="Times New Roman" pitchFamily="18" charset="0"/>
            </a:endParaRPr>
          </a:p>
          <a:p>
            <a:pPr lvl="0" algn="r" eaLnBrk="1" latinLnBrk="1" hangingPunct="1"/>
            <a:endParaRPr lang="en-US" altLang="en-US" sz="1200" b="1" i="1">
              <a:solidFill>
                <a:schemeClr val="lt2"/>
              </a:solidFill>
              <a:latin typeface="Times" pitchFamily="18" charset="0"/>
              <a:ea typeface="Times New Roman" pitchFamily="18" charset="0"/>
            </a:endParaRPr>
          </a:p>
          <a:p>
            <a:pPr lvl="0" algn="r" eaLnBrk="1" latinLnBrk="1" hangingPunct="1"/>
            <a:r>
              <a:rPr lang="en-US" altLang="en-US" b="1" i="1">
                <a:solidFill>
                  <a:schemeClr val="lt2"/>
                </a:solidFill>
                <a:latin typeface="Times" pitchFamily="18" charset="0"/>
                <a:ea typeface="Times New Roman" pitchFamily="18" charset="0"/>
              </a:rPr>
              <a:t>Timer</a:t>
            </a:r>
          </a:p>
          <a:p>
            <a:pPr lvl="0" algn="r" eaLnBrk="1" latinLnBrk="1" hangingPunct="1"/>
            <a:endParaRPr lang="en-US" altLang="en-US" b="1" i="1">
              <a:solidFill>
                <a:schemeClr val="lt2"/>
              </a:solidFill>
              <a:latin typeface="Times" pitchFamily="18" charset="0"/>
              <a:ea typeface="Times New Roman" pitchFamily="18" charset="0"/>
            </a:endParaRPr>
          </a:p>
          <a:p>
            <a:pPr lvl="0" algn="r" eaLnBrk="1" latinLnBrk="1" hangingPunct="1"/>
            <a:endParaRPr lang="en-US" altLang="en-US" b="1" i="1">
              <a:solidFill>
                <a:schemeClr val="lt2"/>
              </a:solidFill>
              <a:latin typeface="Times" pitchFamily="18" charset="0"/>
              <a:ea typeface="Times New Roman" pitchFamily="18" charset="0"/>
            </a:endParaRPr>
          </a:p>
          <a:p>
            <a:pPr lvl="0" algn="r" eaLnBrk="1" latinLnBrk="1" hangingPunct="1"/>
            <a:endParaRPr lang="en-US" altLang="en-US" b="1" i="1">
              <a:solidFill>
                <a:schemeClr val="lt2"/>
              </a:solidFill>
              <a:latin typeface="Times" pitchFamily="18" charset="0"/>
              <a:ea typeface="Times New Roman" pitchFamily="18" charset="0"/>
            </a:endParaRPr>
          </a:p>
        </p:txBody>
      </p:sp>
      <p:sp>
        <p:nvSpPr>
          <p:cNvPr id="1049386" name="Text Box 7"/>
          <p:cNvSpPr txBox="1"/>
          <p:nvPr/>
        </p:nvSpPr>
        <p:spPr>
          <a:xfrm>
            <a:off x="2444750" y="1543050"/>
            <a:ext cx="6470650" cy="11874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latin typeface="Times" pitchFamily="18" charset="0"/>
                <a:ea typeface="Times New Roman" pitchFamily="18" charset="0"/>
              </a:rPr>
              <a:t>The interval of time required after an input signal has been applied for the resulting output signal to change.</a:t>
            </a:r>
          </a:p>
        </p:txBody>
      </p:sp>
      <p:sp>
        <p:nvSpPr>
          <p:cNvPr id="1049387" name="Text Box 8"/>
          <p:cNvSpPr txBox="1"/>
          <p:nvPr/>
        </p:nvSpPr>
        <p:spPr>
          <a:xfrm>
            <a:off x="2438400" y="2667000"/>
            <a:ext cx="6477000" cy="8223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000000"/>
                </a:solidFill>
                <a:latin typeface="Times" pitchFamily="18" charset="0"/>
                <a:ea typeface="Times New Roman" pitchFamily="18" charset="0"/>
              </a:rPr>
              <a:t>The time </a:t>
            </a:r>
            <a:r>
              <a:rPr lang="en-US" altLang="en-US"/>
              <a:t>interval required </a:t>
            </a:r>
            <a:r>
              <a:rPr lang="en-US" altLang="en-US">
                <a:solidFill>
                  <a:srgbClr val="000000"/>
                </a:solidFill>
                <a:latin typeface="Times" pitchFamily="18" charset="0"/>
                <a:ea typeface="Times New Roman" pitchFamily="18" charset="0"/>
              </a:rPr>
              <a:t>for the input levels to be on a digital circuit.</a:t>
            </a:r>
          </a:p>
        </p:txBody>
      </p:sp>
      <p:sp>
        <p:nvSpPr>
          <p:cNvPr id="1049388" name="Text Box 10"/>
          <p:cNvSpPr txBox="1"/>
          <p:nvPr/>
        </p:nvSpPr>
        <p:spPr>
          <a:xfrm>
            <a:off x="2438400" y="3581400"/>
            <a:ext cx="6477000" cy="11874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solidFill>
                  <a:srgbClr val="000000"/>
                </a:solidFill>
              </a:rPr>
              <a:t>The time </a:t>
            </a:r>
            <a:r>
              <a:rPr lang="en-US" altLang="en-US"/>
              <a:t>interval required </a:t>
            </a:r>
            <a:r>
              <a:rPr lang="en-US" altLang="en-US">
                <a:solidFill>
                  <a:srgbClr val="000000"/>
                </a:solidFill>
              </a:rPr>
              <a:t>for the input levels to remain</a:t>
            </a:r>
            <a:r>
              <a:rPr lang="en-US" altLang="en-US">
                <a:latin typeface="Times" pitchFamily="18" charset="0"/>
                <a:ea typeface="Times New Roman" pitchFamily="18" charset="0"/>
              </a:rPr>
              <a:t> steady to a flip-flop after the triggering edge in order to reliably activate the device.</a:t>
            </a:r>
          </a:p>
        </p:txBody>
      </p:sp>
      <p:sp>
        <p:nvSpPr>
          <p:cNvPr id="1049389" name="Text Box 12"/>
          <p:cNvSpPr txBox="1"/>
          <p:nvPr/>
        </p:nvSpPr>
        <p:spPr>
          <a:xfrm>
            <a:off x="2438400" y="4832350"/>
            <a:ext cx="6477000" cy="8223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solidFill>
                  <a:srgbClr val="000000"/>
                </a:solidFill>
              </a:rPr>
              <a:t>A circuit that can be used as a one-shot or as an oscillator</a:t>
            </a:r>
            <a:r>
              <a:rPr lang="en-US" altLang="en-US">
                <a:latin typeface="Times" pitchFamily="18" charset="0"/>
                <a:ea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9386"/>
                                        </p:tgtEl>
                                        <p:attrNameLst>
                                          <p:attrName>style.visibility</p:attrName>
                                        </p:attrNameLst>
                                      </p:cBhvr>
                                      <p:to>
                                        <p:strVal val="visible"/>
                                      </p:to>
                                    </p:set>
                                    <p:anim calcmode="lin" valueType="num">
                                      <p:cBhvr additive="base">
                                        <p:cTn id="7" dur="500" fill="hold"/>
                                        <p:tgtEl>
                                          <p:spTgt spid="1049386"/>
                                        </p:tgtEl>
                                        <p:attrNameLst>
                                          <p:attrName>ppt_x</p:attrName>
                                        </p:attrNameLst>
                                      </p:cBhvr>
                                      <p:tavLst>
                                        <p:tav tm="0">
                                          <p:val>
                                            <p:strVal val="1+#ppt_w/2"/>
                                          </p:val>
                                        </p:tav>
                                        <p:tav tm="100000">
                                          <p:val>
                                            <p:strVal val="#ppt_x"/>
                                          </p:val>
                                        </p:tav>
                                      </p:tavLst>
                                    </p:anim>
                                    <p:anim calcmode="lin" valueType="num">
                                      <p:cBhvr additive="base">
                                        <p:cTn id="8" dur="500" fill="hold"/>
                                        <p:tgtEl>
                                          <p:spTgt spid="10493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49387"/>
                                        </p:tgtEl>
                                        <p:attrNameLst>
                                          <p:attrName>style.visibility</p:attrName>
                                        </p:attrNameLst>
                                      </p:cBhvr>
                                      <p:to>
                                        <p:strVal val="visible"/>
                                      </p:to>
                                    </p:set>
                                    <p:anim calcmode="lin" valueType="num">
                                      <p:cBhvr additive="base">
                                        <p:cTn id="13" dur="500" fill="hold"/>
                                        <p:tgtEl>
                                          <p:spTgt spid="1049387"/>
                                        </p:tgtEl>
                                        <p:attrNameLst>
                                          <p:attrName>ppt_x</p:attrName>
                                        </p:attrNameLst>
                                      </p:cBhvr>
                                      <p:tavLst>
                                        <p:tav tm="0">
                                          <p:val>
                                            <p:strVal val="1+#ppt_w/2"/>
                                          </p:val>
                                        </p:tav>
                                        <p:tav tm="100000">
                                          <p:val>
                                            <p:strVal val="#ppt_x"/>
                                          </p:val>
                                        </p:tav>
                                      </p:tavLst>
                                    </p:anim>
                                    <p:anim calcmode="lin" valueType="num">
                                      <p:cBhvr additive="base">
                                        <p:cTn id="14" dur="500" fill="hold"/>
                                        <p:tgtEl>
                                          <p:spTgt spid="10493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49388"/>
                                        </p:tgtEl>
                                        <p:attrNameLst>
                                          <p:attrName>style.visibility</p:attrName>
                                        </p:attrNameLst>
                                      </p:cBhvr>
                                      <p:to>
                                        <p:strVal val="visible"/>
                                      </p:to>
                                    </p:set>
                                    <p:anim calcmode="lin" valueType="num">
                                      <p:cBhvr additive="base">
                                        <p:cTn id="19" dur="500" fill="hold"/>
                                        <p:tgtEl>
                                          <p:spTgt spid="1049388"/>
                                        </p:tgtEl>
                                        <p:attrNameLst>
                                          <p:attrName>ppt_x</p:attrName>
                                        </p:attrNameLst>
                                      </p:cBhvr>
                                      <p:tavLst>
                                        <p:tav tm="0">
                                          <p:val>
                                            <p:strVal val="1+#ppt_w/2"/>
                                          </p:val>
                                        </p:tav>
                                        <p:tav tm="100000">
                                          <p:val>
                                            <p:strVal val="#ppt_x"/>
                                          </p:val>
                                        </p:tav>
                                      </p:tavLst>
                                    </p:anim>
                                    <p:anim calcmode="lin" valueType="num">
                                      <p:cBhvr additive="base">
                                        <p:cTn id="20" dur="500" fill="hold"/>
                                        <p:tgtEl>
                                          <p:spTgt spid="104938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49389"/>
                                        </p:tgtEl>
                                        <p:attrNameLst>
                                          <p:attrName>style.visibility</p:attrName>
                                        </p:attrNameLst>
                                      </p:cBhvr>
                                      <p:to>
                                        <p:strVal val="visible"/>
                                      </p:to>
                                    </p:set>
                                    <p:anim calcmode="lin" valueType="num">
                                      <p:cBhvr additive="base">
                                        <p:cTn id="25" dur="500" fill="hold"/>
                                        <p:tgtEl>
                                          <p:spTgt spid="1049389"/>
                                        </p:tgtEl>
                                        <p:attrNameLst>
                                          <p:attrName>ppt_x</p:attrName>
                                        </p:attrNameLst>
                                      </p:cBhvr>
                                      <p:tavLst>
                                        <p:tav tm="0">
                                          <p:val>
                                            <p:strVal val="1+#ppt_w/2"/>
                                          </p:val>
                                        </p:tav>
                                        <p:tav tm="100000">
                                          <p:val>
                                            <p:strVal val="#ppt_x"/>
                                          </p:val>
                                        </p:tav>
                                      </p:tavLst>
                                    </p:anim>
                                    <p:anim calcmode="lin" valueType="num">
                                      <p:cBhvr additive="base">
                                        <p:cTn id="26" dur="500" fill="hold"/>
                                        <p:tgtEl>
                                          <p:spTgt spid="1049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86" grpId="0"/>
      <p:bldP spid="1049387" grpId="0"/>
      <p:bldP spid="1049388" grpId="0"/>
      <p:bldP spid="104938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93" name="Rectangle 2"/>
          <p:cNvSpPr/>
          <p:nvPr/>
        </p:nvSpPr>
        <p:spPr>
          <a:xfrm>
            <a:off x="0" y="0"/>
            <a:ext cx="9144000" cy="6858000"/>
          </a:xfrm>
          <a:prstGeom prst="rect">
            <a:avLst/>
          </a:prstGeom>
          <a:solidFill>
            <a:srgbClr val="FFFF99"/>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394" name="Text Box 3"/>
          <p:cNvSpPr txBox="1"/>
          <p:nvPr/>
        </p:nvSpPr>
        <p:spPr>
          <a:xfrm>
            <a:off x="914400" y="1905000"/>
            <a:ext cx="7467600" cy="3195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solidFill>
                  <a:schemeClr val="lt2"/>
                </a:solidFill>
              </a:rPr>
              <a:t>1. The output of a D latch will not change if </a:t>
            </a:r>
          </a:p>
          <a:p>
            <a:pPr lvl="0" eaLnBrk="1" latinLnBrk="1" hangingPunct="1">
              <a:spcBef>
                <a:spcPct val="50000"/>
              </a:spcBef>
            </a:pPr>
            <a:r>
              <a:rPr lang="en-US" altLang="en-US">
                <a:solidFill>
                  <a:schemeClr val="lt2"/>
                </a:solidFill>
              </a:rPr>
              <a:t>	a. the output is LOW</a:t>
            </a:r>
          </a:p>
          <a:p>
            <a:pPr lvl="0" eaLnBrk="1" latinLnBrk="1" hangingPunct="1">
              <a:spcBef>
                <a:spcPct val="50000"/>
              </a:spcBef>
            </a:pPr>
            <a:r>
              <a:rPr lang="en-US" altLang="en-US">
                <a:solidFill>
                  <a:schemeClr val="lt2"/>
                </a:solidFill>
              </a:rPr>
              <a:t>	b. Enable is not active</a:t>
            </a:r>
          </a:p>
          <a:p>
            <a:pPr lvl="0" eaLnBrk="1" latinLnBrk="1" hangingPunct="1">
              <a:spcBef>
                <a:spcPct val="50000"/>
              </a:spcBef>
            </a:pPr>
            <a:r>
              <a:rPr lang="en-US" altLang="en-US">
                <a:solidFill>
                  <a:schemeClr val="lt2"/>
                </a:solidFill>
              </a:rPr>
              <a:t>	c. D is LOW</a:t>
            </a:r>
          </a:p>
          <a:p>
            <a:pPr lvl="0" eaLnBrk="1" latinLnBrk="1" hangingPunct="1">
              <a:spcBef>
                <a:spcPct val="50000"/>
              </a:spcBef>
            </a:pPr>
            <a:r>
              <a:rPr lang="en-US" altLang="en-US">
                <a:solidFill>
                  <a:schemeClr val="lt2"/>
                </a:solidFill>
              </a:rPr>
              <a:t>	d. all of the above</a:t>
            </a:r>
          </a:p>
          <a:p>
            <a:pPr lvl="0" eaLnBrk="1" latinLnBrk="1" hangingPunct="1">
              <a:spcBef>
                <a:spcPct val="50000"/>
              </a:spcBef>
            </a:pPr>
            <a:endParaRPr lang="en-US" altLang="en-US">
              <a:solidFill>
                <a:schemeClr val="lt2"/>
              </a:solidFill>
            </a:endParaRPr>
          </a:p>
        </p:txBody>
      </p:sp>
      <p:sp>
        <p:nvSpPr>
          <p:cNvPr id="1049395" name="Text Box 4"/>
          <p:cNvSpPr txBox="1"/>
          <p:nvPr/>
        </p:nvSpPr>
        <p:spPr>
          <a:xfrm>
            <a:off x="7239000" y="6507162"/>
            <a:ext cx="2438400" cy="27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200">
                <a:solidFill>
                  <a:srgbClr val="996633"/>
                </a:solidFill>
              </a:rPr>
              <a:t>© 2008 Pearson Education</a:t>
            </a:r>
          </a:p>
        </p:txBody>
      </p:sp>
      <p:sp>
        <p:nvSpPr>
          <p:cNvPr id="1049396" name="WordArt 5" descr="White marble"/>
          <p:cNvSpPr/>
          <p:nvPr/>
        </p:nvSpPr>
        <p:spPr>
          <a:xfrm>
            <a:off x="3886200" y="381000"/>
            <a:ext cx="1371600" cy="457200"/>
          </a:xfrm>
          <a:prstGeom prst="rect">
            <a:avLst/>
          </a:prstGeom>
        </p:spPr>
        <p:txBody>
          <a:bodyPr vert="horz" wrap="none" lIns="91440" tIns="45720" rIns="91440" bIns="45720" fromWordArt="1" anchor="t">
            <a:prstTxWarp prst="textPlain">
              <a:avLst>
                <a:gd name="adj" fmla="val 50000"/>
              </a:avLst>
            </a:prstTxWarp>
            <a:scene3d>
              <a:camera prst="legacyObliqueRight">
                <a:rot lat="0" lon="0" rev="0"/>
              </a:camera>
              <a:lightRig rig="legacyHarsh3" dir="t"/>
            </a:scene3d>
            <a:sp3d extrusionH="100000" prstMaterial="legacyMatte">
              <a:bevelT w="13500" h="13500" prst="angle"/>
              <a:bevelB w="13500" h="13500" prst="angle"/>
              <a:extrusionClr>
                <a:srgbClr val="663300"/>
              </a:extrusionClr>
            </a:sp3d>
          </a:bodyPr>
          <a:lstStyle/>
          <a:p>
            <a:pPr algn="ctr"/>
            <a:r>
              <a:rPr sz="3600" b="0" i="0" kern="10" spc="0" normalizeH="0">
                <a:ln w="9525" cap="flat" cmpd="sng">
                  <a:noFill/>
                  <a:prstDash val="solid"/>
                  <a:round/>
                </a:ln>
                <a:blipFill rotWithShape="0">
                  <a:blip r:embed="rId3">
                    <a:alphaModFix/>
                  </a:blip>
                  <a:srcRect/>
                  <a:tile tx="0" ty="0" sx="100000" sy="100000" flip="none" algn="tl"/>
                </a:blipFill>
                <a:latin typeface="Times New Roman"/>
                <a:ea typeface="Times New Roman"/>
              </a:rPr>
              <a:t>Quiz</a:t>
            </a:r>
          </a:p>
        </p:txBody>
      </p:sp>
    </p:spTree>
  </p:cSld>
  <p:clrMapOvr>
    <a:masterClrMapping/>
  </p:clrMapOvr>
  <p:transition>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0" name="Rectangle 2"/>
          <p:cNvSpPr/>
          <p:nvPr/>
        </p:nvSpPr>
        <p:spPr>
          <a:xfrm>
            <a:off x="0" y="0"/>
            <a:ext cx="9144000" cy="6858000"/>
          </a:xfrm>
          <a:prstGeom prst="rect">
            <a:avLst/>
          </a:prstGeom>
          <a:solidFill>
            <a:srgbClr val="FFFF99"/>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401" name="Rectangle 14"/>
          <p:cNvSpPr/>
          <p:nvPr/>
        </p:nvSpPr>
        <p:spPr>
          <a:xfrm>
            <a:off x="5943600" y="1963737"/>
            <a:ext cx="2971800" cy="2362200"/>
          </a:xfrm>
          <a:prstGeom prst="rect">
            <a:avLst/>
          </a:prstGeom>
          <a:solidFill>
            <a:srgbClr val="FFFFFF"/>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402" name="Text Box 3"/>
          <p:cNvSpPr txBox="1"/>
          <p:nvPr/>
        </p:nvSpPr>
        <p:spPr>
          <a:xfrm>
            <a:off x="914400" y="1752600"/>
            <a:ext cx="7467600" cy="3195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solidFill>
                  <a:schemeClr val="lt2"/>
                </a:solidFill>
              </a:rPr>
              <a:t>2. The D flip-flop shown will  </a:t>
            </a:r>
          </a:p>
          <a:p>
            <a:pPr lvl="0" eaLnBrk="1" latinLnBrk="1" hangingPunct="1">
              <a:spcBef>
                <a:spcPct val="50000"/>
              </a:spcBef>
            </a:pPr>
            <a:r>
              <a:rPr lang="en-US" altLang="en-US">
                <a:solidFill>
                  <a:schemeClr val="lt2"/>
                </a:solidFill>
              </a:rPr>
              <a:t>	a. set on the next clock pulse</a:t>
            </a:r>
          </a:p>
          <a:p>
            <a:pPr lvl="0" eaLnBrk="1" latinLnBrk="1" hangingPunct="1">
              <a:spcBef>
                <a:spcPct val="50000"/>
              </a:spcBef>
            </a:pPr>
            <a:r>
              <a:rPr lang="en-US" altLang="en-US">
                <a:solidFill>
                  <a:schemeClr val="lt2"/>
                </a:solidFill>
              </a:rPr>
              <a:t>	b. reset on the next clock pulse</a:t>
            </a:r>
          </a:p>
          <a:p>
            <a:pPr lvl="0" eaLnBrk="1" latinLnBrk="1" hangingPunct="1">
              <a:spcBef>
                <a:spcPct val="50000"/>
              </a:spcBef>
            </a:pPr>
            <a:r>
              <a:rPr lang="en-US" altLang="en-US">
                <a:solidFill>
                  <a:schemeClr val="lt2"/>
                </a:solidFill>
              </a:rPr>
              <a:t>	c. latch on the next clock pulse</a:t>
            </a:r>
          </a:p>
          <a:p>
            <a:pPr lvl="0" eaLnBrk="1" latinLnBrk="1" hangingPunct="1">
              <a:spcBef>
                <a:spcPct val="50000"/>
              </a:spcBef>
            </a:pPr>
            <a:r>
              <a:rPr lang="en-US" altLang="en-US">
                <a:solidFill>
                  <a:schemeClr val="lt2"/>
                </a:solidFill>
              </a:rPr>
              <a:t>	d. toggle on the next clock pulse</a:t>
            </a:r>
          </a:p>
          <a:p>
            <a:pPr lvl="0" eaLnBrk="1" latinLnBrk="1" hangingPunct="1">
              <a:spcBef>
                <a:spcPct val="50000"/>
              </a:spcBef>
            </a:pPr>
            <a:endParaRPr lang="en-US" altLang="en-US">
              <a:solidFill>
                <a:schemeClr val="lt2"/>
              </a:solidFill>
            </a:endParaRPr>
          </a:p>
        </p:txBody>
      </p:sp>
      <p:sp>
        <p:nvSpPr>
          <p:cNvPr id="1049403" name="Text Box 4"/>
          <p:cNvSpPr txBox="1"/>
          <p:nvPr/>
        </p:nvSpPr>
        <p:spPr>
          <a:xfrm>
            <a:off x="7239000" y="6507162"/>
            <a:ext cx="2438400" cy="27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200">
                <a:solidFill>
                  <a:srgbClr val="996633"/>
                </a:solidFill>
              </a:rPr>
              <a:t>© 2008 Pearson Education</a:t>
            </a:r>
          </a:p>
        </p:txBody>
      </p:sp>
      <p:sp>
        <p:nvSpPr>
          <p:cNvPr id="1049404" name="WordArt 5" descr="White marble"/>
          <p:cNvSpPr/>
          <p:nvPr/>
        </p:nvSpPr>
        <p:spPr>
          <a:xfrm>
            <a:off x="3886200" y="381000"/>
            <a:ext cx="1371600" cy="457200"/>
          </a:xfrm>
          <a:prstGeom prst="rect">
            <a:avLst/>
          </a:prstGeom>
        </p:spPr>
        <p:txBody>
          <a:bodyPr vert="horz" wrap="none" lIns="91440" tIns="45720" rIns="91440" bIns="45720" fromWordArt="1" anchor="t">
            <a:prstTxWarp prst="textPlain">
              <a:avLst>
                <a:gd name="adj" fmla="val 50000"/>
              </a:avLst>
            </a:prstTxWarp>
            <a:scene3d>
              <a:camera prst="legacyObliqueRight">
                <a:rot lat="0" lon="0" rev="0"/>
              </a:camera>
              <a:lightRig rig="legacyHarsh3" dir="t"/>
            </a:scene3d>
            <a:sp3d extrusionH="100000" prstMaterial="legacyMatte">
              <a:bevelT w="13500" h="13500" prst="angle"/>
              <a:bevelB w="13500" h="13500" prst="angle"/>
              <a:extrusionClr>
                <a:srgbClr val="663300"/>
              </a:extrusionClr>
            </a:sp3d>
          </a:bodyPr>
          <a:lstStyle/>
          <a:p>
            <a:pPr algn="ctr"/>
            <a:r>
              <a:rPr sz="3600" b="0" i="0" kern="10" spc="0" normalizeH="0">
                <a:ln w="9525" cap="flat" cmpd="sng">
                  <a:noFill/>
                  <a:prstDash val="solid"/>
                  <a:round/>
                </a:ln>
                <a:blipFill rotWithShape="0">
                  <a:blip r:embed="rId4">
                    <a:alphaModFix/>
                  </a:blip>
                  <a:srcRect/>
                  <a:tile tx="0" ty="0" sx="100000" sy="100000" flip="none" algn="tl"/>
                </a:blipFill>
                <a:latin typeface="Times New Roman"/>
                <a:ea typeface="Times New Roman"/>
              </a:rPr>
              <a:t>Quiz</a:t>
            </a:r>
          </a:p>
        </p:txBody>
      </p:sp>
      <p:graphicFrame>
        <p:nvGraphicFramePr>
          <p:cNvPr id="4194347" name="Object 4194346"/>
          <p:cNvGraphicFramePr>
            <a:graphicFrameLocks/>
          </p:cNvGraphicFramePr>
          <p:nvPr/>
        </p:nvGraphicFramePr>
        <p:xfrm>
          <a:off x="6400800" y="2133600"/>
          <a:ext cx="2057400" cy="1963737"/>
        </p:xfrm>
        <a:graphic>
          <a:graphicData uri="http://schemas.openxmlformats.org/presentationml/2006/ole">
            <mc:AlternateContent xmlns:mc="http://schemas.openxmlformats.org/markup-compatibility/2006">
              <mc:Choice xmlns:v="urn:schemas-microsoft-com:vml" Requires="v">
                <p:oleObj spid="_x0000_s29698" name="CorelDRAW" r:id="rId5" imgW="2057400" imgH="1963737" progId="CorelDRAW.Graphic.13">
                  <p:embed followColorScheme="full"/>
                </p:oleObj>
              </mc:Choice>
              <mc:Fallback>
                <p:oleObj name="CorelDRAW" r:id="rId5" imgW="2057400" imgH="1963737" progId="CorelDRAW.Graphic.13">
                  <p:embed followColorScheme="full"/>
                  <p:pic>
                    <p:nvPicPr>
                      <p:cNvPr id="2097260" name="Object 6"/>
                      <p:cNvPicPr>
                        <a:picLocks/>
                      </p:cNvPicPr>
                      <p:nvPr/>
                    </p:nvPicPr>
                    <p:blipFill>
                      <a:blip r:embed="rId6"/>
                      <a:srcRect/>
                      <a:stretch>
                        <a:fillRect/>
                      </a:stretch>
                    </p:blipFill>
                    <p:spPr>
                      <a:xfrm>
                        <a:off x="6400800" y="2133600"/>
                        <a:ext cx="2057400" cy="1963737"/>
                      </a:xfrm>
                      <a:prstGeom prst="rect">
                        <a:avLst/>
                      </a:prstGeom>
                      <a:noFill/>
                      <a:ln>
                        <a:noFill/>
                      </a:ln>
                    </p:spPr>
                  </p:pic>
                </p:oleObj>
              </mc:Fallback>
            </mc:AlternateContent>
          </a:graphicData>
        </a:graphic>
      </p:graphicFrame>
      <p:sp>
        <p:nvSpPr>
          <p:cNvPr id="1049405" name="Rectangle 7"/>
          <p:cNvSpPr/>
          <p:nvPr/>
        </p:nvSpPr>
        <p:spPr>
          <a:xfrm>
            <a:off x="7315200" y="289560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406" name="Rectangle 8"/>
          <p:cNvSpPr/>
          <p:nvPr/>
        </p:nvSpPr>
        <p:spPr>
          <a:xfrm>
            <a:off x="7239000" y="2362200"/>
            <a:ext cx="128587"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D</a:t>
            </a:r>
          </a:p>
        </p:txBody>
      </p:sp>
      <p:sp>
        <p:nvSpPr>
          <p:cNvPr id="1049407" name="Rectangle 9"/>
          <p:cNvSpPr/>
          <p:nvPr/>
        </p:nvSpPr>
        <p:spPr>
          <a:xfrm>
            <a:off x="6019800" y="289560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grpSp>
        <p:nvGrpSpPr>
          <p:cNvPr id="238" name="Group 237"/>
          <p:cNvGrpSpPr/>
          <p:nvPr/>
        </p:nvGrpSpPr>
        <p:grpSpPr>
          <a:xfrm>
            <a:off x="8382000" y="3429000"/>
            <a:ext cx="381000" cy="336550"/>
            <a:chOff x="2454" y="3201"/>
            <a:chExt cx="240" cy="212"/>
          </a:xfrm>
        </p:grpSpPr>
        <p:sp>
          <p:nvSpPr>
            <p:cNvPr id="1049408" name="Text Box 11"/>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9409" name="Line 12"/>
            <p:cNvSpPr/>
            <p:nvPr/>
          </p:nvSpPr>
          <p:spPr>
            <a:xfrm>
              <a:off x="2524" y="3237"/>
              <a:ext cx="96" cy="0"/>
            </a:xfrm>
            <a:prstGeom prst="line">
              <a:avLst/>
            </a:prstGeom>
            <a:noFill/>
            <a:ln w="9525" cap="flat" cmpd="sng">
              <a:solidFill>
                <a:srgbClr val="FF0000">
                  <a:alpha val="100000"/>
                </a:srgbClr>
              </a:solidFill>
              <a:prstDash val="solid"/>
              <a:round/>
            </a:ln>
          </p:spPr>
        </p:sp>
      </p:grpSp>
      <p:sp>
        <p:nvSpPr>
          <p:cNvPr id="1049410" name="Text Box 13"/>
          <p:cNvSpPr txBox="1"/>
          <p:nvPr/>
        </p:nvSpPr>
        <p:spPr>
          <a:xfrm>
            <a:off x="8458200" y="22860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14" name="Rectangle 2"/>
          <p:cNvSpPr/>
          <p:nvPr/>
        </p:nvSpPr>
        <p:spPr>
          <a:xfrm>
            <a:off x="0" y="0"/>
            <a:ext cx="9144000" cy="6858000"/>
          </a:xfrm>
          <a:prstGeom prst="rect">
            <a:avLst/>
          </a:prstGeom>
          <a:solidFill>
            <a:srgbClr val="FFFF99"/>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415" name="Rectangle 18"/>
          <p:cNvSpPr/>
          <p:nvPr/>
        </p:nvSpPr>
        <p:spPr>
          <a:xfrm>
            <a:off x="5029200" y="2667000"/>
            <a:ext cx="2438400" cy="3048000"/>
          </a:xfrm>
          <a:prstGeom prst="rect">
            <a:avLst/>
          </a:prstGeom>
          <a:solidFill>
            <a:srgbClr val="FFFFFF"/>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416" name="Text Box 3"/>
          <p:cNvSpPr txBox="1"/>
          <p:nvPr/>
        </p:nvSpPr>
        <p:spPr>
          <a:xfrm>
            <a:off x="914400" y="1905000"/>
            <a:ext cx="7467600" cy="35607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solidFill>
                  <a:schemeClr val="lt2"/>
                </a:solidFill>
              </a:rPr>
              <a:t>3. For the J-K flip-flop shown, the number of inputs that are asynchronous is</a:t>
            </a:r>
          </a:p>
          <a:p>
            <a:pPr lvl="0" eaLnBrk="1" latinLnBrk="1" hangingPunct="1">
              <a:spcBef>
                <a:spcPct val="50000"/>
              </a:spcBef>
            </a:pPr>
            <a:r>
              <a:rPr lang="en-US" altLang="en-US">
                <a:solidFill>
                  <a:schemeClr val="lt2"/>
                </a:solidFill>
              </a:rPr>
              <a:t>	a. 1</a:t>
            </a:r>
          </a:p>
          <a:p>
            <a:pPr lvl="0" eaLnBrk="1" latinLnBrk="1" hangingPunct="1">
              <a:spcBef>
                <a:spcPct val="50000"/>
              </a:spcBef>
            </a:pPr>
            <a:r>
              <a:rPr lang="en-US" altLang="en-US">
                <a:solidFill>
                  <a:schemeClr val="lt2"/>
                </a:solidFill>
              </a:rPr>
              <a:t>	b. 2</a:t>
            </a:r>
          </a:p>
          <a:p>
            <a:pPr lvl="0" eaLnBrk="1" latinLnBrk="1" hangingPunct="1">
              <a:spcBef>
                <a:spcPct val="50000"/>
              </a:spcBef>
            </a:pPr>
            <a:r>
              <a:rPr lang="en-US" altLang="en-US">
                <a:solidFill>
                  <a:schemeClr val="lt2"/>
                </a:solidFill>
              </a:rPr>
              <a:t>	c. 3</a:t>
            </a:r>
          </a:p>
          <a:p>
            <a:pPr lvl="0" eaLnBrk="1" latinLnBrk="1" hangingPunct="1">
              <a:spcBef>
                <a:spcPct val="50000"/>
              </a:spcBef>
            </a:pPr>
            <a:r>
              <a:rPr lang="en-US" altLang="en-US">
                <a:solidFill>
                  <a:schemeClr val="lt2"/>
                </a:solidFill>
              </a:rPr>
              <a:t>	d. 4</a:t>
            </a:r>
          </a:p>
          <a:p>
            <a:pPr lvl="0" eaLnBrk="1" latinLnBrk="1" hangingPunct="1">
              <a:spcBef>
                <a:spcPct val="50000"/>
              </a:spcBef>
            </a:pPr>
            <a:endParaRPr lang="en-US" altLang="en-US">
              <a:solidFill>
                <a:schemeClr val="lt2"/>
              </a:solidFill>
            </a:endParaRPr>
          </a:p>
        </p:txBody>
      </p:sp>
      <p:sp>
        <p:nvSpPr>
          <p:cNvPr id="1049417" name="Text Box 4"/>
          <p:cNvSpPr txBox="1"/>
          <p:nvPr/>
        </p:nvSpPr>
        <p:spPr>
          <a:xfrm>
            <a:off x="7239000" y="6507162"/>
            <a:ext cx="2438400" cy="27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200">
                <a:solidFill>
                  <a:srgbClr val="996633"/>
                </a:solidFill>
              </a:rPr>
              <a:t>© 2008 Pearson Education</a:t>
            </a:r>
          </a:p>
        </p:txBody>
      </p:sp>
      <p:sp>
        <p:nvSpPr>
          <p:cNvPr id="1049418" name="WordArt 5" descr="White marble"/>
          <p:cNvSpPr/>
          <p:nvPr/>
        </p:nvSpPr>
        <p:spPr>
          <a:xfrm>
            <a:off x="3886200" y="381000"/>
            <a:ext cx="1371600" cy="457200"/>
          </a:xfrm>
          <a:prstGeom prst="rect">
            <a:avLst/>
          </a:prstGeom>
        </p:spPr>
        <p:txBody>
          <a:bodyPr vert="horz" wrap="none" lIns="91440" tIns="45720" rIns="91440" bIns="45720" fromWordArt="1" anchor="t">
            <a:prstTxWarp prst="textPlain">
              <a:avLst>
                <a:gd name="adj" fmla="val 50000"/>
              </a:avLst>
            </a:prstTxWarp>
            <a:scene3d>
              <a:camera prst="legacyObliqueRight">
                <a:rot lat="0" lon="0" rev="0"/>
              </a:camera>
              <a:lightRig rig="legacyHarsh3" dir="t"/>
            </a:scene3d>
            <a:sp3d extrusionH="100000" prstMaterial="legacyMatte">
              <a:bevelT w="13500" h="13500" prst="angle"/>
              <a:bevelB w="13500" h="13500" prst="angle"/>
              <a:extrusionClr>
                <a:srgbClr val="663300"/>
              </a:extrusionClr>
            </a:sp3d>
          </a:bodyPr>
          <a:lstStyle/>
          <a:p>
            <a:pPr algn="ctr"/>
            <a:r>
              <a:rPr sz="3600" b="0" i="0" kern="10" spc="0" normalizeH="0">
                <a:ln w="9525" cap="flat" cmpd="sng">
                  <a:noFill/>
                  <a:prstDash val="solid"/>
                  <a:round/>
                </a:ln>
                <a:blipFill rotWithShape="0">
                  <a:blip r:embed="rId4">
                    <a:alphaModFix/>
                  </a:blip>
                  <a:srcRect/>
                  <a:tile tx="0" ty="0" sx="100000" sy="100000" flip="none" algn="tl"/>
                </a:blipFill>
                <a:latin typeface="Times New Roman"/>
                <a:ea typeface="Times New Roman"/>
              </a:rPr>
              <a:t>Quiz</a:t>
            </a:r>
          </a:p>
        </p:txBody>
      </p:sp>
      <p:graphicFrame>
        <p:nvGraphicFramePr>
          <p:cNvPr id="4194348" name="Object 4194347"/>
          <p:cNvGraphicFramePr>
            <a:graphicFrameLocks/>
          </p:cNvGraphicFramePr>
          <p:nvPr/>
        </p:nvGraphicFramePr>
        <p:xfrm>
          <a:off x="5181600" y="3048000"/>
          <a:ext cx="1841500" cy="2209800"/>
        </p:xfrm>
        <a:graphic>
          <a:graphicData uri="http://schemas.openxmlformats.org/presentationml/2006/ole">
            <mc:AlternateContent xmlns:mc="http://schemas.openxmlformats.org/markup-compatibility/2006">
              <mc:Choice xmlns:v="urn:schemas-microsoft-com:vml" Requires="v">
                <p:oleObj spid="_x0000_s30722" name="CorelDRAW" r:id="rId5" imgW="1841500" imgH="2209800" progId="CorelDRAW.Graphic.13">
                  <p:embed followColorScheme="full"/>
                </p:oleObj>
              </mc:Choice>
              <mc:Fallback>
                <p:oleObj name="CorelDRAW" r:id="rId5" imgW="1841500" imgH="2209800" progId="CorelDRAW.Graphic.13">
                  <p:embed followColorScheme="full"/>
                  <p:pic>
                    <p:nvPicPr>
                      <p:cNvPr id="2097261" name="Object 6"/>
                      <p:cNvPicPr>
                        <a:picLocks/>
                      </p:cNvPicPr>
                      <p:nvPr/>
                    </p:nvPicPr>
                    <p:blipFill>
                      <a:blip r:embed="rId6"/>
                      <a:srcRect/>
                      <a:stretch>
                        <a:fillRect/>
                      </a:stretch>
                    </p:blipFill>
                    <p:spPr>
                      <a:xfrm>
                        <a:off x="5181600" y="3048000"/>
                        <a:ext cx="1841500" cy="2209800"/>
                      </a:xfrm>
                      <a:prstGeom prst="rect">
                        <a:avLst/>
                      </a:prstGeom>
                      <a:noFill/>
                      <a:ln>
                        <a:noFill/>
                      </a:ln>
                    </p:spPr>
                  </p:pic>
                </p:oleObj>
              </mc:Fallback>
            </mc:AlternateContent>
          </a:graphicData>
        </a:graphic>
      </p:graphicFrame>
      <p:sp>
        <p:nvSpPr>
          <p:cNvPr id="1049419" name="Rectangle 7"/>
          <p:cNvSpPr/>
          <p:nvPr/>
        </p:nvSpPr>
        <p:spPr>
          <a:xfrm>
            <a:off x="5921375" y="403860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420" name="Rectangle 8"/>
          <p:cNvSpPr/>
          <p:nvPr/>
        </p:nvSpPr>
        <p:spPr>
          <a:xfrm>
            <a:off x="5803900" y="4587875"/>
            <a:ext cx="119062"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K</a:t>
            </a:r>
          </a:p>
        </p:txBody>
      </p:sp>
      <p:sp>
        <p:nvSpPr>
          <p:cNvPr id="1049421" name="Rectangle 9"/>
          <p:cNvSpPr/>
          <p:nvPr/>
        </p:nvSpPr>
        <p:spPr>
          <a:xfrm>
            <a:off x="5810250" y="3548062"/>
            <a:ext cx="79375"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J</a:t>
            </a:r>
          </a:p>
        </p:txBody>
      </p:sp>
      <p:grpSp>
        <p:nvGrpSpPr>
          <p:cNvPr id="242" name="Group 241"/>
          <p:cNvGrpSpPr/>
          <p:nvPr/>
        </p:nvGrpSpPr>
        <p:grpSpPr>
          <a:xfrm>
            <a:off x="6945312" y="4495800"/>
            <a:ext cx="381000" cy="336550"/>
            <a:chOff x="2454" y="3201"/>
            <a:chExt cx="240" cy="212"/>
          </a:xfrm>
        </p:grpSpPr>
        <p:sp>
          <p:nvSpPr>
            <p:cNvPr id="1049422" name="Text Box 11"/>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9423" name="Line 12"/>
            <p:cNvSpPr/>
            <p:nvPr/>
          </p:nvSpPr>
          <p:spPr>
            <a:xfrm>
              <a:off x="2524" y="3237"/>
              <a:ext cx="96" cy="0"/>
            </a:xfrm>
            <a:prstGeom prst="line">
              <a:avLst/>
            </a:prstGeom>
            <a:noFill/>
            <a:ln w="9525" cap="flat" cmpd="sng">
              <a:solidFill>
                <a:srgbClr val="FF0000">
                  <a:alpha val="100000"/>
                </a:srgbClr>
              </a:solidFill>
              <a:prstDash val="solid"/>
              <a:round/>
            </a:ln>
          </p:spPr>
        </p:sp>
      </p:grpSp>
      <p:sp>
        <p:nvSpPr>
          <p:cNvPr id="1049424" name="Text Box 13"/>
          <p:cNvSpPr txBox="1"/>
          <p:nvPr/>
        </p:nvSpPr>
        <p:spPr>
          <a:xfrm>
            <a:off x="6943725" y="3394075"/>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9425" name="Text Box 14"/>
          <p:cNvSpPr txBox="1"/>
          <p:nvPr/>
        </p:nvSpPr>
        <p:spPr>
          <a:xfrm>
            <a:off x="5803900" y="2743200"/>
            <a:ext cx="508000" cy="30480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t>PRE</a:t>
            </a:r>
          </a:p>
        </p:txBody>
      </p:sp>
      <p:sp>
        <p:nvSpPr>
          <p:cNvPr id="1049426" name="Text Box 15"/>
          <p:cNvSpPr txBox="1"/>
          <p:nvPr/>
        </p:nvSpPr>
        <p:spPr>
          <a:xfrm>
            <a:off x="5880100" y="5257800"/>
            <a:ext cx="509587" cy="30480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t>CLR</a:t>
            </a:r>
          </a:p>
        </p:txBody>
      </p:sp>
      <p:sp>
        <p:nvSpPr>
          <p:cNvPr id="1049427" name="Line 16"/>
          <p:cNvSpPr/>
          <p:nvPr/>
        </p:nvSpPr>
        <p:spPr>
          <a:xfrm>
            <a:off x="5956300" y="5284787"/>
            <a:ext cx="304800" cy="0"/>
          </a:xfrm>
          <a:prstGeom prst="line">
            <a:avLst/>
          </a:prstGeom>
          <a:noFill/>
          <a:ln w="9525" cap="flat" cmpd="sng">
            <a:solidFill>
              <a:schemeClr val="dk1">
                <a:alpha val="100000"/>
              </a:schemeClr>
            </a:solidFill>
            <a:prstDash val="solid"/>
            <a:round/>
          </a:ln>
        </p:spPr>
      </p:sp>
      <p:sp>
        <p:nvSpPr>
          <p:cNvPr id="1049428" name="Line 17"/>
          <p:cNvSpPr/>
          <p:nvPr/>
        </p:nvSpPr>
        <p:spPr>
          <a:xfrm>
            <a:off x="5905500" y="2774950"/>
            <a:ext cx="304800" cy="0"/>
          </a:xfrm>
          <a:prstGeom prst="line">
            <a:avLst/>
          </a:prstGeom>
          <a:noFill/>
          <a:ln w="9525" cap="flat" cmpd="sng">
            <a:solidFill>
              <a:schemeClr val="dk1">
                <a:alpha val="100000"/>
              </a:schemeClr>
            </a:solidFill>
            <a:prstDash val="solid"/>
            <a:round/>
          </a:ln>
        </p:spPr>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32" name="Rectangle 2"/>
          <p:cNvSpPr/>
          <p:nvPr/>
        </p:nvSpPr>
        <p:spPr>
          <a:xfrm>
            <a:off x="0" y="0"/>
            <a:ext cx="9144000" cy="6858000"/>
          </a:xfrm>
          <a:prstGeom prst="rect">
            <a:avLst/>
          </a:prstGeom>
          <a:solidFill>
            <a:srgbClr val="FFFF99"/>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433" name="Rectangle 31"/>
          <p:cNvSpPr/>
          <p:nvPr/>
        </p:nvSpPr>
        <p:spPr>
          <a:xfrm>
            <a:off x="2971800" y="3352800"/>
            <a:ext cx="5791200" cy="1828800"/>
          </a:xfrm>
          <a:prstGeom prst="rect">
            <a:avLst/>
          </a:prstGeom>
          <a:solidFill>
            <a:srgbClr val="FFFFFF"/>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434" name="Text Box 4"/>
          <p:cNvSpPr txBox="1"/>
          <p:nvPr/>
        </p:nvSpPr>
        <p:spPr>
          <a:xfrm>
            <a:off x="914400" y="1828800"/>
            <a:ext cx="7467600" cy="39258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solidFill>
                  <a:schemeClr val="lt2"/>
                </a:solidFill>
              </a:rPr>
              <a:t>4. Assume the output is initially HIGH on a leading edge triggered J-K flip flop. For the inputs shown, the output will go from HIGH to LOW on which clock pulse?</a:t>
            </a:r>
          </a:p>
          <a:p>
            <a:pPr lvl="0" eaLnBrk="1" latinLnBrk="1" hangingPunct="1">
              <a:spcBef>
                <a:spcPct val="50000"/>
              </a:spcBef>
            </a:pPr>
            <a:r>
              <a:rPr lang="en-US" altLang="en-US">
                <a:solidFill>
                  <a:schemeClr val="lt2"/>
                </a:solidFill>
              </a:rPr>
              <a:t>	a. 1</a:t>
            </a:r>
          </a:p>
          <a:p>
            <a:pPr lvl="0" eaLnBrk="1" latinLnBrk="1" hangingPunct="1">
              <a:spcBef>
                <a:spcPct val="50000"/>
              </a:spcBef>
            </a:pPr>
            <a:r>
              <a:rPr lang="en-US" altLang="en-US">
                <a:solidFill>
                  <a:schemeClr val="lt2"/>
                </a:solidFill>
              </a:rPr>
              <a:t>	b. 2</a:t>
            </a:r>
          </a:p>
          <a:p>
            <a:pPr lvl="0" eaLnBrk="1" latinLnBrk="1" hangingPunct="1">
              <a:spcBef>
                <a:spcPct val="50000"/>
              </a:spcBef>
            </a:pPr>
            <a:r>
              <a:rPr lang="en-US" altLang="en-US">
                <a:solidFill>
                  <a:schemeClr val="lt2"/>
                </a:solidFill>
              </a:rPr>
              <a:t>	c. 3</a:t>
            </a:r>
          </a:p>
          <a:p>
            <a:pPr lvl="0" eaLnBrk="1" latinLnBrk="1" hangingPunct="1">
              <a:spcBef>
                <a:spcPct val="50000"/>
              </a:spcBef>
            </a:pPr>
            <a:r>
              <a:rPr lang="en-US" altLang="en-US">
                <a:solidFill>
                  <a:schemeClr val="lt2"/>
                </a:solidFill>
              </a:rPr>
              <a:t>	d. 4</a:t>
            </a:r>
          </a:p>
          <a:p>
            <a:pPr lvl="0" eaLnBrk="1" latinLnBrk="1" hangingPunct="1">
              <a:spcBef>
                <a:spcPct val="50000"/>
              </a:spcBef>
            </a:pPr>
            <a:endParaRPr lang="en-US" altLang="en-US">
              <a:solidFill>
                <a:schemeClr val="lt2"/>
              </a:solidFill>
            </a:endParaRPr>
          </a:p>
        </p:txBody>
      </p:sp>
      <p:sp>
        <p:nvSpPr>
          <p:cNvPr id="1049435" name="Text Box 5"/>
          <p:cNvSpPr txBox="1"/>
          <p:nvPr/>
        </p:nvSpPr>
        <p:spPr>
          <a:xfrm>
            <a:off x="7239000" y="6507162"/>
            <a:ext cx="2438400" cy="27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200">
                <a:solidFill>
                  <a:srgbClr val="996633"/>
                </a:solidFill>
              </a:rPr>
              <a:t>© 2008 Pearson Education</a:t>
            </a:r>
          </a:p>
        </p:txBody>
      </p:sp>
      <p:sp>
        <p:nvSpPr>
          <p:cNvPr id="1049436" name="WordArt 6" descr="White marble"/>
          <p:cNvSpPr/>
          <p:nvPr/>
        </p:nvSpPr>
        <p:spPr>
          <a:xfrm>
            <a:off x="3886200" y="381000"/>
            <a:ext cx="1371600" cy="457200"/>
          </a:xfrm>
          <a:prstGeom prst="rect">
            <a:avLst/>
          </a:prstGeom>
        </p:spPr>
        <p:txBody>
          <a:bodyPr vert="horz" wrap="none" lIns="91440" tIns="45720" rIns="91440" bIns="45720" fromWordArt="1" anchor="t">
            <a:prstTxWarp prst="textPlain">
              <a:avLst>
                <a:gd name="adj" fmla="val 50000"/>
              </a:avLst>
            </a:prstTxWarp>
            <a:scene3d>
              <a:camera prst="legacyObliqueRight">
                <a:rot lat="0" lon="0" rev="0"/>
              </a:camera>
              <a:lightRig rig="legacyHarsh3" dir="t"/>
            </a:scene3d>
            <a:sp3d extrusionH="100000" prstMaterial="legacyMatte">
              <a:bevelT w="13500" h="13500" prst="angle"/>
              <a:bevelB w="13500" h="13500" prst="angle"/>
              <a:extrusionClr>
                <a:srgbClr val="663300"/>
              </a:extrusionClr>
            </a:sp3d>
          </a:bodyPr>
          <a:lstStyle/>
          <a:p>
            <a:pPr algn="ctr"/>
            <a:r>
              <a:rPr sz="3600" b="0" i="0" kern="10" spc="0" normalizeH="0">
                <a:ln w="9525" cap="flat" cmpd="sng">
                  <a:noFill/>
                  <a:prstDash val="solid"/>
                  <a:round/>
                </a:ln>
                <a:blipFill rotWithShape="0">
                  <a:blip r:embed="rId4">
                    <a:alphaModFix/>
                  </a:blip>
                  <a:srcRect/>
                  <a:tile tx="0" ty="0" sx="100000" sy="100000" flip="none" algn="tl"/>
                </a:blipFill>
                <a:latin typeface="Times New Roman"/>
                <a:ea typeface="Times New Roman"/>
              </a:rPr>
              <a:t>Quiz</a:t>
            </a:r>
          </a:p>
        </p:txBody>
      </p:sp>
      <p:sp>
        <p:nvSpPr>
          <p:cNvPr id="1049437" name="Rectangle 20"/>
          <p:cNvSpPr/>
          <p:nvPr/>
        </p:nvSpPr>
        <p:spPr>
          <a:xfrm>
            <a:off x="3092450" y="358140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438" name="Rectangle 22"/>
          <p:cNvSpPr/>
          <p:nvPr/>
        </p:nvSpPr>
        <p:spPr>
          <a:xfrm>
            <a:off x="3270250" y="4471987"/>
            <a:ext cx="119062"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K</a:t>
            </a:r>
          </a:p>
        </p:txBody>
      </p:sp>
      <p:sp>
        <p:nvSpPr>
          <p:cNvPr id="1049439" name="Rectangle 23"/>
          <p:cNvSpPr/>
          <p:nvPr/>
        </p:nvSpPr>
        <p:spPr>
          <a:xfrm>
            <a:off x="3276600" y="3962400"/>
            <a:ext cx="79375"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J</a:t>
            </a:r>
          </a:p>
        </p:txBody>
      </p:sp>
      <p:sp>
        <p:nvSpPr>
          <p:cNvPr id="1049440" name="Text Box 32"/>
          <p:cNvSpPr txBox="1"/>
          <p:nvPr/>
        </p:nvSpPr>
        <p:spPr>
          <a:xfrm>
            <a:off x="3581400" y="4724400"/>
            <a:ext cx="48006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a:solidFill>
                  <a:schemeClr val="lt2"/>
                </a:solidFill>
              </a:rPr>
              <a:t>1                    2                     3                    4</a:t>
            </a:r>
          </a:p>
        </p:txBody>
      </p:sp>
      <p:graphicFrame>
        <p:nvGraphicFramePr>
          <p:cNvPr id="4194349" name="Object 4194348"/>
          <p:cNvGraphicFramePr>
            <a:graphicFrameLocks/>
          </p:cNvGraphicFramePr>
          <p:nvPr/>
        </p:nvGraphicFramePr>
        <p:xfrm>
          <a:off x="3505200" y="3505200"/>
          <a:ext cx="5181600" cy="1282700"/>
        </p:xfrm>
        <a:graphic>
          <a:graphicData uri="http://schemas.openxmlformats.org/presentationml/2006/ole">
            <mc:AlternateContent xmlns:mc="http://schemas.openxmlformats.org/markup-compatibility/2006">
              <mc:Choice xmlns:v="urn:schemas-microsoft-com:vml" Requires="v">
                <p:oleObj spid="_x0000_s31746" name="CorelDRAW" r:id="rId5" imgW="5181600" imgH="1282700" progId="CorelDRAW.Graphic.13">
                  <p:embed followColorScheme="full"/>
                </p:oleObj>
              </mc:Choice>
              <mc:Fallback>
                <p:oleObj name="CorelDRAW" r:id="rId5" imgW="5181600" imgH="1282700" progId="CorelDRAW.Graphic.13">
                  <p:embed followColorScheme="full"/>
                  <p:pic>
                    <p:nvPicPr>
                      <p:cNvPr id="2097262" name="Object 33"/>
                      <p:cNvPicPr>
                        <a:picLocks/>
                      </p:cNvPicPr>
                      <p:nvPr/>
                    </p:nvPicPr>
                    <p:blipFill>
                      <a:blip r:embed="rId6"/>
                      <a:srcRect/>
                      <a:stretch>
                        <a:fillRect/>
                      </a:stretch>
                    </p:blipFill>
                    <p:spPr>
                      <a:xfrm>
                        <a:off x="3505200" y="3505200"/>
                        <a:ext cx="5181600" cy="1282700"/>
                      </a:xfrm>
                      <a:prstGeom prst="rect">
                        <a:avLst/>
                      </a:prstGeom>
                      <a:noFill/>
                      <a:ln>
                        <a:noFill/>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44" name="Rectangle 2"/>
          <p:cNvSpPr/>
          <p:nvPr/>
        </p:nvSpPr>
        <p:spPr>
          <a:xfrm>
            <a:off x="0" y="0"/>
            <a:ext cx="9144000" cy="6858000"/>
          </a:xfrm>
          <a:prstGeom prst="rect">
            <a:avLst/>
          </a:prstGeom>
          <a:solidFill>
            <a:srgbClr val="FFFF99"/>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445" name="Rectangle 11"/>
          <p:cNvSpPr/>
          <p:nvPr/>
        </p:nvSpPr>
        <p:spPr>
          <a:xfrm>
            <a:off x="4343400" y="2438400"/>
            <a:ext cx="3733800" cy="2514600"/>
          </a:xfrm>
          <a:prstGeom prst="rect">
            <a:avLst/>
          </a:prstGeom>
          <a:solidFill>
            <a:srgbClr val="FFFFFF"/>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446" name="Text Box 3"/>
          <p:cNvSpPr txBox="1"/>
          <p:nvPr/>
        </p:nvSpPr>
        <p:spPr>
          <a:xfrm>
            <a:off x="914400" y="1752600"/>
            <a:ext cx="7467600" cy="3195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solidFill>
                  <a:schemeClr val="lt2"/>
                </a:solidFill>
              </a:rPr>
              <a:t>5. The time interval illustrated is called</a:t>
            </a:r>
          </a:p>
          <a:p>
            <a:pPr lvl="0" eaLnBrk="1" latinLnBrk="1" hangingPunct="1">
              <a:spcBef>
                <a:spcPct val="50000"/>
              </a:spcBef>
            </a:pPr>
            <a:r>
              <a:rPr lang="en-US" altLang="en-US">
                <a:solidFill>
                  <a:schemeClr val="lt2"/>
                </a:solidFill>
              </a:rPr>
              <a:t>	a. </a:t>
            </a:r>
            <a:r>
              <a:rPr lang="en-US" altLang="en-US" i="1">
                <a:solidFill>
                  <a:schemeClr val="lt2"/>
                </a:solidFill>
              </a:rPr>
              <a:t>t</a:t>
            </a:r>
            <a:r>
              <a:rPr lang="en-US" altLang="en-US" baseline="-25000">
                <a:solidFill>
                  <a:schemeClr val="lt2"/>
                </a:solidFill>
              </a:rPr>
              <a:t>PHL</a:t>
            </a:r>
          </a:p>
          <a:p>
            <a:pPr lvl="0" eaLnBrk="1" latinLnBrk="1" hangingPunct="1">
              <a:spcBef>
                <a:spcPct val="50000"/>
              </a:spcBef>
            </a:pPr>
            <a:r>
              <a:rPr lang="en-US" altLang="en-US">
                <a:solidFill>
                  <a:schemeClr val="lt2"/>
                </a:solidFill>
              </a:rPr>
              <a:t>	b. </a:t>
            </a:r>
            <a:r>
              <a:rPr lang="en-US" altLang="en-US" i="1">
                <a:solidFill>
                  <a:schemeClr val="lt2"/>
                </a:solidFill>
              </a:rPr>
              <a:t>t</a:t>
            </a:r>
            <a:r>
              <a:rPr lang="en-US" altLang="en-US" baseline="-25000">
                <a:solidFill>
                  <a:schemeClr val="lt2"/>
                </a:solidFill>
              </a:rPr>
              <a:t>PLH</a:t>
            </a:r>
          </a:p>
          <a:p>
            <a:pPr lvl="0" eaLnBrk="1" latinLnBrk="1" hangingPunct="1">
              <a:spcBef>
                <a:spcPct val="50000"/>
              </a:spcBef>
            </a:pPr>
            <a:r>
              <a:rPr lang="en-US" altLang="en-US">
                <a:solidFill>
                  <a:schemeClr val="lt2"/>
                </a:solidFill>
              </a:rPr>
              <a:t>	c. set-up time</a:t>
            </a:r>
          </a:p>
          <a:p>
            <a:pPr lvl="0" eaLnBrk="1" latinLnBrk="1" hangingPunct="1">
              <a:spcBef>
                <a:spcPct val="50000"/>
              </a:spcBef>
            </a:pPr>
            <a:r>
              <a:rPr lang="en-US" altLang="en-US">
                <a:solidFill>
                  <a:schemeClr val="lt2"/>
                </a:solidFill>
              </a:rPr>
              <a:t>	d. hold time</a:t>
            </a:r>
          </a:p>
          <a:p>
            <a:pPr lvl="0" eaLnBrk="1" latinLnBrk="1" hangingPunct="1">
              <a:spcBef>
                <a:spcPct val="50000"/>
              </a:spcBef>
            </a:pPr>
            <a:endParaRPr lang="en-US" altLang="en-US">
              <a:solidFill>
                <a:schemeClr val="lt2"/>
              </a:solidFill>
            </a:endParaRPr>
          </a:p>
        </p:txBody>
      </p:sp>
      <p:sp>
        <p:nvSpPr>
          <p:cNvPr id="1049447" name="Text Box 4"/>
          <p:cNvSpPr txBox="1"/>
          <p:nvPr/>
        </p:nvSpPr>
        <p:spPr>
          <a:xfrm>
            <a:off x="7239000" y="6507162"/>
            <a:ext cx="2438400" cy="27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200">
                <a:solidFill>
                  <a:srgbClr val="996633"/>
                </a:solidFill>
              </a:rPr>
              <a:t>© 2008 Pearson Education</a:t>
            </a:r>
          </a:p>
        </p:txBody>
      </p:sp>
      <p:sp>
        <p:nvSpPr>
          <p:cNvPr id="1049448" name="WordArt 5" descr="White marble"/>
          <p:cNvSpPr/>
          <p:nvPr/>
        </p:nvSpPr>
        <p:spPr>
          <a:xfrm>
            <a:off x="3886200" y="381000"/>
            <a:ext cx="1371600" cy="457200"/>
          </a:xfrm>
          <a:prstGeom prst="rect">
            <a:avLst/>
          </a:prstGeom>
        </p:spPr>
        <p:txBody>
          <a:bodyPr vert="horz" wrap="none" lIns="91440" tIns="45720" rIns="91440" bIns="45720" fromWordArt="1" anchor="t">
            <a:prstTxWarp prst="textPlain">
              <a:avLst>
                <a:gd name="adj" fmla="val 50000"/>
              </a:avLst>
            </a:prstTxWarp>
            <a:scene3d>
              <a:camera prst="legacyObliqueRight">
                <a:rot lat="0" lon="0" rev="0"/>
              </a:camera>
              <a:lightRig rig="legacyHarsh3" dir="t"/>
            </a:scene3d>
            <a:sp3d extrusionH="100000" prstMaterial="legacyMatte">
              <a:bevelT w="13500" h="13500" prst="angle"/>
              <a:bevelB w="13500" h="13500" prst="angle"/>
              <a:extrusionClr>
                <a:srgbClr val="663300"/>
              </a:extrusionClr>
            </a:sp3d>
          </a:bodyPr>
          <a:lstStyle/>
          <a:p>
            <a:pPr algn="ctr"/>
            <a:r>
              <a:rPr sz="3600" b="0" i="0" kern="10" spc="0" normalizeH="0">
                <a:ln w="9525" cap="flat" cmpd="sng">
                  <a:noFill/>
                  <a:prstDash val="solid"/>
                  <a:round/>
                </a:ln>
                <a:blipFill rotWithShape="0">
                  <a:blip r:embed="rId4">
                    <a:alphaModFix/>
                  </a:blip>
                  <a:srcRect/>
                  <a:tile tx="0" ty="0" sx="100000" sy="100000" flip="none" algn="tl"/>
                </a:blipFill>
                <a:latin typeface="Times New Roman"/>
                <a:ea typeface="Times New Roman"/>
              </a:rPr>
              <a:t>Quiz</a:t>
            </a:r>
          </a:p>
        </p:txBody>
      </p:sp>
      <p:sp>
        <p:nvSpPr>
          <p:cNvPr id="1049449" name="Text Box 6"/>
          <p:cNvSpPr txBox="1"/>
          <p:nvPr/>
        </p:nvSpPr>
        <p:spPr>
          <a:xfrm>
            <a:off x="4724400" y="2514600"/>
            <a:ext cx="25146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66"/>
                </a:solidFill>
              </a:rPr>
              <a:t>50% point on triggering edge</a:t>
            </a:r>
          </a:p>
        </p:txBody>
      </p:sp>
      <p:sp>
        <p:nvSpPr>
          <p:cNvPr id="1049450" name="Text Box 7"/>
          <p:cNvSpPr txBox="1"/>
          <p:nvPr/>
        </p:nvSpPr>
        <p:spPr>
          <a:xfrm>
            <a:off x="6096000" y="3902075"/>
            <a:ext cx="2133600" cy="5175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solidFill>
                  <a:srgbClr val="FF0066"/>
                </a:solidFill>
              </a:rPr>
              <a:t>50% point on LOW-to-HIGH transition of </a:t>
            </a:r>
            <a:r>
              <a:rPr lang="en-US" altLang="en-US" sz="1400" i="1">
                <a:solidFill>
                  <a:srgbClr val="FF0066"/>
                </a:solidFill>
              </a:rPr>
              <a:t>Q</a:t>
            </a:r>
          </a:p>
        </p:txBody>
      </p:sp>
      <p:sp>
        <p:nvSpPr>
          <p:cNvPr id="1049451" name="Text Box 9"/>
          <p:cNvSpPr txBox="1"/>
          <p:nvPr/>
        </p:nvSpPr>
        <p:spPr>
          <a:xfrm>
            <a:off x="4419600" y="3048000"/>
            <a:ext cx="1143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CLK</a:t>
            </a:r>
          </a:p>
        </p:txBody>
      </p:sp>
      <p:sp>
        <p:nvSpPr>
          <p:cNvPr id="1049452" name="Text Box 10"/>
          <p:cNvSpPr txBox="1"/>
          <p:nvPr/>
        </p:nvSpPr>
        <p:spPr>
          <a:xfrm>
            <a:off x="4495800" y="3886200"/>
            <a:ext cx="1143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t>Q</a:t>
            </a:r>
          </a:p>
        </p:txBody>
      </p:sp>
      <p:graphicFrame>
        <p:nvGraphicFramePr>
          <p:cNvPr id="4194350" name="Object 4194349"/>
          <p:cNvGraphicFramePr>
            <a:graphicFrameLocks/>
          </p:cNvGraphicFramePr>
          <p:nvPr/>
        </p:nvGraphicFramePr>
        <p:xfrm>
          <a:off x="4800600" y="2819400"/>
          <a:ext cx="2971800" cy="1709737"/>
        </p:xfrm>
        <a:graphic>
          <a:graphicData uri="http://schemas.openxmlformats.org/presentationml/2006/ole">
            <mc:AlternateContent xmlns:mc="http://schemas.openxmlformats.org/markup-compatibility/2006">
              <mc:Choice xmlns:v="urn:schemas-microsoft-com:vml" Requires="v">
                <p:oleObj spid="_x0000_s32770" name="CorelDRAW" r:id="rId5" imgW="2971800" imgH="1709737" progId="CorelDRAW.Graphic.13">
                  <p:embed followColorScheme="full"/>
                </p:oleObj>
              </mc:Choice>
              <mc:Fallback>
                <p:oleObj name="CorelDRAW" r:id="rId5" imgW="2971800" imgH="1709737" progId="CorelDRAW.Graphic.13">
                  <p:embed followColorScheme="full"/>
                  <p:pic>
                    <p:nvPicPr>
                      <p:cNvPr id="2097263" name="Object 12"/>
                      <p:cNvPicPr>
                        <a:picLocks/>
                      </p:cNvPicPr>
                      <p:nvPr/>
                    </p:nvPicPr>
                    <p:blipFill>
                      <a:blip r:embed="rId6"/>
                      <a:srcRect/>
                      <a:stretch>
                        <a:fillRect/>
                      </a:stretch>
                    </p:blipFill>
                    <p:spPr>
                      <a:xfrm>
                        <a:off x="4800600" y="2819400"/>
                        <a:ext cx="2971800" cy="1709737"/>
                      </a:xfrm>
                      <a:prstGeom prst="rect">
                        <a:avLst/>
                      </a:prstGeom>
                      <a:noFill/>
                      <a:ln>
                        <a:noFill/>
                      </a:ln>
                    </p:spPr>
                  </p:pic>
                </p:oleObj>
              </mc:Fallback>
            </mc:AlternateContent>
          </a:graphicData>
        </a:graphic>
      </p:graphicFrame>
      <p:sp>
        <p:nvSpPr>
          <p:cNvPr id="1049453" name="Text Box 13"/>
          <p:cNvSpPr txBox="1"/>
          <p:nvPr/>
        </p:nvSpPr>
        <p:spPr>
          <a:xfrm>
            <a:off x="5410200" y="4357687"/>
            <a:ext cx="304800" cy="396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solidFill>
                  <a:srgbClr val="FF0000"/>
                </a:solidFill>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57" name="Rectangle 2"/>
          <p:cNvSpPr/>
          <p:nvPr/>
        </p:nvSpPr>
        <p:spPr>
          <a:xfrm>
            <a:off x="0" y="0"/>
            <a:ext cx="9144000" cy="6858000"/>
          </a:xfrm>
          <a:prstGeom prst="rect">
            <a:avLst/>
          </a:prstGeom>
          <a:solidFill>
            <a:srgbClr val="FFFF99"/>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458" name="Rectangle 9"/>
          <p:cNvSpPr/>
          <p:nvPr/>
        </p:nvSpPr>
        <p:spPr>
          <a:xfrm>
            <a:off x="4267200" y="2590800"/>
            <a:ext cx="3962400" cy="1981200"/>
          </a:xfrm>
          <a:prstGeom prst="rect">
            <a:avLst/>
          </a:prstGeom>
          <a:solidFill>
            <a:srgbClr val="FFFFFF"/>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459" name="Text Box 4"/>
          <p:cNvSpPr txBox="1"/>
          <p:nvPr/>
        </p:nvSpPr>
        <p:spPr>
          <a:xfrm>
            <a:off x="7239000" y="6507162"/>
            <a:ext cx="2438400" cy="27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200">
                <a:solidFill>
                  <a:srgbClr val="996633"/>
                </a:solidFill>
              </a:rPr>
              <a:t>© 2008 Pearson Education</a:t>
            </a:r>
          </a:p>
        </p:txBody>
      </p:sp>
      <p:sp>
        <p:nvSpPr>
          <p:cNvPr id="1049460" name="WordArt 5" descr="White marble"/>
          <p:cNvSpPr/>
          <p:nvPr/>
        </p:nvSpPr>
        <p:spPr>
          <a:xfrm>
            <a:off x="3886200" y="381000"/>
            <a:ext cx="1371600" cy="457200"/>
          </a:xfrm>
          <a:prstGeom prst="rect">
            <a:avLst/>
          </a:prstGeom>
        </p:spPr>
        <p:txBody>
          <a:bodyPr vert="horz" wrap="none" lIns="91440" tIns="45720" rIns="91440" bIns="45720" fromWordArt="1" anchor="t">
            <a:prstTxWarp prst="textPlain">
              <a:avLst>
                <a:gd name="adj" fmla="val 50000"/>
              </a:avLst>
            </a:prstTxWarp>
            <a:scene3d>
              <a:camera prst="legacyObliqueRight">
                <a:rot lat="0" lon="0" rev="0"/>
              </a:camera>
              <a:lightRig rig="legacyHarsh3" dir="t"/>
            </a:scene3d>
            <a:sp3d extrusionH="100000" prstMaterial="legacyMatte">
              <a:bevelT w="13500" h="13500" prst="angle"/>
              <a:bevelB w="13500" h="13500" prst="angle"/>
              <a:extrusionClr>
                <a:srgbClr val="663300"/>
              </a:extrusionClr>
            </a:sp3d>
          </a:bodyPr>
          <a:lstStyle/>
          <a:p>
            <a:pPr algn="ctr"/>
            <a:r>
              <a:rPr sz="3600" b="0" i="0" kern="10" spc="0" normalizeH="0">
                <a:ln w="9525" cap="flat" cmpd="sng">
                  <a:noFill/>
                  <a:prstDash val="solid"/>
                  <a:round/>
                </a:ln>
                <a:blipFill rotWithShape="0">
                  <a:blip r:embed="rId4">
                    <a:alphaModFix/>
                  </a:blip>
                  <a:srcRect/>
                  <a:tile tx="0" ty="0" sx="100000" sy="100000" flip="none" algn="tl"/>
                </a:blipFill>
                <a:latin typeface="Times New Roman"/>
                <a:ea typeface="Times New Roman"/>
              </a:rPr>
              <a:t>Quiz</a:t>
            </a:r>
          </a:p>
        </p:txBody>
      </p:sp>
      <p:graphicFrame>
        <p:nvGraphicFramePr>
          <p:cNvPr id="4194351" name="Object 4194350"/>
          <p:cNvGraphicFramePr>
            <a:graphicFrameLocks/>
          </p:cNvGraphicFramePr>
          <p:nvPr/>
        </p:nvGraphicFramePr>
        <p:xfrm>
          <a:off x="4800600" y="2971800"/>
          <a:ext cx="3200400" cy="1252537"/>
        </p:xfrm>
        <a:graphic>
          <a:graphicData uri="http://schemas.openxmlformats.org/presentationml/2006/ole">
            <mc:AlternateContent xmlns:mc="http://schemas.openxmlformats.org/markup-compatibility/2006">
              <mc:Choice xmlns:v="urn:schemas-microsoft-com:vml" Requires="v">
                <p:oleObj spid="_x0000_s33794" name="CorelDRAW" r:id="rId5" imgW="3200400" imgH="1252537" progId="CorelDRAW.Graphic.13">
                  <p:embed followColorScheme="full"/>
                </p:oleObj>
              </mc:Choice>
              <mc:Fallback>
                <p:oleObj name="CorelDRAW" r:id="rId5" imgW="3200400" imgH="1252537" progId="CorelDRAW.Graphic.13">
                  <p:embed followColorScheme="full"/>
                  <p:pic>
                    <p:nvPicPr>
                      <p:cNvPr id="2097264" name="Object 6"/>
                      <p:cNvPicPr>
                        <a:picLocks/>
                      </p:cNvPicPr>
                      <p:nvPr/>
                    </p:nvPicPr>
                    <p:blipFill>
                      <a:blip r:embed="rId6"/>
                      <a:srcRect/>
                      <a:stretch>
                        <a:fillRect/>
                      </a:stretch>
                    </p:blipFill>
                    <p:spPr>
                      <a:xfrm>
                        <a:off x="4800600" y="2971800"/>
                        <a:ext cx="3200400" cy="1252537"/>
                      </a:xfrm>
                      <a:prstGeom prst="rect">
                        <a:avLst/>
                      </a:prstGeom>
                      <a:noFill/>
                      <a:ln>
                        <a:noFill/>
                      </a:ln>
                    </p:spPr>
                  </p:pic>
                </p:oleObj>
              </mc:Fallback>
            </mc:AlternateContent>
          </a:graphicData>
        </a:graphic>
      </p:graphicFrame>
      <p:sp>
        <p:nvSpPr>
          <p:cNvPr id="1049461" name="Rectangle 7"/>
          <p:cNvSpPr/>
          <p:nvPr/>
        </p:nvSpPr>
        <p:spPr>
          <a:xfrm>
            <a:off x="4419600" y="350520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462" name="Rectangle 8"/>
          <p:cNvSpPr/>
          <p:nvPr/>
        </p:nvSpPr>
        <p:spPr>
          <a:xfrm>
            <a:off x="4648200" y="2971800"/>
            <a:ext cx="128587"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D</a:t>
            </a:r>
          </a:p>
        </p:txBody>
      </p:sp>
      <p:sp>
        <p:nvSpPr>
          <p:cNvPr id="1049463" name="Text Box 11"/>
          <p:cNvSpPr txBox="1"/>
          <p:nvPr/>
        </p:nvSpPr>
        <p:spPr>
          <a:xfrm>
            <a:off x="5943600" y="4114800"/>
            <a:ext cx="304800" cy="396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solidFill>
                  <a:srgbClr val="FF0000"/>
                </a:solidFill>
              </a:rPr>
              <a:t>?</a:t>
            </a:r>
          </a:p>
        </p:txBody>
      </p:sp>
      <p:sp>
        <p:nvSpPr>
          <p:cNvPr id="1049464" name="Text Box 13"/>
          <p:cNvSpPr txBox="1"/>
          <p:nvPr/>
        </p:nvSpPr>
        <p:spPr>
          <a:xfrm>
            <a:off x="914400" y="1752600"/>
            <a:ext cx="7467600" cy="3195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solidFill>
                  <a:schemeClr val="lt2"/>
                </a:solidFill>
              </a:rPr>
              <a:t>6. The time interval illustrated is called</a:t>
            </a:r>
          </a:p>
          <a:p>
            <a:pPr lvl="0" eaLnBrk="1" latinLnBrk="1" hangingPunct="1">
              <a:spcBef>
                <a:spcPct val="50000"/>
              </a:spcBef>
            </a:pPr>
            <a:r>
              <a:rPr lang="en-US" altLang="en-US">
                <a:solidFill>
                  <a:schemeClr val="lt2"/>
                </a:solidFill>
              </a:rPr>
              <a:t>	a. </a:t>
            </a:r>
            <a:r>
              <a:rPr lang="en-US" altLang="en-US" i="1">
                <a:solidFill>
                  <a:schemeClr val="lt2"/>
                </a:solidFill>
              </a:rPr>
              <a:t>t</a:t>
            </a:r>
            <a:r>
              <a:rPr lang="en-US" altLang="en-US" baseline="-25000">
                <a:solidFill>
                  <a:schemeClr val="lt2"/>
                </a:solidFill>
              </a:rPr>
              <a:t>PHL</a:t>
            </a:r>
          </a:p>
          <a:p>
            <a:pPr lvl="0" eaLnBrk="1" latinLnBrk="1" hangingPunct="1">
              <a:spcBef>
                <a:spcPct val="50000"/>
              </a:spcBef>
            </a:pPr>
            <a:r>
              <a:rPr lang="en-US" altLang="en-US">
                <a:solidFill>
                  <a:schemeClr val="lt2"/>
                </a:solidFill>
              </a:rPr>
              <a:t>	b. </a:t>
            </a:r>
            <a:r>
              <a:rPr lang="en-US" altLang="en-US" i="1">
                <a:solidFill>
                  <a:schemeClr val="lt2"/>
                </a:solidFill>
              </a:rPr>
              <a:t>t</a:t>
            </a:r>
            <a:r>
              <a:rPr lang="en-US" altLang="en-US" baseline="-25000">
                <a:solidFill>
                  <a:schemeClr val="lt2"/>
                </a:solidFill>
              </a:rPr>
              <a:t>PLH</a:t>
            </a:r>
          </a:p>
          <a:p>
            <a:pPr lvl="0" eaLnBrk="1" latinLnBrk="1" hangingPunct="1">
              <a:spcBef>
                <a:spcPct val="50000"/>
              </a:spcBef>
            </a:pPr>
            <a:r>
              <a:rPr lang="en-US" altLang="en-US">
                <a:solidFill>
                  <a:schemeClr val="lt2"/>
                </a:solidFill>
              </a:rPr>
              <a:t>	c. set-up time</a:t>
            </a:r>
          </a:p>
          <a:p>
            <a:pPr lvl="0" eaLnBrk="1" latinLnBrk="1" hangingPunct="1">
              <a:spcBef>
                <a:spcPct val="50000"/>
              </a:spcBef>
            </a:pPr>
            <a:r>
              <a:rPr lang="en-US" altLang="en-US">
                <a:solidFill>
                  <a:schemeClr val="lt2"/>
                </a:solidFill>
              </a:rPr>
              <a:t>	d. hold time</a:t>
            </a:r>
          </a:p>
          <a:p>
            <a:pPr lvl="0" eaLnBrk="1" latinLnBrk="1" hangingPunct="1">
              <a:spcBef>
                <a:spcPct val="50000"/>
              </a:spcBef>
            </a:pPr>
            <a:endParaRPr lang="en-US" altLang="en-US">
              <a:solidFill>
                <a:schemeClr val="lt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68" name="Rectangle 2"/>
          <p:cNvSpPr/>
          <p:nvPr/>
        </p:nvSpPr>
        <p:spPr>
          <a:xfrm>
            <a:off x="0" y="0"/>
            <a:ext cx="9144000" cy="6858000"/>
          </a:xfrm>
          <a:prstGeom prst="rect">
            <a:avLst/>
          </a:prstGeom>
          <a:solidFill>
            <a:srgbClr val="FFFF99"/>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469" name="Text Box 3"/>
          <p:cNvSpPr txBox="1"/>
          <p:nvPr/>
        </p:nvSpPr>
        <p:spPr>
          <a:xfrm>
            <a:off x="914400" y="1752600"/>
            <a:ext cx="7467600" cy="26479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solidFill>
                  <a:schemeClr val="lt2"/>
                </a:solidFill>
              </a:rPr>
              <a:t>7. The application illustrated is a</a:t>
            </a:r>
          </a:p>
          <a:p>
            <a:pPr lvl="0" eaLnBrk="1" latinLnBrk="1" hangingPunct="1">
              <a:spcBef>
                <a:spcPct val="50000"/>
              </a:spcBef>
            </a:pPr>
            <a:r>
              <a:rPr lang="en-US" altLang="en-US">
                <a:solidFill>
                  <a:schemeClr val="lt2"/>
                </a:solidFill>
              </a:rPr>
              <a:t>	a. astable multivibrator</a:t>
            </a:r>
          </a:p>
          <a:p>
            <a:pPr lvl="0" eaLnBrk="1" latinLnBrk="1" hangingPunct="1">
              <a:spcBef>
                <a:spcPct val="50000"/>
              </a:spcBef>
            </a:pPr>
            <a:r>
              <a:rPr lang="en-US" altLang="en-US">
                <a:solidFill>
                  <a:schemeClr val="lt2"/>
                </a:solidFill>
              </a:rPr>
              <a:t>	b. data storage device</a:t>
            </a:r>
          </a:p>
          <a:p>
            <a:pPr lvl="0" eaLnBrk="1" latinLnBrk="1" hangingPunct="1">
              <a:spcBef>
                <a:spcPct val="50000"/>
              </a:spcBef>
            </a:pPr>
            <a:r>
              <a:rPr lang="en-US" altLang="en-US">
                <a:solidFill>
                  <a:schemeClr val="lt2"/>
                </a:solidFill>
              </a:rPr>
              <a:t>	c. frequency multiplier</a:t>
            </a:r>
          </a:p>
          <a:p>
            <a:pPr lvl="0" eaLnBrk="1" latinLnBrk="1" hangingPunct="1">
              <a:spcBef>
                <a:spcPct val="50000"/>
              </a:spcBef>
            </a:pPr>
            <a:r>
              <a:rPr lang="en-US" altLang="en-US">
                <a:solidFill>
                  <a:schemeClr val="lt2"/>
                </a:solidFill>
              </a:rPr>
              <a:t>	d. frequency divider</a:t>
            </a:r>
          </a:p>
        </p:txBody>
      </p:sp>
      <p:sp>
        <p:nvSpPr>
          <p:cNvPr id="1049470" name="Text Box 4"/>
          <p:cNvSpPr txBox="1"/>
          <p:nvPr/>
        </p:nvSpPr>
        <p:spPr>
          <a:xfrm>
            <a:off x="7239000" y="6507162"/>
            <a:ext cx="2438400" cy="27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200">
                <a:solidFill>
                  <a:srgbClr val="996633"/>
                </a:solidFill>
              </a:rPr>
              <a:t>© 2008 Pearson Education</a:t>
            </a:r>
          </a:p>
        </p:txBody>
      </p:sp>
      <p:sp>
        <p:nvSpPr>
          <p:cNvPr id="1049471" name="WordArt 5" descr="White marble"/>
          <p:cNvSpPr/>
          <p:nvPr/>
        </p:nvSpPr>
        <p:spPr>
          <a:xfrm>
            <a:off x="3886200" y="381000"/>
            <a:ext cx="1371600" cy="457200"/>
          </a:xfrm>
          <a:prstGeom prst="rect">
            <a:avLst/>
          </a:prstGeom>
        </p:spPr>
        <p:txBody>
          <a:bodyPr vert="horz" wrap="none" lIns="91440" tIns="45720" rIns="91440" bIns="45720" fromWordArt="1" anchor="t">
            <a:prstTxWarp prst="textPlain">
              <a:avLst>
                <a:gd name="adj" fmla="val 50000"/>
              </a:avLst>
            </a:prstTxWarp>
            <a:scene3d>
              <a:camera prst="legacyObliqueRight">
                <a:rot lat="0" lon="0" rev="0"/>
              </a:camera>
              <a:lightRig rig="legacyHarsh3" dir="t"/>
            </a:scene3d>
            <a:sp3d extrusionH="100000" prstMaterial="legacyMatte">
              <a:bevelT w="13500" h="13500" prst="angle"/>
              <a:bevelB w="13500" h="13500" prst="angle"/>
              <a:extrusionClr>
                <a:srgbClr val="663300"/>
              </a:extrusionClr>
            </a:sp3d>
          </a:bodyPr>
          <a:lstStyle/>
          <a:p>
            <a:pPr algn="ctr"/>
            <a:r>
              <a:rPr sz="3600" b="0" i="0" kern="10" spc="0" normalizeH="0">
                <a:ln w="9525" cap="flat" cmpd="sng">
                  <a:noFill/>
                  <a:prstDash val="solid"/>
                  <a:round/>
                </a:ln>
                <a:blipFill rotWithShape="0">
                  <a:blip r:embed="rId4">
                    <a:alphaModFix/>
                  </a:blip>
                  <a:srcRect/>
                  <a:tile tx="0" ty="0" sx="100000" sy="100000" flip="none" algn="tl"/>
                </a:blipFill>
                <a:latin typeface="Times New Roman"/>
                <a:ea typeface="Times New Roman"/>
              </a:rPr>
              <a:t>Quiz</a:t>
            </a:r>
          </a:p>
        </p:txBody>
      </p:sp>
      <p:sp>
        <p:nvSpPr>
          <p:cNvPr id="1049472" name="Rectangle 6"/>
          <p:cNvSpPr/>
          <p:nvPr/>
        </p:nvSpPr>
        <p:spPr>
          <a:xfrm>
            <a:off x="4953000" y="2362200"/>
            <a:ext cx="3962400" cy="2667000"/>
          </a:xfrm>
          <a:prstGeom prst="rect">
            <a:avLst/>
          </a:prstGeom>
          <a:solidFill>
            <a:srgbClr val="FFFFFF"/>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graphicFrame>
        <p:nvGraphicFramePr>
          <p:cNvPr id="4194352" name="Object 4194351"/>
          <p:cNvGraphicFramePr>
            <a:graphicFrameLocks/>
          </p:cNvGraphicFramePr>
          <p:nvPr/>
        </p:nvGraphicFramePr>
        <p:xfrm>
          <a:off x="5334000" y="2732087"/>
          <a:ext cx="3352800" cy="1992312"/>
        </p:xfrm>
        <a:graphic>
          <a:graphicData uri="http://schemas.openxmlformats.org/presentationml/2006/ole">
            <mc:AlternateContent xmlns:mc="http://schemas.openxmlformats.org/markup-compatibility/2006">
              <mc:Choice xmlns:v="urn:schemas-microsoft-com:vml" Requires="v">
                <p:oleObj spid="_x0000_s34818" name="CorelDRAW" r:id="rId5" imgW="3352800" imgH="1992312" progId="CorelDRAW.Graphic.13">
                  <p:embed followColorScheme="full"/>
                </p:oleObj>
              </mc:Choice>
              <mc:Fallback>
                <p:oleObj name="CorelDRAW" r:id="rId5" imgW="3352800" imgH="1992312" progId="CorelDRAW.Graphic.13">
                  <p:embed followColorScheme="full"/>
                  <p:pic>
                    <p:nvPicPr>
                      <p:cNvPr id="2097265" name="Object 7"/>
                      <p:cNvPicPr>
                        <a:picLocks/>
                      </p:cNvPicPr>
                      <p:nvPr/>
                    </p:nvPicPr>
                    <p:blipFill>
                      <a:blip r:embed="rId6"/>
                      <a:srcRect/>
                      <a:stretch>
                        <a:fillRect/>
                      </a:stretch>
                    </p:blipFill>
                    <p:spPr>
                      <a:xfrm>
                        <a:off x="5334000" y="2732087"/>
                        <a:ext cx="3352800" cy="1992312"/>
                      </a:xfrm>
                      <a:prstGeom prst="rect">
                        <a:avLst/>
                      </a:prstGeom>
                      <a:noFill/>
                      <a:ln>
                        <a:noFill/>
                      </a:ln>
                    </p:spPr>
                  </p:pic>
                </p:oleObj>
              </mc:Fallback>
            </mc:AlternateContent>
          </a:graphicData>
        </a:graphic>
      </p:graphicFrame>
      <p:sp>
        <p:nvSpPr>
          <p:cNvPr id="1049473" name="Text Box 8"/>
          <p:cNvSpPr txBox="1"/>
          <p:nvPr/>
        </p:nvSpPr>
        <p:spPr>
          <a:xfrm>
            <a:off x="5299075" y="2470150"/>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t>HIGH</a:t>
            </a:r>
          </a:p>
        </p:txBody>
      </p:sp>
      <p:sp>
        <p:nvSpPr>
          <p:cNvPr id="1049474" name="Text Box 9"/>
          <p:cNvSpPr txBox="1"/>
          <p:nvPr/>
        </p:nvSpPr>
        <p:spPr>
          <a:xfrm>
            <a:off x="6899275" y="2470150"/>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a:t>HIGH</a:t>
            </a:r>
          </a:p>
        </p:txBody>
      </p:sp>
      <p:sp>
        <p:nvSpPr>
          <p:cNvPr id="1049475" name="Rectangle 10"/>
          <p:cNvSpPr/>
          <p:nvPr/>
        </p:nvSpPr>
        <p:spPr>
          <a:xfrm>
            <a:off x="7705725" y="376555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476" name="Rectangle 11"/>
          <p:cNvSpPr/>
          <p:nvPr/>
        </p:nvSpPr>
        <p:spPr>
          <a:xfrm>
            <a:off x="7588250" y="4314825"/>
            <a:ext cx="119062"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K</a:t>
            </a:r>
          </a:p>
        </p:txBody>
      </p:sp>
      <p:sp>
        <p:nvSpPr>
          <p:cNvPr id="1049477" name="Rectangle 12"/>
          <p:cNvSpPr/>
          <p:nvPr/>
        </p:nvSpPr>
        <p:spPr>
          <a:xfrm>
            <a:off x="7594600" y="3275012"/>
            <a:ext cx="79375"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J</a:t>
            </a:r>
          </a:p>
        </p:txBody>
      </p:sp>
      <p:sp>
        <p:nvSpPr>
          <p:cNvPr id="1049478" name="Text Box 13"/>
          <p:cNvSpPr txBox="1"/>
          <p:nvPr/>
        </p:nvSpPr>
        <p:spPr>
          <a:xfrm>
            <a:off x="6213475" y="315595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t>Q</a:t>
            </a:r>
            <a:r>
              <a:rPr lang="en-US" altLang="en-US" sz="1600" baseline="-25000"/>
              <a:t>A</a:t>
            </a:r>
          </a:p>
        </p:txBody>
      </p:sp>
      <p:sp>
        <p:nvSpPr>
          <p:cNvPr id="1049479" name="Rectangle 14"/>
          <p:cNvSpPr/>
          <p:nvPr/>
        </p:nvSpPr>
        <p:spPr>
          <a:xfrm>
            <a:off x="6154737" y="3765550"/>
            <a:ext cx="336550"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CLK</a:t>
            </a:r>
          </a:p>
        </p:txBody>
      </p:sp>
      <p:sp>
        <p:nvSpPr>
          <p:cNvPr id="1049480" name="Rectangle 15"/>
          <p:cNvSpPr/>
          <p:nvPr/>
        </p:nvSpPr>
        <p:spPr>
          <a:xfrm>
            <a:off x="6037262" y="4314825"/>
            <a:ext cx="119062"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K</a:t>
            </a:r>
          </a:p>
        </p:txBody>
      </p:sp>
      <p:sp>
        <p:nvSpPr>
          <p:cNvPr id="1049481" name="Rectangle 16"/>
          <p:cNvSpPr/>
          <p:nvPr/>
        </p:nvSpPr>
        <p:spPr>
          <a:xfrm>
            <a:off x="6043612" y="3275012"/>
            <a:ext cx="79375" cy="212725"/>
          </a:xfrm>
          <a:prstGeom prst="rect">
            <a:avLst/>
          </a:prstGeom>
          <a:noFill/>
          <a:ln>
            <a:noFill/>
          </a:ln>
        </p:spPr>
        <p:txBody>
          <a:bodyPr vert="horz" wrap="none" lIns="0" tIns="0" rIns="0" bIns="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r>
              <a:rPr lang="en-US" altLang="en-US" sz="1400" i="1">
                <a:solidFill>
                  <a:srgbClr val="000000"/>
                </a:solidFill>
                <a:latin typeface="Times" pitchFamily="18" charset="0"/>
              </a:rPr>
              <a:t>J</a:t>
            </a:r>
          </a:p>
        </p:txBody>
      </p:sp>
      <p:sp>
        <p:nvSpPr>
          <p:cNvPr id="1049482" name="Text Box 17"/>
          <p:cNvSpPr txBox="1"/>
          <p:nvPr/>
        </p:nvSpPr>
        <p:spPr>
          <a:xfrm>
            <a:off x="4994275" y="36576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f</a:t>
            </a:r>
            <a:r>
              <a:rPr lang="en-US" altLang="en-US" sz="1600" baseline="-25000">
                <a:solidFill>
                  <a:srgbClr val="FF0000"/>
                </a:solidFill>
              </a:rPr>
              <a:t>in</a:t>
            </a:r>
          </a:p>
        </p:txBody>
      </p:sp>
      <p:sp>
        <p:nvSpPr>
          <p:cNvPr id="1049483" name="Text Box 18"/>
          <p:cNvSpPr txBox="1"/>
          <p:nvPr/>
        </p:nvSpPr>
        <p:spPr>
          <a:xfrm>
            <a:off x="7813675" y="315595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t>Q</a:t>
            </a:r>
            <a:r>
              <a:rPr lang="en-US" altLang="en-US" sz="1600" baseline="-25000"/>
              <a:t>B</a:t>
            </a:r>
          </a:p>
        </p:txBody>
      </p:sp>
      <p:sp>
        <p:nvSpPr>
          <p:cNvPr id="1049484" name="Text Box 19"/>
          <p:cNvSpPr txBox="1"/>
          <p:nvPr/>
        </p:nvSpPr>
        <p:spPr>
          <a:xfrm>
            <a:off x="8382000" y="30480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f</a:t>
            </a:r>
            <a:r>
              <a:rPr lang="en-US" altLang="en-US" sz="1600" baseline="-25000">
                <a:solidFill>
                  <a:srgbClr val="FF0000"/>
                </a:solidFill>
              </a:rPr>
              <a:t>out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88" name="Rectangle 2"/>
          <p:cNvSpPr/>
          <p:nvPr/>
        </p:nvSpPr>
        <p:spPr>
          <a:xfrm>
            <a:off x="0" y="0"/>
            <a:ext cx="9144000" cy="6858000"/>
          </a:xfrm>
          <a:prstGeom prst="rect">
            <a:avLst/>
          </a:prstGeom>
          <a:solidFill>
            <a:srgbClr val="FFFF99"/>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489" name="Text Box 4"/>
          <p:cNvSpPr txBox="1"/>
          <p:nvPr/>
        </p:nvSpPr>
        <p:spPr>
          <a:xfrm>
            <a:off x="7239000" y="6507162"/>
            <a:ext cx="2438400" cy="27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200">
                <a:solidFill>
                  <a:srgbClr val="996633"/>
                </a:solidFill>
              </a:rPr>
              <a:t>© 2008 Pearson Education</a:t>
            </a:r>
          </a:p>
        </p:txBody>
      </p:sp>
      <p:sp>
        <p:nvSpPr>
          <p:cNvPr id="1049490" name="WordArt 5" descr="White marble"/>
          <p:cNvSpPr/>
          <p:nvPr/>
        </p:nvSpPr>
        <p:spPr>
          <a:xfrm>
            <a:off x="3886200" y="381000"/>
            <a:ext cx="1371600" cy="457200"/>
          </a:xfrm>
          <a:prstGeom prst="rect">
            <a:avLst/>
          </a:prstGeom>
        </p:spPr>
        <p:txBody>
          <a:bodyPr vert="horz" wrap="none" lIns="91440" tIns="45720" rIns="91440" bIns="45720" fromWordArt="1" anchor="t">
            <a:prstTxWarp prst="textPlain">
              <a:avLst>
                <a:gd name="adj" fmla="val 50000"/>
              </a:avLst>
            </a:prstTxWarp>
            <a:scene3d>
              <a:camera prst="legacyObliqueRight">
                <a:rot lat="0" lon="0" rev="0"/>
              </a:camera>
              <a:lightRig rig="legacyHarsh3" dir="t"/>
            </a:scene3d>
            <a:sp3d extrusionH="100000" prstMaterial="legacyMatte">
              <a:bevelT w="13500" h="13500" prst="angle"/>
              <a:bevelB w="13500" h="13500" prst="angle"/>
              <a:extrusionClr>
                <a:srgbClr val="663300"/>
              </a:extrusionClr>
            </a:sp3d>
          </a:bodyPr>
          <a:lstStyle/>
          <a:p>
            <a:pPr algn="ctr"/>
            <a:r>
              <a:rPr sz="3600" b="0" i="0" kern="10" spc="0" normalizeH="0">
                <a:ln w="9525" cap="flat" cmpd="sng">
                  <a:noFill/>
                  <a:prstDash val="solid"/>
                  <a:round/>
                </a:ln>
                <a:blipFill rotWithShape="0">
                  <a:blip r:embed="rId4">
                    <a:alphaModFix/>
                  </a:blip>
                  <a:srcRect/>
                  <a:tile tx="0" ty="0" sx="100000" sy="100000" flip="none" algn="tl"/>
                </a:blipFill>
                <a:latin typeface="Times New Roman"/>
                <a:ea typeface="Times New Roman"/>
              </a:rPr>
              <a:t>Quiz</a:t>
            </a:r>
          </a:p>
        </p:txBody>
      </p:sp>
      <p:sp>
        <p:nvSpPr>
          <p:cNvPr id="1049491" name="Text Box 6"/>
          <p:cNvSpPr txBox="1"/>
          <p:nvPr/>
        </p:nvSpPr>
        <p:spPr>
          <a:xfrm>
            <a:off x="914400" y="1752600"/>
            <a:ext cx="7467600" cy="26479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solidFill>
                  <a:schemeClr val="lt2"/>
                </a:solidFill>
              </a:rPr>
              <a:t>8. The application illustrated is a</a:t>
            </a:r>
          </a:p>
          <a:p>
            <a:pPr lvl="0" eaLnBrk="1" latinLnBrk="1" hangingPunct="1">
              <a:spcBef>
                <a:spcPct val="50000"/>
              </a:spcBef>
            </a:pPr>
            <a:r>
              <a:rPr lang="en-US" altLang="en-US">
                <a:solidFill>
                  <a:schemeClr val="lt2"/>
                </a:solidFill>
              </a:rPr>
              <a:t>	a. astable multivibrator</a:t>
            </a:r>
          </a:p>
          <a:p>
            <a:pPr lvl="0" eaLnBrk="1" latinLnBrk="1" hangingPunct="1">
              <a:spcBef>
                <a:spcPct val="50000"/>
              </a:spcBef>
            </a:pPr>
            <a:r>
              <a:rPr lang="en-US" altLang="en-US">
                <a:solidFill>
                  <a:schemeClr val="lt2"/>
                </a:solidFill>
              </a:rPr>
              <a:t>	b. data storage device</a:t>
            </a:r>
          </a:p>
          <a:p>
            <a:pPr lvl="0" eaLnBrk="1" latinLnBrk="1" hangingPunct="1">
              <a:spcBef>
                <a:spcPct val="50000"/>
              </a:spcBef>
            </a:pPr>
            <a:r>
              <a:rPr lang="en-US" altLang="en-US">
                <a:solidFill>
                  <a:schemeClr val="lt2"/>
                </a:solidFill>
              </a:rPr>
              <a:t>	c. frequency multiplier</a:t>
            </a:r>
          </a:p>
          <a:p>
            <a:pPr lvl="0" eaLnBrk="1" latinLnBrk="1" hangingPunct="1">
              <a:spcBef>
                <a:spcPct val="50000"/>
              </a:spcBef>
            </a:pPr>
            <a:r>
              <a:rPr lang="en-US" altLang="en-US">
                <a:solidFill>
                  <a:schemeClr val="lt2"/>
                </a:solidFill>
              </a:rPr>
              <a:t>	d. frequency divider</a:t>
            </a:r>
          </a:p>
        </p:txBody>
      </p:sp>
      <p:sp>
        <p:nvSpPr>
          <p:cNvPr id="1049492" name="Rectangle 8"/>
          <p:cNvSpPr/>
          <p:nvPr/>
        </p:nvSpPr>
        <p:spPr>
          <a:xfrm>
            <a:off x="5410200" y="1066800"/>
            <a:ext cx="3352800" cy="4800600"/>
          </a:xfrm>
          <a:prstGeom prst="rect">
            <a:avLst/>
          </a:prstGeom>
          <a:solidFill>
            <a:srgbClr val="FFFFFF"/>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graphicFrame>
        <p:nvGraphicFramePr>
          <p:cNvPr id="4194353" name="Object 4194352"/>
          <p:cNvGraphicFramePr>
            <a:graphicFrameLocks/>
          </p:cNvGraphicFramePr>
          <p:nvPr/>
        </p:nvGraphicFramePr>
        <p:xfrm>
          <a:off x="7086600" y="1752600"/>
          <a:ext cx="887412" cy="3886200"/>
        </p:xfrm>
        <a:graphic>
          <a:graphicData uri="http://schemas.openxmlformats.org/presentationml/2006/ole">
            <mc:AlternateContent xmlns:mc="http://schemas.openxmlformats.org/markup-compatibility/2006">
              <mc:Choice xmlns:v="urn:schemas-microsoft-com:vml" Requires="v">
                <p:oleObj spid="_x0000_s35842" name="CorelDRAW" r:id="rId5" imgW="887412" imgH="3886200" progId="CorelDRAW.Graphic.13">
                  <p:embed followColorScheme="full"/>
                </p:oleObj>
              </mc:Choice>
              <mc:Fallback>
                <p:oleObj name="CorelDRAW" r:id="rId5" imgW="887412" imgH="3886200" progId="CorelDRAW.Graphic.13">
                  <p:embed followColorScheme="full"/>
                  <p:pic>
                    <p:nvPicPr>
                      <p:cNvPr id="2097266" name="Object 9"/>
                      <p:cNvPicPr>
                        <a:picLocks/>
                      </p:cNvPicPr>
                      <p:nvPr/>
                    </p:nvPicPr>
                    <p:blipFill>
                      <a:blip r:embed="rId6"/>
                      <a:srcRect/>
                      <a:stretch>
                        <a:fillRect/>
                      </a:stretch>
                    </p:blipFill>
                    <p:spPr>
                      <a:xfrm>
                        <a:off x="7086600" y="1752600"/>
                        <a:ext cx="887412" cy="3886200"/>
                      </a:xfrm>
                      <a:prstGeom prst="rect">
                        <a:avLst/>
                      </a:prstGeom>
                      <a:noFill/>
                      <a:ln>
                        <a:noFill/>
                      </a:ln>
                    </p:spPr>
                  </p:pic>
                </p:oleObj>
              </mc:Fallback>
            </mc:AlternateContent>
          </a:graphicData>
        </a:graphic>
      </p:graphicFrame>
      <p:sp>
        <p:nvSpPr>
          <p:cNvPr id="1049493" name="Text Box 10"/>
          <p:cNvSpPr txBox="1"/>
          <p:nvPr/>
        </p:nvSpPr>
        <p:spPr>
          <a:xfrm>
            <a:off x="5486400" y="4038600"/>
            <a:ext cx="1219200" cy="5810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00"/>
                </a:solidFill>
              </a:rPr>
              <a:t>Parallel data input lines</a:t>
            </a:r>
          </a:p>
        </p:txBody>
      </p:sp>
      <p:sp>
        <p:nvSpPr>
          <p:cNvPr id="1049494" name="Line 11"/>
          <p:cNvSpPr/>
          <p:nvPr/>
        </p:nvSpPr>
        <p:spPr>
          <a:xfrm>
            <a:off x="6661150" y="4352925"/>
            <a:ext cx="425450" cy="447675"/>
          </a:xfrm>
          <a:prstGeom prst="line">
            <a:avLst/>
          </a:prstGeom>
          <a:noFill/>
          <a:ln w="9525" cap="flat" cmpd="sng">
            <a:solidFill>
              <a:srgbClr val="FF0000">
                <a:alpha val="100000"/>
              </a:srgbClr>
            </a:solidFill>
            <a:prstDash val="solid"/>
            <a:round/>
            <a:tailEnd type="triangle" w="med" len="med"/>
          </a:ln>
        </p:spPr>
      </p:sp>
      <p:sp>
        <p:nvSpPr>
          <p:cNvPr id="1049495" name="Line 12"/>
          <p:cNvSpPr/>
          <p:nvPr/>
        </p:nvSpPr>
        <p:spPr>
          <a:xfrm flipV="1">
            <a:off x="6692900" y="3962400"/>
            <a:ext cx="317500" cy="300037"/>
          </a:xfrm>
          <a:prstGeom prst="line">
            <a:avLst/>
          </a:prstGeom>
          <a:noFill/>
          <a:ln w="9525" cap="flat" cmpd="sng">
            <a:solidFill>
              <a:srgbClr val="FF0000">
                <a:alpha val="100000"/>
              </a:srgbClr>
            </a:solidFill>
            <a:prstDash val="solid"/>
            <a:round/>
            <a:tailEnd type="triangle" w="med" len="med"/>
          </a:ln>
        </p:spPr>
      </p:sp>
      <p:sp>
        <p:nvSpPr>
          <p:cNvPr id="1049496" name="Line 13"/>
          <p:cNvSpPr/>
          <p:nvPr/>
        </p:nvSpPr>
        <p:spPr>
          <a:xfrm flipV="1">
            <a:off x="6688137" y="2895600"/>
            <a:ext cx="398462" cy="1293812"/>
          </a:xfrm>
          <a:prstGeom prst="line">
            <a:avLst/>
          </a:prstGeom>
          <a:noFill/>
          <a:ln w="9525" cap="flat" cmpd="sng">
            <a:solidFill>
              <a:srgbClr val="FF0000">
                <a:alpha val="100000"/>
              </a:srgbClr>
            </a:solidFill>
            <a:prstDash val="solid"/>
            <a:round/>
            <a:tailEnd type="triangle" w="med" len="med"/>
          </a:ln>
        </p:spPr>
      </p:sp>
      <p:sp>
        <p:nvSpPr>
          <p:cNvPr id="1049497" name="Line 14"/>
          <p:cNvSpPr/>
          <p:nvPr/>
        </p:nvSpPr>
        <p:spPr>
          <a:xfrm flipV="1">
            <a:off x="6705600" y="1981200"/>
            <a:ext cx="381000" cy="2057400"/>
          </a:xfrm>
          <a:prstGeom prst="line">
            <a:avLst/>
          </a:prstGeom>
          <a:noFill/>
          <a:ln w="9525" cap="flat" cmpd="sng">
            <a:solidFill>
              <a:srgbClr val="FF0000">
                <a:alpha val="100000"/>
              </a:srgbClr>
            </a:solidFill>
            <a:prstDash val="solid"/>
            <a:round/>
            <a:tailEnd type="triangle" w="med" len="med"/>
          </a:ln>
        </p:spPr>
      </p:sp>
      <p:sp>
        <p:nvSpPr>
          <p:cNvPr id="1049498" name="Text Box 15"/>
          <p:cNvSpPr txBox="1"/>
          <p:nvPr/>
        </p:nvSpPr>
        <p:spPr>
          <a:xfrm>
            <a:off x="6477000" y="4876800"/>
            <a:ext cx="6858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00"/>
                </a:solidFill>
              </a:rPr>
              <a:t>Clock</a:t>
            </a:r>
          </a:p>
        </p:txBody>
      </p:sp>
      <p:sp>
        <p:nvSpPr>
          <p:cNvPr id="1049499" name="Text Box 16"/>
          <p:cNvSpPr txBox="1"/>
          <p:nvPr/>
        </p:nvSpPr>
        <p:spPr>
          <a:xfrm>
            <a:off x="6477000" y="5378450"/>
            <a:ext cx="10668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00"/>
                </a:solidFill>
              </a:rPr>
              <a:t>Clear</a:t>
            </a:r>
          </a:p>
        </p:txBody>
      </p:sp>
      <p:sp>
        <p:nvSpPr>
          <p:cNvPr id="1049500" name="Text Box 17"/>
          <p:cNvSpPr txBox="1"/>
          <p:nvPr/>
        </p:nvSpPr>
        <p:spPr>
          <a:xfrm>
            <a:off x="7620000" y="1143000"/>
            <a:ext cx="914400" cy="5810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00"/>
                </a:solidFill>
              </a:rPr>
              <a:t>Output lines</a:t>
            </a:r>
          </a:p>
        </p:txBody>
      </p:sp>
      <p:sp>
        <p:nvSpPr>
          <p:cNvPr id="1049501" name="Line 18"/>
          <p:cNvSpPr/>
          <p:nvPr/>
        </p:nvSpPr>
        <p:spPr>
          <a:xfrm flipH="1">
            <a:off x="7924800" y="1676400"/>
            <a:ext cx="76200" cy="152400"/>
          </a:xfrm>
          <a:prstGeom prst="line">
            <a:avLst/>
          </a:prstGeom>
          <a:noFill/>
          <a:ln w="9525" cap="flat" cmpd="sng">
            <a:solidFill>
              <a:srgbClr val="FF0000">
                <a:alpha val="100000"/>
              </a:srgbClr>
            </a:solidFill>
            <a:prstDash val="solid"/>
            <a:round/>
            <a:tailEnd type="triangle" w="med" len="med"/>
          </a:ln>
        </p:spPr>
      </p:sp>
      <p:sp>
        <p:nvSpPr>
          <p:cNvPr id="1049502" name="Text Box 19"/>
          <p:cNvSpPr txBox="1"/>
          <p:nvPr/>
        </p:nvSpPr>
        <p:spPr>
          <a:xfrm>
            <a:off x="7924800" y="16764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r>
              <a:rPr lang="en-US" altLang="en-US" sz="1600" baseline="-25000">
                <a:solidFill>
                  <a:srgbClr val="FF0000"/>
                </a:solidFill>
              </a:rPr>
              <a:t>0</a:t>
            </a:r>
          </a:p>
        </p:txBody>
      </p:sp>
      <p:sp>
        <p:nvSpPr>
          <p:cNvPr id="1049503" name="Text Box 20"/>
          <p:cNvSpPr txBox="1"/>
          <p:nvPr/>
        </p:nvSpPr>
        <p:spPr>
          <a:xfrm>
            <a:off x="7924800" y="263525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r>
              <a:rPr lang="en-US" altLang="en-US" sz="1600" baseline="-25000">
                <a:solidFill>
                  <a:srgbClr val="FF0000"/>
                </a:solidFill>
              </a:rPr>
              <a:t>1</a:t>
            </a:r>
          </a:p>
        </p:txBody>
      </p:sp>
      <p:sp>
        <p:nvSpPr>
          <p:cNvPr id="1049504" name="Text Box 21"/>
          <p:cNvSpPr txBox="1"/>
          <p:nvPr/>
        </p:nvSpPr>
        <p:spPr>
          <a:xfrm>
            <a:off x="7924800" y="35941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r>
              <a:rPr lang="en-US" altLang="en-US" sz="1600" baseline="-25000">
                <a:solidFill>
                  <a:srgbClr val="FF0000"/>
                </a:solidFill>
              </a:rPr>
              <a:t>2</a:t>
            </a:r>
          </a:p>
        </p:txBody>
      </p:sp>
      <p:sp>
        <p:nvSpPr>
          <p:cNvPr id="1049505" name="Text Box 22"/>
          <p:cNvSpPr txBox="1"/>
          <p:nvPr/>
        </p:nvSpPr>
        <p:spPr>
          <a:xfrm>
            <a:off x="7924800" y="455295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r>
              <a:rPr lang="en-US" altLang="en-US" sz="1600" baseline="-25000">
                <a:solidFill>
                  <a:srgbClr val="FF0000"/>
                </a:solidFill>
              </a:rPr>
              <a:t>3</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09" name="Rectangle 2"/>
          <p:cNvSpPr/>
          <p:nvPr/>
        </p:nvSpPr>
        <p:spPr>
          <a:xfrm>
            <a:off x="0" y="0"/>
            <a:ext cx="9144000" cy="6858000"/>
          </a:xfrm>
          <a:prstGeom prst="rect">
            <a:avLst/>
          </a:prstGeom>
          <a:solidFill>
            <a:srgbClr val="FFFF99"/>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510" name="Text Box 3"/>
          <p:cNvSpPr txBox="1"/>
          <p:nvPr/>
        </p:nvSpPr>
        <p:spPr>
          <a:xfrm>
            <a:off x="914400" y="1752600"/>
            <a:ext cx="7467600" cy="3378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a:solidFill>
                  <a:schemeClr val="lt2"/>
                </a:solidFill>
              </a:rPr>
              <a:t>9. A retriggerable one-shot with an active HIGH output has a pulse width of 20 ms and is triggered from a 60 Hz line. The output will be a</a:t>
            </a:r>
          </a:p>
          <a:p>
            <a:pPr lvl="0">
              <a:spcBef>
                <a:spcPct val="50000"/>
              </a:spcBef>
            </a:pPr>
            <a:r>
              <a:rPr lang="en-US" altLang="en-US">
                <a:solidFill>
                  <a:schemeClr val="lt2"/>
                </a:solidFill>
              </a:rPr>
              <a:t>	a.  series of 16.7 ms pulses </a:t>
            </a:r>
          </a:p>
          <a:p>
            <a:pPr lvl="0">
              <a:spcBef>
                <a:spcPct val="50000"/>
              </a:spcBef>
            </a:pPr>
            <a:r>
              <a:rPr lang="en-US" altLang="en-US">
                <a:solidFill>
                  <a:schemeClr val="lt2"/>
                </a:solidFill>
              </a:rPr>
              <a:t>	b.  series of 20 ms pulses</a:t>
            </a:r>
          </a:p>
          <a:p>
            <a:pPr lvl="0">
              <a:spcBef>
                <a:spcPct val="50000"/>
              </a:spcBef>
            </a:pPr>
            <a:r>
              <a:rPr lang="en-US" altLang="en-US">
                <a:solidFill>
                  <a:schemeClr val="lt2"/>
                </a:solidFill>
              </a:rPr>
              <a:t>	c.  constant LOW </a:t>
            </a:r>
          </a:p>
          <a:p>
            <a:pPr lvl="0">
              <a:spcBef>
                <a:spcPct val="50000"/>
              </a:spcBef>
            </a:pPr>
            <a:r>
              <a:rPr lang="en-US" altLang="en-US">
                <a:solidFill>
                  <a:schemeClr val="lt2"/>
                </a:solidFill>
              </a:rPr>
              <a:t>	d.  constant HIGH </a:t>
            </a:r>
          </a:p>
        </p:txBody>
      </p:sp>
      <p:sp>
        <p:nvSpPr>
          <p:cNvPr id="1049511" name="Text Box 4"/>
          <p:cNvSpPr txBox="1"/>
          <p:nvPr/>
        </p:nvSpPr>
        <p:spPr>
          <a:xfrm>
            <a:off x="7239000" y="6507162"/>
            <a:ext cx="2438400" cy="27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200">
                <a:solidFill>
                  <a:srgbClr val="996633"/>
                </a:solidFill>
              </a:rPr>
              <a:t>© 2008 Pearson Education</a:t>
            </a:r>
          </a:p>
        </p:txBody>
      </p:sp>
      <p:sp>
        <p:nvSpPr>
          <p:cNvPr id="1049512" name="WordArt 5" descr="White marble"/>
          <p:cNvSpPr/>
          <p:nvPr/>
        </p:nvSpPr>
        <p:spPr>
          <a:xfrm>
            <a:off x="3886200" y="381000"/>
            <a:ext cx="1371600" cy="457200"/>
          </a:xfrm>
          <a:prstGeom prst="rect">
            <a:avLst/>
          </a:prstGeom>
        </p:spPr>
        <p:txBody>
          <a:bodyPr vert="horz" wrap="none" lIns="91440" tIns="45720" rIns="91440" bIns="45720" fromWordArt="1" anchor="t">
            <a:prstTxWarp prst="textPlain">
              <a:avLst>
                <a:gd name="adj" fmla="val 50000"/>
              </a:avLst>
            </a:prstTxWarp>
            <a:scene3d>
              <a:camera prst="legacyObliqueRight">
                <a:rot lat="0" lon="0" rev="0"/>
              </a:camera>
              <a:lightRig rig="legacyHarsh3" dir="t"/>
            </a:scene3d>
            <a:sp3d extrusionH="100000" prstMaterial="legacyMatte">
              <a:bevelT w="13500" h="13500" prst="angle"/>
              <a:bevelB w="13500" h="13500" prst="angle"/>
              <a:extrusionClr>
                <a:srgbClr val="663300"/>
              </a:extrusionClr>
            </a:sp3d>
          </a:bodyPr>
          <a:lstStyle/>
          <a:p>
            <a:pPr algn="ctr"/>
            <a:r>
              <a:rPr sz="3600" b="0" i="0" kern="10" spc="0" normalizeH="0">
                <a:ln w="9525" cap="flat" cmpd="sng">
                  <a:noFill/>
                  <a:prstDash val="solid"/>
                  <a:round/>
                </a:ln>
                <a:blipFill rotWithShape="0">
                  <a:blip r:embed="rId3">
                    <a:alphaModFix/>
                  </a:blip>
                  <a:srcRect/>
                  <a:tile tx="0" ty="0" sx="100000" sy="100000" flip="none" algn="tl"/>
                </a:blipFill>
                <a:latin typeface="Times New Roman"/>
                <a:ea typeface="Times New Roman"/>
              </a:rPr>
              <a:t>Quiz</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Text Box 2"/>
          <p:cNvSpPr txBox="1"/>
          <p:nvPr/>
        </p:nvSpPr>
        <p:spPr>
          <a:xfrm>
            <a:off x="838200" y="1600200"/>
            <a:ext cx="7696200" cy="4619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Truth table &amp; Logic symbol</a:t>
            </a:r>
          </a:p>
        </p:txBody>
      </p:sp>
      <p:pic>
        <p:nvPicPr>
          <p:cNvPr id="2097161" name="Picture 3" descr="SH2507-crop"/>
          <p:cNvPicPr>
            <a:picLocks/>
          </p:cNvPicPr>
          <p:nvPr/>
        </p:nvPicPr>
        <p:blipFill>
          <a:blip r:embed="rId3"/>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710" name="Text Box 4"/>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711" name="Rectangle 5"/>
          <p:cNvSpPr/>
          <p:nvPr/>
        </p:nvSpPr>
        <p:spPr>
          <a:xfrm>
            <a:off x="914400" y="1143000"/>
            <a:ext cx="1139825"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Latches</a:t>
            </a:r>
          </a:p>
        </p:txBody>
      </p:sp>
      <p:pic>
        <p:nvPicPr>
          <p:cNvPr id="2097162" name="Picture 4"/>
          <p:cNvPicPr>
            <a:picLocks/>
          </p:cNvPicPr>
          <p:nvPr/>
        </p:nvPicPr>
        <p:blipFill>
          <a:blip r:embed="rId4"/>
          <a:srcRect/>
          <a:stretch>
            <a:fillRect/>
          </a:stretch>
        </p:blipFill>
        <p:spPr>
          <a:xfrm>
            <a:off x="1066800" y="2543175"/>
            <a:ext cx="7162800" cy="273843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16" name="Rectangle 2"/>
          <p:cNvSpPr/>
          <p:nvPr/>
        </p:nvSpPr>
        <p:spPr>
          <a:xfrm>
            <a:off x="0" y="0"/>
            <a:ext cx="9144000" cy="6858000"/>
          </a:xfrm>
          <a:prstGeom prst="rect">
            <a:avLst/>
          </a:prstGeom>
          <a:solidFill>
            <a:srgbClr val="FFFF99"/>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517" name="Text Box 4"/>
          <p:cNvSpPr txBox="1"/>
          <p:nvPr/>
        </p:nvSpPr>
        <p:spPr>
          <a:xfrm>
            <a:off x="7239000" y="6507162"/>
            <a:ext cx="2438400" cy="27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200">
                <a:solidFill>
                  <a:srgbClr val="996633"/>
                </a:solidFill>
              </a:rPr>
              <a:t>© 2008 Pearson Education</a:t>
            </a:r>
          </a:p>
        </p:txBody>
      </p:sp>
      <p:sp>
        <p:nvSpPr>
          <p:cNvPr id="1049518" name="WordArt 5" descr="White marble"/>
          <p:cNvSpPr/>
          <p:nvPr/>
        </p:nvSpPr>
        <p:spPr>
          <a:xfrm>
            <a:off x="3886200" y="381000"/>
            <a:ext cx="1371600" cy="457200"/>
          </a:xfrm>
          <a:prstGeom prst="rect">
            <a:avLst/>
          </a:prstGeom>
        </p:spPr>
        <p:txBody>
          <a:bodyPr vert="horz" wrap="none" lIns="91440" tIns="45720" rIns="91440" bIns="45720" fromWordArt="1" anchor="t">
            <a:prstTxWarp prst="textPlain">
              <a:avLst>
                <a:gd name="adj" fmla="val 50000"/>
              </a:avLst>
            </a:prstTxWarp>
            <a:scene3d>
              <a:camera prst="legacyObliqueRight">
                <a:rot lat="0" lon="0" rev="0"/>
              </a:camera>
              <a:lightRig rig="legacyHarsh3" dir="t"/>
            </a:scene3d>
            <a:sp3d extrusionH="100000" prstMaterial="legacyMatte">
              <a:bevelT w="13500" h="13500" prst="angle"/>
              <a:bevelB w="13500" h="13500" prst="angle"/>
              <a:extrusionClr>
                <a:srgbClr val="663300"/>
              </a:extrusionClr>
            </a:sp3d>
          </a:bodyPr>
          <a:lstStyle/>
          <a:p>
            <a:pPr algn="ctr"/>
            <a:r>
              <a:rPr sz="3600" b="0" i="0" kern="10" spc="0" normalizeH="0">
                <a:ln w="9525" cap="flat" cmpd="sng">
                  <a:noFill/>
                  <a:prstDash val="solid"/>
                  <a:round/>
                </a:ln>
                <a:blipFill rotWithShape="0">
                  <a:blip r:embed="rId4">
                    <a:alphaModFix/>
                  </a:blip>
                  <a:srcRect/>
                  <a:tile tx="0" ty="0" sx="100000" sy="100000" flip="none" algn="tl"/>
                </a:blipFill>
                <a:latin typeface="Times New Roman"/>
                <a:ea typeface="Times New Roman"/>
              </a:rPr>
              <a:t>Quiz</a:t>
            </a:r>
          </a:p>
        </p:txBody>
      </p:sp>
      <p:sp>
        <p:nvSpPr>
          <p:cNvPr id="1049519" name="Text Box 6"/>
          <p:cNvSpPr txBox="1"/>
          <p:nvPr/>
        </p:nvSpPr>
        <p:spPr>
          <a:xfrm>
            <a:off x="914400" y="1752600"/>
            <a:ext cx="7467600" cy="26479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solidFill>
                  <a:schemeClr val="lt2"/>
                </a:solidFill>
              </a:rPr>
              <a:t>10. The circuit illustrated is a</a:t>
            </a:r>
          </a:p>
          <a:p>
            <a:pPr lvl="0" eaLnBrk="1" latinLnBrk="1" hangingPunct="1">
              <a:spcBef>
                <a:spcPct val="50000"/>
              </a:spcBef>
            </a:pPr>
            <a:r>
              <a:rPr lang="en-US" altLang="en-US">
                <a:solidFill>
                  <a:schemeClr val="lt2"/>
                </a:solidFill>
              </a:rPr>
              <a:t>	a. astable multivibrator</a:t>
            </a:r>
          </a:p>
          <a:p>
            <a:pPr lvl="0" eaLnBrk="1" latinLnBrk="1" hangingPunct="1">
              <a:spcBef>
                <a:spcPct val="50000"/>
              </a:spcBef>
            </a:pPr>
            <a:r>
              <a:rPr lang="en-US" altLang="en-US">
                <a:solidFill>
                  <a:schemeClr val="lt2"/>
                </a:solidFill>
              </a:rPr>
              <a:t>	b. monostable multivibrator</a:t>
            </a:r>
          </a:p>
          <a:p>
            <a:pPr lvl="0" eaLnBrk="1" latinLnBrk="1" hangingPunct="1">
              <a:spcBef>
                <a:spcPct val="50000"/>
              </a:spcBef>
            </a:pPr>
            <a:r>
              <a:rPr lang="en-US" altLang="en-US">
                <a:solidFill>
                  <a:schemeClr val="lt2"/>
                </a:solidFill>
              </a:rPr>
              <a:t>	c. frequency multiplier</a:t>
            </a:r>
          </a:p>
          <a:p>
            <a:pPr lvl="0" eaLnBrk="1" latinLnBrk="1" hangingPunct="1">
              <a:spcBef>
                <a:spcPct val="50000"/>
              </a:spcBef>
            </a:pPr>
            <a:r>
              <a:rPr lang="en-US" altLang="en-US">
                <a:solidFill>
                  <a:schemeClr val="lt2"/>
                </a:solidFill>
              </a:rPr>
              <a:t>	d. frequency divider</a:t>
            </a:r>
          </a:p>
        </p:txBody>
      </p:sp>
      <p:sp>
        <p:nvSpPr>
          <p:cNvPr id="1049520" name="Rectangle 7"/>
          <p:cNvSpPr/>
          <p:nvPr/>
        </p:nvSpPr>
        <p:spPr>
          <a:xfrm>
            <a:off x="5562600" y="1905000"/>
            <a:ext cx="3352800" cy="3276600"/>
          </a:xfrm>
          <a:prstGeom prst="rect">
            <a:avLst/>
          </a:prstGeom>
          <a:solidFill>
            <a:srgbClr val="FFFFFF"/>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graphicFrame>
        <p:nvGraphicFramePr>
          <p:cNvPr id="4194354" name="Object 4194353"/>
          <p:cNvGraphicFramePr>
            <a:graphicFrameLocks/>
          </p:cNvGraphicFramePr>
          <p:nvPr/>
        </p:nvGraphicFramePr>
        <p:xfrm>
          <a:off x="5940425" y="2209800"/>
          <a:ext cx="2746375" cy="2819400"/>
        </p:xfrm>
        <a:graphic>
          <a:graphicData uri="http://schemas.openxmlformats.org/presentationml/2006/ole">
            <mc:AlternateContent xmlns:mc="http://schemas.openxmlformats.org/markup-compatibility/2006">
              <mc:Choice xmlns:v="urn:schemas-microsoft-com:vml" Requires="v">
                <p:oleObj spid="_x0000_s36866" name="CorelDRAW" r:id="rId5" imgW="2746375" imgH="2819400" progId="CorelDRAW.Graphic.13">
                  <p:embed followColorScheme="full"/>
                </p:oleObj>
              </mc:Choice>
              <mc:Fallback>
                <p:oleObj name="CorelDRAW" r:id="rId5" imgW="2746375" imgH="2819400" progId="CorelDRAW.Graphic.13">
                  <p:embed followColorScheme="full"/>
                  <p:pic>
                    <p:nvPicPr>
                      <p:cNvPr id="2097267" name="Object 8"/>
                      <p:cNvPicPr>
                        <a:picLocks/>
                      </p:cNvPicPr>
                      <p:nvPr/>
                    </p:nvPicPr>
                    <p:blipFill>
                      <a:blip r:embed="rId6"/>
                      <a:srcRect/>
                      <a:stretch>
                        <a:fillRect/>
                      </a:stretch>
                    </p:blipFill>
                    <p:spPr>
                      <a:xfrm>
                        <a:off x="5940425" y="2209800"/>
                        <a:ext cx="2746375" cy="2819400"/>
                      </a:xfrm>
                      <a:prstGeom prst="rect">
                        <a:avLst/>
                      </a:prstGeom>
                      <a:noFill/>
                      <a:ln>
                        <a:noFill/>
                      </a:ln>
                    </p:spPr>
                  </p:pic>
                </p:oleObj>
              </mc:Fallback>
            </mc:AlternateContent>
          </a:graphicData>
        </a:graphic>
      </p:graphicFrame>
      <p:sp>
        <p:nvSpPr>
          <p:cNvPr id="1049521" name="Text Box 9"/>
          <p:cNvSpPr txBox="1"/>
          <p:nvPr/>
        </p:nvSpPr>
        <p:spPr>
          <a:xfrm>
            <a:off x="6784975" y="29718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RESET</a:t>
            </a:r>
          </a:p>
        </p:txBody>
      </p:sp>
      <p:sp>
        <p:nvSpPr>
          <p:cNvPr id="1049522" name="Text Box 10"/>
          <p:cNvSpPr txBox="1"/>
          <p:nvPr/>
        </p:nvSpPr>
        <p:spPr>
          <a:xfrm>
            <a:off x="6784975" y="32004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DISCH</a:t>
            </a:r>
          </a:p>
        </p:txBody>
      </p:sp>
      <p:sp>
        <p:nvSpPr>
          <p:cNvPr id="1049523" name="Text Box 11"/>
          <p:cNvSpPr txBox="1"/>
          <p:nvPr/>
        </p:nvSpPr>
        <p:spPr>
          <a:xfrm>
            <a:off x="6784975" y="35814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THRES</a:t>
            </a:r>
          </a:p>
        </p:txBody>
      </p:sp>
      <p:sp>
        <p:nvSpPr>
          <p:cNvPr id="1049524" name="Text Box 12"/>
          <p:cNvSpPr txBox="1"/>
          <p:nvPr/>
        </p:nvSpPr>
        <p:spPr>
          <a:xfrm>
            <a:off x="6784975" y="40259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TRIG</a:t>
            </a:r>
          </a:p>
        </p:txBody>
      </p:sp>
      <p:sp>
        <p:nvSpPr>
          <p:cNvPr id="1049525" name="Text Box 13"/>
          <p:cNvSpPr txBox="1"/>
          <p:nvPr/>
        </p:nvSpPr>
        <p:spPr>
          <a:xfrm>
            <a:off x="7089775" y="42672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GND</a:t>
            </a:r>
          </a:p>
        </p:txBody>
      </p:sp>
      <p:sp>
        <p:nvSpPr>
          <p:cNvPr id="1049526" name="Text Box 14"/>
          <p:cNvSpPr txBox="1"/>
          <p:nvPr/>
        </p:nvSpPr>
        <p:spPr>
          <a:xfrm>
            <a:off x="7470775" y="40386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CONT</a:t>
            </a:r>
          </a:p>
        </p:txBody>
      </p:sp>
      <p:sp>
        <p:nvSpPr>
          <p:cNvPr id="1049527" name="Text Box 15"/>
          <p:cNvSpPr txBox="1"/>
          <p:nvPr/>
        </p:nvSpPr>
        <p:spPr>
          <a:xfrm>
            <a:off x="7597775" y="36195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OUT</a:t>
            </a:r>
          </a:p>
        </p:txBody>
      </p:sp>
      <p:sp>
        <p:nvSpPr>
          <p:cNvPr id="1049528" name="Text Box 16"/>
          <p:cNvSpPr txBox="1"/>
          <p:nvPr/>
        </p:nvSpPr>
        <p:spPr>
          <a:xfrm>
            <a:off x="7546975" y="2971800"/>
            <a:ext cx="75565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V</a:t>
            </a:r>
            <a:r>
              <a:rPr lang="en-US" altLang="en-US" sz="1400" baseline="-25000"/>
              <a:t>CC</a:t>
            </a:r>
          </a:p>
        </p:txBody>
      </p:sp>
      <p:sp>
        <p:nvSpPr>
          <p:cNvPr id="1049529" name="Text Box 17"/>
          <p:cNvSpPr txBox="1"/>
          <p:nvPr/>
        </p:nvSpPr>
        <p:spPr>
          <a:xfrm>
            <a:off x="7464425" y="1905000"/>
            <a:ext cx="762000" cy="3048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+V</a:t>
            </a:r>
            <a:r>
              <a:rPr lang="en-US" altLang="en-US" sz="1400" baseline="-25000"/>
              <a:t>CC</a:t>
            </a:r>
          </a:p>
        </p:txBody>
      </p:sp>
      <p:sp>
        <p:nvSpPr>
          <p:cNvPr id="1049530" name="Text Box 18"/>
          <p:cNvSpPr txBox="1"/>
          <p:nvPr/>
        </p:nvSpPr>
        <p:spPr>
          <a:xfrm>
            <a:off x="5715000" y="41910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C</a:t>
            </a:r>
            <a:r>
              <a:rPr lang="en-US" altLang="en-US" sz="1600" baseline="-25000"/>
              <a:t>1</a:t>
            </a:r>
          </a:p>
        </p:txBody>
      </p:sp>
      <p:sp>
        <p:nvSpPr>
          <p:cNvPr id="1049531" name="Text Box 19"/>
          <p:cNvSpPr txBox="1"/>
          <p:nvPr/>
        </p:nvSpPr>
        <p:spPr>
          <a:xfrm>
            <a:off x="5715000" y="27432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R</a:t>
            </a:r>
            <a:r>
              <a:rPr lang="en-US" altLang="en-US" sz="1600" baseline="-25000"/>
              <a:t>1</a:t>
            </a:r>
          </a:p>
        </p:txBody>
      </p:sp>
      <p:sp>
        <p:nvSpPr>
          <p:cNvPr id="1049532" name="Text Box 20"/>
          <p:cNvSpPr txBox="1"/>
          <p:nvPr/>
        </p:nvSpPr>
        <p:spPr>
          <a:xfrm>
            <a:off x="5715000" y="354965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1600" i="1"/>
              <a:t>R</a:t>
            </a:r>
            <a:r>
              <a:rPr lang="en-US" altLang="en-US" sz="1600" baseline="-25000"/>
              <a:t>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36" name="Rectangle 7"/>
          <p:cNvSpPr/>
          <p:nvPr/>
        </p:nvSpPr>
        <p:spPr>
          <a:xfrm>
            <a:off x="3200400" y="1981200"/>
            <a:ext cx="2819400" cy="3429000"/>
          </a:xfrm>
          <a:prstGeom prst="rect">
            <a:avLst/>
          </a:prstGeom>
          <a:solidFill>
            <a:schemeClr val="accent1"/>
          </a:solidFill>
          <a:ln w="9525"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9537" name="Text Box 8"/>
          <p:cNvSpPr txBox="1"/>
          <p:nvPr/>
        </p:nvSpPr>
        <p:spPr>
          <a:xfrm>
            <a:off x="3657600" y="2057400"/>
            <a:ext cx="1828800" cy="3195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Answers:</a:t>
            </a:r>
          </a:p>
          <a:p>
            <a:pPr lvl="0" eaLnBrk="1" latinLnBrk="1" hangingPunct="1">
              <a:spcBef>
                <a:spcPct val="50000"/>
              </a:spcBef>
            </a:pPr>
            <a:r>
              <a:rPr lang="en-US" altLang="en-US"/>
              <a:t>1.  b</a:t>
            </a:r>
          </a:p>
          <a:p>
            <a:pPr lvl="0" eaLnBrk="1" latinLnBrk="1" hangingPunct="1">
              <a:spcBef>
                <a:spcPct val="50000"/>
              </a:spcBef>
            </a:pPr>
            <a:r>
              <a:rPr lang="en-US" altLang="en-US"/>
              <a:t>2.  d</a:t>
            </a:r>
          </a:p>
          <a:p>
            <a:pPr lvl="0" eaLnBrk="1" latinLnBrk="1" hangingPunct="1">
              <a:spcBef>
                <a:spcPct val="50000"/>
              </a:spcBef>
            </a:pPr>
            <a:r>
              <a:rPr lang="en-US" altLang="en-US"/>
              <a:t>3.  b</a:t>
            </a:r>
          </a:p>
          <a:p>
            <a:pPr lvl="0" eaLnBrk="1" latinLnBrk="1" hangingPunct="1">
              <a:spcBef>
                <a:spcPct val="50000"/>
              </a:spcBef>
            </a:pPr>
            <a:r>
              <a:rPr lang="en-US" altLang="en-US"/>
              <a:t>4.  c</a:t>
            </a:r>
          </a:p>
          <a:p>
            <a:pPr lvl="0" eaLnBrk="1" latinLnBrk="1" hangingPunct="1">
              <a:spcBef>
                <a:spcPct val="50000"/>
              </a:spcBef>
            </a:pPr>
            <a:r>
              <a:rPr lang="en-US" altLang="en-US"/>
              <a:t>5.  b</a:t>
            </a:r>
          </a:p>
        </p:txBody>
      </p:sp>
      <p:sp>
        <p:nvSpPr>
          <p:cNvPr id="1049538" name="Text Box 9"/>
          <p:cNvSpPr txBox="1"/>
          <p:nvPr/>
        </p:nvSpPr>
        <p:spPr>
          <a:xfrm>
            <a:off x="4800600" y="2590800"/>
            <a:ext cx="1752600" cy="3195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6.  d</a:t>
            </a:r>
          </a:p>
          <a:p>
            <a:pPr lvl="0" eaLnBrk="1" latinLnBrk="1" hangingPunct="1">
              <a:spcBef>
                <a:spcPct val="50000"/>
              </a:spcBef>
            </a:pPr>
            <a:r>
              <a:rPr lang="en-US" altLang="en-US"/>
              <a:t>7.  d</a:t>
            </a:r>
          </a:p>
          <a:p>
            <a:pPr lvl="0" eaLnBrk="1" latinLnBrk="1" hangingPunct="1">
              <a:spcBef>
                <a:spcPct val="50000"/>
              </a:spcBef>
            </a:pPr>
            <a:r>
              <a:rPr lang="en-US" altLang="en-US"/>
              <a:t>8.  b</a:t>
            </a:r>
          </a:p>
          <a:p>
            <a:pPr lvl="0" eaLnBrk="1" latinLnBrk="1" hangingPunct="1">
              <a:spcBef>
                <a:spcPct val="50000"/>
              </a:spcBef>
            </a:pPr>
            <a:r>
              <a:rPr lang="en-US" altLang="en-US"/>
              <a:t>9.  d</a:t>
            </a:r>
          </a:p>
          <a:p>
            <a:pPr lvl="0" eaLnBrk="1" latinLnBrk="1" hangingPunct="1">
              <a:spcBef>
                <a:spcPct val="50000"/>
              </a:spcBef>
            </a:pPr>
            <a:r>
              <a:rPr lang="en-US" altLang="en-US"/>
              <a:t>10. a</a:t>
            </a:r>
          </a:p>
          <a:p>
            <a:pPr lvl="0" eaLnBrk="1" latinLnBrk="1" hangingPunct="1">
              <a:spcBef>
                <a:spcPct val="50000"/>
              </a:spcBef>
            </a:pPr>
            <a:endParaRPr lang="en-US" altLang="en-US"/>
          </a:p>
        </p:txBody>
      </p:sp>
      <p:sp>
        <p:nvSpPr>
          <p:cNvPr id="1049539" name="WordArt 10" descr="White marble"/>
          <p:cNvSpPr/>
          <p:nvPr/>
        </p:nvSpPr>
        <p:spPr>
          <a:xfrm>
            <a:off x="3886200" y="381000"/>
            <a:ext cx="1371600" cy="457200"/>
          </a:xfrm>
          <a:prstGeom prst="rect">
            <a:avLst/>
          </a:prstGeom>
        </p:spPr>
        <p:txBody>
          <a:bodyPr vert="horz" wrap="none" lIns="91440" tIns="45720" rIns="91440" bIns="45720" fromWordArt="1" anchor="t">
            <a:prstTxWarp prst="textPlain">
              <a:avLst>
                <a:gd name="adj" fmla="val 50000"/>
              </a:avLst>
            </a:prstTxWarp>
            <a:scene3d>
              <a:camera prst="legacyObliqueRight">
                <a:rot lat="0" lon="0" rev="0"/>
              </a:camera>
              <a:lightRig rig="legacyHarsh3" dir="t"/>
            </a:scene3d>
            <a:sp3d extrusionH="100000" prstMaterial="legacyMatte">
              <a:bevelT w="13500" h="13500" prst="angle"/>
              <a:bevelB w="13500" h="13500" prst="angle"/>
              <a:extrusionClr>
                <a:srgbClr val="663300"/>
              </a:extrusionClr>
            </a:sp3d>
          </a:bodyPr>
          <a:lstStyle/>
          <a:p>
            <a:pPr algn="ctr"/>
            <a:r>
              <a:rPr sz="3600" b="0" i="0" kern="10" spc="0" normalizeH="0">
                <a:ln w="9525" cap="flat" cmpd="sng">
                  <a:noFill/>
                  <a:prstDash val="solid"/>
                  <a:round/>
                </a:ln>
                <a:blipFill rotWithShape="0">
                  <a:blip r:embed="rId3">
                    <a:alphaModFix/>
                  </a:blip>
                  <a:srcRect/>
                  <a:tile tx="0" ty="0" sx="100000" sy="100000" flip="none" algn="tl"/>
                </a:blipFill>
                <a:latin typeface="Times New Roman"/>
                <a:ea typeface="Times New Roman"/>
              </a:rPr>
              <a:t>Quiz</a:t>
            </a:r>
          </a:p>
        </p:txBody>
      </p:sp>
    </p:spTree>
  </p:cSld>
  <p:clrMapOvr>
    <a:masterClrMapping/>
  </p:clrMapOvr>
  <p:transition>
    <p:strips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ext Box 8"/>
          <p:cNvSpPr txBox="1"/>
          <p:nvPr/>
        </p:nvSpPr>
        <p:spPr>
          <a:xfrm>
            <a:off x="838200" y="1600200"/>
            <a:ext cx="7696200" cy="457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The active-LOW </a:t>
            </a:r>
            <a:r>
              <a:rPr lang="en-US" altLang="en-US" i="1"/>
              <a:t>S-R</a:t>
            </a:r>
            <a:r>
              <a:rPr lang="en-US" altLang="en-US"/>
              <a:t> latch is available as the 74LS279A IC. </a:t>
            </a:r>
          </a:p>
        </p:txBody>
      </p:sp>
      <p:pic>
        <p:nvPicPr>
          <p:cNvPr id="2097163" name="Picture 9"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716" name="Text Box 10"/>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717" name="Rectangle 11"/>
          <p:cNvSpPr/>
          <p:nvPr/>
        </p:nvSpPr>
        <p:spPr>
          <a:xfrm>
            <a:off x="914400" y="1143000"/>
            <a:ext cx="1139825"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Latches</a:t>
            </a:r>
          </a:p>
        </p:txBody>
      </p:sp>
      <p:sp>
        <p:nvSpPr>
          <p:cNvPr id="1048718" name="Line 29"/>
          <p:cNvSpPr/>
          <p:nvPr/>
        </p:nvSpPr>
        <p:spPr>
          <a:xfrm>
            <a:off x="3074987" y="1676400"/>
            <a:ext cx="152400" cy="0"/>
          </a:xfrm>
          <a:prstGeom prst="line">
            <a:avLst/>
          </a:prstGeom>
          <a:noFill/>
          <a:ln w="9525" cap="flat" cmpd="sng">
            <a:solidFill>
              <a:schemeClr val="dk1">
                <a:alpha val="100000"/>
              </a:schemeClr>
            </a:solidFill>
            <a:prstDash val="solid"/>
            <a:round/>
          </a:ln>
        </p:spPr>
      </p:sp>
      <p:sp>
        <p:nvSpPr>
          <p:cNvPr id="1048719" name="Line 30"/>
          <p:cNvSpPr/>
          <p:nvPr/>
        </p:nvSpPr>
        <p:spPr>
          <a:xfrm>
            <a:off x="3352800" y="1676400"/>
            <a:ext cx="152400" cy="0"/>
          </a:xfrm>
          <a:prstGeom prst="line">
            <a:avLst/>
          </a:prstGeom>
          <a:noFill/>
          <a:ln w="9525" cap="flat" cmpd="sng">
            <a:solidFill>
              <a:schemeClr val="dk1">
                <a:alpha val="100000"/>
              </a:schemeClr>
            </a:solidFill>
            <a:prstDash val="solid"/>
            <a:round/>
          </a:ln>
        </p:spPr>
      </p:sp>
      <p:graphicFrame>
        <p:nvGraphicFramePr>
          <p:cNvPr id="4194309" name="Object 4194308"/>
          <p:cNvGraphicFramePr>
            <a:graphicFrameLocks/>
          </p:cNvGraphicFramePr>
          <p:nvPr/>
        </p:nvGraphicFramePr>
        <p:xfrm>
          <a:off x="5410200" y="2286000"/>
          <a:ext cx="2185987" cy="3475037"/>
        </p:xfrm>
        <a:graphic>
          <a:graphicData uri="http://schemas.openxmlformats.org/presentationml/2006/ole">
            <mc:AlternateContent xmlns:mc="http://schemas.openxmlformats.org/markup-compatibility/2006">
              <mc:Choice xmlns:v="urn:schemas-microsoft-com:vml" Requires="v">
                <p:oleObj spid="_x0000_s4098" name="CorelDRAW" r:id="rId5" imgW="2185987" imgH="3475037" progId="CorelDRAW.Graphic.13">
                  <p:embed followColorScheme="full"/>
                </p:oleObj>
              </mc:Choice>
              <mc:Fallback>
                <p:oleObj name="CorelDRAW" r:id="rId5" imgW="2185987" imgH="3475037" progId="CorelDRAW.Graphic.13">
                  <p:embed followColorScheme="full"/>
                  <p:pic>
                    <p:nvPicPr>
                      <p:cNvPr id="2097164" name="Object 66"/>
                      <p:cNvPicPr>
                        <a:picLocks/>
                      </p:cNvPicPr>
                      <p:nvPr/>
                    </p:nvPicPr>
                    <p:blipFill>
                      <a:blip r:embed="rId6"/>
                      <a:srcRect/>
                      <a:stretch>
                        <a:fillRect/>
                      </a:stretch>
                    </p:blipFill>
                    <p:spPr>
                      <a:xfrm>
                        <a:off x="5410200" y="2286000"/>
                        <a:ext cx="2185987" cy="3475037"/>
                      </a:xfrm>
                      <a:prstGeom prst="rect">
                        <a:avLst/>
                      </a:prstGeom>
                      <a:noFill/>
                      <a:ln>
                        <a:noFill/>
                      </a:ln>
                    </p:spPr>
                  </p:pic>
                </p:oleObj>
              </mc:Fallback>
            </mc:AlternateContent>
          </a:graphicData>
        </a:graphic>
      </p:graphicFrame>
      <p:sp>
        <p:nvSpPr>
          <p:cNvPr id="1048720" name="Text Box 67"/>
          <p:cNvSpPr txBox="1"/>
          <p:nvPr/>
        </p:nvSpPr>
        <p:spPr>
          <a:xfrm>
            <a:off x="7607300" y="251460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00"/>
                </a:solidFill>
              </a:rPr>
              <a:t>1</a:t>
            </a:r>
            <a:r>
              <a:rPr lang="en-US" altLang="en-US" sz="1600" i="1">
                <a:solidFill>
                  <a:srgbClr val="FF0000"/>
                </a:solidFill>
              </a:rPr>
              <a:t>Q</a:t>
            </a:r>
          </a:p>
        </p:txBody>
      </p:sp>
      <p:sp>
        <p:nvSpPr>
          <p:cNvPr id="1048721" name="Text Box 68"/>
          <p:cNvSpPr txBox="1"/>
          <p:nvPr/>
        </p:nvSpPr>
        <p:spPr>
          <a:xfrm>
            <a:off x="7607300" y="3341687"/>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00"/>
                </a:solidFill>
              </a:rPr>
              <a:t>2</a:t>
            </a:r>
            <a:r>
              <a:rPr lang="en-US" altLang="en-US" sz="1600" i="1">
                <a:solidFill>
                  <a:srgbClr val="FF0000"/>
                </a:solidFill>
              </a:rPr>
              <a:t>Q</a:t>
            </a:r>
          </a:p>
        </p:txBody>
      </p:sp>
      <p:sp>
        <p:nvSpPr>
          <p:cNvPr id="1048722" name="Text Box 69"/>
          <p:cNvSpPr txBox="1"/>
          <p:nvPr/>
        </p:nvSpPr>
        <p:spPr>
          <a:xfrm>
            <a:off x="7607300" y="4186237"/>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00"/>
                </a:solidFill>
              </a:rPr>
              <a:t>3</a:t>
            </a:r>
            <a:r>
              <a:rPr lang="en-US" altLang="en-US" sz="1600" i="1">
                <a:solidFill>
                  <a:srgbClr val="FF0000"/>
                </a:solidFill>
              </a:rPr>
              <a:t>Q</a:t>
            </a:r>
          </a:p>
        </p:txBody>
      </p:sp>
      <p:sp>
        <p:nvSpPr>
          <p:cNvPr id="1048723" name="Text Box 70"/>
          <p:cNvSpPr txBox="1"/>
          <p:nvPr/>
        </p:nvSpPr>
        <p:spPr>
          <a:xfrm>
            <a:off x="7607300" y="5064125"/>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solidFill>
                  <a:srgbClr val="FF0000"/>
                </a:solidFill>
              </a:rPr>
              <a:t>4</a:t>
            </a:r>
            <a:r>
              <a:rPr lang="en-US" altLang="en-US" sz="1600" i="1">
                <a:solidFill>
                  <a:srgbClr val="FF0000"/>
                </a:solidFill>
              </a:rPr>
              <a:t>Q</a:t>
            </a:r>
          </a:p>
        </p:txBody>
      </p:sp>
      <p:sp>
        <p:nvSpPr>
          <p:cNvPr id="1048724" name="Text Box 71"/>
          <p:cNvSpPr txBox="1"/>
          <p:nvPr/>
        </p:nvSpPr>
        <p:spPr>
          <a:xfrm>
            <a:off x="5867400" y="5715000"/>
            <a:ext cx="1295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a:t>74LS279A </a:t>
            </a:r>
          </a:p>
        </p:txBody>
      </p:sp>
      <p:grpSp>
        <p:nvGrpSpPr>
          <p:cNvPr id="103" name="Group 102"/>
          <p:cNvGrpSpPr/>
          <p:nvPr/>
        </p:nvGrpSpPr>
        <p:grpSpPr>
          <a:xfrm>
            <a:off x="914400" y="2057400"/>
            <a:ext cx="4191000" cy="1311275"/>
            <a:chOff x="576" y="1296"/>
            <a:chExt cx="2640" cy="826"/>
          </a:xfrm>
        </p:grpSpPr>
        <p:sp>
          <p:nvSpPr>
            <p:cNvPr id="1048725" name="Text Box 72"/>
            <p:cNvSpPr txBox="1"/>
            <p:nvPr/>
          </p:nvSpPr>
          <p:spPr>
            <a:xfrm>
              <a:off x="576" y="1296"/>
              <a:ext cx="2640" cy="826"/>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2000"/>
                <a:t>It features four internal latches with two having two </a:t>
              </a:r>
              <a:r>
                <a:rPr lang="en-US" altLang="en-US" sz="2000" i="1"/>
                <a:t>S</a:t>
              </a:r>
              <a:r>
                <a:rPr lang="en-US" altLang="en-US" sz="2000"/>
                <a:t> inputs. To SET any of the latches, the </a:t>
              </a:r>
              <a:r>
                <a:rPr lang="en-US" altLang="en-US" sz="2000" i="1"/>
                <a:t>S</a:t>
              </a:r>
              <a:r>
                <a:rPr lang="en-US" altLang="en-US" sz="2000"/>
                <a:t> line is pulsed low. It is available in several packages. </a:t>
              </a:r>
            </a:p>
          </p:txBody>
        </p:sp>
        <p:sp>
          <p:nvSpPr>
            <p:cNvPr id="1048726" name="Line 73"/>
            <p:cNvSpPr/>
            <p:nvPr/>
          </p:nvSpPr>
          <p:spPr>
            <a:xfrm>
              <a:off x="1673" y="1533"/>
              <a:ext cx="96" cy="0"/>
            </a:xfrm>
            <a:prstGeom prst="line">
              <a:avLst/>
            </a:prstGeom>
            <a:noFill/>
            <a:ln w="9525" cap="flat" cmpd="sng">
              <a:solidFill>
                <a:schemeClr val="dk1">
                  <a:alpha val="100000"/>
                </a:schemeClr>
              </a:solidFill>
              <a:prstDash val="solid"/>
              <a:round/>
            </a:ln>
          </p:spPr>
        </p:sp>
        <p:sp>
          <p:nvSpPr>
            <p:cNvPr id="1048727" name="Line 74"/>
            <p:cNvSpPr/>
            <p:nvPr/>
          </p:nvSpPr>
          <p:spPr>
            <a:xfrm>
              <a:off x="1796" y="1725"/>
              <a:ext cx="96" cy="0"/>
            </a:xfrm>
            <a:prstGeom prst="line">
              <a:avLst/>
            </a:prstGeom>
            <a:noFill/>
            <a:ln w="9525" cap="flat" cmpd="sng">
              <a:solidFill>
                <a:schemeClr val="dk1">
                  <a:alpha val="100000"/>
                </a:schemeClr>
              </a:solidFill>
              <a:prstDash val="solid"/>
              <a:round/>
            </a:ln>
          </p:spPr>
        </p:sp>
      </p:grpSp>
      <p:grpSp>
        <p:nvGrpSpPr>
          <p:cNvPr id="104" name="Group 103"/>
          <p:cNvGrpSpPr/>
          <p:nvPr/>
        </p:nvGrpSpPr>
        <p:grpSpPr>
          <a:xfrm>
            <a:off x="1219200" y="3962400"/>
            <a:ext cx="3962400" cy="1984375"/>
            <a:chOff x="768" y="2496"/>
            <a:chExt cx="2496" cy="1250"/>
          </a:xfrm>
        </p:grpSpPr>
        <p:graphicFrame>
          <p:nvGraphicFramePr>
            <p:cNvPr id="4194310" name="Object 4194309"/>
            <p:cNvGraphicFramePr>
              <a:graphicFrameLocks/>
            </p:cNvGraphicFramePr>
            <p:nvPr/>
          </p:nvGraphicFramePr>
          <p:xfrm>
            <a:off x="768" y="2688"/>
            <a:ext cx="2457" cy="1058"/>
          </p:xfrm>
          <a:graphic>
            <a:graphicData uri="http://schemas.openxmlformats.org/presentationml/2006/ole">
              <mc:AlternateContent xmlns:mc="http://schemas.openxmlformats.org/markup-compatibility/2006">
                <mc:Choice xmlns:v="urn:schemas-microsoft-com:vml" Requires="v">
                  <p:oleObj spid="_x0000_s4099" name="CorelDRAW" r:id="rId7" imgW="2457" imgH="1058" progId="CorelDRAW.Graphic.13">
                    <p:embed followColorScheme="full"/>
                  </p:oleObj>
                </mc:Choice>
                <mc:Fallback>
                  <p:oleObj name="CorelDRAW" r:id="rId7" imgW="2457" imgH="1058" progId="CorelDRAW.Graphic.13">
                    <p:embed followColorScheme="full"/>
                    <p:pic>
                      <p:nvPicPr>
                        <p:cNvPr id="2097165" name="Object 75"/>
                        <p:cNvPicPr>
                          <a:picLocks/>
                        </p:cNvPicPr>
                        <p:nvPr/>
                      </p:nvPicPr>
                      <p:blipFill>
                        <a:blip r:embed="rId8"/>
                        <a:srcRect/>
                        <a:stretch>
                          <a:fillRect/>
                        </a:stretch>
                      </p:blipFill>
                      <p:spPr>
                        <a:xfrm>
                          <a:off x="768" y="2688"/>
                          <a:ext cx="2457" cy="1058"/>
                        </a:xfrm>
                        <a:prstGeom prst="rect">
                          <a:avLst/>
                        </a:prstGeom>
                        <a:noFill/>
                        <a:ln>
                          <a:noFill/>
                        </a:ln>
                      </p:spPr>
                    </p:pic>
                  </p:oleObj>
                </mc:Fallback>
              </mc:AlternateContent>
            </a:graphicData>
          </a:graphic>
        </p:graphicFrame>
        <p:sp>
          <p:nvSpPr>
            <p:cNvPr id="1048728" name="Text Box 79"/>
            <p:cNvSpPr txBox="1"/>
            <p:nvPr/>
          </p:nvSpPr>
          <p:spPr>
            <a:xfrm>
              <a:off x="2352" y="3456"/>
              <a:ext cx="432" cy="288"/>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200"/>
                <a:t>Position 1 to 2</a:t>
              </a:r>
            </a:p>
          </p:txBody>
        </p:sp>
        <p:sp>
          <p:nvSpPr>
            <p:cNvPr id="1048729" name="Text Box 80"/>
            <p:cNvSpPr txBox="1"/>
            <p:nvPr/>
          </p:nvSpPr>
          <p:spPr>
            <a:xfrm>
              <a:off x="2832" y="3456"/>
              <a:ext cx="432" cy="288"/>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200"/>
                <a:t>Position 2 to 1</a:t>
              </a:r>
            </a:p>
          </p:txBody>
        </p:sp>
        <p:sp>
          <p:nvSpPr>
            <p:cNvPr id="1048730" name="Text Box 81"/>
            <p:cNvSpPr txBox="1"/>
            <p:nvPr/>
          </p:nvSpPr>
          <p:spPr>
            <a:xfrm>
              <a:off x="1708" y="3222"/>
              <a:ext cx="192" cy="19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S</a:t>
              </a:r>
            </a:p>
          </p:txBody>
        </p:sp>
        <p:sp>
          <p:nvSpPr>
            <p:cNvPr id="1048731" name="Text Box 82"/>
            <p:cNvSpPr txBox="1"/>
            <p:nvPr/>
          </p:nvSpPr>
          <p:spPr>
            <a:xfrm>
              <a:off x="1708" y="3462"/>
              <a:ext cx="192" cy="19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R</a:t>
              </a:r>
            </a:p>
          </p:txBody>
        </p:sp>
        <p:sp>
          <p:nvSpPr>
            <p:cNvPr id="1048732" name="Text Box 83"/>
            <p:cNvSpPr txBox="1"/>
            <p:nvPr/>
          </p:nvSpPr>
          <p:spPr>
            <a:xfrm>
              <a:off x="2112" y="3120"/>
              <a:ext cx="240" cy="19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Q</a:t>
              </a:r>
            </a:p>
          </p:txBody>
        </p:sp>
        <p:sp>
          <p:nvSpPr>
            <p:cNvPr id="1048733" name="Text Box 84"/>
            <p:cNvSpPr txBox="1"/>
            <p:nvPr/>
          </p:nvSpPr>
          <p:spPr>
            <a:xfrm>
              <a:off x="1248" y="2496"/>
              <a:ext cx="336" cy="19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400" i="1"/>
                <a:t>V</a:t>
              </a:r>
              <a:r>
                <a:rPr lang="en-US" altLang="en-US" sz="1400" baseline="-25000"/>
                <a:t>CC</a:t>
              </a:r>
            </a:p>
          </p:txBody>
        </p:sp>
      </p:grpSp>
      <p:grpSp>
        <p:nvGrpSpPr>
          <p:cNvPr id="105" name="Group 104"/>
          <p:cNvGrpSpPr/>
          <p:nvPr/>
        </p:nvGrpSpPr>
        <p:grpSpPr>
          <a:xfrm>
            <a:off x="914400" y="3352800"/>
            <a:ext cx="3886200" cy="701675"/>
            <a:chOff x="624" y="2112"/>
            <a:chExt cx="2448" cy="442"/>
          </a:xfrm>
        </p:grpSpPr>
        <p:sp>
          <p:nvSpPr>
            <p:cNvPr id="1048734" name="Line 76"/>
            <p:cNvSpPr/>
            <p:nvPr/>
          </p:nvSpPr>
          <p:spPr>
            <a:xfrm>
              <a:off x="690" y="2151"/>
              <a:ext cx="96" cy="0"/>
            </a:xfrm>
            <a:prstGeom prst="line">
              <a:avLst/>
            </a:prstGeom>
            <a:noFill/>
            <a:ln w="9525" cap="flat" cmpd="sng">
              <a:solidFill>
                <a:schemeClr val="dk1">
                  <a:alpha val="100000"/>
                </a:schemeClr>
              </a:solidFill>
              <a:prstDash val="solid"/>
              <a:round/>
            </a:ln>
          </p:spPr>
        </p:sp>
        <p:sp>
          <p:nvSpPr>
            <p:cNvPr id="1048735" name="Line 77"/>
            <p:cNvSpPr/>
            <p:nvPr/>
          </p:nvSpPr>
          <p:spPr>
            <a:xfrm>
              <a:off x="834" y="2151"/>
              <a:ext cx="96" cy="0"/>
            </a:xfrm>
            <a:prstGeom prst="line">
              <a:avLst/>
            </a:prstGeom>
            <a:noFill/>
            <a:ln w="9525" cap="flat" cmpd="sng">
              <a:solidFill>
                <a:schemeClr val="dk1">
                  <a:alpha val="100000"/>
                </a:schemeClr>
              </a:solidFill>
              <a:prstDash val="solid"/>
              <a:round/>
            </a:ln>
          </p:spPr>
        </p:sp>
        <p:sp>
          <p:nvSpPr>
            <p:cNvPr id="1048736" name="Text Box 86"/>
            <p:cNvSpPr txBox="1"/>
            <p:nvPr/>
          </p:nvSpPr>
          <p:spPr>
            <a:xfrm>
              <a:off x="624" y="2112"/>
              <a:ext cx="2448" cy="44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2000" i="1"/>
                <a:t>S-R</a:t>
              </a:r>
              <a:r>
                <a:rPr lang="en-US" altLang="en-US" sz="2000"/>
                <a:t> latches are frequently used for switch debounce circuits as shown:</a:t>
              </a:r>
            </a:p>
          </p:txBody>
        </p:sp>
      </p:grpSp>
      <p:grpSp>
        <p:nvGrpSpPr>
          <p:cNvPr id="106" name="Group 105"/>
          <p:cNvGrpSpPr/>
          <p:nvPr/>
        </p:nvGrpSpPr>
        <p:grpSpPr>
          <a:xfrm>
            <a:off x="2362200" y="4997450"/>
            <a:ext cx="457200" cy="336550"/>
            <a:chOff x="816" y="4464"/>
            <a:chExt cx="288" cy="212"/>
          </a:xfrm>
        </p:grpSpPr>
        <p:sp>
          <p:nvSpPr>
            <p:cNvPr id="1048737" name="Text Box 89"/>
            <p:cNvSpPr txBox="1"/>
            <p:nvPr/>
          </p:nvSpPr>
          <p:spPr>
            <a:xfrm>
              <a:off x="816" y="4464"/>
              <a:ext cx="288"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t>S</a:t>
              </a:r>
            </a:p>
          </p:txBody>
        </p:sp>
        <p:sp>
          <p:nvSpPr>
            <p:cNvPr id="1048738" name="Line 91"/>
            <p:cNvSpPr/>
            <p:nvPr/>
          </p:nvSpPr>
          <p:spPr>
            <a:xfrm>
              <a:off x="864" y="4512"/>
              <a:ext cx="96" cy="0"/>
            </a:xfrm>
            <a:prstGeom prst="line">
              <a:avLst/>
            </a:prstGeom>
            <a:noFill/>
            <a:ln w="9525" cap="flat" cmpd="sng">
              <a:solidFill>
                <a:schemeClr val="dk1">
                  <a:alpha val="100000"/>
                </a:schemeClr>
              </a:solidFill>
              <a:prstDash val="solid"/>
              <a:round/>
            </a:ln>
          </p:spPr>
        </p:sp>
      </p:grpSp>
      <p:grpSp>
        <p:nvGrpSpPr>
          <p:cNvPr id="107" name="Group 106"/>
          <p:cNvGrpSpPr/>
          <p:nvPr/>
        </p:nvGrpSpPr>
        <p:grpSpPr>
          <a:xfrm>
            <a:off x="2362200" y="5410200"/>
            <a:ext cx="457200" cy="336550"/>
            <a:chOff x="864" y="4752"/>
            <a:chExt cx="288" cy="212"/>
          </a:xfrm>
        </p:grpSpPr>
        <p:sp>
          <p:nvSpPr>
            <p:cNvPr id="1048739" name="Text Box 90"/>
            <p:cNvSpPr txBox="1"/>
            <p:nvPr/>
          </p:nvSpPr>
          <p:spPr>
            <a:xfrm>
              <a:off x="864" y="4752"/>
              <a:ext cx="288"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t>R</a:t>
              </a:r>
            </a:p>
          </p:txBody>
        </p:sp>
        <p:sp>
          <p:nvSpPr>
            <p:cNvPr id="1048740" name="Line 93"/>
            <p:cNvSpPr/>
            <p:nvPr/>
          </p:nvSpPr>
          <p:spPr>
            <a:xfrm>
              <a:off x="912" y="4800"/>
              <a:ext cx="96" cy="0"/>
            </a:xfrm>
            <a:prstGeom prst="line">
              <a:avLst/>
            </a:prstGeom>
            <a:noFill/>
            <a:ln w="9525" cap="flat" cmpd="sng">
              <a:solidFill>
                <a:schemeClr val="dk1">
                  <a:alpha val="100000"/>
                </a:schemeClr>
              </a:solidFill>
              <a:prstDash val="solid"/>
              <a:round/>
            </a:ln>
          </p:spPr>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additive="base">
                                        <p:cTn id="7" dur="500" fill="hold"/>
                                        <p:tgtEl>
                                          <p:spTgt spid="105"/>
                                        </p:tgtEl>
                                        <p:attrNameLst>
                                          <p:attrName>ppt_x</p:attrName>
                                        </p:attrNameLst>
                                      </p:cBhvr>
                                      <p:tavLst>
                                        <p:tav tm="0">
                                          <p:val>
                                            <p:strVal val="0-#ppt_w/2"/>
                                          </p:val>
                                        </p:tav>
                                        <p:tav tm="100000">
                                          <p:val>
                                            <p:strVal val="#ppt_x"/>
                                          </p:val>
                                        </p:tav>
                                      </p:tavLst>
                                    </p:anim>
                                    <p:anim calcmode="lin" valueType="num">
                                      <p:cBhvr additive="base">
                                        <p:cTn id="8" dur="500" fill="hold"/>
                                        <p:tgtEl>
                                          <p:spTgt spid="10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7" presetClass="entr" presetSubtype="0" fill="hold" nodeType="after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1000"/>
                                        <p:tgtEl>
                                          <p:spTgt spid="104"/>
                                        </p:tgtEl>
                                      </p:cBhvr>
                                    </p:animEffect>
                                    <p:anim calcmode="lin" valueType="num">
                                      <p:cBhvr>
                                        <p:cTn id="13" dur="1000" fill="hold"/>
                                        <p:tgtEl>
                                          <p:spTgt spid="104"/>
                                        </p:tgtEl>
                                        <p:attrNameLst>
                                          <p:attrName>ppt_x</p:attrName>
                                        </p:attrNameLst>
                                      </p:cBhvr>
                                      <p:tavLst>
                                        <p:tav tm="0">
                                          <p:val>
                                            <p:strVal val="#ppt_x"/>
                                          </p:val>
                                        </p:tav>
                                        <p:tav tm="100000">
                                          <p:val>
                                            <p:strVal val="#ppt_x"/>
                                          </p:val>
                                        </p:tav>
                                      </p:tavLst>
                                    </p:anim>
                                    <p:anim calcmode="lin" valueType="num">
                                      <p:cBhvr>
                                        <p:cTn id="14" dur="900" decel="100000" fill="hold"/>
                                        <p:tgtEl>
                                          <p:spTgt spid="104"/>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4"/>
                                        </p:tgtEl>
                                        <p:attrNameLst>
                                          <p:attrName>ppt_y</p:attrName>
                                        </p:attrNameLst>
                                      </p:cBhvr>
                                      <p:tavLst>
                                        <p:tav tm="0">
                                          <p:val>
                                            <p:strVal val="#ppt_y-.03"/>
                                          </p:val>
                                        </p:tav>
                                        <p:tav tm="100000">
                                          <p:val>
                                            <p:strVal val="#ppt_y"/>
                                          </p:val>
                                        </p:tav>
                                      </p:tavLst>
                                    </p:anim>
                                  </p:childTnLst>
                                </p:cTn>
                              </p:par>
                            </p:childTnLst>
                          </p:cTn>
                        </p:par>
                        <p:par>
                          <p:cTn id="16" fill="hold" nodeType="afterGroup">
                            <p:stCondLst>
                              <p:cond delay="1500"/>
                            </p:stCondLst>
                            <p:childTnLst>
                              <p:par>
                                <p:cTn id="17" presetID="15" presetClass="entr" presetSubtype="0" fill="hold" nodeType="afterEffect">
                                  <p:stCondLst>
                                    <p:cond delay="0"/>
                                  </p:stCondLst>
                                  <p:childTnLst>
                                    <p:set>
                                      <p:cBhvr>
                                        <p:cTn id="18" dur="1" fill="hold">
                                          <p:stCondLst>
                                            <p:cond delay="0"/>
                                          </p:stCondLst>
                                        </p:cTn>
                                        <p:tgtEl>
                                          <p:spTgt spid="106"/>
                                        </p:tgtEl>
                                        <p:attrNameLst>
                                          <p:attrName>style.visibility</p:attrName>
                                        </p:attrNameLst>
                                      </p:cBhvr>
                                      <p:to>
                                        <p:strVal val="visible"/>
                                      </p:to>
                                    </p:set>
                                    <p:anim calcmode="lin" valueType="num">
                                      <p:cBhvr>
                                        <p:cTn id="19" dur="500" fill="hold"/>
                                        <p:tgtEl>
                                          <p:spTgt spid="106"/>
                                        </p:tgtEl>
                                        <p:attrNameLst>
                                          <p:attrName>ppt_w</p:attrName>
                                        </p:attrNameLst>
                                      </p:cBhvr>
                                      <p:tavLst>
                                        <p:tav tm="0">
                                          <p:val>
                                            <p:fltVal val="0"/>
                                          </p:val>
                                        </p:tav>
                                        <p:tav tm="100000">
                                          <p:val>
                                            <p:strVal val="#ppt_w"/>
                                          </p:val>
                                        </p:tav>
                                      </p:tavLst>
                                    </p:anim>
                                    <p:anim calcmode="lin" valueType="num">
                                      <p:cBhvr>
                                        <p:cTn id="20" dur="500" fill="hold"/>
                                        <p:tgtEl>
                                          <p:spTgt spid="106"/>
                                        </p:tgtEl>
                                        <p:attrNameLst>
                                          <p:attrName>ppt_h</p:attrName>
                                        </p:attrNameLst>
                                      </p:cBhvr>
                                      <p:tavLst>
                                        <p:tav tm="0">
                                          <p:val>
                                            <p:fltVal val="0"/>
                                          </p:val>
                                        </p:tav>
                                        <p:tav tm="100000">
                                          <p:val>
                                            <p:strVal val="#ppt_h"/>
                                          </p:val>
                                        </p:tav>
                                      </p:tavLst>
                                    </p:anim>
                                    <p:anim calcmode="lin" valueType="num">
                                      <p:cBhvr>
                                        <p:cTn id="21" dur="500" fill="hold"/>
                                        <p:tgtEl>
                                          <p:spTgt spid="106"/>
                                        </p:tgtEl>
                                        <p:attrNameLst>
                                          <p:attrName>ppt_x</p:attrName>
                                        </p:attrNameLst>
                                      </p:cBhvr>
                                      <p:tavLst>
                                        <p:tav tm="0" fmla="#ppt_x+(cos(-2*pi*(1-$))*-#ppt_x-sin(-2*pi*(1-$))*(1-#ppt_y))*(1-$)">
                                          <p:val>
                                            <p:fltVal val="0"/>
                                          </p:val>
                                        </p:tav>
                                        <p:tav tm="100000">
                                          <p:val>
                                            <p:fltVal val="1"/>
                                          </p:val>
                                        </p:tav>
                                      </p:tavLst>
                                    </p:anim>
                                    <p:anim calcmode="lin" valueType="num">
                                      <p:cBhvr>
                                        <p:cTn id="22" dur="500" fill="hold"/>
                                        <p:tgtEl>
                                          <p:spTgt spid="106"/>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p:cTn id="25" dur="1000" fill="hold"/>
                                        <p:tgtEl>
                                          <p:spTgt spid="107"/>
                                        </p:tgtEl>
                                        <p:attrNameLst>
                                          <p:attrName>ppt_w</p:attrName>
                                        </p:attrNameLst>
                                      </p:cBhvr>
                                      <p:tavLst>
                                        <p:tav tm="0">
                                          <p:val>
                                            <p:fltVal val="0"/>
                                          </p:val>
                                        </p:tav>
                                        <p:tav tm="100000">
                                          <p:val>
                                            <p:strVal val="#ppt_w"/>
                                          </p:val>
                                        </p:tav>
                                      </p:tavLst>
                                    </p:anim>
                                    <p:anim calcmode="lin" valueType="num">
                                      <p:cBhvr>
                                        <p:cTn id="26" dur="1000" fill="hold"/>
                                        <p:tgtEl>
                                          <p:spTgt spid="107"/>
                                        </p:tgtEl>
                                        <p:attrNameLst>
                                          <p:attrName>ppt_h</p:attrName>
                                        </p:attrNameLst>
                                      </p:cBhvr>
                                      <p:tavLst>
                                        <p:tav tm="0">
                                          <p:val>
                                            <p:fltVal val="0"/>
                                          </p:val>
                                        </p:tav>
                                        <p:tav tm="100000">
                                          <p:val>
                                            <p:strVal val="#ppt_h"/>
                                          </p:val>
                                        </p:tav>
                                      </p:tavLst>
                                    </p:anim>
                                    <p:anim calcmode="lin" valueType="num">
                                      <p:cBhvr>
                                        <p:cTn id="27" dur="1000" fill="hold"/>
                                        <p:tgtEl>
                                          <p:spTgt spid="10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0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4" name="Rectangle 71"/>
          <p:cNvSpPr/>
          <p:nvPr/>
        </p:nvSpPr>
        <p:spPr>
          <a:xfrm>
            <a:off x="3186112" y="4733925"/>
            <a:ext cx="417512" cy="1438275"/>
          </a:xfrm>
          <a:prstGeom prst="rect">
            <a:avLst/>
          </a:prstGeom>
          <a:solidFill>
            <a:srgbClr val="FFFF99"/>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745" name="Rectangle 72"/>
          <p:cNvSpPr/>
          <p:nvPr/>
        </p:nvSpPr>
        <p:spPr>
          <a:xfrm>
            <a:off x="4495800" y="4733925"/>
            <a:ext cx="417512" cy="1438275"/>
          </a:xfrm>
          <a:prstGeom prst="rect">
            <a:avLst/>
          </a:prstGeom>
          <a:solidFill>
            <a:srgbClr val="FFFF99"/>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746" name="Rectangle 73"/>
          <p:cNvSpPr/>
          <p:nvPr/>
        </p:nvSpPr>
        <p:spPr>
          <a:xfrm>
            <a:off x="5791200" y="4733925"/>
            <a:ext cx="417512" cy="1438275"/>
          </a:xfrm>
          <a:prstGeom prst="rect">
            <a:avLst/>
          </a:prstGeom>
          <a:solidFill>
            <a:srgbClr val="FFFF99"/>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sp>
        <p:nvSpPr>
          <p:cNvPr id="1048747" name="Text Box 2"/>
          <p:cNvSpPr txBox="1"/>
          <p:nvPr/>
        </p:nvSpPr>
        <p:spPr>
          <a:xfrm>
            <a:off x="838200" y="1600200"/>
            <a:ext cx="7696200" cy="457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A gated latch is a variation on the basic latch.</a:t>
            </a:r>
          </a:p>
        </p:txBody>
      </p:sp>
      <p:pic>
        <p:nvPicPr>
          <p:cNvPr id="2097166" name="Picture 3"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748" name="Text Box 4"/>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749" name="Rectangle 5"/>
          <p:cNvSpPr/>
          <p:nvPr/>
        </p:nvSpPr>
        <p:spPr>
          <a:xfrm>
            <a:off x="914400" y="1143000"/>
            <a:ext cx="1139825"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Latches</a:t>
            </a:r>
          </a:p>
        </p:txBody>
      </p:sp>
      <p:graphicFrame>
        <p:nvGraphicFramePr>
          <p:cNvPr id="4194311" name="Object 4194310"/>
          <p:cNvGraphicFramePr>
            <a:graphicFrameLocks/>
          </p:cNvGraphicFramePr>
          <p:nvPr/>
        </p:nvGraphicFramePr>
        <p:xfrm>
          <a:off x="5400675" y="2133600"/>
          <a:ext cx="2733675" cy="1825625"/>
        </p:xfrm>
        <a:graphic>
          <a:graphicData uri="http://schemas.openxmlformats.org/presentationml/2006/ole">
            <mc:AlternateContent xmlns:mc="http://schemas.openxmlformats.org/markup-compatibility/2006">
              <mc:Choice xmlns:v="urn:schemas-microsoft-com:vml" Requires="v">
                <p:oleObj spid="_x0000_s5122" name="CorelDRAW" r:id="rId5" imgW="2733675" imgH="1825625" progId="CorelDRAW.Graphic.13">
                  <p:embed followColorScheme="full"/>
                </p:oleObj>
              </mc:Choice>
              <mc:Fallback>
                <p:oleObj name="CorelDRAW" r:id="rId5" imgW="2733675" imgH="1825625" progId="CorelDRAW.Graphic.13">
                  <p:embed followColorScheme="full"/>
                  <p:pic>
                    <p:nvPicPr>
                      <p:cNvPr id="2097167" name="Object 36"/>
                      <p:cNvPicPr>
                        <a:picLocks/>
                      </p:cNvPicPr>
                      <p:nvPr/>
                    </p:nvPicPr>
                    <p:blipFill>
                      <a:blip r:embed="rId6"/>
                      <a:srcRect/>
                      <a:stretch>
                        <a:fillRect/>
                      </a:stretch>
                    </p:blipFill>
                    <p:spPr>
                      <a:xfrm>
                        <a:off x="5400675" y="2133600"/>
                        <a:ext cx="2733675" cy="1825625"/>
                      </a:xfrm>
                      <a:prstGeom prst="rect">
                        <a:avLst/>
                      </a:prstGeom>
                      <a:noFill/>
                      <a:ln>
                        <a:noFill/>
                      </a:ln>
                    </p:spPr>
                  </p:pic>
                </p:oleObj>
              </mc:Fallback>
            </mc:AlternateContent>
          </a:graphicData>
        </a:graphic>
      </p:graphicFrame>
      <p:sp>
        <p:nvSpPr>
          <p:cNvPr id="1048750" name="Text Box 37"/>
          <p:cNvSpPr txBox="1"/>
          <p:nvPr/>
        </p:nvSpPr>
        <p:spPr>
          <a:xfrm>
            <a:off x="914400" y="2057400"/>
            <a:ext cx="3733800" cy="13112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2000"/>
              <a:t>The gated latch has an additional input, called enable (</a:t>
            </a:r>
            <a:r>
              <a:rPr lang="en-US" altLang="en-US" sz="2000" i="1"/>
              <a:t>EN</a:t>
            </a:r>
            <a:r>
              <a:rPr lang="en-US" altLang="en-US" sz="2000"/>
              <a:t>) that must be HIGH in order for the latch to respond to the </a:t>
            </a:r>
            <a:r>
              <a:rPr lang="en-US" altLang="en-US" sz="2000" i="1"/>
              <a:t>S</a:t>
            </a:r>
            <a:r>
              <a:rPr lang="en-US" altLang="en-US" sz="2000"/>
              <a:t> and </a:t>
            </a:r>
            <a:r>
              <a:rPr lang="en-US" altLang="en-US" sz="2000" i="1"/>
              <a:t>R</a:t>
            </a:r>
            <a:r>
              <a:rPr lang="en-US" altLang="en-US" sz="2000"/>
              <a:t> inputs.</a:t>
            </a:r>
          </a:p>
        </p:txBody>
      </p:sp>
      <p:sp>
        <p:nvSpPr>
          <p:cNvPr id="1048751" name="Text Box 39"/>
          <p:cNvSpPr txBox="1"/>
          <p:nvPr/>
        </p:nvSpPr>
        <p:spPr>
          <a:xfrm>
            <a:off x="5095875" y="36576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R</a:t>
            </a:r>
          </a:p>
        </p:txBody>
      </p:sp>
      <p:sp>
        <p:nvSpPr>
          <p:cNvPr id="1048752" name="Text Box 40"/>
          <p:cNvSpPr txBox="1"/>
          <p:nvPr/>
        </p:nvSpPr>
        <p:spPr>
          <a:xfrm>
            <a:off x="5095875" y="20574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S</a:t>
            </a:r>
          </a:p>
        </p:txBody>
      </p:sp>
      <p:sp>
        <p:nvSpPr>
          <p:cNvPr id="1048753" name="Text Box 41"/>
          <p:cNvSpPr txBox="1"/>
          <p:nvPr/>
        </p:nvSpPr>
        <p:spPr>
          <a:xfrm>
            <a:off x="8143875" y="2286000"/>
            <a:ext cx="3810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grpSp>
        <p:nvGrpSpPr>
          <p:cNvPr id="111" name="Group 110"/>
          <p:cNvGrpSpPr/>
          <p:nvPr/>
        </p:nvGrpSpPr>
        <p:grpSpPr>
          <a:xfrm>
            <a:off x="8153400" y="3405187"/>
            <a:ext cx="381000" cy="336550"/>
            <a:chOff x="2454" y="3201"/>
            <a:chExt cx="240" cy="212"/>
          </a:xfrm>
        </p:grpSpPr>
        <p:sp>
          <p:nvSpPr>
            <p:cNvPr id="1048754" name="Text Box 43"/>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8755" name="Line 44"/>
            <p:cNvSpPr/>
            <p:nvPr/>
          </p:nvSpPr>
          <p:spPr>
            <a:xfrm>
              <a:off x="2524" y="3237"/>
              <a:ext cx="96" cy="0"/>
            </a:xfrm>
            <a:prstGeom prst="line">
              <a:avLst/>
            </a:prstGeom>
            <a:noFill/>
            <a:ln w="9525" cap="flat" cmpd="sng">
              <a:solidFill>
                <a:srgbClr val="FF0000">
                  <a:alpha val="100000"/>
                </a:srgbClr>
              </a:solidFill>
              <a:prstDash val="solid"/>
              <a:round/>
            </a:ln>
          </p:spPr>
        </p:sp>
      </p:grpSp>
      <p:sp>
        <p:nvSpPr>
          <p:cNvPr id="1048756" name="Text Box 59"/>
          <p:cNvSpPr txBox="1"/>
          <p:nvPr/>
        </p:nvSpPr>
        <p:spPr>
          <a:xfrm>
            <a:off x="5019675" y="2863850"/>
            <a:ext cx="533400" cy="3365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EN</a:t>
            </a:r>
          </a:p>
        </p:txBody>
      </p:sp>
      <p:sp>
        <p:nvSpPr>
          <p:cNvPr id="1048757" name="Text Box 60"/>
          <p:cNvSpPr txBox="1"/>
          <p:nvPr/>
        </p:nvSpPr>
        <p:spPr>
          <a:xfrm>
            <a:off x="2057400" y="3336925"/>
            <a:ext cx="3048000" cy="10064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Show the </a:t>
            </a:r>
            <a:r>
              <a:rPr lang="en-US" altLang="en-US" sz="2000" i="1"/>
              <a:t>Q</a:t>
            </a:r>
            <a:r>
              <a:rPr lang="en-US" altLang="en-US" sz="2000"/>
              <a:t> output with relation to the input signals. Assume </a:t>
            </a:r>
            <a:r>
              <a:rPr lang="en-US" altLang="en-US" sz="2000" i="1"/>
              <a:t>Q</a:t>
            </a:r>
            <a:r>
              <a:rPr lang="en-US" altLang="en-US" sz="2000"/>
              <a:t> starts LOW.</a:t>
            </a:r>
          </a:p>
        </p:txBody>
      </p:sp>
      <p:sp>
        <p:nvSpPr>
          <p:cNvPr id="1048758" name="WordArt 63"/>
          <p:cNvSpPr/>
          <p:nvPr/>
        </p:nvSpPr>
        <p:spPr>
          <a:xfrm>
            <a:off x="762000" y="3352800"/>
            <a:ext cx="1219200" cy="449262"/>
          </a:xfrm>
          <a:prstGeom prst="rect">
            <a:avLst/>
          </a:prstGeom>
        </p:spPr>
        <p:txBody>
          <a:bodyPr vert="horz" wrap="none" lIns="91440" tIns="45720" rIns="91440" bIns="45720" fromWordArt="1" anchor="t">
            <a:prstTxWarp prst="textPlain">
              <a:avLst>
                <a:gd name="adj" fmla="val 50000"/>
              </a:avLst>
            </a:prstTxWarp>
          </a:bodyPr>
          <a:lstStyle/>
          <a:p>
            <a:pPr algn="ctr"/>
            <a:r>
              <a:rPr sz="2800" b="0" i="0" kern="10" spc="0" normalizeH="0">
                <a:ln>
                  <a:noFill/>
                </a:ln>
                <a:gradFill rotWithShape="0">
                  <a:gsLst>
                    <a:gs pos="0">
                      <a:srgbClr val="FFFF00">
                        <a:alpha val="100000"/>
                      </a:srgbClr>
                    </a:gs>
                    <a:gs pos="100000">
                      <a:srgbClr val="FF9933">
                        <a:alpha val="100000"/>
                      </a:srgbClr>
                    </a:gs>
                  </a:gsLst>
                  <a:path path="rect">
                    <a:fillToRect l="50000" t="50000" r="50000" b="50000"/>
                  </a:path>
                </a:gradFill>
                <a:effectLst>
                  <a:outerShdw dist="35921" dir="2699999" algn="ctr">
                    <a:srgbClr val="C0C0C0">
                      <a:alpha val="79999"/>
                    </a:srgbClr>
                  </a:outerShdw>
                </a:effectLst>
                <a:latin typeface="Impact"/>
                <a:ea typeface="Impact"/>
              </a:rPr>
              <a:t>Example</a:t>
            </a:r>
          </a:p>
        </p:txBody>
      </p:sp>
      <p:sp>
        <p:nvSpPr>
          <p:cNvPr id="1048759" name="WordArt 64"/>
          <p:cNvSpPr/>
          <p:nvPr/>
        </p:nvSpPr>
        <p:spPr>
          <a:xfrm>
            <a:off x="762000" y="4267200"/>
            <a:ext cx="1219200" cy="449262"/>
          </a:xfrm>
          <a:prstGeom prst="rect">
            <a:avLst/>
          </a:prstGeom>
        </p:spPr>
        <p:txBody>
          <a:bodyPr vert="horz" wrap="none" lIns="91440" tIns="45720" rIns="91440" bIns="45720" fromWordArt="1" anchor="t">
            <a:prstTxWarp prst="textPlain">
              <a:avLst>
                <a:gd name="adj" fmla="val 50000"/>
              </a:avLst>
            </a:prstTxWarp>
          </a:bodyPr>
          <a:lstStyle/>
          <a:p>
            <a:pPr algn="ctr"/>
            <a:r>
              <a:rPr sz="2800" b="0" i="0" kern="10" spc="0" normalizeH="0">
                <a:ln>
                  <a:noFill/>
                </a:ln>
                <a:gradFill rotWithShape="0">
                  <a:gsLst>
                    <a:gs pos="0">
                      <a:srgbClr val="FFFF00">
                        <a:alpha val="100000"/>
                      </a:srgbClr>
                    </a:gs>
                    <a:gs pos="100000">
                      <a:srgbClr val="FF9933">
                        <a:alpha val="100000"/>
                      </a:srgbClr>
                    </a:gs>
                  </a:gsLst>
                  <a:path path="rect">
                    <a:fillToRect l="50000" t="50000" r="50000" b="50000"/>
                  </a:path>
                </a:gradFill>
                <a:effectLst>
                  <a:outerShdw dist="35921" dir="2699999" algn="ctr">
                    <a:srgbClr val="C0C0C0">
                      <a:alpha val="79999"/>
                    </a:srgbClr>
                  </a:outerShdw>
                </a:effectLst>
                <a:latin typeface="Impact"/>
                <a:ea typeface="Impact"/>
              </a:rPr>
              <a:t>Solution</a:t>
            </a:r>
          </a:p>
        </p:txBody>
      </p:sp>
      <p:graphicFrame>
        <p:nvGraphicFramePr>
          <p:cNvPr id="4194312" name="Object 4194311"/>
          <p:cNvGraphicFramePr>
            <a:graphicFrameLocks/>
          </p:cNvGraphicFramePr>
          <p:nvPr/>
        </p:nvGraphicFramePr>
        <p:xfrm>
          <a:off x="2667000" y="4722812"/>
          <a:ext cx="4495800" cy="1436687"/>
        </p:xfrm>
        <a:graphic>
          <a:graphicData uri="http://schemas.openxmlformats.org/presentationml/2006/ole">
            <mc:AlternateContent xmlns:mc="http://schemas.openxmlformats.org/markup-compatibility/2006">
              <mc:Choice xmlns:v="urn:schemas-microsoft-com:vml" Requires="v">
                <p:oleObj spid="_x0000_s5123" name="CorelDRAW" r:id="rId7" imgW="4495800" imgH="1436687" progId="CorelDRAW.Graphic.13">
                  <p:embed followColorScheme="full"/>
                </p:oleObj>
              </mc:Choice>
              <mc:Fallback>
                <p:oleObj name="CorelDRAW" r:id="rId7" imgW="4495800" imgH="1436687" progId="CorelDRAW.Graphic.13">
                  <p:embed followColorScheme="full"/>
                  <p:pic>
                    <p:nvPicPr>
                      <p:cNvPr id="2097168" name="Object 66"/>
                      <p:cNvPicPr>
                        <a:picLocks/>
                      </p:cNvPicPr>
                      <p:nvPr/>
                    </p:nvPicPr>
                    <p:blipFill>
                      <a:blip r:embed="rId8"/>
                      <a:srcRect/>
                      <a:stretch>
                        <a:fillRect/>
                      </a:stretch>
                    </p:blipFill>
                    <p:spPr>
                      <a:xfrm>
                        <a:off x="2667000" y="4722812"/>
                        <a:ext cx="4495800" cy="1436687"/>
                      </a:xfrm>
                      <a:prstGeom prst="rect">
                        <a:avLst/>
                      </a:prstGeom>
                      <a:noFill/>
                      <a:ln>
                        <a:noFill/>
                      </a:ln>
                    </p:spPr>
                  </p:pic>
                </p:oleObj>
              </mc:Fallback>
            </mc:AlternateContent>
          </a:graphicData>
        </a:graphic>
      </p:graphicFrame>
      <p:sp>
        <p:nvSpPr>
          <p:cNvPr id="1048760" name="Text Box 67"/>
          <p:cNvSpPr txBox="1"/>
          <p:nvPr/>
        </p:nvSpPr>
        <p:spPr>
          <a:xfrm>
            <a:off x="2057400" y="4267200"/>
            <a:ext cx="6553200" cy="396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2000"/>
              <a:t>Keep in mind that </a:t>
            </a:r>
            <a:r>
              <a:rPr lang="en-US" altLang="en-US" sz="2000" i="1"/>
              <a:t>S</a:t>
            </a:r>
            <a:r>
              <a:rPr lang="en-US" altLang="en-US" sz="2000"/>
              <a:t> and </a:t>
            </a:r>
            <a:r>
              <a:rPr lang="en-US" altLang="en-US" sz="2000" i="1"/>
              <a:t>R</a:t>
            </a:r>
            <a:r>
              <a:rPr lang="en-US" altLang="en-US" sz="2000"/>
              <a:t> are only active when </a:t>
            </a:r>
            <a:r>
              <a:rPr lang="en-US" altLang="en-US" sz="2000" i="1"/>
              <a:t>EN</a:t>
            </a:r>
            <a:r>
              <a:rPr lang="en-US" altLang="en-US" sz="2000"/>
              <a:t> is HIGH.</a:t>
            </a:r>
          </a:p>
        </p:txBody>
      </p:sp>
      <p:sp>
        <p:nvSpPr>
          <p:cNvPr id="1048761" name="Text Box 68"/>
          <p:cNvSpPr txBox="1"/>
          <p:nvPr/>
        </p:nvSpPr>
        <p:spPr>
          <a:xfrm>
            <a:off x="2286000" y="4662487"/>
            <a:ext cx="3810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solidFill>
                  <a:srgbClr val="FF0000"/>
                </a:solidFill>
              </a:rPr>
              <a:t>S</a:t>
            </a:r>
          </a:p>
        </p:txBody>
      </p:sp>
      <p:sp>
        <p:nvSpPr>
          <p:cNvPr id="1048762" name="Text Box 69"/>
          <p:cNvSpPr txBox="1"/>
          <p:nvPr/>
        </p:nvSpPr>
        <p:spPr>
          <a:xfrm>
            <a:off x="2286000" y="5029200"/>
            <a:ext cx="3810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solidFill>
                  <a:srgbClr val="FF0000"/>
                </a:solidFill>
              </a:rPr>
              <a:t>R</a:t>
            </a:r>
          </a:p>
        </p:txBody>
      </p:sp>
      <p:sp>
        <p:nvSpPr>
          <p:cNvPr id="1048763" name="Text Box 70"/>
          <p:cNvSpPr txBox="1"/>
          <p:nvPr/>
        </p:nvSpPr>
        <p:spPr>
          <a:xfrm>
            <a:off x="2133600" y="5500687"/>
            <a:ext cx="5334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solidFill>
                  <a:srgbClr val="FF0000"/>
                </a:solidFill>
              </a:rPr>
              <a:t>EN</a:t>
            </a:r>
          </a:p>
        </p:txBody>
      </p:sp>
      <p:sp>
        <p:nvSpPr>
          <p:cNvPr id="1048764" name="Text Box 74"/>
          <p:cNvSpPr txBox="1"/>
          <p:nvPr/>
        </p:nvSpPr>
        <p:spPr>
          <a:xfrm>
            <a:off x="2286000" y="5805487"/>
            <a:ext cx="5334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solidFill>
                  <a:srgbClr val="FF0000"/>
                </a:solidFill>
              </a:rPr>
              <a:t>Q</a:t>
            </a:r>
          </a:p>
        </p:txBody>
      </p:sp>
      <p:sp>
        <p:nvSpPr>
          <p:cNvPr id="1048765" name="Rectangle 75"/>
          <p:cNvSpPr/>
          <p:nvPr/>
        </p:nvSpPr>
        <p:spPr>
          <a:xfrm>
            <a:off x="2971800" y="5791200"/>
            <a:ext cx="4260850" cy="419100"/>
          </a:xfrm>
          <a:prstGeom prst="rect">
            <a:avLst/>
          </a:prstGeom>
          <a:solidFill>
            <a:srgbClr val="FFFFFF"/>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endParaRPr lang="en-US" altLang="en-US"/>
          </a:p>
        </p:txBody>
      </p:sp>
      <p:pic>
        <p:nvPicPr>
          <p:cNvPr id="2097169" name="Picture 28"/>
          <p:cNvPicPr>
            <a:picLocks/>
          </p:cNvPicPr>
          <p:nvPr/>
        </p:nvPicPr>
        <p:blipFill>
          <a:blip r:embed="rId9"/>
          <a:srcRect/>
          <a:stretch>
            <a:fillRect/>
          </a:stretch>
        </p:blipFill>
        <p:spPr>
          <a:xfrm>
            <a:off x="496887" y="4872037"/>
            <a:ext cx="1600200" cy="1201737"/>
          </a:xfrm>
          <a:prstGeom prst="rect">
            <a:avLst/>
          </a:prstGeom>
          <a:noFill/>
          <a:ln>
            <a:noFill/>
          </a:ln>
        </p:spPr>
      </p:pic>
      <p:pic>
        <p:nvPicPr>
          <p:cNvPr id="2097170" name="Picture 29"/>
          <p:cNvPicPr>
            <a:picLocks/>
          </p:cNvPicPr>
          <p:nvPr/>
        </p:nvPicPr>
        <p:blipFill>
          <a:blip r:embed="rId10"/>
          <a:srcRect/>
          <a:stretch>
            <a:fillRect/>
          </a:stretch>
        </p:blipFill>
        <p:spPr>
          <a:xfrm>
            <a:off x="6705600" y="838200"/>
            <a:ext cx="1714500" cy="1157287"/>
          </a:xfrm>
          <a:prstGeom prst="rect">
            <a:avLst/>
          </a:prstGeom>
          <a:noFill/>
          <a:ln>
            <a:noFill/>
          </a:ln>
        </p:spPr>
      </p:pic>
      <p:grpSp>
        <p:nvGrpSpPr>
          <p:cNvPr id="112" name="Group 111"/>
          <p:cNvGrpSpPr/>
          <p:nvPr/>
        </p:nvGrpSpPr>
        <p:grpSpPr>
          <a:xfrm>
            <a:off x="6705600" y="2093912"/>
            <a:ext cx="381000" cy="336550"/>
            <a:chOff x="3402" y="1564"/>
            <a:chExt cx="240" cy="212"/>
          </a:xfrm>
        </p:grpSpPr>
        <p:sp>
          <p:nvSpPr>
            <p:cNvPr id="1048766" name="Text Box 7"/>
            <p:cNvSpPr txBox="1"/>
            <p:nvPr/>
          </p:nvSpPr>
          <p:spPr>
            <a:xfrm>
              <a:off x="3402" y="1564"/>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S</a:t>
              </a:r>
            </a:p>
          </p:txBody>
        </p:sp>
        <p:sp>
          <p:nvSpPr>
            <p:cNvPr id="1048767" name="Line 75"/>
            <p:cNvSpPr/>
            <p:nvPr/>
          </p:nvSpPr>
          <p:spPr>
            <a:xfrm>
              <a:off x="3456" y="1584"/>
              <a:ext cx="96" cy="0"/>
            </a:xfrm>
            <a:prstGeom prst="line">
              <a:avLst/>
            </a:prstGeom>
            <a:noFill/>
            <a:ln w="9525" cap="flat" cmpd="sng">
              <a:solidFill>
                <a:srgbClr val="FF0000">
                  <a:alpha val="100000"/>
                </a:srgbClr>
              </a:solidFill>
              <a:prstDash val="solid"/>
              <a:round/>
            </a:ln>
          </p:spPr>
        </p:sp>
      </p:grpSp>
      <p:grpSp>
        <p:nvGrpSpPr>
          <p:cNvPr id="113" name="Group 112"/>
          <p:cNvGrpSpPr/>
          <p:nvPr/>
        </p:nvGrpSpPr>
        <p:grpSpPr>
          <a:xfrm>
            <a:off x="6680200" y="3714750"/>
            <a:ext cx="381000" cy="336550"/>
            <a:chOff x="3402" y="1564"/>
            <a:chExt cx="240" cy="212"/>
          </a:xfrm>
        </p:grpSpPr>
        <p:sp>
          <p:nvSpPr>
            <p:cNvPr id="1048768" name="Text Box 7"/>
            <p:cNvSpPr txBox="1"/>
            <p:nvPr/>
          </p:nvSpPr>
          <p:spPr>
            <a:xfrm>
              <a:off x="3402" y="1564"/>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R</a:t>
              </a:r>
            </a:p>
          </p:txBody>
        </p:sp>
        <p:sp>
          <p:nvSpPr>
            <p:cNvPr id="1048769" name="Line 75"/>
            <p:cNvSpPr/>
            <p:nvPr/>
          </p:nvSpPr>
          <p:spPr>
            <a:xfrm>
              <a:off x="3456" y="1584"/>
              <a:ext cx="96" cy="0"/>
            </a:xfrm>
            <a:prstGeom prst="line">
              <a:avLst/>
            </a:prstGeom>
            <a:noFill/>
            <a:ln w="9525" cap="flat" cmpd="sng">
              <a:solidFill>
                <a:srgbClr val="FF0000">
                  <a:alpha val="100000"/>
                </a:srgbClr>
              </a:solidFill>
              <a:prstDash val="solid"/>
              <a:round/>
            </a:ln>
          </p:spPr>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48758"/>
                                        </p:tgtEl>
                                        <p:attrNameLst>
                                          <p:attrName>style.visibility</p:attrName>
                                        </p:attrNameLst>
                                      </p:cBhvr>
                                      <p:to>
                                        <p:strVal val="visible"/>
                                      </p:to>
                                    </p:set>
                                    <p:animEffect transition="in" filter="dissolve">
                                      <p:cBhvr>
                                        <p:cTn id="7" dur="500"/>
                                        <p:tgtEl>
                                          <p:spTgt spid="1048758"/>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048757"/>
                                        </p:tgtEl>
                                        <p:attrNameLst>
                                          <p:attrName>style.visibility</p:attrName>
                                        </p:attrNameLst>
                                      </p:cBhvr>
                                      <p:to>
                                        <p:strVal val="visible"/>
                                      </p:to>
                                    </p:set>
                                    <p:anim calcmode="lin" valueType="num">
                                      <p:cBhvr additive="base">
                                        <p:cTn id="10" dur="500" fill="hold"/>
                                        <p:tgtEl>
                                          <p:spTgt spid="1048757"/>
                                        </p:tgtEl>
                                        <p:attrNameLst>
                                          <p:attrName>ppt_x</p:attrName>
                                        </p:attrNameLst>
                                      </p:cBhvr>
                                      <p:tavLst>
                                        <p:tav tm="0">
                                          <p:val>
                                            <p:strVal val="1+#ppt_w/2"/>
                                          </p:val>
                                        </p:tav>
                                        <p:tav tm="100000">
                                          <p:val>
                                            <p:strVal val="#ppt_x"/>
                                          </p:val>
                                        </p:tav>
                                      </p:tavLst>
                                    </p:anim>
                                    <p:anim calcmode="lin" valueType="num">
                                      <p:cBhvr additive="base">
                                        <p:cTn id="11" dur="500" fill="hold"/>
                                        <p:tgtEl>
                                          <p:spTgt spid="1048757"/>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4194312"/>
                                        </p:tgtEl>
                                        <p:attrNameLst>
                                          <p:attrName>style.visibility</p:attrName>
                                        </p:attrNameLst>
                                      </p:cBhvr>
                                      <p:to>
                                        <p:strVal val="visible"/>
                                      </p:to>
                                    </p:set>
                                    <p:animEffect transition="in" filter="wipe(left)">
                                      <p:cBhvr>
                                        <p:cTn id="15" dur="3000"/>
                                        <p:tgtEl>
                                          <p:spTgt spid="41943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48761"/>
                                        </p:tgtEl>
                                        <p:attrNameLst>
                                          <p:attrName>style.visibility</p:attrName>
                                        </p:attrNameLst>
                                      </p:cBhvr>
                                      <p:to>
                                        <p:strVal val="visible"/>
                                      </p:to>
                                    </p:set>
                                    <p:animEffect transition="in" filter="dissolve">
                                      <p:cBhvr>
                                        <p:cTn id="18" dur="500"/>
                                        <p:tgtEl>
                                          <p:spTgt spid="104876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48762"/>
                                        </p:tgtEl>
                                        <p:attrNameLst>
                                          <p:attrName>style.visibility</p:attrName>
                                        </p:attrNameLst>
                                      </p:cBhvr>
                                      <p:to>
                                        <p:strVal val="visible"/>
                                      </p:to>
                                    </p:set>
                                    <p:animEffect transition="in" filter="dissolve">
                                      <p:cBhvr>
                                        <p:cTn id="21" dur="500"/>
                                        <p:tgtEl>
                                          <p:spTgt spid="104876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48763"/>
                                        </p:tgtEl>
                                        <p:attrNameLst>
                                          <p:attrName>style.visibility</p:attrName>
                                        </p:attrNameLst>
                                      </p:cBhvr>
                                      <p:to>
                                        <p:strVal val="visible"/>
                                      </p:to>
                                    </p:set>
                                    <p:animEffect transition="in" filter="dissolve">
                                      <p:cBhvr>
                                        <p:cTn id="24" dur="500"/>
                                        <p:tgtEl>
                                          <p:spTgt spid="104876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48764"/>
                                        </p:tgtEl>
                                        <p:attrNameLst>
                                          <p:attrName>style.visibility</p:attrName>
                                        </p:attrNameLst>
                                      </p:cBhvr>
                                      <p:to>
                                        <p:strVal val="visible"/>
                                      </p:to>
                                    </p:set>
                                    <p:animEffect transition="in" filter="dissolve">
                                      <p:cBhvr>
                                        <p:cTn id="27" dur="500"/>
                                        <p:tgtEl>
                                          <p:spTgt spid="10487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48759"/>
                                        </p:tgtEl>
                                        <p:attrNameLst>
                                          <p:attrName>style.visibility</p:attrName>
                                        </p:attrNameLst>
                                      </p:cBhvr>
                                      <p:to>
                                        <p:strVal val="visible"/>
                                      </p:to>
                                    </p:set>
                                    <p:animEffect transition="in" filter="dissolve">
                                      <p:cBhvr>
                                        <p:cTn id="32" dur="500"/>
                                        <p:tgtEl>
                                          <p:spTgt spid="1048759"/>
                                        </p:tgtEl>
                                      </p:cBhvr>
                                    </p:animEffect>
                                  </p:childTnLst>
                                </p:cTn>
                              </p:par>
                            </p:childTnLst>
                          </p:cTn>
                        </p:par>
                        <p:par>
                          <p:cTn id="33" fill="hold" nodeType="afterGroup">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048760"/>
                                        </p:tgtEl>
                                        <p:attrNameLst>
                                          <p:attrName>style.visibility</p:attrName>
                                        </p:attrNameLst>
                                      </p:cBhvr>
                                      <p:to>
                                        <p:strVal val="visible"/>
                                      </p:to>
                                    </p:set>
                                    <p:anim calcmode="lin" valueType="num">
                                      <p:cBhvr additive="base">
                                        <p:cTn id="36" dur="500" fill="hold"/>
                                        <p:tgtEl>
                                          <p:spTgt spid="1048760"/>
                                        </p:tgtEl>
                                        <p:attrNameLst>
                                          <p:attrName>ppt_x</p:attrName>
                                        </p:attrNameLst>
                                      </p:cBhvr>
                                      <p:tavLst>
                                        <p:tav tm="0">
                                          <p:val>
                                            <p:strVal val="1+#ppt_w/2"/>
                                          </p:val>
                                        </p:tav>
                                        <p:tav tm="100000">
                                          <p:val>
                                            <p:strVal val="#ppt_x"/>
                                          </p:val>
                                        </p:tav>
                                      </p:tavLst>
                                    </p:anim>
                                    <p:anim calcmode="lin" valueType="num">
                                      <p:cBhvr additive="base">
                                        <p:cTn id="37" dur="500" fill="hold"/>
                                        <p:tgtEl>
                                          <p:spTgt spid="1048760"/>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048744"/>
                                        </p:tgtEl>
                                        <p:attrNameLst>
                                          <p:attrName>style.visibility</p:attrName>
                                        </p:attrNameLst>
                                      </p:cBhvr>
                                      <p:to>
                                        <p:strVal val="visible"/>
                                      </p:to>
                                    </p:set>
                                    <p:animEffect transition="in" filter="wipe(left)">
                                      <p:cBhvr>
                                        <p:cTn id="41" dur="500"/>
                                        <p:tgtEl>
                                          <p:spTgt spid="104874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048745"/>
                                        </p:tgtEl>
                                        <p:attrNameLst>
                                          <p:attrName>style.visibility</p:attrName>
                                        </p:attrNameLst>
                                      </p:cBhvr>
                                      <p:to>
                                        <p:strVal val="visible"/>
                                      </p:to>
                                    </p:set>
                                    <p:animEffect transition="in" filter="wipe(left)">
                                      <p:cBhvr>
                                        <p:cTn id="44" dur="500"/>
                                        <p:tgtEl>
                                          <p:spTgt spid="104874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048746"/>
                                        </p:tgtEl>
                                        <p:attrNameLst>
                                          <p:attrName>style.visibility</p:attrName>
                                        </p:attrNameLst>
                                      </p:cBhvr>
                                      <p:to>
                                        <p:strVal val="visible"/>
                                      </p:to>
                                    </p:set>
                                    <p:animEffect transition="in" filter="wipe(left)">
                                      <p:cBhvr>
                                        <p:cTn id="47" dur="500"/>
                                        <p:tgtEl>
                                          <p:spTgt spid="104874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8" fill="hold" grpId="0" nodeType="clickEffect">
                                  <p:stCondLst>
                                    <p:cond delay="0"/>
                                  </p:stCondLst>
                                  <p:childTnLst>
                                    <p:animEffect transition="out" filter="wipe(left)">
                                      <p:cBhvr>
                                        <p:cTn id="51" dur="2000"/>
                                        <p:tgtEl>
                                          <p:spTgt spid="1048765"/>
                                        </p:tgtEl>
                                      </p:cBhvr>
                                    </p:animEffect>
                                    <p:set>
                                      <p:cBhvr>
                                        <p:cTn id="52" dur="1" fill="hold">
                                          <p:stCondLst>
                                            <p:cond delay="1999"/>
                                          </p:stCondLst>
                                        </p:cTn>
                                        <p:tgtEl>
                                          <p:spTgt spid="10487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4" grpId="0" animBg="1"/>
      <p:bldP spid="1048745" grpId="0" animBg="1"/>
      <p:bldP spid="1048746" grpId="0" animBg="1"/>
      <p:bldP spid="1048757" grpId="0"/>
      <p:bldP spid="1048760" grpId="0"/>
      <p:bldP spid="1048761" grpId="0"/>
      <p:bldP spid="1048762" grpId="0"/>
      <p:bldP spid="1048763" grpId="0"/>
      <p:bldP spid="1048764" grpId="0"/>
      <p:bldP spid="104876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13" name="Object 4194312"/>
          <p:cNvGraphicFramePr>
            <a:graphicFrameLocks/>
          </p:cNvGraphicFramePr>
          <p:nvPr/>
        </p:nvGraphicFramePr>
        <p:xfrm>
          <a:off x="1549400" y="2538412"/>
          <a:ext cx="6019800" cy="2011362"/>
        </p:xfrm>
        <a:graphic>
          <a:graphicData uri="http://schemas.openxmlformats.org/presentationml/2006/ole">
            <mc:AlternateContent xmlns:mc="http://schemas.openxmlformats.org/markup-compatibility/2006">
              <mc:Choice xmlns:v="urn:schemas-microsoft-com:vml" Requires="v">
                <p:oleObj spid="_x0000_s6146" name="CorelDRAW" r:id="rId4" imgW="6019800" imgH="2011362" progId="CorelDRAW.Graphic.13">
                  <p:embed followColorScheme="full"/>
                </p:oleObj>
              </mc:Choice>
              <mc:Fallback>
                <p:oleObj name="CorelDRAW" r:id="rId4" imgW="6019800" imgH="2011362" progId="CorelDRAW.Graphic.13">
                  <p:embed followColorScheme="full"/>
                  <p:pic>
                    <p:nvPicPr>
                      <p:cNvPr id="2097171" name="Object 44"/>
                      <p:cNvPicPr>
                        <a:picLocks/>
                      </p:cNvPicPr>
                      <p:nvPr/>
                    </p:nvPicPr>
                    <p:blipFill>
                      <a:blip r:embed="rId5"/>
                      <a:srcRect/>
                      <a:stretch>
                        <a:fillRect/>
                      </a:stretch>
                    </p:blipFill>
                    <p:spPr>
                      <a:xfrm>
                        <a:off x="1549400" y="2538412"/>
                        <a:ext cx="6019800" cy="2011362"/>
                      </a:xfrm>
                      <a:prstGeom prst="rect">
                        <a:avLst/>
                      </a:prstGeom>
                      <a:noFill/>
                      <a:ln>
                        <a:noFill/>
                      </a:ln>
                    </p:spPr>
                  </p:pic>
                </p:oleObj>
              </mc:Fallback>
            </mc:AlternateContent>
          </a:graphicData>
        </a:graphic>
      </p:graphicFrame>
      <p:pic>
        <p:nvPicPr>
          <p:cNvPr id="2097172" name="Picture 6" descr="SH2507-crop"/>
          <p:cNvPicPr>
            <a:picLocks/>
          </p:cNvPicPr>
          <p:nvPr/>
        </p:nvPicPr>
        <p:blipFill>
          <a:blip r:embed="rId6"/>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773" name="Text Box 7"/>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774" name="Rectangle 8"/>
          <p:cNvSpPr/>
          <p:nvPr/>
        </p:nvSpPr>
        <p:spPr>
          <a:xfrm>
            <a:off x="914400" y="1143000"/>
            <a:ext cx="1139825"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Latches</a:t>
            </a:r>
          </a:p>
        </p:txBody>
      </p:sp>
      <p:sp>
        <p:nvSpPr>
          <p:cNvPr id="1048775" name="Text Box 28"/>
          <p:cNvSpPr txBox="1"/>
          <p:nvPr/>
        </p:nvSpPr>
        <p:spPr>
          <a:xfrm>
            <a:off x="1143000" y="1600200"/>
            <a:ext cx="7391400" cy="8223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The </a:t>
            </a:r>
            <a:r>
              <a:rPr lang="en-US" altLang="en-US" i="1"/>
              <a:t>D</a:t>
            </a:r>
            <a:r>
              <a:rPr lang="en-US" altLang="en-US"/>
              <a:t> latch is an variation of the </a:t>
            </a:r>
            <a:r>
              <a:rPr lang="en-US" altLang="en-US" i="1"/>
              <a:t>S-R</a:t>
            </a:r>
            <a:r>
              <a:rPr lang="en-US" altLang="en-US"/>
              <a:t> latch but combines the </a:t>
            </a:r>
            <a:r>
              <a:rPr lang="en-US" altLang="en-US" i="1"/>
              <a:t>S</a:t>
            </a:r>
            <a:r>
              <a:rPr lang="en-US" altLang="en-US"/>
              <a:t> and </a:t>
            </a:r>
            <a:r>
              <a:rPr lang="en-US" altLang="en-US" i="1"/>
              <a:t>R</a:t>
            </a:r>
            <a:r>
              <a:rPr lang="en-US" altLang="en-US"/>
              <a:t> inputs into a single </a:t>
            </a:r>
            <a:r>
              <a:rPr lang="en-US" altLang="en-US" i="1"/>
              <a:t>D</a:t>
            </a:r>
            <a:r>
              <a:rPr lang="en-US" altLang="en-US"/>
              <a:t> input as shown:</a:t>
            </a:r>
          </a:p>
        </p:txBody>
      </p:sp>
      <p:sp>
        <p:nvSpPr>
          <p:cNvPr id="1048776" name="Text Box 29"/>
          <p:cNvSpPr txBox="1"/>
          <p:nvPr/>
        </p:nvSpPr>
        <p:spPr>
          <a:xfrm>
            <a:off x="1143000" y="4876800"/>
            <a:ext cx="6781800" cy="8588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10000"/>
              </a:spcBef>
            </a:pPr>
            <a:r>
              <a:rPr lang="en-US" altLang="en-US"/>
              <a:t>A simple rule for the </a:t>
            </a:r>
            <a:r>
              <a:rPr lang="en-US" altLang="en-US" i="1"/>
              <a:t>D</a:t>
            </a:r>
            <a:r>
              <a:rPr lang="en-US" altLang="en-US"/>
              <a:t> latch is: </a:t>
            </a:r>
          </a:p>
          <a:p>
            <a:pPr lvl="0" eaLnBrk="1" latinLnBrk="1" hangingPunct="1">
              <a:spcBef>
                <a:spcPct val="10000"/>
              </a:spcBef>
            </a:pPr>
            <a:r>
              <a:rPr lang="en-US" altLang="en-US" i="1">
                <a:solidFill>
                  <a:srgbClr val="FF3300"/>
                </a:solidFill>
              </a:rPr>
              <a:t>	Q</a:t>
            </a:r>
            <a:r>
              <a:rPr lang="en-US" altLang="en-US">
                <a:solidFill>
                  <a:srgbClr val="FF3300"/>
                </a:solidFill>
              </a:rPr>
              <a:t> follows </a:t>
            </a:r>
            <a:r>
              <a:rPr lang="en-US" altLang="en-US" i="1">
                <a:solidFill>
                  <a:srgbClr val="FF3300"/>
                </a:solidFill>
              </a:rPr>
              <a:t>D</a:t>
            </a:r>
            <a:r>
              <a:rPr lang="en-US" altLang="en-US">
                <a:solidFill>
                  <a:srgbClr val="FF3300"/>
                </a:solidFill>
              </a:rPr>
              <a:t> when the Enable is active.</a:t>
            </a:r>
          </a:p>
        </p:txBody>
      </p:sp>
      <p:sp>
        <p:nvSpPr>
          <p:cNvPr id="1048777" name="Text Box 32"/>
          <p:cNvSpPr txBox="1"/>
          <p:nvPr/>
        </p:nvSpPr>
        <p:spPr>
          <a:xfrm>
            <a:off x="1254125" y="2632075"/>
            <a:ext cx="3810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solidFill>
                  <a:srgbClr val="FF0000"/>
                </a:solidFill>
              </a:rPr>
              <a:t>D</a:t>
            </a:r>
          </a:p>
        </p:txBody>
      </p:sp>
      <p:sp>
        <p:nvSpPr>
          <p:cNvPr id="1048778" name="Text Box 33"/>
          <p:cNvSpPr txBox="1"/>
          <p:nvPr/>
        </p:nvSpPr>
        <p:spPr>
          <a:xfrm>
            <a:off x="1143000" y="3352800"/>
            <a:ext cx="5334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solidFill>
                  <a:srgbClr val="FF0000"/>
                </a:solidFill>
              </a:rPr>
              <a:t>EN</a:t>
            </a:r>
          </a:p>
        </p:txBody>
      </p:sp>
      <p:sp>
        <p:nvSpPr>
          <p:cNvPr id="1048779" name="Text Box 34"/>
          <p:cNvSpPr txBox="1"/>
          <p:nvPr/>
        </p:nvSpPr>
        <p:spPr>
          <a:xfrm>
            <a:off x="4278312" y="2790825"/>
            <a:ext cx="5334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solidFill>
                  <a:srgbClr val="FF0000"/>
                </a:solidFill>
              </a:rPr>
              <a:t>Q</a:t>
            </a:r>
          </a:p>
        </p:txBody>
      </p:sp>
      <p:grpSp>
        <p:nvGrpSpPr>
          <p:cNvPr id="117" name="Group 116"/>
          <p:cNvGrpSpPr/>
          <p:nvPr/>
        </p:nvGrpSpPr>
        <p:grpSpPr>
          <a:xfrm>
            <a:off x="4303712" y="3846512"/>
            <a:ext cx="381000" cy="336550"/>
            <a:chOff x="2454" y="3201"/>
            <a:chExt cx="240" cy="212"/>
          </a:xfrm>
        </p:grpSpPr>
        <p:sp>
          <p:nvSpPr>
            <p:cNvPr id="1048780" name="Text Box 36"/>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8781" name="Line 37"/>
            <p:cNvSpPr/>
            <p:nvPr/>
          </p:nvSpPr>
          <p:spPr>
            <a:xfrm>
              <a:off x="2524" y="3237"/>
              <a:ext cx="96" cy="0"/>
            </a:xfrm>
            <a:prstGeom prst="line">
              <a:avLst/>
            </a:prstGeom>
            <a:noFill/>
            <a:ln w="9525" cap="flat" cmpd="sng">
              <a:solidFill>
                <a:srgbClr val="FF0000">
                  <a:alpha val="100000"/>
                </a:srgbClr>
              </a:solidFill>
              <a:prstDash val="solid"/>
              <a:round/>
            </a:ln>
          </p:spPr>
        </p:sp>
      </p:grpSp>
      <p:grpSp>
        <p:nvGrpSpPr>
          <p:cNvPr id="118" name="Group 117"/>
          <p:cNvGrpSpPr/>
          <p:nvPr/>
        </p:nvGrpSpPr>
        <p:grpSpPr>
          <a:xfrm>
            <a:off x="7543800" y="3998912"/>
            <a:ext cx="381000" cy="336550"/>
            <a:chOff x="2454" y="3201"/>
            <a:chExt cx="240" cy="212"/>
          </a:xfrm>
        </p:grpSpPr>
        <p:sp>
          <p:nvSpPr>
            <p:cNvPr id="1048782" name="Text Box 39"/>
            <p:cNvSpPr txBox="1"/>
            <p:nvPr/>
          </p:nvSpPr>
          <p:spPr>
            <a:xfrm>
              <a:off x="2454" y="3201"/>
              <a:ext cx="240" cy="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600" i="1">
                  <a:solidFill>
                    <a:srgbClr val="FF0000"/>
                  </a:solidFill>
                </a:rPr>
                <a:t>Q</a:t>
              </a:r>
            </a:p>
          </p:txBody>
        </p:sp>
        <p:sp>
          <p:nvSpPr>
            <p:cNvPr id="1048783" name="Line 40"/>
            <p:cNvSpPr/>
            <p:nvPr/>
          </p:nvSpPr>
          <p:spPr>
            <a:xfrm>
              <a:off x="2524" y="3237"/>
              <a:ext cx="96" cy="0"/>
            </a:xfrm>
            <a:prstGeom prst="line">
              <a:avLst/>
            </a:prstGeom>
            <a:noFill/>
            <a:ln w="9525" cap="flat" cmpd="sng">
              <a:solidFill>
                <a:srgbClr val="FF0000">
                  <a:alpha val="100000"/>
                </a:srgbClr>
              </a:solidFill>
              <a:prstDash val="solid"/>
              <a:round/>
            </a:ln>
          </p:spPr>
        </p:sp>
      </p:grpSp>
      <p:sp>
        <p:nvSpPr>
          <p:cNvPr id="1048784" name="Text Box 41"/>
          <p:cNvSpPr txBox="1"/>
          <p:nvPr/>
        </p:nvSpPr>
        <p:spPr>
          <a:xfrm>
            <a:off x="7529512" y="2676525"/>
            <a:ext cx="5334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solidFill>
                  <a:srgbClr val="FF0000"/>
                </a:solidFill>
              </a:rPr>
              <a:t>Q</a:t>
            </a:r>
          </a:p>
        </p:txBody>
      </p:sp>
      <p:sp>
        <p:nvSpPr>
          <p:cNvPr id="1048785" name="Text Box 42"/>
          <p:cNvSpPr txBox="1"/>
          <p:nvPr/>
        </p:nvSpPr>
        <p:spPr>
          <a:xfrm>
            <a:off x="6096000" y="2743200"/>
            <a:ext cx="3810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t>D</a:t>
            </a:r>
          </a:p>
        </p:txBody>
      </p:sp>
      <p:sp>
        <p:nvSpPr>
          <p:cNvPr id="1048786" name="Text Box 43"/>
          <p:cNvSpPr txBox="1"/>
          <p:nvPr/>
        </p:nvSpPr>
        <p:spPr>
          <a:xfrm>
            <a:off x="6096000" y="3352800"/>
            <a:ext cx="533400" cy="3667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a:spcBef>
                <a:spcPct val="50000"/>
              </a:spcBef>
            </a:pPr>
            <a:r>
              <a:rPr lang="en-US" altLang="en-US" sz="1800" i="1"/>
              <a:t>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8776"/>
                                        </p:tgtEl>
                                        <p:attrNameLst>
                                          <p:attrName>style.visibility</p:attrName>
                                        </p:attrNameLst>
                                      </p:cBhvr>
                                      <p:to>
                                        <p:strVal val="visible"/>
                                      </p:to>
                                    </p:set>
                                    <p:anim calcmode="lin" valueType="num">
                                      <p:cBhvr additive="base">
                                        <p:cTn id="7" dur="1000" fill="hold"/>
                                        <p:tgtEl>
                                          <p:spTgt spid="1048776"/>
                                        </p:tgtEl>
                                        <p:attrNameLst>
                                          <p:attrName>ppt_x</p:attrName>
                                        </p:attrNameLst>
                                      </p:cBhvr>
                                      <p:tavLst>
                                        <p:tav tm="0">
                                          <p:val>
                                            <p:strVal val="0-#ppt_w/2"/>
                                          </p:val>
                                        </p:tav>
                                        <p:tav tm="100000">
                                          <p:val>
                                            <p:strVal val="#ppt_x"/>
                                          </p:val>
                                        </p:tav>
                                      </p:tavLst>
                                    </p:anim>
                                    <p:anim calcmode="lin" valueType="num">
                                      <p:cBhvr additive="base">
                                        <p:cTn id="8" dur="1000" fill="hold"/>
                                        <p:tgtEl>
                                          <p:spTgt spid="10487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3" name="Picture 3" descr="SH2507-crop"/>
          <p:cNvPicPr>
            <a:picLocks/>
          </p:cNvPicPr>
          <p:nvPr/>
        </p:nvPicPr>
        <p:blipFill>
          <a:blip r:embed="rId4"/>
          <a:srcRect/>
          <a:stretch>
            <a:fillRect/>
          </a:stretch>
        </p:blipFill>
        <p:spPr>
          <a:xfrm>
            <a:off x="3429000" y="228600"/>
            <a:ext cx="2209800" cy="685800"/>
          </a:xfrm>
          <a:prstGeom prst="rect">
            <a:avLst/>
          </a:prstGeom>
          <a:noFill/>
          <a:ln w="19050" cap="flat" cmpd="sng">
            <a:solidFill>
              <a:schemeClr val="accent2">
                <a:alpha val="100000"/>
              </a:schemeClr>
            </a:solidFill>
            <a:prstDash val="solid"/>
            <a:round/>
          </a:ln>
        </p:spPr>
      </p:pic>
      <p:sp>
        <p:nvSpPr>
          <p:cNvPr id="1048790" name="Text Box 4"/>
          <p:cNvSpPr txBox="1"/>
          <p:nvPr/>
        </p:nvSpPr>
        <p:spPr>
          <a:xfrm>
            <a:off x="3581400" y="228600"/>
            <a:ext cx="1981200" cy="6413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sz="3600">
                <a:solidFill>
                  <a:schemeClr val="lt1"/>
                </a:solidFill>
              </a:rPr>
              <a:t>Summary</a:t>
            </a:r>
          </a:p>
        </p:txBody>
      </p:sp>
      <p:sp>
        <p:nvSpPr>
          <p:cNvPr id="1048791" name="Rectangle 5"/>
          <p:cNvSpPr/>
          <p:nvPr/>
        </p:nvSpPr>
        <p:spPr>
          <a:xfrm>
            <a:off x="914400" y="1143000"/>
            <a:ext cx="1139825" cy="466725"/>
          </a:xfrm>
          <a:prstGeom prst="rect">
            <a:avLst/>
          </a:prstGeom>
          <a:solidFill>
            <a:srgbClr val="996633"/>
          </a:solidFill>
          <a:ln w="9525" cap="flat" cmpd="sng">
            <a:solidFill>
              <a:srgbClr val="000000">
                <a:alpha val="100000"/>
              </a:srgb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r>
              <a:rPr lang="en-US" altLang="en-US">
                <a:solidFill>
                  <a:srgbClr val="FFFF99"/>
                </a:solidFill>
              </a:rPr>
              <a:t>Latches</a:t>
            </a:r>
          </a:p>
        </p:txBody>
      </p:sp>
      <p:sp>
        <p:nvSpPr>
          <p:cNvPr id="1048792" name="Text Box 6"/>
          <p:cNvSpPr txBox="1"/>
          <p:nvPr/>
        </p:nvSpPr>
        <p:spPr>
          <a:xfrm>
            <a:off x="1143000" y="1600200"/>
            <a:ext cx="7391400" cy="11874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a:lstStyle>
          <a:p>
            <a:pPr lvl="0" eaLnBrk="1" latinLnBrk="1" hangingPunct="1">
              <a:spcBef>
                <a:spcPct val="50000"/>
              </a:spcBef>
            </a:pPr>
            <a:r>
              <a:rPr lang="en-US" altLang="en-US"/>
              <a:t>The truth table for the </a:t>
            </a:r>
            <a:r>
              <a:rPr lang="en-US" altLang="en-US" i="1"/>
              <a:t>D</a:t>
            </a:r>
            <a:r>
              <a:rPr lang="en-US" altLang="en-US"/>
              <a:t> latch summarizes its operation. If </a:t>
            </a:r>
            <a:r>
              <a:rPr lang="en-US" altLang="en-US" i="1"/>
              <a:t>EN</a:t>
            </a:r>
            <a:r>
              <a:rPr lang="en-US" altLang="en-US"/>
              <a:t> is LOW, then there is no change in the output and it is latched.</a:t>
            </a:r>
          </a:p>
        </p:txBody>
      </p:sp>
      <p:graphicFrame>
        <p:nvGraphicFramePr>
          <p:cNvPr id="4194314" name="Object 4194313"/>
          <p:cNvGraphicFramePr>
            <a:graphicFrameLocks/>
          </p:cNvGraphicFramePr>
          <p:nvPr/>
        </p:nvGraphicFramePr>
        <p:xfrm>
          <a:off x="2895600" y="2590800"/>
          <a:ext cx="3505200" cy="1901825"/>
        </p:xfrm>
        <a:graphic>
          <a:graphicData uri="http://schemas.openxmlformats.org/presentationml/2006/ole">
            <mc:AlternateContent xmlns:mc="http://schemas.openxmlformats.org/markup-compatibility/2006">
              <mc:Choice xmlns:v="urn:schemas-microsoft-com:vml" Requires="v">
                <p:oleObj spid="_x0000_s7170" name="CorelDRAW" r:id="rId5" imgW="3505200" imgH="1901825" progId="CorelDRAW.Graphic.13">
                  <p:embed followColorScheme="full"/>
                </p:oleObj>
              </mc:Choice>
              <mc:Fallback>
                <p:oleObj name="CorelDRAW" r:id="rId5" imgW="3505200" imgH="1901825" progId="CorelDRAW.Graphic.13">
                  <p:embed followColorScheme="full"/>
                  <p:pic>
                    <p:nvPicPr>
                      <p:cNvPr id="2097174" name="Object 21"/>
                      <p:cNvPicPr>
                        <a:picLocks/>
                      </p:cNvPicPr>
                      <p:nvPr/>
                    </p:nvPicPr>
                    <p:blipFill>
                      <a:blip r:embed="rId6"/>
                      <a:srcRect/>
                      <a:stretch>
                        <a:fillRect/>
                      </a:stretch>
                    </p:blipFill>
                    <p:spPr>
                      <a:xfrm>
                        <a:off x="2895600" y="2590800"/>
                        <a:ext cx="3505200" cy="1901825"/>
                      </a:xfrm>
                      <a:prstGeom prst="rect">
                        <a:avLst/>
                      </a:prstGeom>
                      <a:noFill/>
                      <a:ln>
                        <a:noFill/>
                      </a:ln>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B2B2B2"/>
      </a:lt1>
      <a:dk2>
        <a:srgbClr val="B2B2B2"/>
      </a:dk2>
      <a:lt2>
        <a:srgbClr val="663300"/>
      </a:lt2>
      <a:accent1>
        <a:srgbClr val="FFCC00"/>
      </a:accent1>
      <a:accent2>
        <a:srgbClr val="CC6600"/>
      </a:accent2>
      <a:accent3>
        <a:srgbClr val="D5D5D5"/>
      </a:accent3>
      <a:accent4>
        <a:srgbClr val="000000"/>
      </a:accent4>
      <a:accent5>
        <a:srgbClr val="FFE2AA"/>
      </a:accent5>
      <a:accent6>
        <a:srgbClr val="B75B00"/>
      </a:accent6>
      <a:hlink>
        <a:srgbClr val="FF99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2770</Words>
  <Application>Microsoft Office PowerPoint</Application>
  <PresentationFormat>On-screen Show (4:3)</PresentationFormat>
  <Paragraphs>728</Paragraphs>
  <Slides>51</Slides>
  <Notes>51</Notes>
  <HiddenSlides>5</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2" baseType="lpstr">
      <vt:lpstr>Arial</vt:lpstr>
      <vt:lpstr>Calibri</vt:lpstr>
      <vt:lpstr>Calibri Light</vt:lpstr>
      <vt:lpstr>Impact</vt:lpstr>
      <vt:lpstr>Symbol</vt:lpstr>
      <vt:lpstr>Times</vt:lpstr>
      <vt:lpstr>Times New Roman</vt:lpstr>
      <vt:lpstr>Wingdings</vt:lpstr>
      <vt:lpstr>Office 主题</vt:lpstr>
      <vt:lpstr>CorelDRAW</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Buchla</dc:creator>
  <cp:lastModifiedBy>Microsoft account</cp:lastModifiedBy>
  <cp:revision>1</cp:revision>
  <dcterms:created xsi:type="dcterms:W3CDTF">2006-09-20T16:54:22Z</dcterms:created>
  <dcterms:modified xsi:type="dcterms:W3CDTF">2023-02-19T19:28:09Z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9d2380c08f214b859374a24112f7751e</vt:lpwstr>
  </property>
</Properties>
</file>