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slides/slide62.xml" ContentType="application/vnd.openxmlformats-officedocument.presentationml.slide+xml"/>
  <Override PartName="/ppt/notesSlides/notesSlide6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slides/slide64.xml" ContentType="application/vnd.openxmlformats-officedocument.presentationml.slide+xml"/>
  <Override PartName="/ppt/notesSlides/notesSlide64.xml" ContentType="application/vnd.openxmlformats-officedocument.presentationml.notesSlide+xml"/>
  <Override PartName="/ppt/slides/slide65.xml" ContentType="application/vnd.openxmlformats-officedocument.presentationml.slide+xml"/>
  <Override PartName="/ppt/notesSlides/notesSlide65.xml" ContentType="application/vnd.openxmlformats-officedocument.presentationml.notesSlide+xml"/>
  <Override PartName="/ppt/slides/slide66.xml" ContentType="application/vnd.openxmlformats-officedocument.presentationml.slide+xml"/>
  <Override PartName="/ppt/notesSlides/notesSlide66.xml" ContentType="application/vnd.openxmlformats-officedocument.presentationml.notesSlide+xml"/>
  <Override PartName="/ppt/slides/slide67.xml" ContentType="application/vnd.openxmlformats-officedocument.presentationml.slide+xml"/>
  <Override PartName="/ppt/notesSlides/notesSlide67.xml" ContentType="application/vnd.openxmlformats-officedocument.presentationml.notesSlide+xml"/>
  <Override PartName="/ppt/slides/slide68.xml" ContentType="application/vnd.openxmlformats-officedocument.presentationml.slide+xml"/>
  <Override PartName="/ppt/notesSlides/notesSlide68.xml" ContentType="application/vnd.openxmlformats-officedocument.presentationml.notesSlide+xml"/>
  <Override PartName="/ppt/slides/slide69.xml" ContentType="application/vnd.openxmlformats-officedocument.presentationml.slide+xml"/>
  <Override PartName="/ppt/notesSlides/notesSlide69.xml" ContentType="application/vnd.openxmlformats-officedocument.presentationml.notesSlide+xml"/>
  <Override PartName="/ppt/slides/slide70.xml" ContentType="application/vnd.openxmlformats-officedocument.presentationml.slide+xml"/>
  <Override PartName="/ppt/notesSlides/notesSlide70.xml" ContentType="application/vnd.openxmlformats-officedocument.presentationml.notesSlide+xml"/>
  <Override PartName="/ppt/slides/slide71.xml" ContentType="application/vnd.openxmlformats-officedocument.presentationml.slide+xml"/>
  <Override PartName="/ppt/notesSlides/notesSlide71.xml" ContentType="application/vnd.openxmlformats-officedocument.presentationml.notesSlide+xml"/>
  <Override PartName="/ppt/slides/slide72.xml" ContentType="application/vnd.openxmlformats-officedocument.presentationml.slide+xml"/>
  <Override PartName="/ppt/notesSlides/notesSlide72.xml" ContentType="application/vnd.openxmlformats-officedocument.presentationml.notesSlide+xml"/>
  <Override PartName="/ppt/slides/slide73.xml" ContentType="application/vnd.openxmlformats-officedocument.presentationml.slide+xml"/>
  <Override PartName="/ppt/notesSlides/notesSlide73.xml" ContentType="application/vnd.openxmlformats-officedocument.presentationml.notesSlide+xml"/>
  <Override PartName="/ppt/slides/slide74.xml" ContentType="application/vnd.openxmlformats-officedocument.presentationml.slide+xml"/>
  <Override PartName="/ppt/notesSlides/notesSlide74.xml" ContentType="application/vnd.openxmlformats-officedocument.presentationml.notesSlide+xml"/>
  <Override PartName="/ppt/slides/slide75.xml" ContentType="application/vnd.openxmlformats-officedocument.presentationml.slide+xml"/>
  <Override PartName="/ppt/notesSlides/notesSlide75.xml" ContentType="application/vnd.openxmlformats-officedocument.presentationml.notesSlide+xml"/>
  <Override PartName="/ppt/slides/slide76.xml" ContentType="application/vnd.openxmlformats-officedocument.presentationml.slide+xml"/>
  <Override PartName="/ppt/notesSlides/notesSlide7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3603" autoAdjust="0"/>
    <p:restoredTop sz="94803" autoAdjust="0"/>
  </p:normalViewPr>
  <p:slideViewPr>
    <p:cSldViewPr showGuides="0" snapToGrid="1" snapToObjects="0">
      <p:cViewPr varScale="0">
        <p:scale>
          <a:sx n="71" d="100"/>
          <a:sy n="71" d="100"/>
        </p:scale>
        <p:origin x="-1434" y="-5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tableStyles" Target="tableStyles.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69" name=""/>
        <p:cNvGrpSpPr/>
        <p:nvPr/>
      </p:nvGrpSpPr>
      <p:grpSpPr>
        <a:xfrm rot="0">
          <a:off x="0" y="0"/>
          <a:ext cx="0" cy="0"/>
          <a:chOff x="0" y="0"/>
          <a:chExt cx="0" cy="0"/>
        </a:xfrm>
      </p:grpSpPr>
      <p:sp>
        <p:nvSpPr>
          <p:cNvPr id="1050176"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latin typeface="Arial" pitchFamily="0" charset="0"/>
            </a:endParaRPr>
          </a:p>
        </p:txBody>
      </p:sp>
      <p:sp>
        <p:nvSpPr>
          <p:cNvPr id="1050177" name="Rectangle 3"/>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en-US" sz="1200" lang="en-US">
              <a:latin typeface="Arial" pitchFamily="0" charset="0"/>
            </a:endParaRPr>
          </a:p>
        </p:txBody>
      </p:sp>
      <p:sp>
        <p:nvSpPr>
          <p:cNvPr id="1050178"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50179"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50180" name="Rectangle 6"/>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latin typeface="Arial" pitchFamily="0" charset="0"/>
            </a:endParaRPr>
          </a:p>
        </p:txBody>
      </p:sp>
      <p:sp>
        <p:nvSpPr>
          <p:cNvPr id="1050181" name="Rectangle 7"/>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rot="0">
          <a:off x="0" y="0"/>
          <a:ext cx="0" cy="0"/>
          <a:chOff x="0" y="0"/>
          <a:chExt cx="0" cy="0"/>
        </a:xfrm>
      </p:grpSpPr>
      <p:sp>
        <p:nvSpPr>
          <p:cNvPr id="104881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1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1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rot="0">
          <a:off x="0" y="0"/>
          <a:ext cx="0" cy="0"/>
          <a:chOff x="0" y="0"/>
          <a:chExt cx="0" cy="0"/>
        </a:xfrm>
      </p:grpSpPr>
      <p:sp>
        <p:nvSpPr>
          <p:cNvPr id="10489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5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rot="0">
          <a:off x="0" y="0"/>
          <a:ext cx="0" cy="0"/>
          <a:chOff x="0" y="0"/>
          <a:chExt cx="0" cy="0"/>
        </a:xfrm>
      </p:grpSpPr>
      <p:sp>
        <p:nvSpPr>
          <p:cNvPr id="104898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9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9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rot="0">
          <a:off x="0" y="0"/>
          <a:ext cx="0" cy="0"/>
          <a:chOff x="0" y="0"/>
          <a:chExt cx="0" cy="0"/>
        </a:xfrm>
      </p:grpSpPr>
      <p:sp>
        <p:nvSpPr>
          <p:cNvPr id="10490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0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rot="0">
          <a:off x="0" y="0"/>
          <a:ext cx="0" cy="0"/>
          <a:chOff x="0" y="0"/>
          <a:chExt cx="0" cy="0"/>
        </a:xfrm>
      </p:grpSpPr>
      <p:sp>
        <p:nvSpPr>
          <p:cNvPr id="104901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1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1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rot="0">
          <a:off x="0" y="0"/>
          <a:ext cx="0" cy="0"/>
          <a:chOff x="0" y="0"/>
          <a:chExt cx="0" cy="0"/>
        </a:xfrm>
      </p:grpSpPr>
      <p:sp>
        <p:nvSpPr>
          <p:cNvPr id="104904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4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4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rot="0">
          <a:off x="0" y="0"/>
          <a:ext cx="0" cy="0"/>
          <a:chOff x="0" y="0"/>
          <a:chExt cx="0" cy="0"/>
        </a:xfrm>
      </p:grpSpPr>
      <p:sp>
        <p:nvSpPr>
          <p:cNvPr id="104905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5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5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80" name=""/>
        <p:cNvGrpSpPr/>
        <p:nvPr/>
      </p:nvGrpSpPr>
      <p:grpSpPr>
        <a:xfrm rot="0">
          <a:off x="0" y="0"/>
          <a:ext cx="0" cy="0"/>
          <a:chOff x="0" y="0"/>
          <a:chExt cx="0" cy="0"/>
        </a:xfrm>
      </p:grpSpPr>
      <p:sp>
        <p:nvSpPr>
          <p:cNvPr id="10490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6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83" name=""/>
        <p:cNvGrpSpPr/>
        <p:nvPr/>
      </p:nvGrpSpPr>
      <p:grpSpPr>
        <a:xfrm rot="0">
          <a:off x="0" y="0"/>
          <a:ext cx="0" cy="0"/>
          <a:chOff x="0" y="0"/>
          <a:chExt cx="0" cy="0"/>
        </a:xfrm>
      </p:grpSpPr>
      <p:sp>
        <p:nvSpPr>
          <p:cNvPr id="104908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8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8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rot="0">
          <a:off x="0" y="0"/>
          <a:ext cx="0" cy="0"/>
          <a:chOff x="0" y="0"/>
          <a:chExt cx="0" cy="0"/>
        </a:xfrm>
      </p:grpSpPr>
      <p:sp>
        <p:nvSpPr>
          <p:cNvPr id="104910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0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0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rot="0">
          <a:off x="0" y="0"/>
          <a:ext cx="0" cy="0"/>
          <a:chOff x="0" y="0"/>
          <a:chExt cx="0" cy="0"/>
        </a:xfrm>
      </p:grpSpPr>
      <p:sp>
        <p:nvSpPr>
          <p:cNvPr id="104917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8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8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rot="0">
          <a:off x="0" y="0"/>
          <a:ext cx="0" cy="0"/>
          <a:chOff x="0" y="0"/>
          <a:chExt cx="0" cy="0"/>
        </a:xfrm>
      </p:grpSpPr>
      <p:sp>
        <p:nvSpPr>
          <p:cNvPr id="104883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3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3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rot="0">
          <a:off x="0" y="0"/>
          <a:ext cx="0" cy="0"/>
          <a:chOff x="0" y="0"/>
          <a:chExt cx="0" cy="0"/>
        </a:xfrm>
      </p:grpSpPr>
      <p:sp>
        <p:nvSpPr>
          <p:cNvPr id="104934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4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4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sp>
        <p:nvSpPr>
          <p:cNvPr id="10493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5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rot="0">
          <a:off x="0" y="0"/>
          <a:ext cx="0" cy="0"/>
          <a:chOff x="0" y="0"/>
          <a:chExt cx="0" cy="0"/>
        </a:xfrm>
      </p:grpSpPr>
      <p:sp>
        <p:nvSpPr>
          <p:cNvPr id="104937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7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7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rot="0">
          <a:off x="0" y="0"/>
          <a:ext cx="0" cy="0"/>
          <a:chOff x="0" y="0"/>
          <a:chExt cx="0" cy="0"/>
        </a:xfrm>
      </p:grpSpPr>
      <p:sp>
        <p:nvSpPr>
          <p:cNvPr id="104938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8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8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rot="0">
          <a:off x="0" y="0"/>
          <a:ext cx="0" cy="0"/>
          <a:chOff x="0" y="0"/>
          <a:chExt cx="0" cy="0"/>
        </a:xfrm>
      </p:grpSpPr>
      <p:sp>
        <p:nvSpPr>
          <p:cNvPr id="104939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9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9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rot="0">
          <a:off x="0" y="0"/>
          <a:ext cx="0" cy="0"/>
          <a:chOff x="0" y="0"/>
          <a:chExt cx="0" cy="0"/>
        </a:xfrm>
      </p:grpSpPr>
      <p:sp>
        <p:nvSpPr>
          <p:cNvPr id="104941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1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1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12" name=""/>
        <p:cNvGrpSpPr/>
        <p:nvPr/>
      </p:nvGrpSpPr>
      <p:grpSpPr>
        <a:xfrm rot="0">
          <a:off x="0" y="0"/>
          <a:ext cx="0" cy="0"/>
          <a:chOff x="0" y="0"/>
          <a:chExt cx="0" cy="0"/>
        </a:xfrm>
      </p:grpSpPr>
      <p:sp>
        <p:nvSpPr>
          <p:cNvPr id="104943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3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3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rot="0">
          <a:off x="0" y="0"/>
          <a:ext cx="0" cy="0"/>
          <a:chOff x="0" y="0"/>
          <a:chExt cx="0" cy="0"/>
        </a:xfrm>
      </p:grpSpPr>
      <p:sp>
        <p:nvSpPr>
          <p:cNvPr id="104946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6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6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18" name=""/>
        <p:cNvGrpSpPr/>
        <p:nvPr/>
      </p:nvGrpSpPr>
      <p:grpSpPr>
        <a:xfrm rot="0">
          <a:off x="0" y="0"/>
          <a:ext cx="0" cy="0"/>
          <a:chOff x="0" y="0"/>
          <a:chExt cx="0" cy="0"/>
        </a:xfrm>
      </p:grpSpPr>
      <p:sp>
        <p:nvSpPr>
          <p:cNvPr id="104949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9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0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80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0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0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rot="0">
          <a:off x="0" y="0"/>
          <a:ext cx="0" cy="0"/>
          <a:chOff x="0" y="0"/>
          <a:chExt cx="0" cy="0"/>
        </a:xfrm>
      </p:grpSpPr>
      <p:sp>
        <p:nvSpPr>
          <p:cNvPr id="104884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4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4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rot="0">
          <a:off x="0" y="0"/>
          <a:ext cx="0" cy="0"/>
          <a:chOff x="0" y="0"/>
          <a:chExt cx="0" cy="0"/>
        </a:xfrm>
      </p:grpSpPr>
      <p:sp>
        <p:nvSpPr>
          <p:cNvPr id="104878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8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9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rot="0">
          <a:off x="0" y="0"/>
          <a:ext cx="0" cy="0"/>
          <a:chOff x="0" y="0"/>
          <a:chExt cx="0" cy="0"/>
        </a:xfrm>
      </p:grpSpPr>
      <p:sp>
        <p:nvSpPr>
          <p:cNvPr id="104865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5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5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rot="0">
          <a:off x="0" y="0"/>
          <a:ext cx="0" cy="0"/>
          <a:chOff x="0" y="0"/>
          <a:chExt cx="0" cy="0"/>
        </a:xfrm>
      </p:grpSpPr>
      <p:sp>
        <p:nvSpPr>
          <p:cNvPr id="104859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59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9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rot="0">
          <a:off x="0" y="0"/>
          <a:ext cx="0" cy="0"/>
          <a:chOff x="0" y="0"/>
          <a:chExt cx="0" cy="0"/>
        </a:xfrm>
      </p:grpSpPr>
      <p:sp>
        <p:nvSpPr>
          <p:cNvPr id="104861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1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1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rot="0">
          <a:off x="0" y="0"/>
          <a:ext cx="0" cy="0"/>
          <a:chOff x="0" y="0"/>
          <a:chExt cx="0" cy="0"/>
        </a:xfrm>
      </p:grpSpPr>
      <p:sp>
        <p:nvSpPr>
          <p:cNvPr id="10487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0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rot="0">
          <a:off x="0" y="0"/>
          <a:ext cx="0" cy="0"/>
          <a:chOff x="0" y="0"/>
          <a:chExt cx="0" cy="0"/>
        </a:xfrm>
      </p:grpSpPr>
      <p:sp>
        <p:nvSpPr>
          <p:cNvPr id="104879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9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9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21" name=""/>
        <p:cNvGrpSpPr/>
        <p:nvPr/>
      </p:nvGrpSpPr>
      <p:grpSpPr>
        <a:xfrm rot="0">
          <a:off x="0" y="0"/>
          <a:ext cx="0" cy="0"/>
          <a:chOff x="0" y="0"/>
          <a:chExt cx="0" cy="0"/>
        </a:xfrm>
      </p:grpSpPr>
      <p:sp>
        <p:nvSpPr>
          <p:cNvPr id="104951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1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1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25" name=""/>
        <p:cNvGrpSpPr/>
        <p:nvPr/>
      </p:nvGrpSpPr>
      <p:grpSpPr>
        <a:xfrm rot="0">
          <a:off x="0" y="0"/>
          <a:ext cx="0" cy="0"/>
          <a:chOff x="0" y="0"/>
          <a:chExt cx="0" cy="0"/>
        </a:xfrm>
      </p:grpSpPr>
      <p:sp>
        <p:nvSpPr>
          <p:cNvPr id="104962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2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2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rot="0">
          <a:off x="0" y="0"/>
          <a:ext cx="0" cy="0"/>
          <a:chOff x="0" y="0"/>
          <a:chExt cx="0" cy="0"/>
        </a:xfrm>
      </p:grpSpPr>
      <p:sp>
        <p:nvSpPr>
          <p:cNvPr id="104963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3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3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31" name=""/>
        <p:cNvGrpSpPr/>
        <p:nvPr/>
      </p:nvGrpSpPr>
      <p:grpSpPr>
        <a:xfrm rot="0">
          <a:off x="0" y="0"/>
          <a:ext cx="0" cy="0"/>
          <a:chOff x="0" y="0"/>
          <a:chExt cx="0" cy="0"/>
        </a:xfrm>
      </p:grpSpPr>
      <p:sp>
        <p:nvSpPr>
          <p:cNvPr id="104964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4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4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rot="0">
          <a:off x="0" y="0"/>
          <a:ext cx="0" cy="0"/>
          <a:chOff x="0" y="0"/>
          <a:chExt cx="0" cy="0"/>
        </a:xfrm>
      </p:grpSpPr>
      <p:sp>
        <p:nvSpPr>
          <p:cNvPr id="104885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5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5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rot="0">
          <a:off x="0" y="0"/>
          <a:ext cx="0" cy="0"/>
          <a:chOff x="0" y="0"/>
          <a:chExt cx="0" cy="0"/>
        </a:xfrm>
      </p:grpSpPr>
      <p:sp>
        <p:nvSpPr>
          <p:cNvPr id="10496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5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37" name=""/>
        <p:cNvGrpSpPr/>
        <p:nvPr/>
      </p:nvGrpSpPr>
      <p:grpSpPr>
        <a:xfrm rot="0">
          <a:off x="0" y="0"/>
          <a:ext cx="0" cy="0"/>
          <a:chOff x="0" y="0"/>
          <a:chExt cx="0" cy="0"/>
        </a:xfrm>
      </p:grpSpPr>
      <p:sp>
        <p:nvSpPr>
          <p:cNvPr id="104966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6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7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40" name=""/>
        <p:cNvGrpSpPr/>
        <p:nvPr/>
      </p:nvGrpSpPr>
      <p:grpSpPr>
        <a:xfrm rot="0">
          <a:off x="0" y="0"/>
          <a:ext cx="0" cy="0"/>
          <a:chOff x="0" y="0"/>
          <a:chExt cx="0" cy="0"/>
        </a:xfrm>
      </p:grpSpPr>
      <p:sp>
        <p:nvSpPr>
          <p:cNvPr id="104969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69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69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rot="0">
          <a:off x="0" y="0"/>
          <a:ext cx="0" cy="0"/>
          <a:chOff x="0" y="0"/>
          <a:chExt cx="0" cy="0"/>
        </a:xfrm>
      </p:grpSpPr>
      <p:sp>
        <p:nvSpPr>
          <p:cNvPr id="10497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0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46" name=""/>
        <p:cNvGrpSpPr/>
        <p:nvPr/>
      </p:nvGrpSpPr>
      <p:grpSpPr>
        <a:xfrm rot="0">
          <a:off x="0" y="0"/>
          <a:ext cx="0" cy="0"/>
          <a:chOff x="0" y="0"/>
          <a:chExt cx="0" cy="0"/>
        </a:xfrm>
      </p:grpSpPr>
      <p:sp>
        <p:nvSpPr>
          <p:cNvPr id="104971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1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1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rot="0">
          <a:off x="0" y="0"/>
          <a:ext cx="0" cy="0"/>
          <a:chOff x="0" y="0"/>
          <a:chExt cx="0" cy="0"/>
        </a:xfrm>
      </p:grpSpPr>
      <p:sp>
        <p:nvSpPr>
          <p:cNvPr id="104972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2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2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rot="0">
          <a:off x="0" y="0"/>
          <a:ext cx="0" cy="0"/>
          <a:chOff x="0" y="0"/>
          <a:chExt cx="0" cy="0"/>
        </a:xfrm>
      </p:grpSpPr>
      <p:sp>
        <p:nvSpPr>
          <p:cNvPr id="104973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3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3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rot="0">
          <a:off x="0" y="0"/>
          <a:ext cx="0" cy="0"/>
          <a:chOff x="0" y="0"/>
          <a:chExt cx="0" cy="0"/>
        </a:xfrm>
      </p:grpSpPr>
      <p:sp>
        <p:nvSpPr>
          <p:cNvPr id="104974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4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4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58" name=""/>
        <p:cNvGrpSpPr/>
        <p:nvPr/>
      </p:nvGrpSpPr>
      <p:grpSpPr>
        <a:xfrm rot="0">
          <a:off x="0" y="0"/>
          <a:ext cx="0" cy="0"/>
          <a:chOff x="0" y="0"/>
          <a:chExt cx="0" cy="0"/>
        </a:xfrm>
      </p:grpSpPr>
      <p:sp>
        <p:nvSpPr>
          <p:cNvPr id="104975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5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5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rot="0">
          <a:off x="0" y="0"/>
          <a:ext cx="0" cy="0"/>
          <a:chOff x="0" y="0"/>
          <a:chExt cx="0" cy="0"/>
        </a:xfrm>
      </p:grpSpPr>
      <p:sp>
        <p:nvSpPr>
          <p:cNvPr id="104976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6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6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rot="0">
          <a:off x="0" y="0"/>
          <a:ext cx="0" cy="0"/>
          <a:chOff x="0" y="0"/>
          <a:chExt cx="0" cy="0"/>
        </a:xfrm>
      </p:grpSpPr>
      <p:sp>
        <p:nvSpPr>
          <p:cNvPr id="104887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7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7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rot="0">
          <a:off x="0" y="0"/>
          <a:ext cx="0" cy="0"/>
          <a:chOff x="0" y="0"/>
          <a:chExt cx="0" cy="0"/>
        </a:xfrm>
      </p:grpSpPr>
      <p:sp>
        <p:nvSpPr>
          <p:cNvPr id="104977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7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7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rot="0">
          <a:off x="0" y="0"/>
          <a:ext cx="0" cy="0"/>
          <a:chOff x="0" y="0"/>
          <a:chExt cx="0" cy="0"/>
        </a:xfrm>
      </p:grpSpPr>
      <p:sp>
        <p:nvSpPr>
          <p:cNvPr id="104978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8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8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rot="0">
          <a:off x="0" y="0"/>
          <a:ext cx="0" cy="0"/>
          <a:chOff x="0" y="0"/>
          <a:chExt cx="0" cy="0"/>
        </a:xfrm>
      </p:grpSpPr>
      <p:sp>
        <p:nvSpPr>
          <p:cNvPr id="104979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79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79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rot="0">
          <a:off x="0" y="0"/>
          <a:ext cx="0" cy="0"/>
          <a:chOff x="0" y="0"/>
          <a:chExt cx="0" cy="0"/>
        </a:xfrm>
      </p:grpSpPr>
      <p:sp>
        <p:nvSpPr>
          <p:cNvPr id="10498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0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rot="0">
          <a:off x="0" y="0"/>
          <a:ext cx="0" cy="0"/>
          <a:chOff x="0" y="0"/>
          <a:chExt cx="0" cy="0"/>
        </a:xfrm>
      </p:grpSpPr>
      <p:sp>
        <p:nvSpPr>
          <p:cNvPr id="104981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1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1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rot="0">
          <a:off x="0" y="0"/>
          <a:ext cx="0" cy="0"/>
          <a:chOff x="0" y="0"/>
          <a:chExt cx="0" cy="0"/>
        </a:xfrm>
      </p:grpSpPr>
      <p:sp>
        <p:nvSpPr>
          <p:cNvPr id="104982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2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2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rot="0">
          <a:off x="0" y="0"/>
          <a:ext cx="0" cy="0"/>
          <a:chOff x="0" y="0"/>
          <a:chExt cx="0" cy="0"/>
        </a:xfrm>
      </p:grpSpPr>
      <p:sp>
        <p:nvSpPr>
          <p:cNvPr id="104983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3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3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rot="0">
          <a:off x="0" y="0"/>
          <a:ext cx="0" cy="0"/>
          <a:chOff x="0" y="0"/>
          <a:chExt cx="0" cy="0"/>
        </a:xfrm>
      </p:grpSpPr>
      <p:sp>
        <p:nvSpPr>
          <p:cNvPr id="104984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4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4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rot="0">
          <a:off x="0" y="0"/>
          <a:ext cx="0" cy="0"/>
          <a:chOff x="0" y="0"/>
          <a:chExt cx="0" cy="0"/>
        </a:xfrm>
      </p:grpSpPr>
      <p:sp>
        <p:nvSpPr>
          <p:cNvPr id="104985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5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5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rot="0">
          <a:off x="0" y="0"/>
          <a:ext cx="0" cy="0"/>
          <a:chOff x="0" y="0"/>
          <a:chExt cx="0" cy="0"/>
        </a:xfrm>
      </p:grpSpPr>
      <p:sp>
        <p:nvSpPr>
          <p:cNvPr id="104989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89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89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rot="0">
          <a:off x="0" y="0"/>
          <a:ext cx="0" cy="0"/>
          <a:chOff x="0" y="0"/>
          <a:chExt cx="0" cy="0"/>
        </a:xfrm>
      </p:grpSpPr>
      <p:sp>
        <p:nvSpPr>
          <p:cNvPr id="104889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9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9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rot="0">
          <a:off x="0" y="0"/>
          <a:ext cx="0" cy="0"/>
          <a:chOff x="0" y="0"/>
          <a:chExt cx="0" cy="0"/>
        </a:xfrm>
      </p:grpSpPr>
      <p:sp>
        <p:nvSpPr>
          <p:cNvPr id="104990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90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90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rot="0">
          <a:off x="0" y="0"/>
          <a:ext cx="0" cy="0"/>
          <a:chOff x="0" y="0"/>
          <a:chExt cx="0" cy="0"/>
        </a:xfrm>
      </p:grpSpPr>
      <p:sp>
        <p:nvSpPr>
          <p:cNvPr id="104991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91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91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rot="0">
          <a:off x="0" y="0"/>
          <a:ext cx="0" cy="0"/>
          <a:chOff x="0" y="0"/>
          <a:chExt cx="0" cy="0"/>
        </a:xfrm>
      </p:grpSpPr>
      <p:sp>
        <p:nvSpPr>
          <p:cNvPr id="104992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92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92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06" name=""/>
        <p:cNvGrpSpPr/>
        <p:nvPr/>
      </p:nvGrpSpPr>
      <p:grpSpPr>
        <a:xfrm rot="0">
          <a:off x="0" y="0"/>
          <a:ext cx="0" cy="0"/>
          <a:chOff x="0" y="0"/>
          <a:chExt cx="0" cy="0"/>
        </a:xfrm>
      </p:grpSpPr>
      <p:sp>
        <p:nvSpPr>
          <p:cNvPr id="104994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94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94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313" name=""/>
        <p:cNvGrpSpPr/>
        <p:nvPr/>
      </p:nvGrpSpPr>
      <p:grpSpPr>
        <a:xfrm rot="0">
          <a:off x="0" y="0"/>
          <a:ext cx="0" cy="0"/>
          <a:chOff x="0" y="0"/>
          <a:chExt cx="0" cy="0"/>
        </a:xfrm>
      </p:grpSpPr>
      <p:sp>
        <p:nvSpPr>
          <p:cNvPr id="104999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99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99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17" name=""/>
        <p:cNvGrpSpPr/>
        <p:nvPr/>
      </p:nvGrpSpPr>
      <p:grpSpPr>
        <a:xfrm rot="0">
          <a:off x="0" y="0"/>
          <a:ext cx="0" cy="0"/>
          <a:chOff x="0" y="0"/>
          <a:chExt cx="0" cy="0"/>
        </a:xfrm>
      </p:grpSpPr>
      <p:sp>
        <p:nvSpPr>
          <p:cNvPr id="105000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0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0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323" name=""/>
        <p:cNvGrpSpPr/>
        <p:nvPr/>
      </p:nvGrpSpPr>
      <p:grpSpPr>
        <a:xfrm rot="0">
          <a:off x="0" y="0"/>
          <a:ext cx="0" cy="0"/>
          <a:chOff x="0" y="0"/>
          <a:chExt cx="0" cy="0"/>
        </a:xfrm>
      </p:grpSpPr>
      <p:sp>
        <p:nvSpPr>
          <p:cNvPr id="105003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3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3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rot="0">
          <a:off x="0" y="0"/>
          <a:ext cx="0" cy="0"/>
          <a:chOff x="0" y="0"/>
          <a:chExt cx="0" cy="0"/>
        </a:xfrm>
      </p:grpSpPr>
      <p:sp>
        <p:nvSpPr>
          <p:cNvPr id="105005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5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5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332" name=""/>
        <p:cNvGrpSpPr/>
        <p:nvPr/>
      </p:nvGrpSpPr>
      <p:grpSpPr>
        <a:xfrm rot="0">
          <a:off x="0" y="0"/>
          <a:ext cx="0" cy="0"/>
          <a:chOff x="0" y="0"/>
          <a:chExt cx="0" cy="0"/>
        </a:xfrm>
      </p:grpSpPr>
      <p:sp>
        <p:nvSpPr>
          <p:cNvPr id="10500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6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335" name=""/>
        <p:cNvGrpSpPr/>
        <p:nvPr/>
      </p:nvGrpSpPr>
      <p:grpSpPr>
        <a:xfrm rot="0">
          <a:off x="0" y="0"/>
          <a:ext cx="0" cy="0"/>
          <a:chOff x="0" y="0"/>
          <a:chExt cx="0" cy="0"/>
        </a:xfrm>
      </p:grpSpPr>
      <p:sp>
        <p:nvSpPr>
          <p:cNvPr id="105007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7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7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rot="0">
          <a:off x="0" y="0"/>
          <a:ext cx="0" cy="0"/>
          <a:chOff x="0" y="0"/>
          <a:chExt cx="0" cy="0"/>
        </a:xfrm>
      </p:grpSpPr>
      <p:sp>
        <p:nvSpPr>
          <p:cNvPr id="104890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0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0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338" name=""/>
        <p:cNvGrpSpPr/>
        <p:nvPr/>
      </p:nvGrpSpPr>
      <p:grpSpPr>
        <a:xfrm rot="0">
          <a:off x="0" y="0"/>
          <a:ext cx="0" cy="0"/>
          <a:chOff x="0" y="0"/>
          <a:chExt cx="0" cy="0"/>
        </a:xfrm>
      </p:grpSpPr>
      <p:sp>
        <p:nvSpPr>
          <p:cNvPr id="105008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8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8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341" name=""/>
        <p:cNvGrpSpPr/>
        <p:nvPr/>
      </p:nvGrpSpPr>
      <p:grpSpPr>
        <a:xfrm rot="0">
          <a:off x="0" y="0"/>
          <a:ext cx="0" cy="0"/>
          <a:chOff x="0" y="0"/>
          <a:chExt cx="0" cy="0"/>
        </a:xfrm>
      </p:grpSpPr>
      <p:sp>
        <p:nvSpPr>
          <p:cNvPr id="105008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8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9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344" name=""/>
        <p:cNvGrpSpPr/>
        <p:nvPr/>
      </p:nvGrpSpPr>
      <p:grpSpPr>
        <a:xfrm rot="0">
          <a:off x="0" y="0"/>
          <a:ext cx="0" cy="0"/>
          <a:chOff x="0" y="0"/>
          <a:chExt cx="0" cy="0"/>
        </a:xfrm>
      </p:grpSpPr>
      <p:sp>
        <p:nvSpPr>
          <p:cNvPr id="105009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09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09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347" name=""/>
        <p:cNvGrpSpPr/>
        <p:nvPr/>
      </p:nvGrpSpPr>
      <p:grpSpPr>
        <a:xfrm rot="0">
          <a:off x="0" y="0"/>
          <a:ext cx="0" cy="0"/>
          <a:chOff x="0" y="0"/>
          <a:chExt cx="0" cy="0"/>
        </a:xfrm>
      </p:grpSpPr>
      <p:sp>
        <p:nvSpPr>
          <p:cNvPr id="105010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10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10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350" name=""/>
        <p:cNvGrpSpPr/>
        <p:nvPr/>
      </p:nvGrpSpPr>
      <p:grpSpPr>
        <a:xfrm rot="0">
          <a:off x="0" y="0"/>
          <a:ext cx="0" cy="0"/>
          <a:chOff x="0" y="0"/>
          <a:chExt cx="0" cy="0"/>
        </a:xfrm>
      </p:grpSpPr>
      <p:sp>
        <p:nvSpPr>
          <p:cNvPr id="105011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11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11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355" name=""/>
        <p:cNvGrpSpPr/>
        <p:nvPr/>
      </p:nvGrpSpPr>
      <p:grpSpPr>
        <a:xfrm rot="0">
          <a:off x="0" y="0"/>
          <a:ext cx="0" cy="0"/>
          <a:chOff x="0" y="0"/>
          <a:chExt cx="0" cy="0"/>
        </a:xfrm>
      </p:grpSpPr>
      <p:sp>
        <p:nvSpPr>
          <p:cNvPr id="105014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14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14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358" name=""/>
        <p:cNvGrpSpPr/>
        <p:nvPr/>
      </p:nvGrpSpPr>
      <p:grpSpPr>
        <a:xfrm rot="0">
          <a:off x="0" y="0"/>
          <a:ext cx="0" cy="0"/>
          <a:chOff x="0" y="0"/>
          <a:chExt cx="0" cy="0"/>
        </a:xfrm>
      </p:grpSpPr>
      <p:sp>
        <p:nvSpPr>
          <p:cNvPr id="105015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5015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5015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rot="0">
          <a:off x="0" y="0"/>
          <a:ext cx="0" cy="0"/>
          <a:chOff x="0" y="0"/>
          <a:chExt cx="0" cy="0"/>
        </a:xfrm>
      </p:grpSpPr>
      <p:sp>
        <p:nvSpPr>
          <p:cNvPr id="104891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1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1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rot="0">
          <a:off x="0" y="0"/>
          <a:ext cx="0" cy="0"/>
          <a:chOff x="0" y="0"/>
          <a:chExt cx="0" cy="0"/>
        </a:xfrm>
      </p:grpSpPr>
      <p:sp>
        <p:nvSpPr>
          <p:cNvPr id="104893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4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4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54" name=""/>
        <p:cNvGrpSpPr/>
        <p:nvPr/>
      </p:nvGrpSpPr>
      <p:grpSpPr>
        <a:xfrm rot="0">
          <a:off x="0" y="0"/>
          <a:ext cx="0" cy="0"/>
          <a:chOff x="0" y="0"/>
          <a:chExt cx="0" cy="0"/>
        </a:xfrm>
      </p:grpSpPr>
      <p:sp>
        <p:nvSpPr>
          <p:cNvPr id="1048578" name="Rectangle 10"/>
          <p:cNvSpPr/>
          <p:nvPr/>
        </p:nvSpPr>
        <p:spPr>
          <a:xfrm rot="0">
            <a:off x="0" y="2330450"/>
            <a:ext cx="8991600" cy="224155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19050" cap="flat" cmpd="sng">
            <a:solidFill>
              <a:schemeClr val="lt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79" name="Rectangle 14"/>
          <p:cNvSpPr/>
          <p:nvPr/>
        </p:nvSpPr>
        <p:spPr>
          <a:xfrm rot="0">
            <a:off x="457200" y="457200"/>
            <a:ext cx="8153400" cy="5791200"/>
          </a:xfrm>
          <a:prstGeom prst="rect"/>
          <a:solidFill>
            <a:srgbClr val="FFFFFF"/>
          </a:solidFill>
          <a:ln w="28575" cap="flat" cmpd="sng">
            <a:solidFill>
              <a:srgbClr val="996633">
                <a:alpha val="100000"/>
              </a:srgb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80" name="Text Box 15"/>
          <p:cNvSpPr txBox="1"/>
          <p:nvPr/>
        </p:nvSpPr>
        <p:spPr>
          <a:xfrm rot="0">
            <a:off x="3886200" y="6400800"/>
            <a:ext cx="5105400" cy="4470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81" name="Text Box 16"/>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b="1" sz="1200" lang="en-US">
                <a:solidFill>
                  <a:srgbClr val="FFFFFF"/>
                </a:solidFill>
              </a:rPr>
              <a:t>Floyd, Digital Fundamentals, 10</a:t>
            </a:r>
            <a:r>
              <a:rPr altLang="en-US" baseline="30000" b="1" sz="1200" lang="en-US">
                <a:solidFill>
                  <a:srgbClr val="FFFFFF"/>
                </a:solidFill>
              </a:rPr>
              <a:t>th</a:t>
            </a:r>
            <a:r>
              <a:rPr altLang="en-US"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66" name=""/>
        <p:cNvGrpSpPr/>
        <p:nvPr/>
      </p:nvGrpSpPr>
      <p:grpSpPr>
        <a:xfrm>
          <a:off x="0" y="0"/>
          <a:ext cx="0" cy="0"/>
          <a:chOff x="0" y="0"/>
          <a:chExt cx="0" cy="0"/>
        </a:xfrm>
      </p:grpSpPr>
      <p:sp>
        <p:nvSpPr>
          <p:cNvPr id="1050172"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50173"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7" name=""/>
        <p:cNvGrpSpPr/>
        <p:nvPr/>
      </p:nvGrpSpPr>
      <p:grpSpPr>
        <a:xfrm>
          <a:off x="0" y="0"/>
          <a:ext cx="0" cy="0"/>
          <a:chOff x="0" y="0"/>
          <a:chExt cx="0" cy="0"/>
        </a:xfrm>
      </p:grpSpPr>
      <p:sp>
        <p:nvSpPr>
          <p:cNvPr id="1050174"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50175"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9" name=""/>
        <p:cNvGrpSpPr/>
        <p:nvPr/>
      </p:nvGrpSpPr>
      <p:grpSpPr>
        <a:xfrm>
          <a:off x="0" y="0"/>
          <a:ext cx="0" cy="0"/>
          <a:chOff x="0" y="0"/>
          <a:chExt cx="0" cy="0"/>
        </a:xfrm>
      </p:grpSpPr>
      <p:sp>
        <p:nvSpPr>
          <p:cNvPr id="1050153"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50154"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0" name=""/>
        <p:cNvGrpSpPr/>
        <p:nvPr/>
      </p:nvGrpSpPr>
      <p:grpSpPr>
        <a:xfrm>
          <a:off x="0" y="0"/>
          <a:ext cx="0" cy="0"/>
          <a:chOff x="0" y="0"/>
          <a:chExt cx="0" cy="0"/>
        </a:xfrm>
      </p:grpSpPr>
      <p:sp>
        <p:nvSpPr>
          <p:cNvPr id="1050155"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50156"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1" name=""/>
        <p:cNvGrpSpPr/>
        <p:nvPr/>
      </p:nvGrpSpPr>
      <p:grpSpPr>
        <a:xfrm>
          <a:off x="0" y="0"/>
          <a:ext cx="0" cy="0"/>
          <a:chOff x="0" y="0"/>
          <a:chExt cx="0" cy="0"/>
        </a:xfrm>
      </p:grpSpPr>
      <p:sp>
        <p:nvSpPr>
          <p:cNvPr id="1050157"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50158"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50159"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62" name=""/>
        <p:cNvGrpSpPr/>
        <p:nvPr/>
      </p:nvGrpSpPr>
      <p:grpSpPr>
        <a:xfrm>
          <a:off x="0" y="0"/>
          <a:ext cx="0" cy="0"/>
          <a:chOff x="0" y="0"/>
          <a:chExt cx="0" cy="0"/>
        </a:xfrm>
      </p:grpSpPr>
      <p:sp>
        <p:nvSpPr>
          <p:cNvPr id="1050160"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50161"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50162"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50163"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50164"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3" name=""/>
        <p:cNvGrpSpPr/>
        <p:nvPr/>
      </p:nvGrpSpPr>
      <p:grpSpPr>
        <a:xfrm>
          <a:off x="0" y="0"/>
          <a:ext cx="0" cy="0"/>
          <a:chOff x="0" y="0"/>
          <a:chExt cx="0" cy="0"/>
        </a:xfrm>
      </p:grpSpPr>
      <p:sp>
        <p:nvSpPr>
          <p:cNvPr id="1050165"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5"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4" name=""/>
        <p:cNvGrpSpPr/>
        <p:nvPr/>
      </p:nvGrpSpPr>
      <p:grpSpPr>
        <a:xfrm>
          <a:off x="0" y="0"/>
          <a:ext cx="0" cy="0"/>
          <a:chOff x="0" y="0"/>
          <a:chExt cx="0" cy="0"/>
        </a:xfrm>
      </p:grpSpPr>
      <p:sp>
        <p:nvSpPr>
          <p:cNvPr id="1050166"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50167"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50168"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5" name=""/>
        <p:cNvGrpSpPr/>
        <p:nvPr/>
      </p:nvGrpSpPr>
      <p:grpSpPr>
        <a:xfrm>
          <a:off x="0" y="0"/>
          <a:ext cx="0" cy="0"/>
          <a:chOff x="0" y="0"/>
          <a:chExt cx="0" cy="0"/>
        </a:xfrm>
      </p:grpSpPr>
      <p:sp>
        <p:nvSpPr>
          <p:cNvPr id="1050169"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50170"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tx2"/>
              </a:buClr>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50171"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53" name=""/>
        <p:cNvGrpSpPr/>
        <p:nvPr/>
      </p:nvGrpSpPr>
      <p:grpSpPr>
        <a:xfrm rot="0">
          <a:off x="0" y="0"/>
          <a:ext cx="0" cy="0"/>
          <a:chOff x="0" y="0"/>
          <a:chExt cx="0" cy="0"/>
        </a:xfrm>
      </p:grpSpPr>
      <p:sp>
        <p:nvSpPr>
          <p:cNvPr id="1048576" name="Text Box 8"/>
          <p:cNvSpPr txBox="1"/>
          <p:nvPr/>
        </p:nvSpPr>
        <p:spPr>
          <a:xfrm rot="0">
            <a:off x="3886200" y="6400800"/>
            <a:ext cx="5105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77" name="Text Box 9"/>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sz="1200" lang="en-US">
                <a:solidFill>
                  <a:srgbClr val="996633"/>
                </a:solidFill>
              </a:rPr>
              <a:t>Floyd, Digital Fundamentals, 10</a:t>
            </a:r>
            <a:r>
              <a:rPr altLang="en-US" baseline="30000" sz="1200" lang="en-US">
                <a:solidFill>
                  <a:srgbClr val="996633"/>
                </a:solidFill>
              </a:rPr>
              <a:t>th</a:t>
            </a:r>
            <a:r>
              <a:rPr altLang="en-US" sz="1200" lang="en-US">
                <a:solidFill>
                  <a:srgbClr val="996633"/>
                </a:solidFill>
              </a:rPr>
              <a:t> ed</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hf dt="0" ftr="0" sldNum="0"/>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6.bin"/><Relationship Id="rId3" Type="http://schemas.openxmlformats.org/officeDocument/2006/relationships/image" Target="../media/image13.emf"/><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7.bin"/><Relationship Id="rId3" Type="http://schemas.openxmlformats.org/officeDocument/2006/relationships/image" Target="../media/image12.emf"/><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8.bin"/><Relationship Id="rId3" Type="http://schemas.openxmlformats.org/officeDocument/2006/relationships/image" Target="../media/image16.emf"/><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www.google.com.pk/url?sa=i&amp;rct=j&amp;q=2-bit+synchronous+counter&amp;source=images&amp;cd=&amp;cad=rja&amp;docid=iFjQCLmw42QDhM&amp;tbnid=oXnXfuX08zphyM:&amp;ved=0CAUQjRw&amp;url=http%253A%252F%252Fjpkc.njau.edu.cn%252Fszdzjs%252Fywjc5.htm&amp;ei=3tGRUYHKCImFtAbd5IHQAQ&amp;psig=AFQjCNFev0RLErfZE6gzx_jij6mSfUt8aQ&amp;ust=1368596574038783" TargetMode="External"/><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9.bin"/><Relationship Id="rId3" Type="http://schemas.openxmlformats.org/officeDocument/2006/relationships/image" Target="../media/image23.emf"/><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oleObject" Target="../embeddings/oleObject10.bin"/><Relationship Id="rId2" Type="http://schemas.openxmlformats.org/officeDocument/2006/relationships/image" Target="../media/image24.emf"/><Relationship Id="rId3" Type="http://schemas.openxmlformats.org/officeDocument/2006/relationships/image" Target="../media/image4.jpeg"/><Relationship Id="rId4" Type="http://schemas.openxmlformats.org/officeDocument/2006/relationships/image" Target="../media/image25.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oleObject" Target="../embeddings/oleObject11.bin"/><Relationship Id="rId2" Type="http://schemas.openxmlformats.org/officeDocument/2006/relationships/image" Target="../media/image24.emf"/><Relationship Id="rId3" Type="http://schemas.openxmlformats.org/officeDocument/2006/relationships/image" Target="../media/image4.jpeg"/><Relationship Id="rId4" Type="http://schemas.openxmlformats.org/officeDocument/2006/relationships/oleObject" Target="../embeddings/oleObject12.bin"/><Relationship Id="rId5" Type="http://schemas.openxmlformats.org/officeDocument/2006/relationships/image" Target="../media/image26.emf"/><Relationship Id="rId6" Type="http://schemas.openxmlformats.org/officeDocument/2006/relationships/slideLayout" Target="../slideLayouts/slideLayout1.xml"/><Relationship Id="rId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7.png"/><Relationship Id="rId3" Type="http://schemas.openxmlformats.org/officeDocument/2006/relationships/slideLayout" Target="../slideLayouts/slideLayout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oleObject" Target="../embeddings/oleObject13.bin"/><Relationship Id="rId2" Type="http://schemas.openxmlformats.org/officeDocument/2006/relationships/image" Target="../media/image28.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4.bin"/><Relationship Id="rId3" Type="http://schemas.openxmlformats.org/officeDocument/2006/relationships/image" Target="../media/image29.emf"/><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oleObject" Target="../embeddings/oleObject15.bin"/><Relationship Id="rId2" Type="http://schemas.openxmlformats.org/officeDocument/2006/relationships/image" Target="../media/image30.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oleObject" Target="../embeddings/oleObject16.bin"/><Relationship Id="rId2" Type="http://schemas.openxmlformats.org/officeDocument/2006/relationships/image" Target="../media/image31.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oleObject" Target="../embeddings/oleObject17.bin"/><Relationship Id="rId2" Type="http://schemas.openxmlformats.org/officeDocument/2006/relationships/image" Target="../media/image32.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4.jpeg"/><Relationship Id="rId3" Type="http://schemas.openxmlformats.org/officeDocument/2006/relationships/image" Target="../media/image34.pn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5.emf"/><Relationship Id="rId3" Type="http://schemas.openxmlformats.org/officeDocument/2006/relationships/oleObject" Target="../embeddings/oleObject1.bin"/><Relationship Id="rId4" Type="http://schemas.openxmlformats.org/officeDocument/2006/relationships/image" Target="../media/image6.emf"/><Relationship Id="rId5" Type="http://schemas.openxmlformats.org/officeDocument/2006/relationships/image" Target="../media/image4.jpe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3.png"/><Relationship Id="rId3" Type="http://schemas.openxmlformats.org/officeDocument/2006/relationships/slideLayout" Target="../slideLayouts/slideLayout1.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oleObject" Target="../embeddings/oleObject18.bin"/><Relationship Id="rId2" Type="http://schemas.openxmlformats.org/officeDocument/2006/relationships/image" Target="../media/image32.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9.bin"/><Relationship Id="rId3" Type="http://schemas.openxmlformats.org/officeDocument/2006/relationships/image" Target="../media/image38.emf"/><Relationship Id="rId4" Type="http://schemas.openxmlformats.org/officeDocument/2006/relationships/oleObject" Target="../embeddings/oleObject20.bin"/><Relationship Id="rId5" Type="http://schemas.openxmlformats.org/officeDocument/2006/relationships/slideLayout" Target="../slideLayouts/slideLayout1.xml"/><Relationship Id="rId6"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1.bin"/><Relationship Id="rId3" Type="http://schemas.openxmlformats.org/officeDocument/2006/relationships/image" Target="../media/image39.emf"/><Relationship Id="rId4" Type="http://schemas.openxmlformats.org/officeDocument/2006/relationships/oleObject" Target="../embeddings/oleObject22.bin"/><Relationship Id="rId5" Type="http://schemas.openxmlformats.org/officeDocument/2006/relationships/image" Target="../media/image40.emf"/><Relationship Id="rId6" Type="http://schemas.openxmlformats.org/officeDocument/2006/relationships/slideLayout" Target="../slideLayouts/slideLayout1.xml"/><Relationship Id="rId7"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3.bin"/><Relationship Id="rId3" Type="http://schemas.openxmlformats.org/officeDocument/2006/relationships/image" Target="../media/image41.emf"/><Relationship Id="rId4" Type="http://schemas.openxmlformats.org/officeDocument/2006/relationships/oleObject" Target="../embeddings/oleObject24.bin"/><Relationship Id="rId5" Type="http://schemas.openxmlformats.org/officeDocument/2006/relationships/image" Target="../media/image40.emf"/><Relationship Id="rId6" Type="http://schemas.openxmlformats.org/officeDocument/2006/relationships/oleObject" Target="../embeddings/oleObject25.bin"/><Relationship Id="rId7" Type="http://schemas.openxmlformats.org/officeDocument/2006/relationships/image" Target="../media/image42.emf"/><Relationship Id="rId8" Type="http://schemas.openxmlformats.org/officeDocument/2006/relationships/slideLayout" Target="../slideLayouts/slideLayout1.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6.bin"/><Relationship Id="rId3" Type="http://schemas.openxmlformats.org/officeDocument/2006/relationships/image" Target="../media/image41.emf"/><Relationship Id="rId4" Type="http://schemas.openxmlformats.org/officeDocument/2006/relationships/slideLayout" Target="../slideLayouts/slideLayout1.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slideLayout" Target="../slideLayouts/slideLayout1.xml"/><Relationship Id="rId8"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45.png"/><Relationship Id="rId5" Type="http://schemas.openxmlformats.org/officeDocument/2006/relationships/slideLayout" Target="../slideLayouts/slideLayout1.xml"/><Relationship Id="rId6"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4.jpeg"/><Relationship Id="rId3" Type="http://schemas.openxmlformats.org/officeDocument/2006/relationships/image" Target="../media/image8.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45.png"/><Relationship Id="rId5" Type="http://schemas.openxmlformats.org/officeDocument/2006/relationships/slideLayout" Target="../slideLayouts/slideLayout1.xml"/><Relationship Id="rId6"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7.bin"/><Relationship Id="rId3" Type="http://schemas.openxmlformats.org/officeDocument/2006/relationships/image" Target="../media/image52.emf"/><Relationship Id="rId4" Type="http://schemas.openxmlformats.org/officeDocument/2006/relationships/slideLayout" Target="../slideLayouts/slideLayout1.xml"/><Relationship Id="rId5"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4.jpeg"/><Relationship Id="rId3" Type="http://schemas.openxmlformats.org/officeDocument/2006/relationships/image" Target="../media/image54.png"/><Relationship Id="rId4" Type="http://schemas.openxmlformats.org/officeDocument/2006/relationships/slideLayout" Target="../slideLayouts/slideLayout1.xml"/><Relationship Id="rId5"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5.png"/><Relationship Id="rId3" Type="http://schemas.openxmlformats.org/officeDocument/2006/relationships/slideLayout" Target="../slideLayouts/slideLayout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8.bin"/><Relationship Id="rId3" Type="http://schemas.openxmlformats.org/officeDocument/2006/relationships/image" Target="../media/image42.emf"/><Relationship Id="rId4" Type="http://schemas.openxmlformats.org/officeDocument/2006/relationships/oleObject" Target="../embeddings/oleObject29.bin"/><Relationship Id="rId5" Type="http://schemas.openxmlformats.org/officeDocument/2006/relationships/image" Target="../media/image41.emf"/><Relationship Id="rId6" Type="http://schemas.openxmlformats.org/officeDocument/2006/relationships/slideLayout" Target="../slideLayouts/slideLayout1.xml"/><Relationship Id="rId7"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oleObject" Target="../embeddings/oleObject30.bin"/><Relationship Id="rId4" Type="http://schemas.openxmlformats.org/officeDocument/2006/relationships/image" Target="../media/image41.emf"/><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bin"/><Relationship Id="rId3" Type="http://schemas.openxmlformats.org/officeDocument/2006/relationships/image" Target="../media/image9.emf"/><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oleObject" Target="../embeddings/oleObject31.bin"/><Relationship Id="rId6" Type="http://schemas.openxmlformats.org/officeDocument/2006/relationships/image" Target="../media/image41.emf"/><Relationship Id="rId7" Type="http://schemas.openxmlformats.org/officeDocument/2006/relationships/slideLayout" Target="../slideLayouts/slideLayout1.xml"/><Relationship Id="rId8"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1.xml"/><Relationship Id="rId6"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61.png"/><Relationship Id="rId4" Type="http://schemas.openxmlformats.org/officeDocument/2006/relationships/image" Target="../media/image45.png"/><Relationship Id="rId5" Type="http://schemas.openxmlformats.org/officeDocument/2006/relationships/image" Target="../media/image62.png"/><Relationship Id="rId6" Type="http://schemas.openxmlformats.org/officeDocument/2006/relationships/slideLayout" Target="../slideLayouts/slideLayout1.xml"/><Relationship Id="rId7"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63.png"/><Relationship Id="rId4" Type="http://schemas.openxmlformats.org/officeDocument/2006/relationships/image" Target="../media/image45.png"/><Relationship Id="rId5"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65.png"/><Relationship Id="rId4" Type="http://schemas.openxmlformats.org/officeDocument/2006/relationships/image" Target="../media/image45.png"/><Relationship Id="rId5" Type="http://schemas.openxmlformats.org/officeDocument/2006/relationships/image" Target="../media/image66.png"/><Relationship Id="rId6" Type="http://schemas.openxmlformats.org/officeDocument/2006/relationships/slideLayout" Target="../slideLayouts/slideLayout1.xml"/><Relationship Id="rId7"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6.png"/><Relationship Id="rId3" Type="http://schemas.openxmlformats.org/officeDocument/2006/relationships/image" Target="../media/image67.png"/><Relationship Id="rId4" Type="http://schemas.openxmlformats.org/officeDocument/2006/relationships/image" Target="../media/image45.png"/><Relationship Id="rId5" Type="http://schemas.openxmlformats.org/officeDocument/2006/relationships/image" Target="../media/image68.png"/><Relationship Id="rId6" Type="http://schemas.openxmlformats.org/officeDocument/2006/relationships/slideLayout" Target="../slideLayouts/slideLayout1.xml"/><Relationship Id="rId7"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9.png"/><Relationship Id="rId3" Type="http://schemas.openxmlformats.org/officeDocument/2006/relationships/slideLayout" Target="../slideLayouts/slideLayout1.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0.png"/><Relationship Id="rId3" Type="http://schemas.openxmlformats.org/officeDocument/2006/relationships/slideLayout" Target="../slideLayouts/slideLayout1.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oleObject" Target="../embeddings/oleObject32.bin"/><Relationship Id="rId2" Type="http://schemas.openxmlformats.org/officeDocument/2006/relationships/image" Target="../media/image71.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bin"/><Relationship Id="rId3" Type="http://schemas.openxmlformats.org/officeDocument/2006/relationships/image" Target="../media/image10.emf"/><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oleObject" Target="../embeddings/oleObject33.bin"/><Relationship Id="rId2" Type="http://schemas.openxmlformats.org/officeDocument/2006/relationships/image" Target="../media/image72.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oleObject" Target="../embeddings/oleObject34.bin"/><Relationship Id="rId2" Type="http://schemas.openxmlformats.org/officeDocument/2006/relationships/image" Target="../media/image28.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oleObject" Target="../embeddings/oleObject35.bin"/><Relationship Id="rId2" Type="http://schemas.openxmlformats.org/officeDocument/2006/relationships/image" Target="../media/image73.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oleObject" Target="../embeddings/oleObject36.bin"/><Relationship Id="rId2" Type="http://schemas.openxmlformats.org/officeDocument/2006/relationships/image" Target="../media/image74.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oleObject" Target="../embeddings/oleObject37.bin"/><Relationship Id="rId2" Type="http://schemas.openxmlformats.org/officeDocument/2006/relationships/image" Target="../media/image75.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oleObject" Target="../embeddings/oleObject38.bin"/><Relationship Id="rId3" Type="http://schemas.openxmlformats.org/officeDocument/2006/relationships/image" Target="../media/image9.emf"/><Relationship Id="rId4" Type="http://schemas.openxmlformats.org/officeDocument/2006/relationships/slideLayout" Target="../slideLayouts/slideLayout7.xml"/><Relationship Id="rId5"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oleObject" Target="../embeddings/oleObject39.bin"/><Relationship Id="rId3" Type="http://schemas.openxmlformats.org/officeDocument/2006/relationships/image" Target="../media/image9.emf"/><Relationship Id="rId4" Type="http://schemas.openxmlformats.org/officeDocument/2006/relationships/slideLayout" Target="../slideLayouts/slideLayout7.xml"/><Relationship Id="rId5"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slideLayout" Target="../slideLayouts/slideLayout7.xml"/><Relationship Id="rId3"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image" Target="../media/image77.png"/><Relationship Id="rId3" Type="http://schemas.openxmlformats.org/officeDocument/2006/relationships/slideLayout" Target="../slideLayouts/slideLayout7.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4.bin"/><Relationship Id="rId3" Type="http://schemas.openxmlformats.org/officeDocument/2006/relationships/image" Target="../media/image11.emf"/><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oleObject" Target="../embeddings/oleObject40.bin"/><Relationship Id="rId2" Type="http://schemas.openxmlformats.org/officeDocument/2006/relationships/image" Target="../media/image78.wmf"/><Relationship Id="rId3" Type="http://schemas.openxmlformats.org/officeDocument/2006/relationships/image" Target="../media/image76.jpeg"/><Relationship Id="rId4" Type="http://schemas.openxmlformats.org/officeDocument/2006/relationships/slideLayout" Target="../slideLayouts/slideLayout7.xml"/><Relationship Id="rId5"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slideLayout" Target="../slideLayouts/slideLayout7.xml"/><Relationship Id="rId3"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slideLayout" Target="../slideLayouts/slideLayout7.xml"/><Relationship Id="rId3"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image" Target="../media/image79.png"/><Relationship Id="rId3" Type="http://schemas.openxmlformats.org/officeDocument/2006/relationships/slideLayout" Target="../slideLayouts/slideLayout7.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oleObject" Target="../embeddings/oleObject41.bin"/><Relationship Id="rId3" Type="http://schemas.openxmlformats.org/officeDocument/2006/relationships/image" Target="../media/image80.emf"/><Relationship Id="rId4" Type="http://schemas.openxmlformats.org/officeDocument/2006/relationships/slideLayout" Target="../slideLayouts/slideLayout7.xml"/><Relationship Id="rId5"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oleObject" Target="../embeddings/oleObject42.bin"/><Relationship Id="rId3" Type="http://schemas.openxmlformats.org/officeDocument/2006/relationships/image" Target="../media/image71.emf"/><Relationship Id="rId4" Type="http://schemas.openxmlformats.org/officeDocument/2006/relationships/slideLayout" Target="../slideLayouts/slideLayout7.xml"/><Relationship Id="rId5"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slideLayout" Target="../slideLayouts/slideLayout7.xml"/><Relationship Id="rId3"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bin"/><Relationship Id="rId3" Type="http://schemas.openxmlformats.org/officeDocument/2006/relationships/image" Target="../media/image12.emf"/><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809" name="Rectangle 14"/>
          <p:cNvSpPr/>
          <p:nvPr/>
        </p:nvSpPr>
        <p:spPr>
          <a:xfrm rot="0">
            <a:off x="0" y="0"/>
            <a:ext cx="9144000" cy="685800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0" name="Rectangle 15"/>
          <p:cNvSpPr/>
          <p:nvPr/>
        </p:nvSpPr>
        <p:spPr>
          <a:xfrm rot="0">
            <a:off x="1447800" y="0"/>
            <a:ext cx="6324600" cy="6858000"/>
          </a:xfrm>
          <a:prstGeom prst="rect"/>
          <a:solidFill>
            <a:srgbClr val="DDDDDD"/>
          </a:solid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1" name="Rectangle 10"/>
          <p:cNvSpPr/>
          <p:nvPr/>
        </p:nvSpPr>
        <p:spPr>
          <a:xfrm rot="0">
            <a:off x="1905000" y="228600"/>
            <a:ext cx="5410200" cy="6477000"/>
          </a:xfrm>
          <a:prstGeom prst="rect"/>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2" name="Text Box 12"/>
          <p:cNvSpPr txBox="1"/>
          <p:nvPr/>
        </p:nvSpPr>
        <p:spPr>
          <a:xfrm rot="0">
            <a:off x="2133600" y="457200"/>
            <a:ext cx="4876800" cy="2609850"/>
          </a:xfrm>
          <a:prstGeom prst="rect"/>
          <a:solidFill>
            <a:schemeClr val="dk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spcBef>
                <a:spcPct val="50000"/>
              </a:spcBef>
            </a:pPr>
            <a:r>
              <a:rPr altLang="en-US" sz="4800" lang="en-US">
                <a:solidFill>
                  <a:schemeClr val="lt1"/>
                </a:solidFill>
              </a:rPr>
              <a:t>Digital Fundamentals</a:t>
            </a:r>
          </a:p>
          <a:p>
            <a:pPr algn="ctr" eaLnBrk="1" hangingPunct="1" latinLnBrk="1" lvl="0">
              <a:spcBef>
                <a:spcPct val="50000"/>
              </a:spcBef>
            </a:pPr>
            <a:r>
              <a:rPr altLang="en-US" sz="1800" lang="en-US">
                <a:solidFill>
                  <a:schemeClr val="lt1"/>
                </a:solidFill>
              </a:rPr>
              <a:t>Tenth Edition</a:t>
            </a:r>
          </a:p>
          <a:p>
            <a:pPr algn="ctr" eaLnBrk="1" hangingPunct="1" latinLnBrk="1" lvl="0">
              <a:spcBef>
                <a:spcPct val="50000"/>
              </a:spcBef>
            </a:pPr>
            <a:r>
              <a:rPr altLang="en-US" sz="2800" lang="en-US">
                <a:solidFill>
                  <a:schemeClr val="lt1"/>
                </a:solidFill>
                <a:latin typeface="Arial" pitchFamily="0" charset="0"/>
              </a:rPr>
              <a:t>Floyd</a:t>
            </a:r>
          </a:p>
        </p:txBody>
      </p:sp>
      <p:pic>
        <p:nvPicPr>
          <p:cNvPr id="2097170" name="Picture 20" descr="Cover image for DF10-small"/>
          <p:cNvPicPr>
            <a:picLocks/>
          </p:cNvPicPr>
          <p:nvPr/>
        </p:nvPicPr>
        <p:blipFill>
          <a:blip xmlns:r="http://schemas.openxmlformats.org/officeDocument/2006/relationships" r:embed="rId1"/>
          <a:srcRect l="0" t="0" r="0" b="0"/>
          <a:stretch>
            <a:fillRect/>
          </a:stretch>
        </p:blipFill>
        <p:spPr>
          <a:xfrm rot="0">
            <a:off x="2286000" y="3230562"/>
            <a:ext cx="4572000" cy="3017837"/>
          </a:xfrm>
          <a:prstGeom prst="rect"/>
          <a:noFill/>
          <a:ln>
            <a:noFill/>
          </a:ln>
        </p:spPr>
      </p:pic>
      <p:sp>
        <p:nvSpPr>
          <p:cNvPr id="1048813" name="Text Box 13"/>
          <p:cNvSpPr txBox="1"/>
          <p:nvPr/>
        </p:nvSpPr>
        <p:spPr>
          <a:xfrm rot="0">
            <a:off x="3749675" y="4648200"/>
            <a:ext cx="1736725" cy="538162"/>
          </a:xfrm>
          <a:prstGeom prst="rect"/>
          <a:solidFill>
            <a:schemeClr val="folHlink"/>
          </a:solidFill>
          <a:ln w="19050"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solidFill>
                  <a:srgbClr val="008000"/>
                </a:solidFill>
              </a:rPr>
              <a:t>Chapter 8</a:t>
            </a:r>
          </a:p>
        </p:txBody>
      </p:sp>
      <p:sp>
        <p:nvSpPr>
          <p:cNvPr id="1048814" name="Text Box 19"/>
          <p:cNvSpPr txBox="1"/>
          <p:nvPr/>
        </p:nvSpPr>
        <p:spPr>
          <a:xfrm rot="0">
            <a:off x="5486400" y="6324600"/>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813"/>
                                        </p:tgtEl>
                                        <p:attrNameLst>
                                          <p:attrName>style.visibility</p:attrName>
                                        </p:attrNameLst>
                                      </p:cBhvr>
                                      <p:to>
                                        <p:strVal val="visible"/>
                                      </p:to>
                                    </p:set>
                                    <p:anim calcmode="lin" valueType="num">
                                      <p:cBhvr>
                                        <p:cTn dur="1000" fill="hold" id="7"/>
                                        <p:tgtEl>
                                          <p:spTgt spid="1048813"/>
                                        </p:tgtEl>
                                        <p:attrNameLst>
                                          <p:attrName>ppt_w</p:attrName>
                                        </p:attrNameLst>
                                      </p:cBhvr>
                                      <p:tavLst>
                                        <p:tav tm="0">
                                          <p:val>
                                            <p:strVal val="#ppt_w*0.70"/>
                                          </p:val>
                                        </p:tav>
                                        <p:tav tm="100000">
                                          <p:val>
                                            <p:strVal val="#ppt_w"/>
                                          </p:val>
                                        </p:tav>
                                      </p:tavLst>
                                    </p:anim>
                                    <p:anim calcmode="lin" valueType="num">
                                      <p:cBhvr>
                                        <p:cTn dur="1000" fill="hold" id="8"/>
                                        <p:tgtEl>
                                          <p:spTgt spid="1048813"/>
                                        </p:tgtEl>
                                        <p:attrNameLst>
                                          <p:attrName>ppt_h</p:attrName>
                                        </p:attrNameLst>
                                      </p:cBhvr>
                                      <p:tavLst>
                                        <p:tav tm="0">
                                          <p:val>
                                            <p:strVal val="#ppt_h"/>
                                          </p:val>
                                        </p:tav>
                                        <p:tav tm="100000">
                                          <p:val>
                                            <p:strVal val="#ppt_h"/>
                                          </p:val>
                                        </p:tav>
                                      </p:tavLst>
                                    </p:anim>
                                    <p:animEffect transition="in" filter="fade">
                                      <p:cBhvr>
                                        <p:cTn dur="1000" id="9"/>
                                        <p:tgtEl>
                                          <p:spTgt spid="104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3" grpId="0" uiExpand="0" build="whole"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rot="0">
          <a:off x="0" y="0"/>
          <a:ext cx="0" cy="0"/>
          <a:chOff x="0" y="0"/>
          <a:chExt cx="0" cy="0"/>
        </a:xfrm>
      </p:grpSpPr>
      <p:pic>
        <p:nvPicPr>
          <p:cNvPr id="2097187"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4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43" name="Rectangle 4"/>
          <p:cNvSpPr/>
          <p:nvPr/>
        </p:nvSpPr>
        <p:spPr>
          <a:xfrm rot="0">
            <a:off x="914400" y="1143000"/>
            <a:ext cx="40020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Asynchronous Decade Counter</a:t>
            </a:r>
          </a:p>
        </p:txBody>
      </p:sp>
      <p:sp>
        <p:nvSpPr>
          <p:cNvPr id="1048944" name="Text Box 5"/>
          <p:cNvSpPr txBox="1"/>
          <p:nvPr/>
        </p:nvSpPr>
        <p:spPr>
          <a:xfrm rot="0">
            <a:off x="1066800" y="1752600"/>
            <a:ext cx="7162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When </a:t>
            </a:r>
            <a:r>
              <a:rPr altLang="en-US" i="1" lang="en-US"/>
              <a:t>Q</a:t>
            </a:r>
            <a:r>
              <a:rPr altLang="en-US" baseline="-25000" lang="en-US"/>
              <a:t>1</a:t>
            </a:r>
            <a:r>
              <a:rPr altLang="en-US" lang="en-US"/>
              <a:t> and </a:t>
            </a:r>
            <a:r>
              <a:rPr altLang="en-US" i="1" lang="en-US"/>
              <a:t>Q</a:t>
            </a:r>
            <a:r>
              <a:rPr altLang="en-US" baseline="-25000" lang="en-US"/>
              <a:t>3</a:t>
            </a:r>
            <a:r>
              <a:rPr altLang="en-US" lang="en-US"/>
              <a:t> are HIGH together, the counter is cleared by a “glitch” on the </a:t>
            </a:r>
            <a:r>
              <a:rPr altLang="en-US" i="1" lang="en-US"/>
              <a:t>CLR</a:t>
            </a:r>
            <a:r>
              <a:rPr altLang="en-US" lang="en-US"/>
              <a:t> line. </a:t>
            </a:r>
          </a:p>
        </p:txBody>
      </p:sp>
      <p:graphicFrame>
        <p:nvGraphicFramePr>
          <p:cNvPr id="4194316" name=""/>
          <p:cNvGraphicFramePr>
            <a:graphicFrameLocks/>
          </p:cNvGraphicFramePr>
          <p:nvPr/>
        </p:nvGraphicFramePr>
        <p:xfrm rot="0">
          <a:off x="2133600" y="2878137"/>
          <a:ext cx="5638800" cy="3065462"/>
        </p:xfrm>
        <a:graphic>
          <a:graphicData uri="http://schemas.openxmlformats.org/presentationml/2006/ole">
            <mc:AlternateContent xmlns:mc="http://schemas.openxmlformats.org/markup-compatibility/2006">
              <mc:Choice xmlns:v="urn:schemas-microsoft-com:vml" Requires="v">
                <p:oleObj name="CorelDRAW" r:id="rId2" spid="" imgH="3065462" imgW="5638800" showAsIcon="0" progId="CorelDRAW.Graphic.13">
                  <p:embed followColorScheme="full"/>
                  <p:pic>
                    <p:nvPicPr>
                      <p:cNvPr id="2097188" name="Object 29"/>
                      <p:cNvPicPr>
                        <a:picLocks/>
                      </p:cNvPicPr>
                      <p:nvPr/>
                    </p:nvPicPr>
                    <p:blipFill>
                      <a:blip xmlns:r="http://schemas.openxmlformats.org/officeDocument/2006/relationships" r:embed="rId3"/>
                      <a:srcRect l="0" t="0" r="0" b="0"/>
                      <a:stretch>
                        <a:fillRect/>
                      </a:stretch>
                    </p:blipFill>
                    <p:spPr>
                      <a:xfrm rot="0">
                        <a:off x="2133600" y="2878137"/>
                        <a:ext cx="5638800" cy="3065462"/>
                      </a:xfrm>
                      <a:prstGeom prst="rect"/>
                      <a:noFill/>
                      <a:ln>
                        <a:noFill/>
                      </a:ln>
                    </p:spPr>
                  </p:pic>
                </p:oleObj>
              </mc:Choice>
              <mc:Fallback>
                <p:oleObj name="CorelDRAW" r:id="rId2" spid="" imgH="3065462" imgW="5638800" showAsIcon="0" progId="CorelDRAW.Graphic.13">
                  <p:embed followColorScheme="full"/>
                  <p:pic>
                    <p:nvPicPr>
                      <p:cNvPr id="2097188" name="Object 29"/>
                      <p:cNvPicPr>
                        <a:picLocks/>
                      </p:cNvPicPr>
                      <p:nvPr/>
                    </p:nvPicPr>
                    <p:blipFill>
                      <a:blip xmlns:r="http://schemas.openxmlformats.org/officeDocument/2006/relationships" r:embed="rId3"/>
                      <a:srcRect l="0" t="0" r="0" b="0"/>
                      <a:stretch>
                        <a:fillRect/>
                      </a:stretch>
                    </p:blipFill>
                    <p:spPr>
                      <a:xfrm rot="0">
                        <a:off x="2133600" y="2878137"/>
                        <a:ext cx="5638800" cy="3065462"/>
                      </a:xfrm>
                      <a:prstGeom prst="rect"/>
                      <a:noFill/>
                      <a:ln>
                        <a:noFill/>
                      </a:ln>
                    </p:spPr>
                  </p:pic>
                </p:oleObj>
              </mc:Fallback>
            </mc:AlternateContent>
          </a:graphicData>
        </a:graphic>
      </p:graphicFrame>
      <p:sp>
        <p:nvSpPr>
          <p:cNvPr id="1048945" name="Rectangle 30"/>
          <p:cNvSpPr/>
          <p:nvPr/>
        </p:nvSpPr>
        <p:spPr>
          <a:xfrm rot="0">
            <a:off x="1598612" y="2922587"/>
            <a:ext cx="382587"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000000"/>
                </a:solidFill>
                <a:latin typeface="Times" pitchFamily="18" charset="0"/>
              </a:rPr>
              <a:t>CLK</a:t>
            </a:r>
          </a:p>
        </p:txBody>
      </p:sp>
      <p:sp>
        <p:nvSpPr>
          <p:cNvPr id="1048946" name="Text Box 31"/>
          <p:cNvSpPr txBox="1"/>
          <p:nvPr/>
        </p:nvSpPr>
        <p:spPr>
          <a:xfrm rot="0">
            <a:off x="1676400" y="3259137"/>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0</a:t>
            </a:r>
          </a:p>
        </p:txBody>
      </p:sp>
      <p:sp>
        <p:nvSpPr>
          <p:cNvPr id="1048947" name="Text Box 32"/>
          <p:cNvSpPr txBox="1"/>
          <p:nvPr/>
        </p:nvSpPr>
        <p:spPr>
          <a:xfrm rot="0">
            <a:off x="1676400" y="3760787"/>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48948" name="Text Box 33"/>
          <p:cNvSpPr txBox="1"/>
          <p:nvPr/>
        </p:nvSpPr>
        <p:spPr>
          <a:xfrm rot="0">
            <a:off x="1676400" y="4294187"/>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2</a:t>
            </a:r>
          </a:p>
        </p:txBody>
      </p:sp>
      <p:sp>
        <p:nvSpPr>
          <p:cNvPr id="1048949" name="Text Box 34"/>
          <p:cNvSpPr txBox="1"/>
          <p:nvPr/>
        </p:nvSpPr>
        <p:spPr>
          <a:xfrm rot="0">
            <a:off x="1676400" y="4827587"/>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3</a:t>
            </a:r>
          </a:p>
        </p:txBody>
      </p:sp>
      <p:sp>
        <p:nvSpPr>
          <p:cNvPr id="1048950" name="Text Box 35"/>
          <p:cNvSpPr txBox="1"/>
          <p:nvPr/>
        </p:nvSpPr>
        <p:spPr>
          <a:xfrm rot="0">
            <a:off x="1524000" y="5437187"/>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CLR</a:t>
            </a:r>
          </a:p>
        </p:txBody>
      </p:sp>
      <p:sp>
        <p:nvSpPr>
          <p:cNvPr id="1048951" name="Line 37"/>
          <p:cNvSpPr/>
          <p:nvPr/>
        </p:nvSpPr>
        <p:spPr>
          <a:xfrm rot="0">
            <a:off x="4648200" y="2209800"/>
            <a:ext cx="457200" cy="0"/>
          </a:xfrm>
          <a:prstGeom prst="line"/>
          <a:noFill/>
          <a:ln w="9525" cap="flat" cmpd="sng">
            <a:solidFill>
              <a:schemeClr val="dk1">
                <a:alpha val="100000"/>
              </a:schemeClr>
            </a:solidFill>
            <a:prstDash val="solid"/>
            <a:round/>
          </a:ln>
        </p:spPr>
      </p:sp>
      <p:sp>
        <p:nvSpPr>
          <p:cNvPr id="1048952" name="Line 41"/>
          <p:cNvSpPr/>
          <p:nvPr/>
        </p:nvSpPr>
        <p:spPr>
          <a:xfrm rot="0">
            <a:off x="1655762" y="5508625"/>
            <a:ext cx="304800" cy="0"/>
          </a:xfrm>
          <a:prstGeom prst="line"/>
          <a:noFill/>
          <a:ln w="9525" cap="flat" cmpd="sng">
            <a:solidFill>
              <a:srgbClr val="FF0000">
                <a:alpha val="100000"/>
              </a:srgbClr>
            </a:solidFill>
            <a:prstDash val="solid"/>
            <a:round/>
          </a:ln>
        </p:spPr>
      </p:sp>
      <p:sp>
        <p:nvSpPr>
          <p:cNvPr id="1048953" name="Text Box 42"/>
          <p:cNvSpPr txBox="1"/>
          <p:nvPr/>
        </p:nvSpPr>
        <p:spPr>
          <a:xfrm rot="0">
            <a:off x="6502400" y="3695700"/>
            <a:ext cx="696912" cy="33655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Glitch</a:t>
            </a:r>
          </a:p>
        </p:txBody>
      </p:sp>
      <p:sp>
        <p:nvSpPr>
          <p:cNvPr id="1048954" name="Text Box 43"/>
          <p:cNvSpPr txBox="1"/>
          <p:nvPr/>
        </p:nvSpPr>
        <p:spPr>
          <a:xfrm rot="0">
            <a:off x="6553200" y="5703887"/>
            <a:ext cx="696912" cy="33655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Glitch</a:t>
            </a:r>
          </a:p>
        </p:txBody>
      </p:sp>
      <p:sp>
        <p:nvSpPr>
          <p:cNvPr id="1048955" name="Rectangle 44"/>
          <p:cNvSpPr/>
          <p:nvPr/>
        </p:nvSpPr>
        <p:spPr>
          <a:xfrm rot="0">
            <a:off x="2133600" y="2819400"/>
            <a:ext cx="6019800" cy="32004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pic>
        <p:nvPicPr>
          <p:cNvPr id="2097189"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5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60" name="Rectangle 4"/>
          <p:cNvSpPr/>
          <p:nvPr/>
        </p:nvSpPr>
        <p:spPr>
          <a:xfrm rot="0">
            <a:off x="914400" y="1143000"/>
            <a:ext cx="665321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Class Exercise  -  Asynchronous Truncated Counters</a:t>
            </a:r>
          </a:p>
        </p:txBody>
      </p:sp>
      <p:sp>
        <p:nvSpPr>
          <p:cNvPr id="1048961" name="Text Box 16"/>
          <p:cNvSpPr txBox="1"/>
          <p:nvPr/>
        </p:nvSpPr>
        <p:spPr>
          <a:xfrm rot="0">
            <a:off x="1066800" y="1752600"/>
            <a:ext cx="70104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This counter uses partial decoding to recycle the count sequence to zero after the 1001 state. The flip-flops are trailing-edge triggered, so clocks are derived from the </a:t>
            </a:r>
            <a:r>
              <a:rPr altLang="en-US" i="1" lang="en-US"/>
              <a:t>Q</a:t>
            </a:r>
            <a:r>
              <a:rPr altLang="en-US" lang="en-US"/>
              <a:t> outputs. Other truncated sequences can be obtained using a similar technique.</a:t>
            </a:r>
          </a:p>
        </p:txBody>
      </p:sp>
      <p:sp>
        <p:nvSpPr>
          <p:cNvPr id="1048962" name="Rectangle 35"/>
          <p:cNvSpPr/>
          <p:nvPr/>
        </p:nvSpPr>
        <p:spPr>
          <a:xfrm rot="0">
            <a:off x="990600" y="1828800"/>
            <a:ext cx="7010400" cy="18288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nvGrpSpPr>
          <p:cNvPr id="160" name=""/>
          <p:cNvGrpSpPr/>
          <p:nvPr/>
        </p:nvGrpSpPr>
        <p:grpSpPr>
          <a:xfrm rot="0">
            <a:off x="1371600" y="2093912"/>
            <a:ext cx="5489575" cy="2066925"/>
            <a:chOff x="1246" y="2256"/>
            <a:chExt cx="3458" cy="1302"/>
          </a:xfrm>
        </p:grpSpPr>
        <p:graphicFrame>
          <p:nvGraphicFramePr>
            <p:cNvPr id="4194317" name=""/>
            <p:cNvGraphicFramePr>
              <a:graphicFrameLocks/>
            </p:cNvGraphicFramePr>
            <p:nvPr/>
          </p:nvGraphicFramePr>
          <p:xfrm rot="0">
            <a:off x="1488" y="2256"/>
            <a:ext cx="3216" cy="1302"/>
          </p:xfrm>
          <a:graphic>
            <a:graphicData uri="http://schemas.openxmlformats.org/presentationml/2006/ole">
              <mc:AlternateContent xmlns:mc="http://schemas.openxmlformats.org/markup-compatibility/2006">
                <mc:Choice xmlns:v="urn:schemas-microsoft-com:vml" Requires="v">
                  <p:oleObj name="CorelDRAW" r:id="rId2" spid="" imgH="1302" imgW="3216" showAsIcon="0" progId="CorelDRAW.Graphic.13">
                    <p:embed followColorScheme="full"/>
                    <p:pic>
                      <p:nvPicPr>
                        <p:cNvPr id="2097190" name="Object 17"/>
                        <p:cNvPicPr>
                          <a:picLocks/>
                        </p:cNvPicPr>
                        <p:nvPr/>
                      </p:nvPicPr>
                      <p:blipFill>
                        <a:blip xmlns:r="http://schemas.openxmlformats.org/officeDocument/2006/relationships" r:embed="rId3"/>
                        <a:srcRect l="0" t="0" r="0" b="0"/>
                        <a:stretch>
                          <a:fillRect/>
                        </a:stretch>
                      </p:blipFill>
                      <p:spPr>
                        <a:xfrm rot="0">
                          <a:off x="1488" y="2256"/>
                          <a:ext cx="3216" cy="1302"/>
                        </a:xfrm>
                        <a:prstGeom prst="rect"/>
                        <a:noFill/>
                        <a:ln>
                          <a:noFill/>
                        </a:ln>
                      </p:spPr>
                    </p:pic>
                  </p:oleObj>
                </mc:Choice>
                <mc:Fallback>
                  <p:oleObj name="CorelDRAW" r:id="rId2" spid="" imgH="1302" imgW="3216" showAsIcon="0" progId="CorelDRAW.Graphic.13">
                    <p:embed followColorScheme="full"/>
                    <p:pic>
                      <p:nvPicPr>
                        <p:cNvPr id="2097190" name="Object 17"/>
                        <p:cNvPicPr>
                          <a:picLocks/>
                        </p:cNvPicPr>
                        <p:nvPr/>
                      </p:nvPicPr>
                      <p:blipFill>
                        <a:blip xmlns:r="http://schemas.openxmlformats.org/officeDocument/2006/relationships" r:embed="rId3"/>
                        <a:srcRect l="0" t="0" r="0" b="0"/>
                        <a:stretch>
                          <a:fillRect/>
                        </a:stretch>
                      </p:blipFill>
                      <p:spPr>
                        <a:xfrm rot="0">
                          <a:off x="1488" y="2256"/>
                          <a:ext cx="3216" cy="1302"/>
                        </a:xfrm>
                        <a:prstGeom prst="rect"/>
                        <a:noFill/>
                        <a:ln>
                          <a:noFill/>
                        </a:ln>
                      </p:spPr>
                    </p:pic>
                  </p:oleObj>
                </mc:Fallback>
              </mc:AlternateContent>
            </a:graphicData>
          </a:graphic>
        </p:graphicFrame>
        <p:sp>
          <p:nvSpPr>
            <p:cNvPr id="1048963" name="Rectangle 20"/>
            <p:cNvSpPr/>
            <p:nvPr/>
          </p:nvSpPr>
          <p:spPr>
            <a:xfrm rot="0">
              <a:off x="1307" y="2915"/>
              <a:ext cx="181"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48964" name="Rectangle 21"/>
            <p:cNvSpPr/>
            <p:nvPr/>
          </p:nvSpPr>
          <p:spPr>
            <a:xfrm rot="0">
              <a:off x="1726"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8965" name="Rectangle 22"/>
            <p:cNvSpPr/>
            <p:nvPr/>
          </p:nvSpPr>
          <p:spPr>
            <a:xfrm rot="0">
              <a:off x="1750"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8966" name="Text Box 26"/>
            <p:cNvSpPr txBox="1"/>
            <p:nvPr/>
          </p:nvSpPr>
          <p:spPr>
            <a:xfrm rot="0">
              <a:off x="1994"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967" name="Rectangle 27"/>
            <p:cNvSpPr/>
            <p:nvPr/>
          </p:nvSpPr>
          <p:spPr>
            <a:xfrm rot="0">
              <a:off x="1797"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68" name="Rectangle 28"/>
            <p:cNvSpPr/>
            <p:nvPr/>
          </p:nvSpPr>
          <p:spPr>
            <a:xfrm rot="0">
              <a:off x="2480"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69" name="Rectangle 29"/>
            <p:cNvSpPr/>
            <p:nvPr/>
          </p:nvSpPr>
          <p:spPr>
            <a:xfrm rot="0">
              <a:off x="3141"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70" name="Rectangle 30"/>
            <p:cNvSpPr/>
            <p:nvPr/>
          </p:nvSpPr>
          <p:spPr>
            <a:xfrm rot="0">
              <a:off x="2427"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8971" name="Rectangle 31"/>
            <p:cNvSpPr/>
            <p:nvPr/>
          </p:nvSpPr>
          <p:spPr>
            <a:xfrm rot="0">
              <a:off x="3099"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8972" name="Rectangle 32"/>
            <p:cNvSpPr/>
            <p:nvPr/>
          </p:nvSpPr>
          <p:spPr>
            <a:xfrm rot="0">
              <a:off x="2426"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8973" name="Rectangle 33"/>
            <p:cNvSpPr/>
            <p:nvPr/>
          </p:nvSpPr>
          <p:spPr>
            <a:xfrm rot="0">
              <a:off x="3098"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8974" name="Text Box 34"/>
            <p:cNvSpPr txBox="1"/>
            <p:nvPr/>
          </p:nvSpPr>
          <p:spPr>
            <a:xfrm rot="0">
              <a:off x="2631"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975" name="Text Box 35"/>
            <p:cNvSpPr txBox="1"/>
            <p:nvPr/>
          </p:nvSpPr>
          <p:spPr>
            <a:xfrm rot="0">
              <a:off x="3338"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976" name="Rectangle 39"/>
            <p:cNvSpPr/>
            <p:nvPr/>
          </p:nvSpPr>
          <p:spPr>
            <a:xfrm rot="0">
              <a:off x="1246" y="2400"/>
              <a:ext cx="238"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000000"/>
                  </a:solidFill>
                  <a:latin typeface="Times" pitchFamily="18" charset="0"/>
                </a:rPr>
                <a:t>HIGH</a:t>
              </a:r>
            </a:p>
          </p:txBody>
        </p:sp>
        <p:sp>
          <p:nvSpPr>
            <p:cNvPr id="1048977" name="Rectangle 42"/>
            <p:cNvSpPr/>
            <p:nvPr/>
          </p:nvSpPr>
          <p:spPr>
            <a:xfrm rot="0">
              <a:off x="3801"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78" name="Rectangle 43"/>
            <p:cNvSpPr/>
            <p:nvPr/>
          </p:nvSpPr>
          <p:spPr>
            <a:xfrm rot="0">
              <a:off x="3759"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3</a:t>
              </a:r>
            </a:p>
          </p:txBody>
        </p:sp>
        <p:sp>
          <p:nvSpPr>
            <p:cNvPr id="1048979" name="Rectangle 44"/>
            <p:cNvSpPr/>
            <p:nvPr/>
          </p:nvSpPr>
          <p:spPr>
            <a:xfrm rot="0">
              <a:off x="3758"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3</a:t>
              </a:r>
            </a:p>
          </p:txBody>
        </p:sp>
        <p:sp>
          <p:nvSpPr>
            <p:cNvPr id="1048980" name="Text Box 45"/>
            <p:cNvSpPr txBox="1"/>
            <p:nvPr/>
          </p:nvSpPr>
          <p:spPr>
            <a:xfrm rot="0">
              <a:off x="3998" y="255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grpSp>
      <p:sp>
        <p:nvSpPr>
          <p:cNvPr id="1048981" name="Text Box 47"/>
          <p:cNvSpPr txBox="1"/>
          <p:nvPr/>
        </p:nvSpPr>
        <p:spPr>
          <a:xfrm rot="0">
            <a:off x="6556375" y="2017712"/>
            <a:ext cx="762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CLR</a:t>
            </a:r>
          </a:p>
        </p:txBody>
      </p:sp>
      <p:sp>
        <p:nvSpPr>
          <p:cNvPr id="1048982" name="Line 49"/>
          <p:cNvSpPr/>
          <p:nvPr/>
        </p:nvSpPr>
        <p:spPr>
          <a:xfrm rot="0">
            <a:off x="6653212" y="2063750"/>
            <a:ext cx="304800" cy="0"/>
          </a:xfrm>
          <a:prstGeom prst="line"/>
          <a:noFill/>
          <a:ln w="9525" cap="flat" cmpd="sng">
            <a:solidFill>
              <a:srgbClr val="FF0000">
                <a:alpha val="100000"/>
              </a:srgbClr>
            </a:solidFill>
            <a:prstDash val="solid"/>
            <a:round/>
          </a:ln>
        </p:spPr>
      </p:sp>
      <p:sp>
        <p:nvSpPr>
          <p:cNvPr id="1048983" name="Rectangle 58"/>
          <p:cNvSpPr/>
          <p:nvPr/>
        </p:nvSpPr>
        <p:spPr>
          <a:xfrm rot="0">
            <a:off x="3813175" y="2030412"/>
            <a:ext cx="32766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84" name="Rectangle 59"/>
          <p:cNvSpPr/>
          <p:nvPr/>
        </p:nvSpPr>
        <p:spPr>
          <a:xfrm rot="0">
            <a:off x="2289175" y="3962400"/>
            <a:ext cx="46482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85" name="Rectangle 60"/>
          <p:cNvSpPr/>
          <p:nvPr/>
        </p:nvSpPr>
        <p:spPr>
          <a:xfrm rot="0">
            <a:off x="6251575" y="2182812"/>
            <a:ext cx="990600" cy="18161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86" name="Rectangle 61"/>
          <p:cNvSpPr/>
          <p:nvPr/>
        </p:nvSpPr>
        <p:spPr>
          <a:xfrm rot="0">
            <a:off x="6022975" y="2322512"/>
            <a:ext cx="457200" cy="528637"/>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87" name="Rectangle 62"/>
          <p:cNvSpPr/>
          <p:nvPr/>
        </p:nvSpPr>
        <p:spPr>
          <a:xfrm rot="0">
            <a:off x="3825875" y="2473325"/>
            <a:ext cx="139700" cy="331787"/>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88" name="Rectangle 63"/>
          <p:cNvSpPr/>
          <p:nvPr/>
        </p:nvSpPr>
        <p:spPr>
          <a:xfrm rot="0">
            <a:off x="5986462" y="2398712"/>
            <a:ext cx="125412" cy="407987"/>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showMasterSp="1">
  <p:cSld>
    <p:spTree>
      <p:nvGrpSpPr>
        <p:cNvPr id="163" name=""/>
        <p:cNvGrpSpPr/>
        <p:nvPr/>
      </p:nvGrpSpPr>
      <p:grpSpPr>
        <a:xfrm rot="0">
          <a:off x="0" y="0"/>
          <a:ext cx="0" cy="0"/>
          <a:chOff x="0" y="0"/>
          <a:chExt cx="0" cy="0"/>
        </a:xfrm>
      </p:grpSpPr>
      <p:pic>
        <p:nvPicPr>
          <p:cNvPr id="2097191"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9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93" name="Rectangle 4"/>
          <p:cNvSpPr/>
          <p:nvPr/>
        </p:nvSpPr>
        <p:spPr>
          <a:xfrm rot="0">
            <a:off x="914400" y="1143000"/>
            <a:ext cx="53927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Asynchronous Counter Using D Flip-flops</a:t>
            </a:r>
          </a:p>
        </p:txBody>
      </p:sp>
      <p:sp>
        <p:nvSpPr>
          <p:cNvPr id="1048994" name="Text Box 5"/>
          <p:cNvSpPr txBox="1"/>
          <p:nvPr/>
        </p:nvSpPr>
        <p:spPr>
          <a:xfrm rot="0">
            <a:off x="1066800" y="1676400"/>
            <a:ext cx="73914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D flip-flops can be set to toggle and used as asynchronous counters by connecting </a:t>
            </a:r>
            <a:r>
              <a:rPr altLang="en-US" sz="2000" i="1" lang="en-US"/>
              <a:t>Q</a:t>
            </a:r>
            <a:r>
              <a:rPr altLang="en-US" sz="2000" lang="en-US"/>
              <a:t> back to </a:t>
            </a:r>
            <a:r>
              <a:rPr altLang="en-US" sz="2000" i="1" lang="en-US"/>
              <a:t>D</a:t>
            </a:r>
            <a:r>
              <a:rPr altLang="en-US" sz="2000" lang="en-US"/>
              <a:t>. The counter in this slide is a Multisim simulation of one described in the lab manual. Can you figure out the sequence? </a:t>
            </a:r>
          </a:p>
        </p:txBody>
      </p:sp>
      <p:sp>
        <p:nvSpPr>
          <p:cNvPr id="1048995" name="Line 15"/>
          <p:cNvSpPr/>
          <p:nvPr/>
        </p:nvSpPr>
        <p:spPr>
          <a:xfrm rot="0">
            <a:off x="2319337" y="2062162"/>
            <a:ext cx="228600" cy="0"/>
          </a:xfrm>
          <a:prstGeom prst="line"/>
          <a:noFill/>
          <a:ln w="9525" cap="flat" cmpd="sng">
            <a:solidFill>
              <a:schemeClr val="dk1">
                <a:alpha val="100000"/>
              </a:schemeClr>
            </a:solidFill>
            <a:prstDash val="solid"/>
            <a:round/>
          </a:ln>
        </p:spPr>
      </p:sp>
      <p:pic>
        <p:nvPicPr>
          <p:cNvPr id="2097192" name="Picture 18"/>
          <p:cNvPicPr>
            <a:picLocks/>
          </p:cNvPicPr>
          <p:nvPr/>
        </p:nvPicPr>
        <p:blipFill>
          <a:blip xmlns:r="http://schemas.openxmlformats.org/officeDocument/2006/relationships" r:embed="rId2"/>
          <a:srcRect l="0" t="0" r="0" b="0"/>
          <a:stretch>
            <a:fillRect/>
          </a:stretch>
        </p:blipFill>
        <p:spPr>
          <a:xfrm rot="0">
            <a:off x="2362200" y="2743200"/>
            <a:ext cx="5953125" cy="3390900"/>
          </a:xfrm>
          <a:prstGeom prst="rect"/>
          <a:noFill/>
          <a:ln w="19050" cap="flat" cmpd="sng">
            <a:solidFill>
              <a:srgbClr val="663300">
                <a:alpha val="100000"/>
              </a:srgbClr>
            </a:solidFill>
            <a:prstDash val="solid"/>
            <a:round/>
          </a:ln>
        </p:spPr>
      </p:pic>
      <p:sp>
        <p:nvSpPr>
          <p:cNvPr id="1048996" name="Text Box 19"/>
          <p:cNvSpPr txBox="1"/>
          <p:nvPr/>
        </p:nvSpPr>
        <p:spPr>
          <a:xfrm rot="0">
            <a:off x="5029200" y="5943600"/>
            <a:ext cx="3276600" cy="376237"/>
          </a:xfrm>
          <a:prstGeom prst="rect"/>
          <a:solidFill>
            <a:srgbClr val="FFFFFF"/>
          </a:solidFill>
          <a:ln w="9525" cap="flat" cmpd="sng">
            <a:solidFill>
              <a:srgbClr val="66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The next slide shows the scope…</a:t>
            </a:r>
          </a:p>
        </p:txBody>
      </p:sp>
      <p:sp>
        <p:nvSpPr>
          <p:cNvPr id="1048997" name="Line 21"/>
          <p:cNvSpPr/>
          <p:nvPr/>
        </p:nvSpPr>
        <p:spPr>
          <a:xfrm rot="0">
            <a:off x="6705600" y="3124200"/>
            <a:ext cx="0" cy="533400"/>
          </a:xfrm>
          <a:prstGeom prst="line"/>
          <a:noFill/>
          <a:ln w="9525" cap="flat" cmpd="sng">
            <a:solidFill>
              <a:srgbClr val="0066FF">
                <a:alpha val="100000"/>
              </a:srgbClr>
            </a:solidFill>
            <a:prstDash val="solid"/>
            <a:round/>
            <a:tailEnd type="triangle" w="med" len="med"/>
          </a:ln>
        </p:spPr>
      </p:sp>
      <p:sp>
        <p:nvSpPr>
          <p:cNvPr id="1048998" name="Line 23"/>
          <p:cNvSpPr/>
          <p:nvPr/>
        </p:nvSpPr>
        <p:spPr>
          <a:xfrm rot="0" flipH="1">
            <a:off x="4724400" y="3124200"/>
            <a:ext cx="381000" cy="609600"/>
          </a:xfrm>
          <a:prstGeom prst="line"/>
          <a:noFill/>
          <a:ln w="9525" cap="flat" cmpd="sng">
            <a:solidFill>
              <a:srgbClr val="FF0000">
                <a:alpha val="100000"/>
              </a:srgbClr>
            </a:solidFill>
            <a:prstDash val="solid"/>
            <a:round/>
            <a:tailEnd type="triangle" w="med" len="med"/>
          </a:ln>
        </p:spPr>
      </p:sp>
      <p:sp>
        <p:nvSpPr>
          <p:cNvPr id="1048999" name="Text Box 20"/>
          <p:cNvSpPr txBox="1"/>
          <p:nvPr/>
        </p:nvSpPr>
        <p:spPr>
          <a:xfrm rot="0">
            <a:off x="6324600" y="2819400"/>
            <a:ext cx="685800" cy="346075"/>
          </a:xfrm>
          <a:prstGeom prst="rect"/>
          <a:solidFill>
            <a:srgbClr val="FFFFFF"/>
          </a:solidFill>
          <a:ln w="9525" cap="flat" cmpd="sng">
            <a:solidFill>
              <a:srgbClr val="0066FF">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0066FF"/>
                </a:solidFill>
              </a:rPr>
              <a:t>MSB</a:t>
            </a:r>
          </a:p>
        </p:txBody>
      </p:sp>
      <p:sp>
        <p:nvSpPr>
          <p:cNvPr id="1049000" name="Text Box 22"/>
          <p:cNvSpPr txBox="1"/>
          <p:nvPr/>
        </p:nvSpPr>
        <p:spPr>
          <a:xfrm rot="0">
            <a:off x="4953000" y="2778125"/>
            <a:ext cx="685800" cy="346075"/>
          </a:xfrm>
          <a:prstGeom prst="rect"/>
          <a:solidFill>
            <a:srgbClr val="FFFFFF"/>
          </a:solidFill>
          <a:ln w="9525"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LSB</a:t>
            </a:r>
          </a:p>
        </p:txBody>
      </p:sp>
      <p:grpSp>
        <p:nvGrpSpPr>
          <p:cNvPr id="164" name=""/>
          <p:cNvGrpSpPr/>
          <p:nvPr/>
        </p:nvGrpSpPr>
        <p:grpSpPr>
          <a:xfrm rot="0">
            <a:off x="838200" y="3733800"/>
            <a:ext cx="2286000" cy="925512"/>
            <a:chOff x="528" y="2352"/>
            <a:chExt cx="1440" cy="583"/>
          </a:xfrm>
        </p:grpSpPr>
        <p:sp>
          <p:nvSpPr>
            <p:cNvPr id="1049001" name="Text Box 24"/>
            <p:cNvSpPr txBox="1"/>
            <p:nvPr/>
          </p:nvSpPr>
          <p:spPr>
            <a:xfrm rot="0">
              <a:off x="528" y="2352"/>
              <a:ext cx="1056" cy="583"/>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Q</a:t>
              </a:r>
              <a:r>
                <a:rPr altLang="en-US" sz="1800" lang="en-US"/>
                <a:t> to </a:t>
              </a:r>
              <a:r>
                <a:rPr altLang="en-US" sz="1800" i="1" lang="en-US"/>
                <a:t>D</a:t>
              </a:r>
              <a:r>
                <a:rPr altLang="en-US" sz="1800" lang="en-US"/>
                <a:t> puts D flip-flop in toggle mode</a:t>
              </a:r>
            </a:p>
          </p:txBody>
        </p:sp>
        <p:sp>
          <p:nvSpPr>
            <p:cNvPr id="1049002" name="Line 26"/>
            <p:cNvSpPr/>
            <p:nvPr/>
          </p:nvSpPr>
          <p:spPr>
            <a:xfrm rot="0">
              <a:off x="1584" y="2448"/>
              <a:ext cx="384" cy="0"/>
            </a:xfrm>
            <a:prstGeom prst="line"/>
            <a:noFill/>
            <a:ln w="9525" cap="flat" cmpd="sng">
              <a:solidFill>
                <a:schemeClr val="dk1">
                  <a:alpha val="100000"/>
                </a:schemeClr>
              </a:solidFill>
              <a:prstDash val="solid"/>
              <a:round/>
              <a:tailEnd type="triangle" w="med" len="med"/>
            </a:ln>
          </p:spPr>
        </p:sp>
        <p:sp>
          <p:nvSpPr>
            <p:cNvPr id="1049003" name="Line 27"/>
            <p:cNvSpPr/>
            <p:nvPr/>
          </p:nvSpPr>
          <p:spPr>
            <a:xfrm rot="0">
              <a:off x="585" y="2392"/>
              <a:ext cx="144" cy="0"/>
            </a:xfrm>
            <a:prstGeom prst="line"/>
            <a:noFill/>
            <a:ln w="9525" cap="flat" cmpd="sng">
              <a:solidFill>
                <a:schemeClr val="dk1">
                  <a:alpha val="100000"/>
                </a:schemeClr>
              </a:solidFill>
              <a:prstDash val="solid"/>
              <a:round/>
            </a:ln>
          </p:spPr>
        </p:sp>
      </p:grpSp>
    </p:spTree>
  </p:cSld>
  <p:clrMapOvr>
    <a:masterClrMapping/>
  </p:clrMapOvr>
  <p:transition spd="fast" advClick="1"/>
</p:sld>
</file>

<file path=ppt/slides/slide13.xml><?xml version="1.0" encoding="utf-8"?>
<p:sld xmlns:a="http://schemas.openxmlformats.org/drawingml/2006/main" xmlns:r="http://schemas.openxmlformats.org/officeDocument/2006/relationships" xmlns:p="http://schemas.openxmlformats.org/presentationml/2006/main" show="0" showMasterSp="1">
  <p:cSld>
    <p:spTree>
      <p:nvGrpSpPr>
        <p:cNvPr id="167" name=""/>
        <p:cNvGrpSpPr/>
        <p:nvPr/>
      </p:nvGrpSpPr>
      <p:grpSpPr>
        <a:xfrm rot="0">
          <a:off x="0" y="0"/>
          <a:ext cx="0" cy="0"/>
          <a:chOff x="0" y="0"/>
          <a:chExt cx="0" cy="0"/>
        </a:xfrm>
      </p:grpSpPr>
      <p:pic>
        <p:nvPicPr>
          <p:cNvPr id="2097193"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0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grpSp>
        <p:nvGrpSpPr>
          <p:cNvPr id="168" name=""/>
          <p:cNvGrpSpPr/>
          <p:nvPr/>
        </p:nvGrpSpPr>
        <p:grpSpPr>
          <a:xfrm rot="0">
            <a:off x="990600" y="3324225"/>
            <a:ext cx="838200" cy="366712"/>
            <a:chOff x="624" y="2160"/>
            <a:chExt cx="528" cy="231"/>
          </a:xfrm>
        </p:grpSpPr>
        <p:sp>
          <p:nvSpPr>
            <p:cNvPr id="1049008" name="Text Box 10"/>
            <p:cNvSpPr txBox="1"/>
            <p:nvPr/>
          </p:nvSpPr>
          <p:spPr>
            <a:xfrm rot="0">
              <a:off x="624" y="2160"/>
              <a:ext cx="528" cy="231"/>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solidFill>
                    <a:srgbClr val="FF33CC"/>
                  </a:solidFill>
                </a:rPr>
                <a:t>CLR</a:t>
              </a:r>
            </a:p>
          </p:txBody>
        </p:sp>
        <p:sp>
          <p:nvSpPr>
            <p:cNvPr id="1049009" name="Line 12"/>
            <p:cNvSpPr/>
            <p:nvPr/>
          </p:nvSpPr>
          <p:spPr>
            <a:xfrm rot="0">
              <a:off x="707" y="2194"/>
              <a:ext cx="240" cy="0"/>
            </a:xfrm>
            <a:prstGeom prst="line"/>
            <a:noFill/>
            <a:ln w="9525" cap="flat" cmpd="sng">
              <a:solidFill>
                <a:srgbClr val="FF33CC">
                  <a:alpha val="100000"/>
                </a:srgbClr>
              </a:solidFill>
              <a:prstDash val="solid"/>
              <a:round/>
            </a:ln>
          </p:spPr>
        </p:sp>
      </p:grpSp>
      <p:sp>
        <p:nvSpPr>
          <p:cNvPr id="1049010" name="Text Box 14"/>
          <p:cNvSpPr txBox="1"/>
          <p:nvPr/>
        </p:nvSpPr>
        <p:spPr>
          <a:xfrm rot="0">
            <a:off x="990600" y="1724025"/>
            <a:ext cx="615950" cy="3667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i="1" lang="en-US">
                <a:solidFill>
                  <a:srgbClr val="33CC33"/>
                </a:solidFill>
              </a:rPr>
              <a:t>CLK</a:t>
            </a:r>
          </a:p>
        </p:txBody>
      </p:sp>
      <p:pic>
        <p:nvPicPr>
          <p:cNvPr id="2097194" name="Picture 15"/>
          <p:cNvPicPr>
            <a:picLocks/>
          </p:cNvPicPr>
          <p:nvPr/>
        </p:nvPicPr>
        <p:blipFill>
          <a:blip xmlns:r="http://schemas.openxmlformats.org/officeDocument/2006/relationships" r:embed="rId2"/>
          <a:srcRect l="0" t="0" r="0" b="0"/>
          <a:stretch>
            <a:fillRect/>
          </a:stretch>
        </p:blipFill>
        <p:spPr>
          <a:xfrm rot="0">
            <a:off x="1747837" y="1143000"/>
            <a:ext cx="5795962" cy="4476750"/>
          </a:xfrm>
          <a:prstGeom prst="rect"/>
          <a:noFill/>
          <a:ln>
            <a:noFill/>
          </a:ln>
        </p:spPr>
      </p:pic>
      <p:sp>
        <p:nvSpPr>
          <p:cNvPr id="1049011" name="Text Box 16"/>
          <p:cNvSpPr txBox="1"/>
          <p:nvPr/>
        </p:nvSpPr>
        <p:spPr>
          <a:xfrm rot="0">
            <a:off x="990600" y="2181225"/>
            <a:ext cx="6858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0066FF"/>
                </a:solidFill>
              </a:rPr>
              <a:t>LSB</a:t>
            </a:r>
          </a:p>
        </p:txBody>
      </p:sp>
      <p:sp>
        <p:nvSpPr>
          <p:cNvPr id="1049012" name="Text Box 17"/>
          <p:cNvSpPr txBox="1"/>
          <p:nvPr/>
        </p:nvSpPr>
        <p:spPr>
          <a:xfrm rot="0">
            <a:off x="990600" y="2714625"/>
            <a:ext cx="6858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FF0000"/>
                </a:solidFill>
              </a:rPr>
              <a:t>MSB</a:t>
            </a:r>
          </a:p>
        </p:txBody>
      </p:sp>
      <p:grpSp>
        <p:nvGrpSpPr>
          <p:cNvPr id="169" name=""/>
          <p:cNvGrpSpPr/>
          <p:nvPr/>
        </p:nvGrpSpPr>
        <p:grpSpPr>
          <a:xfrm rot="0">
            <a:off x="2362200" y="5638800"/>
            <a:ext cx="5867400" cy="457200"/>
            <a:chOff x="1488" y="3552"/>
            <a:chExt cx="3696" cy="288"/>
          </a:xfrm>
        </p:grpSpPr>
        <p:sp>
          <p:nvSpPr>
            <p:cNvPr id="1049013" name="Text Box 19"/>
            <p:cNvSpPr txBox="1"/>
            <p:nvPr/>
          </p:nvSpPr>
          <p:spPr>
            <a:xfrm rot="0">
              <a:off x="1488" y="3552"/>
              <a:ext cx="3696"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rgbClr val="FF0000"/>
                  </a:solidFill>
                </a:rPr>
                <a:t>The sequence is 0 – 2 – 1 – (</a:t>
              </a:r>
              <a:r>
                <a:rPr altLang="en-US" i="1" lang="en-US">
                  <a:solidFill>
                    <a:srgbClr val="FF0000"/>
                  </a:solidFill>
                </a:rPr>
                <a:t>CLR</a:t>
              </a:r>
              <a:r>
                <a:rPr altLang="en-US" lang="en-US">
                  <a:solidFill>
                    <a:srgbClr val="FF0000"/>
                  </a:solidFill>
                </a:rPr>
                <a:t>) (repeat)…</a:t>
              </a:r>
            </a:p>
          </p:txBody>
        </p:sp>
        <p:sp>
          <p:nvSpPr>
            <p:cNvPr id="1049014" name="Line 20"/>
            <p:cNvSpPr/>
            <p:nvPr/>
          </p:nvSpPr>
          <p:spPr>
            <a:xfrm rot="0">
              <a:off x="3769" y="3600"/>
              <a:ext cx="288" cy="0"/>
            </a:xfrm>
            <a:prstGeom prst="line"/>
            <a:noFill/>
            <a:ln w="9525" cap="flat" cmpd="sng">
              <a:solidFill>
                <a:srgbClr val="FF0000">
                  <a:alpha val="100000"/>
                </a:srgbClr>
              </a:solidFill>
              <a:prstDash val="solid"/>
              <a:round/>
            </a:ln>
          </p:spPr>
        </p:sp>
      </p:grpSp>
      <p:sp>
        <p:nvSpPr>
          <p:cNvPr id="1049015" name="Text Box 24"/>
          <p:cNvSpPr txBox="1"/>
          <p:nvPr/>
        </p:nvSpPr>
        <p:spPr>
          <a:xfrm rot="0">
            <a:off x="1066800" y="3733800"/>
            <a:ext cx="5257800" cy="346075"/>
          </a:xfrm>
          <a:prstGeom prst="rect"/>
          <a:solidFill>
            <a:srgbClr val="FFFFFF"/>
          </a:solidFill>
          <a:ln w="9525"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Note that it is momentarily in state 3 which causes it to clear.</a:t>
            </a:r>
          </a:p>
        </p:txBody>
      </p:sp>
      <p:sp>
        <p:nvSpPr>
          <p:cNvPr id="1049016" name="Line 25"/>
          <p:cNvSpPr/>
          <p:nvPr/>
        </p:nvSpPr>
        <p:spPr>
          <a:xfrm rot="0" flipV="1">
            <a:off x="2057400" y="2895600"/>
            <a:ext cx="914400" cy="838200"/>
          </a:xfrm>
          <a:prstGeom prst="line"/>
          <a:noFill/>
          <a:ln w="9525" cap="flat" cmpd="sng">
            <a:solidFill>
              <a:srgbClr val="FF0000">
                <a:alpha val="100000"/>
              </a:srgbClr>
            </a:solidFill>
            <a:prstDash val="solid"/>
            <a:round/>
            <a:tailEnd type="triangle" w="med" len="med"/>
          </a:ln>
        </p:spPr>
      </p:sp>
    </p:spTree>
  </p:cSld>
  <p:clrMapOvr>
    <a:masterClrMapping/>
  </p:clrMapOvr>
  <p:transition spd="fast" advClick="1"/>
</p:sld>
</file>

<file path=ppt/slides/slide14.xml><?xml version="1.0" encoding="utf-8"?>
<p:sld xmlns:a="http://schemas.openxmlformats.org/drawingml/2006/main" xmlns:r="http://schemas.openxmlformats.org/officeDocument/2006/relationships" xmlns:p="http://schemas.openxmlformats.org/presentationml/2006/main" show="0" showMasterSp="1">
  <p:cSld>
    <p:spTree>
      <p:nvGrpSpPr>
        <p:cNvPr id="172" name=""/>
        <p:cNvGrpSpPr/>
        <p:nvPr/>
      </p:nvGrpSpPr>
      <p:grpSpPr>
        <a:xfrm rot="0">
          <a:off x="0" y="0"/>
          <a:ext cx="0" cy="0"/>
          <a:chOff x="0" y="0"/>
          <a:chExt cx="0" cy="0"/>
        </a:xfrm>
      </p:grpSpPr>
      <p:pic>
        <p:nvPicPr>
          <p:cNvPr id="209719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20"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21" name="Rectangle 13"/>
          <p:cNvSpPr/>
          <p:nvPr/>
        </p:nvSpPr>
        <p:spPr>
          <a:xfrm rot="0">
            <a:off x="914400" y="1143000"/>
            <a:ext cx="48244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74LS93A Asynchronous Counter</a:t>
            </a:r>
          </a:p>
        </p:txBody>
      </p:sp>
      <p:graphicFrame>
        <p:nvGraphicFramePr>
          <p:cNvPr id="4194318" name=""/>
          <p:cNvGraphicFramePr>
            <a:graphicFrameLocks/>
          </p:cNvGraphicFramePr>
          <p:nvPr/>
        </p:nvGraphicFramePr>
        <p:xfrm rot="0">
          <a:off x="2971800" y="3536950"/>
          <a:ext cx="5410200" cy="2360612"/>
        </p:xfrm>
        <a:graphic>
          <a:graphicData uri="http://schemas.openxmlformats.org/presentationml/2006/ole">
            <mc:AlternateContent xmlns:mc="http://schemas.openxmlformats.org/markup-compatibility/2006">
              <mc:Choice xmlns:v="urn:schemas-microsoft-com:vml" Requires="v">
                <p:oleObj name="CorelDRAW" r:id="rId2" spid="" imgH="2360612" imgW="5410200" showAsIcon="0" progId="CorelDRAW.Graphic.13">
                  <p:embed followColorScheme="full"/>
                  <p:pic>
                    <p:nvPicPr>
                      <p:cNvPr id="2097196" name="Object 15"/>
                      <p:cNvPicPr>
                        <a:picLocks/>
                      </p:cNvPicPr>
                      <p:nvPr/>
                    </p:nvPicPr>
                    <p:blipFill>
                      <a:blip xmlns:r="http://schemas.openxmlformats.org/officeDocument/2006/relationships" r:embed="rId3"/>
                      <a:srcRect l="0" t="0" r="0" b="0"/>
                      <a:stretch>
                        <a:fillRect/>
                      </a:stretch>
                    </p:blipFill>
                    <p:spPr>
                      <a:xfrm rot="0">
                        <a:off x="2971800" y="3536950"/>
                        <a:ext cx="5410200" cy="2360612"/>
                      </a:xfrm>
                      <a:prstGeom prst="rect"/>
                      <a:noFill/>
                      <a:ln>
                        <a:noFill/>
                      </a:ln>
                    </p:spPr>
                  </p:pic>
                </p:oleObj>
              </mc:Choice>
              <mc:Fallback>
                <p:oleObj name="CorelDRAW" r:id="rId2" spid="" imgH="2360612" imgW="5410200" showAsIcon="0" progId="CorelDRAW.Graphic.13">
                  <p:embed followColorScheme="full"/>
                  <p:pic>
                    <p:nvPicPr>
                      <p:cNvPr id="2097196" name="Object 15"/>
                      <p:cNvPicPr>
                        <a:picLocks/>
                      </p:cNvPicPr>
                      <p:nvPr/>
                    </p:nvPicPr>
                    <p:blipFill>
                      <a:blip xmlns:r="http://schemas.openxmlformats.org/officeDocument/2006/relationships" r:embed="rId3"/>
                      <a:srcRect l="0" t="0" r="0" b="0"/>
                      <a:stretch>
                        <a:fillRect/>
                      </a:stretch>
                    </p:blipFill>
                    <p:spPr>
                      <a:xfrm rot="0">
                        <a:off x="2971800" y="3536950"/>
                        <a:ext cx="5410200" cy="2360612"/>
                      </a:xfrm>
                      <a:prstGeom prst="rect"/>
                      <a:noFill/>
                      <a:ln>
                        <a:noFill/>
                      </a:ln>
                    </p:spPr>
                  </p:pic>
                </p:oleObj>
              </mc:Fallback>
            </mc:AlternateContent>
          </a:graphicData>
        </a:graphic>
      </p:graphicFrame>
      <p:sp>
        <p:nvSpPr>
          <p:cNvPr id="1049022" name="Text Box 16"/>
          <p:cNvSpPr txBox="1"/>
          <p:nvPr/>
        </p:nvSpPr>
        <p:spPr>
          <a:xfrm rot="0">
            <a:off x="1066800" y="1600200"/>
            <a:ext cx="7543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74LS93A has one independent toggle J-K flip-flop driven by </a:t>
            </a:r>
            <a:r>
              <a:rPr altLang="en-US" i="1" lang="en-US"/>
              <a:t>CLK</a:t>
            </a:r>
            <a:r>
              <a:rPr altLang="en-US" lang="en-US"/>
              <a:t> A and three toggle J-K flip-flops that form an asynchronous counter driven by </a:t>
            </a:r>
            <a:r>
              <a:rPr altLang="en-US" i="1" lang="en-US"/>
              <a:t>CLK</a:t>
            </a:r>
            <a:r>
              <a:rPr altLang="en-US" lang="en-US"/>
              <a:t> B. </a:t>
            </a:r>
          </a:p>
        </p:txBody>
      </p:sp>
      <p:sp>
        <p:nvSpPr>
          <p:cNvPr id="1049023" name="Rectangle 19"/>
          <p:cNvSpPr/>
          <p:nvPr/>
        </p:nvSpPr>
        <p:spPr>
          <a:xfrm rot="0">
            <a:off x="2438400" y="4343400"/>
            <a:ext cx="515937"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 </a:t>
            </a:r>
            <a:r>
              <a:rPr altLang="en-US" sz="1200" lang="en-US">
                <a:solidFill>
                  <a:srgbClr val="000000"/>
                </a:solidFill>
                <a:latin typeface="Times" pitchFamily="18" charset="0"/>
              </a:rPr>
              <a:t>A</a:t>
            </a:r>
          </a:p>
        </p:txBody>
      </p:sp>
      <p:sp>
        <p:nvSpPr>
          <p:cNvPr id="1049024" name="Rectangle 20"/>
          <p:cNvSpPr/>
          <p:nvPr/>
        </p:nvSpPr>
        <p:spPr>
          <a:xfrm rot="0">
            <a:off x="3630612" y="4686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9025" name="Rectangle 21"/>
          <p:cNvSpPr/>
          <p:nvPr/>
        </p:nvSpPr>
        <p:spPr>
          <a:xfrm rot="0">
            <a:off x="3668712" y="3937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9026" name="Text Box 22"/>
          <p:cNvSpPr txBox="1"/>
          <p:nvPr/>
        </p:nvSpPr>
        <p:spPr>
          <a:xfrm rot="0">
            <a:off x="4170362" y="5897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027" name="Rectangle 23"/>
          <p:cNvSpPr/>
          <p:nvPr/>
        </p:nvSpPr>
        <p:spPr>
          <a:xfrm rot="0">
            <a:off x="3743325" y="4330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28" name="Rectangle 24"/>
          <p:cNvSpPr/>
          <p:nvPr/>
        </p:nvSpPr>
        <p:spPr>
          <a:xfrm rot="0">
            <a:off x="4964112" y="4330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29" name="Rectangle 25"/>
          <p:cNvSpPr/>
          <p:nvPr/>
        </p:nvSpPr>
        <p:spPr>
          <a:xfrm rot="0">
            <a:off x="6192837" y="4330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30" name="Rectangle 26"/>
          <p:cNvSpPr/>
          <p:nvPr/>
        </p:nvSpPr>
        <p:spPr>
          <a:xfrm rot="0">
            <a:off x="4879975" y="3937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9031" name="Rectangle 27"/>
          <p:cNvSpPr/>
          <p:nvPr/>
        </p:nvSpPr>
        <p:spPr>
          <a:xfrm rot="0">
            <a:off x="6099175" y="3937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9032" name="Rectangle 28"/>
          <p:cNvSpPr/>
          <p:nvPr/>
        </p:nvSpPr>
        <p:spPr>
          <a:xfrm rot="0">
            <a:off x="4878387" y="4686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9033" name="Rectangle 29"/>
          <p:cNvSpPr/>
          <p:nvPr/>
        </p:nvSpPr>
        <p:spPr>
          <a:xfrm rot="0">
            <a:off x="6097587" y="4686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9034" name="Text Box 30"/>
          <p:cNvSpPr txBox="1"/>
          <p:nvPr/>
        </p:nvSpPr>
        <p:spPr>
          <a:xfrm rot="0">
            <a:off x="5449887" y="5897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035" name="Text Box 31"/>
          <p:cNvSpPr txBox="1"/>
          <p:nvPr/>
        </p:nvSpPr>
        <p:spPr>
          <a:xfrm rot="0">
            <a:off x="6705600" y="5897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036" name="Rectangle 33"/>
          <p:cNvSpPr/>
          <p:nvPr/>
        </p:nvSpPr>
        <p:spPr>
          <a:xfrm rot="0">
            <a:off x="7443787" y="4330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37" name="Rectangle 34"/>
          <p:cNvSpPr/>
          <p:nvPr/>
        </p:nvSpPr>
        <p:spPr>
          <a:xfrm rot="0">
            <a:off x="7350125" y="3937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3</a:t>
            </a:r>
          </a:p>
        </p:txBody>
      </p:sp>
      <p:sp>
        <p:nvSpPr>
          <p:cNvPr id="1049038" name="Rectangle 35"/>
          <p:cNvSpPr/>
          <p:nvPr/>
        </p:nvSpPr>
        <p:spPr>
          <a:xfrm rot="0">
            <a:off x="7348537" y="4686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3</a:t>
            </a:r>
          </a:p>
        </p:txBody>
      </p:sp>
      <p:sp>
        <p:nvSpPr>
          <p:cNvPr id="1049039" name="Text Box 36"/>
          <p:cNvSpPr txBox="1"/>
          <p:nvPr/>
        </p:nvSpPr>
        <p:spPr>
          <a:xfrm rot="0">
            <a:off x="7924800" y="5889625"/>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sp>
        <p:nvSpPr>
          <p:cNvPr id="1049040" name="Rectangle 39"/>
          <p:cNvSpPr/>
          <p:nvPr/>
        </p:nvSpPr>
        <p:spPr>
          <a:xfrm rot="0">
            <a:off x="2438400" y="3627437"/>
            <a:ext cx="515937"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 </a:t>
            </a:r>
            <a:r>
              <a:rPr altLang="en-US" sz="1200" lang="en-US">
                <a:solidFill>
                  <a:srgbClr val="000000"/>
                </a:solidFill>
                <a:latin typeface="Times" pitchFamily="18" charset="0"/>
              </a:rPr>
              <a:t>B</a:t>
            </a:r>
          </a:p>
        </p:txBody>
      </p:sp>
      <p:sp>
        <p:nvSpPr>
          <p:cNvPr id="1049041" name="Text Box 40"/>
          <p:cNvSpPr txBox="1"/>
          <p:nvPr/>
        </p:nvSpPr>
        <p:spPr>
          <a:xfrm rot="0">
            <a:off x="1066800" y="2743200"/>
            <a:ext cx="7239000" cy="1158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counter can be extended to form a 4-bit counter by connecting </a:t>
            </a:r>
            <a:r>
              <a:rPr altLang="en-US" sz="2000" i="1" lang="en-US"/>
              <a:t>Q</a:t>
            </a:r>
            <a:r>
              <a:rPr altLang="en-US" baseline="-25000" sz="2000" lang="en-US"/>
              <a:t>0</a:t>
            </a:r>
            <a:r>
              <a:rPr altLang="en-US" sz="2000" lang="en-US"/>
              <a:t> to the </a:t>
            </a:r>
            <a:r>
              <a:rPr altLang="en-US" sz="2000" i="1" lang="en-US"/>
              <a:t>CLK</a:t>
            </a:r>
            <a:r>
              <a:rPr altLang="en-US" sz="2000" lang="en-US"/>
              <a:t> B input. Two inputs are provided that clear the count.</a:t>
            </a:r>
          </a:p>
          <a:p>
            <a:pPr lvl="0">
              <a:spcBef>
                <a:spcPct val="50000"/>
              </a:spcBef>
            </a:pPr>
            <a:endParaRPr altLang="en-US" sz="2000" lang="en-US"/>
          </a:p>
        </p:txBody>
      </p:sp>
      <p:sp>
        <p:nvSpPr>
          <p:cNvPr id="1049042" name="Rectangle 41"/>
          <p:cNvSpPr/>
          <p:nvPr/>
        </p:nvSpPr>
        <p:spPr>
          <a:xfrm rot="0">
            <a:off x="2438400" y="5151437"/>
            <a:ext cx="515937"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RO </a:t>
            </a:r>
            <a:r>
              <a:rPr altLang="en-US" sz="1200" lang="en-US">
                <a:solidFill>
                  <a:srgbClr val="000000"/>
                </a:solidFill>
                <a:latin typeface="Times" pitchFamily="18" charset="0"/>
              </a:rPr>
              <a:t>(1)</a:t>
            </a:r>
          </a:p>
        </p:txBody>
      </p:sp>
      <p:sp>
        <p:nvSpPr>
          <p:cNvPr id="1049043" name="Rectangle 42"/>
          <p:cNvSpPr/>
          <p:nvPr/>
        </p:nvSpPr>
        <p:spPr>
          <a:xfrm rot="0">
            <a:off x="2438400" y="5380037"/>
            <a:ext cx="515937"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RO </a:t>
            </a:r>
            <a:r>
              <a:rPr altLang="en-US" sz="1200" lang="en-US">
                <a:solidFill>
                  <a:srgbClr val="000000"/>
                </a:solidFill>
                <a:latin typeface="Times" pitchFamily="18" charset="0"/>
              </a:rPr>
              <a:t>(2)</a:t>
            </a:r>
          </a:p>
        </p:txBody>
      </p:sp>
      <p:sp>
        <p:nvSpPr>
          <p:cNvPr id="1049044" name="Text Box 43"/>
          <p:cNvSpPr txBox="1"/>
          <p:nvPr/>
        </p:nvSpPr>
        <p:spPr>
          <a:xfrm rot="0">
            <a:off x="609600" y="5105400"/>
            <a:ext cx="1676400" cy="835025"/>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All J and K inputs are connected internally HIGH</a:t>
            </a:r>
          </a:p>
        </p:txBody>
      </p:sp>
    </p:spTree>
  </p:cSld>
  <p:clrMapOvr>
    <a:masterClrMapping/>
  </p:clrMapOvr>
  <p:transition spd="fast" advClick="1"/>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75" name=""/>
        <p:cNvGrpSpPr/>
        <p:nvPr/>
      </p:nvGrpSpPr>
      <p:grpSpPr>
        <a:xfrm rot="0">
          <a:off x="0" y="0"/>
          <a:ext cx="0" cy="0"/>
          <a:chOff x="0" y="0"/>
          <a:chExt cx="0" cy="0"/>
        </a:xfrm>
      </p:grpSpPr>
      <p:sp>
        <p:nvSpPr>
          <p:cNvPr id="1049048"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197"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49"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50" name="Rectangle 7"/>
          <p:cNvSpPr/>
          <p:nvPr/>
        </p:nvSpPr>
        <p:spPr>
          <a:xfrm rot="0">
            <a:off x="914400" y="1143000"/>
            <a:ext cx="29622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Synchronous Counters</a:t>
            </a:r>
          </a:p>
        </p:txBody>
      </p:sp>
      <p:sp>
        <p:nvSpPr>
          <p:cNvPr id="1049051" name="Text Box 9"/>
          <p:cNvSpPr txBox="1"/>
          <p:nvPr/>
        </p:nvSpPr>
        <p:spPr>
          <a:xfrm rot="0">
            <a:off x="1143000" y="1831975"/>
            <a:ext cx="7391400" cy="4410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In a </a:t>
            </a:r>
            <a:r>
              <a:rPr altLang="en-US" b="1" lang="en-US"/>
              <a:t>synchronous counter</a:t>
            </a:r>
            <a:r>
              <a:rPr altLang="en-US" lang="en-US"/>
              <a:t> all flip-flops are clocked together with a common clock pulse. </a:t>
            </a:r>
          </a:p>
          <a:p>
            <a:pPr lvl="0">
              <a:spcBef>
                <a:spcPct val="50000"/>
              </a:spcBef>
            </a:pPr>
            <a:endParaRPr altLang="en-US" sz="300" lang="en-US"/>
          </a:p>
          <a:p>
            <a:pPr lvl="0">
              <a:spcBef>
                <a:spcPct val="50000"/>
              </a:spcBef>
            </a:pPr>
            <a:r>
              <a:rPr altLang="en-US" lang="en-US"/>
              <a:t>The most important advantage of synchronous counters is that there is no cumulative time delay because all flip-flops are triggered in parallel.  </a:t>
            </a:r>
            <a:r>
              <a:rPr altLang="en-US" lang="en-US">
                <a:solidFill>
                  <a:srgbClr val="3366FF"/>
                </a:solidFill>
              </a:rPr>
              <a:t>Thus, the maximum operating frequency for this counter will be significantly higher than for the corresponding ripple counter.</a:t>
            </a:r>
          </a:p>
          <a:p>
            <a:pPr lvl="0">
              <a:spcBef>
                <a:spcPct val="50000"/>
              </a:spcBef>
            </a:pPr>
            <a:r>
              <a:rPr altLang="en-US" lang="en-US"/>
              <a:t>Synchronous counters generally require more circuitry to control states changes.</a:t>
            </a:r>
          </a:p>
          <a:p>
            <a:pPr lvl="0">
              <a:spcBef>
                <a:spcPct val="50000"/>
              </a:spcBef>
            </a:pPr>
            <a:endParaRPr altLang="en-US"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78" name=""/>
        <p:cNvGrpSpPr/>
        <p:nvPr/>
      </p:nvGrpSpPr>
      <p:grpSpPr>
        <a:xfrm rot="0">
          <a:off x="0" y="0"/>
          <a:ext cx="0" cy="0"/>
          <a:chOff x="0" y="0"/>
          <a:chExt cx="0" cy="0"/>
        </a:xfrm>
      </p:grpSpPr>
      <p:sp>
        <p:nvSpPr>
          <p:cNvPr id="104905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198"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56"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57" name="Rectangle 7"/>
          <p:cNvSpPr/>
          <p:nvPr/>
        </p:nvSpPr>
        <p:spPr>
          <a:xfrm rot="0">
            <a:off x="914400" y="1143000"/>
            <a:ext cx="363696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2-bit Synchronous Counter</a:t>
            </a:r>
          </a:p>
        </p:txBody>
      </p:sp>
      <p:pic>
        <p:nvPicPr>
          <p:cNvPr id="2097199" name="Picture 2" descr="http://jpkc.njau.edu.cn/szdzjs/pic/eng_dzjc/clip_image002_0005.jpg">
            <a:hlinkClick r:id="rId2"/>
          </p:cNvPr>
          <p:cNvPicPr>
            <a:picLocks/>
          </p:cNvPicPr>
          <p:nvPr/>
        </p:nvPicPr>
        <p:blipFill>
          <a:blip xmlns:r="http://schemas.openxmlformats.org/officeDocument/2006/relationships" r:embed="rId3"/>
          <a:srcRect l="0" t="0" r="0" b="0"/>
          <a:stretch>
            <a:fillRect/>
          </a:stretch>
        </p:blipFill>
        <p:spPr>
          <a:xfrm rot="0">
            <a:off x="685800" y="2362200"/>
            <a:ext cx="7543800" cy="2547937"/>
          </a:xfrm>
          <a:prstGeom prst="rect"/>
          <a:noFill/>
          <a:ln>
            <a:noFill/>
          </a:ln>
          <a:effectLst>
            <a:outerShdw algn="tl" dir="2700000" dist="139700" kx="0" sx="100000" sy="100000">
              <a:srgbClr val="333333">
                <a:alpha val="64999"/>
              </a:srgbClr>
            </a:outerShdw>
          </a:effectLst>
        </p:spPr>
      </p:pic>
      <p:sp>
        <p:nvSpPr>
          <p:cNvPr id="1049058" name="AutoShape 4" descr="data:image/jpeg;base64,/9j/4AAQSkZJRgABAQAAAQABAAD/2wCEAAkGBhAQEBQQExEWFRQWERUUFREVEhURFw8VGRwXFBcRHhkZGygiFx4kGRUVHzIgLyc1LDgxGB8xNTAuOCYuOCoBCQoKBQUFDQUFDSkYEhgpKSkpKSkpKSkpKSkpKSkpKSkpKSkpKSkpKSkpKSkpKSkpKSkpKSkpKSkpKSkpKSkpKf/AABEIAG0A5AMBIgACEQEDEQH/xAAbAAEBAAMBAQEAAAAAAAAAAAAABQMEBgECB//EAEEQAAIBAwEDBgkLBAIDAQAAAAECAwAEERIFEyEGIjFRVJMUFjI0QWFzkdMzU3GDkpSxsrPR0iNSYnRCgkNygST/xAAUAQEAAAAAAAAAAAAAAAAAAAAA/8QAFBEBAAAAAAAAAAAAAAAAAAAAAP/aAAwDAQACEQMRAD8A/caUpQKUpQKUpQaW2Npi2gecozqg1MF05CDyn5xHBVyx9OAcVktL0SF9IOlW0h8giTgCSMHoGcf/ACvq9m0pndtJnhoUKSQf/YgYrkdoWkei3tUtpolRZVjXdxuwUxsh0sZuYQGyDx4gdVB2tK5/k7s8o5Yo6YEnTGkYfeSNLx0yNqK5wOjym/u4dBQKUpQKUpQK5fa/KGWNrvSQHgWMwQEAm81KG4Z4nU5MQx0FT011FaG04YC0RlTLb3ETYOpHIPQw4rkAg9fQaDYtb2OUEowYA4yPoBHvBBB6jWetXZ+zI4FKxrgHHpJ4KAij6AqqB9FbVApSlApSlApSlApSlB8ucAnGeHR1+quV2bypci2kdlIlt5JbhQB/+HSoc5xxAViYyDxyPUa6ypU2zraWSePRh3iVZmXKbxXDICSDxbSpGekDHGgq0pSgUpSgUpSgUpSgVL2h51a/XfkFVKl7Q86tfrvyCgqV8s4HSR76g8s9uLb20qCQpNJbT+DkcNUyqAkan0yFnXSvScHA4Gsh2bDNeTbyJJMQwY1xq+nJmzjI4UFner1j3im9XrHvFaPi5Z9lg7mP+NPFyz7LB3Mf8aDe3q9Y94r3er1j31oeLln2WDuY/wCNT+UGwrVLWZltoVYRMQwhjBU44EHHA0HQ1M215Vt/tL+SSoHKPbCQzTG5vJLVURDb6DgS5HOkA0nfsHyDHxACg452aqPcSSQ2LyqFkaSFnUcQrmJiyj1AkigvUpSgUpSgV8mRese+oFxt1ZL2C3ic6kml38WMERiJ9LsP7C7R4boJ6PTXnJ/Ydq9ujtbxMxLksYUJJ1txJI40F/er1j3im9XrHvFaPi5Z9lg7mP8AjTxcs+ywdzH/ABoN7er1j3ivQ4PQR760PFyz7LB3Mf8AGtOXZkEN3bGOKOMnfAlI1QkaQcEgcaC7Uy188n9jb/jPXLbK29/WtU8Kd7yVyLm0ZsrCApMi6NI3Og40ngWAzzsk11Nr55P7G3/Gegp0pSgUpSgUrTl2xbpKsDTxrK3kxGRA7fQpOT7q2IJ1kVXRgyMoZXUhldSMhgRwIIOc0GSlYzOoYIWGsqzBMjUyqVDMB0kAugJ/yHXWSgVy/KGxu32hZvFciOMLOGjMQk1tpB1dI9HDp/GuoqXtDzq1+u/IKB4FedqT7sPiVg2TFIt1cCSQOd1b8RHu8DM3DGo5qlf7Sht11zSpEucapHWMZ6ssRxrSsJVe6mZSGUwWxDAghgTNggjpFBWpSlAqXyoB8CuMHB3L8cZxw6qqVM5TeZz+xf8ACg+fArztSfdh8Spe1uTu0JXtjHfIixTB2XwUc9QCoXy/WeHDpz6BXUilBL8CvO1J92HxKeBXnak+7D4lVKUEvwK87Un3YfEqPsSz2lvrsSX6uouAIx4Mv9NSitp4MP7gPT0ZzxrrKmbK+Wuvbr+lFQeeBXnak+7D4lfPJYEWkWTk4bJxjJ1Nxx6K2pdsW6SrA08ayt5MRkUO30KTk+6tfkz5rH/3/O1BUpSlAqJtuORri1EbhDmbiU3n/AejIq3UvaHnVr9d+QUHhsLs9Nyn3YfErLs7Z0kckkskokZ1ReEYjChNeOGTnyzVClApSlArwmvag2uyoJp7ppIlciZQCw1EDdRnHq6T76DCuz7mOaVUjheOW5WczSMSYwNGUMeOcwCYVtWBzf7cGFYcj72NI4w6xyLAiC7Wd2MYFuIfBxHgAgSjVn1Zxmuv8XLTs8f2BQ8m7Ts8f2BQc4nJy53lvKiJCIhNqgFy8wk1yWj6dbLkA7mRuHDIXOdTV19xeRxgF3VAWCgswUFjwC8fST6K0xybtOzx/YFRuVXJCxlgUPbRkC4gI5uP/Iqno6wSMeug6rUOuo+2LhY7i1dshNciF8EqrOoVAxAwuWwATgZIHSRWfxctOzx/YFSNs8mbZ5reLcoqM7s4VFBcIA6pnGQNQGcYJxjOM5Df2zaTb+G5iRJDGkyGJ33fym7O8VtJww3eOjoduPXOstom1ncTxhR4PBrkhQmGE6pzpIGWVQD5eNPAk6cgVZ8XLTs8f2BUmLYxF3PHC4giMMBfdIN45zMMBjkJ9OknqI6aDpYZ1dQ6MGUjIZSGBHWCOmvutTZuy4bZN3EgVSxY8SSzHizknizE8STxNbdAqZym8zn9i/4VTqZym8zn9i/4UFMUoKUCvCa9qJfWUc16iyIHAtnIDDIB1xjOKC1qHXUjZlyoubmInDGRZFBBG8TdxoXUkYYBhg4JwcZxkVm8XLTs8f2BUnZ/Ji1e6uJGiQ6GEUaaFCorJFIzYAyzFscSTwAAxxyGVdn3Mc0qpHC8ctys5mkYkoBoyhjxzmGjCtqwOb/bg/PJnbkaxRwyZiclwm84LNz28h/JY/451dYqn4uWnZ4/sComwuT2/tUS4cNDzgtqi6IiA7Y1/wDKX6Mhf8TjNB1tK8RAAABgAYA6hXtAqXtDzq1+u/IKqVL2h51a/XfkFBUpSlApSlBjnnWNS7sFUDJZiFCjrJPRULYe3LZ57hVmQl5gUGoAyARxjK58riCOHUeqse2oJLi4ZBx3Mdu6JhTz5ZHV58OCrFI4zpJGAS/AnGMyBHE1vcuZl8IWJC6rqyyI44xqukgk4bAI66C/SpvJ24d7ddbamV5Iy/pk3btGHPrIUE+vNUqBUzlD8ivt7f8AVSqdTOUPyK+3t/1UoKdS9oedWv135BVSpG2XKTW8m7d1Uy6t2hcrlcDIHroPnbfKeO0liidWZpUkMYUjMjq8EYiAOOLGccc4AUk8K+9nsxupiww24tsqDqCn+tkZwM8fTWhtE29w4eS3uWxDLDp3DgaZTEzHoyGBhTBB4cfVjPsGbVcTDEvNgtl1TJod8b4azwAOesDGc0F6lKUCpnKbzOf2L/hVOpHK+fRYXL4J028hwOk4BoNPam1rvfSJbKHWJV3g0KSrEa92uZBvH0lTp5o5y87jwr7IuTLBHLvFkDoHWRUMYZGAZTpLHHAj01yU7JdmbnXMTErHLJYNvYrgABlIkMZwwDaSVw3DBJAFdJsm9QLHAsMqBUCgtA0agKMAdQ4DooKtSn8+X/Vf9SOqtSn8+X/Vf9SOgq1M2V8tde3X9KKqdQob4wz3AaGYhpVZWSFnVhu416R6wRQLPlUk1y9qiEyRyOsnOGIkXAEhP+RYYXp9PAVs8mfNY/8Av+dqlxxwLIJVhug4nebUIGyTIArxnm8UIVeH+KnPAVS5LNm0iOCMhjgjBHObgR6KCtSlKBUvaHnVr9d+QVUrmuVW1DBPasAmSZ+Msm6QYj1EFsHBOOHDr6qDWs9vXkm5csqQzsBDMYQ2vUCyFkE2UDgc05PSMhc111cRYWkOq3nAvxHGNcVo8RaKHWvk40aiVzhcsdPQuBXXWV6JQSEdcHGJIzGT6xnpoNmlKUEzaOz5N4txAVEoXQyPkJcJksEYjJUgklWwcam4EMaiGzmuZnKw7mRJV1ytdyyIsgRcSJApCSHSV8oDiOIOK66pmyvlrr26/pRUG3YWSQxrEmdKjHE5J9JYn0kkkk+kk1sUpQKmcofkV9vb/qpVOpnKH5Ffb2/6qUFOlKUHmKm2vnk/sbf8Zqp1pXexbaZtckEbtgLqaNWOBkgZI6OJ99BuZpmpvixZdlh7pP2p4sWXZYe6T9qClmpvKXzOf2L/AIU8WLLssPdJ+1PFiy7LD3KftQUY4wowAAOoDAFfWKUoFSn8+X/Vf9SOqtSn8+X/AFX/AFI6CrTFKUHmKmcmvNY/+35mqpUw8mbLp8Fh4kk/0k4k8SejrNBSzTNTfFiy7LD3SftTxYsuyw90n7UFLNStpxhrm2BAIzNwIyPJGOmvvxYsuyw90n7Vltdh20Ta44I0YAgMsaqQD0jIFBu4r2lKBSlKCftSWZAXWSNUAGdUTynOenmsPV6Ki2F5LvH03EZaWQNg2k4AOlUxkt1LXVVhgg0ljqZtTZwxyE9Q6hQfVuHCjWVLekqCoP0Ak499ZKUoFae1bJpotCsFbWjhiNQBRlcZGRkc3rrcpQTNze/Owdw/xabm9+dg7h/i1TpQTNze/Owdw/xabm9+dg7h/i1TpQTNze/Owdw/xabm9+dg7h/i1TpQTNze/Owdw/xabm9+dg7h/i1TpQTNze/Owdw/xabm9+dg7h/i1TpQTNze/Owdw/xaWmz5t/vpZEYiIxhUjKdLBiTljnyRVOlApSlApSlApSlApSlApSlApSlB/9k="/>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59" name="AutoShape 6" descr="data:image/jpeg;base64,/9j/4AAQSkZJRgABAQAAAQABAAD/2wCEAAkGBhAQEBQQExEWFRQWERUUFREVEhURFw8VGRwXFBcRHhkZGygiFx4kGRUVHzIgLyc1LDgxGB8xNTAuOCYuOCoBCQoKBQUFDQUFDSkYEhgpKSkpKSkpKSkpKSkpKSkpKSkpKSkpKSkpKSkpKSkpKSkpKSkpKSkpKSkpKSkpKSkpKf/AABEIAG0A5AMBIgACEQEDEQH/xAAbAAEBAAMBAQEAAAAAAAAAAAAABQMEBgECB//EAEEQAAIBAwEDBgkLBAIDAQAAAAECAwAEERIFEyEGIjFRVJMUFjI0QWFzkdMzU3GDkpSxsrPR0iNSYnRCgkNygST/xAAUAQEAAAAAAAAAAAAAAAAAAAAA/8QAFBEBAAAAAAAAAAAAAAAAAAAAAP/aAAwDAQACEQMRAD8A/caUpQKUpQKUpQaW2Npi2gecozqg1MF05CDyn5xHBVyx9OAcVktL0SF9IOlW0h8giTgCSMHoGcf/ACvq9m0pndtJnhoUKSQf/YgYrkdoWkei3tUtpolRZVjXdxuwUxsh0sZuYQGyDx4gdVB2tK5/k7s8o5Yo6YEnTGkYfeSNLx0yNqK5wOjym/u4dBQKUpQKUpQK5fa/KGWNrvSQHgWMwQEAm81KG4Z4nU5MQx0FT011FaG04YC0RlTLb3ETYOpHIPQw4rkAg9fQaDYtb2OUEowYA4yPoBHvBBB6jWetXZ+zI4FKxrgHHpJ4KAij6AqqB9FbVApSlApSlApSlApSlB8ucAnGeHR1+quV2bypci2kdlIlt5JbhQB/+HSoc5xxAViYyDxyPUa6ypU2zraWSePRh3iVZmXKbxXDICSDxbSpGekDHGgq0pSgUpSgUpSgUpSgVL2h51a/XfkFVKl7Q86tfrvyCgqV8s4HSR76g8s9uLb20qCQpNJbT+DkcNUyqAkan0yFnXSvScHA4Gsh2bDNeTbyJJMQwY1xq+nJmzjI4UFner1j3im9XrHvFaPi5Z9lg7mP+NPFyz7LB3Mf8aDe3q9Y94r3er1j31oeLln2WDuY/wCNT+UGwrVLWZltoVYRMQwhjBU44EHHA0HQ1M215Vt/tL+SSoHKPbCQzTG5vJLVURDb6DgS5HOkA0nfsHyDHxACg452aqPcSSQ2LyqFkaSFnUcQrmJiyj1AkigvUpSgUpSgV8mRese+oFxt1ZL2C3ic6kml38WMERiJ9LsP7C7R4boJ6PTXnJ/Ydq9ujtbxMxLksYUJJ1txJI40F/er1j3im9XrHvFaPi5Z9lg7mP8AjTxcs+ywdzH/ABoN7er1j3ivQ4PQR760PFyz7LB3Mf8AGtOXZkEN3bGOKOMnfAlI1QkaQcEgcaC7Uy188n9jb/jPXLbK29/WtU8Kd7yVyLm0ZsrCApMi6NI3Og40ngWAzzsk11Nr55P7G3/Gegp0pSgUpSgUrTl2xbpKsDTxrK3kxGRA7fQpOT7q2IJ1kVXRgyMoZXUhldSMhgRwIIOc0GSlYzOoYIWGsqzBMjUyqVDMB0kAugJ/yHXWSgVy/KGxu32hZvFciOMLOGjMQk1tpB1dI9HDp/GuoqXtDzq1+u/IKB4FedqT7sPiVg2TFIt1cCSQOd1b8RHu8DM3DGo5qlf7Sht11zSpEucapHWMZ6ssRxrSsJVe6mZSGUwWxDAghgTNggjpFBWpSlAqXyoB8CuMHB3L8cZxw6qqVM5TeZz+xf8ACg+fArztSfdh8Spe1uTu0JXtjHfIixTB2XwUc9QCoXy/WeHDpz6BXUilBL8CvO1J92HxKeBXnak+7D4lVKUEvwK87Un3YfEqPsSz2lvrsSX6uouAIx4Mv9NSitp4MP7gPT0ZzxrrKmbK+Wuvbr+lFQeeBXnak+7D4lfPJYEWkWTk4bJxjJ1Nxx6K2pdsW6SrA08ayt5MRkUO30KTk+6tfkz5rH/3/O1BUpSlAqJtuORri1EbhDmbiU3n/AejIq3UvaHnVr9d+QUHhsLs9Nyn3YfErLs7Z0kckkskokZ1ReEYjChNeOGTnyzVClApSlArwmvag2uyoJp7ppIlciZQCw1EDdRnHq6T76DCuz7mOaVUjheOW5WczSMSYwNGUMeOcwCYVtWBzf7cGFYcj72NI4w6xyLAiC7Wd2MYFuIfBxHgAgSjVn1Zxmuv8XLTs8f2BQ8m7Ts8f2BQc4nJy53lvKiJCIhNqgFy8wk1yWj6dbLkA7mRuHDIXOdTV19xeRxgF3VAWCgswUFjwC8fST6K0xybtOzx/YFRuVXJCxlgUPbRkC4gI5uP/Iqno6wSMeug6rUOuo+2LhY7i1dshNciF8EqrOoVAxAwuWwATgZIHSRWfxctOzx/YFSNs8mbZ5reLcoqM7s4VFBcIA6pnGQNQGcYJxjOM5Df2zaTb+G5iRJDGkyGJ33fym7O8VtJww3eOjoduPXOstom1ncTxhR4PBrkhQmGE6pzpIGWVQD5eNPAk6cgVZ8XLTs8f2BUmLYxF3PHC4giMMBfdIN45zMMBjkJ9OknqI6aDpYZ1dQ6MGUjIZSGBHWCOmvutTZuy4bZN3EgVSxY8SSzHizknizE8STxNbdAqZym8zn9i/4VTqZym8zn9i/4UFMUoKUCvCa9qJfWUc16iyIHAtnIDDIB1xjOKC1qHXUjZlyoubmInDGRZFBBG8TdxoXUkYYBhg4JwcZxkVm8XLTs8f2BUnZ/Ji1e6uJGiQ6GEUaaFCorJFIzYAyzFscSTwAAxxyGVdn3Mc0qpHC8ctys5mkYkoBoyhjxzmGjCtqwOb/bg/PJnbkaxRwyZiclwm84LNz28h/JY/451dYqn4uWnZ4/sComwuT2/tUS4cNDzgtqi6IiA7Y1/wDKX6Mhf8TjNB1tK8RAAABgAYA6hXtAqXtDzq1+u/IKqVL2h51a/XfkFBUpSlApSlBjnnWNS7sFUDJZiFCjrJPRULYe3LZ57hVmQl5gUGoAyARxjK58riCOHUeqse2oJLi4ZBx3Mdu6JhTz5ZHV58OCrFI4zpJGAS/AnGMyBHE1vcuZl8IWJC6rqyyI44xqukgk4bAI66C/SpvJ24d7ddbamV5Iy/pk3btGHPrIUE+vNUqBUzlD8ivt7f8AVSqdTOUPyK+3t/1UoKdS9oedWv135BVSpG2XKTW8m7d1Uy6t2hcrlcDIHroPnbfKeO0liidWZpUkMYUjMjq8EYiAOOLGccc4AUk8K+9nsxupiww24tsqDqCn+tkZwM8fTWhtE29w4eS3uWxDLDp3DgaZTEzHoyGBhTBB4cfVjPsGbVcTDEvNgtl1TJod8b4azwAOesDGc0F6lKUCpnKbzOf2L/hVOpHK+fRYXL4J028hwOk4BoNPam1rvfSJbKHWJV3g0KSrEa92uZBvH0lTp5o5y87jwr7IuTLBHLvFkDoHWRUMYZGAZTpLHHAj01yU7JdmbnXMTErHLJYNvYrgABlIkMZwwDaSVw3DBJAFdJsm9QLHAsMqBUCgtA0agKMAdQ4DooKtSn8+X/Vf9SOqtSn8+X/Vf9SOgq1M2V8tde3X9KKqdQob4wz3AaGYhpVZWSFnVhu416R6wRQLPlUk1y9qiEyRyOsnOGIkXAEhP+RYYXp9PAVs8mfNY/8Av+dqlxxwLIJVhug4nebUIGyTIArxnm8UIVeH+KnPAVS5LNm0iOCMhjgjBHObgR6KCtSlKBUvaHnVr9d+QVUrmuVW1DBPasAmSZ+Msm6QYj1EFsHBOOHDr6qDWs9vXkm5csqQzsBDMYQ2vUCyFkE2UDgc05PSMhc111cRYWkOq3nAvxHGNcVo8RaKHWvk40aiVzhcsdPQuBXXWV6JQSEdcHGJIzGT6xnpoNmlKUEzaOz5N4txAVEoXQyPkJcJksEYjJUgklWwcam4EMaiGzmuZnKw7mRJV1ytdyyIsgRcSJApCSHSV8oDiOIOK66pmyvlrr26/pRUG3YWSQxrEmdKjHE5J9JYn0kkkk+kk1sUpQKmcofkV9vb/qpVOpnKH5Ffb2/6qUFOlKUHmKm2vnk/sbf8Zqp1pXexbaZtckEbtgLqaNWOBkgZI6OJ99BuZpmpvixZdlh7pP2p4sWXZYe6T9qClmpvKXzOf2L/AIU8WLLssPdJ+1PFiy7LD3KftQUY4wowAAOoDAFfWKUoFSn8+X/Vf9SOqtSn8+X/AFX/AFI6CrTFKUHmKmcmvNY/+35mqpUw8mbLp8Fh4kk/0k4k8SejrNBSzTNTfFiy7LD3SftTxYsuyw90n7UFLNStpxhrm2BAIzNwIyPJGOmvvxYsuyw90n7Vltdh20Ta44I0YAgMsaqQD0jIFBu4r2lKBSlKCftSWZAXWSNUAGdUTynOenmsPV6Ki2F5LvH03EZaWQNg2k4AOlUxkt1LXVVhgg0ljqZtTZwxyE9Q6hQfVuHCjWVLekqCoP0Ak499ZKUoFae1bJpotCsFbWjhiNQBRlcZGRkc3rrcpQTNze/Owdw/xabm9+dg7h/i1TpQTNze/Owdw/xabm9+dg7h/i1TpQTNze/Owdw/xabm9+dg7h/i1TpQTNze/Owdw/xabm9+dg7h/i1TpQTNze/Owdw/xabm9+dg7h/i1TpQTNze/Owdw/xaWmz5t/vpZEYiIxhUjKdLBiTljnyRVOlApSlApSlApSlApSlApSlApSlB/9k="/>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60" name="AutoShape 8" descr="data:image/jpeg;base64,/9j/4AAQSkZJRgABAQAAAQABAAD/2wCEAAkGBhAQEBQQExEWFRQWERUUFREVEhURFw8VGRwXFBcRHhkZGygiFx4kGRUVHzIgLyc1LDgxGB8xNTAuOCYuOCoBCQoKBQUFDQUFDSkYEhgpKSkpKSkpKSkpKSkpKSkpKSkpKSkpKSkpKSkpKSkpKSkpKSkpKSkpKSkpKSkpKSkpKf/AABEIAG0A5AMBIgACEQEDEQH/xAAbAAEBAAMBAQEAAAAAAAAAAAAABQMEBgECB//EAEEQAAIBAwEDBgkLBAIDAQAAAAECAwAEERIFEyEGIjFRVJMUFjI0QWFzkdMzU3GDkpSxsrPR0iNSYnRCgkNygST/xAAUAQEAAAAAAAAAAAAAAAAAAAAA/8QAFBEBAAAAAAAAAAAAAAAAAAAAAP/aAAwDAQACEQMRAD8A/caUpQKUpQKUpQaW2Npi2gecozqg1MF05CDyn5xHBVyx9OAcVktL0SF9IOlW0h8giTgCSMHoGcf/ACvq9m0pndtJnhoUKSQf/YgYrkdoWkei3tUtpolRZVjXdxuwUxsh0sZuYQGyDx4gdVB2tK5/k7s8o5Yo6YEnTGkYfeSNLx0yNqK5wOjym/u4dBQKUpQKUpQK5fa/KGWNrvSQHgWMwQEAm81KG4Z4nU5MQx0FT011FaG04YC0RlTLb3ETYOpHIPQw4rkAg9fQaDYtb2OUEowYA4yPoBHvBBB6jWetXZ+zI4FKxrgHHpJ4KAij6AqqB9FbVApSlApSlApSlApSlB8ucAnGeHR1+quV2bypci2kdlIlt5JbhQB/+HSoc5xxAViYyDxyPUa6ypU2zraWSePRh3iVZmXKbxXDICSDxbSpGekDHGgq0pSgUpSgUpSgUpSgVL2h51a/XfkFVKl7Q86tfrvyCgqV8s4HSR76g8s9uLb20qCQpNJbT+DkcNUyqAkan0yFnXSvScHA4Gsh2bDNeTbyJJMQwY1xq+nJmzjI4UFner1j3im9XrHvFaPi5Z9lg7mP+NPFyz7LB3Mf8aDe3q9Y94r3er1j31oeLln2WDuY/wCNT+UGwrVLWZltoVYRMQwhjBU44EHHA0HQ1M215Vt/tL+SSoHKPbCQzTG5vJLVURDb6DgS5HOkA0nfsHyDHxACg452aqPcSSQ2LyqFkaSFnUcQrmJiyj1AkigvUpSgUpSgV8mRese+oFxt1ZL2C3ic6kml38WMERiJ9LsP7C7R4boJ6PTXnJ/Ydq9ujtbxMxLksYUJJ1txJI40F/er1j3im9XrHvFaPi5Z9lg7mP8AjTxcs+ywdzH/ABoN7er1j3ivQ4PQR760PFyz7LB3Mf8AGtOXZkEN3bGOKOMnfAlI1QkaQcEgcaC7Uy188n9jb/jPXLbK29/WtU8Kd7yVyLm0ZsrCApMi6NI3Og40ngWAzzsk11Nr55P7G3/Gegp0pSgUpSgUrTl2xbpKsDTxrK3kxGRA7fQpOT7q2IJ1kVXRgyMoZXUhldSMhgRwIIOc0GSlYzOoYIWGsqzBMjUyqVDMB0kAugJ/yHXWSgVy/KGxu32hZvFciOMLOGjMQk1tpB1dI9HDp/GuoqXtDzq1+u/IKB4FedqT7sPiVg2TFIt1cCSQOd1b8RHu8DM3DGo5qlf7Sht11zSpEucapHWMZ6ssRxrSsJVe6mZSGUwWxDAghgTNggjpFBWpSlAqXyoB8CuMHB3L8cZxw6qqVM5TeZz+xf8ACg+fArztSfdh8Spe1uTu0JXtjHfIixTB2XwUc9QCoXy/WeHDpz6BXUilBL8CvO1J92HxKeBXnak+7D4lVKUEvwK87Un3YfEqPsSz2lvrsSX6uouAIx4Mv9NSitp4MP7gPT0ZzxrrKmbK+Wuvbr+lFQeeBXnak+7D4lfPJYEWkWTk4bJxjJ1Nxx6K2pdsW6SrA08ayt5MRkUO30KTk+6tfkz5rH/3/O1BUpSlAqJtuORri1EbhDmbiU3n/AejIq3UvaHnVr9d+QUHhsLs9Nyn3YfErLs7Z0kckkskokZ1ReEYjChNeOGTnyzVClApSlArwmvag2uyoJp7ppIlciZQCw1EDdRnHq6T76DCuz7mOaVUjheOW5WczSMSYwNGUMeOcwCYVtWBzf7cGFYcj72NI4w6xyLAiC7Wd2MYFuIfBxHgAgSjVn1Zxmuv8XLTs8f2BQ8m7Ts8f2BQc4nJy53lvKiJCIhNqgFy8wk1yWj6dbLkA7mRuHDIXOdTV19xeRxgF3VAWCgswUFjwC8fST6K0xybtOzx/YFRuVXJCxlgUPbRkC4gI5uP/Iqno6wSMeug6rUOuo+2LhY7i1dshNciF8EqrOoVAxAwuWwATgZIHSRWfxctOzx/YFSNs8mbZ5reLcoqM7s4VFBcIA6pnGQNQGcYJxjOM5Df2zaTb+G5iRJDGkyGJ33fym7O8VtJww3eOjoduPXOstom1ncTxhR4PBrkhQmGE6pzpIGWVQD5eNPAk6cgVZ8XLTs8f2BUmLYxF3PHC4giMMBfdIN45zMMBjkJ9OknqI6aDpYZ1dQ6MGUjIZSGBHWCOmvutTZuy4bZN3EgVSxY8SSzHizknizE8STxNbdAqZym8zn9i/4VTqZym8zn9i/4UFMUoKUCvCa9qJfWUc16iyIHAtnIDDIB1xjOKC1qHXUjZlyoubmInDGRZFBBG8TdxoXUkYYBhg4JwcZxkVm8XLTs8f2BUnZ/Ji1e6uJGiQ6GEUaaFCorJFIzYAyzFscSTwAAxxyGVdn3Mc0qpHC8ctys5mkYkoBoyhjxzmGjCtqwOb/bg/PJnbkaxRwyZiclwm84LNz28h/JY/451dYqn4uWnZ4/sComwuT2/tUS4cNDzgtqi6IiA7Y1/wDKX6Mhf8TjNB1tK8RAAABgAYA6hXtAqXtDzq1+u/IKqVL2h51a/XfkFBUpSlApSlBjnnWNS7sFUDJZiFCjrJPRULYe3LZ57hVmQl5gUGoAyARxjK58riCOHUeqse2oJLi4ZBx3Mdu6JhTz5ZHV58OCrFI4zpJGAS/AnGMyBHE1vcuZl8IWJC6rqyyI44xqukgk4bAI66C/SpvJ24d7ddbamV5Iy/pk3btGHPrIUE+vNUqBUzlD8ivt7f8AVSqdTOUPyK+3t/1UoKdS9oedWv135BVSpG2XKTW8m7d1Uy6t2hcrlcDIHroPnbfKeO0liidWZpUkMYUjMjq8EYiAOOLGccc4AUk8K+9nsxupiww24tsqDqCn+tkZwM8fTWhtE29w4eS3uWxDLDp3DgaZTEzHoyGBhTBB4cfVjPsGbVcTDEvNgtl1TJod8b4azwAOesDGc0F6lKUCpnKbzOf2L/hVOpHK+fRYXL4J028hwOk4BoNPam1rvfSJbKHWJV3g0KSrEa92uZBvH0lTp5o5y87jwr7IuTLBHLvFkDoHWRUMYZGAZTpLHHAj01yU7JdmbnXMTErHLJYNvYrgABlIkMZwwDaSVw3DBJAFdJsm9QLHAsMqBUCgtA0agKMAdQ4DooKtSn8+X/Vf9SOqtSn8+X/Vf9SOgq1M2V8tde3X9KKqdQob4wz3AaGYhpVZWSFnVhu416R6wRQLPlUk1y9qiEyRyOsnOGIkXAEhP+RYYXp9PAVs8mfNY/8Av+dqlxxwLIJVhug4nebUIGyTIArxnm8UIVeH+KnPAVS5LNm0iOCMhjgjBHObgR6KCtSlKBUvaHnVr9d+QVUrmuVW1DBPasAmSZ+Msm6QYj1EFsHBOOHDr6qDWs9vXkm5csqQzsBDMYQ2vUCyFkE2UDgc05PSMhc111cRYWkOq3nAvxHGNcVo8RaKHWvk40aiVzhcsdPQuBXXWV6JQSEdcHGJIzGT6xnpoNmlKUEzaOz5N4txAVEoXQyPkJcJksEYjJUgklWwcam4EMaiGzmuZnKw7mRJV1ytdyyIsgRcSJApCSHSV8oDiOIOK66pmyvlrr26/pRUG3YWSQxrEmdKjHE5J9JYn0kkkk+kk1sUpQKmcofkV9vb/qpVOpnKH5Ffb2/6qUFOlKUHmKm2vnk/sbf8Zqp1pXexbaZtckEbtgLqaNWOBkgZI6OJ99BuZpmpvixZdlh7pP2p4sWXZYe6T9qClmpvKXzOf2L/AIU8WLLssPdJ+1PFiy7LD3KftQUY4wowAAOoDAFfWKUoFSn8+X/Vf9SOqtSn8+X/AFX/AFI6CrTFKUHmKmcmvNY/+35mqpUw8mbLp8Fh4kk/0k4k8SejrNBSzTNTfFiy7LD3SftTxYsuyw90n7UFLNStpxhrm2BAIzNwIyPJGOmvvxYsuyw90n7Vltdh20Ta44I0YAgMsaqQD0jIFBu4r2lKBSlKCftSWZAXWSNUAGdUTynOenmsPV6Ki2F5LvH03EZaWQNg2k4AOlUxkt1LXVVhgg0ljqZtTZwxyE9Q6hQfVuHCjWVLekqCoP0Ak499ZKUoFae1bJpotCsFbWjhiNQBRlcZGRkc3rrcpQTNze/Owdw/xabm9+dg7h/i1TpQTNze/Owdw/xabm9+dg7h/i1TpQTNze/Owdw/xabm9+dg7h/i1TpQTNze/Owdw/xabm9+dg7h/i1TpQTNze/Owdw/xabm9+dg7h/i1TpQTNze/Owdw/xaWmz5t/vpZEYiIxhUjKdLBiTljnyRVOlApSlApSlApSlApSlApSlApSlB/9k="/>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61" name="AutoShape 10" descr="data:image/jpeg;base64,/9j/4AAQSkZJRgABAQAAAQABAAD/2wCEAAkGBhQQEBARExEQFRIQERIVFRYUFBcVFRARFRAXFRQXFRkYHygeFxkkGRUUIS8gIycrLS8tFSAxNTAqNSYrLCkBCQoKBQUFDQUFDSkYEhgpKSkpKSkpKSkpKSkpKSkpKSkpKSkpKSkpKSkpKSkpKSkpKSkpKSkpKSkpKSkpKSkpKf/AABEIAJUBUgMBIgACEQEDEQH/xAAcAAEBAAIDAQEAAAAAAAAAAAAABgUHAQMEAgj/xABYEAABAwIDBAIIEAkKBAcAAAABAAIDBBEFEiEGEzFBByIUMjVRYXF0gRUWJTRCUlRVkZOUobGztNIjM0RztcPR0/AkQ3J1kpWjssHUYqTCxBc2RVNjZaL/xAAUAQEAAAAAAAAAAAAAAAAAAAAA/8QAFBEBAAAAAAAAAAAAAAAAAAAAAP/aAAwDAQACEQMRAD8A3giIgIiICIiAiIgIi4KDlFB4pt1LT12I07ywsp6MTwllLNIc7mOIErmOIDQW8bNvm4i2vhoekSpIwV8nY+TEIKqWYNifmjFPE6W0f4Q8WgDUHUX52QbKRQDds6o0DMSc+hihmLHRxPincRE99gJJmE2eRaxEeW+nO66sQ6Q5aefF4pDGOxYmPpstLUSZnSQmQCYtJDbaDXLzPAGwbERY7Z3EHVFJTTvDQ+eCORwaDlaXsDrC5J0vbXvLIoCIiAiIgIiICIiAiIgIiICIiAiIgIiICIiAiIgIiICIiAiIgIiICIiAiIgIiICIiDBv2PgM9XUfhd5Ww7mUiV1jHlygNHsCBwI75XkpujylidRubv8A+QB4gBmeRG15JeLHRwIOU35ABU6IJd/R9SObuwJhAXB3Y7J5W05cH5/xQdlAzgGwsLjxr1ekyDNWuzT5sQaGznfP6zQCAG+0AaS0W5aLo6PH3oIz/wDNWD4K+Yf6KlQeTC8NbTQxQR5skLAxmZxcQxujRc6mw08y9aIgIiitudo6imrMMghLstY6oa8MibLJeONrmlgcQOet+VzyQWqLVs22Fc2qooS6csq21TyzsFjamJsLi1oLM5FyQSTwIIIC7GbaVzosQkDmN9DKaKctmpzHJU7xjpi2RuY7oiJuTq8XXN7aINnIuihqt7FHIAQJGMeAeIDmh1j4dV3oCIiAiIgIiICIiAiIgIuCtcu22q3VVbAyWAGnq2QRg0FTI1+8y5N7MyXLFq6xJHBt7agINjotebPbXVk87ony0/4Ovlpi1tFUBsjIrlzhNvCyNxaDYG+vjVVs5jD6jsoPawGnrJoBlvZzGZS0m/PrIMyiIgIiICIhQEXUZ7exf/ZRB2oiICIiAiIgIiICIiAiIgmejnuez8/W/pCdUymOjk+p8f5+t/SE6p0HBKh29I08slS2lwqoqGU1RJAZGzRMa58fbWza8x3+PmVyoXooddmKn/7qu/VoO2TbTENLYFVHTW9RALHwam48K8lXik080NRLgFYZqe5id2RDeIntstpANeHDUK/uuUGv6jFJZKiKpfgFaZ4Wlsb99D1GkG4FpMutzfv6eBdGK1Lqh+ebZ6te4ta11pogJWNdma2VrJAJGgkkBwIWx0QRA2/qrX9A8S1vzi5efwp/4g1XvHiX+H+1W6IMPsntI3EKVtS2OSO75GFkgGZro5Cx2o0Oo4j/AEWYUN0POvQS8dK6s4m/89fTvDX6VclB4MTxyGmyCV4DpTljYA58kh55GMBc63Ow05r7wrF4qqPeQvD2hzmnQgse02cx7XAOa4cwQCoHaKumocWnqm0s9UJqSKKN7YpTHRWddweWRuLmONnHJd2liNQurC8fdhcMo3bppHsnxGqfLmpi8yVAjcIInNL+XB1uDb2zWAbPRcNK5QES6IPNide2nhmneCWQxPkcG6ktYwudYczYFSVF0mOmjZLHhOLPjlAcxzYorOaRcEfhOCzu2nc3EPIqr7O9eXo6HqThvkcH1YQY+TpEkBt6DYzwvpBGRxtxEluaxuG7Rx001TMzCsfD6uQPkBgdIxzraPDQ8hmlhYa2AHJbESyDXuCbTRUbZWxYZj9ppXzPz0j3l0r+3N3O5lcYVtcym3xjwrHyZpDM8PpnPvK+wfa7tOA8Gmi2JZLII0dJGpHoVjYHI9hHXhyzXHP4F6cH6QYqmqbRmnroJnxukaKmAxZmN4kXKqbKLr4L7RUR5sw2qJ8I37Gi3h6xQWiIiAuucAjW9hroSOGvJdi6KqawFiNXAagnTi7gNDYHz2QY2TainaS0yWLSQQQbgg2IOiLCV0rd7JpVfjH9rLUhvbHgG6AeLREFoiIgIiICIiAiIgIiICnOkGvq4MPmkomZ6huWwy5yGZhnc1vsiBrbXxFUaINK9DON4q+KZghjlp2uc5j6hzoAJHyvdI1jmRuMl3FxIt1TzF7LZTqzEh+S4efB2ZMPppl09HPc9n5+t/SE6pkE27EcTB9ZUB8PZ0g+mnusJ0PuduMTLw1r/RitLg12ZrXWjzAOsMwBvrYK/UN0UsIZioPH0arvn3ZQeX00x1eItnhqyMOw+kdLUSMkc2GWaQ2jjkF7HK0F1rXvp3grbCsXiqWbyF4e0OLTxBa9vbNc1wBa4aXBAOq6doMCbV0s1NfdiUCzmgXY9rg9jrHQ2c1pseNl17P4D2KJ3OeJJaqd00rg3I0vLGsAa25s0NY3iTzQZdERAQouCg1r0Y1NUyik3NJC+N1ZVkPdVZC/+UOBOURusNLceV1XeiNf7hpvlp/cLCdDlhhgb1czKqra7KLdbshx1042I7+lvELhBPyYpXj8ggPireHh1hH8BYytlqpix0uC08joz1M9ZE4s1BuCY+F2g274HeVmiCXGO4j71M+XR/cUf0k9IOK0UEb2ULKcOcQ6XeNqctgLCwAay+urr3stsKf6Qe5OJeRVP1LkEzsHtviVZRMlkw4PdmLRIJWQCVot1gx4v3xcaEjkqT0drfex3yqBZ6mFmMA4BrfoXYgh9rMarHUFcHYc5rTSVALuyoTlaYXAusNTYXNh3l79haxkWDYc+R7GMFJTgue4NaCWtaLk6akgedZDbTubiHkVV9nevFsBA1+D4e1zWua6jgBDgCCN2OIOhQePZLGDK6urZqgtppat0NK2SRoi3UZEYey/N8gfbU+BWIKwe1OzfZdK2njLI8ssEg6vVAhmbJlAba18tvBdZ0ICIiAoPGax8eP05jp5J3ehc4LWGNpANUzrXlc1p4WsDfrBXih3vPpnaOQwZxHjNbr9AQZibaSoaL+hVadfYyUhP1y6fTbUe9GI/wBqk/fqmRBjcHxZ84cX0tRTlttJt117+13b3cPDbitXbaba1jo3VVNOYmx4j2JS07GB5rTG60r5fZWLhYMAFh381xuNa3xvoZo5ql9ZLPUXfI6WRjnRtjkcRe3VYMo0F7XJA431QdsfSnBEBHMIzNGAyUsfGWGVos8tJdctzA2uuFoyq6OK5r3tNNq1zhpJFbQ206408yIP1uiIgIiICIiAiIgIi4BQcouLpdBNdHPc9n5+t/SE6plMdHPc9n5+t/SE6p7oBUT0YcMW1B9Wq3VpJB6sXMq1Wquj3bCCkdi0czahrRi1Y8yiGSSJuZzRlc+MHIeoT1gBYjVBtZF4cMxyCqbmgnhlb343tfbx2OnnXzjGPQUbA+eVsbXODW3uXPeeDWNaC57vAASgyCLE4HtTBWOlZC6TPBk3jJIZYXxh98l2yNB1DTbxLLICIhQRfRLCG4e4g3L6ytcf+E9lPbb4Gg699WijeiaS+G8tKqt8fruQ9YW0Ov0eIWSAiLi6DlYDpA7k4l5FU/UuWfup/pAd6k4l5FU/UuQZyDtG/wBEfQuxdcB6rf6I+hdl0GG207m4h5FVfZ3rzdHXcjDfI4PqwvTtofU3EPIqr7O9YDo32qpfQ6ggM7GTMpoW5JbxOccgF2CQDeDwtuCguEXF14MR2gp6dzWzTxRueCWtc4ZnAcSG8SB30GQRdVLVNlYySNzXse0Oa5pu17SLggjiLLtQFCkH00A8hgv01p/YrpRbI77SPdfVuDR/PXP/AGfOgtEREBeHGsJZVQuikGhvYjix1iMw8OpXuRBJnYw+2pvPDPfz2qQL+IBFWIgIiICIiAiIgIiICiKzZ2CtxipbUxb1sNBSFjXE5GF89TmNr9scjfMCrdTFDOBjdYzm7D6Jw8TaiqB/zhB9N6NsOGoo4ge+C8H5nL7Z0e0DQQKVgB4gOkAPjAdqqJEGvtgdi6SShY50AvvqsaPkaMra6ZrRYOA0aAPMqH0hUXuf/El+8ujo37nR347+tv4D2fPdU6Cf9IVF7nHxkv3lDdGmF1WXE46aohp6duK1bQdyZp7tLRYOe7LlDcti4ON7rbKhOib8Xiv9dV36tBkcJ6N6WCpNY4ST1ZIJnmcC64FtGsDWD+yvjabAZ3V9FXQsZOKWOZhge/dkGQaSxOILc4tY35cFWog8mGiQtzTMiZI4m4jcXgNBOQFxaC428FtTZetEQFwVyuCgi+h6DJhMTeYnqwSRYuIq5G3dqddBzKtVB9CldvcJYbWtUVQOt9XTuk08HXt5leICh9ltnIqunM8zql0j6mrBPZdS0EMrJWNGVkgaAGtaNByVwpvo+9Yjyqu+3zIO12xFMbeutALfy2r0tw/nVhtutlIWYXiDg6quykncM1XUuBLYiRma6QtcLgXBFirhYDpA7k4l5FU/UuQcQbIxZGgTV4GQD19Vaf4nFfXpOj90Yj8vqfvrNQdo3+iPoXYgi9rdk42YfXOE9eS2kqHAOrahzSRA4jMC+xGnArG7KYRVVuF0UcpooqY0sIa1sPZEj27uwJ3w3cZI5ZX+NVu2nc3EPIqr7O9efo9bbCcOvf1nBx0/mwg7tmNk4cPjMcJmINr7yRz9RftW9owanRjQsVheH1FNWYhKaYzOq52OimbJG0NgEbWNikzHOxrCHHqtd22mqsEQdVPCGNDWta1rQAGtFmtA5ADgF2oiAo+L/wAxS/1PD9ulVgoegmLtpKsG1mYXAB4jUF2vncfmQXCIiAiLgoOp0jrmzdEWEqsWyveN3WmznDqsaWmx9j1uCIKFERAREQEREBFwHXXKAsDTxD0VndzFBTDiedTUcuB4fxdZ5T9HPfFqttu1oaLv+ynq+PwIKBERBM9HPc9nlFb+kJ1TKK2YrZ6Km3D8PrXOjlqXZo9w5rmyVcsjS28oJ6rm6WvqveNs36+peKfFRa/4qCmUJ0Tfi8V/rqu/VrLnbB4Hc3E794RRHn397b51hOh6UvgxJxa5hdjFa4tdbMwkRnK62lxwNu8gv7otXYltxUvxmWihm3VOctKyV8bHQsrSwPfY5LvkAIDYy4AuGtxodi0D8gELp97KxoLy7IJHXJs5zGABoPiAQexERAXBXK4cg110C9yB5TP/AJgtjLXnQRERg7D7aoqCPFnt5+BWw0BTfR96xHlVd9vmVIpvo+9Yjyqu+3zIKRYDpA7k4l5FU/UuWfWE22pXy4bXxRtL5JKSdrGtFy5zonAAeElBl4O0b/RH0LsUxS7aiwBosUbYDV1HJrp/w3XoG2DPc2I/Ip/uoO7bTubiHkVV9nevjYe/oZh9737Dp+IAP4lvIaLDbX7WMdh9c0U+IAupKht3UczWjNC4XcS2wAvclZvZeYMw2ic42a2ipyT3gKdpJ+AIMzdcrXXR/tlWYoHXdBEIpQ5+aJ28kpni8AYzNoHNud6Tx0DTxWxQgIiICjcPoyNoa2TkcOpeYOpmkAvrcfi3cv8AS9ktfy45NHjtZFDTGd7qGky/hGxMjYySVxMjzc6ulsLNJ8wQbARTtBt5SPa4TTw000b3xyQzyxsfHIw2I1PWadCHDQggr0HbWgH5fQ/KIvvIM0vlxXlpcThqI3SRTRyR9YF8UjXNBA16zSQCLrWdDjsbq2h/DYu2lqpXCmmkqxuql8XJ8Vs+7cTYFxF+9ZB9Y1VMFTUAsmJE0vCoc0E7w8BfQeBFrraraqpbX1rW1NSGtq6gADgAJnAAa8Fwg/TiIiAiIgIiICIiAp+iZbFqw3BLqGhuPa2nq7fDf5lQLA0cl8Vq2+0oaL/9VFX+xBnkREBLIiBZQnRL+LxX+uq79WrsrWGA0uLYe6tZFh9PNHUV9TUNe6qaw5ZXCwt4mg699BYv2EoXMdGaSAsdLviLaGaxGc69tYnXwrDYXsTLFiPZFoQxtRVzb0E76ZtQwNZC8W7VluOYizGWF72+otosYuc2DwEcrV8YPwlp+hdnpjxX3mi5/wDqMfm/m0FiijGbRYtYXwaG+t7YhGPFa7Db519+mPFfeWP+8Yv3aCwXDlIemPFfeWP+8Yv3aHaPFfeaP+8Yv3aDydCQ9RabjrJUcyfyl407wV2pPouwCahwyGnqAGysfMXAODgM8znCxbpwIPnVYgKb6PvWI8qrvt8ypFN9H3rEeU132+ZBSIiIFkREGC27kDcLxEnh2HU/CYXAfOQvjAcOZPhVJDI3NHJQ07HNzObmaYGXF2kH513ba0Mk+HVsMIzSy08rGC4GZzm2td2gve2qnMFx7Eaemp4Dgs7jDDHGSKqms4sYGk9tpe10FLSbK08U0c7Iy2WKBsDSJJLbhg6rC0us4DlcHvr52OoZIKOOOVrmva+c2c/eENdUPczrXN+oW81hHba14t6hVetuE8B49+x086+Rt3Xe8Vb8bD+1Bboo5m3FVrfBcRHiMB8fs19+neo95sS+GD94grlrx2z7KrHcQJlqIpIqSiyvglMbgH73M08nA5W6EHgFk37dVDRc4LifmEJPwCS682xUk0+JYhWSUdTTRzQ0kbBUABznR7zNYA6DrBBVYXgkVPHu2N0u5znOJe+R7jdz3vdcvcTxJXfNh0T7ZoonW4ZmNNvhC9CIPDV4a0wSxMY0NfHI3KyzL5mEG2lgT37LTFdgGIUdJJU1kcAGGUbI6J7ZGObA8Oja2RsWXrzEgXe4i1rgHQLeq6K1gLHAguHMDiba2GoQfkSrxt8kj5Hxlz5Huc5x3d3Pc4lxNm2uSTwRePHYT2VU2MZG/l1YRkI3h1ZoOr3tBoiD9m3QOUZ0iseTQZmSvoBUHsxsQc5xZktCXtYC58Qfq4Aa6KV6QKWhbh1U+khc0uko2uEcM0UbrSlxyAtDQ/JnDi3lYHiEG3cyXWt+kHaenqcKroqcyPdGyINyRyMDZHTNEbWktF3aE5R7Ecrhc9H9SwVb46lhNcY2GOdrX9jzUm7BiFPpaEBlgWu6xN9TwAbIReDGIJ3sAp5ooX5tXSQmYFtjoGh7LG9tbnhwWK9DMSt3Qo7+QO0/5n+LIKRFPmgxL3bQ/IZNNPKe+uRR4j7soPkMv+6QZ9TlA71YrtPyCg+vrP48y7HUeI+7KD5FL/uVqPCtj8fGL790jg7P16h7w6nkiBJDd2CC5mpAYALZvY8UG+0U86kxLlV0B8dHKP8AuD/AXPYmJe66D5FLx+UoKBFNinxXW9Rhvg/k0/z/AIZHU2KW0qcNJ8lmAHn36CkRTLYcV5z4YR5POL+D8b867RHif/uYb8VOP+tBQop/d4n7fDfi5/vpu8T9vhvxc/30FAin93ift8N+Ln++m7xP2+G/Fz/fQUCKf3eJ+3w34uf76bvE/b4b8XP99BQIp/Jift8N+Ln4f219eqIB7nk2Ov4dovy018PNBnlJ9F0xfhkLzxfLVuPjNZKTb4V7BJiVtWYde/APn6vnya8+Q8679j8CNDRw0znNc5mcuc0EBznyueSA7X2SDMoiICIiAiIgJZEQLJZEQLIiICIiAsRtRjUdJTl8pkAkcIm7oXkLnggZNRYgXPHlpc2By6w+1FKZIMrZZYjnad5GAcnIl1wbNsTry0NwASg/INWN5I94LiHvc67rFxu4nrWAF9eQRd9TQvD3hrpC0OcAbE3F9D1SW/ASPCuUH7OXFkRAslkRByiIgIiICIiAiIgIiICIiAiIgIiICIiAiIgIiICIiAiIgIiICIiAiIgIiICIiApvpA2hNDQvmDA8l8cdiQBaR4aTqCDoToQiIPyq/EGNJb2NAcpIuTKCbaXNngfAEREH/9k="/>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00" name="Picture 11" descr="C:\Users\Owner\Desktop\untitled.png"/>
          <p:cNvPicPr>
            <a:picLocks/>
          </p:cNvPicPr>
          <p:nvPr/>
        </p:nvPicPr>
        <p:blipFill>
          <a:blip xmlns:r="http://schemas.openxmlformats.org/officeDocument/2006/relationships" r:embed="rId4"/>
          <a:srcRect l="0" t="0" r="0" b="0"/>
          <a:stretch>
            <a:fillRect/>
          </a:stretch>
        </p:blipFill>
        <p:spPr>
          <a:xfrm rot="0">
            <a:off x="5029200" y="1066800"/>
            <a:ext cx="2592387" cy="1143000"/>
          </a:xfrm>
          <a:prstGeom prst="rect"/>
          <a:noFill/>
          <a:ln>
            <a:noFill/>
          </a:ln>
        </p:spPr>
      </p:pic>
      <p:pic>
        <p:nvPicPr>
          <p:cNvPr id="2097201" name="Picture 12"/>
          <p:cNvPicPr>
            <a:picLocks/>
          </p:cNvPicPr>
          <p:nvPr/>
        </p:nvPicPr>
        <p:blipFill>
          <a:blip xmlns:r="http://schemas.openxmlformats.org/officeDocument/2006/relationships" r:embed="rId5"/>
          <a:srcRect l="0" t="0" r="0" b="0"/>
          <a:stretch>
            <a:fillRect/>
          </a:stretch>
        </p:blipFill>
        <p:spPr>
          <a:xfrm rot="0">
            <a:off x="3429000" y="5181600"/>
            <a:ext cx="2122487" cy="1035050"/>
          </a:xfrm>
          <a:prstGeom prst="rect"/>
          <a:noFill/>
          <a:ln>
            <a:noFill/>
          </a:ln>
        </p:spPr>
      </p:pic>
      <p:sp>
        <p:nvSpPr>
          <p:cNvPr id="1049062" name="TextBox 21"/>
          <p:cNvSpPr txBox="1"/>
          <p:nvPr/>
        </p:nvSpPr>
        <p:spPr>
          <a:xfrm rot="0">
            <a:off x="7432675" y="1025525"/>
            <a:ext cx="339725" cy="122396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000" lang="en-US"/>
          </a:p>
          <a:p>
            <a:pPr lvl="0"/>
            <a:endParaRPr altLang="en-US" sz="900" lang="en-US"/>
          </a:p>
          <a:p>
            <a:pPr lvl="0"/>
            <a:r>
              <a:rPr altLang="en-US" sz="1000" i="1" lang="en-US"/>
              <a:t>Q</a:t>
            </a:r>
            <a:r>
              <a:rPr altLang="en-US" sz="700" i="1" lang="en-US"/>
              <a:t>1</a:t>
            </a:r>
          </a:p>
          <a:p>
            <a:pPr lvl="0"/>
            <a:endParaRPr altLang="en-US" sz="2000" lang="en-US"/>
          </a:p>
          <a:p>
            <a:pPr lvl="0"/>
            <a:r>
              <a:rPr altLang="en-US" sz="1000" lang="en-US"/>
              <a:t>Q</a:t>
            </a:r>
            <a:r>
              <a:rPr altLang="en-US" sz="600" lang="en-US"/>
              <a:t>1</a:t>
            </a:r>
          </a:p>
          <a:p>
            <a:pPr lvl="0"/>
            <a:endParaRPr altLang="en-US" sz="500" lang="en-US"/>
          </a:p>
          <a:p>
            <a:pPr lvl="0"/>
            <a:endParaRPr altLang="en-US" sz="700" lang="en-US"/>
          </a:p>
        </p:txBody>
      </p:sp>
      <p:cxnSp>
        <p:nvCxnSpPr>
          <p:cNvPr id="3145735" name="Straight Connector 22"/>
          <p:cNvCxnSpPr>
            <a:cxnSpLocks/>
          </p:cNvCxnSpPr>
          <p:nvPr/>
        </p:nvCxnSpPr>
        <p:spPr>
          <a:xfrm rot="0" flipH="1">
            <a:off x="7513637" y="1849437"/>
            <a:ext cx="152400" cy="0"/>
          </a:xfrm>
          <a:prstGeom prst="line"/>
          <a:noFill/>
          <a:ln w="9525" cap="flat" cmpd="sng">
            <a:solidFill>
              <a:schemeClr val="dk1">
                <a:alpha val="100000"/>
              </a:schemeClr>
            </a:solidFill>
            <a:prstDash val="solid"/>
            <a:rou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81" name=""/>
        <p:cNvGrpSpPr/>
        <p:nvPr/>
      </p:nvGrpSpPr>
      <p:grpSpPr>
        <a:xfrm rot="0">
          <a:off x="0" y="0"/>
          <a:ext cx="0" cy="0"/>
          <a:chOff x="0" y="0"/>
          <a:chExt cx="0" cy="0"/>
        </a:xfrm>
      </p:grpSpPr>
      <p:sp>
        <p:nvSpPr>
          <p:cNvPr id="1049066"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02"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67"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68" name="Rectangle 7"/>
          <p:cNvSpPr/>
          <p:nvPr/>
        </p:nvSpPr>
        <p:spPr>
          <a:xfrm rot="0">
            <a:off x="914400" y="1143000"/>
            <a:ext cx="363696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3-bit Synchronous Counter</a:t>
            </a:r>
          </a:p>
        </p:txBody>
      </p:sp>
      <p:pic>
        <p:nvPicPr>
          <p:cNvPr id="2097203" name="Picture 3" descr="F:\3-bit syn counter.jpg"/>
          <p:cNvPicPr>
            <a:picLocks/>
          </p:cNvPicPr>
          <p:nvPr/>
        </p:nvPicPr>
        <p:blipFill>
          <a:blip xmlns:r="http://schemas.openxmlformats.org/officeDocument/2006/relationships" r:embed="rId2"/>
          <a:srcRect l="0" t="0" r="0" b="0"/>
          <a:stretch>
            <a:fillRect/>
          </a:stretch>
        </p:blipFill>
        <p:spPr>
          <a:xfrm rot="0">
            <a:off x="1219200" y="2298700"/>
            <a:ext cx="4724400" cy="1511300"/>
          </a:xfrm>
          <a:prstGeom prst="rect"/>
          <a:noFill/>
          <a:ln>
            <a:noFill/>
          </a:ln>
        </p:spPr>
      </p:pic>
      <p:pic>
        <p:nvPicPr>
          <p:cNvPr id="2097204" name="Picture 4" descr="F:\states.jpg"/>
          <p:cNvPicPr>
            <a:picLocks/>
          </p:cNvPicPr>
          <p:nvPr/>
        </p:nvPicPr>
        <p:blipFill>
          <a:blip xmlns:r="http://schemas.openxmlformats.org/officeDocument/2006/relationships" r:embed="rId3"/>
          <a:srcRect l="0" t="0" r="0" b="0"/>
          <a:stretch>
            <a:fillRect/>
          </a:stretch>
        </p:blipFill>
        <p:spPr>
          <a:xfrm rot="0">
            <a:off x="6324600" y="1752600"/>
            <a:ext cx="1916112" cy="2057400"/>
          </a:xfrm>
          <a:prstGeom prst="rect"/>
          <a:noFill/>
          <a:ln>
            <a:noFill/>
          </a:ln>
        </p:spPr>
      </p:pic>
      <p:pic>
        <p:nvPicPr>
          <p:cNvPr id="2097205" name="Picture 5" descr="F:\Capture.PNG"/>
          <p:cNvPicPr>
            <a:picLocks/>
          </p:cNvPicPr>
          <p:nvPr/>
        </p:nvPicPr>
        <p:blipFill>
          <a:blip xmlns:r="http://schemas.openxmlformats.org/officeDocument/2006/relationships" r:embed="rId4"/>
          <a:srcRect l="0" t="0" r="0" b="0"/>
          <a:stretch>
            <a:fillRect/>
          </a:stretch>
        </p:blipFill>
        <p:spPr>
          <a:xfrm rot="0">
            <a:off x="1295400" y="4286250"/>
            <a:ext cx="6248400" cy="1733550"/>
          </a:xfrm>
          <a:prstGeom prst="rect"/>
          <a:noFill/>
          <a:ln>
            <a:noFill/>
          </a:ln>
        </p:spPr>
      </p:pic>
      <p:sp>
        <p:nvSpPr>
          <p:cNvPr id="1049069" name="TextBox 8"/>
          <p:cNvSpPr txBox="1"/>
          <p:nvPr/>
        </p:nvSpPr>
        <p:spPr>
          <a:xfrm rot="0">
            <a:off x="1335087" y="4114800"/>
            <a:ext cx="6248400" cy="3079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1               2               3              4               5              6               7               8</a:t>
            </a:r>
          </a:p>
        </p:txBody>
      </p:sp>
      <p:sp>
        <p:nvSpPr>
          <p:cNvPr id="1049070" name="TextBox 9"/>
          <p:cNvSpPr txBox="1"/>
          <p:nvPr/>
        </p:nvSpPr>
        <p:spPr>
          <a:xfrm rot="0">
            <a:off x="1066800" y="4794250"/>
            <a:ext cx="228600" cy="10144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0</a:t>
            </a:r>
          </a:p>
          <a:p>
            <a:pPr lvl="0"/>
            <a:endParaRPr altLang="en-US" sz="1200" lang="en-US"/>
          </a:p>
          <a:p>
            <a:pPr lvl="0"/>
            <a:r>
              <a:rPr altLang="en-US" sz="1200" lang="en-US"/>
              <a:t>0</a:t>
            </a:r>
          </a:p>
          <a:p>
            <a:pPr lvl="0"/>
            <a:endParaRPr altLang="en-US" sz="1200" lang="en-US"/>
          </a:p>
          <a:p>
            <a:pPr lvl="0"/>
            <a:r>
              <a:rPr altLang="en-US" sz="1200" lang="en-US"/>
              <a:t>0</a:t>
            </a:r>
          </a:p>
        </p:txBody>
      </p:sp>
      <p:sp>
        <p:nvSpPr>
          <p:cNvPr id="1049071" name="TextBox 10"/>
          <p:cNvSpPr txBox="1"/>
          <p:nvPr/>
        </p:nvSpPr>
        <p:spPr>
          <a:xfrm rot="0">
            <a:off x="1676400" y="4800600"/>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1</a:t>
            </a:r>
          </a:p>
          <a:p>
            <a:pPr lvl="0"/>
            <a:endParaRPr altLang="en-US" sz="1200" lang="en-US"/>
          </a:p>
          <a:p>
            <a:pPr lvl="0"/>
            <a:r>
              <a:rPr altLang="en-US" sz="1200" lang="en-US"/>
              <a:t>0</a:t>
            </a:r>
          </a:p>
          <a:p>
            <a:pPr lvl="0"/>
            <a:endParaRPr altLang="en-US" sz="1200" lang="en-US"/>
          </a:p>
          <a:p>
            <a:pPr lvl="0"/>
            <a:r>
              <a:rPr altLang="en-US" sz="1200" lang="en-US"/>
              <a:t>0</a:t>
            </a:r>
          </a:p>
        </p:txBody>
      </p:sp>
      <p:sp>
        <p:nvSpPr>
          <p:cNvPr id="1049072" name="TextBox 11"/>
          <p:cNvSpPr txBox="1"/>
          <p:nvPr/>
        </p:nvSpPr>
        <p:spPr>
          <a:xfrm rot="0">
            <a:off x="2428875" y="4813300"/>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0</a:t>
            </a:r>
          </a:p>
          <a:p>
            <a:pPr lvl="0"/>
            <a:endParaRPr altLang="en-US" sz="1200" lang="en-US"/>
          </a:p>
          <a:p>
            <a:pPr lvl="0"/>
            <a:r>
              <a:rPr altLang="en-US" sz="1200" lang="en-US"/>
              <a:t>1</a:t>
            </a:r>
          </a:p>
          <a:p>
            <a:pPr lvl="0"/>
            <a:endParaRPr altLang="en-US" sz="1200" lang="en-US"/>
          </a:p>
          <a:p>
            <a:pPr lvl="0"/>
            <a:r>
              <a:rPr altLang="en-US" sz="1200" lang="en-US"/>
              <a:t>0</a:t>
            </a:r>
          </a:p>
        </p:txBody>
      </p:sp>
      <p:sp>
        <p:nvSpPr>
          <p:cNvPr id="1049073" name="TextBox 12"/>
          <p:cNvSpPr txBox="1"/>
          <p:nvPr/>
        </p:nvSpPr>
        <p:spPr>
          <a:xfrm rot="0">
            <a:off x="3200400" y="4837112"/>
            <a:ext cx="228600" cy="10144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1</a:t>
            </a:r>
          </a:p>
          <a:p>
            <a:pPr lvl="0"/>
            <a:endParaRPr altLang="en-US" sz="1200" lang="en-US"/>
          </a:p>
          <a:p>
            <a:pPr lvl="0"/>
            <a:r>
              <a:rPr altLang="en-US" sz="1200" lang="en-US"/>
              <a:t>1</a:t>
            </a:r>
          </a:p>
          <a:p>
            <a:pPr lvl="0"/>
            <a:endParaRPr altLang="en-US" sz="1200" lang="en-US"/>
          </a:p>
          <a:p>
            <a:pPr lvl="0"/>
            <a:r>
              <a:rPr altLang="en-US" sz="1200" lang="en-US"/>
              <a:t>0</a:t>
            </a:r>
          </a:p>
        </p:txBody>
      </p:sp>
      <p:sp>
        <p:nvSpPr>
          <p:cNvPr id="1049074" name="TextBox 13"/>
          <p:cNvSpPr txBox="1"/>
          <p:nvPr/>
        </p:nvSpPr>
        <p:spPr>
          <a:xfrm rot="0">
            <a:off x="3913187" y="4818062"/>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0</a:t>
            </a:r>
          </a:p>
          <a:p>
            <a:pPr lvl="0"/>
            <a:endParaRPr altLang="en-US" sz="1200" lang="en-US"/>
          </a:p>
          <a:p>
            <a:pPr lvl="0"/>
            <a:r>
              <a:rPr altLang="en-US" sz="1200" lang="en-US"/>
              <a:t>0</a:t>
            </a:r>
          </a:p>
          <a:p>
            <a:pPr lvl="0"/>
            <a:endParaRPr altLang="en-US" sz="1200" lang="en-US"/>
          </a:p>
          <a:p>
            <a:pPr lvl="0"/>
            <a:r>
              <a:rPr altLang="en-US" sz="1200" lang="en-US"/>
              <a:t>1</a:t>
            </a:r>
          </a:p>
        </p:txBody>
      </p:sp>
      <p:sp>
        <p:nvSpPr>
          <p:cNvPr id="1049075" name="TextBox 14"/>
          <p:cNvSpPr txBox="1"/>
          <p:nvPr/>
        </p:nvSpPr>
        <p:spPr>
          <a:xfrm rot="0">
            <a:off x="4648200" y="4822825"/>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1</a:t>
            </a:r>
          </a:p>
          <a:p>
            <a:pPr lvl="0"/>
            <a:endParaRPr altLang="en-US" sz="1200" lang="en-US"/>
          </a:p>
          <a:p>
            <a:pPr lvl="0"/>
            <a:r>
              <a:rPr altLang="en-US" sz="1200" lang="en-US"/>
              <a:t>0</a:t>
            </a:r>
          </a:p>
          <a:p>
            <a:pPr lvl="0"/>
            <a:endParaRPr altLang="en-US" sz="1200" lang="en-US"/>
          </a:p>
          <a:p>
            <a:pPr lvl="0"/>
            <a:r>
              <a:rPr altLang="en-US" sz="1200" lang="en-US"/>
              <a:t>1</a:t>
            </a:r>
          </a:p>
        </p:txBody>
      </p:sp>
      <p:sp>
        <p:nvSpPr>
          <p:cNvPr id="1049076" name="TextBox 15"/>
          <p:cNvSpPr txBox="1"/>
          <p:nvPr/>
        </p:nvSpPr>
        <p:spPr>
          <a:xfrm rot="0">
            <a:off x="5410200" y="4816475"/>
            <a:ext cx="228600" cy="10144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0</a:t>
            </a:r>
          </a:p>
          <a:p>
            <a:pPr lvl="0"/>
            <a:endParaRPr altLang="en-US" sz="1200" lang="en-US"/>
          </a:p>
          <a:p>
            <a:pPr lvl="0"/>
            <a:r>
              <a:rPr altLang="en-US" sz="1200" lang="en-US"/>
              <a:t>1</a:t>
            </a:r>
          </a:p>
          <a:p>
            <a:pPr lvl="0"/>
            <a:endParaRPr altLang="en-US" sz="1200" lang="en-US"/>
          </a:p>
          <a:p>
            <a:pPr lvl="0"/>
            <a:r>
              <a:rPr altLang="en-US" sz="1200" lang="en-US"/>
              <a:t>1</a:t>
            </a:r>
          </a:p>
        </p:txBody>
      </p:sp>
      <p:sp>
        <p:nvSpPr>
          <p:cNvPr id="1049077" name="TextBox 16"/>
          <p:cNvSpPr txBox="1"/>
          <p:nvPr/>
        </p:nvSpPr>
        <p:spPr>
          <a:xfrm rot="0">
            <a:off x="6145212" y="4818062"/>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1</a:t>
            </a:r>
          </a:p>
          <a:p>
            <a:pPr lvl="0"/>
            <a:endParaRPr altLang="en-US" sz="1200" lang="en-US"/>
          </a:p>
          <a:p>
            <a:pPr lvl="0"/>
            <a:r>
              <a:rPr altLang="en-US" sz="1200" lang="en-US"/>
              <a:t>1</a:t>
            </a:r>
          </a:p>
          <a:p>
            <a:pPr lvl="0"/>
            <a:endParaRPr altLang="en-US" sz="1200" lang="en-US"/>
          </a:p>
          <a:p>
            <a:pPr lvl="0"/>
            <a:r>
              <a:rPr altLang="en-US" sz="1200" lang="en-US"/>
              <a:t>0</a:t>
            </a:r>
          </a:p>
        </p:txBody>
      </p:sp>
      <p:sp>
        <p:nvSpPr>
          <p:cNvPr id="1049078" name="TextBox 17"/>
          <p:cNvSpPr txBox="1"/>
          <p:nvPr/>
        </p:nvSpPr>
        <p:spPr>
          <a:xfrm rot="0">
            <a:off x="6907212" y="4840287"/>
            <a:ext cx="228600" cy="10160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0</a:t>
            </a:r>
          </a:p>
          <a:p>
            <a:pPr lvl="0"/>
            <a:endParaRPr altLang="en-US" sz="1200" lang="en-US"/>
          </a:p>
          <a:p>
            <a:pPr lvl="0"/>
            <a:r>
              <a:rPr altLang="en-US" sz="1200" lang="en-US"/>
              <a:t>0</a:t>
            </a:r>
          </a:p>
          <a:p>
            <a:pPr lvl="0"/>
            <a:endParaRPr altLang="en-US" sz="1200" lang="en-US"/>
          </a:p>
          <a:p>
            <a:pPr lvl="0"/>
            <a:r>
              <a:rPr altLang="en-US" sz="1200" lang="en-US"/>
              <a:t>0</a:t>
            </a:r>
          </a:p>
        </p:txBody>
      </p:sp>
      <p:sp>
        <p:nvSpPr>
          <p:cNvPr id="1049079" name="TextBox 18"/>
          <p:cNvSpPr txBox="1"/>
          <p:nvPr/>
        </p:nvSpPr>
        <p:spPr>
          <a:xfrm rot="0">
            <a:off x="685800" y="4773612"/>
            <a:ext cx="609600" cy="11699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FF0</a:t>
            </a:r>
          </a:p>
          <a:p>
            <a:pPr lvl="0"/>
            <a:endParaRPr altLang="en-US" sz="1400" lang="en-US"/>
          </a:p>
          <a:p>
            <a:pPr lvl="0"/>
            <a:r>
              <a:rPr altLang="en-US" sz="1400" lang="en-US"/>
              <a:t>FF1</a:t>
            </a:r>
          </a:p>
          <a:p>
            <a:pPr lvl="0"/>
            <a:endParaRPr altLang="en-US" sz="1400" lang="en-US"/>
          </a:p>
          <a:p>
            <a:pPr lvl="0"/>
            <a:r>
              <a:rPr altLang="en-US" sz="1400" lang="en-US"/>
              <a:t>FF2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84" name=""/>
        <p:cNvGrpSpPr/>
        <p:nvPr/>
      </p:nvGrpSpPr>
      <p:grpSpPr>
        <a:xfrm rot="0">
          <a:off x="0" y="0"/>
          <a:ext cx="0" cy="0"/>
          <a:chOff x="0" y="0"/>
          <a:chExt cx="0" cy="0"/>
        </a:xfrm>
      </p:grpSpPr>
      <p:sp>
        <p:nvSpPr>
          <p:cNvPr id="1049083"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06"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84"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85" name="Rectangle 7"/>
          <p:cNvSpPr/>
          <p:nvPr/>
        </p:nvSpPr>
        <p:spPr>
          <a:xfrm rot="0">
            <a:off x="914400" y="1143000"/>
            <a:ext cx="363696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3-bit Synchronous Counter</a:t>
            </a:r>
          </a:p>
        </p:txBody>
      </p:sp>
      <p:sp>
        <p:nvSpPr>
          <p:cNvPr id="1049086" name="Text Box 9"/>
          <p:cNvSpPr txBox="1"/>
          <p:nvPr/>
        </p:nvSpPr>
        <p:spPr>
          <a:xfrm rot="0">
            <a:off x="1143000" y="1676400"/>
            <a:ext cx="7391400" cy="13843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800" lang="en-US"/>
              <a:t>This 3-bit binary synchronous counter has the same count sequence as the 3-bit asynchronous counter shown previously</a:t>
            </a:r>
          </a:p>
        </p:txBody>
      </p:sp>
      <p:graphicFrame>
        <p:nvGraphicFramePr>
          <p:cNvPr id="4194319" name=""/>
          <p:cNvGraphicFramePr>
            <a:graphicFrameLocks/>
          </p:cNvGraphicFramePr>
          <p:nvPr/>
        </p:nvGraphicFramePr>
        <p:xfrm rot="0">
          <a:off x="2524125" y="3560762"/>
          <a:ext cx="4573587" cy="1631950"/>
        </p:xfrm>
        <a:graphic>
          <a:graphicData uri="http://schemas.openxmlformats.org/presentationml/2006/ole">
            <mc:AlternateContent xmlns:mc="http://schemas.openxmlformats.org/markup-compatibility/2006">
              <mc:Choice xmlns:v="urn:schemas-microsoft-com:vml" Requires="v">
                <p:oleObj name="CorelDRAW" r:id="rId2" spid="" imgH="1631950" imgW="4573587" showAsIcon="0" progId="CorelDRAW.Graphic.13">
                  <p:embed followColorScheme="full"/>
                  <p:pic>
                    <p:nvPicPr>
                      <p:cNvPr id="2097207" name="Object 482"/>
                      <p:cNvPicPr>
                        <a:picLocks/>
                      </p:cNvPicPr>
                      <p:nvPr/>
                    </p:nvPicPr>
                    <p:blipFill>
                      <a:blip xmlns:r="http://schemas.openxmlformats.org/officeDocument/2006/relationships" r:embed="rId3"/>
                      <a:srcRect l="0" t="0" r="0" b="0"/>
                      <a:stretch>
                        <a:fillRect/>
                      </a:stretch>
                    </p:blipFill>
                    <p:spPr>
                      <a:xfrm rot="0">
                        <a:off x="2524125" y="3560762"/>
                        <a:ext cx="4573587" cy="1631950"/>
                      </a:xfrm>
                      <a:prstGeom prst="rect"/>
                      <a:noFill/>
                      <a:ln>
                        <a:noFill/>
                      </a:ln>
                    </p:spPr>
                  </p:pic>
                </p:oleObj>
              </mc:Choice>
              <mc:Fallback>
                <p:oleObj name="CorelDRAW" r:id="rId2" spid="" imgH="1631950" imgW="4573587" showAsIcon="0" progId="CorelDRAW.Graphic.13">
                  <p:embed followColorScheme="full"/>
                  <p:pic>
                    <p:nvPicPr>
                      <p:cNvPr id="2097207" name="Object 482"/>
                      <p:cNvPicPr>
                        <a:picLocks/>
                      </p:cNvPicPr>
                      <p:nvPr/>
                    </p:nvPicPr>
                    <p:blipFill>
                      <a:blip xmlns:r="http://schemas.openxmlformats.org/officeDocument/2006/relationships" r:embed="rId3"/>
                      <a:srcRect l="0" t="0" r="0" b="0"/>
                      <a:stretch>
                        <a:fillRect/>
                      </a:stretch>
                    </p:blipFill>
                    <p:spPr>
                      <a:xfrm rot="0">
                        <a:off x="2524125" y="3560762"/>
                        <a:ext cx="4573587" cy="1631950"/>
                      </a:xfrm>
                      <a:prstGeom prst="rect"/>
                      <a:noFill/>
                      <a:ln>
                        <a:noFill/>
                      </a:ln>
                    </p:spPr>
                  </p:pic>
                </p:oleObj>
              </mc:Fallback>
            </mc:AlternateContent>
          </a:graphicData>
        </a:graphic>
      </p:graphicFrame>
      <p:sp>
        <p:nvSpPr>
          <p:cNvPr id="1049087" name="Rectangle 483"/>
          <p:cNvSpPr/>
          <p:nvPr/>
        </p:nvSpPr>
        <p:spPr>
          <a:xfrm rot="0">
            <a:off x="3478212" y="46101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9088" name="Rectangle 484"/>
          <p:cNvSpPr/>
          <p:nvPr/>
        </p:nvSpPr>
        <p:spPr>
          <a:xfrm rot="0">
            <a:off x="3516312" y="38608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9089" name="Text Box 485"/>
          <p:cNvSpPr txBox="1"/>
          <p:nvPr/>
        </p:nvSpPr>
        <p:spPr>
          <a:xfrm rot="0">
            <a:off x="5029200" y="32766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090" name="Rectangle 486"/>
          <p:cNvSpPr/>
          <p:nvPr/>
        </p:nvSpPr>
        <p:spPr>
          <a:xfrm rot="0">
            <a:off x="3590925" y="42545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91" name="Rectangle 487"/>
          <p:cNvSpPr/>
          <p:nvPr/>
        </p:nvSpPr>
        <p:spPr>
          <a:xfrm rot="0">
            <a:off x="4811712" y="42545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92" name="Rectangle 488"/>
          <p:cNvSpPr/>
          <p:nvPr/>
        </p:nvSpPr>
        <p:spPr>
          <a:xfrm rot="0">
            <a:off x="6419850" y="42545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093" name="Rectangle 489"/>
          <p:cNvSpPr/>
          <p:nvPr/>
        </p:nvSpPr>
        <p:spPr>
          <a:xfrm rot="0">
            <a:off x="4727575" y="38608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9094" name="Rectangle 490"/>
          <p:cNvSpPr/>
          <p:nvPr/>
        </p:nvSpPr>
        <p:spPr>
          <a:xfrm rot="0">
            <a:off x="6326187" y="38608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9095" name="Rectangle 491"/>
          <p:cNvSpPr/>
          <p:nvPr/>
        </p:nvSpPr>
        <p:spPr>
          <a:xfrm rot="0">
            <a:off x="4725987" y="46101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9096" name="Rectangle 492"/>
          <p:cNvSpPr/>
          <p:nvPr/>
        </p:nvSpPr>
        <p:spPr>
          <a:xfrm rot="0">
            <a:off x="6324600" y="46101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9097" name="Text Box 498"/>
          <p:cNvSpPr txBox="1"/>
          <p:nvPr/>
        </p:nvSpPr>
        <p:spPr>
          <a:xfrm rot="0">
            <a:off x="5791200" y="3581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r>
              <a:rPr altLang="en-US" sz="1200" i="1" lang="en-US">
                <a:solidFill>
                  <a:srgbClr val="FF0000"/>
                </a:solidFill>
              </a:rPr>
              <a:t>Q</a:t>
            </a:r>
            <a:r>
              <a:rPr altLang="en-US" baseline="-25000" sz="1200" lang="en-US">
                <a:solidFill>
                  <a:srgbClr val="FF0000"/>
                </a:solidFill>
              </a:rPr>
              <a:t>1</a:t>
            </a:r>
          </a:p>
        </p:txBody>
      </p:sp>
      <p:sp>
        <p:nvSpPr>
          <p:cNvPr id="1049098" name="Text Box 499"/>
          <p:cNvSpPr txBox="1"/>
          <p:nvPr/>
        </p:nvSpPr>
        <p:spPr>
          <a:xfrm rot="0">
            <a:off x="3886200" y="37131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099" name="Text Box 500"/>
          <p:cNvSpPr txBox="1"/>
          <p:nvPr/>
        </p:nvSpPr>
        <p:spPr>
          <a:xfrm rot="0">
            <a:off x="5105400" y="37131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100" name="Text Box 501"/>
          <p:cNvSpPr txBox="1"/>
          <p:nvPr/>
        </p:nvSpPr>
        <p:spPr>
          <a:xfrm rot="0">
            <a:off x="7010400" y="38100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101" name="Rectangle 503"/>
          <p:cNvSpPr/>
          <p:nvPr/>
        </p:nvSpPr>
        <p:spPr>
          <a:xfrm rot="0">
            <a:off x="2133600" y="5029200"/>
            <a:ext cx="515937"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49102" name="Text Box 504"/>
          <p:cNvSpPr txBox="1"/>
          <p:nvPr/>
        </p:nvSpPr>
        <p:spPr>
          <a:xfrm rot="0">
            <a:off x="2895600" y="3276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HIGH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showMasterSp="1">
  <p:cSld>
    <p:spTree>
      <p:nvGrpSpPr>
        <p:cNvPr id="187" name=""/>
        <p:cNvGrpSpPr/>
        <p:nvPr/>
      </p:nvGrpSpPr>
      <p:grpSpPr>
        <a:xfrm rot="0">
          <a:off x="0" y="0"/>
          <a:ext cx="0" cy="0"/>
          <a:chOff x="0" y="0"/>
          <a:chExt cx="0" cy="0"/>
        </a:xfrm>
      </p:grpSpPr>
      <p:sp>
        <p:nvSpPr>
          <p:cNvPr id="1049106"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0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0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08" name="Rectangle 5"/>
          <p:cNvSpPr/>
          <p:nvPr/>
        </p:nvSpPr>
        <p:spPr>
          <a:xfrm rot="0">
            <a:off x="914400" y="1143000"/>
            <a:ext cx="45116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Analysis of Synchronous Counters </a:t>
            </a:r>
          </a:p>
        </p:txBody>
      </p:sp>
      <p:sp>
        <p:nvSpPr>
          <p:cNvPr id="1049109" name="Text Box 6"/>
          <p:cNvSpPr txBox="1"/>
          <p:nvPr/>
        </p:nvSpPr>
        <p:spPr>
          <a:xfrm rot="0">
            <a:off x="990600" y="1676400"/>
            <a:ext cx="7315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tabular technique for analysis is  illustrated for the counter on the previous slide. Start by setting up the outputs as shown, then write the logic equation for each input. This has been done for the counter.</a:t>
            </a:r>
          </a:p>
        </p:txBody>
      </p:sp>
      <p:graphicFrame>
        <p:nvGraphicFramePr>
          <p:cNvPr id="4194320" name=""/>
          <p:cNvGraphicFramePr>
            <a:graphicFrameLocks/>
          </p:cNvGraphicFramePr>
          <p:nvPr/>
        </p:nvGraphicFramePr>
        <p:xfrm rot="0">
          <a:off x="1219200" y="3949700"/>
          <a:ext cx="6781800" cy="1522412"/>
        </p:xfrm>
        <a:graphic>
          <a:graphicData uri="http://schemas.openxmlformats.org/drawingml/2006/table">
            <a:tbl>
              <a:tblPr/>
              <a:tblGrid>
                <a:gridCol w="990600"/>
                <a:gridCol w="1066800"/>
                <a:gridCol w="1066800"/>
                <a:gridCol w="914400"/>
                <a:gridCol w="914400"/>
                <a:gridCol w="914400"/>
                <a:gridCol w="914400"/>
              </a:tblGrid>
              <a:tr h="334962">
                <a:tc>
                  <a:txBody>
                    <a:bodyPr/>
                    <a:p>
                      <a:pPr algn="l" lvl="0">
                        <a:spcBef>
                          <a:spcPct val="20000"/>
                        </a:spcBef>
                        <a:buClr>
                          <a:schemeClr val="lt2"/>
                        </a:buClr>
                        <a:buFontTx/>
                        <a:buNone/>
                      </a:pPr>
                      <a:r>
                        <a:rPr altLang="en-US" b="0" sz="1600" i="1" lang="en-US">
                          <a:solidFill>
                            <a:schemeClr val="dk1"/>
                          </a:solidFill>
                        </a:rPr>
                        <a:t>Q</a:t>
                      </a:r>
                      <a:r>
                        <a:rPr altLang="en-US" baseline="-25000" b="0" sz="1600" lang="en-US">
                          <a:solidFill>
                            <a:schemeClr val="dk1"/>
                          </a:solidFill>
                        </a:rPr>
                        <a:t>2 </a:t>
                      </a:r>
                      <a:r>
                        <a:rPr altLang="en-US" b="0" sz="1600" i="1" lang="en-US">
                          <a:solidFill>
                            <a:schemeClr val="dk1"/>
                          </a:solidFill>
                        </a:rPr>
                        <a:t>Q</a:t>
                      </a:r>
                      <a:r>
                        <a:rPr altLang="en-US" baseline="-25000" b="0" sz="1600" lang="en-US">
                          <a:solidFill>
                            <a:schemeClr val="dk1"/>
                          </a:solidFill>
                        </a:rPr>
                        <a:t>1 </a:t>
                      </a:r>
                      <a:r>
                        <a:rPr altLang="en-US" b="0" sz="1600" i="1" lang="en-US">
                          <a:solidFill>
                            <a:schemeClr val="dk1"/>
                          </a:solidFill>
                        </a:rPr>
                        <a:t>Q</a:t>
                      </a:r>
                      <a:r>
                        <a:rPr altLang="en-US" baseline="-25000" b="0" sz="1600" lang="en-US">
                          <a:solidFill>
                            <a:schemeClr val="dk1"/>
                          </a:solidFill>
                        </a:rPr>
                        <a:t>0</a:t>
                      </a:r>
                    </a:p>
                  </a:txBody>
                  <a:tcPr marL="91440" marR="91440" marT="45710" marB="4571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2</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r>
                        <a:rPr altLang="en-US" b="0" sz="1600" i="1" lang="en-US">
                          <a:solidFill>
                            <a:schemeClr val="dk1"/>
                          </a:solidFill>
                        </a:rPr>
                        <a:t>Q</a:t>
                      </a:r>
                      <a:r>
                        <a:rPr altLang="en-US" baseline="-25000" b="0" sz="1600" lang="en-US">
                          <a:solidFill>
                            <a:schemeClr val="dk1"/>
                          </a:solidFill>
                        </a:rPr>
                        <a:t>1</a:t>
                      </a:r>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2</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r>
                        <a:rPr altLang="en-US" b="0" sz="1600" i="1" lang="en-US">
                          <a:solidFill>
                            <a:schemeClr val="dk1"/>
                          </a:solidFill>
                        </a:rPr>
                        <a:t>Q</a:t>
                      </a:r>
                      <a:r>
                        <a:rPr altLang="en-US" baseline="-25000" b="0" sz="1600" lang="en-US">
                          <a:solidFill>
                            <a:schemeClr val="dk1"/>
                          </a:solidFill>
                        </a:rPr>
                        <a:t>1</a:t>
                      </a:r>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1</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1</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0</a:t>
                      </a:r>
                      <a:r>
                        <a:rPr altLang="en-US" b="0" sz="1600" lang="en-US">
                          <a:solidFill>
                            <a:schemeClr val="dk1"/>
                          </a:solidFill>
                        </a:rPr>
                        <a:t> = 1 </a:t>
                      </a:r>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0</a:t>
                      </a:r>
                      <a:r>
                        <a:rPr altLang="en-US" b="0" sz="1600" lang="en-US">
                          <a:solidFill>
                            <a:schemeClr val="dk1"/>
                          </a:solidFill>
                        </a:rPr>
                        <a:t> = 1 </a:t>
                      </a:r>
                    </a:p>
                  </a:txBody>
                  <a:tcPr marL="91440" marR="91440" marT="45710" marB="4571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l" lvl="0">
                        <a:spcBef>
                          <a:spcPct val="20000"/>
                        </a:spcBef>
                        <a:buClr>
                          <a:schemeClr val="lt2"/>
                        </a:buClr>
                        <a:buFontTx/>
                        <a:buNone/>
                      </a:pPr>
                      <a:endParaRPr altLang="en-US" sz="1600" lang="en-US"/>
                    </a:p>
                  </a:txBody>
                  <a:tcPr marL="91440" marR="91440" marT="45710" marB="4571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4">
                <a:tc>
                  <a:txBody>
                    <a:bodyPr/>
                    <a:p>
                      <a:pPr algn="l" lvl="0">
                        <a:spcBef>
                          <a:spcPct val="20000"/>
                        </a:spcBef>
                        <a:buClr>
                          <a:schemeClr val="lt2"/>
                        </a:buClr>
                        <a:buFontTx/>
                        <a:buNone/>
                      </a:pPr>
                      <a:endParaRPr altLang="en-US" sz="1600" lang="en-US"/>
                    </a:p>
                  </a:txBody>
                  <a:tcPr marL="91440" marR="91440" marT="45710" marB="4571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l" lvl="0">
                        <a:spcBef>
                          <a:spcPct val="20000"/>
                        </a:spcBef>
                        <a:buClr>
                          <a:schemeClr val="lt2"/>
                        </a:buClr>
                        <a:buFontTx/>
                        <a:buNone/>
                      </a:pPr>
                      <a:endParaRPr altLang="en-US" sz="1600" lang="en-US"/>
                    </a:p>
                  </a:txBody>
                  <a:tcPr marL="91440" marR="91440" marT="45710" marB="4571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10" marB="4571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151" name="Line 220"/>
          <p:cNvSpPr/>
          <p:nvPr/>
        </p:nvSpPr>
        <p:spPr>
          <a:xfrm rot="0" flipV="1">
            <a:off x="2209800" y="3962400"/>
            <a:ext cx="0" cy="1524000"/>
          </a:xfrm>
          <a:prstGeom prst="line"/>
          <a:noFill/>
          <a:ln w="28575" cap="flat" cmpd="sng">
            <a:solidFill>
              <a:schemeClr val="dk1">
                <a:alpha val="100000"/>
              </a:schemeClr>
            </a:solidFill>
            <a:prstDash val="solid"/>
            <a:round/>
          </a:ln>
        </p:spPr>
      </p:sp>
      <p:sp>
        <p:nvSpPr>
          <p:cNvPr id="1049152" name="Text Box 224"/>
          <p:cNvSpPr txBox="1"/>
          <p:nvPr/>
        </p:nvSpPr>
        <p:spPr>
          <a:xfrm rot="0">
            <a:off x="1295400" y="3581400"/>
            <a:ext cx="1006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Outputs</a:t>
            </a:r>
          </a:p>
        </p:txBody>
      </p:sp>
      <p:sp>
        <p:nvSpPr>
          <p:cNvPr id="1049153" name="Text Box 225"/>
          <p:cNvSpPr txBox="1"/>
          <p:nvPr/>
        </p:nvSpPr>
        <p:spPr>
          <a:xfrm rot="0">
            <a:off x="3886200" y="3581400"/>
            <a:ext cx="1600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Logic for inputs</a:t>
            </a:r>
          </a:p>
        </p:txBody>
      </p:sp>
      <p:sp>
        <p:nvSpPr>
          <p:cNvPr id="1049154" name="Line 226"/>
          <p:cNvSpPr/>
          <p:nvPr/>
        </p:nvSpPr>
        <p:spPr>
          <a:xfrm rot="0" flipH="1">
            <a:off x="2286000" y="3733800"/>
            <a:ext cx="1600200" cy="0"/>
          </a:xfrm>
          <a:prstGeom prst="line"/>
          <a:noFill/>
          <a:ln w="9525" cap="flat" cmpd="sng">
            <a:solidFill>
              <a:srgbClr val="FF0000">
                <a:alpha val="100000"/>
              </a:srgbClr>
            </a:solidFill>
            <a:prstDash val="solid"/>
            <a:round/>
            <a:tailEnd type="triangle" w="med" len="med"/>
          </a:ln>
        </p:spPr>
      </p:sp>
      <p:sp>
        <p:nvSpPr>
          <p:cNvPr id="1049155" name="Line 227"/>
          <p:cNvSpPr/>
          <p:nvPr/>
        </p:nvSpPr>
        <p:spPr>
          <a:xfrm rot="0">
            <a:off x="5410200" y="3733800"/>
            <a:ext cx="2514600" cy="0"/>
          </a:xfrm>
          <a:prstGeom prst="line"/>
          <a:noFill/>
          <a:ln w="9525" cap="flat" cmpd="sng">
            <a:solidFill>
              <a:srgbClr val="FF0000">
                <a:alpha val="100000"/>
              </a:srgbClr>
            </a:solidFill>
            <a:prstDash val="solid"/>
            <a:round/>
            <a:tailEnd type="triangle" w="med" len="med"/>
          </a:ln>
        </p:spPr>
      </p:sp>
      <p:sp>
        <p:nvSpPr>
          <p:cNvPr id="1049156" name="Line 228"/>
          <p:cNvSpPr/>
          <p:nvPr/>
        </p:nvSpPr>
        <p:spPr>
          <a:xfrm rot="0">
            <a:off x="2209800" y="3657600"/>
            <a:ext cx="0" cy="228600"/>
          </a:xfrm>
          <a:prstGeom prst="line"/>
          <a:noFill/>
          <a:ln w="9525" cap="flat" cmpd="sng">
            <a:solidFill>
              <a:schemeClr val="dk1">
                <a:alpha val="100000"/>
              </a:schemeClr>
            </a:solidFill>
            <a:prstDash val="solid"/>
            <a:round/>
          </a:ln>
        </p:spPr>
      </p:sp>
      <p:sp>
        <p:nvSpPr>
          <p:cNvPr id="1049157" name="Line 229"/>
          <p:cNvSpPr/>
          <p:nvPr/>
        </p:nvSpPr>
        <p:spPr>
          <a:xfrm rot="0">
            <a:off x="8001000" y="3657600"/>
            <a:ext cx="0" cy="228600"/>
          </a:xfrm>
          <a:prstGeom prst="line"/>
          <a:noFill/>
          <a:ln w="9525" cap="flat" cmpd="sng">
            <a:solidFill>
              <a:schemeClr val="dk1">
                <a:alpha val="100000"/>
              </a:schemeClr>
            </a:solidFill>
            <a:prstDash val="solid"/>
            <a:round/>
          </a:ln>
        </p:spPr>
      </p:sp>
      <p:sp>
        <p:nvSpPr>
          <p:cNvPr id="1049158" name="Text Box 230"/>
          <p:cNvSpPr txBox="1"/>
          <p:nvPr/>
        </p:nvSpPr>
        <p:spPr>
          <a:xfrm rot="0">
            <a:off x="914400" y="2667000"/>
            <a:ext cx="2743200" cy="835025"/>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 Put the counter in an arbitrary state; then determine the inputs for this state.</a:t>
            </a:r>
          </a:p>
        </p:txBody>
      </p:sp>
      <p:sp>
        <p:nvSpPr>
          <p:cNvPr id="1049159" name="Text Box 232"/>
          <p:cNvSpPr txBox="1"/>
          <p:nvPr/>
        </p:nvSpPr>
        <p:spPr>
          <a:xfrm rot="0">
            <a:off x="1143000" y="434340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0   0   0</a:t>
            </a:r>
          </a:p>
        </p:txBody>
      </p:sp>
      <p:sp>
        <p:nvSpPr>
          <p:cNvPr id="1049160" name="Text Box 234"/>
          <p:cNvSpPr txBox="1"/>
          <p:nvPr/>
        </p:nvSpPr>
        <p:spPr>
          <a:xfrm rot="0">
            <a:off x="25146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61" name="Text Box 235"/>
          <p:cNvSpPr txBox="1"/>
          <p:nvPr/>
        </p:nvSpPr>
        <p:spPr>
          <a:xfrm rot="0">
            <a:off x="36576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62" name="Text Box 236"/>
          <p:cNvSpPr txBox="1"/>
          <p:nvPr/>
        </p:nvSpPr>
        <p:spPr>
          <a:xfrm rot="0">
            <a:off x="46482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63" name="Text Box 237"/>
          <p:cNvSpPr txBox="1"/>
          <p:nvPr/>
        </p:nvSpPr>
        <p:spPr>
          <a:xfrm rot="0">
            <a:off x="55626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64" name="Text Box 238"/>
          <p:cNvSpPr txBox="1"/>
          <p:nvPr/>
        </p:nvSpPr>
        <p:spPr>
          <a:xfrm rot="0">
            <a:off x="65532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65" name="Text Box 239"/>
          <p:cNvSpPr txBox="1"/>
          <p:nvPr/>
        </p:nvSpPr>
        <p:spPr>
          <a:xfrm rot="0">
            <a:off x="7391400" y="43434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66" name="Text Box 240"/>
          <p:cNvSpPr txBox="1"/>
          <p:nvPr/>
        </p:nvSpPr>
        <p:spPr>
          <a:xfrm rot="0">
            <a:off x="3657600" y="2667000"/>
            <a:ext cx="2819400" cy="835025"/>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2. Use the new inputs to determine the next state: </a:t>
            </a:r>
            <a:r>
              <a:rPr altLang="en-US" sz="1600" i="1" lang="en-US"/>
              <a:t>Q</a:t>
            </a:r>
            <a:r>
              <a:rPr altLang="en-US" baseline="-25000" sz="1600" lang="en-US"/>
              <a:t>2</a:t>
            </a:r>
            <a:r>
              <a:rPr altLang="en-US" sz="1600" lang="en-US"/>
              <a:t> and </a:t>
            </a:r>
            <a:r>
              <a:rPr altLang="en-US" sz="1600" i="1" lang="en-US"/>
              <a:t>Q</a:t>
            </a:r>
            <a:r>
              <a:rPr altLang="en-US" baseline="-25000" sz="1600" lang="en-US"/>
              <a:t>1</a:t>
            </a:r>
            <a:r>
              <a:rPr altLang="en-US" sz="1600" lang="en-US"/>
              <a:t> will latch and </a:t>
            </a:r>
            <a:r>
              <a:rPr altLang="en-US" sz="1600" i="1" lang="en-US"/>
              <a:t>Q</a:t>
            </a:r>
            <a:r>
              <a:rPr altLang="en-US" baseline="-25000" sz="1600" lang="en-US"/>
              <a:t>0 </a:t>
            </a:r>
            <a:r>
              <a:rPr altLang="en-US" sz="1600" lang="en-US"/>
              <a:t>will toggle.</a:t>
            </a:r>
          </a:p>
        </p:txBody>
      </p:sp>
      <p:sp>
        <p:nvSpPr>
          <p:cNvPr id="1049167" name="Line 241"/>
          <p:cNvSpPr/>
          <p:nvPr/>
        </p:nvSpPr>
        <p:spPr>
          <a:xfrm rot="0">
            <a:off x="1219200" y="3657600"/>
            <a:ext cx="0" cy="228600"/>
          </a:xfrm>
          <a:prstGeom prst="line"/>
          <a:noFill/>
          <a:ln w="9525" cap="flat" cmpd="sng">
            <a:solidFill>
              <a:schemeClr val="dk1">
                <a:alpha val="100000"/>
              </a:schemeClr>
            </a:solidFill>
            <a:prstDash val="solid"/>
            <a:round/>
          </a:ln>
        </p:spPr>
      </p:sp>
      <p:sp>
        <p:nvSpPr>
          <p:cNvPr id="1049168" name="Text Box 242"/>
          <p:cNvSpPr txBox="1"/>
          <p:nvPr/>
        </p:nvSpPr>
        <p:spPr>
          <a:xfrm rot="0">
            <a:off x="1143000" y="46926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0   0   1</a:t>
            </a:r>
          </a:p>
        </p:txBody>
      </p:sp>
      <p:sp>
        <p:nvSpPr>
          <p:cNvPr id="1049169" name="Text Box 243"/>
          <p:cNvSpPr txBox="1"/>
          <p:nvPr/>
        </p:nvSpPr>
        <p:spPr>
          <a:xfrm rot="0">
            <a:off x="25146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70" name="Text Box 244"/>
          <p:cNvSpPr txBox="1"/>
          <p:nvPr/>
        </p:nvSpPr>
        <p:spPr>
          <a:xfrm rot="0">
            <a:off x="36576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71" name="Text Box 245"/>
          <p:cNvSpPr txBox="1"/>
          <p:nvPr/>
        </p:nvSpPr>
        <p:spPr>
          <a:xfrm rot="0">
            <a:off x="46482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72" name="Text Box 246"/>
          <p:cNvSpPr txBox="1"/>
          <p:nvPr/>
        </p:nvSpPr>
        <p:spPr>
          <a:xfrm rot="0">
            <a:off x="55626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73" name="Text Box 247"/>
          <p:cNvSpPr txBox="1"/>
          <p:nvPr/>
        </p:nvSpPr>
        <p:spPr>
          <a:xfrm rot="0">
            <a:off x="65532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74" name="Text Box 248"/>
          <p:cNvSpPr txBox="1"/>
          <p:nvPr/>
        </p:nvSpPr>
        <p:spPr>
          <a:xfrm rot="0">
            <a:off x="7391400" y="46926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75" name="Text Box 249"/>
          <p:cNvSpPr txBox="1"/>
          <p:nvPr/>
        </p:nvSpPr>
        <p:spPr>
          <a:xfrm rot="0">
            <a:off x="6477000" y="2667000"/>
            <a:ext cx="1905000" cy="835025"/>
          </a:xfrm>
          <a:prstGeom prst="rect"/>
          <a:no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3. Set up the next group of inputs from the current output.</a:t>
            </a:r>
          </a:p>
        </p:txBody>
      </p:sp>
      <p:sp>
        <p:nvSpPr>
          <p:cNvPr id="1049176" name="Text Box 250"/>
          <p:cNvSpPr txBox="1"/>
          <p:nvPr/>
        </p:nvSpPr>
        <p:spPr>
          <a:xfrm rot="0">
            <a:off x="3581400" y="5638800"/>
            <a:ext cx="4648200" cy="711200"/>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Continue like this, to complete the table. The next slide shows the completed table…</a:t>
            </a:r>
          </a:p>
        </p:txBody>
      </p:sp>
      <p:sp>
        <p:nvSpPr>
          <p:cNvPr id="1049177" name="Text Box 251"/>
          <p:cNvSpPr txBox="1"/>
          <p:nvPr/>
        </p:nvSpPr>
        <p:spPr>
          <a:xfrm rot="0">
            <a:off x="1143000" y="50736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0   1   0</a:t>
            </a:r>
          </a:p>
        </p:txBody>
      </p:sp>
      <p:sp>
        <p:nvSpPr>
          <p:cNvPr id="1049178" name="Text Box 252"/>
          <p:cNvSpPr txBox="1"/>
          <p:nvPr/>
        </p:nvSpPr>
        <p:spPr>
          <a:xfrm rot="0">
            <a:off x="2286000" y="5181600"/>
            <a:ext cx="4572000" cy="346075"/>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4.</a:t>
            </a:r>
            <a:r>
              <a:rPr altLang="en-US" sz="1600" i="1" lang="en-US"/>
              <a:t> Q</a:t>
            </a:r>
            <a:r>
              <a:rPr altLang="en-US" baseline="-25000" sz="1600" lang="en-US"/>
              <a:t>2</a:t>
            </a:r>
            <a:r>
              <a:rPr altLang="en-US" sz="1600" lang="en-US"/>
              <a:t> will latch again but both </a:t>
            </a:r>
            <a:r>
              <a:rPr altLang="en-US" sz="1600" i="1" lang="en-US"/>
              <a:t>Q</a:t>
            </a:r>
            <a:r>
              <a:rPr altLang="en-US" baseline="-25000" sz="1600" lang="en-US"/>
              <a:t>1</a:t>
            </a:r>
            <a:r>
              <a:rPr altLang="en-US" sz="1600" lang="en-US"/>
              <a:t> and </a:t>
            </a:r>
            <a:r>
              <a:rPr altLang="en-US" sz="1600" i="1" lang="en-US"/>
              <a:t>Q</a:t>
            </a:r>
            <a:r>
              <a:rPr altLang="en-US" baseline="-25000" sz="1600" lang="en-US"/>
              <a:t>0</a:t>
            </a:r>
            <a:r>
              <a:rPr altLang="en-US" sz="1600" lang="en-US"/>
              <a:t> will toggle.</a:t>
            </a:r>
          </a:p>
        </p:txBody>
      </p:sp>
    </p:spTree>
  </p:cSld>
  <p:clrMapOvr>
    <a:masterClrMapping/>
  </p:clrMapOvr>
  <p:transition spd="fast" advClick="1"/>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126" name=""/>
        <p:cNvGrpSpPr/>
        <p:nvPr/>
      </p:nvGrpSpPr>
      <p:grpSpPr>
        <a:xfrm rot="0">
          <a:off x="0" y="0"/>
          <a:ext cx="0" cy="0"/>
          <a:chOff x="0" y="0"/>
          <a:chExt cx="0" cy="0"/>
        </a:xfrm>
      </p:grpSpPr>
      <p:sp>
        <p:nvSpPr>
          <p:cNvPr id="1048818" name="Rectangle 2"/>
          <p:cNvSpPr/>
          <p:nvPr/>
        </p:nvSpPr>
        <p:spPr>
          <a:xfrm rot="0">
            <a:off x="1066800" y="1295400"/>
            <a:ext cx="6705600" cy="48006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8819" name="Text Box 8"/>
          <p:cNvSpPr txBox="1"/>
          <p:nvPr/>
        </p:nvSpPr>
        <p:spPr>
          <a:xfrm rot="0">
            <a:off x="1371600" y="1676400"/>
            <a:ext cx="65532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As you know, the binary count sequence follows a familiar pattern of 0’s and 1’s as described in Section 2-2 of the text.</a:t>
            </a:r>
          </a:p>
        </p:txBody>
      </p:sp>
      <p:grpSp>
        <p:nvGrpSpPr>
          <p:cNvPr id="127" name=""/>
          <p:cNvGrpSpPr/>
          <p:nvPr/>
        </p:nvGrpSpPr>
        <p:grpSpPr>
          <a:xfrm rot="0">
            <a:off x="4495800" y="3278187"/>
            <a:ext cx="152400" cy="2286000"/>
            <a:chOff x="2832" y="2208"/>
            <a:chExt cx="96" cy="1440"/>
          </a:xfrm>
        </p:grpSpPr>
        <p:sp>
          <p:nvSpPr>
            <p:cNvPr id="1048820" name="Rectangle 10"/>
            <p:cNvSpPr/>
            <p:nvPr/>
          </p:nvSpPr>
          <p:spPr>
            <a:xfrm rot="0">
              <a:off x="2832" y="2208"/>
              <a:ext cx="96" cy="192"/>
            </a:xfrm>
            <a:prstGeom prst="rect"/>
            <a:solidFill>
              <a:srgbClr val="CF9F6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1" name="Rectangle 11"/>
            <p:cNvSpPr/>
            <p:nvPr/>
          </p:nvSpPr>
          <p:spPr>
            <a:xfrm rot="0">
              <a:off x="2832" y="2640"/>
              <a:ext cx="96" cy="192"/>
            </a:xfrm>
            <a:prstGeom prst="rect"/>
            <a:solidFill>
              <a:srgbClr val="CF9F6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2" name="Rectangle 12"/>
            <p:cNvSpPr/>
            <p:nvPr/>
          </p:nvSpPr>
          <p:spPr>
            <a:xfrm rot="0">
              <a:off x="2832" y="3072"/>
              <a:ext cx="96" cy="192"/>
            </a:xfrm>
            <a:prstGeom prst="rect"/>
            <a:solidFill>
              <a:srgbClr val="CF9F6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3" name="Rectangle 13"/>
            <p:cNvSpPr/>
            <p:nvPr/>
          </p:nvSpPr>
          <p:spPr>
            <a:xfrm rot="0">
              <a:off x="2832" y="3456"/>
              <a:ext cx="96" cy="192"/>
            </a:xfrm>
            <a:prstGeom prst="rect"/>
            <a:solidFill>
              <a:srgbClr val="CF9F6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sp>
        <p:nvSpPr>
          <p:cNvPr id="1048824" name="Text Box 14"/>
          <p:cNvSpPr txBox="1"/>
          <p:nvPr/>
        </p:nvSpPr>
        <p:spPr>
          <a:xfrm rot="0">
            <a:off x="4876800" y="2897187"/>
            <a:ext cx="25908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LSB changes on every number.</a:t>
            </a:r>
          </a:p>
        </p:txBody>
      </p:sp>
      <p:sp>
        <p:nvSpPr>
          <p:cNvPr id="1048825" name="Text Box 15"/>
          <p:cNvSpPr txBox="1"/>
          <p:nvPr/>
        </p:nvSpPr>
        <p:spPr>
          <a:xfrm rot="0">
            <a:off x="4876800" y="3719512"/>
            <a:ext cx="25908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The next bit changes on every other number.</a:t>
            </a:r>
          </a:p>
        </p:txBody>
      </p:sp>
      <p:sp>
        <p:nvSpPr>
          <p:cNvPr id="1048826" name="Rectangle 16"/>
          <p:cNvSpPr/>
          <p:nvPr/>
        </p:nvSpPr>
        <p:spPr>
          <a:xfrm rot="0">
            <a:off x="4114800" y="4291012"/>
            <a:ext cx="134937" cy="1273175"/>
          </a:xfrm>
          <a:prstGeom prst="rect"/>
          <a:solidFill>
            <a:srgbClr val="FF5B5B"/>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nvGrpSpPr>
          <p:cNvPr id="128" name=""/>
          <p:cNvGrpSpPr/>
          <p:nvPr/>
        </p:nvGrpSpPr>
        <p:grpSpPr>
          <a:xfrm rot="0">
            <a:off x="4292600" y="3648075"/>
            <a:ext cx="152400" cy="1916112"/>
            <a:chOff x="2704" y="2441"/>
            <a:chExt cx="96" cy="1207"/>
          </a:xfrm>
        </p:grpSpPr>
        <p:sp>
          <p:nvSpPr>
            <p:cNvPr id="1048827" name="Rectangle 18"/>
            <p:cNvSpPr/>
            <p:nvPr/>
          </p:nvSpPr>
          <p:spPr>
            <a:xfrm rot="0">
              <a:off x="2704" y="2441"/>
              <a:ext cx="96" cy="384"/>
            </a:xfrm>
            <a:prstGeom prst="rect"/>
            <a:solidFill>
              <a:srgbClr val="66CC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8" name="Rectangle 19"/>
            <p:cNvSpPr/>
            <p:nvPr/>
          </p:nvSpPr>
          <p:spPr>
            <a:xfrm rot="0">
              <a:off x="2704" y="3264"/>
              <a:ext cx="96" cy="384"/>
            </a:xfrm>
            <a:prstGeom prst="rect"/>
            <a:solidFill>
              <a:srgbClr val="66CC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sp>
        <p:nvSpPr>
          <p:cNvPr id="1048829" name="Text Box 20"/>
          <p:cNvSpPr txBox="1"/>
          <p:nvPr/>
        </p:nvSpPr>
        <p:spPr>
          <a:xfrm rot="0">
            <a:off x="4038600" y="2897187"/>
            <a:ext cx="914400" cy="27416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10000"/>
              </a:spcBef>
            </a:pPr>
            <a:r>
              <a:rPr altLang="en-US" sz="2000" lang="en-US">
                <a:solidFill>
                  <a:srgbClr val="008000"/>
                </a:solidFill>
              </a:rPr>
              <a:t>0 0 0</a:t>
            </a:r>
          </a:p>
          <a:p>
            <a:pPr eaLnBrk="1" hangingPunct="1" latinLnBrk="1" lvl="0">
              <a:spcBef>
                <a:spcPct val="10000"/>
              </a:spcBef>
            </a:pPr>
            <a:r>
              <a:rPr altLang="en-US" sz="2000" lang="en-US">
                <a:solidFill>
                  <a:srgbClr val="008000"/>
                </a:solidFill>
              </a:rPr>
              <a:t>0 0 1</a:t>
            </a:r>
          </a:p>
          <a:p>
            <a:pPr eaLnBrk="1" hangingPunct="1" latinLnBrk="1" lvl="0">
              <a:spcBef>
                <a:spcPct val="10000"/>
              </a:spcBef>
            </a:pPr>
            <a:r>
              <a:rPr altLang="en-US" sz="2000" lang="en-US">
                <a:solidFill>
                  <a:srgbClr val="008000"/>
                </a:solidFill>
              </a:rPr>
              <a:t>0 1 0</a:t>
            </a:r>
          </a:p>
          <a:p>
            <a:pPr eaLnBrk="1" hangingPunct="1" latinLnBrk="1" lvl="0">
              <a:spcBef>
                <a:spcPct val="10000"/>
              </a:spcBef>
            </a:pPr>
            <a:r>
              <a:rPr altLang="en-US" sz="2000" lang="en-US">
                <a:solidFill>
                  <a:srgbClr val="008000"/>
                </a:solidFill>
              </a:rPr>
              <a:t>0 1 1</a:t>
            </a:r>
          </a:p>
          <a:p>
            <a:pPr eaLnBrk="1" hangingPunct="1" latinLnBrk="1" lvl="0">
              <a:spcBef>
                <a:spcPct val="10000"/>
              </a:spcBef>
            </a:pPr>
            <a:r>
              <a:rPr altLang="en-US" sz="2000" lang="en-US">
                <a:solidFill>
                  <a:srgbClr val="008000"/>
                </a:solidFill>
              </a:rPr>
              <a:t>1 0 0</a:t>
            </a:r>
          </a:p>
          <a:p>
            <a:pPr eaLnBrk="1" hangingPunct="1" latinLnBrk="1" lvl="0">
              <a:spcBef>
                <a:spcPct val="10000"/>
              </a:spcBef>
            </a:pPr>
            <a:r>
              <a:rPr altLang="en-US" sz="2000" lang="en-US">
                <a:solidFill>
                  <a:srgbClr val="008000"/>
                </a:solidFill>
              </a:rPr>
              <a:t>1 0 1</a:t>
            </a:r>
          </a:p>
          <a:p>
            <a:pPr eaLnBrk="1" hangingPunct="1" latinLnBrk="1" lvl="0">
              <a:spcBef>
                <a:spcPct val="10000"/>
              </a:spcBef>
            </a:pPr>
            <a:r>
              <a:rPr altLang="en-US" sz="2000" lang="en-US">
                <a:solidFill>
                  <a:srgbClr val="008000"/>
                </a:solidFill>
              </a:rPr>
              <a:t>1 1 0</a:t>
            </a:r>
          </a:p>
          <a:p>
            <a:pPr eaLnBrk="1" hangingPunct="1" latinLnBrk="1" lvl="0">
              <a:spcBef>
                <a:spcPct val="10000"/>
              </a:spcBef>
            </a:pPr>
            <a:r>
              <a:rPr altLang="en-US" sz="2000" lang="en-US">
                <a:solidFill>
                  <a:srgbClr val="008000"/>
                </a:solidFill>
              </a:rPr>
              <a:t>1 1 1</a:t>
            </a:r>
          </a:p>
        </p:txBody>
      </p:sp>
      <p:sp>
        <p:nvSpPr>
          <p:cNvPr id="1048830" name="Text Box 21"/>
          <p:cNvSpPr txBox="1"/>
          <p:nvPr/>
        </p:nvSpPr>
        <p:spPr>
          <a:xfrm rot="0">
            <a:off x="1447800" y="4421187"/>
            <a:ext cx="2743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The next bit changes on every fourth number.</a:t>
            </a:r>
          </a:p>
        </p:txBody>
      </p:sp>
      <p:pic>
        <p:nvPicPr>
          <p:cNvPr id="2097171" name="Picture 2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31" name="Text Box 2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32" name="Rectangle 24"/>
          <p:cNvSpPr/>
          <p:nvPr/>
        </p:nvSpPr>
        <p:spPr>
          <a:xfrm rot="0">
            <a:off x="914400" y="1143000"/>
            <a:ext cx="25447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Counting in Binary</a:t>
            </a:r>
          </a:p>
        </p:txBody>
      </p:sp>
    </p:spTree>
  </p:cSld>
  <p:clrMapOvr>
    <a:masterClrMapping/>
  </p:clrMapOvr>
  <p:transition spd="fast" advClick="1">
    <p:zoom dir="in"/>
  </p:transition>
</p:sld>
</file>

<file path=ppt/slides/slide20.xml><?xml version="1.0" encoding="utf-8"?>
<p:sld xmlns:a="http://schemas.openxmlformats.org/drawingml/2006/main" xmlns:r="http://schemas.openxmlformats.org/officeDocument/2006/relationships" xmlns:p="http://schemas.openxmlformats.org/presentationml/2006/main" show="0" showMasterSp="1">
  <p:cSld>
    <p:spTree>
      <p:nvGrpSpPr>
        <p:cNvPr id="191" name=""/>
        <p:cNvGrpSpPr/>
        <p:nvPr/>
      </p:nvGrpSpPr>
      <p:grpSpPr>
        <a:xfrm rot="0">
          <a:off x="0" y="0"/>
          <a:ext cx="0" cy="0"/>
          <a:chOff x="0" y="0"/>
          <a:chExt cx="0" cy="0"/>
        </a:xfrm>
      </p:grpSpPr>
      <p:pic>
        <p:nvPicPr>
          <p:cNvPr id="2097209"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82"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83" name="Rectangle 5"/>
          <p:cNvSpPr/>
          <p:nvPr/>
        </p:nvSpPr>
        <p:spPr>
          <a:xfrm rot="0">
            <a:off x="914400" y="1143000"/>
            <a:ext cx="45116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Analysis of Synchronous Counters </a:t>
            </a:r>
          </a:p>
        </p:txBody>
      </p:sp>
      <p:sp>
        <p:nvSpPr>
          <p:cNvPr id="1049184" name="Line 49"/>
          <p:cNvSpPr/>
          <p:nvPr/>
        </p:nvSpPr>
        <p:spPr>
          <a:xfrm rot="0" flipH="1" flipV="1">
            <a:off x="2209800" y="2133600"/>
            <a:ext cx="0" cy="3657600"/>
          </a:xfrm>
          <a:prstGeom prst="line"/>
          <a:noFill/>
          <a:ln w="28575" cap="flat" cmpd="sng">
            <a:solidFill>
              <a:schemeClr val="dk1">
                <a:alpha val="100000"/>
              </a:schemeClr>
            </a:solidFill>
            <a:prstDash val="solid"/>
            <a:round/>
          </a:ln>
        </p:spPr>
      </p:sp>
      <p:sp>
        <p:nvSpPr>
          <p:cNvPr id="1049185" name="Text Box 50"/>
          <p:cNvSpPr txBox="1"/>
          <p:nvPr/>
        </p:nvSpPr>
        <p:spPr>
          <a:xfrm rot="0">
            <a:off x="1295400" y="1752600"/>
            <a:ext cx="1006475"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Outputs</a:t>
            </a:r>
          </a:p>
        </p:txBody>
      </p:sp>
      <p:sp>
        <p:nvSpPr>
          <p:cNvPr id="1049186" name="Text Box 51"/>
          <p:cNvSpPr txBox="1"/>
          <p:nvPr/>
        </p:nvSpPr>
        <p:spPr>
          <a:xfrm rot="0">
            <a:off x="3886200" y="1752600"/>
            <a:ext cx="1600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Logic for inputs</a:t>
            </a:r>
          </a:p>
        </p:txBody>
      </p:sp>
      <p:sp>
        <p:nvSpPr>
          <p:cNvPr id="1049187" name="Line 52"/>
          <p:cNvSpPr/>
          <p:nvPr/>
        </p:nvSpPr>
        <p:spPr>
          <a:xfrm rot="0" flipH="1">
            <a:off x="2286000" y="1905000"/>
            <a:ext cx="1600200" cy="0"/>
          </a:xfrm>
          <a:prstGeom prst="line"/>
          <a:noFill/>
          <a:ln w="9525" cap="flat" cmpd="sng">
            <a:solidFill>
              <a:srgbClr val="FF0000">
                <a:alpha val="100000"/>
              </a:srgbClr>
            </a:solidFill>
            <a:prstDash val="solid"/>
            <a:round/>
            <a:tailEnd type="triangle" w="med" len="med"/>
          </a:ln>
        </p:spPr>
      </p:sp>
      <p:sp>
        <p:nvSpPr>
          <p:cNvPr id="1049188" name="Line 53"/>
          <p:cNvSpPr/>
          <p:nvPr/>
        </p:nvSpPr>
        <p:spPr>
          <a:xfrm rot="0">
            <a:off x="5410200" y="1905000"/>
            <a:ext cx="2514600" cy="0"/>
          </a:xfrm>
          <a:prstGeom prst="line"/>
          <a:noFill/>
          <a:ln w="9525" cap="flat" cmpd="sng">
            <a:solidFill>
              <a:srgbClr val="FF0000">
                <a:alpha val="100000"/>
              </a:srgbClr>
            </a:solidFill>
            <a:prstDash val="solid"/>
            <a:round/>
            <a:tailEnd type="triangle" w="med" len="med"/>
          </a:ln>
        </p:spPr>
      </p:sp>
      <p:sp>
        <p:nvSpPr>
          <p:cNvPr id="1049189" name="Line 54"/>
          <p:cNvSpPr/>
          <p:nvPr/>
        </p:nvSpPr>
        <p:spPr>
          <a:xfrm rot="0">
            <a:off x="2209800" y="1828800"/>
            <a:ext cx="0" cy="228600"/>
          </a:xfrm>
          <a:prstGeom prst="line"/>
          <a:noFill/>
          <a:ln w="9525" cap="flat" cmpd="sng">
            <a:solidFill>
              <a:schemeClr val="dk1">
                <a:alpha val="100000"/>
              </a:schemeClr>
            </a:solidFill>
            <a:prstDash val="solid"/>
            <a:round/>
          </a:ln>
        </p:spPr>
      </p:sp>
      <p:sp>
        <p:nvSpPr>
          <p:cNvPr id="1049190" name="Line 55"/>
          <p:cNvSpPr/>
          <p:nvPr/>
        </p:nvSpPr>
        <p:spPr>
          <a:xfrm rot="0">
            <a:off x="8001000" y="1828800"/>
            <a:ext cx="0" cy="228600"/>
          </a:xfrm>
          <a:prstGeom prst="line"/>
          <a:noFill/>
          <a:ln w="9525" cap="flat" cmpd="sng">
            <a:solidFill>
              <a:schemeClr val="dk1">
                <a:alpha val="100000"/>
              </a:schemeClr>
            </a:solidFill>
            <a:prstDash val="solid"/>
            <a:round/>
          </a:ln>
        </p:spPr>
      </p:sp>
      <p:sp>
        <p:nvSpPr>
          <p:cNvPr id="1049191" name="Text Box 57"/>
          <p:cNvSpPr txBox="1"/>
          <p:nvPr/>
        </p:nvSpPr>
        <p:spPr>
          <a:xfrm rot="0">
            <a:off x="1143000" y="251460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0   0   0</a:t>
            </a:r>
          </a:p>
        </p:txBody>
      </p:sp>
      <p:sp>
        <p:nvSpPr>
          <p:cNvPr id="1049192" name="Text Box 58"/>
          <p:cNvSpPr txBox="1"/>
          <p:nvPr/>
        </p:nvSpPr>
        <p:spPr>
          <a:xfrm rot="0">
            <a:off x="25146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93" name="Text Box 59"/>
          <p:cNvSpPr txBox="1"/>
          <p:nvPr/>
        </p:nvSpPr>
        <p:spPr>
          <a:xfrm rot="0">
            <a:off x="36576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94" name="Text Box 60"/>
          <p:cNvSpPr txBox="1"/>
          <p:nvPr/>
        </p:nvSpPr>
        <p:spPr>
          <a:xfrm rot="0">
            <a:off x="46482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95" name="Text Box 61"/>
          <p:cNvSpPr txBox="1"/>
          <p:nvPr/>
        </p:nvSpPr>
        <p:spPr>
          <a:xfrm rot="0">
            <a:off x="55626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196" name="Text Box 62"/>
          <p:cNvSpPr txBox="1"/>
          <p:nvPr/>
        </p:nvSpPr>
        <p:spPr>
          <a:xfrm rot="0">
            <a:off x="65532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97" name="Text Box 63"/>
          <p:cNvSpPr txBox="1"/>
          <p:nvPr/>
        </p:nvSpPr>
        <p:spPr>
          <a:xfrm rot="0">
            <a:off x="7391400" y="2514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198" name="Line 65"/>
          <p:cNvSpPr/>
          <p:nvPr/>
        </p:nvSpPr>
        <p:spPr>
          <a:xfrm rot="0">
            <a:off x="1219200" y="1828800"/>
            <a:ext cx="0" cy="228600"/>
          </a:xfrm>
          <a:prstGeom prst="line"/>
          <a:noFill/>
          <a:ln w="9525" cap="flat" cmpd="sng">
            <a:solidFill>
              <a:schemeClr val="dk1">
                <a:alpha val="100000"/>
              </a:schemeClr>
            </a:solidFill>
            <a:prstDash val="solid"/>
            <a:round/>
          </a:ln>
        </p:spPr>
      </p:sp>
      <p:sp>
        <p:nvSpPr>
          <p:cNvPr id="1049199" name="Text Box 66"/>
          <p:cNvSpPr txBox="1"/>
          <p:nvPr/>
        </p:nvSpPr>
        <p:spPr>
          <a:xfrm rot="0">
            <a:off x="1143000" y="2863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0   0   1</a:t>
            </a:r>
          </a:p>
        </p:txBody>
      </p:sp>
      <p:sp>
        <p:nvSpPr>
          <p:cNvPr id="1049200" name="Text Box 67"/>
          <p:cNvSpPr txBox="1"/>
          <p:nvPr/>
        </p:nvSpPr>
        <p:spPr>
          <a:xfrm rot="0">
            <a:off x="25146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201" name="Text Box 68"/>
          <p:cNvSpPr txBox="1"/>
          <p:nvPr/>
        </p:nvSpPr>
        <p:spPr>
          <a:xfrm rot="0">
            <a:off x="36576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202" name="Text Box 69"/>
          <p:cNvSpPr txBox="1"/>
          <p:nvPr/>
        </p:nvSpPr>
        <p:spPr>
          <a:xfrm rot="0">
            <a:off x="46482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03" name="Text Box 70"/>
          <p:cNvSpPr txBox="1"/>
          <p:nvPr/>
        </p:nvSpPr>
        <p:spPr>
          <a:xfrm rot="0">
            <a:off x="55626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04" name="Text Box 71"/>
          <p:cNvSpPr txBox="1"/>
          <p:nvPr/>
        </p:nvSpPr>
        <p:spPr>
          <a:xfrm rot="0">
            <a:off x="65532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05" name="Text Box 72"/>
          <p:cNvSpPr txBox="1"/>
          <p:nvPr/>
        </p:nvSpPr>
        <p:spPr>
          <a:xfrm rot="0">
            <a:off x="7391400" y="2863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06" name="Text Box 75"/>
          <p:cNvSpPr txBox="1"/>
          <p:nvPr/>
        </p:nvSpPr>
        <p:spPr>
          <a:xfrm rot="0">
            <a:off x="1143000" y="3244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0   1   0</a:t>
            </a:r>
          </a:p>
        </p:txBody>
      </p:sp>
      <p:graphicFrame>
        <p:nvGraphicFramePr>
          <p:cNvPr id="4194321" name=""/>
          <p:cNvGraphicFramePr>
            <a:graphicFrameLocks/>
          </p:cNvGraphicFramePr>
          <p:nvPr/>
        </p:nvGraphicFramePr>
        <p:xfrm rot="0">
          <a:off x="1219200" y="2133600"/>
          <a:ext cx="6781800" cy="3757612"/>
        </p:xfrm>
        <a:graphic>
          <a:graphicData uri="http://schemas.openxmlformats.org/drawingml/2006/table">
            <a:tbl>
              <a:tblPr/>
              <a:tblGrid>
                <a:gridCol w="981075"/>
                <a:gridCol w="1100137"/>
                <a:gridCol w="1042987"/>
                <a:gridCol w="914400"/>
                <a:gridCol w="914400"/>
                <a:gridCol w="914400"/>
                <a:gridCol w="914400"/>
              </a:tblGrid>
              <a:tr h="354012">
                <a:tc>
                  <a:txBody>
                    <a:bodyPr/>
                    <a:p>
                      <a:pPr algn="l" lvl="0">
                        <a:spcBef>
                          <a:spcPct val="20000"/>
                        </a:spcBef>
                        <a:buClr>
                          <a:schemeClr val="lt2"/>
                        </a:buClr>
                        <a:buFontTx/>
                        <a:buNone/>
                      </a:pPr>
                      <a:r>
                        <a:rPr altLang="en-US" b="0" sz="1600" i="1" lang="en-US">
                          <a:solidFill>
                            <a:schemeClr val="dk1"/>
                          </a:solidFill>
                        </a:rPr>
                        <a:t>Q</a:t>
                      </a:r>
                      <a:r>
                        <a:rPr altLang="en-US" baseline="-25000" b="0" sz="1600" lang="en-US">
                          <a:solidFill>
                            <a:schemeClr val="dk1"/>
                          </a:solidFill>
                        </a:rPr>
                        <a:t>2 </a:t>
                      </a:r>
                      <a:r>
                        <a:rPr altLang="en-US" b="0" sz="1600" i="1" lang="en-US">
                          <a:solidFill>
                            <a:schemeClr val="dk1"/>
                          </a:solidFill>
                        </a:rPr>
                        <a:t>Q</a:t>
                      </a:r>
                      <a:r>
                        <a:rPr altLang="en-US" baseline="-25000" b="0" sz="1600" lang="en-US">
                          <a:solidFill>
                            <a:schemeClr val="dk1"/>
                          </a:solidFill>
                        </a:rPr>
                        <a:t>1 </a:t>
                      </a:r>
                      <a:r>
                        <a:rPr altLang="en-US" b="0" sz="1600" i="1" lang="en-US">
                          <a:solidFill>
                            <a:schemeClr val="dk1"/>
                          </a:solidFill>
                        </a:rPr>
                        <a:t>Q</a:t>
                      </a:r>
                      <a:r>
                        <a:rPr altLang="en-US" baseline="-25000" b="0" sz="1600" lang="en-US">
                          <a:solidFill>
                            <a:schemeClr val="dk1"/>
                          </a:solidFill>
                        </a:rPr>
                        <a:t>0</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2</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r>
                        <a:rPr altLang="en-US" b="0" sz="1600" i="1" lang="en-US">
                          <a:solidFill>
                            <a:schemeClr val="dk1"/>
                          </a:solidFill>
                        </a:rPr>
                        <a:t>Q</a:t>
                      </a:r>
                      <a:r>
                        <a:rPr altLang="en-US" baseline="-25000" b="0" sz="1600" lang="en-US">
                          <a:solidFill>
                            <a:schemeClr val="dk1"/>
                          </a:solidFill>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2</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r>
                        <a:rPr altLang="en-US" b="0" sz="1600" i="1" lang="en-US">
                          <a:solidFill>
                            <a:schemeClr val="dk1"/>
                          </a:solidFill>
                        </a:rPr>
                        <a:t>Q</a:t>
                      </a:r>
                      <a:r>
                        <a:rPr altLang="en-US" baseline="-25000" b="0" sz="1600" lang="en-US">
                          <a:solidFill>
                            <a:schemeClr val="dk1"/>
                          </a:solidFill>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1</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1</a:t>
                      </a:r>
                      <a:r>
                        <a:rPr altLang="en-US" b="0" sz="1600" lang="en-US">
                          <a:solidFill>
                            <a:schemeClr val="dk1"/>
                          </a:solidFill>
                        </a:rPr>
                        <a:t> = </a:t>
                      </a:r>
                      <a:r>
                        <a:rPr altLang="en-US" b="0" sz="1600" i="1" lang="en-US">
                          <a:solidFill>
                            <a:schemeClr val="dk1"/>
                          </a:solidFill>
                        </a:rPr>
                        <a:t>Q</a:t>
                      </a:r>
                      <a:r>
                        <a:rPr altLang="en-US" baseline="-25000" b="0" sz="1600" lang="en-US">
                          <a:solidFill>
                            <a:schemeClr val="dk1"/>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J</a:t>
                      </a:r>
                      <a:r>
                        <a:rPr altLang="en-US" baseline="-25000" b="0" sz="1600" lang="en-US">
                          <a:solidFill>
                            <a:schemeClr val="dk1"/>
                          </a:solidFill>
                        </a:rPr>
                        <a:t>0</a:t>
                      </a:r>
                      <a:r>
                        <a:rPr altLang="en-US" b="0" sz="1600" lang="en-US">
                          <a:solidFill>
                            <a:schemeClr val="dk1"/>
                          </a:solidFill>
                        </a:rPr>
                        <a:t> = 1 </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r>
                        <a:rPr altLang="en-US" b="0" sz="1600" i="1" lang="en-US">
                          <a:solidFill>
                            <a:schemeClr val="dk1"/>
                          </a:solidFill>
                        </a:rPr>
                        <a:t>K</a:t>
                      </a:r>
                      <a:r>
                        <a:rPr altLang="en-US" baseline="-25000" b="0" sz="1600" lang="en-US">
                          <a:solidFill>
                            <a:schemeClr val="dk1"/>
                          </a:solidFill>
                        </a:rPr>
                        <a:t>0</a:t>
                      </a:r>
                      <a:r>
                        <a:rPr altLang="en-US" b="0" sz="1600" lang="en-US">
                          <a:solidFill>
                            <a:schemeClr val="dk1"/>
                          </a:solidFill>
                        </a:rPr>
                        <a:t> = 1 </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07987">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54012">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09574">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54012">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52424">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09574">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54012">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07987">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54012">
                <a:tc>
                  <a:txBody>
                    <a:bodyPr/>
                    <a:p>
                      <a:pPr algn="l" lvl="0">
                        <a:spcBef>
                          <a:spcPct val="20000"/>
                        </a:spcBef>
                        <a:buClr>
                          <a:schemeClr val="lt2"/>
                        </a:buClr>
                        <a:buFontTx/>
                        <a:buNone/>
                      </a:pPr>
                      <a:endParaRPr altLang="en-US" sz="1600" lang="en-US"/>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buClr>
                          <a:schemeClr val="lt2"/>
                        </a:buClr>
                        <a:buFontTx/>
                        <a:buNone/>
                      </a:pPr>
                      <a:endParaRPr altLang="en-US" sz="1600" lang="en-US"/>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296" name="Text Box 274"/>
          <p:cNvSpPr txBox="1"/>
          <p:nvPr/>
        </p:nvSpPr>
        <p:spPr>
          <a:xfrm rot="0">
            <a:off x="65532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97" name="Text Box 275"/>
          <p:cNvSpPr txBox="1"/>
          <p:nvPr/>
        </p:nvSpPr>
        <p:spPr>
          <a:xfrm rot="0">
            <a:off x="73914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98" name="Text Box 276"/>
          <p:cNvSpPr txBox="1"/>
          <p:nvPr/>
        </p:nvSpPr>
        <p:spPr>
          <a:xfrm rot="0">
            <a:off x="65532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299" name="Text Box 277"/>
          <p:cNvSpPr txBox="1"/>
          <p:nvPr/>
        </p:nvSpPr>
        <p:spPr>
          <a:xfrm rot="0">
            <a:off x="73914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0" name="Text Box 278"/>
          <p:cNvSpPr txBox="1"/>
          <p:nvPr/>
        </p:nvSpPr>
        <p:spPr>
          <a:xfrm rot="0">
            <a:off x="6553200" y="4006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1" name="Text Box 279"/>
          <p:cNvSpPr txBox="1"/>
          <p:nvPr/>
        </p:nvSpPr>
        <p:spPr>
          <a:xfrm rot="0">
            <a:off x="7391400" y="4006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2" name="Text Box 280"/>
          <p:cNvSpPr txBox="1"/>
          <p:nvPr/>
        </p:nvSpPr>
        <p:spPr>
          <a:xfrm rot="0">
            <a:off x="65532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3" name="Text Box 281"/>
          <p:cNvSpPr txBox="1"/>
          <p:nvPr/>
        </p:nvSpPr>
        <p:spPr>
          <a:xfrm rot="0">
            <a:off x="73914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4" name="Text Box 282"/>
          <p:cNvSpPr txBox="1"/>
          <p:nvPr/>
        </p:nvSpPr>
        <p:spPr>
          <a:xfrm rot="0">
            <a:off x="65532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5" name="Text Box 283"/>
          <p:cNvSpPr txBox="1"/>
          <p:nvPr/>
        </p:nvSpPr>
        <p:spPr>
          <a:xfrm rot="0">
            <a:off x="73914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6" name="Text Box 284"/>
          <p:cNvSpPr txBox="1"/>
          <p:nvPr/>
        </p:nvSpPr>
        <p:spPr>
          <a:xfrm rot="0">
            <a:off x="65532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7" name="Text Box 285"/>
          <p:cNvSpPr txBox="1"/>
          <p:nvPr/>
        </p:nvSpPr>
        <p:spPr>
          <a:xfrm rot="0">
            <a:off x="73914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08" name="Text Box 290"/>
          <p:cNvSpPr txBox="1"/>
          <p:nvPr/>
        </p:nvSpPr>
        <p:spPr>
          <a:xfrm rot="0">
            <a:off x="1143000" y="367030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0   1   1</a:t>
            </a:r>
          </a:p>
        </p:txBody>
      </p:sp>
      <p:sp>
        <p:nvSpPr>
          <p:cNvPr id="1049309" name="Text Box 291"/>
          <p:cNvSpPr txBox="1"/>
          <p:nvPr/>
        </p:nvSpPr>
        <p:spPr>
          <a:xfrm rot="0">
            <a:off x="1143000" y="4006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1   0   0</a:t>
            </a:r>
          </a:p>
        </p:txBody>
      </p:sp>
      <p:sp>
        <p:nvSpPr>
          <p:cNvPr id="1049310" name="Text Box 292"/>
          <p:cNvSpPr txBox="1"/>
          <p:nvPr/>
        </p:nvSpPr>
        <p:spPr>
          <a:xfrm rot="0">
            <a:off x="1143000" y="4387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1   0   1</a:t>
            </a:r>
          </a:p>
        </p:txBody>
      </p:sp>
      <p:sp>
        <p:nvSpPr>
          <p:cNvPr id="1049311" name="Text Box 293"/>
          <p:cNvSpPr txBox="1"/>
          <p:nvPr/>
        </p:nvSpPr>
        <p:spPr>
          <a:xfrm rot="0">
            <a:off x="1143000" y="480060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1   1   0</a:t>
            </a:r>
          </a:p>
        </p:txBody>
      </p:sp>
      <p:sp>
        <p:nvSpPr>
          <p:cNvPr id="1049312" name="Text Box 294"/>
          <p:cNvSpPr txBox="1"/>
          <p:nvPr/>
        </p:nvSpPr>
        <p:spPr>
          <a:xfrm rot="0">
            <a:off x="1143000" y="5149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1   1   1</a:t>
            </a:r>
          </a:p>
        </p:txBody>
      </p:sp>
      <p:sp>
        <p:nvSpPr>
          <p:cNvPr id="1049313" name="Text Box 295"/>
          <p:cNvSpPr txBox="1"/>
          <p:nvPr/>
        </p:nvSpPr>
        <p:spPr>
          <a:xfrm rot="0">
            <a:off x="1143000" y="5530850"/>
            <a:ext cx="9906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20000"/>
              </a:spcBef>
              <a:buClr>
                <a:schemeClr val="lt2"/>
              </a:buClr>
              <a:buFontTx/>
              <a:buNone/>
            </a:pPr>
            <a:r>
              <a:rPr altLang="en-US" sz="1600" lang="en-US"/>
              <a:t>  0   0   0</a:t>
            </a:r>
          </a:p>
        </p:txBody>
      </p:sp>
      <p:sp>
        <p:nvSpPr>
          <p:cNvPr id="1049314" name="Text Box 296"/>
          <p:cNvSpPr txBox="1"/>
          <p:nvPr/>
        </p:nvSpPr>
        <p:spPr>
          <a:xfrm rot="0">
            <a:off x="25146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15" name="Text Box 297"/>
          <p:cNvSpPr txBox="1"/>
          <p:nvPr/>
        </p:nvSpPr>
        <p:spPr>
          <a:xfrm rot="0">
            <a:off x="36576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16" name="Text Box 298"/>
          <p:cNvSpPr txBox="1"/>
          <p:nvPr/>
        </p:nvSpPr>
        <p:spPr>
          <a:xfrm rot="0">
            <a:off x="46482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17" name="Text Box 299"/>
          <p:cNvSpPr txBox="1"/>
          <p:nvPr/>
        </p:nvSpPr>
        <p:spPr>
          <a:xfrm rot="0">
            <a:off x="5562600" y="3276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18" name="Text Box 300"/>
          <p:cNvSpPr txBox="1"/>
          <p:nvPr/>
        </p:nvSpPr>
        <p:spPr>
          <a:xfrm rot="0">
            <a:off x="25146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19" name="Text Box 301"/>
          <p:cNvSpPr txBox="1"/>
          <p:nvPr/>
        </p:nvSpPr>
        <p:spPr>
          <a:xfrm rot="0">
            <a:off x="36576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20" name="Text Box 302"/>
          <p:cNvSpPr txBox="1"/>
          <p:nvPr/>
        </p:nvSpPr>
        <p:spPr>
          <a:xfrm rot="0">
            <a:off x="46482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21" name="Text Box 303"/>
          <p:cNvSpPr txBox="1"/>
          <p:nvPr/>
        </p:nvSpPr>
        <p:spPr>
          <a:xfrm rot="0">
            <a:off x="5562600" y="36703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22" name="Text Box 304"/>
          <p:cNvSpPr txBox="1"/>
          <p:nvPr/>
        </p:nvSpPr>
        <p:spPr>
          <a:xfrm rot="0">
            <a:off x="2514600" y="4038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3" name="Text Box 305"/>
          <p:cNvSpPr txBox="1"/>
          <p:nvPr/>
        </p:nvSpPr>
        <p:spPr>
          <a:xfrm rot="0">
            <a:off x="3657600" y="4038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4" name="Text Box 306"/>
          <p:cNvSpPr txBox="1"/>
          <p:nvPr/>
        </p:nvSpPr>
        <p:spPr>
          <a:xfrm rot="0">
            <a:off x="4648200" y="4038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5" name="Text Box 307"/>
          <p:cNvSpPr txBox="1"/>
          <p:nvPr/>
        </p:nvSpPr>
        <p:spPr>
          <a:xfrm rot="0">
            <a:off x="5562600" y="4038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6" name="Text Box 308"/>
          <p:cNvSpPr txBox="1"/>
          <p:nvPr/>
        </p:nvSpPr>
        <p:spPr>
          <a:xfrm rot="0">
            <a:off x="25146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7" name="Text Box 309"/>
          <p:cNvSpPr txBox="1"/>
          <p:nvPr/>
        </p:nvSpPr>
        <p:spPr>
          <a:xfrm rot="0">
            <a:off x="36576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28" name="Text Box 310"/>
          <p:cNvSpPr txBox="1"/>
          <p:nvPr/>
        </p:nvSpPr>
        <p:spPr>
          <a:xfrm rot="0">
            <a:off x="46482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29" name="Text Box 311"/>
          <p:cNvSpPr txBox="1"/>
          <p:nvPr/>
        </p:nvSpPr>
        <p:spPr>
          <a:xfrm rot="0">
            <a:off x="5562600" y="4387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30" name="Text Box 312"/>
          <p:cNvSpPr txBox="1"/>
          <p:nvPr/>
        </p:nvSpPr>
        <p:spPr>
          <a:xfrm rot="0">
            <a:off x="25146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31" name="Text Box 313"/>
          <p:cNvSpPr txBox="1"/>
          <p:nvPr/>
        </p:nvSpPr>
        <p:spPr>
          <a:xfrm rot="0">
            <a:off x="36576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32" name="Text Box 314"/>
          <p:cNvSpPr txBox="1"/>
          <p:nvPr/>
        </p:nvSpPr>
        <p:spPr>
          <a:xfrm rot="0">
            <a:off x="46482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33" name="Text Box 315"/>
          <p:cNvSpPr txBox="1"/>
          <p:nvPr/>
        </p:nvSpPr>
        <p:spPr>
          <a:xfrm rot="0">
            <a:off x="5562600" y="480060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0</a:t>
            </a:r>
          </a:p>
        </p:txBody>
      </p:sp>
      <p:sp>
        <p:nvSpPr>
          <p:cNvPr id="1049334" name="Text Box 316"/>
          <p:cNvSpPr txBox="1"/>
          <p:nvPr/>
        </p:nvSpPr>
        <p:spPr>
          <a:xfrm rot="0">
            <a:off x="25146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35" name="Text Box 317"/>
          <p:cNvSpPr txBox="1"/>
          <p:nvPr/>
        </p:nvSpPr>
        <p:spPr>
          <a:xfrm rot="0">
            <a:off x="36576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36" name="Text Box 318"/>
          <p:cNvSpPr txBox="1"/>
          <p:nvPr/>
        </p:nvSpPr>
        <p:spPr>
          <a:xfrm rot="0">
            <a:off x="46482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37" name="Text Box 319"/>
          <p:cNvSpPr txBox="1"/>
          <p:nvPr/>
        </p:nvSpPr>
        <p:spPr>
          <a:xfrm rot="0">
            <a:off x="5562600" y="5149850"/>
            <a:ext cx="381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1</a:t>
            </a:r>
          </a:p>
        </p:txBody>
      </p:sp>
      <p:sp>
        <p:nvSpPr>
          <p:cNvPr id="1049338" name="Text Box 328"/>
          <p:cNvSpPr txBox="1"/>
          <p:nvPr/>
        </p:nvSpPr>
        <p:spPr>
          <a:xfrm rot="0">
            <a:off x="2895600" y="5638800"/>
            <a:ext cx="4800600" cy="711200"/>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At this points all states have been accounted for and the counter is ready to recycle…</a:t>
            </a:r>
          </a:p>
        </p:txBody>
      </p:sp>
      <p:sp>
        <p:nvSpPr>
          <p:cNvPr id="1049339" name="Line 329"/>
          <p:cNvSpPr/>
          <p:nvPr/>
        </p:nvSpPr>
        <p:spPr>
          <a:xfrm rot="0" flipH="1" flipV="1">
            <a:off x="2057400" y="5715000"/>
            <a:ext cx="838200" cy="76200"/>
          </a:xfrm>
          <a:prstGeom prst="line"/>
          <a:noFill/>
          <a:ln w="9525" cap="flat" cmpd="sng">
            <a:solidFill>
              <a:schemeClr val="dk1">
                <a:alpha val="100000"/>
              </a:schemeClr>
            </a:solidFill>
            <a:prstDash val="solid"/>
            <a:round/>
            <a:tailEnd type="triangle" w="med" len="med"/>
          </a:ln>
        </p:spPr>
      </p:sp>
    </p:spTree>
  </p:cSld>
  <p:clrMapOvr>
    <a:masterClrMapping/>
  </p:clrMapOvr>
  <p:transition spd="fast" advClick="1"/>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95" name=""/>
        <p:cNvGrpSpPr/>
        <p:nvPr/>
      </p:nvGrpSpPr>
      <p:grpSpPr>
        <a:xfrm rot="0">
          <a:off x="0" y="0"/>
          <a:ext cx="0" cy="0"/>
          <a:chOff x="0" y="0"/>
          <a:chExt cx="0" cy="0"/>
        </a:xfrm>
      </p:grpSpPr>
      <p:sp>
        <p:nvSpPr>
          <p:cNvPr id="1049343"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graphicFrame>
        <p:nvGraphicFramePr>
          <p:cNvPr id="4194322" name=""/>
          <p:cNvGraphicFramePr>
            <a:graphicFrameLocks/>
          </p:cNvGraphicFramePr>
          <p:nvPr/>
        </p:nvGraphicFramePr>
        <p:xfrm rot="0">
          <a:off x="3429000" y="2743200"/>
          <a:ext cx="4953000" cy="2171700"/>
        </p:xfrm>
        <a:graphic>
          <a:graphicData uri="http://schemas.openxmlformats.org/presentationml/2006/ole">
            <mc:AlternateContent xmlns:mc="http://schemas.openxmlformats.org/markup-compatibility/2006">
              <mc:Choice xmlns:v="urn:schemas-microsoft-com:vml" Requires="v">
                <p:oleObj name="CorelDRAW" r:id="rId1" spid="" imgH="2171700" imgW="4953000" showAsIcon="0" progId="CorelDRAW.Graphic.12">
                  <p:embed followColorScheme="full"/>
                  <p:pic>
                    <p:nvPicPr>
                      <p:cNvPr id="2097210" name="Object 3"/>
                      <p:cNvPicPr>
                        <a:picLocks/>
                      </p:cNvPicPr>
                      <p:nvPr/>
                    </p:nvPicPr>
                    <p:blipFill>
                      <a:blip xmlns:r="http://schemas.openxmlformats.org/officeDocument/2006/relationships" r:embed="rId2"/>
                      <a:srcRect l="0" t="0" r="0" b="0"/>
                      <a:stretch>
                        <a:fillRect/>
                      </a:stretch>
                    </p:blipFill>
                    <p:spPr>
                      <a:xfrm rot="0">
                        <a:off x="3429000" y="2743200"/>
                        <a:ext cx="4953000" cy="2171700"/>
                      </a:xfrm>
                      <a:prstGeom prst="rect"/>
                      <a:noFill/>
                      <a:ln>
                        <a:noFill/>
                      </a:ln>
                    </p:spPr>
                  </p:pic>
                </p:oleObj>
              </mc:Choice>
              <mc:Fallback>
                <p:oleObj name="CorelDRAW" r:id="rId1" spid="" imgH="2171700" imgW="4953000" showAsIcon="0" progId="CorelDRAW.Graphic.12">
                  <p:embed followColorScheme="full"/>
                  <p:pic>
                    <p:nvPicPr>
                      <p:cNvPr id="2097210" name="Object 3"/>
                      <p:cNvPicPr>
                        <a:picLocks/>
                      </p:cNvPicPr>
                      <p:nvPr/>
                    </p:nvPicPr>
                    <p:blipFill>
                      <a:blip xmlns:r="http://schemas.openxmlformats.org/officeDocument/2006/relationships" r:embed="rId2"/>
                      <a:srcRect l="0" t="0" r="0" b="0"/>
                      <a:stretch>
                        <a:fillRect/>
                      </a:stretch>
                    </p:blipFill>
                    <p:spPr>
                      <a:xfrm rot="0">
                        <a:off x="3429000" y="2743200"/>
                        <a:ext cx="4953000" cy="2171700"/>
                      </a:xfrm>
                      <a:prstGeom prst="rect"/>
                      <a:noFill/>
                      <a:ln>
                        <a:noFill/>
                      </a:ln>
                    </p:spPr>
                  </p:pic>
                </p:oleObj>
              </mc:Fallback>
            </mc:AlternateContent>
          </a:graphicData>
        </a:graphic>
      </p:graphicFrame>
      <p:pic>
        <p:nvPicPr>
          <p:cNvPr id="2097211" name="Picture 5"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44"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45" name="Rectangle 7"/>
          <p:cNvSpPr/>
          <p:nvPr/>
        </p:nvSpPr>
        <p:spPr>
          <a:xfrm rot="0">
            <a:off x="914400" y="1143000"/>
            <a:ext cx="46958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 4-bit Synchronous Binary Counter</a:t>
            </a:r>
          </a:p>
        </p:txBody>
      </p:sp>
      <p:pic>
        <p:nvPicPr>
          <p:cNvPr id="2097212" name="Picture 4"/>
          <p:cNvPicPr>
            <a:picLocks/>
          </p:cNvPicPr>
          <p:nvPr/>
        </p:nvPicPr>
        <p:blipFill>
          <a:blip xmlns:r="http://schemas.openxmlformats.org/officeDocument/2006/relationships" r:embed="rId4"/>
          <a:srcRect l="0" t="0" r="0" b="0"/>
          <a:stretch>
            <a:fillRect/>
          </a:stretch>
        </p:blipFill>
        <p:spPr>
          <a:xfrm rot="0">
            <a:off x="685800" y="2133600"/>
            <a:ext cx="2590800" cy="3657600"/>
          </a:xfrm>
          <a:prstGeom prst="rect"/>
          <a:noFill/>
          <a:ln>
            <a:noFill/>
          </a:ln>
        </p:spPr>
      </p:pic>
      <p:sp>
        <p:nvSpPr>
          <p:cNvPr id="1049346" name="Oval 17"/>
          <p:cNvSpPr/>
          <p:nvPr/>
        </p:nvSpPr>
        <p:spPr>
          <a:xfrm rot="0">
            <a:off x="1905000" y="3048000"/>
            <a:ext cx="762000" cy="304800"/>
          </a:xfrm>
          <a:prstGeom prst="ellipse"/>
          <a:noFill/>
          <a:ln w="28575" cap="flat" cmpd="sng">
            <a:solidFill>
              <a:srgbClr val="FF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47" name="Oval 18"/>
          <p:cNvSpPr/>
          <p:nvPr/>
        </p:nvSpPr>
        <p:spPr>
          <a:xfrm rot="0">
            <a:off x="1928812" y="3840162"/>
            <a:ext cx="762000" cy="304800"/>
          </a:xfrm>
          <a:prstGeom prst="ellipse"/>
          <a:noFill/>
          <a:ln w="28575" cap="flat" cmpd="sng">
            <a:solidFill>
              <a:srgbClr val="FF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48" name="Oval 19"/>
          <p:cNvSpPr/>
          <p:nvPr/>
        </p:nvSpPr>
        <p:spPr>
          <a:xfrm rot="0">
            <a:off x="1981200" y="4648200"/>
            <a:ext cx="762000" cy="304800"/>
          </a:xfrm>
          <a:prstGeom prst="ellipse"/>
          <a:noFill/>
          <a:ln w="28575" cap="flat" cmpd="sng">
            <a:solidFill>
              <a:srgbClr val="FF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49" name="Oval 20"/>
          <p:cNvSpPr/>
          <p:nvPr/>
        </p:nvSpPr>
        <p:spPr>
          <a:xfrm rot="0">
            <a:off x="1970087" y="5451475"/>
            <a:ext cx="762000" cy="304800"/>
          </a:xfrm>
          <a:prstGeom prst="ellipse"/>
          <a:noFill/>
          <a:ln w="28575" cap="flat" cmpd="sng">
            <a:solidFill>
              <a:srgbClr val="FF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50" name="Striped Right Arrow 21"/>
          <p:cNvSpPr/>
          <p:nvPr/>
        </p:nvSpPr>
        <p:spPr>
          <a:xfrm rot="5400000">
            <a:off x="5676900" y="2400300"/>
            <a:ext cx="381000" cy="304800"/>
          </a:xfrm>
          <a:custGeom>
            <a:avLst/>
            <a:gdLst>
              <a:gd name="l" fmla="*/ 47625 w 381000"/>
              <a:gd name="t" fmla="*/ 76200 h 304800"/>
              <a:gd name="r" fmla="*/ 304800 w 381000"/>
              <a:gd name="b" fmla="*/ 228600 h 304800"/>
            </a:gdLst>
            <a:ahLst/>
            <a:rect l="l" t="t" r="r" b="b"/>
            <a:pathLst>
              <a:path w="381000" h="304800">
                <a:moveTo>
                  <a:pt x="0" y="76200"/>
                </a:moveTo>
                <a:lnTo>
                  <a:pt x="9525" y="76200"/>
                </a:lnTo>
                <a:lnTo>
                  <a:pt x="9525" y="228600"/>
                </a:lnTo>
                <a:lnTo>
                  <a:pt x="0" y="228600"/>
                </a:lnTo>
                <a:close/>
                <a:moveTo>
                  <a:pt x="19050" y="76200"/>
                </a:moveTo>
                <a:lnTo>
                  <a:pt x="38100" y="76200"/>
                </a:lnTo>
                <a:lnTo>
                  <a:pt x="38100" y="228600"/>
                </a:lnTo>
                <a:lnTo>
                  <a:pt x="19050" y="228600"/>
                </a:lnTo>
                <a:close/>
                <a:moveTo>
                  <a:pt x="47625" y="76200"/>
                </a:moveTo>
                <a:lnTo>
                  <a:pt x="228600" y="76200"/>
                </a:lnTo>
                <a:lnTo>
                  <a:pt x="228600" y="0"/>
                </a:lnTo>
                <a:lnTo>
                  <a:pt x="381000" y="152400"/>
                </a:lnTo>
                <a:lnTo>
                  <a:pt x="228600" y="304800"/>
                </a:lnTo>
                <a:lnTo>
                  <a:pt x="228600" y="228600"/>
                </a:lnTo>
                <a:lnTo>
                  <a:pt x="47625" y="228600"/>
                </a:lnTo>
              </a:path>
            </a:pathLst>
          </a:custGeom>
          <a:solidFill>
            <a:srgbClr val="FF3300"/>
          </a:solidFill>
          <a:ln w="9525" cap="flat" cmpd="sng">
            <a:solidFill>
              <a:srgbClr val="FF000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51" name="TextBox 22"/>
          <p:cNvSpPr txBox="1"/>
          <p:nvPr/>
        </p:nvSpPr>
        <p:spPr>
          <a:xfrm rot="0">
            <a:off x="5421312" y="2057400"/>
            <a:ext cx="1524000" cy="2762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FF0000"/>
                </a:solidFill>
              </a:rPr>
              <a:t>Q</a:t>
            </a:r>
            <a:r>
              <a:rPr altLang="en-US" baseline="-25000" sz="1200" lang="en-US">
                <a:solidFill>
                  <a:srgbClr val="FF0000"/>
                </a:solidFill>
              </a:rPr>
              <a:t>1</a:t>
            </a:r>
            <a:r>
              <a:rPr altLang="en-US" sz="1200" lang="en-US">
                <a:solidFill>
                  <a:srgbClr val="FF0000"/>
                </a:solidFill>
              </a:rPr>
              <a:t>Q</a:t>
            </a:r>
            <a:r>
              <a:rPr altLang="en-US" baseline="-25000" sz="1200" lang="en-US">
                <a:solidFill>
                  <a:srgbClr val="FF0000"/>
                </a:solidFill>
              </a:rPr>
              <a:t>0</a:t>
            </a:r>
            <a:r>
              <a:rPr altLang="en-US" sz="1200" lang="en-US">
                <a:solidFill>
                  <a:srgbClr val="FF0000"/>
                </a:solidFill>
              </a:rPr>
              <a:t> = 11</a:t>
            </a:r>
          </a:p>
        </p:txBody>
      </p:sp>
      <p:sp>
        <p:nvSpPr>
          <p:cNvPr id="1049352" name="TextBox 23"/>
          <p:cNvSpPr txBox="1"/>
          <p:nvPr/>
        </p:nvSpPr>
        <p:spPr>
          <a:xfrm rot="0">
            <a:off x="6781800" y="2133600"/>
            <a:ext cx="1524000" cy="2762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3366FF"/>
                </a:solidFill>
              </a:rPr>
              <a:t>Q</a:t>
            </a:r>
            <a:r>
              <a:rPr altLang="en-US" baseline="-25000" sz="1200" lang="en-US">
                <a:solidFill>
                  <a:srgbClr val="3366FF"/>
                </a:solidFill>
              </a:rPr>
              <a:t>2</a:t>
            </a:r>
            <a:r>
              <a:rPr altLang="en-US" sz="1200" lang="en-US">
                <a:solidFill>
                  <a:srgbClr val="3366FF"/>
                </a:solidFill>
              </a:rPr>
              <a:t>Q</a:t>
            </a:r>
            <a:r>
              <a:rPr altLang="en-US" baseline="-25000" sz="1200" lang="en-US">
                <a:solidFill>
                  <a:srgbClr val="3366FF"/>
                </a:solidFill>
              </a:rPr>
              <a:t>1</a:t>
            </a:r>
            <a:r>
              <a:rPr altLang="en-US" sz="1200" lang="en-US">
                <a:solidFill>
                  <a:srgbClr val="3366FF"/>
                </a:solidFill>
              </a:rPr>
              <a:t>Q</a:t>
            </a:r>
            <a:r>
              <a:rPr altLang="en-US" baseline="-25000" sz="1200" lang="en-US">
                <a:solidFill>
                  <a:srgbClr val="3366FF"/>
                </a:solidFill>
              </a:rPr>
              <a:t>0</a:t>
            </a:r>
            <a:r>
              <a:rPr altLang="en-US" sz="1200" lang="en-US">
                <a:solidFill>
                  <a:srgbClr val="3366FF"/>
                </a:solidFill>
              </a:rPr>
              <a:t> = 111</a:t>
            </a:r>
          </a:p>
        </p:txBody>
      </p:sp>
      <p:sp>
        <p:nvSpPr>
          <p:cNvPr id="1049353" name="Striped Right Arrow 24"/>
          <p:cNvSpPr/>
          <p:nvPr/>
        </p:nvSpPr>
        <p:spPr>
          <a:xfrm rot="5400000">
            <a:off x="7048500" y="2476500"/>
            <a:ext cx="381000" cy="304800"/>
          </a:xfrm>
          <a:custGeom>
            <a:avLst/>
            <a:gdLst>
              <a:gd name="l" fmla="*/ 47625 w 381000"/>
              <a:gd name="t" fmla="*/ 76200 h 304800"/>
              <a:gd name="r" fmla="*/ 304800 w 381000"/>
              <a:gd name="b" fmla="*/ 228600 h 304800"/>
            </a:gdLst>
            <a:ahLst/>
            <a:rect l="l" t="t" r="r" b="b"/>
            <a:pathLst>
              <a:path w="381000" h="304800">
                <a:moveTo>
                  <a:pt x="0" y="76200"/>
                </a:moveTo>
                <a:lnTo>
                  <a:pt x="9525" y="76200"/>
                </a:lnTo>
                <a:lnTo>
                  <a:pt x="9525" y="228600"/>
                </a:lnTo>
                <a:lnTo>
                  <a:pt x="0" y="228600"/>
                </a:lnTo>
                <a:close/>
                <a:moveTo>
                  <a:pt x="19050" y="76200"/>
                </a:moveTo>
                <a:lnTo>
                  <a:pt x="38100" y="76200"/>
                </a:lnTo>
                <a:lnTo>
                  <a:pt x="38100" y="228600"/>
                </a:lnTo>
                <a:lnTo>
                  <a:pt x="19050" y="228600"/>
                </a:lnTo>
                <a:close/>
                <a:moveTo>
                  <a:pt x="47625" y="76200"/>
                </a:moveTo>
                <a:lnTo>
                  <a:pt x="228600" y="76200"/>
                </a:lnTo>
                <a:lnTo>
                  <a:pt x="228600" y="0"/>
                </a:lnTo>
                <a:lnTo>
                  <a:pt x="381000" y="152400"/>
                </a:lnTo>
                <a:lnTo>
                  <a:pt x="228600" y="304800"/>
                </a:lnTo>
                <a:lnTo>
                  <a:pt x="228600" y="228600"/>
                </a:lnTo>
                <a:lnTo>
                  <a:pt x="47625" y="228600"/>
                </a:lnTo>
              </a:path>
            </a:pathLst>
          </a:custGeom>
          <a:solidFill>
            <a:srgbClr val="3366FF"/>
          </a:solidFill>
          <a:ln w="9525" cap="flat" cmpd="sng">
            <a:solidFill>
              <a:srgbClr val="3366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54" name="Oval 25"/>
          <p:cNvSpPr/>
          <p:nvPr/>
        </p:nvSpPr>
        <p:spPr>
          <a:xfrm rot="0">
            <a:off x="1371600" y="3810000"/>
            <a:ext cx="1447800" cy="381000"/>
          </a:xfrm>
          <a:prstGeom prst="ellipse"/>
          <a:noFill/>
          <a:ln w="28575" cap="flat" cmpd="sng">
            <a:solidFill>
              <a:srgbClr val="3366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55" name="Oval 26"/>
          <p:cNvSpPr/>
          <p:nvPr/>
        </p:nvSpPr>
        <p:spPr>
          <a:xfrm rot="0">
            <a:off x="1371600" y="5410200"/>
            <a:ext cx="1447800" cy="381000"/>
          </a:xfrm>
          <a:prstGeom prst="ellipse"/>
          <a:noFill/>
          <a:ln w="28575" cap="flat" cmpd="sng">
            <a:solidFill>
              <a:srgbClr val="3366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98" name=""/>
        <p:cNvGrpSpPr/>
        <p:nvPr/>
      </p:nvGrpSpPr>
      <p:grpSpPr>
        <a:xfrm rot="0">
          <a:off x="0" y="0"/>
          <a:ext cx="0" cy="0"/>
          <a:chOff x="0" y="0"/>
          <a:chExt cx="0" cy="0"/>
        </a:xfrm>
      </p:grpSpPr>
      <p:sp>
        <p:nvSpPr>
          <p:cNvPr id="1049359" name="Rectangle 15"/>
          <p:cNvSpPr/>
          <p:nvPr/>
        </p:nvSpPr>
        <p:spPr>
          <a:xfrm rot="0">
            <a:off x="4419600" y="4343400"/>
            <a:ext cx="287337" cy="696912"/>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60" name="Rectangle 16"/>
          <p:cNvSpPr/>
          <p:nvPr/>
        </p:nvSpPr>
        <p:spPr>
          <a:xfrm rot="0">
            <a:off x="6792912" y="4343400"/>
            <a:ext cx="287337" cy="696912"/>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61" name="Rectangle 17"/>
          <p:cNvSpPr/>
          <p:nvPr/>
        </p:nvSpPr>
        <p:spPr>
          <a:xfrm rot="0">
            <a:off x="5614987" y="4343400"/>
            <a:ext cx="287337" cy="1219200"/>
          </a:xfrm>
          <a:prstGeom prst="rect"/>
          <a:solidFill>
            <a:srgbClr val="CCEC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62" name="Rectangle 18"/>
          <p:cNvSpPr/>
          <p:nvPr/>
        </p:nvSpPr>
        <p:spPr>
          <a:xfrm rot="0">
            <a:off x="7956550" y="4343400"/>
            <a:ext cx="287337" cy="1219200"/>
          </a:xfrm>
          <a:prstGeom prst="rect"/>
          <a:solidFill>
            <a:srgbClr val="CCEC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63"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graphicFrame>
        <p:nvGraphicFramePr>
          <p:cNvPr id="4194323" name=""/>
          <p:cNvGraphicFramePr>
            <a:graphicFrameLocks/>
          </p:cNvGraphicFramePr>
          <p:nvPr/>
        </p:nvGraphicFramePr>
        <p:xfrm rot="0">
          <a:off x="1143000" y="1752600"/>
          <a:ext cx="6621462" cy="1985962"/>
        </p:xfrm>
        <a:graphic>
          <a:graphicData uri="http://schemas.openxmlformats.org/presentationml/2006/ole">
            <mc:AlternateContent xmlns:mc="http://schemas.openxmlformats.org/markup-compatibility/2006">
              <mc:Choice xmlns:v="urn:schemas-microsoft-com:vml" Requires="v">
                <p:oleObj name="CorelDRAW" r:id="rId1" spid="" imgH="1985962" imgW="6621462" showAsIcon="0" progId="CorelDRAW.Graphic.12">
                  <p:embed followColorScheme="full"/>
                  <p:pic>
                    <p:nvPicPr>
                      <p:cNvPr id="2097213" name="Object 3"/>
                      <p:cNvPicPr>
                        <a:picLocks/>
                      </p:cNvPicPr>
                      <p:nvPr/>
                    </p:nvPicPr>
                    <p:blipFill>
                      <a:blip xmlns:r="http://schemas.openxmlformats.org/officeDocument/2006/relationships" r:embed="rId2"/>
                      <a:srcRect l="0" t="0" r="0" b="0"/>
                      <a:stretch>
                        <a:fillRect/>
                      </a:stretch>
                    </p:blipFill>
                    <p:spPr>
                      <a:xfrm rot="0">
                        <a:off x="1143000" y="1752600"/>
                        <a:ext cx="6621462" cy="1985962"/>
                      </a:xfrm>
                      <a:prstGeom prst="rect"/>
                      <a:noFill/>
                      <a:ln>
                        <a:noFill/>
                      </a:ln>
                    </p:spPr>
                  </p:pic>
                </p:oleObj>
              </mc:Choice>
              <mc:Fallback>
                <p:oleObj name="CorelDRAW" r:id="rId1" spid="" imgH="1985962" imgW="6621462" showAsIcon="0" progId="CorelDRAW.Graphic.12">
                  <p:embed followColorScheme="full"/>
                  <p:pic>
                    <p:nvPicPr>
                      <p:cNvPr id="2097213" name="Object 3"/>
                      <p:cNvPicPr>
                        <a:picLocks/>
                      </p:cNvPicPr>
                      <p:nvPr/>
                    </p:nvPicPr>
                    <p:blipFill>
                      <a:blip xmlns:r="http://schemas.openxmlformats.org/officeDocument/2006/relationships" r:embed="rId2"/>
                      <a:srcRect l="0" t="0" r="0" b="0"/>
                      <a:stretch>
                        <a:fillRect/>
                      </a:stretch>
                    </p:blipFill>
                    <p:spPr>
                      <a:xfrm rot="0">
                        <a:off x="1143000" y="1752600"/>
                        <a:ext cx="6621462" cy="1985962"/>
                      </a:xfrm>
                      <a:prstGeom prst="rect"/>
                      <a:noFill/>
                      <a:ln>
                        <a:noFill/>
                      </a:ln>
                    </p:spPr>
                  </p:pic>
                </p:oleObj>
              </mc:Fallback>
            </mc:AlternateContent>
          </a:graphicData>
        </a:graphic>
      </p:graphicFrame>
      <p:pic>
        <p:nvPicPr>
          <p:cNvPr id="2097214" name="Picture 5"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64"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65" name="Rectangle 7"/>
          <p:cNvSpPr/>
          <p:nvPr/>
        </p:nvSpPr>
        <p:spPr>
          <a:xfrm rot="0">
            <a:off x="914400" y="1143000"/>
            <a:ext cx="46958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 4-bit Synchronous Binary Counter</a:t>
            </a:r>
          </a:p>
        </p:txBody>
      </p:sp>
      <p:graphicFrame>
        <p:nvGraphicFramePr>
          <p:cNvPr id="4194324" name=""/>
          <p:cNvGraphicFramePr>
            <a:graphicFrameLocks/>
          </p:cNvGraphicFramePr>
          <p:nvPr/>
        </p:nvGraphicFramePr>
        <p:xfrm rot="0">
          <a:off x="3581400" y="3810000"/>
          <a:ext cx="4876800" cy="2211387"/>
        </p:xfrm>
        <a:graphic>
          <a:graphicData uri="http://schemas.openxmlformats.org/presentationml/2006/ole">
            <mc:AlternateContent xmlns:mc="http://schemas.openxmlformats.org/markup-compatibility/2006">
              <mc:Choice xmlns:v="urn:schemas-microsoft-com:vml" Requires="v">
                <p:oleObj name="CorelDRAW" r:id="rId4" spid="" imgH="2211387" imgW="4876800" showAsIcon="0" progId="CorelDRAW.Graphic.13">
                  <p:embed followColorScheme="full"/>
                  <p:pic>
                    <p:nvPicPr>
                      <p:cNvPr id="2097215" name="Object 8"/>
                      <p:cNvPicPr>
                        <a:picLocks/>
                      </p:cNvPicPr>
                      <p:nvPr/>
                    </p:nvPicPr>
                    <p:blipFill>
                      <a:blip xmlns:r="http://schemas.openxmlformats.org/officeDocument/2006/relationships" r:embed="rId5"/>
                      <a:srcRect l="0" t="0" r="0" b="0"/>
                      <a:stretch>
                        <a:fillRect/>
                      </a:stretch>
                    </p:blipFill>
                    <p:spPr>
                      <a:xfrm rot="0">
                        <a:off x="3581400" y="3810000"/>
                        <a:ext cx="4876800" cy="2211387"/>
                      </a:xfrm>
                      <a:prstGeom prst="rect"/>
                      <a:noFill/>
                      <a:ln>
                        <a:noFill/>
                      </a:ln>
                    </p:spPr>
                  </p:pic>
                </p:oleObj>
              </mc:Choice>
              <mc:Fallback>
                <p:oleObj name="CorelDRAW" r:id="rId4" spid="" imgH="2211387" imgW="4876800" showAsIcon="0" progId="CorelDRAW.Graphic.13">
                  <p:embed followColorScheme="full"/>
                  <p:pic>
                    <p:nvPicPr>
                      <p:cNvPr id="2097215" name="Object 8"/>
                      <p:cNvPicPr>
                        <a:picLocks/>
                      </p:cNvPicPr>
                      <p:nvPr/>
                    </p:nvPicPr>
                    <p:blipFill>
                      <a:blip xmlns:r="http://schemas.openxmlformats.org/officeDocument/2006/relationships" r:embed="rId5"/>
                      <a:srcRect l="0" t="0" r="0" b="0"/>
                      <a:stretch>
                        <a:fillRect/>
                      </a:stretch>
                    </p:blipFill>
                    <p:spPr>
                      <a:xfrm rot="0">
                        <a:off x="3581400" y="3810000"/>
                        <a:ext cx="4876800" cy="2211387"/>
                      </a:xfrm>
                      <a:prstGeom prst="rect"/>
                      <a:noFill/>
                      <a:ln>
                        <a:noFill/>
                      </a:ln>
                    </p:spPr>
                  </p:pic>
                </p:oleObj>
              </mc:Fallback>
            </mc:AlternateContent>
          </a:graphicData>
        </a:graphic>
      </p:graphicFrame>
      <p:sp>
        <p:nvSpPr>
          <p:cNvPr id="1049366" name="Text Box 10"/>
          <p:cNvSpPr txBox="1"/>
          <p:nvPr/>
        </p:nvSpPr>
        <p:spPr>
          <a:xfrm rot="0">
            <a:off x="3276600" y="42672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367" name="Text Box 11"/>
          <p:cNvSpPr txBox="1"/>
          <p:nvPr/>
        </p:nvSpPr>
        <p:spPr>
          <a:xfrm rot="0">
            <a:off x="3276600" y="4724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368" name="Text Box 12"/>
          <p:cNvSpPr txBox="1"/>
          <p:nvPr/>
        </p:nvSpPr>
        <p:spPr>
          <a:xfrm rot="0">
            <a:off x="3276600" y="51816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369" name="Text Box 13"/>
          <p:cNvSpPr txBox="1"/>
          <p:nvPr/>
        </p:nvSpPr>
        <p:spPr>
          <a:xfrm rot="0">
            <a:off x="3276600" y="57150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sp>
        <p:nvSpPr>
          <p:cNvPr id="1049370" name="Text Box 14"/>
          <p:cNvSpPr txBox="1"/>
          <p:nvPr/>
        </p:nvSpPr>
        <p:spPr>
          <a:xfrm rot="0">
            <a:off x="609600" y="3810000"/>
            <a:ext cx="2590800" cy="22891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The 4-bit binary counter has one more AND gate than the 3-bit counter just described. The shaded areas show where the AND gate outputs are HIGH causing the next FF to toggle.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201" name=""/>
        <p:cNvGrpSpPr/>
        <p:nvPr/>
      </p:nvGrpSpPr>
      <p:grpSpPr>
        <a:xfrm rot="0">
          <a:off x="0" y="0"/>
          <a:ext cx="0" cy="0"/>
          <a:chOff x="0" y="0"/>
          <a:chExt cx="0" cy="0"/>
        </a:xfrm>
      </p:grpSpPr>
      <p:sp>
        <p:nvSpPr>
          <p:cNvPr id="1049374"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375" name="Text Box 8"/>
          <p:cNvSpPr txBox="1"/>
          <p:nvPr/>
        </p:nvSpPr>
        <p:spPr>
          <a:xfrm rot="0">
            <a:off x="1219200" y="1676400"/>
            <a:ext cx="71628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BCD synchronous decade counter counts from 0000 to 1001, then recycles to 0000.</a:t>
            </a:r>
          </a:p>
        </p:txBody>
      </p:sp>
      <p:pic>
        <p:nvPicPr>
          <p:cNvPr id="2097216" name="Picture 1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76" name="Text Box 1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77" name="Rectangle 14"/>
          <p:cNvSpPr/>
          <p:nvPr/>
        </p:nvSpPr>
        <p:spPr>
          <a:xfrm rot="0">
            <a:off x="914400" y="1143000"/>
            <a:ext cx="28670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Decade Counter</a:t>
            </a:r>
          </a:p>
        </p:txBody>
      </p:sp>
      <p:pic>
        <p:nvPicPr>
          <p:cNvPr id="2097217" name="Picture 3"/>
          <p:cNvPicPr>
            <a:picLocks/>
          </p:cNvPicPr>
          <p:nvPr/>
        </p:nvPicPr>
        <p:blipFill>
          <a:blip xmlns:r="http://schemas.openxmlformats.org/officeDocument/2006/relationships" r:embed="rId2"/>
          <a:srcRect l="0" t="0" r="0" b="0"/>
          <a:stretch>
            <a:fillRect/>
          </a:stretch>
        </p:blipFill>
        <p:spPr>
          <a:xfrm rot="0">
            <a:off x="914400" y="2371725"/>
            <a:ext cx="2633662" cy="3648075"/>
          </a:xfrm>
          <a:prstGeom prst="rect"/>
          <a:noFill/>
          <a:ln>
            <a:noFill/>
          </a:ln>
        </p:spPr>
      </p:pic>
      <p:sp>
        <p:nvSpPr>
          <p:cNvPr id="1049378" name="TextBox 13"/>
          <p:cNvSpPr txBox="1"/>
          <p:nvPr/>
        </p:nvSpPr>
        <p:spPr>
          <a:xfrm rot="0">
            <a:off x="4191000" y="3230562"/>
            <a:ext cx="3581400" cy="31702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J</a:t>
            </a:r>
            <a:r>
              <a:rPr altLang="en-US" baseline="-25000" lang="en-US"/>
              <a:t>0</a:t>
            </a:r>
            <a:r>
              <a:rPr altLang="en-US" lang="en-US"/>
              <a:t> =  K</a:t>
            </a:r>
            <a:r>
              <a:rPr altLang="en-US" baseline="-25000" lang="en-US"/>
              <a:t>0</a:t>
            </a:r>
            <a:r>
              <a:rPr altLang="en-US" lang="en-US"/>
              <a:t> = 1</a:t>
            </a:r>
          </a:p>
          <a:p>
            <a:pPr lvl="0"/>
            <a:endParaRPr altLang="en-US" sz="1800" lang="en-US"/>
          </a:p>
          <a:p>
            <a:pPr lvl="0"/>
            <a:r>
              <a:rPr altLang="en-US" lang="en-US"/>
              <a:t>J</a:t>
            </a:r>
            <a:r>
              <a:rPr altLang="en-US" baseline="-25000" lang="en-US"/>
              <a:t>1</a:t>
            </a:r>
            <a:r>
              <a:rPr altLang="en-US" lang="en-US"/>
              <a:t> =  K</a:t>
            </a:r>
            <a:r>
              <a:rPr altLang="en-US" baseline="-25000" lang="en-US"/>
              <a:t>1</a:t>
            </a:r>
            <a:r>
              <a:rPr altLang="en-US" lang="en-US"/>
              <a:t> =  Q</a:t>
            </a:r>
            <a:r>
              <a:rPr altLang="en-US" baseline="-25000" lang="en-US"/>
              <a:t>0</a:t>
            </a:r>
            <a:r>
              <a:rPr altLang="en-US" lang="en-US"/>
              <a:t>Q</a:t>
            </a:r>
            <a:r>
              <a:rPr altLang="en-US" baseline="-25000" lang="en-US"/>
              <a:t>3</a:t>
            </a:r>
          </a:p>
          <a:p>
            <a:pPr lvl="0"/>
            <a:endParaRPr altLang="en-US" baseline="-25000" lang="en-US"/>
          </a:p>
          <a:p>
            <a:pPr lvl="0"/>
            <a:r>
              <a:rPr altLang="en-US" lang="en-US"/>
              <a:t>J</a:t>
            </a:r>
            <a:r>
              <a:rPr altLang="en-US" baseline="-25000" lang="en-US"/>
              <a:t>2</a:t>
            </a:r>
            <a:r>
              <a:rPr altLang="en-US" lang="en-US"/>
              <a:t> =  K</a:t>
            </a:r>
            <a:r>
              <a:rPr altLang="en-US" baseline="-25000" lang="en-US"/>
              <a:t>2</a:t>
            </a:r>
            <a:r>
              <a:rPr altLang="en-US" lang="en-US"/>
              <a:t> =  Q</a:t>
            </a:r>
            <a:r>
              <a:rPr altLang="en-US" baseline="-25000" lang="en-US"/>
              <a:t>0</a:t>
            </a:r>
            <a:r>
              <a:rPr altLang="en-US" lang="en-US"/>
              <a:t>Q</a:t>
            </a:r>
            <a:r>
              <a:rPr altLang="en-US" baseline="-25000" lang="en-US"/>
              <a:t>1</a:t>
            </a:r>
          </a:p>
          <a:p>
            <a:pPr lvl="0"/>
            <a:endParaRPr altLang="en-US" baseline="-25000" lang="en-US"/>
          </a:p>
          <a:p>
            <a:pPr lvl="0"/>
            <a:r>
              <a:rPr altLang="en-US" lang="en-US"/>
              <a:t>J</a:t>
            </a:r>
            <a:r>
              <a:rPr altLang="en-US" baseline="-25000" lang="en-US"/>
              <a:t>3</a:t>
            </a:r>
            <a:r>
              <a:rPr altLang="en-US" lang="en-US"/>
              <a:t> =  K</a:t>
            </a:r>
            <a:r>
              <a:rPr altLang="en-US" baseline="-25000" lang="en-US"/>
              <a:t>3</a:t>
            </a:r>
            <a:r>
              <a:rPr altLang="en-US" lang="en-US"/>
              <a:t> = Q</a:t>
            </a:r>
            <a:r>
              <a:rPr altLang="en-US" baseline="-25000" lang="en-US"/>
              <a:t>0</a:t>
            </a:r>
            <a:r>
              <a:rPr altLang="en-US" lang="en-US"/>
              <a:t>Q</a:t>
            </a:r>
            <a:r>
              <a:rPr altLang="en-US" baseline="-25000" lang="en-US"/>
              <a:t>1</a:t>
            </a:r>
            <a:r>
              <a:rPr altLang="en-US" lang="en-US"/>
              <a:t>Q</a:t>
            </a:r>
            <a:r>
              <a:rPr altLang="en-US" baseline="-25000" lang="en-US"/>
              <a:t>2  </a:t>
            </a:r>
            <a:r>
              <a:rPr altLang="en-US" lang="en-US"/>
              <a:t>+ Q</a:t>
            </a:r>
            <a:r>
              <a:rPr altLang="en-US" baseline="-25000" lang="en-US"/>
              <a:t>0</a:t>
            </a:r>
            <a:r>
              <a:rPr altLang="en-US" lang="en-US"/>
              <a:t>Q</a:t>
            </a:r>
            <a:r>
              <a:rPr altLang="en-US" baseline="-25000" lang="en-US"/>
              <a:t>3</a:t>
            </a:r>
          </a:p>
          <a:p>
            <a:pPr lvl="0"/>
            <a:endParaRPr altLang="en-US" lang="en-US"/>
          </a:p>
          <a:p>
            <a:pPr lvl="0"/>
            <a:endParaRPr altLang="en-US" lang="en-US"/>
          </a:p>
        </p:txBody>
      </p:sp>
      <p:cxnSp>
        <p:nvCxnSpPr>
          <p:cNvPr id="3145736" name="Straight Connector 15"/>
          <p:cNvCxnSpPr>
            <a:cxnSpLocks/>
          </p:cNvCxnSpPr>
          <p:nvPr/>
        </p:nvCxnSpPr>
        <p:spPr>
          <a:xfrm rot="0">
            <a:off x="5932487" y="3968750"/>
            <a:ext cx="228600" cy="0"/>
          </a:xfrm>
          <a:prstGeom prst="line"/>
          <a:noFill/>
          <a:ln w="9525" cap="flat" cmpd="sng">
            <a:solidFill>
              <a:schemeClr val="dk1">
                <a:alpha val="100000"/>
              </a:schemeClr>
            </a:solidFill>
            <a:prstDash val="solid"/>
            <a:round/>
          </a:ln>
        </p:spPr>
      </p:cxnSp>
      <p:sp>
        <p:nvSpPr>
          <p:cNvPr id="1049379" name="Rectangle 9"/>
          <p:cNvSpPr/>
          <p:nvPr/>
        </p:nvSpPr>
        <p:spPr>
          <a:xfrm rot="0">
            <a:off x="5510212" y="3200400"/>
            <a:ext cx="2362200" cy="6858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00" lang="en-US"/>
          </a:p>
          <a:p>
            <a:pPr lvl="0"/>
            <a:r>
              <a:rPr altLang="en-US" lang="en-US"/>
              <a:t>? </a:t>
            </a:r>
          </a:p>
        </p:txBody>
      </p:sp>
      <p:sp>
        <p:nvSpPr>
          <p:cNvPr id="1049380" name="Rectangle 10"/>
          <p:cNvSpPr/>
          <p:nvPr/>
        </p:nvSpPr>
        <p:spPr>
          <a:xfrm rot="0">
            <a:off x="5562600" y="3840162"/>
            <a:ext cx="2362200" cy="487362"/>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00" lang="en-US"/>
          </a:p>
          <a:p>
            <a:pPr lvl="0"/>
            <a:r>
              <a:rPr altLang="en-US" lang="en-US"/>
              <a:t>? </a:t>
            </a:r>
          </a:p>
        </p:txBody>
      </p:sp>
      <p:sp>
        <p:nvSpPr>
          <p:cNvPr id="1049381" name="Rectangle 11"/>
          <p:cNvSpPr/>
          <p:nvPr/>
        </p:nvSpPr>
        <p:spPr>
          <a:xfrm rot="0">
            <a:off x="5562600" y="4525962"/>
            <a:ext cx="2362200" cy="487362"/>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00" lang="en-US"/>
          </a:p>
          <a:p>
            <a:pPr lvl="0"/>
            <a:r>
              <a:rPr altLang="en-US" lang="en-US"/>
              <a:t>? </a:t>
            </a:r>
          </a:p>
        </p:txBody>
      </p:sp>
      <p:sp>
        <p:nvSpPr>
          <p:cNvPr id="1049382" name="Rectangle 12"/>
          <p:cNvSpPr/>
          <p:nvPr/>
        </p:nvSpPr>
        <p:spPr>
          <a:xfrm rot="0">
            <a:off x="5538787" y="5135562"/>
            <a:ext cx="2362200" cy="487362"/>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00" lang="en-US"/>
          </a:p>
          <a:p>
            <a:pPr lvl="0"/>
            <a:r>
              <a:rPr altLang="en-US" lang="en-US"/>
              <a:t>? </a:t>
            </a:r>
          </a:p>
        </p:txBody>
      </p:sp>
      <p:sp>
        <p:nvSpPr>
          <p:cNvPr id="1049383" name="TextBox 13"/>
          <p:cNvSpPr txBox="1"/>
          <p:nvPr/>
        </p:nvSpPr>
        <p:spPr>
          <a:xfrm rot="0">
            <a:off x="3962400" y="2362200"/>
            <a:ext cx="4343400" cy="646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solidFill>
                  <a:srgbClr val="3366FF"/>
                </a:solidFill>
              </a:rPr>
              <a:t>Input conditions / logic equations at different counter stages: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204" name=""/>
        <p:cNvGrpSpPr/>
        <p:nvPr/>
      </p:nvGrpSpPr>
      <p:grpSpPr>
        <a:xfrm rot="0">
          <a:off x="0" y="0"/>
          <a:ext cx="0" cy="0"/>
          <a:chOff x="0" y="0"/>
          <a:chExt cx="0" cy="0"/>
        </a:xfrm>
      </p:grpSpPr>
      <p:sp>
        <p:nvSpPr>
          <p:cNvPr id="1049387"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388" name="Text Box 8"/>
          <p:cNvSpPr txBox="1"/>
          <p:nvPr/>
        </p:nvSpPr>
        <p:spPr>
          <a:xfrm rot="0">
            <a:off x="1219200" y="1676400"/>
            <a:ext cx="7162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With some additional logic, a binary counter can be converted to a BCD synchronous decade counter. After reaching the count 1001, the counter recycles to 0000.</a:t>
            </a:r>
          </a:p>
        </p:txBody>
      </p:sp>
      <p:graphicFrame>
        <p:nvGraphicFramePr>
          <p:cNvPr id="4194325" name=""/>
          <p:cNvGraphicFramePr>
            <a:graphicFrameLocks/>
          </p:cNvGraphicFramePr>
          <p:nvPr/>
        </p:nvGraphicFramePr>
        <p:xfrm rot="0">
          <a:off x="1066800" y="3733800"/>
          <a:ext cx="6913562" cy="2097087"/>
        </p:xfrm>
        <a:graphic>
          <a:graphicData uri="http://schemas.openxmlformats.org/presentationml/2006/ole">
            <mc:AlternateContent xmlns:mc="http://schemas.openxmlformats.org/markup-compatibility/2006">
              <mc:Choice xmlns:v="urn:schemas-microsoft-com:vml" Requires="v">
                <p:oleObj name="CorelDRAW" r:id="rId1" spid="" imgH="2097087" imgW="6913562" showAsIcon="0" progId="CorelDRAW.Graphic.12">
                  <p:embed followColorScheme="full"/>
                  <p:pic>
                    <p:nvPicPr>
                      <p:cNvPr id="2097218" name="Object 9"/>
                      <p:cNvPicPr>
                        <a:picLocks/>
                      </p:cNvPicPr>
                      <p:nvPr/>
                    </p:nvPicPr>
                    <p:blipFill>
                      <a:blip xmlns:r="http://schemas.openxmlformats.org/officeDocument/2006/relationships" r:embed="rId2"/>
                      <a:srcRect l="0" t="0" r="0" b="0"/>
                      <a:stretch>
                        <a:fillRect/>
                      </a:stretch>
                    </p:blipFill>
                    <p:spPr>
                      <a:xfrm rot="0">
                        <a:off x="1066800" y="3733800"/>
                        <a:ext cx="6913562" cy="2097087"/>
                      </a:xfrm>
                      <a:prstGeom prst="rect"/>
                      <a:noFill/>
                      <a:ln>
                        <a:noFill/>
                      </a:ln>
                    </p:spPr>
                  </p:pic>
                </p:oleObj>
              </mc:Choice>
              <mc:Fallback>
                <p:oleObj name="CorelDRAW" r:id="rId1" spid="" imgH="2097087" imgW="6913562" showAsIcon="0" progId="CorelDRAW.Graphic.12">
                  <p:embed followColorScheme="full"/>
                  <p:pic>
                    <p:nvPicPr>
                      <p:cNvPr id="2097218" name="Object 9"/>
                      <p:cNvPicPr>
                        <a:picLocks/>
                      </p:cNvPicPr>
                      <p:nvPr/>
                    </p:nvPicPr>
                    <p:blipFill>
                      <a:blip xmlns:r="http://schemas.openxmlformats.org/officeDocument/2006/relationships" r:embed="rId2"/>
                      <a:srcRect l="0" t="0" r="0" b="0"/>
                      <a:stretch>
                        <a:fillRect/>
                      </a:stretch>
                    </p:blipFill>
                    <p:spPr>
                      <a:xfrm rot="0">
                        <a:off x="1066800" y="3733800"/>
                        <a:ext cx="6913562" cy="2097087"/>
                      </a:xfrm>
                      <a:prstGeom prst="rect"/>
                      <a:noFill/>
                      <a:ln>
                        <a:noFill/>
                      </a:ln>
                    </p:spPr>
                  </p:pic>
                </p:oleObj>
              </mc:Fallback>
            </mc:AlternateContent>
          </a:graphicData>
        </a:graphic>
      </p:graphicFrame>
      <p:sp>
        <p:nvSpPr>
          <p:cNvPr id="1049389" name="Text Box 10"/>
          <p:cNvSpPr txBox="1"/>
          <p:nvPr/>
        </p:nvSpPr>
        <p:spPr>
          <a:xfrm rot="0">
            <a:off x="1219200" y="2819400"/>
            <a:ext cx="66294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This gate detects 1001, and causes FF3 to toggle on the next clock pulse.  FF0 toggles on every clock pulse. Thus, the count starts over at 0000.</a:t>
            </a:r>
          </a:p>
        </p:txBody>
      </p:sp>
      <p:sp>
        <p:nvSpPr>
          <p:cNvPr id="1049390" name="Line 11"/>
          <p:cNvSpPr/>
          <p:nvPr/>
        </p:nvSpPr>
        <p:spPr>
          <a:xfrm rot="0">
            <a:off x="3657600" y="3124200"/>
            <a:ext cx="2362200" cy="838200"/>
          </a:xfrm>
          <a:prstGeom prst="line"/>
          <a:noFill/>
          <a:ln w="9525" cap="flat" cmpd="sng">
            <a:solidFill>
              <a:srgbClr val="FF0000">
                <a:alpha val="100000"/>
              </a:srgbClr>
            </a:solidFill>
            <a:prstDash val="solid"/>
            <a:round/>
            <a:tailEnd type="triangle" w="med" len="med"/>
          </a:ln>
        </p:spPr>
      </p:sp>
      <p:pic>
        <p:nvPicPr>
          <p:cNvPr id="2097219" name="Picture 12"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91" name="Text Box 1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92" name="Rectangle 14"/>
          <p:cNvSpPr/>
          <p:nvPr/>
        </p:nvSpPr>
        <p:spPr>
          <a:xfrm rot="0">
            <a:off x="914400" y="1143000"/>
            <a:ext cx="28670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Decade Counter</a:t>
            </a:r>
          </a:p>
        </p:txBody>
      </p:sp>
      <p:sp>
        <p:nvSpPr>
          <p:cNvPr id="1049393" name="Text Box 15"/>
          <p:cNvSpPr txBox="1"/>
          <p:nvPr/>
        </p:nvSpPr>
        <p:spPr>
          <a:xfrm rot="0">
            <a:off x="5410200" y="38401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394" name="Text Box 16"/>
          <p:cNvSpPr txBox="1"/>
          <p:nvPr/>
        </p:nvSpPr>
        <p:spPr>
          <a:xfrm rot="0">
            <a:off x="5410200" y="36576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sp>
        <p:nvSpPr>
          <p:cNvPr id="1049395" name="Rectangle 18"/>
          <p:cNvSpPr/>
          <p:nvPr/>
        </p:nvSpPr>
        <p:spPr>
          <a:xfrm rot="0">
            <a:off x="7772400" y="4953000"/>
            <a:ext cx="381000" cy="2286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207" name=""/>
        <p:cNvGrpSpPr/>
        <p:nvPr/>
      </p:nvGrpSpPr>
      <p:grpSpPr>
        <a:xfrm rot="0">
          <a:off x="0" y="0"/>
          <a:ext cx="0" cy="0"/>
          <a:chOff x="0" y="0"/>
          <a:chExt cx="0" cy="0"/>
        </a:xfrm>
      </p:grpSpPr>
      <p:sp>
        <p:nvSpPr>
          <p:cNvPr id="1049399"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400" name="Text Box 3"/>
          <p:cNvSpPr txBox="1"/>
          <p:nvPr/>
        </p:nvSpPr>
        <p:spPr>
          <a:xfrm rot="0">
            <a:off x="1219200" y="1600200"/>
            <a:ext cx="67818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Waveforms for the decade counter:</a:t>
            </a:r>
          </a:p>
        </p:txBody>
      </p:sp>
      <p:pic>
        <p:nvPicPr>
          <p:cNvPr id="2097220" name="Picture 7"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401" name="Text Box 8"/>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402" name="Rectangle 9"/>
          <p:cNvSpPr/>
          <p:nvPr/>
        </p:nvSpPr>
        <p:spPr>
          <a:xfrm rot="0">
            <a:off x="914400" y="1143000"/>
            <a:ext cx="28670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Decade Counter</a:t>
            </a:r>
          </a:p>
        </p:txBody>
      </p:sp>
      <p:graphicFrame>
        <p:nvGraphicFramePr>
          <p:cNvPr id="4194326" name=""/>
          <p:cNvGraphicFramePr>
            <a:graphicFrameLocks/>
          </p:cNvGraphicFramePr>
          <p:nvPr/>
        </p:nvGraphicFramePr>
        <p:xfrm rot="0">
          <a:off x="2133600" y="2133600"/>
          <a:ext cx="4648200" cy="2465387"/>
        </p:xfrm>
        <a:graphic>
          <a:graphicData uri="http://schemas.openxmlformats.org/presentationml/2006/ole">
            <mc:AlternateContent xmlns:mc="http://schemas.openxmlformats.org/markup-compatibility/2006">
              <mc:Choice xmlns:v="urn:schemas-microsoft-com:vml" Requires="v">
                <p:oleObj name="CorelDRAW" r:id="rId2" spid="" imgH="2465387" imgW="4648200" showAsIcon="0" progId="CorelDRAW.Graphic.13">
                  <p:embed followColorScheme="full"/>
                  <p:pic>
                    <p:nvPicPr>
                      <p:cNvPr id="2097221" name="Object 12"/>
                      <p:cNvPicPr>
                        <a:picLocks/>
                      </p:cNvPicPr>
                      <p:nvPr/>
                    </p:nvPicPr>
                    <p:blipFill>
                      <a:blip xmlns:r="http://schemas.openxmlformats.org/officeDocument/2006/relationships" r:embed="rId3"/>
                      <a:srcRect l="0" t="0" r="0" b="0"/>
                      <a:stretch>
                        <a:fillRect/>
                      </a:stretch>
                    </p:blipFill>
                    <p:spPr>
                      <a:xfrm rot="0">
                        <a:off x="2133600" y="2133600"/>
                        <a:ext cx="4648200" cy="2465387"/>
                      </a:xfrm>
                      <a:prstGeom prst="rect"/>
                      <a:noFill/>
                      <a:ln>
                        <a:noFill/>
                      </a:ln>
                    </p:spPr>
                  </p:pic>
                </p:oleObj>
              </mc:Choice>
              <mc:Fallback>
                <p:oleObj name="CorelDRAW" r:id="rId2" spid="" imgH="2465387" imgW="4648200" showAsIcon="0" progId="CorelDRAW.Graphic.13">
                  <p:embed followColorScheme="full"/>
                  <p:pic>
                    <p:nvPicPr>
                      <p:cNvPr id="2097221" name="Object 12"/>
                      <p:cNvPicPr>
                        <a:picLocks/>
                      </p:cNvPicPr>
                      <p:nvPr/>
                    </p:nvPicPr>
                    <p:blipFill>
                      <a:blip xmlns:r="http://schemas.openxmlformats.org/officeDocument/2006/relationships" r:embed="rId3"/>
                      <a:srcRect l="0" t="0" r="0" b="0"/>
                      <a:stretch>
                        <a:fillRect/>
                      </a:stretch>
                    </p:blipFill>
                    <p:spPr>
                      <a:xfrm rot="0">
                        <a:off x="2133600" y="2133600"/>
                        <a:ext cx="4648200" cy="2465387"/>
                      </a:xfrm>
                      <a:prstGeom prst="rect"/>
                      <a:noFill/>
                      <a:ln>
                        <a:noFill/>
                      </a:ln>
                    </p:spPr>
                  </p:pic>
                </p:oleObj>
              </mc:Fallback>
            </mc:AlternateContent>
          </a:graphicData>
        </a:graphic>
      </p:graphicFrame>
      <p:sp>
        <p:nvSpPr>
          <p:cNvPr id="1049403" name="Text Box 13"/>
          <p:cNvSpPr txBox="1"/>
          <p:nvPr/>
        </p:nvSpPr>
        <p:spPr>
          <a:xfrm rot="0">
            <a:off x="1143000" y="4800600"/>
            <a:ext cx="71628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These same waveforms can be obtained with an asynchronous counter in IC form – the 74LS90. It is available in a dual version – the 74LS390, which can be cascaded. It is slower than synchronous counters (max count frequency is 35 MHz), but is simpler.</a:t>
            </a:r>
          </a:p>
        </p:txBody>
      </p:sp>
      <p:sp>
        <p:nvSpPr>
          <p:cNvPr id="1049404" name="Rectangle 14"/>
          <p:cNvSpPr/>
          <p:nvPr/>
        </p:nvSpPr>
        <p:spPr>
          <a:xfrm rot="0">
            <a:off x="1598612" y="2254250"/>
            <a:ext cx="382587"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000000"/>
                </a:solidFill>
                <a:latin typeface="Times" pitchFamily="18" charset="0"/>
              </a:rPr>
              <a:t>CLK</a:t>
            </a:r>
          </a:p>
        </p:txBody>
      </p:sp>
      <p:sp>
        <p:nvSpPr>
          <p:cNvPr id="1049405" name="Text Box 15"/>
          <p:cNvSpPr txBox="1"/>
          <p:nvPr/>
        </p:nvSpPr>
        <p:spPr>
          <a:xfrm rot="0">
            <a:off x="1676400" y="2590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0</a:t>
            </a:r>
          </a:p>
        </p:txBody>
      </p:sp>
      <p:sp>
        <p:nvSpPr>
          <p:cNvPr id="1049406" name="Text Box 16"/>
          <p:cNvSpPr txBox="1"/>
          <p:nvPr/>
        </p:nvSpPr>
        <p:spPr>
          <a:xfrm rot="0">
            <a:off x="1676400" y="30924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49407" name="Text Box 17"/>
          <p:cNvSpPr txBox="1"/>
          <p:nvPr/>
        </p:nvSpPr>
        <p:spPr>
          <a:xfrm rot="0">
            <a:off x="1676400" y="3625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2</a:t>
            </a:r>
          </a:p>
        </p:txBody>
      </p:sp>
      <p:sp>
        <p:nvSpPr>
          <p:cNvPr id="1049408" name="Text Box 18"/>
          <p:cNvSpPr txBox="1"/>
          <p:nvPr/>
        </p:nvSpPr>
        <p:spPr>
          <a:xfrm rot="0">
            <a:off x="1676400" y="41592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3</a:t>
            </a:r>
          </a:p>
        </p:txBody>
      </p:sp>
      <p:sp>
        <p:nvSpPr>
          <p:cNvPr id="1049409" name="Rectangle 21"/>
          <p:cNvSpPr/>
          <p:nvPr/>
        </p:nvSpPr>
        <p:spPr>
          <a:xfrm rot="0">
            <a:off x="2133600" y="2057400"/>
            <a:ext cx="6019800" cy="2743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showMasterSp="1">
  <p:cSld>
    <p:spTree>
      <p:nvGrpSpPr>
        <p:cNvPr id="210" name=""/>
        <p:cNvGrpSpPr/>
        <p:nvPr/>
      </p:nvGrpSpPr>
      <p:grpSpPr>
        <a:xfrm rot="0">
          <a:off x="0" y="0"/>
          <a:ext cx="0" cy="0"/>
          <a:chOff x="0" y="0"/>
          <a:chExt cx="0" cy="0"/>
        </a:xfrm>
      </p:grpSpPr>
      <p:graphicFrame>
        <p:nvGraphicFramePr>
          <p:cNvPr id="4194327" name=""/>
          <p:cNvGraphicFramePr>
            <a:graphicFrameLocks/>
          </p:cNvGraphicFramePr>
          <p:nvPr/>
        </p:nvGraphicFramePr>
        <p:xfrm rot="0">
          <a:off x="2362200" y="3276600"/>
          <a:ext cx="2498725" cy="2590800"/>
        </p:xfrm>
        <a:graphic>
          <a:graphicData uri="http://schemas.openxmlformats.org/presentationml/2006/ole">
            <mc:AlternateContent xmlns:mc="http://schemas.openxmlformats.org/markup-compatibility/2006">
              <mc:Choice xmlns:v="urn:schemas-microsoft-com:vml" Requires="v">
                <p:oleObj name="CorelDRAW" r:id="rId1" spid="" imgH="2590800" imgW="2498725" showAsIcon="0" progId="CorelDRAW.Graphic.13">
                  <p:embed followColorScheme="full"/>
                  <p:pic>
                    <p:nvPicPr>
                      <p:cNvPr id="2097222" name="Object 43"/>
                      <p:cNvPicPr>
                        <a:picLocks/>
                      </p:cNvPicPr>
                      <p:nvPr/>
                    </p:nvPicPr>
                    <p:blipFill>
                      <a:blip xmlns:r="http://schemas.openxmlformats.org/officeDocument/2006/relationships" r:embed="rId2"/>
                      <a:srcRect l="0" t="0" r="0" b="0"/>
                      <a:stretch>
                        <a:fillRect/>
                      </a:stretch>
                    </p:blipFill>
                    <p:spPr>
                      <a:xfrm rot="0">
                        <a:off x="2362200" y="3276600"/>
                        <a:ext cx="2498725" cy="2590800"/>
                      </a:xfrm>
                      <a:prstGeom prst="rect"/>
                      <a:noFill/>
                      <a:ln>
                        <a:noFill/>
                      </a:ln>
                    </p:spPr>
                  </p:pic>
                </p:oleObj>
              </mc:Choice>
              <mc:Fallback>
                <p:oleObj name="CorelDRAW" r:id="rId1" spid="" imgH="2590800" imgW="2498725" showAsIcon="0" progId="CorelDRAW.Graphic.13">
                  <p:embed followColorScheme="full"/>
                  <p:pic>
                    <p:nvPicPr>
                      <p:cNvPr id="2097222" name="Object 43"/>
                      <p:cNvPicPr>
                        <a:picLocks/>
                      </p:cNvPicPr>
                      <p:nvPr/>
                    </p:nvPicPr>
                    <p:blipFill>
                      <a:blip xmlns:r="http://schemas.openxmlformats.org/officeDocument/2006/relationships" r:embed="rId2"/>
                      <a:srcRect l="0" t="0" r="0" b="0"/>
                      <a:stretch>
                        <a:fillRect/>
                      </a:stretch>
                    </p:blipFill>
                    <p:spPr>
                      <a:xfrm rot="0">
                        <a:off x="2362200" y="3276600"/>
                        <a:ext cx="2498725" cy="2590800"/>
                      </a:xfrm>
                      <a:prstGeom prst="rect"/>
                      <a:noFill/>
                      <a:ln>
                        <a:noFill/>
                      </a:ln>
                    </p:spPr>
                  </p:pic>
                </p:oleObj>
              </mc:Fallback>
            </mc:AlternateContent>
          </a:graphicData>
        </a:graphic>
      </p:graphicFrame>
      <p:pic>
        <p:nvPicPr>
          <p:cNvPr id="2097223" name="Picture 8"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413" name="Text Box 9"/>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414" name="Rectangle 10"/>
          <p:cNvSpPr/>
          <p:nvPr/>
        </p:nvSpPr>
        <p:spPr>
          <a:xfrm rot="0">
            <a:off x="914400" y="1143000"/>
            <a:ext cx="46958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 4-bit Synchronous Binary Counter</a:t>
            </a:r>
          </a:p>
        </p:txBody>
      </p:sp>
      <p:sp>
        <p:nvSpPr>
          <p:cNvPr id="1049415" name="Text Box 18"/>
          <p:cNvSpPr txBox="1"/>
          <p:nvPr/>
        </p:nvSpPr>
        <p:spPr>
          <a:xfrm rot="0">
            <a:off x="1066800" y="1676400"/>
            <a:ext cx="7162800" cy="1616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The 74LS163 is a 4-bit IC synchronous counter with additional features over a basic counter. It has parallel load, a </a:t>
            </a:r>
            <a:r>
              <a:rPr altLang="en-US" sz="2000" i="1" lang="en-US"/>
              <a:t>CLR</a:t>
            </a:r>
            <a:r>
              <a:rPr altLang="en-US" sz="2000" lang="en-US"/>
              <a:t> input, two chip enables, and a ripple count output that signals when the count has reached the terminal count.</a:t>
            </a:r>
          </a:p>
          <a:p>
            <a:pPr lvl="0"/>
            <a:endParaRPr altLang="en-US" sz="2000" lang="en-US"/>
          </a:p>
        </p:txBody>
      </p:sp>
      <p:sp>
        <p:nvSpPr>
          <p:cNvPr id="1049416" name="Text Box 21"/>
          <p:cNvSpPr txBox="1"/>
          <p:nvPr/>
        </p:nvSpPr>
        <p:spPr>
          <a:xfrm rot="0">
            <a:off x="5257800" y="5257800"/>
            <a:ext cx="31242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Example waveforms are on the next slide…</a:t>
            </a:r>
          </a:p>
        </p:txBody>
      </p:sp>
      <p:sp>
        <p:nvSpPr>
          <p:cNvPr id="1049417" name="Line 23"/>
          <p:cNvSpPr/>
          <p:nvPr/>
        </p:nvSpPr>
        <p:spPr>
          <a:xfrm rot="0">
            <a:off x="6400800" y="2057400"/>
            <a:ext cx="457200" cy="0"/>
          </a:xfrm>
          <a:prstGeom prst="line"/>
          <a:noFill/>
          <a:ln w="9525" cap="flat" cmpd="sng">
            <a:solidFill>
              <a:schemeClr val="dk1">
                <a:alpha val="100000"/>
              </a:schemeClr>
            </a:solidFill>
            <a:prstDash val="solid"/>
            <a:round/>
          </a:ln>
        </p:spPr>
      </p:sp>
      <p:sp>
        <p:nvSpPr>
          <p:cNvPr id="1049418" name="Text Box 24"/>
          <p:cNvSpPr txBox="1"/>
          <p:nvPr/>
        </p:nvSpPr>
        <p:spPr>
          <a:xfrm rot="0">
            <a:off x="3333750" y="3003550"/>
            <a:ext cx="1143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inputs</a:t>
            </a:r>
          </a:p>
        </p:txBody>
      </p:sp>
      <p:sp>
        <p:nvSpPr>
          <p:cNvPr id="1049419" name="Text Box 25"/>
          <p:cNvSpPr txBox="1"/>
          <p:nvPr/>
        </p:nvSpPr>
        <p:spPr>
          <a:xfrm rot="0">
            <a:off x="3200400" y="5867400"/>
            <a:ext cx="1143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sp>
        <p:nvSpPr>
          <p:cNvPr id="1049420" name="Text Box 26"/>
          <p:cNvSpPr txBox="1"/>
          <p:nvPr/>
        </p:nvSpPr>
        <p:spPr>
          <a:xfrm rot="0">
            <a:off x="1924050" y="39624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CLR</a:t>
            </a:r>
          </a:p>
        </p:txBody>
      </p:sp>
      <p:sp>
        <p:nvSpPr>
          <p:cNvPr id="1049421" name="Text Box 27"/>
          <p:cNvSpPr txBox="1"/>
          <p:nvPr/>
        </p:nvSpPr>
        <p:spPr>
          <a:xfrm rot="0">
            <a:off x="1841500" y="41894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9422" name="Text Box 28"/>
          <p:cNvSpPr txBox="1"/>
          <p:nvPr/>
        </p:nvSpPr>
        <p:spPr>
          <a:xfrm rot="0">
            <a:off x="1905000" y="43926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ENT</a:t>
            </a:r>
          </a:p>
        </p:txBody>
      </p:sp>
      <p:sp>
        <p:nvSpPr>
          <p:cNvPr id="1049423" name="Text Box 29"/>
          <p:cNvSpPr txBox="1"/>
          <p:nvPr/>
        </p:nvSpPr>
        <p:spPr>
          <a:xfrm rot="0">
            <a:off x="1905000" y="46021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ENP</a:t>
            </a:r>
          </a:p>
        </p:txBody>
      </p:sp>
      <p:sp>
        <p:nvSpPr>
          <p:cNvPr id="1049424" name="Text Box 30"/>
          <p:cNvSpPr txBox="1"/>
          <p:nvPr/>
        </p:nvSpPr>
        <p:spPr>
          <a:xfrm rot="0">
            <a:off x="1905000" y="48037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425" name="Text Box 31"/>
          <p:cNvSpPr txBox="1"/>
          <p:nvPr/>
        </p:nvSpPr>
        <p:spPr>
          <a:xfrm rot="0">
            <a:off x="4813300" y="4395787"/>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sp>
        <p:nvSpPr>
          <p:cNvPr id="1049426" name="Text Box 32"/>
          <p:cNvSpPr txBox="1"/>
          <p:nvPr/>
        </p:nvSpPr>
        <p:spPr>
          <a:xfrm rot="0">
            <a:off x="3200400" y="5486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427" name="Text Box 33"/>
          <p:cNvSpPr txBox="1"/>
          <p:nvPr/>
        </p:nvSpPr>
        <p:spPr>
          <a:xfrm rot="0">
            <a:off x="3505200" y="5486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428" name="Text Box 34"/>
          <p:cNvSpPr txBox="1"/>
          <p:nvPr/>
        </p:nvSpPr>
        <p:spPr>
          <a:xfrm rot="0">
            <a:off x="3733800" y="5486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429" name="Text Box 35"/>
          <p:cNvSpPr txBox="1"/>
          <p:nvPr/>
        </p:nvSpPr>
        <p:spPr>
          <a:xfrm rot="0">
            <a:off x="4038600" y="5486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sp>
        <p:nvSpPr>
          <p:cNvPr id="1049430" name="Text Box 37"/>
          <p:cNvSpPr txBox="1"/>
          <p:nvPr/>
        </p:nvSpPr>
        <p:spPr>
          <a:xfrm rot="0">
            <a:off x="3200400" y="3306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0</a:t>
            </a:r>
          </a:p>
        </p:txBody>
      </p:sp>
      <p:sp>
        <p:nvSpPr>
          <p:cNvPr id="1049431" name="Text Box 38"/>
          <p:cNvSpPr txBox="1"/>
          <p:nvPr/>
        </p:nvSpPr>
        <p:spPr>
          <a:xfrm rot="0">
            <a:off x="3486150" y="3306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1</a:t>
            </a:r>
          </a:p>
        </p:txBody>
      </p:sp>
      <p:sp>
        <p:nvSpPr>
          <p:cNvPr id="1049432" name="Text Box 39"/>
          <p:cNvSpPr txBox="1"/>
          <p:nvPr/>
        </p:nvSpPr>
        <p:spPr>
          <a:xfrm rot="0">
            <a:off x="3733800" y="3306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2</a:t>
            </a:r>
          </a:p>
        </p:txBody>
      </p:sp>
      <p:sp>
        <p:nvSpPr>
          <p:cNvPr id="1049433" name="Text Box 40"/>
          <p:cNvSpPr txBox="1"/>
          <p:nvPr/>
        </p:nvSpPr>
        <p:spPr>
          <a:xfrm rot="0">
            <a:off x="4006850" y="3306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3</a:t>
            </a:r>
          </a:p>
        </p:txBody>
      </p:sp>
      <p:sp>
        <p:nvSpPr>
          <p:cNvPr id="1049434" name="Line 44"/>
          <p:cNvSpPr/>
          <p:nvPr/>
        </p:nvSpPr>
        <p:spPr>
          <a:xfrm rot="0">
            <a:off x="1993900" y="4241800"/>
            <a:ext cx="304800" cy="0"/>
          </a:xfrm>
          <a:prstGeom prst="line"/>
          <a:noFill/>
          <a:ln w="9525" cap="flat" cmpd="sng">
            <a:solidFill>
              <a:schemeClr val="dk1">
                <a:alpha val="100000"/>
              </a:schemeClr>
            </a:solidFill>
            <a:prstDash val="solid"/>
            <a:round/>
          </a:ln>
        </p:spPr>
      </p:sp>
      <p:sp>
        <p:nvSpPr>
          <p:cNvPr id="1049435" name="Line 45"/>
          <p:cNvSpPr/>
          <p:nvPr/>
        </p:nvSpPr>
        <p:spPr>
          <a:xfrm rot="0">
            <a:off x="2051050" y="4013200"/>
            <a:ext cx="228600" cy="0"/>
          </a:xfrm>
          <a:prstGeom prst="line"/>
          <a:noFill/>
          <a:ln w="9525" cap="flat" cmpd="sng">
            <a:solidFill>
              <a:schemeClr val="dk1">
                <a:alpha val="100000"/>
              </a:schemeClr>
            </a:solidFill>
            <a:prstDash val="solid"/>
            <a:round/>
          </a:ln>
        </p:spPr>
      </p:sp>
    </p:spTree>
  </p:cSld>
  <p:clrMapOvr>
    <a:masterClrMapping/>
  </p:clrMapOvr>
  <p:transition spd="fast" advClick="1"/>
</p:sld>
</file>

<file path=ppt/slides/slide27.xml><?xml version="1.0" encoding="utf-8"?>
<p:sld xmlns:a="http://schemas.openxmlformats.org/drawingml/2006/main" xmlns:r="http://schemas.openxmlformats.org/officeDocument/2006/relationships" xmlns:p="http://schemas.openxmlformats.org/presentationml/2006/main" show="0" showMasterSp="1">
  <p:cSld>
    <p:spTree>
      <p:nvGrpSpPr>
        <p:cNvPr id="213" name=""/>
        <p:cNvGrpSpPr/>
        <p:nvPr/>
      </p:nvGrpSpPr>
      <p:grpSpPr>
        <a:xfrm rot="0">
          <a:off x="0" y="0"/>
          <a:ext cx="0" cy="0"/>
          <a:chOff x="0" y="0"/>
          <a:chExt cx="0" cy="0"/>
        </a:xfrm>
      </p:grpSpPr>
      <p:graphicFrame>
        <p:nvGraphicFramePr>
          <p:cNvPr id="4194328" name=""/>
          <p:cNvGraphicFramePr>
            <a:graphicFrameLocks/>
          </p:cNvGraphicFramePr>
          <p:nvPr/>
        </p:nvGraphicFramePr>
        <p:xfrm rot="0">
          <a:off x="1905000" y="1066800"/>
          <a:ext cx="4953000" cy="4926012"/>
        </p:xfrm>
        <a:graphic>
          <a:graphicData uri="http://schemas.openxmlformats.org/presentationml/2006/ole">
            <mc:AlternateContent xmlns:mc="http://schemas.openxmlformats.org/markup-compatibility/2006">
              <mc:Choice xmlns:v="urn:schemas-microsoft-com:vml" Requires="v">
                <p:oleObj name="CorelDRAW" r:id="rId1" spid="" imgH="4926012" imgW="4953000" showAsIcon="0" progId="CorelDRAW.Graphic.13">
                  <p:embed followColorScheme="full"/>
                  <p:pic>
                    <p:nvPicPr>
                      <p:cNvPr id="2097224" name="Object 35"/>
                      <p:cNvPicPr>
                        <a:picLocks/>
                      </p:cNvPicPr>
                      <p:nvPr/>
                    </p:nvPicPr>
                    <p:blipFill>
                      <a:blip xmlns:r="http://schemas.openxmlformats.org/officeDocument/2006/relationships" r:embed="rId2"/>
                      <a:srcRect l="0" t="0" r="0" b="0"/>
                      <a:stretch>
                        <a:fillRect/>
                      </a:stretch>
                    </p:blipFill>
                    <p:spPr>
                      <a:xfrm rot="0">
                        <a:off x="1905000" y="1066800"/>
                        <a:ext cx="4953000" cy="4926012"/>
                      </a:xfrm>
                      <a:prstGeom prst="rect"/>
                      <a:noFill/>
                      <a:ln>
                        <a:noFill/>
                      </a:ln>
                    </p:spPr>
                  </p:pic>
                </p:oleObj>
              </mc:Choice>
              <mc:Fallback>
                <p:oleObj name="CorelDRAW" r:id="rId1" spid="" imgH="4926012" imgW="4953000" showAsIcon="0" progId="CorelDRAW.Graphic.13">
                  <p:embed followColorScheme="full"/>
                  <p:pic>
                    <p:nvPicPr>
                      <p:cNvPr id="2097224" name="Object 35"/>
                      <p:cNvPicPr>
                        <a:picLocks/>
                      </p:cNvPicPr>
                      <p:nvPr/>
                    </p:nvPicPr>
                    <p:blipFill>
                      <a:blip xmlns:r="http://schemas.openxmlformats.org/officeDocument/2006/relationships" r:embed="rId2"/>
                      <a:srcRect l="0" t="0" r="0" b="0"/>
                      <a:stretch>
                        <a:fillRect/>
                      </a:stretch>
                    </p:blipFill>
                    <p:spPr>
                      <a:xfrm rot="0">
                        <a:off x="1905000" y="1066800"/>
                        <a:ext cx="4953000" cy="4926012"/>
                      </a:xfrm>
                      <a:prstGeom prst="rect"/>
                      <a:noFill/>
                      <a:ln>
                        <a:noFill/>
                      </a:ln>
                    </p:spPr>
                  </p:pic>
                </p:oleObj>
              </mc:Fallback>
            </mc:AlternateContent>
          </a:graphicData>
        </a:graphic>
      </p:graphicFrame>
      <p:sp>
        <p:nvSpPr>
          <p:cNvPr id="1049439"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25" name="Picture 3"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440"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441" name="Text Box 12"/>
          <p:cNvSpPr txBox="1"/>
          <p:nvPr/>
        </p:nvSpPr>
        <p:spPr>
          <a:xfrm rot="0">
            <a:off x="1371600" y="1905000"/>
            <a:ext cx="914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inputs</a:t>
            </a:r>
          </a:p>
        </p:txBody>
      </p:sp>
      <p:sp>
        <p:nvSpPr>
          <p:cNvPr id="1049442" name="Text Box 13"/>
          <p:cNvSpPr txBox="1"/>
          <p:nvPr/>
        </p:nvSpPr>
        <p:spPr>
          <a:xfrm rot="0">
            <a:off x="1219200" y="4191000"/>
            <a:ext cx="7620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sp>
        <p:nvSpPr>
          <p:cNvPr id="1049443" name="Text Box 14"/>
          <p:cNvSpPr txBox="1"/>
          <p:nvPr/>
        </p:nvSpPr>
        <p:spPr>
          <a:xfrm rot="0">
            <a:off x="1905000" y="990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CLR</a:t>
            </a:r>
          </a:p>
        </p:txBody>
      </p:sp>
      <p:sp>
        <p:nvSpPr>
          <p:cNvPr id="1049444" name="Text Box 15"/>
          <p:cNvSpPr txBox="1"/>
          <p:nvPr/>
        </p:nvSpPr>
        <p:spPr>
          <a:xfrm rot="0">
            <a:off x="1828800" y="12874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9445" name="Text Box 16"/>
          <p:cNvSpPr txBox="1"/>
          <p:nvPr/>
        </p:nvSpPr>
        <p:spPr>
          <a:xfrm rot="0">
            <a:off x="1981200" y="35052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ENT</a:t>
            </a:r>
          </a:p>
        </p:txBody>
      </p:sp>
      <p:sp>
        <p:nvSpPr>
          <p:cNvPr id="1049446" name="Text Box 17"/>
          <p:cNvSpPr txBox="1"/>
          <p:nvPr/>
        </p:nvSpPr>
        <p:spPr>
          <a:xfrm rot="0">
            <a:off x="1981200" y="3276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ENP</a:t>
            </a:r>
          </a:p>
        </p:txBody>
      </p:sp>
      <p:sp>
        <p:nvSpPr>
          <p:cNvPr id="1049447" name="Text Box 18"/>
          <p:cNvSpPr txBox="1"/>
          <p:nvPr/>
        </p:nvSpPr>
        <p:spPr>
          <a:xfrm rot="0">
            <a:off x="1981200" y="3048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448" name="Text Box 19"/>
          <p:cNvSpPr txBox="1"/>
          <p:nvPr/>
        </p:nvSpPr>
        <p:spPr>
          <a:xfrm rot="0">
            <a:off x="1905000" y="501332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sp>
        <p:nvSpPr>
          <p:cNvPr id="1049449" name="Text Box 20"/>
          <p:cNvSpPr txBox="1"/>
          <p:nvPr/>
        </p:nvSpPr>
        <p:spPr>
          <a:xfrm rot="0">
            <a:off x="2057400" y="382905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450" name="Text Box 21"/>
          <p:cNvSpPr txBox="1"/>
          <p:nvPr/>
        </p:nvSpPr>
        <p:spPr>
          <a:xfrm rot="0">
            <a:off x="2068512" y="4130675"/>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451" name="Text Box 22"/>
          <p:cNvSpPr txBox="1"/>
          <p:nvPr/>
        </p:nvSpPr>
        <p:spPr>
          <a:xfrm rot="0">
            <a:off x="2078037" y="443071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452" name="Text Box 23"/>
          <p:cNvSpPr txBox="1"/>
          <p:nvPr/>
        </p:nvSpPr>
        <p:spPr>
          <a:xfrm rot="0">
            <a:off x="2093912" y="470535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sp>
        <p:nvSpPr>
          <p:cNvPr id="1049453" name="Text Box 24"/>
          <p:cNvSpPr txBox="1"/>
          <p:nvPr/>
        </p:nvSpPr>
        <p:spPr>
          <a:xfrm rot="0">
            <a:off x="2057400" y="1524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0</a:t>
            </a:r>
          </a:p>
        </p:txBody>
      </p:sp>
      <p:sp>
        <p:nvSpPr>
          <p:cNvPr id="1049454" name="Text Box 25"/>
          <p:cNvSpPr txBox="1"/>
          <p:nvPr/>
        </p:nvSpPr>
        <p:spPr>
          <a:xfrm rot="0">
            <a:off x="2065337" y="17938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1</a:t>
            </a:r>
          </a:p>
        </p:txBody>
      </p:sp>
      <p:sp>
        <p:nvSpPr>
          <p:cNvPr id="1049455" name="Text Box 26"/>
          <p:cNvSpPr txBox="1"/>
          <p:nvPr/>
        </p:nvSpPr>
        <p:spPr>
          <a:xfrm rot="0">
            <a:off x="2076450" y="21320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2</a:t>
            </a:r>
          </a:p>
        </p:txBody>
      </p:sp>
      <p:sp>
        <p:nvSpPr>
          <p:cNvPr id="1049456" name="Text Box 27"/>
          <p:cNvSpPr txBox="1"/>
          <p:nvPr/>
        </p:nvSpPr>
        <p:spPr>
          <a:xfrm rot="0">
            <a:off x="2114550" y="247332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3</a:t>
            </a:r>
          </a:p>
        </p:txBody>
      </p:sp>
      <p:sp>
        <p:nvSpPr>
          <p:cNvPr id="1049457" name="Line 28"/>
          <p:cNvSpPr/>
          <p:nvPr/>
        </p:nvSpPr>
        <p:spPr>
          <a:xfrm rot="0">
            <a:off x="1981200" y="1339850"/>
            <a:ext cx="304800" cy="0"/>
          </a:xfrm>
          <a:prstGeom prst="line"/>
          <a:noFill/>
          <a:ln w="9525" cap="flat" cmpd="sng">
            <a:solidFill>
              <a:schemeClr val="dk1">
                <a:alpha val="100000"/>
              </a:schemeClr>
            </a:solidFill>
            <a:prstDash val="solid"/>
            <a:round/>
          </a:ln>
        </p:spPr>
      </p:sp>
      <p:sp>
        <p:nvSpPr>
          <p:cNvPr id="1049458" name="Line 29"/>
          <p:cNvSpPr/>
          <p:nvPr/>
        </p:nvSpPr>
        <p:spPr>
          <a:xfrm rot="0">
            <a:off x="2038350" y="1041400"/>
            <a:ext cx="228600" cy="0"/>
          </a:xfrm>
          <a:prstGeom prst="line"/>
          <a:noFill/>
          <a:ln w="9525" cap="flat" cmpd="sng">
            <a:solidFill>
              <a:schemeClr val="dk1">
                <a:alpha val="100000"/>
              </a:schemeClr>
            </a:solidFill>
            <a:prstDash val="solid"/>
            <a:round/>
          </a:ln>
        </p:spPr>
      </p:sp>
      <p:sp>
        <p:nvSpPr>
          <p:cNvPr id="1049459" name="Text Box 32"/>
          <p:cNvSpPr txBox="1"/>
          <p:nvPr/>
        </p:nvSpPr>
        <p:spPr>
          <a:xfrm rot="0">
            <a:off x="2590800" y="5943600"/>
            <a:ext cx="10668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solidFill>
                  <a:srgbClr val="FF0000"/>
                </a:solidFill>
              </a:rPr>
              <a:t>Clear    Preset</a:t>
            </a:r>
          </a:p>
        </p:txBody>
      </p:sp>
      <p:sp>
        <p:nvSpPr>
          <p:cNvPr id="1049460" name="Text Box 33"/>
          <p:cNvSpPr txBox="1"/>
          <p:nvPr/>
        </p:nvSpPr>
        <p:spPr>
          <a:xfrm rot="0">
            <a:off x="4178300" y="5691187"/>
            <a:ext cx="25908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solidFill>
                  <a:srgbClr val="FF0000"/>
                </a:solidFill>
              </a:rPr>
              <a:t>Count                                 Inhibit</a:t>
            </a:r>
          </a:p>
        </p:txBody>
      </p:sp>
      <p:sp>
        <p:nvSpPr>
          <p:cNvPr id="1049461" name="Text Box 34"/>
          <p:cNvSpPr txBox="1"/>
          <p:nvPr/>
        </p:nvSpPr>
        <p:spPr>
          <a:xfrm rot="0">
            <a:off x="3149600" y="5257800"/>
            <a:ext cx="23622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solidFill>
                  <a:srgbClr val="FF0000"/>
                </a:solidFill>
              </a:rPr>
              <a:t>12     13   14     15      0       1      2</a:t>
            </a:r>
          </a:p>
        </p:txBody>
      </p:sp>
    </p:spTree>
  </p:cSld>
  <p:clrMapOvr>
    <a:masterClrMapping/>
  </p:clrMapOvr>
  <p:transition spd="fast" advClick="1"/>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216" name=""/>
        <p:cNvGrpSpPr/>
        <p:nvPr/>
      </p:nvGrpSpPr>
      <p:grpSpPr>
        <a:xfrm rot="0">
          <a:off x="0" y="0"/>
          <a:ext cx="0" cy="0"/>
          <a:chOff x="0" y="0"/>
          <a:chExt cx="0" cy="0"/>
        </a:xfrm>
      </p:grpSpPr>
      <p:graphicFrame>
        <p:nvGraphicFramePr>
          <p:cNvPr id="4194329" name=""/>
          <p:cNvGraphicFramePr>
            <a:graphicFrameLocks/>
          </p:cNvGraphicFramePr>
          <p:nvPr/>
        </p:nvGraphicFramePr>
        <p:xfrm rot="0">
          <a:off x="1752600" y="2743200"/>
          <a:ext cx="5943600" cy="2619375"/>
        </p:xfrm>
        <a:graphic>
          <a:graphicData uri="http://schemas.openxmlformats.org/presentationml/2006/ole">
            <mc:AlternateContent xmlns:mc="http://schemas.openxmlformats.org/markup-compatibility/2006">
              <mc:Choice xmlns:v="urn:schemas-microsoft-com:vml" Requires="v">
                <p:oleObj name="CorelDRAW" r:id="rId1" spid="" imgH="2619375" imgW="5943600" showAsIcon="0" progId="CorelDRAW.Graphic.13">
                  <p:embed followColorScheme="full"/>
                  <p:pic>
                    <p:nvPicPr>
                      <p:cNvPr id="2097226" name="Object 47"/>
                      <p:cNvPicPr>
                        <a:picLocks/>
                      </p:cNvPicPr>
                      <p:nvPr/>
                    </p:nvPicPr>
                    <p:blipFill>
                      <a:blip xmlns:r="http://schemas.openxmlformats.org/officeDocument/2006/relationships" r:embed="rId2"/>
                      <a:srcRect l="0" t="0" r="0" b="0"/>
                      <a:stretch>
                        <a:fillRect/>
                      </a:stretch>
                    </p:blipFill>
                    <p:spPr>
                      <a:xfrm rot="0">
                        <a:off x="1752600" y="2743200"/>
                        <a:ext cx="5943600" cy="2619375"/>
                      </a:xfrm>
                      <a:prstGeom prst="rect"/>
                      <a:noFill/>
                      <a:ln>
                        <a:noFill/>
                      </a:ln>
                    </p:spPr>
                  </p:pic>
                </p:oleObj>
              </mc:Choice>
              <mc:Fallback>
                <p:oleObj name="CorelDRAW" r:id="rId1" spid="" imgH="2619375" imgW="5943600" showAsIcon="0" progId="CorelDRAW.Graphic.13">
                  <p:embed followColorScheme="full"/>
                  <p:pic>
                    <p:nvPicPr>
                      <p:cNvPr id="2097226" name="Object 47"/>
                      <p:cNvPicPr>
                        <a:picLocks/>
                      </p:cNvPicPr>
                      <p:nvPr/>
                    </p:nvPicPr>
                    <p:blipFill>
                      <a:blip xmlns:r="http://schemas.openxmlformats.org/officeDocument/2006/relationships" r:embed="rId2"/>
                      <a:srcRect l="0" t="0" r="0" b="0"/>
                      <a:stretch>
                        <a:fillRect/>
                      </a:stretch>
                    </p:blipFill>
                    <p:spPr>
                      <a:xfrm rot="0">
                        <a:off x="1752600" y="2743200"/>
                        <a:ext cx="5943600" cy="2619375"/>
                      </a:xfrm>
                      <a:prstGeom prst="rect"/>
                      <a:noFill/>
                      <a:ln>
                        <a:noFill/>
                      </a:ln>
                    </p:spPr>
                  </p:pic>
                </p:oleObj>
              </mc:Fallback>
            </mc:AlternateContent>
          </a:graphicData>
        </a:graphic>
      </p:graphicFrame>
      <p:pic>
        <p:nvPicPr>
          <p:cNvPr id="2097227" name="Picture 4"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465" name="Text Box 5"/>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466" name="Rectangle 6"/>
          <p:cNvSpPr/>
          <p:nvPr/>
        </p:nvSpPr>
        <p:spPr>
          <a:xfrm rot="0">
            <a:off x="914400" y="1143000"/>
            <a:ext cx="42418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Counters</a:t>
            </a:r>
          </a:p>
        </p:txBody>
      </p:sp>
      <p:sp>
        <p:nvSpPr>
          <p:cNvPr id="1049467" name="Text Box 14"/>
          <p:cNvSpPr txBox="1"/>
          <p:nvPr/>
        </p:nvSpPr>
        <p:spPr>
          <a:xfrm rot="0">
            <a:off x="1066800" y="1752600"/>
            <a:ext cx="70104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An up/down counter is capable of progressing in either direction depending on a control input.</a:t>
            </a:r>
          </a:p>
        </p:txBody>
      </p:sp>
      <p:sp>
        <p:nvSpPr>
          <p:cNvPr id="1049468" name="Text Box 23"/>
          <p:cNvSpPr txBox="1"/>
          <p:nvPr/>
        </p:nvSpPr>
        <p:spPr>
          <a:xfrm rot="0">
            <a:off x="1335087" y="5132387"/>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469" name="Text Box 25"/>
          <p:cNvSpPr txBox="1"/>
          <p:nvPr/>
        </p:nvSpPr>
        <p:spPr>
          <a:xfrm rot="0">
            <a:off x="3048000" y="35052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470" name="Text Box 26"/>
          <p:cNvSpPr txBox="1"/>
          <p:nvPr/>
        </p:nvSpPr>
        <p:spPr>
          <a:xfrm rot="0">
            <a:off x="5181600" y="35052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471" name="Text Box 27"/>
          <p:cNvSpPr txBox="1"/>
          <p:nvPr/>
        </p:nvSpPr>
        <p:spPr>
          <a:xfrm rot="0">
            <a:off x="7391400" y="3200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472" name="Rectangle 35"/>
          <p:cNvSpPr/>
          <p:nvPr/>
        </p:nvSpPr>
        <p:spPr>
          <a:xfrm rot="0">
            <a:off x="2459037" y="4178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9473" name="Rectangle 36"/>
          <p:cNvSpPr/>
          <p:nvPr/>
        </p:nvSpPr>
        <p:spPr>
          <a:xfrm rot="0">
            <a:off x="2497137" y="3429000"/>
            <a:ext cx="246062" cy="184150"/>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9474" name="Rectangle 37"/>
          <p:cNvSpPr/>
          <p:nvPr/>
        </p:nvSpPr>
        <p:spPr>
          <a:xfrm rot="0">
            <a:off x="2571750" y="3822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475" name="Rectangle 38"/>
          <p:cNvSpPr/>
          <p:nvPr/>
        </p:nvSpPr>
        <p:spPr>
          <a:xfrm rot="0">
            <a:off x="4729162" y="3822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476" name="Rectangle 39"/>
          <p:cNvSpPr/>
          <p:nvPr/>
        </p:nvSpPr>
        <p:spPr>
          <a:xfrm rot="0">
            <a:off x="6869112" y="3822700"/>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477" name="Rectangle 40"/>
          <p:cNvSpPr/>
          <p:nvPr/>
        </p:nvSpPr>
        <p:spPr>
          <a:xfrm rot="0">
            <a:off x="4645025" y="3429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9478" name="Rectangle 41"/>
          <p:cNvSpPr/>
          <p:nvPr/>
        </p:nvSpPr>
        <p:spPr>
          <a:xfrm rot="0">
            <a:off x="6775450" y="3429000"/>
            <a:ext cx="11906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9479" name="Rectangle 42"/>
          <p:cNvSpPr/>
          <p:nvPr/>
        </p:nvSpPr>
        <p:spPr>
          <a:xfrm rot="0">
            <a:off x="4643437" y="4178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9480" name="Rectangle 43"/>
          <p:cNvSpPr/>
          <p:nvPr/>
        </p:nvSpPr>
        <p:spPr>
          <a:xfrm rot="0">
            <a:off x="6773862" y="417830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9481" name="Text Box 48"/>
          <p:cNvSpPr txBox="1"/>
          <p:nvPr/>
        </p:nvSpPr>
        <p:spPr>
          <a:xfrm rot="0">
            <a:off x="1981200" y="2925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HIGH</a:t>
            </a:r>
          </a:p>
        </p:txBody>
      </p:sp>
      <p:sp>
        <p:nvSpPr>
          <p:cNvPr id="1049482" name="Text Box 49"/>
          <p:cNvSpPr txBox="1"/>
          <p:nvPr/>
        </p:nvSpPr>
        <p:spPr>
          <a:xfrm rot="0">
            <a:off x="903287" y="3773487"/>
            <a:ext cx="914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UP/DOWN</a:t>
            </a:r>
          </a:p>
        </p:txBody>
      </p:sp>
      <p:sp>
        <p:nvSpPr>
          <p:cNvPr id="1049483" name="Line 50"/>
          <p:cNvSpPr/>
          <p:nvPr/>
        </p:nvSpPr>
        <p:spPr>
          <a:xfrm rot="0">
            <a:off x="1233487" y="3797300"/>
            <a:ext cx="457200" cy="0"/>
          </a:xfrm>
          <a:prstGeom prst="line"/>
          <a:noFill/>
          <a:ln w="9525" cap="flat" cmpd="sng">
            <a:solidFill>
              <a:schemeClr val="dk1">
                <a:alpha val="100000"/>
              </a:schemeClr>
            </a:solidFill>
            <a:prstDash val="solid"/>
            <a:round/>
          </a:ln>
        </p:spPr>
      </p:sp>
      <p:sp>
        <p:nvSpPr>
          <p:cNvPr id="1049484" name="Text Box 51"/>
          <p:cNvSpPr txBox="1"/>
          <p:nvPr/>
        </p:nvSpPr>
        <p:spPr>
          <a:xfrm rot="0">
            <a:off x="2667000" y="25908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UP</a:t>
            </a:r>
          </a:p>
        </p:txBody>
      </p:sp>
      <p:sp>
        <p:nvSpPr>
          <p:cNvPr id="1049485" name="Text Box 52"/>
          <p:cNvSpPr txBox="1"/>
          <p:nvPr/>
        </p:nvSpPr>
        <p:spPr>
          <a:xfrm rot="0">
            <a:off x="2706687" y="4800600"/>
            <a:ext cx="722312"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DOWN</a:t>
            </a:r>
          </a:p>
        </p:txBody>
      </p:sp>
      <p:sp>
        <p:nvSpPr>
          <p:cNvPr id="1049486" name="Text Box 55"/>
          <p:cNvSpPr txBox="1"/>
          <p:nvPr/>
        </p:nvSpPr>
        <p:spPr>
          <a:xfrm rot="0">
            <a:off x="2514600" y="3048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FF0</a:t>
            </a:r>
          </a:p>
        </p:txBody>
      </p:sp>
      <p:sp>
        <p:nvSpPr>
          <p:cNvPr id="1049487" name="Text Box 56"/>
          <p:cNvSpPr txBox="1"/>
          <p:nvPr/>
        </p:nvSpPr>
        <p:spPr>
          <a:xfrm rot="0">
            <a:off x="4648200" y="3048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FF1</a:t>
            </a:r>
          </a:p>
        </p:txBody>
      </p:sp>
      <p:sp>
        <p:nvSpPr>
          <p:cNvPr id="1049488" name="Text Box 57"/>
          <p:cNvSpPr txBox="1"/>
          <p:nvPr/>
        </p:nvSpPr>
        <p:spPr>
          <a:xfrm rot="0">
            <a:off x="6781800" y="3048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FF2</a:t>
            </a:r>
          </a:p>
        </p:txBody>
      </p:sp>
      <p:sp>
        <p:nvSpPr>
          <p:cNvPr id="1049489" name="Text Box 58"/>
          <p:cNvSpPr txBox="1"/>
          <p:nvPr/>
        </p:nvSpPr>
        <p:spPr>
          <a:xfrm rot="0">
            <a:off x="3886200" y="26670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r>
              <a:rPr altLang="en-US" baseline="30000" b="1" sz="1200" lang="en-US"/>
              <a:t>.</a:t>
            </a:r>
            <a:r>
              <a:rPr altLang="en-US" sz="1200" lang="en-US"/>
              <a:t>UP</a:t>
            </a:r>
          </a:p>
        </p:txBody>
      </p:sp>
      <p:sp>
        <p:nvSpPr>
          <p:cNvPr id="1049490" name="Text Box 59"/>
          <p:cNvSpPr txBox="1"/>
          <p:nvPr/>
        </p:nvSpPr>
        <p:spPr>
          <a:xfrm rot="0">
            <a:off x="4468812" y="4927600"/>
            <a:ext cx="990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r>
              <a:rPr altLang="en-US" baseline="30000" b="1" sz="1200" lang="en-US"/>
              <a:t>.</a:t>
            </a:r>
            <a:r>
              <a:rPr altLang="en-US" sz="1200" lang="en-US"/>
              <a:t>DOWN</a:t>
            </a:r>
          </a:p>
        </p:txBody>
      </p:sp>
      <p:sp>
        <p:nvSpPr>
          <p:cNvPr id="1049491" name="Line 61"/>
          <p:cNvSpPr/>
          <p:nvPr/>
        </p:nvSpPr>
        <p:spPr>
          <a:xfrm rot="0">
            <a:off x="4545012" y="4953000"/>
            <a:ext cx="152400" cy="0"/>
          </a:xfrm>
          <a:prstGeom prst="line"/>
          <a:noFill/>
          <a:ln w="9525" cap="flat" cmpd="sng">
            <a:solidFill>
              <a:schemeClr val="dk1">
                <a:alpha val="100000"/>
              </a:schemeClr>
            </a:solidFill>
            <a:prstDash val="solid"/>
            <a:round/>
          </a:ln>
        </p:spPr>
      </p:sp>
      <p:sp>
        <p:nvSpPr>
          <p:cNvPr id="1049492" name="Text Box 62"/>
          <p:cNvSpPr txBox="1"/>
          <p:nvPr/>
        </p:nvSpPr>
        <p:spPr>
          <a:xfrm rot="0">
            <a:off x="3048000" y="3992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493" name="Text Box 63"/>
          <p:cNvSpPr txBox="1"/>
          <p:nvPr/>
        </p:nvSpPr>
        <p:spPr>
          <a:xfrm rot="0">
            <a:off x="5181600" y="3992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494" name="Text Box 64"/>
          <p:cNvSpPr txBox="1"/>
          <p:nvPr/>
        </p:nvSpPr>
        <p:spPr>
          <a:xfrm rot="0">
            <a:off x="7391400" y="3992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495" name="Line 65"/>
          <p:cNvSpPr/>
          <p:nvPr/>
        </p:nvSpPr>
        <p:spPr>
          <a:xfrm rot="0">
            <a:off x="7477125" y="4013200"/>
            <a:ext cx="152400" cy="0"/>
          </a:xfrm>
          <a:prstGeom prst="line"/>
          <a:noFill/>
          <a:ln w="9525" cap="flat" cmpd="sng">
            <a:solidFill>
              <a:srgbClr val="FF0000">
                <a:alpha val="100000"/>
              </a:srgbClr>
            </a:solidFill>
            <a:prstDash val="solid"/>
            <a:round/>
          </a:ln>
        </p:spPr>
      </p:sp>
      <p:sp>
        <p:nvSpPr>
          <p:cNvPr id="1049496" name="Line 66"/>
          <p:cNvSpPr/>
          <p:nvPr/>
        </p:nvSpPr>
        <p:spPr>
          <a:xfrm rot="0">
            <a:off x="5257800" y="4013200"/>
            <a:ext cx="152400" cy="0"/>
          </a:xfrm>
          <a:prstGeom prst="line"/>
          <a:noFill/>
          <a:ln w="9525" cap="flat" cmpd="sng">
            <a:solidFill>
              <a:srgbClr val="FF0000">
                <a:alpha val="100000"/>
              </a:srgbClr>
            </a:solidFill>
            <a:prstDash val="solid"/>
            <a:round/>
          </a:ln>
        </p:spPr>
      </p:sp>
      <p:sp>
        <p:nvSpPr>
          <p:cNvPr id="1049497" name="Line 67"/>
          <p:cNvSpPr/>
          <p:nvPr/>
        </p:nvSpPr>
        <p:spPr>
          <a:xfrm rot="0">
            <a:off x="3149600" y="4013200"/>
            <a:ext cx="152400" cy="0"/>
          </a:xfrm>
          <a:prstGeom prst="line"/>
          <a:noFill/>
          <a:ln w="9525" cap="flat" cmpd="sng">
            <a:solidFill>
              <a:srgbClr val="FF0000">
                <a:alpha val="100000"/>
              </a:srgbClr>
            </a:solidFill>
            <a:prstDash val="solid"/>
            <a:roun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pic>
        <p:nvPicPr>
          <p:cNvPr id="2097167" name="Picture 4"/>
          <p:cNvPicPr>
            <a:picLocks/>
          </p:cNvPicPr>
          <p:nvPr/>
        </p:nvPicPr>
        <p:blipFill>
          <a:blip xmlns:r="http://schemas.openxmlformats.org/officeDocument/2006/relationships" r:embed="rId1"/>
          <a:srcRect l="0" t="0" r="0" b="0"/>
          <a:stretch>
            <a:fillRect/>
          </a:stretch>
        </p:blipFill>
        <p:spPr>
          <a:xfrm rot="0">
            <a:off x="762000" y="3473450"/>
            <a:ext cx="7391400" cy="2743200"/>
          </a:xfrm>
          <a:prstGeom prst="rect"/>
          <a:noFill/>
          <a:ln>
            <a:noFill/>
          </a:ln>
        </p:spPr>
      </p:pic>
      <p:pic>
        <p:nvPicPr>
          <p:cNvPr id="2097168" name="Picture 4" descr="SH2507-crop"/>
          <p:cNvPicPr>
            <a:picLocks/>
          </p:cNvPicPr>
          <p:nvPr/>
        </p:nvPicPr>
        <p:blipFill>
          <a:blip xmlns:r="http://schemas.openxmlformats.org/officeDocument/2006/relationships" r:embed="rId2"/>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99" name="Text Box 5"/>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00" name="Rectangle 6"/>
          <p:cNvSpPr/>
          <p:nvPr/>
        </p:nvSpPr>
        <p:spPr>
          <a:xfrm rot="0">
            <a:off x="703262" y="1143000"/>
            <a:ext cx="7607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Compare Up/Down Counters with Simple Up counter</a:t>
            </a:r>
          </a:p>
        </p:txBody>
      </p:sp>
      <p:sp>
        <p:nvSpPr>
          <p:cNvPr id="1048801" name="Text Box 14"/>
          <p:cNvSpPr txBox="1"/>
          <p:nvPr/>
        </p:nvSpPr>
        <p:spPr>
          <a:xfrm rot="0">
            <a:off x="533400" y="2057400"/>
            <a:ext cx="39624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rgbClr val="002060"/>
                </a:solidFill>
              </a:rPr>
              <a:t>Implement Up logic as shown</a:t>
            </a:r>
          </a:p>
        </p:txBody>
      </p:sp>
      <p:pic>
        <p:nvPicPr>
          <p:cNvPr id="2097169" name="Picture 3"/>
          <p:cNvPicPr>
            <a:picLocks/>
          </p:cNvPicPr>
          <p:nvPr/>
        </p:nvPicPr>
        <p:blipFill>
          <a:blip xmlns:r="http://schemas.openxmlformats.org/officeDocument/2006/relationships" r:embed="rId3"/>
          <a:srcRect l="0" t="0" r="0" b="0"/>
          <a:stretch>
            <a:fillRect/>
          </a:stretch>
        </p:blipFill>
        <p:spPr>
          <a:xfrm rot="0">
            <a:off x="4327525" y="1639887"/>
            <a:ext cx="4206875" cy="1828800"/>
          </a:xfrm>
          <a:prstGeom prst="rect"/>
          <a:noFill/>
          <a:ln>
            <a:noFill/>
          </a:ln>
        </p:spPr>
      </p:pic>
      <p:sp>
        <p:nvSpPr>
          <p:cNvPr id="1048802" name="Oval 38"/>
          <p:cNvSpPr/>
          <p:nvPr/>
        </p:nvSpPr>
        <p:spPr>
          <a:xfrm rot="0">
            <a:off x="5867400" y="1828800"/>
            <a:ext cx="1905000" cy="762000"/>
          </a:xfrm>
          <a:prstGeom prst="ellipse"/>
          <a:noFill/>
          <a:ln w="28575" cap="flat" cmpd="sng">
            <a:solidFill>
              <a:srgbClr val="00206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03" name="Oval 39"/>
          <p:cNvSpPr/>
          <p:nvPr/>
        </p:nvSpPr>
        <p:spPr>
          <a:xfrm rot="0">
            <a:off x="2667000" y="3429000"/>
            <a:ext cx="4495800" cy="990600"/>
          </a:xfrm>
          <a:prstGeom prst="ellipse"/>
          <a:noFill/>
          <a:ln w="28575" cap="flat" cmpd="sng">
            <a:solidFill>
              <a:srgbClr val="00206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04" name="Oval 40"/>
          <p:cNvSpPr/>
          <p:nvPr/>
        </p:nvSpPr>
        <p:spPr>
          <a:xfrm rot="0">
            <a:off x="2025650" y="5087937"/>
            <a:ext cx="5181600" cy="1143000"/>
          </a:xfrm>
          <a:prstGeom prst="ellipse"/>
          <a:noFill/>
          <a:ln w="28575" cap="flat" cmpd="sng">
            <a:solidFill>
              <a:srgbClr val="002060">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05" name="TextBox 43"/>
          <p:cNvSpPr txBox="1"/>
          <p:nvPr/>
        </p:nvSpPr>
        <p:spPr>
          <a:xfrm rot="0">
            <a:off x="546100" y="2420937"/>
            <a:ext cx="3917950" cy="8302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solidFill>
                  <a:srgbClr val="002060"/>
                </a:solidFill>
              </a:rPr>
              <a:t>Duplicate the Down Logic on </a:t>
            </a:r>
          </a:p>
          <a:p>
            <a:pPr lvl="0"/>
            <a:r>
              <a:rPr altLang="en-US" lang="en-US">
                <a:solidFill>
                  <a:srgbClr val="002060"/>
                </a:solidFill>
              </a:rPr>
              <a:t>same grounds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836" name="Rectangle 2"/>
          <p:cNvSpPr/>
          <p:nvPr/>
        </p:nvSpPr>
        <p:spPr>
          <a:xfrm rot="0">
            <a:off x="762000" y="1295400"/>
            <a:ext cx="7543800" cy="48006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8837" name="Text Box 8"/>
          <p:cNvSpPr txBox="1"/>
          <p:nvPr/>
        </p:nvSpPr>
        <p:spPr>
          <a:xfrm rot="0">
            <a:off x="990600" y="1752600"/>
            <a:ext cx="70866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counter can form the same pattern of 0’s and 1’s with logic levels. The first stage in the counter represents the least significant bit – notice that these waveforms follow the same pattern as counting in binary.</a:t>
            </a:r>
          </a:p>
        </p:txBody>
      </p:sp>
      <p:graphicFrame>
        <p:nvGraphicFramePr>
          <p:cNvPr id="4194310" name=""/>
          <p:cNvGraphicFramePr>
            <a:graphicFrameLocks/>
          </p:cNvGraphicFramePr>
          <p:nvPr/>
        </p:nvGraphicFramePr>
        <p:xfrm rot="0">
          <a:off x="1828800" y="3846512"/>
          <a:ext cx="5491162" cy="1436687"/>
        </p:xfrm>
        <a:graphic>
          <a:graphicData uri="http://schemas.openxmlformats.org/presentationml/2006/ole">
            <mc:AlternateContent xmlns:mc="http://schemas.openxmlformats.org/markup-compatibility/2006">
              <mc:Choice xmlns:v="urn:schemas-microsoft-com:vml" Requires="v">
                <p:oleObj name="CorelDRAW" r:id="rId1" spid="" imgH="1436687" imgW="5491162" showAsIcon="0" progId="CorelDRAW.Graphic.12">
                  <p:embed followColorScheme="full"/>
                  <p:pic>
                    <p:nvPicPr>
                      <p:cNvPr id="2097172" name="Object 9"/>
                      <p:cNvPicPr>
                        <a:picLocks/>
                      </p:cNvPicPr>
                      <p:nvPr/>
                    </p:nvPicPr>
                    <p:blipFill>
                      <a:blip xmlns:r="http://schemas.openxmlformats.org/officeDocument/2006/relationships" r:embed="rId2"/>
                      <a:srcRect l="0" t="0" r="0" b="0"/>
                      <a:stretch>
                        <a:fillRect/>
                      </a:stretch>
                    </p:blipFill>
                    <p:spPr>
                      <a:xfrm rot="0">
                        <a:off x="1828800" y="3846512"/>
                        <a:ext cx="5491162" cy="1436687"/>
                      </a:xfrm>
                      <a:prstGeom prst="rect"/>
                      <a:noFill/>
                      <a:ln>
                        <a:noFill/>
                      </a:ln>
                    </p:spPr>
                  </p:pic>
                </p:oleObj>
              </mc:Choice>
              <mc:Fallback>
                <p:oleObj name="CorelDRAW" r:id="rId1" spid="" imgH="1436687" imgW="5491162" showAsIcon="0" progId="CorelDRAW.Graphic.12">
                  <p:embed followColorScheme="full"/>
                  <p:pic>
                    <p:nvPicPr>
                      <p:cNvPr id="2097172" name="Object 9"/>
                      <p:cNvPicPr>
                        <a:picLocks/>
                      </p:cNvPicPr>
                      <p:nvPr/>
                    </p:nvPicPr>
                    <p:blipFill>
                      <a:blip xmlns:r="http://schemas.openxmlformats.org/officeDocument/2006/relationships" r:embed="rId2"/>
                      <a:srcRect l="0" t="0" r="0" b="0"/>
                      <a:stretch>
                        <a:fillRect/>
                      </a:stretch>
                    </p:blipFill>
                    <p:spPr>
                      <a:xfrm rot="0">
                        <a:off x="1828800" y="3846512"/>
                        <a:ext cx="5491162" cy="1436687"/>
                      </a:xfrm>
                      <a:prstGeom prst="rect"/>
                      <a:noFill/>
                      <a:ln>
                        <a:noFill/>
                      </a:ln>
                    </p:spPr>
                  </p:pic>
                </p:oleObj>
              </mc:Fallback>
            </mc:AlternateContent>
          </a:graphicData>
        </a:graphic>
      </p:graphicFrame>
      <p:graphicFrame>
        <p:nvGraphicFramePr>
          <p:cNvPr id="4194311" name=""/>
          <p:cNvGraphicFramePr>
            <a:graphicFrameLocks/>
          </p:cNvGraphicFramePr>
          <p:nvPr/>
        </p:nvGraphicFramePr>
        <p:xfrm rot="0">
          <a:off x="1600200" y="3733800"/>
          <a:ext cx="6172200" cy="1636712"/>
        </p:xfrm>
        <a:graphic>
          <a:graphicData uri="http://schemas.openxmlformats.org/presentationml/2006/ole">
            <mc:AlternateContent xmlns:mc="http://schemas.openxmlformats.org/markup-compatibility/2006">
              <mc:Choice xmlns:v="urn:schemas-microsoft-com:vml" Requires="v">
                <p:oleObj name="CorelDRAW" r:id="rId3" spid="" imgH="1636712" imgW="6172200" showAsIcon="0" progId="CorelDRAW.Graphic.12">
                  <p:embed followColorScheme="full"/>
                  <p:pic>
                    <p:nvPicPr>
                      <p:cNvPr id="2097173" name="Object 10"/>
                      <p:cNvPicPr>
                        <a:picLocks/>
                      </p:cNvPicPr>
                      <p:nvPr/>
                    </p:nvPicPr>
                    <p:blipFill>
                      <a:blip xmlns:r="http://schemas.openxmlformats.org/officeDocument/2006/relationships" r:embed="rId4"/>
                      <a:srcRect l="0" t="0" r="0" b="0"/>
                      <a:stretch>
                        <a:fillRect/>
                      </a:stretch>
                    </p:blipFill>
                    <p:spPr>
                      <a:xfrm rot="0">
                        <a:off x="1600200" y="3733800"/>
                        <a:ext cx="6172200" cy="1636712"/>
                      </a:xfrm>
                      <a:prstGeom prst="rect"/>
                      <a:noFill/>
                      <a:ln>
                        <a:noFill/>
                      </a:ln>
                    </p:spPr>
                  </p:pic>
                </p:oleObj>
              </mc:Choice>
              <mc:Fallback>
                <p:oleObj name="CorelDRAW" r:id="rId3" spid="" imgH="1636712" imgW="6172200" showAsIcon="0" progId="CorelDRAW.Graphic.12">
                  <p:embed followColorScheme="full"/>
                  <p:pic>
                    <p:nvPicPr>
                      <p:cNvPr id="2097173" name="Object 10"/>
                      <p:cNvPicPr>
                        <a:picLocks/>
                      </p:cNvPicPr>
                      <p:nvPr/>
                    </p:nvPicPr>
                    <p:blipFill>
                      <a:blip xmlns:r="http://schemas.openxmlformats.org/officeDocument/2006/relationships" r:embed="rId4"/>
                      <a:srcRect l="0" t="0" r="0" b="0"/>
                      <a:stretch>
                        <a:fillRect/>
                      </a:stretch>
                    </p:blipFill>
                    <p:spPr>
                      <a:xfrm rot="0">
                        <a:off x="1600200" y="3733800"/>
                        <a:ext cx="6172200" cy="1636712"/>
                      </a:xfrm>
                      <a:prstGeom prst="rect"/>
                      <a:noFill/>
                      <a:ln>
                        <a:noFill/>
                      </a:ln>
                    </p:spPr>
                  </p:pic>
                </p:oleObj>
              </mc:Fallback>
            </mc:AlternateContent>
          </a:graphicData>
        </a:graphic>
      </p:graphicFrame>
      <p:sp>
        <p:nvSpPr>
          <p:cNvPr id="1048838" name="Text Box 11"/>
          <p:cNvSpPr txBox="1"/>
          <p:nvPr/>
        </p:nvSpPr>
        <p:spPr>
          <a:xfrm rot="0">
            <a:off x="914400" y="3770312"/>
            <a:ext cx="685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solidFill>
                  <a:schemeClr val="lt2"/>
                </a:solidFill>
              </a:rPr>
              <a:t>LSB</a:t>
            </a:r>
          </a:p>
        </p:txBody>
      </p:sp>
      <p:sp>
        <p:nvSpPr>
          <p:cNvPr id="1048839" name="Text Box 12"/>
          <p:cNvSpPr txBox="1"/>
          <p:nvPr/>
        </p:nvSpPr>
        <p:spPr>
          <a:xfrm rot="0">
            <a:off x="914400" y="4913312"/>
            <a:ext cx="838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solidFill>
                  <a:srgbClr val="FF0000"/>
                </a:solidFill>
              </a:rPr>
              <a:t>MSB</a:t>
            </a:r>
          </a:p>
        </p:txBody>
      </p:sp>
      <p:pic>
        <p:nvPicPr>
          <p:cNvPr id="2097174" name="Picture 13" descr="SH2507-crop"/>
          <p:cNvPicPr>
            <a:picLocks/>
          </p:cNvPicPr>
          <p:nvPr/>
        </p:nvPicPr>
        <p:blipFill>
          <a:blip xmlns:r="http://schemas.openxmlformats.org/officeDocument/2006/relationships" r:embed="rId5"/>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40" name="Text Box 1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41" name="Rectangle 15"/>
          <p:cNvSpPr/>
          <p:nvPr/>
        </p:nvSpPr>
        <p:spPr>
          <a:xfrm rot="0">
            <a:off x="914400" y="1143000"/>
            <a:ext cx="25447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Counting in Binary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pic>
        <p:nvPicPr>
          <p:cNvPr id="2097162"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0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08" name="Rectangle 5"/>
          <p:cNvSpPr/>
          <p:nvPr/>
        </p:nvSpPr>
        <p:spPr>
          <a:xfrm rot="0">
            <a:off x="914400" y="1143000"/>
            <a:ext cx="528955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 Analysis</a:t>
            </a:r>
          </a:p>
        </p:txBody>
      </p:sp>
      <p:graphicFrame>
        <p:nvGraphicFramePr>
          <p:cNvPr id="4194307" name=""/>
          <p:cNvGraphicFramePr>
            <a:graphicFrameLocks/>
          </p:cNvGraphicFramePr>
          <p:nvPr/>
        </p:nvGraphicFramePr>
        <p:xfrm rot="0">
          <a:off x="4802187" y="1828800"/>
          <a:ext cx="3656012" cy="1752600"/>
        </p:xfrm>
        <a:graphic>
          <a:graphicData uri="http://schemas.openxmlformats.org/drawingml/2006/table">
            <a:tbl>
              <a:tblPr/>
              <a:tblGrid>
                <a:gridCol w="922337"/>
                <a:gridCol w="546099"/>
                <a:gridCol w="547687"/>
                <a:gridCol w="546099"/>
                <a:gridCol w="485774"/>
                <a:gridCol w="608012"/>
              </a:tblGrid>
              <a:tr h="209550">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Clock Pulse</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UP</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Q2</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Q1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Q0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200" lang="en-US">
                          <a:solidFill>
                            <a:schemeClr val="dk1"/>
                          </a:solidFill>
                          <a:latin typeface="Calibri" pitchFamily="34" charset="0"/>
                          <a:ea typeface="Calibri" pitchFamily="34" charset="0"/>
                        </a:rPr>
                        <a:t>DOWN</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r>
              <a:tr h="193675">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2087">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3675">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2</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2087">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3</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3675">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4</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2087">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5</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3675">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6</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92087">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7</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indent="-371475"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lnSpc>
                          <a:spcPct val="115000"/>
                        </a:lnSpc>
                      </a:pPr>
                      <a:r>
                        <a:rPr altLang="en-US" b="0" sz="1100" lang="en-US">
                          <a:solidFill>
                            <a:schemeClr val="dk1"/>
                          </a:solidFill>
                          <a:latin typeface="Calibri" pitchFamily="34" charset="0"/>
                          <a:ea typeface="Calibri" pitchFamily="34" charset="0"/>
                        </a:rPr>
                        <a:t>↖</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
        <p:nvSpPr>
          <p:cNvPr id="1048780" name="TextBox 18"/>
          <p:cNvSpPr txBox="1"/>
          <p:nvPr/>
        </p:nvSpPr>
        <p:spPr>
          <a:xfrm rot="0">
            <a:off x="762000" y="3810000"/>
            <a:ext cx="7696200" cy="2124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t>The J and K inputs of different FFs must equal 1 (HIGH) under the conditions expressed by the following equations to make them toggle:</a:t>
            </a:r>
          </a:p>
          <a:p>
            <a:pPr lvl="0"/>
            <a:endParaRPr altLang="en-US" sz="800" lang="en-US"/>
          </a:p>
          <a:p>
            <a:pPr lvl="0"/>
            <a:r>
              <a:rPr altLang="en-US" sz="2200" lang="en-US"/>
              <a:t>J</a:t>
            </a:r>
            <a:r>
              <a:rPr altLang="en-US" baseline="-25000" sz="2200" lang="en-US"/>
              <a:t>0</a:t>
            </a:r>
            <a:r>
              <a:rPr altLang="en-US" sz="2200" lang="en-US"/>
              <a:t> = K</a:t>
            </a:r>
            <a:r>
              <a:rPr altLang="en-US" baseline="-25000" sz="2200" lang="en-US"/>
              <a:t>0</a:t>
            </a:r>
            <a:r>
              <a:rPr altLang="en-US" sz="2200" lang="en-US"/>
              <a:t> = 1</a:t>
            </a:r>
          </a:p>
          <a:p>
            <a:pPr lvl="0"/>
            <a:endParaRPr altLang="en-US" sz="1100" lang="en-US"/>
          </a:p>
          <a:p>
            <a:pPr lvl="0"/>
            <a:r>
              <a:rPr altLang="en-US" sz="2200" lang="en-US"/>
              <a:t>J</a:t>
            </a:r>
            <a:r>
              <a:rPr altLang="en-US" baseline="-25000" sz="2200" lang="en-US"/>
              <a:t>1</a:t>
            </a:r>
            <a:r>
              <a:rPr altLang="en-US" sz="2200" lang="en-US"/>
              <a:t> = K</a:t>
            </a:r>
            <a:r>
              <a:rPr altLang="en-US" baseline="-25000" sz="2200" lang="en-US"/>
              <a:t>1</a:t>
            </a:r>
            <a:r>
              <a:rPr altLang="en-US" sz="2200" lang="en-US"/>
              <a:t> = (Q</a:t>
            </a:r>
            <a:r>
              <a:rPr altLang="en-US" baseline="-25000" sz="2200" lang="en-US"/>
              <a:t>0 </a:t>
            </a:r>
            <a:r>
              <a:rPr altLang="en-US" sz="2200" lang="en-US"/>
              <a:t>• </a:t>
            </a:r>
            <a:r>
              <a:rPr altLang="en-US" sz="2000" lang="en-US"/>
              <a:t>UP)</a:t>
            </a:r>
            <a:r>
              <a:rPr altLang="en-US" sz="2200" lang="en-US"/>
              <a:t>  +   (Q</a:t>
            </a:r>
            <a:r>
              <a:rPr altLang="en-US" baseline="-25000" sz="2200" lang="en-US"/>
              <a:t>0 </a:t>
            </a:r>
            <a:r>
              <a:rPr altLang="en-US" sz="2200" lang="en-US"/>
              <a:t>• </a:t>
            </a:r>
            <a:r>
              <a:rPr altLang="en-US" sz="2000" lang="en-US"/>
              <a:t>DOWN</a:t>
            </a:r>
            <a:r>
              <a:rPr altLang="en-US" sz="2200" lang="en-US"/>
              <a:t>)</a:t>
            </a:r>
          </a:p>
          <a:p>
            <a:pPr lvl="0"/>
            <a:endParaRPr altLang="en-US" sz="1100" lang="en-US"/>
          </a:p>
          <a:p>
            <a:pPr lvl="0"/>
            <a:r>
              <a:rPr altLang="en-US" sz="2200" lang="en-US"/>
              <a:t>J</a:t>
            </a:r>
            <a:r>
              <a:rPr altLang="en-US" baseline="-25000" sz="2200" lang="en-US"/>
              <a:t>2</a:t>
            </a:r>
            <a:r>
              <a:rPr altLang="en-US" sz="2200" lang="en-US"/>
              <a:t> = K</a:t>
            </a:r>
            <a:r>
              <a:rPr altLang="en-US" baseline="-25000" sz="2200" lang="en-US"/>
              <a:t>2</a:t>
            </a:r>
            <a:r>
              <a:rPr altLang="en-US" sz="2200" lang="en-US"/>
              <a:t> = (Q</a:t>
            </a:r>
            <a:r>
              <a:rPr altLang="en-US" baseline="-25000" sz="2200" lang="en-US"/>
              <a:t>0 </a:t>
            </a:r>
            <a:r>
              <a:rPr altLang="en-US" sz="2200" lang="en-US"/>
              <a:t>• Q</a:t>
            </a:r>
            <a:r>
              <a:rPr altLang="en-US" baseline="-25000" sz="2200" lang="en-US"/>
              <a:t>1</a:t>
            </a:r>
            <a:r>
              <a:rPr altLang="en-US" sz="2200" lang="en-US"/>
              <a:t> • </a:t>
            </a:r>
            <a:r>
              <a:rPr altLang="en-US" sz="2000" lang="en-US"/>
              <a:t>UP</a:t>
            </a:r>
            <a:r>
              <a:rPr altLang="en-US" sz="2200" lang="en-US"/>
              <a:t>) + (Q</a:t>
            </a:r>
            <a:r>
              <a:rPr altLang="en-US" baseline="-25000" sz="2200" lang="en-US"/>
              <a:t>0 </a:t>
            </a:r>
            <a:r>
              <a:rPr altLang="en-US" sz="2200" lang="en-US"/>
              <a:t>• Q</a:t>
            </a:r>
            <a:r>
              <a:rPr altLang="en-US" baseline="-25000" sz="2200" lang="en-US"/>
              <a:t>1</a:t>
            </a:r>
            <a:r>
              <a:rPr altLang="en-US" sz="2200" lang="en-US"/>
              <a:t> • </a:t>
            </a:r>
            <a:r>
              <a:rPr altLang="en-US" sz="2000" lang="en-US"/>
              <a:t>DOWN</a:t>
            </a:r>
            <a:r>
              <a:rPr altLang="en-US" sz="2200" lang="en-US"/>
              <a:t>)</a:t>
            </a:r>
          </a:p>
        </p:txBody>
      </p:sp>
      <p:cxnSp>
        <p:nvCxnSpPr>
          <p:cNvPr id="3145732" name="Straight Connector 7"/>
          <p:cNvCxnSpPr>
            <a:cxnSpLocks/>
          </p:cNvCxnSpPr>
          <p:nvPr/>
        </p:nvCxnSpPr>
        <p:spPr>
          <a:xfrm rot="0">
            <a:off x="3505200" y="5051425"/>
            <a:ext cx="228600" cy="0"/>
          </a:xfrm>
          <a:prstGeom prst="line"/>
          <a:noFill/>
          <a:ln w="9525" cap="flat" cmpd="sng">
            <a:solidFill>
              <a:schemeClr val="dk1">
                <a:alpha val="100000"/>
              </a:schemeClr>
            </a:solidFill>
            <a:prstDash val="solid"/>
            <a:round/>
          </a:ln>
        </p:spPr>
      </p:cxnSp>
      <p:cxnSp>
        <p:nvCxnSpPr>
          <p:cNvPr id="3145733" name="Straight Connector 8"/>
          <p:cNvCxnSpPr>
            <a:cxnSpLocks/>
          </p:cNvCxnSpPr>
          <p:nvPr/>
        </p:nvCxnSpPr>
        <p:spPr>
          <a:xfrm rot="0">
            <a:off x="3832225" y="5562600"/>
            <a:ext cx="228600" cy="0"/>
          </a:xfrm>
          <a:prstGeom prst="line"/>
          <a:noFill/>
          <a:ln w="9525" cap="flat" cmpd="sng">
            <a:solidFill>
              <a:schemeClr val="dk1">
                <a:alpha val="100000"/>
              </a:schemeClr>
            </a:solidFill>
            <a:prstDash val="solid"/>
            <a:round/>
          </a:ln>
        </p:spPr>
      </p:cxnSp>
      <p:cxnSp>
        <p:nvCxnSpPr>
          <p:cNvPr id="3145734" name="Straight Connector 9"/>
          <p:cNvCxnSpPr>
            <a:cxnSpLocks/>
          </p:cNvCxnSpPr>
          <p:nvPr/>
        </p:nvCxnSpPr>
        <p:spPr>
          <a:xfrm rot="0">
            <a:off x="4376737" y="5573712"/>
            <a:ext cx="228600" cy="0"/>
          </a:xfrm>
          <a:prstGeom prst="line"/>
          <a:noFill/>
          <a:ln w="9525" cap="flat" cmpd="sng">
            <a:solidFill>
              <a:schemeClr val="dk1">
                <a:alpha val="100000"/>
              </a:schemeClr>
            </a:solidFill>
            <a:prstDash val="solid"/>
            <a:round/>
          </a:ln>
        </p:spPr>
      </p:cxnSp>
      <p:sp>
        <p:nvSpPr>
          <p:cNvPr id="1048781" name="Rectangle 9"/>
          <p:cNvSpPr/>
          <p:nvPr/>
        </p:nvSpPr>
        <p:spPr>
          <a:xfrm rot="0">
            <a:off x="1905000" y="5029200"/>
            <a:ext cx="10668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2" name="Rectangle 10"/>
          <p:cNvSpPr/>
          <p:nvPr/>
        </p:nvSpPr>
        <p:spPr>
          <a:xfrm rot="0">
            <a:off x="3429000" y="5029200"/>
            <a:ext cx="23622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3" name="Rectangle 11"/>
          <p:cNvSpPr/>
          <p:nvPr/>
        </p:nvSpPr>
        <p:spPr>
          <a:xfrm rot="0">
            <a:off x="3733800" y="5562600"/>
            <a:ext cx="24384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4" name="Rectangle 12"/>
          <p:cNvSpPr/>
          <p:nvPr/>
        </p:nvSpPr>
        <p:spPr>
          <a:xfrm rot="0">
            <a:off x="1905000" y="5562600"/>
            <a:ext cx="16002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5" name="Rectangle 13"/>
          <p:cNvSpPr/>
          <p:nvPr/>
        </p:nvSpPr>
        <p:spPr>
          <a:xfrm rot="0">
            <a:off x="3048000" y="5029200"/>
            <a:ext cx="2286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6" name="Rectangle 14"/>
          <p:cNvSpPr/>
          <p:nvPr/>
        </p:nvSpPr>
        <p:spPr>
          <a:xfrm rot="0">
            <a:off x="3544887" y="5562600"/>
            <a:ext cx="2286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7" name="Rectangle 15"/>
          <p:cNvSpPr/>
          <p:nvPr/>
        </p:nvSpPr>
        <p:spPr>
          <a:xfrm rot="0">
            <a:off x="1905000" y="4572000"/>
            <a:ext cx="304800" cy="3810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63" name="Picture 4"/>
          <p:cNvPicPr>
            <a:picLocks/>
          </p:cNvPicPr>
          <p:nvPr/>
        </p:nvPicPr>
        <p:blipFill>
          <a:blip xmlns:r="http://schemas.openxmlformats.org/officeDocument/2006/relationships" r:embed="rId2"/>
          <a:srcRect l="0" t="0" r="0" b="0"/>
          <a:stretch>
            <a:fillRect/>
          </a:stretch>
        </p:blipFill>
        <p:spPr>
          <a:xfrm rot="0">
            <a:off x="762000" y="1676400"/>
            <a:ext cx="3886200" cy="2133600"/>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graphicFrame>
        <p:nvGraphicFramePr>
          <p:cNvPr id="4194304" name=""/>
          <p:cNvGraphicFramePr>
            <a:graphicFrameLocks/>
          </p:cNvGraphicFramePr>
          <p:nvPr/>
        </p:nvGraphicFramePr>
        <p:xfrm rot="0">
          <a:off x="1752600" y="3508375"/>
          <a:ext cx="5943600" cy="2619375"/>
        </p:xfrm>
        <a:graphic>
          <a:graphicData uri="http://schemas.openxmlformats.org/presentationml/2006/ole">
            <mc:AlternateContent xmlns:mc="http://schemas.openxmlformats.org/markup-compatibility/2006">
              <mc:Choice xmlns:v="urn:schemas-microsoft-com:vml" Requires="v">
                <p:oleObj name="CorelDRAW" r:id="rId1" spid="" imgH="2619375" imgW="5943600" showAsIcon="0" progId="CorelDRAW.Graphic.13">
                  <p:embed followColorScheme="full"/>
                  <p:pic>
                    <p:nvPicPr>
                      <p:cNvPr id="2097157" name="Object 47"/>
                      <p:cNvPicPr>
                        <a:picLocks/>
                      </p:cNvPicPr>
                      <p:nvPr/>
                    </p:nvPicPr>
                    <p:blipFill>
                      <a:blip xmlns:r="http://schemas.openxmlformats.org/officeDocument/2006/relationships" r:embed="rId2"/>
                      <a:srcRect l="0" t="0" r="0" b="0"/>
                      <a:stretch>
                        <a:fillRect/>
                      </a:stretch>
                    </p:blipFill>
                    <p:spPr>
                      <a:xfrm rot="0">
                        <a:off x="1752600" y="3508375"/>
                        <a:ext cx="5943600" cy="2619375"/>
                      </a:xfrm>
                      <a:prstGeom prst="rect"/>
                      <a:noFill/>
                      <a:ln>
                        <a:noFill/>
                      </a:ln>
                    </p:spPr>
                  </p:pic>
                </p:oleObj>
              </mc:Choice>
              <mc:Fallback>
                <p:oleObj name="CorelDRAW" r:id="rId1" spid="" imgH="2619375" imgW="5943600" showAsIcon="0" progId="CorelDRAW.Graphic.13">
                  <p:embed followColorScheme="full"/>
                  <p:pic>
                    <p:nvPicPr>
                      <p:cNvPr id="2097157" name="Object 47"/>
                      <p:cNvPicPr>
                        <a:picLocks/>
                      </p:cNvPicPr>
                      <p:nvPr/>
                    </p:nvPicPr>
                    <p:blipFill>
                      <a:blip xmlns:r="http://schemas.openxmlformats.org/officeDocument/2006/relationships" r:embed="rId2"/>
                      <a:srcRect l="0" t="0" r="0" b="0"/>
                      <a:stretch>
                        <a:fillRect/>
                      </a:stretch>
                    </p:blipFill>
                    <p:spPr>
                      <a:xfrm rot="0">
                        <a:off x="1752600" y="3508375"/>
                        <a:ext cx="5943600" cy="2619375"/>
                      </a:xfrm>
                      <a:prstGeom prst="rect"/>
                      <a:noFill/>
                      <a:ln>
                        <a:noFill/>
                      </a:ln>
                    </p:spPr>
                  </p:pic>
                </p:oleObj>
              </mc:Fallback>
            </mc:AlternateContent>
          </a:graphicData>
        </a:graphic>
      </p:graphicFrame>
      <p:pic>
        <p:nvPicPr>
          <p:cNvPr id="2097158" name="Picture 4"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17" name="Text Box 5"/>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18" name="Rectangle 6"/>
          <p:cNvSpPr/>
          <p:nvPr/>
        </p:nvSpPr>
        <p:spPr>
          <a:xfrm rot="0">
            <a:off x="914400" y="1143000"/>
            <a:ext cx="45897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Counters</a:t>
            </a:r>
          </a:p>
        </p:txBody>
      </p:sp>
      <p:sp>
        <p:nvSpPr>
          <p:cNvPr id="1048619" name="Text Box 23"/>
          <p:cNvSpPr txBox="1"/>
          <p:nvPr/>
        </p:nvSpPr>
        <p:spPr>
          <a:xfrm rot="0">
            <a:off x="1335087" y="58975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8620" name="Text Box 25"/>
          <p:cNvSpPr txBox="1"/>
          <p:nvPr/>
        </p:nvSpPr>
        <p:spPr>
          <a:xfrm rot="0">
            <a:off x="3048000" y="4270375"/>
            <a:ext cx="533400" cy="3073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621" name="Text Box 26"/>
          <p:cNvSpPr txBox="1"/>
          <p:nvPr/>
        </p:nvSpPr>
        <p:spPr>
          <a:xfrm rot="0">
            <a:off x="5181600" y="4270375"/>
            <a:ext cx="533400" cy="3073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622" name="Text Box 27"/>
          <p:cNvSpPr txBox="1"/>
          <p:nvPr/>
        </p:nvSpPr>
        <p:spPr>
          <a:xfrm rot="0">
            <a:off x="7391400" y="3965575"/>
            <a:ext cx="533400" cy="3073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623" name="Rectangle 35"/>
          <p:cNvSpPr/>
          <p:nvPr/>
        </p:nvSpPr>
        <p:spPr>
          <a:xfrm rot="0">
            <a:off x="2459037" y="4943475"/>
            <a:ext cx="152400" cy="215899"/>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8624" name="Rectangle 36"/>
          <p:cNvSpPr/>
          <p:nvPr/>
        </p:nvSpPr>
        <p:spPr>
          <a:xfrm rot="0">
            <a:off x="2497137" y="4194175"/>
            <a:ext cx="246062" cy="215900"/>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8625" name="Rectangle 37"/>
          <p:cNvSpPr/>
          <p:nvPr/>
        </p:nvSpPr>
        <p:spPr>
          <a:xfrm rot="0">
            <a:off x="2571750" y="4587875"/>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626" name="Rectangle 38"/>
          <p:cNvSpPr/>
          <p:nvPr/>
        </p:nvSpPr>
        <p:spPr>
          <a:xfrm rot="0">
            <a:off x="4729162" y="4587875"/>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627" name="Rectangle 39"/>
          <p:cNvSpPr/>
          <p:nvPr/>
        </p:nvSpPr>
        <p:spPr>
          <a:xfrm rot="0">
            <a:off x="6869112" y="4587875"/>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628" name="Rectangle 40"/>
          <p:cNvSpPr/>
          <p:nvPr/>
        </p:nvSpPr>
        <p:spPr>
          <a:xfrm rot="0">
            <a:off x="4645025" y="4194175"/>
            <a:ext cx="119062" cy="355599"/>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8629" name="Rectangle 41"/>
          <p:cNvSpPr/>
          <p:nvPr/>
        </p:nvSpPr>
        <p:spPr>
          <a:xfrm rot="0">
            <a:off x="6775450" y="4194175"/>
            <a:ext cx="119062" cy="355599"/>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8630" name="Rectangle 42"/>
          <p:cNvSpPr/>
          <p:nvPr/>
        </p:nvSpPr>
        <p:spPr>
          <a:xfrm rot="0">
            <a:off x="4643437" y="4943475"/>
            <a:ext cx="152400" cy="215899"/>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8631" name="Rectangle 43"/>
          <p:cNvSpPr/>
          <p:nvPr/>
        </p:nvSpPr>
        <p:spPr>
          <a:xfrm rot="0">
            <a:off x="6773862" y="4943475"/>
            <a:ext cx="152400" cy="215899"/>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8632" name="Text Box 48"/>
          <p:cNvSpPr txBox="1"/>
          <p:nvPr/>
        </p:nvSpPr>
        <p:spPr>
          <a:xfrm rot="0">
            <a:off x="1981200" y="3690937"/>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HIGH</a:t>
            </a:r>
          </a:p>
        </p:txBody>
      </p:sp>
      <p:sp>
        <p:nvSpPr>
          <p:cNvPr id="1048633" name="Text Box 49"/>
          <p:cNvSpPr txBox="1"/>
          <p:nvPr/>
        </p:nvSpPr>
        <p:spPr>
          <a:xfrm rot="0">
            <a:off x="903287" y="4538662"/>
            <a:ext cx="914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UP/DOWN</a:t>
            </a:r>
          </a:p>
        </p:txBody>
      </p:sp>
      <p:sp>
        <p:nvSpPr>
          <p:cNvPr id="1048634" name="Line 50"/>
          <p:cNvSpPr/>
          <p:nvPr/>
        </p:nvSpPr>
        <p:spPr>
          <a:xfrm rot="0">
            <a:off x="1233487" y="4562475"/>
            <a:ext cx="457200" cy="0"/>
          </a:xfrm>
          <a:prstGeom prst="line"/>
          <a:noFill/>
          <a:ln w="9525" cap="flat" cmpd="sng">
            <a:solidFill>
              <a:schemeClr val="dk1">
                <a:alpha val="100000"/>
              </a:schemeClr>
            </a:solidFill>
            <a:prstDash val="solid"/>
            <a:round/>
          </a:ln>
        </p:spPr>
      </p:sp>
      <p:sp>
        <p:nvSpPr>
          <p:cNvPr id="1048635" name="Text Box 51"/>
          <p:cNvSpPr txBox="1"/>
          <p:nvPr/>
        </p:nvSpPr>
        <p:spPr>
          <a:xfrm rot="0">
            <a:off x="2667000" y="33559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UP</a:t>
            </a:r>
          </a:p>
        </p:txBody>
      </p:sp>
      <p:sp>
        <p:nvSpPr>
          <p:cNvPr id="1048636" name="Text Box 52"/>
          <p:cNvSpPr txBox="1"/>
          <p:nvPr/>
        </p:nvSpPr>
        <p:spPr>
          <a:xfrm rot="0">
            <a:off x="2706687" y="5565775"/>
            <a:ext cx="722312"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DOWN</a:t>
            </a:r>
          </a:p>
        </p:txBody>
      </p:sp>
      <p:sp>
        <p:nvSpPr>
          <p:cNvPr id="1048637" name="Text Box 55"/>
          <p:cNvSpPr txBox="1"/>
          <p:nvPr/>
        </p:nvSpPr>
        <p:spPr>
          <a:xfrm rot="0">
            <a:off x="2514600" y="38131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FF0</a:t>
            </a:r>
          </a:p>
        </p:txBody>
      </p:sp>
      <p:sp>
        <p:nvSpPr>
          <p:cNvPr id="1048638" name="Text Box 56"/>
          <p:cNvSpPr txBox="1"/>
          <p:nvPr/>
        </p:nvSpPr>
        <p:spPr>
          <a:xfrm rot="0">
            <a:off x="4648200" y="38131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FF1</a:t>
            </a:r>
          </a:p>
        </p:txBody>
      </p:sp>
      <p:sp>
        <p:nvSpPr>
          <p:cNvPr id="1048639" name="Text Box 57"/>
          <p:cNvSpPr txBox="1"/>
          <p:nvPr/>
        </p:nvSpPr>
        <p:spPr>
          <a:xfrm rot="0">
            <a:off x="6781800" y="38131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FF2</a:t>
            </a:r>
          </a:p>
        </p:txBody>
      </p:sp>
      <p:sp>
        <p:nvSpPr>
          <p:cNvPr id="1048640" name="Text Box 58"/>
          <p:cNvSpPr txBox="1"/>
          <p:nvPr/>
        </p:nvSpPr>
        <p:spPr>
          <a:xfrm rot="0">
            <a:off x="3886200" y="3432175"/>
            <a:ext cx="609600" cy="3200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r>
              <a:rPr altLang="en-US" baseline="30000" b="1" sz="1200" lang="en-US"/>
              <a:t>.</a:t>
            </a:r>
            <a:r>
              <a:rPr altLang="en-US" sz="1200" lang="en-US"/>
              <a:t>UP</a:t>
            </a:r>
          </a:p>
        </p:txBody>
      </p:sp>
      <p:sp>
        <p:nvSpPr>
          <p:cNvPr id="1048641" name="Text Box 59"/>
          <p:cNvSpPr txBox="1"/>
          <p:nvPr/>
        </p:nvSpPr>
        <p:spPr>
          <a:xfrm rot="0">
            <a:off x="4468812" y="5692775"/>
            <a:ext cx="990600" cy="3200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r>
              <a:rPr altLang="en-US" baseline="30000" b="1" sz="1200" lang="en-US"/>
              <a:t>.</a:t>
            </a:r>
            <a:r>
              <a:rPr altLang="en-US" sz="1200" lang="en-US"/>
              <a:t>DOWN</a:t>
            </a:r>
          </a:p>
        </p:txBody>
      </p:sp>
      <p:sp>
        <p:nvSpPr>
          <p:cNvPr id="1048642" name="Line 61"/>
          <p:cNvSpPr/>
          <p:nvPr/>
        </p:nvSpPr>
        <p:spPr>
          <a:xfrm rot="0">
            <a:off x="4545012" y="5718175"/>
            <a:ext cx="152400" cy="0"/>
          </a:xfrm>
          <a:prstGeom prst="line"/>
          <a:noFill/>
          <a:ln w="9525" cap="flat" cmpd="sng">
            <a:solidFill>
              <a:schemeClr val="dk1">
                <a:alpha val="100000"/>
              </a:schemeClr>
            </a:solidFill>
            <a:prstDash val="solid"/>
            <a:round/>
          </a:ln>
        </p:spPr>
      </p:sp>
      <p:sp>
        <p:nvSpPr>
          <p:cNvPr id="1048643" name="Text Box 62"/>
          <p:cNvSpPr txBox="1"/>
          <p:nvPr/>
        </p:nvSpPr>
        <p:spPr>
          <a:xfrm rot="0">
            <a:off x="3048000" y="4757737"/>
            <a:ext cx="533400" cy="3073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644" name="Text Box 63"/>
          <p:cNvSpPr txBox="1"/>
          <p:nvPr/>
        </p:nvSpPr>
        <p:spPr>
          <a:xfrm rot="0">
            <a:off x="5181600" y="4757737"/>
            <a:ext cx="533400" cy="3073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645" name="Text Box 64"/>
          <p:cNvSpPr txBox="1"/>
          <p:nvPr/>
        </p:nvSpPr>
        <p:spPr>
          <a:xfrm rot="0">
            <a:off x="7391400" y="4757737"/>
            <a:ext cx="533400" cy="3073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646" name="Line 65"/>
          <p:cNvSpPr/>
          <p:nvPr/>
        </p:nvSpPr>
        <p:spPr>
          <a:xfrm rot="0">
            <a:off x="7477125" y="4778375"/>
            <a:ext cx="152400" cy="0"/>
          </a:xfrm>
          <a:prstGeom prst="line"/>
          <a:noFill/>
          <a:ln w="9525" cap="flat" cmpd="sng">
            <a:solidFill>
              <a:srgbClr val="FF0000">
                <a:alpha val="100000"/>
              </a:srgbClr>
            </a:solidFill>
            <a:prstDash val="solid"/>
            <a:round/>
          </a:ln>
        </p:spPr>
      </p:sp>
      <p:sp>
        <p:nvSpPr>
          <p:cNvPr id="1048647" name="Line 66"/>
          <p:cNvSpPr/>
          <p:nvPr/>
        </p:nvSpPr>
        <p:spPr>
          <a:xfrm rot="0">
            <a:off x="5257800" y="4778375"/>
            <a:ext cx="152400" cy="0"/>
          </a:xfrm>
          <a:prstGeom prst="line"/>
          <a:noFill/>
          <a:ln w="9525" cap="flat" cmpd="sng">
            <a:solidFill>
              <a:srgbClr val="FF0000">
                <a:alpha val="100000"/>
              </a:srgbClr>
            </a:solidFill>
            <a:prstDash val="solid"/>
            <a:round/>
          </a:ln>
        </p:spPr>
      </p:sp>
      <p:sp>
        <p:nvSpPr>
          <p:cNvPr id="1048648" name="Line 67"/>
          <p:cNvSpPr/>
          <p:nvPr/>
        </p:nvSpPr>
        <p:spPr>
          <a:xfrm rot="0">
            <a:off x="3149600" y="4778375"/>
            <a:ext cx="152400" cy="0"/>
          </a:xfrm>
          <a:prstGeom prst="line"/>
          <a:noFill/>
          <a:ln w="9525" cap="flat" cmpd="sng">
            <a:solidFill>
              <a:srgbClr val="FF0000">
                <a:alpha val="100000"/>
              </a:srgbClr>
            </a:solidFill>
            <a:prstDash val="solid"/>
            <a:round/>
          </a:ln>
        </p:spPr>
      </p:sp>
      <p:sp>
        <p:nvSpPr>
          <p:cNvPr id="1048649" name="TextBox 18"/>
          <p:cNvSpPr txBox="1"/>
          <p:nvPr/>
        </p:nvSpPr>
        <p:spPr>
          <a:xfrm rot="0">
            <a:off x="762000" y="1752600"/>
            <a:ext cx="7696200" cy="15011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lang="en-US"/>
              <a:t>J</a:t>
            </a:r>
            <a:r>
              <a:rPr altLang="en-US" baseline="-25000" sz="2200" lang="en-US"/>
              <a:t>0</a:t>
            </a:r>
            <a:r>
              <a:rPr altLang="en-US" sz="2200" lang="en-US"/>
              <a:t> = K</a:t>
            </a:r>
            <a:r>
              <a:rPr altLang="en-US" baseline="-25000" sz="2200" lang="en-US"/>
              <a:t>0</a:t>
            </a:r>
            <a:r>
              <a:rPr altLang="en-US" sz="2200" lang="en-US"/>
              <a:t> = 1</a:t>
            </a:r>
          </a:p>
          <a:p>
            <a:pPr lvl="0"/>
            <a:endParaRPr altLang="en-US" sz="600" lang="en-US"/>
          </a:p>
          <a:p>
            <a:pPr lvl="0"/>
            <a:r>
              <a:rPr altLang="en-US" sz="2200" lang="en-US"/>
              <a:t>J</a:t>
            </a:r>
            <a:r>
              <a:rPr altLang="en-US" baseline="-25000" sz="2200" lang="en-US"/>
              <a:t>1</a:t>
            </a:r>
            <a:r>
              <a:rPr altLang="en-US" sz="2200" lang="en-US"/>
              <a:t> = K</a:t>
            </a:r>
            <a:r>
              <a:rPr altLang="en-US" baseline="-25000" sz="2200" lang="en-US"/>
              <a:t>1</a:t>
            </a:r>
            <a:r>
              <a:rPr altLang="en-US" sz="2200" lang="en-US"/>
              <a:t> = (</a:t>
            </a:r>
            <a:r>
              <a:rPr altLang="en-US" sz="2200" i="1" lang="en-US"/>
              <a:t>Q</a:t>
            </a:r>
            <a:r>
              <a:rPr altLang="en-US" baseline="-25000" sz="2200" lang="en-US"/>
              <a:t>0 </a:t>
            </a:r>
            <a:r>
              <a:rPr altLang="en-US" sz="2200" lang="en-US"/>
              <a:t>• </a:t>
            </a:r>
            <a:r>
              <a:rPr altLang="en-US" sz="2000" lang="en-US"/>
              <a:t>UP)</a:t>
            </a:r>
            <a:r>
              <a:rPr altLang="en-US" sz="2200" lang="en-US"/>
              <a:t>  +   (</a:t>
            </a:r>
            <a:r>
              <a:rPr altLang="en-US" sz="2200" i="1" lang="en-US"/>
              <a:t>Q</a:t>
            </a:r>
            <a:r>
              <a:rPr altLang="en-US" baseline="-25000" sz="2200" lang="en-US"/>
              <a:t>0 </a:t>
            </a:r>
            <a:r>
              <a:rPr altLang="en-US" sz="2200" lang="en-US"/>
              <a:t>• </a:t>
            </a:r>
            <a:r>
              <a:rPr altLang="en-US" sz="2000" lang="en-US"/>
              <a:t>DOWN</a:t>
            </a:r>
            <a:r>
              <a:rPr altLang="en-US" sz="2200" lang="en-US"/>
              <a:t>)</a:t>
            </a:r>
          </a:p>
          <a:p>
            <a:pPr lvl="0"/>
            <a:endParaRPr altLang="en-US" sz="1000" lang="en-US"/>
          </a:p>
          <a:p>
            <a:pPr lvl="0"/>
            <a:r>
              <a:rPr altLang="en-US" sz="2200" lang="en-US"/>
              <a:t>J</a:t>
            </a:r>
            <a:r>
              <a:rPr altLang="en-US" baseline="-25000" sz="2200" lang="en-US"/>
              <a:t>2</a:t>
            </a:r>
            <a:r>
              <a:rPr altLang="en-US" sz="2200" lang="en-US"/>
              <a:t> = K</a:t>
            </a:r>
            <a:r>
              <a:rPr altLang="en-US" baseline="-25000" sz="2200" lang="en-US"/>
              <a:t>2</a:t>
            </a:r>
            <a:r>
              <a:rPr altLang="en-US" sz="2200" lang="en-US"/>
              <a:t> = (</a:t>
            </a:r>
            <a:r>
              <a:rPr altLang="en-US" sz="2200" i="1" lang="en-US"/>
              <a:t>Q</a:t>
            </a:r>
            <a:r>
              <a:rPr altLang="en-US" baseline="-25000" sz="2200" lang="en-US"/>
              <a:t>0 </a:t>
            </a:r>
            <a:r>
              <a:rPr altLang="en-US" sz="2200" lang="en-US"/>
              <a:t>• </a:t>
            </a:r>
            <a:r>
              <a:rPr altLang="en-US" sz="2200" i="1" lang="en-US"/>
              <a:t>Q</a:t>
            </a:r>
            <a:r>
              <a:rPr altLang="en-US" baseline="-25000" sz="2200" lang="en-US"/>
              <a:t>1</a:t>
            </a:r>
            <a:r>
              <a:rPr altLang="en-US" sz="2200" lang="en-US"/>
              <a:t> • </a:t>
            </a:r>
            <a:r>
              <a:rPr altLang="en-US" sz="2000" lang="en-US"/>
              <a:t>UP</a:t>
            </a:r>
            <a:r>
              <a:rPr altLang="en-US" sz="2200" lang="en-US"/>
              <a:t>) + (</a:t>
            </a:r>
            <a:r>
              <a:rPr altLang="en-US" sz="2200" i="1" lang="en-US"/>
              <a:t>Q</a:t>
            </a:r>
            <a:r>
              <a:rPr altLang="en-US" baseline="-25000" sz="2200" lang="en-US"/>
              <a:t>0 </a:t>
            </a:r>
            <a:r>
              <a:rPr altLang="en-US" sz="2200" lang="en-US"/>
              <a:t>• </a:t>
            </a:r>
            <a:r>
              <a:rPr altLang="en-US" sz="2200" i="1" lang="en-US"/>
              <a:t>Q</a:t>
            </a:r>
            <a:r>
              <a:rPr altLang="en-US" baseline="-25000" sz="2200" lang="en-US"/>
              <a:t>1</a:t>
            </a:r>
            <a:r>
              <a:rPr altLang="en-US" sz="2200" lang="en-US"/>
              <a:t> • </a:t>
            </a:r>
            <a:r>
              <a:rPr altLang="en-US" sz="2000" lang="en-US"/>
              <a:t>DOWN</a:t>
            </a:r>
            <a:r>
              <a:rPr altLang="en-US" sz="2200" lang="en-US"/>
              <a:t>)</a:t>
            </a:r>
          </a:p>
        </p:txBody>
      </p:sp>
      <p:cxnSp>
        <p:nvCxnSpPr>
          <p:cNvPr id="3145729" name="Straight Connector 39"/>
          <p:cNvCxnSpPr>
            <a:cxnSpLocks/>
          </p:cNvCxnSpPr>
          <p:nvPr/>
        </p:nvCxnSpPr>
        <p:spPr>
          <a:xfrm rot="0">
            <a:off x="3521075" y="2255837"/>
            <a:ext cx="228600" cy="0"/>
          </a:xfrm>
          <a:prstGeom prst="line"/>
          <a:noFill/>
          <a:ln w="9525" cap="flat" cmpd="sng">
            <a:solidFill>
              <a:schemeClr val="dk1">
                <a:alpha val="100000"/>
              </a:schemeClr>
            </a:solidFill>
            <a:prstDash val="solid"/>
            <a:round/>
          </a:ln>
        </p:spPr>
      </p:cxnSp>
      <p:cxnSp>
        <p:nvCxnSpPr>
          <p:cNvPr id="3145730" name="Straight Connector 40"/>
          <p:cNvCxnSpPr>
            <a:cxnSpLocks/>
          </p:cNvCxnSpPr>
          <p:nvPr/>
        </p:nvCxnSpPr>
        <p:spPr>
          <a:xfrm rot="0">
            <a:off x="3856037" y="2743200"/>
            <a:ext cx="228600" cy="0"/>
          </a:xfrm>
          <a:prstGeom prst="line"/>
          <a:noFill/>
          <a:ln w="9525" cap="flat" cmpd="sng">
            <a:solidFill>
              <a:schemeClr val="dk1">
                <a:alpha val="100000"/>
              </a:schemeClr>
            </a:solidFill>
            <a:prstDash val="solid"/>
            <a:round/>
          </a:ln>
        </p:spPr>
      </p:cxnSp>
      <p:cxnSp>
        <p:nvCxnSpPr>
          <p:cNvPr id="3145731" name="Straight Connector 41"/>
          <p:cNvCxnSpPr>
            <a:cxnSpLocks/>
          </p:cNvCxnSpPr>
          <p:nvPr/>
        </p:nvCxnSpPr>
        <p:spPr>
          <a:xfrm rot="0">
            <a:off x="4373562" y="2743200"/>
            <a:ext cx="228600" cy="0"/>
          </a:xfrm>
          <a:prstGeom prst="line"/>
          <a:noFill/>
          <a:ln w="9525" cap="flat" cmpd="sng">
            <a:solidFill>
              <a:schemeClr val="dk1">
                <a:alpha val="100000"/>
              </a:schemeClr>
            </a:solidFill>
            <a:prstDash val="solid"/>
            <a:roun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showMasterSp="1">
  <p:cSld>
    <p:spTree>
      <p:nvGrpSpPr>
        <p:cNvPr id="57" name=""/>
        <p:cNvGrpSpPr/>
        <p:nvPr/>
      </p:nvGrpSpPr>
      <p:grpSpPr>
        <a:xfrm rot="0">
          <a:off x="0" y="0"/>
          <a:ext cx="0" cy="0"/>
          <a:chOff x="0" y="0"/>
          <a:chExt cx="0" cy="0"/>
        </a:xfrm>
      </p:grpSpPr>
      <p:pic>
        <p:nvPicPr>
          <p:cNvPr id="2097152"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82"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83" name="Rectangle 5"/>
          <p:cNvSpPr/>
          <p:nvPr/>
        </p:nvSpPr>
        <p:spPr>
          <a:xfrm rot="0">
            <a:off x="914400" y="1143000"/>
            <a:ext cx="45897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Counters</a:t>
            </a:r>
          </a:p>
        </p:txBody>
      </p:sp>
      <p:pic>
        <p:nvPicPr>
          <p:cNvPr id="2097153" name="Picture 39"/>
          <p:cNvPicPr>
            <a:picLocks/>
          </p:cNvPicPr>
          <p:nvPr/>
        </p:nvPicPr>
        <p:blipFill>
          <a:blip xmlns:r="http://schemas.openxmlformats.org/officeDocument/2006/relationships" r:embed="rId2"/>
          <a:srcRect l="0" t="0" r="0" b="0"/>
          <a:stretch>
            <a:fillRect/>
          </a:stretch>
        </p:blipFill>
        <p:spPr>
          <a:xfrm rot="0">
            <a:off x="2438400" y="1762125"/>
            <a:ext cx="5619750" cy="4333875"/>
          </a:xfrm>
          <a:prstGeom prst="rect"/>
          <a:noFill/>
          <a:ln>
            <a:noFill/>
          </a:ln>
        </p:spPr>
      </p:pic>
      <p:sp>
        <p:nvSpPr>
          <p:cNvPr id="1048584" name="Rectangle 40"/>
          <p:cNvSpPr/>
          <p:nvPr/>
        </p:nvSpPr>
        <p:spPr>
          <a:xfrm rot="0">
            <a:off x="1066800" y="3590925"/>
            <a:ext cx="990600" cy="241300"/>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009900"/>
                </a:solidFill>
                <a:latin typeface="Times" pitchFamily="18" charset="0"/>
              </a:rPr>
              <a:t>UP/DOWN</a:t>
            </a:r>
          </a:p>
        </p:txBody>
      </p:sp>
      <p:sp>
        <p:nvSpPr>
          <p:cNvPr id="1048585" name="Text Box 41"/>
          <p:cNvSpPr txBox="1"/>
          <p:nvPr/>
        </p:nvSpPr>
        <p:spPr>
          <a:xfrm rot="0">
            <a:off x="1371600" y="2143125"/>
            <a:ext cx="5334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CC3300"/>
                </a:solidFill>
              </a:rPr>
              <a:t>Q</a:t>
            </a:r>
            <a:r>
              <a:rPr altLang="en-US" baseline="-25000" sz="1600" lang="en-US">
                <a:solidFill>
                  <a:srgbClr val="CC3300"/>
                </a:solidFill>
              </a:rPr>
              <a:t>0</a:t>
            </a:r>
          </a:p>
        </p:txBody>
      </p:sp>
      <p:sp>
        <p:nvSpPr>
          <p:cNvPr id="1048586" name="Text Box 42"/>
          <p:cNvSpPr txBox="1"/>
          <p:nvPr/>
        </p:nvSpPr>
        <p:spPr>
          <a:xfrm rot="0">
            <a:off x="1357312" y="2551112"/>
            <a:ext cx="5334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48587" name="Text Box 43"/>
          <p:cNvSpPr txBox="1"/>
          <p:nvPr/>
        </p:nvSpPr>
        <p:spPr>
          <a:xfrm rot="0">
            <a:off x="1371600" y="2981325"/>
            <a:ext cx="5334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6600"/>
                </a:solidFill>
              </a:rPr>
              <a:t>Q</a:t>
            </a:r>
            <a:r>
              <a:rPr altLang="en-US" baseline="-25000" sz="1600" lang="en-US">
                <a:solidFill>
                  <a:srgbClr val="FF6600"/>
                </a:solidFill>
              </a:rPr>
              <a:t>2</a:t>
            </a:r>
          </a:p>
        </p:txBody>
      </p:sp>
      <p:sp>
        <p:nvSpPr>
          <p:cNvPr id="1048588" name="Line 44"/>
          <p:cNvSpPr/>
          <p:nvPr/>
        </p:nvSpPr>
        <p:spPr>
          <a:xfrm rot="0">
            <a:off x="1752600" y="2371725"/>
            <a:ext cx="990600" cy="0"/>
          </a:xfrm>
          <a:prstGeom prst="line"/>
          <a:noFill/>
          <a:ln w="9525" cap="flat" cmpd="sng">
            <a:solidFill>
              <a:srgbClr val="CC3300">
                <a:alpha val="100000"/>
              </a:srgbClr>
            </a:solidFill>
            <a:prstDash val="solid"/>
            <a:round/>
            <a:tailEnd type="triangle" w="med" len="med"/>
          </a:ln>
        </p:spPr>
      </p:sp>
      <p:sp>
        <p:nvSpPr>
          <p:cNvPr id="1048589" name="Line 45"/>
          <p:cNvSpPr/>
          <p:nvPr/>
        </p:nvSpPr>
        <p:spPr>
          <a:xfrm rot="0">
            <a:off x="1738312" y="2779712"/>
            <a:ext cx="990600" cy="0"/>
          </a:xfrm>
          <a:prstGeom prst="line"/>
          <a:noFill/>
          <a:ln w="9525" cap="flat" cmpd="sng">
            <a:solidFill>
              <a:srgbClr val="FF3300">
                <a:alpha val="100000"/>
              </a:srgbClr>
            </a:solidFill>
            <a:prstDash val="solid"/>
            <a:round/>
            <a:tailEnd type="triangle" w="med" len="med"/>
          </a:ln>
        </p:spPr>
      </p:sp>
      <p:sp>
        <p:nvSpPr>
          <p:cNvPr id="1048590" name="Line 46"/>
          <p:cNvSpPr/>
          <p:nvPr/>
        </p:nvSpPr>
        <p:spPr>
          <a:xfrm rot="0" flipV="1">
            <a:off x="1752600" y="3160712"/>
            <a:ext cx="987425" cy="4762"/>
          </a:xfrm>
          <a:prstGeom prst="line"/>
          <a:noFill/>
          <a:ln w="9525" cap="flat" cmpd="sng">
            <a:solidFill>
              <a:schemeClr val="hlink">
                <a:alpha val="100000"/>
              </a:schemeClr>
            </a:solidFill>
            <a:prstDash val="solid"/>
            <a:round/>
            <a:tailEnd type="triangle" w="med" len="med"/>
          </a:ln>
        </p:spPr>
      </p:sp>
      <p:sp>
        <p:nvSpPr>
          <p:cNvPr id="1048591" name="Line 47"/>
          <p:cNvSpPr/>
          <p:nvPr/>
        </p:nvSpPr>
        <p:spPr>
          <a:xfrm rot="0">
            <a:off x="2133600" y="3743325"/>
            <a:ext cx="685800" cy="0"/>
          </a:xfrm>
          <a:prstGeom prst="line"/>
          <a:noFill/>
          <a:ln w="9525" cap="flat" cmpd="sng">
            <a:solidFill>
              <a:srgbClr val="009900">
                <a:alpha val="100000"/>
              </a:srgbClr>
            </a:solidFill>
            <a:prstDash val="solid"/>
            <a:round/>
            <a:tailEnd type="triangle" w="med" len="med"/>
          </a:ln>
        </p:spPr>
      </p:sp>
      <p:sp>
        <p:nvSpPr>
          <p:cNvPr id="1048592" name="Text Box 48"/>
          <p:cNvSpPr txBox="1"/>
          <p:nvPr/>
        </p:nvSpPr>
        <p:spPr>
          <a:xfrm rot="0">
            <a:off x="3657600" y="3590925"/>
            <a:ext cx="1066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009900"/>
                </a:solidFill>
              </a:rPr>
              <a:t>Count up</a:t>
            </a:r>
          </a:p>
        </p:txBody>
      </p:sp>
      <p:sp>
        <p:nvSpPr>
          <p:cNvPr id="1048593" name="Text Box 49"/>
          <p:cNvSpPr txBox="1"/>
          <p:nvPr/>
        </p:nvSpPr>
        <p:spPr>
          <a:xfrm rot="0">
            <a:off x="6096000" y="3590925"/>
            <a:ext cx="1066800" cy="497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009900"/>
                </a:solidFill>
              </a:rPr>
              <a:t>Count down</a:t>
            </a:r>
          </a:p>
        </p:txBody>
      </p:sp>
      <p:sp>
        <p:nvSpPr>
          <p:cNvPr id="1048594" name="Line 50"/>
          <p:cNvSpPr/>
          <p:nvPr/>
        </p:nvSpPr>
        <p:spPr>
          <a:xfrm rot="0">
            <a:off x="1447800" y="3590925"/>
            <a:ext cx="609600" cy="0"/>
          </a:xfrm>
          <a:prstGeom prst="line"/>
          <a:noFill/>
          <a:ln w="9525" cap="flat" cmpd="sng">
            <a:solidFill>
              <a:srgbClr val="009900">
                <a:alpha val="100000"/>
              </a:srgbClr>
            </a:solidFill>
            <a:prstDash val="solid"/>
            <a:round/>
          </a:ln>
        </p:spPr>
      </p:sp>
      <p:pic>
        <p:nvPicPr>
          <p:cNvPr id="2097154" name="Picture 51"/>
          <p:cNvPicPr>
            <a:picLocks/>
          </p:cNvPicPr>
          <p:nvPr/>
        </p:nvPicPr>
        <p:blipFill>
          <a:blip xmlns:r="http://schemas.openxmlformats.org/officeDocument/2006/relationships" r:embed="rId3"/>
          <a:srcRect l="0" t="0" r="0" b="0"/>
          <a:stretch>
            <a:fillRect/>
          </a:stretch>
        </p:blipFill>
        <p:spPr>
          <a:xfrm rot="0">
            <a:off x="2495550" y="2057400"/>
            <a:ext cx="5505450" cy="2371725"/>
          </a:xfrm>
          <a:prstGeom prst="rect"/>
          <a:noFill/>
          <a:ln>
            <a:noFill/>
          </a:ln>
        </p:spPr>
      </p:pic>
    </p:spTree>
  </p:cSld>
  <p:clrMapOvr>
    <a:masterClrMapping/>
  </p:clrMapOvr>
  <p:transition spd="fast" advClick="1"/>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pic>
        <p:nvPicPr>
          <p:cNvPr id="2097155" name="Picture 7"/>
          <p:cNvPicPr>
            <a:picLocks/>
          </p:cNvPicPr>
          <p:nvPr/>
        </p:nvPicPr>
        <p:blipFill>
          <a:blip xmlns:r="http://schemas.openxmlformats.org/officeDocument/2006/relationships" r:embed="rId1"/>
          <a:srcRect l="0" t="0" r="0" b="0"/>
          <a:stretch>
            <a:fillRect/>
          </a:stretch>
        </p:blipFill>
        <p:spPr>
          <a:xfrm rot="0">
            <a:off x="554037" y="2005012"/>
            <a:ext cx="7904162" cy="4090987"/>
          </a:xfrm>
          <a:prstGeom prst="rect"/>
          <a:noFill/>
          <a:ln>
            <a:noFill/>
          </a:ln>
        </p:spPr>
      </p:pic>
      <p:pic>
        <p:nvPicPr>
          <p:cNvPr id="2097156" name="Picture 3" descr="SH2507-crop"/>
          <p:cNvPicPr>
            <a:picLocks/>
          </p:cNvPicPr>
          <p:nvPr/>
        </p:nvPicPr>
        <p:blipFill>
          <a:blip xmlns:r="http://schemas.openxmlformats.org/officeDocument/2006/relationships" r:embed="rId2"/>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98"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99" name="Rectangle 5"/>
          <p:cNvSpPr/>
          <p:nvPr/>
        </p:nvSpPr>
        <p:spPr>
          <a:xfrm rot="0">
            <a:off x="914400" y="1143000"/>
            <a:ext cx="45897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Counters</a:t>
            </a:r>
          </a:p>
        </p:txBody>
      </p:sp>
      <p:cxnSp>
        <p:nvCxnSpPr>
          <p:cNvPr id="3145728" name="Straight Connector 19"/>
          <p:cNvCxnSpPr>
            <a:cxnSpLocks/>
          </p:cNvCxnSpPr>
          <p:nvPr/>
        </p:nvCxnSpPr>
        <p:spPr>
          <a:xfrm rot="0">
            <a:off x="739775" y="2236787"/>
            <a:ext cx="228600" cy="0"/>
          </a:xfrm>
          <a:prstGeom prst="line"/>
          <a:noFill/>
          <a:ln w="9525" cap="flat" cmpd="sng">
            <a:solidFill>
              <a:schemeClr val="dk1">
                <a:alpha val="100000"/>
              </a:schemeClr>
            </a:solidFill>
            <a:prstDash val="solid"/>
            <a:round/>
          </a:ln>
        </p:spPr>
      </p:cxnSp>
      <p:sp>
        <p:nvSpPr>
          <p:cNvPr id="1048600" name="Rectangle 3"/>
          <p:cNvSpPr/>
          <p:nvPr/>
        </p:nvSpPr>
        <p:spPr>
          <a:xfrm rot="0">
            <a:off x="0" y="100330"/>
            <a:ext cx="233680" cy="256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b="1" sz="1100" lang="en-US">
                <a:latin typeface="Calibri" pitchFamily="34" charset="0"/>
                <a:ea typeface="Calibri" pitchFamily="34" charset="0"/>
              </a:rPr>
              <a:t>˄</a:t>
            </a:r>
          </a:p>
        </p:txBody>
      </p:sp>
      <p:sp>
        <p:nvSpPr>
          <p:cNvPr id="1048601" name="Rectangle 4"/>
          <p:cNvSpPr/>
          <p:nvPr/>
        </p:nvSpPr>
        <p:spPr>
          <a:xfrm rot="0">
            <a:off x="0" y="100330"/>
            <a:ext cx="233680" cy="256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b="1" sz="1100" lang="en-US">
                <a:latin typeface="Calibri" pitchFamily="34" charset="0"/>
                <a:ea typeface="Calibri" pitchFamily="34" charset="0"/>
              </a:rPr>
              <a:t>˄</a:t>
            </a:r>
          </a:p>
        </p:txBody>
      </p:sp>
      <p:sp>
        <p:nvSpPr>
          <p:cNvPr id="1048602" name="Rectangle 5"/>
          <p:cNvSpPr/>
          <p:nvPr/>
        </p:nvSpPr>
        <p:spPr>
          <a:xfrm rot="0">
            <a:off x="0" y="100330"/>
            <a:ext cx="233680" cy="256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b="1" sz="1100" lang="en-US">
                <a:latin typeface="Calibri" pitchFamily="34" charset="0"/>
                <a:ea typeface="Calibri" pitchFamily="34" charset="0"/>
              </a:rPr>
              <a:t>˄</a:t>
            </a:r>
          </a:p>
        </p:txBody>
      </p:sp>
      <p:sp>
        <p:nvSpPr>
          <p:cNvPr id="1048603" name="Text Box 6"/>
          <p:cNvSpPr txBox="1"/>
          <p:nvPr/>
        </p:nvSpPr>
        <p:spPr>
          <a:xfrm rot="0">
            <a:off x="1347787" y="2947987"/>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4" name="Text Box 6"/>
          <p:cNvSpPr txBox="1"/>
          <p:nvPr/>
        </p:nvSpPr>
        <p:spPr>
          <a:xfrm rot="0">
            <a:off x="2166937"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5" name="Text Box 6"/>
          <p:cNvSpPr txBox="1"/>
          <p:nvPr/>
        </p:nvSpPr>
        <p:spPr>
          <a:xfrm rot="0">
            <a:off x="2976562"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6" name="Text Box 6"/>
          <p:cNvSpPr txBox="1"/>
          <p:nvPr/>
        </p:nvSpPr>
        <p:spPr>
          <a:xfrm rot="0">
            <a:off x="3805237" y="2938462"/>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7" name="Text Box 6"/>
          <p:cNvSpPr txBox="1"/>
          <p:nvPr/>
        </p:nvSpPr>
        <p:spPr>
          <a:xfrm rot="0">
            <a:off x="4616450"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8" name="Text Box 6"/>
          <p:cNvSpPr txBox="1"/>
          <p:nvPr/>
        </p:nvSpPr>
        <p:spPr>
          <a:xfrm rot="0">
            <a:off x="5430837"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09" name="Text Box 6"/>
          <p:cNvSpPr txBox="1"/>
          <p:nvPr/>
        </p:nvSpPr>
        <p:spPr>
          <a:xfrm rot="0">
            <a:off x="6251575"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10" name="Text Box 6"/>
          <p:cNvSpPr txBox="1"/>
          <p:nvPr/>
        </p:nvSpPr>
        <p:spPr>
          <a:xfrm rot="0">
            <a:off x="7073900"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11" name="Text Box 6"/>
          <p:cNvSpPr txBox="1"/>
          <p:nvPr/>
        </p:nvSpPr>
        <p:spPr>
          <a:xfrm rot="0">
            <a:off x="7881937" y="2949575"/>
            <a:ext cx="239712" cy="1746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Aft>
                <a:spcPts val="1000"/>
              </a:spcAft>
            </a:pPr>
            <a:r>
              <a:rPr altLang="en-US" b="1" sz="1100" lang="en-US">
                <a:latin typeface="Calibri" pitchFamily="34" charset="0"/>
              </a:rPr>
              <a:t>˄</a:t>
            </a:r>
          </a:p>
        </p:txBody>
      </p:sp>
      <p:sp>
        <p:nvSpPr>
          <p:cNvPr id="1048612" name="TextBox 33"/>
          <p:cNvSpPr txBox="1"/>
          <p:nvPr/>
        </p:nvSpPr>
        <p:spPr>
          <a:xfrm rot="0">
            <a:off x="881062" y="3605212"/>
            <a:ext cx="228600" cy="2034541"/>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000" lang="en-US"/>
              <a:t>1</a:t>
            </a:r>
          </a:p>
          <a:p>
            <a:pPr lvl="0"/>
            <a:r>
              <a:rPr altLang="en-US" sz="1000" lang="en-US"/>
              <a:t>0</a:t>
            </a:r>
          </a:p>
          <a:p>
            <a:pPr lvl="0"/>
            <a:endParaRPr altLang="en-US" sz="1800" lang="en-US"/>
          </a:p>
          <a:p>
            <a:pPr lvl="0"/>
            <a:r>
              <a:rPr altLang="en-US" sz="1000" lang="en-US"/>
              <a:t>1</a:t>
            </a:r>
          </a:p>
          <a:p>
            <a:pPr lvl="0"/>
            <a:r>
              <a:rPr altLang="en-US" sz="1000" lang="en-US"/>
              <a:t>0</a:t>
            </a:r>
          </a:p>
          <a:p>
            <a:pPr lvl="0"/>
            <a:endParaRPr altLang="en-US" sz="1600" lang="en-US"/>
          </a:p>
          <a:p>
            <a:pPr lvl="0"/>
            <a:r>
              <a:rPr altLang="en-US" sz="1000" lang="en-US"/>
              <a:t>1</a:t>
            </a:r>
          </a:p>
          <a:p>
            <a:pPr lvl="0"/>
            <a:r>
              <a:rPr altLang="en-US" sz="1000" lang="en-US"/>
              <a:t>0</a:t>
            </a:r>
          </a:p>
          <a:p>
            <a:pPr lvl="0"/>
            <a:endParaRPr altLang="en-US" sz="2200" lang="en-US"/>
          </a:p>
          <a:p>
            <a:pPr lvl="0"/>
            <a:r>
              <a:rPr altLang="en-US" sz="1000" lang="en-US"/>
              <a:t>1</a:t>
            </a:r>
          </a:p>
          <a:p>
            <a:pPr lvl="0"/>
            <a:r>
              <a:rPr altLang="en-US" sz="1000" lang="en-US"/>
              <a:t>0</a:t>
            </a:r>
          </a:p>
        </p:txBody>
      </p:sp>
      <p:sp>
        <p:nvSpPr>
          <p:cNvPr id="1048613" name="TextBox 20"/>
          <p:cNvSpPr txBox="1"/>
          <p:nvPr/>
        </p:nvSpPr>
        <p:spPr>
          <a:xfrm rot="0">
            <a:off x="5638800" y="1519237"/>
            <a:ext cx="27990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Plot counter output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showMasterSp="1">
  <p:cSld>
    <p:spTree>
      <p:nvGrpSpPr>
        <p:cNvPr id="101" name=""/>
        <p:cNvGrpSpPr/>
        <p:nvPr/>
      </p:nvGrpSpPr>
      <p:grpSpPr>
        <a:xfrm rot="0">
          <a:off x="0" y="0"/>
          <a:ext cx="0" cy="0"/>
          <a:chOff x="0" y="0"/>
          <a:chExt cx="0" cy="0"/>
        </a:xfrm>
      </p:grpSpPr>
      <p:pic>
        <p:nvPicPr>
          <p:cNvPr id="2097159"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53" name="Text Box 3"/>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54" name="Rectangle 4"/>
          <p:cNvSpPr/>
          <p:nvPr/>
        </p:nvSpPr>
        <p:spPr>
          <a:xfrm rot="0">
            <a:off x="914400" y="1143000"/>
            <a:ext cx="45897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Up/Down Synchronous Counters</a:t>
            </a:r>
          </a:p>
        </p:txBody>
      </p:sp>
      <p:sp>
        <p:nvSpPr>
          <p:cNvPr id="1048655" name="Text Box 19"/>
          <p:cNvSpPr txBox="1"/>
          <p:nvPr/>
        </p:nvSpPr>
        <p:spPr>
          <a:xfrm rot="0">
            <a:off x="1066800" y="4251325"/>
            <a:ext cx="32766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74HC191 has the same inputs and outputs but is a synchronous up/down binary counter.</a:t>
            </a:r>
          </a:p>
        </p:txBody>
      </p:sp>
      <p:grpSp>
        <p:nvGrpSpPr>
          <p:cNvPr id="102" name=""/>
          <p:cNvGrpSpPr/>
          <p:nvPr/>
        </p:nvGrpSpPr>
        <p:grpSpPr>
          <a:xfrm rot="0">
            <a:off x="4876800" y="1295400"/>
            <a:ext cx="3846512" cy="2365375"/>
            <a:chOff x="3072" y="768"/>
            <a:chExt cx="2423" cy="1490"/>
          </a:xfrm>
        </p:grpSpPr>
        <p:graphicFrame>
          <p:nvGraphicFramePr>
            <p:cNvPr id="4194305" name=""/>
            <p:cNvGraphicFramePr>
              <a:graphicFrameLocks/>
            </p:cNvGraphicFramePr>
            <p:nvPr/>
          </p:nvGraphicFramePr>
          <p:xfrm rot="0">
            <a:off x="3396" y="960"/>
            <a:ext cx="1536" cy="1137"/>
          </p:xfrm>
          <a:graphic>
            <a:graphicData uri="http://schemas.openxmlformats.org/presentationml/2006/ole">
              <mc:AlternateContent xmlns:mc="http://schemas.openxmlformats.org/markup-compatibility/2006">
                <mc:Choice xmlns:v="urn:schemas-microsoft-com:vml" Requires="v">
                  <p:oleObj name="CorelDRAW" r:id="rId2" spid="" imgH="1137" imgW="1536" showAsIcon="0" progId="CorelDRAW.Graphic.13">
                    <p:embed followColorScheme="full"/>
                    <p:pic>
                      <p:nvPicPr>
                        <p:cNvPr id="2097160" name="Object 20"/>
                        <p:cNvPicPr>
                          <a:picLocks/>
                        </p:cNvPicPr>
                        <p:nvPr/>
                      </p:nvPicPr>
                      <p:blipFill>
                        <a:blip xmlns:r="http://schemas.openxmlformats.org/officeDocument/2006/relationships" r:embed="rId3"/>
                        <a:srcRect l="0" t="0" r="0" b="0"/>
                        <a:stretch>
                          <a:fillRect/>
                        </a:stretch>
                      </p:blipFill>
                      <p:spPr>
                        <a:xfrm rot="0">
                          <a:off x="3396" y="960"/>
                          <a:ext cx="1536" cy="1137"/>
                        </a:xfrm>
                        <a:prstGeom prst="rect"/>
                        <a:noFill/>
                        <a:ln>
                          <a:noFill/>
                        </a:ln>
                      </p:spPr>
                    </p:pic>
                  </p:oleObj>
                </mc:Choice>
                <mc:Fallback>
                  <p:oleObj name="CorelDRAW" r:id="rId2" spid="" imgH="1137" imgW="1536" showAsIcon="0" progId="CorelDRAW.Graphic.13">
                    <p:embed followColorScheme="full"/>
                    <p:pic>
                      <p:nvPicPr>
                        <p:cNvPr id="2097160" name="Object 20"/>
                        <p:cNvPicPr>
                          <a:picLocks/>
                        </p:cNvPicPr>
                        <p:nvPr/>
                      </p:nvPicPr>
                      <p:blipFill>
                        <a:blip xmlns:r="http://schemas.openxmlformats.org/officeDocument/2006/relationships" r:embed="rId3"/>
                        <a:srcRect l="0" t="0" r="0" b="0"/>
                        <a:stretch>
                          <a:fillRect/>
                        </a:stretch>
                      </p:blipFill>
                      <p:spPr>
                        <a:xfrm rot="0">
                          <a:off x="3396" y="960"/>
                          <a:ext cx="1536" cy="1137"/>
                        </a:xfrm>
                        <a:prstGeom prst="rect"/>
                        <a:noFill/>
                        <a:ln>
                          <a:noFill/>
                        </a:ln>
                      </p:spPr>
                    </p:pic>
                  </p:oleObj>
                </mc:Fallback>
              </mc:AlternateContent>
            </a:graphicData>
          </a:graphic>
        </p:graphicFrame>
        <p:sp>
          <p:nvSpPr>
            <p:cNvPr id="1048656" name="Text Box 22"/>
            <p:cNvSpPr txBox="1"/>
            <p:nvPr/>
          </p:nvSpPr>
          <p:spPr>
            <a:xfrm rot="0">
              <a:off x="4608" y="768"/>
              <a:ext cx="72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inputs</a:t>
              </a:r>
            </a:p>
          </p:txBody>
        </p:sp>
        <p:sp>
          <p:nvSpPr>
            <p:cNvPr id="1048657" name="Text Box 23"/>
            <p:cNvSpPr txBox="1"/>
            <p:nvPr/>
          </p:nvSpPr>
          <p:spPr>
            <a:xfrm rot="0">
              <a:off x="4608" y="2064"/>
              <a:ext cx="887"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sp>
          <p:nvSpPr>
            <p:cNvPr id="1048658" name="Text Box 27"/>
            <p:cNvSpPr txBox="1"/>
            <p:nvPr/>
          </p:nvSpPr>
          <p:spPr>
            <a:xfrm rot="0">
              <a:off x="4896" y="1248"/>
              <a:ext cx="551"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MAX/MIN</a:t>
              </a:r>
            </a:p>
          </p:txBody>
        </p:sp>
        <p:sp>
          <p:nvSpPr>
            <p:cNvPr id="1048659" name="Text Box 28"/>
            <p:cNvSpPr txBox="1"/>
            <p:nvPr/>
          </p:nvSpPr>
          <p:spPr>
            <a:xfrm rot="0">
              <a:off x="3128" y="1624"/>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8660" name="Text Box 30"/>
            <p:cNvSpPr txBox="1"/>
            <p:nvPr/>
          </p:nvSpPr>
          <p:spPr>
            <a:xfrm rot="0">
              <a:off x="3936" y="2064"/>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661" name="Text Box 31"/>
            <p:cNvSpPr txBox="1"/>
            <p:nvPr/>
          </p:nvSpPr>
          <p:spPr>
            <a:xfrm rot="0">
              <a:off x="4128" y="2064"/>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662" name="Text Box 32"/>
            <p:cNvSpPr txBox="1"/>
            <p:nvPr/>
          </p:nvSpPr>
          <p:spPr>
            <a:xfrm rot="0">
              <a:off x="4272" y="2064"/>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663" name="Text Box 33"/>
            <p:cNvSpPr txBox="1"/>
            <p:nvPr/>
          </p:nvSpPr>
          <p:spPr>
            <a:xfrm rot="0">
              <a:off x="4416" y="2064"/>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grpSp>
          <p:nvGrpSpPr>
            <p:cNvPr id="103" name=""/>
            <p:cNvGrpSpPr/>
            <p:nvPr/>
          </p:nvGrpSpPr>
          <p:grpSpPr>
            <a:xfrm rot="0">
              <a:off x="3072" y="1516"/>
              <a:ext cx="384" cy="173"/>
              <a:chOff x="3049" y="1800"/>
              <a:chExt cx="384" cy="173"/>
            </a:xfrm>
          </p:grpSpPr>
          <p:sp>
            <p:nvSpPr>
              <p:cNvPr id="1048664" name="Text Box 25"/>
              <p:cNvSpPr txBox="1"/>
              <p:nvPr/>
            </p:nvSpPr>
            <p:spPr>
              <a:xfrm rot="0">
                <a:off x="3049" y="1800"/>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8665" name="Line 34"/>
              <p:cNvSpPr/>
              <p:nvPr/>
            </p:nvSpPr>
            <p:spPr>
              <a:xfrm rot="0">
                <a:off x="3145" y="1833"/>
                <a:ext cx="192" cy="0"/>
              </a:xfrm>
              <a:prstGeom prst="line"/>
              <a:noFill/>
              <a:ln w="9525" cap="flat" cmpd="sng">
                <a:solidFill>
                  <a:schemeClr val="dk1">
                    <a:alpha val="100000"/>
                  </a:schemeClr>
                </a:solidFill>
                <a:prstDash val="solid"/>
                <a:round/>
              </a:ln>
            </p:spPr>
          </p:sp>
        </p:grpSp>
        <p:grpSp>
          <p:nvGrpSpPr>
            <p:cNvPr id="104" name=""/>
            <p:cNvGrpSpPr/>
            <p:nvPr/>
          </p:nvGrpSpPr>
          <p:grpSpPr>
            <a:xfrm rot="0">
              <a:off x="3108" y="1236"/>
              <a:ext cx="384" cy="173"/>
              <a:chOff x="3168" y="1632"/>
              <a:chExt cx="384" cy="173"/>
            </a:xfrm>
          </p:grpSpPr>
          <p:sp>
            <p:nvSpPr>
              <p:cNvPr id="1048666" name="Text Box 24"/>
              <p:cNvSpPr txBox="1"/>
              <p:nvPr/>
            </p:nvSpPr>
            <p:spPr>
              <a:xfrm rot="0">
                <a:off x="3168" y="1632"/>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CTEN</a:t>
                </a:r>
              </a:p>
            </p:txBody>
          </p:sp>
          <p:sp>
            <p:nvSpPr>
              <p:cNvPr id="1048667" name="Line 36"/>
              <p:cNvSpPr/>
              <p:nvPr/>
            </p:nvSpPr>
            <p:spPr>
              <a:xfrm rot="0">
                <a:off x="3240" y="1660"/>
                <a:ext cx="192" cy="0"/>
              </a:xfrm>
              <a:prstGeom prst="line"/>
              <a:noFill/>
              <a:ln w="9525" cap="flat" cmpd="sng">
                <a:solidFill>
                  <a:schemeClr val="dk1">
                    <a:alpha val="100000"/>
                  </a:schemeClr>
                </a:solidFill>
                <a:prstDash val="solid"/>
                <a:round/>
              </a:ln>
            </p:spPr>
          </p:sp>
        </p:grpSp>
        <p:sp>
          <p:nvSpPr>
            <p:cNvPr id="1048668" name="Text Box 39"/>
            <p:cNvSpPr txBox="1"/>
            <p:nvPr/>
          </p:nvSpPr>
          <p:spPr>
            <a:xfrm rot="0">
              <a:off x="4881" y="1605"/>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grpSp>
          <p:nvGrpSpPr>
            <p:cNvPr id="105" name=""/>
            <p:cNvGrpSpPr/>
            <p:nvPr/>
          </p:nvGrpSpPr>
          <p:grpSpPr>
            <a:xfrm rot="0">
              <a:off x="3156" y="1363"/>
              <a:ext cx="384" cy="173"/>
              <a:chOff x="3216" y="2448"/>
              <a:chExt cx="384" cy="173"/>
            </a:xfrm>
          </p:grpSpPr>
          <p:sp>
            <p:nvSpPr>
              <p:cNvPr id="1048669" name="Text Box 40"/>
              <p:cNvSpPr txBox="1"/>
              <p:nvPr/>
            </p:nvSpPr>
            <p:spPr>
              <a:xfrm rot="0">
                <a:off x="3216" y="2448"/>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D/U</a:t>
                </a:r>
              </a:p>
            </p:txBody>
          </p:sp>
          <p:sp>
            <p:nvSpPr>
              <p:cNvPr id="1048670" name="Line 41"/>
              <p:cNvSpPr/>
              <p:nvPr/>
            </p:nvSpPr>
            <p:spPr>
              <a:xfrm rot="0">
                <a:off x="3396" y="2476"/>
                <a:ext cx="48" cy="0"/>
              </a:xfrm>
              <a:prstGeom prst="line"/>
              <a:noFill/>
              <a:ln w="9525" cap="flat" cmpd="sng">
                <a:solidFill>
                  <a:schemeClr val="dk1">
                    <a:alpha val="100000"/>
                  </a:schemeClr>
                </a:solidFill>
                <a:prstDash val="solid"/>
                <a:round/>
              </a:ln>
            </p:spPr>
          </p:sp>
        </p:grpSp>
        <p:sp>
          <p:nvSpPr>
            <p:cNvPr id="1048671" name="Line 44"/>
            <p:cNvSpPr/>
            <p:nvPr/>
          </p:nvSpPr>
          <p:spPr>
            <a:xfrm rot="0">
              <a:off x="4956" y="1632"/>
              <a:ext cx="144" cy="0"/>
            </a:xfrm>
            <a:prstGeom prst="line"/>
            <a:noFill/>
            <a:ln w="9525" cap="flat" cmpd="sng">
              <a:solidFill>
                <a:schemeClr val="dk1">
                  <a:alpha val="100000"/>
                </a:schemeClr>
              </a:solidFill>
              <a:prstDash val="solid"/>
              <a:round/>
            </a:ln>
          </p:spPr>
        </p:sp>
        <p:sp>
          <p:nvSpPr>
            <p:cNvPr id="1048672" name="Text Box 47"/>
            <p:cNvSpPr txBox="1"/>
            <p:nvPr/>
          </p:nvSpPr>
          <p:spPr>
            <a:xfrm rot="0">
              <a:off x="3928" y="768"/>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0</a:t>
              </a:r>
            </a:p>
          </p:txBody>
        </p:sp>
        <p:sp>
          <p:nvSpPr>
            <p:cNvPr id="1048673" name="Text Box 48"/>
            <p:cNvSpPr txBox="1"/>
            <p:nvPr/>
          </p:nvSpPr>
          <p:spPr>
            <a:xfrm rot="0">
              <a:off x="4080" y="768"/>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1</a:t>
              </a:r>
            </a:p>
          </p:txBody>
        </p:sp>
        <p:sp>
          <p:nvSpPr>
            <p:cNvPr id="1048674" name="Text Box 49"/>
            <p:cNvSpPr txBox="1"/>
            <p:nvPr/>
          </p:nvSpPr>
          <p:spPr>
            <a:xfrm rot="0">
              <a:off x="4248" y="768"/>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2</a:t>
              </a:r>
            </a:p>
          </p:txBody>
        </p:sp>
        <p:sp>
          <p:nvSpPr>
            <p:cNvPr id="1048675" name="Text Box 50"/>
            <p:cNvSpPr txBox="1"/>
            <p:nvPr/>
          </p:nvSpPr>
          <p:spPr>
            <a:xfrm rot="0">
              <a:off x="4416" y="768"/>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3</a:t>
              </a:r>
            </a:p>
          </p:txBody>
        </p:sp>
        <p:sp>
          <p:nvSpPr>
            <p:cNvPr id="1048676" name="Text Box 53"/>
            <p:cNvSpPr txBox="1"/>
            <p:nvPr/>
          </p:nvSpPr>
          <p:spPr>
            <a:xfrm rot="0">
              <a:off x="3752" y="1608"/>
              <a:ext cx="1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a:t>
              </a:r>
            </a:p>
          </p:txBody>
        </p:sp>
        <p:sp>
          <p:nvSpPr>
            <p:cNvPr id="1048677" name="Text Box 54"/>
            <p:cNvSpPr txBox="1"/>
            <p:nvPr/>
          </p:nvSpPr>
          <p:spPr>
            <a:xfrm rot="0">
              <a:off x="3792" y="1411"/>
              <a:ext cx="81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CTR DIV 10</a:t>
              </a:r>
            </a:p>
          </p:txBody>
        </p:sp>
        <p:sp>
          <p:nvSpPr>
            <p:cNvPr id="1048678" name="Text Box 55"/>
            <p:cNvSpPr txBox="1"/>
            <p:nvPr/>
          </p:nvSpPr>
          <p:spPr>
            <a:xfrm rot="0">
              <a:off x="3504" y="1056"/>
              <a:ext cx="576" cy="31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74HC190</a:t>
              </a:r>
            </a:p>
          </p:txBody>
        </p:sp>
      </p:grpSp>
      <p:grpSp>
        <p:nvGrpSpPr>
          <p:cNvPr id="106" name=""/>
          <p:cNvGrpSpPr/>
          <p:nvPr/>
        </p:nvGrpSpPr>
        <p:grpSpPr>
          <a:xfrm rot="0">
            <a:off x="4876800" y="3810000"/>
            <a:ext cx="3846512" cy="2365375"/>
            <a:chOff x="3072" y="2400"/>
            <a:chExt cx="2423" cy="1490"/>
          </a:xfrm>
        </p:grpSpPr>
        <p:graphicFrame>
          <p:nvGraphicFramePr>
            <p:cNvPr id="4194306" name=""/>
            <p:cNvGraphicFramePr>
              <a:graphicFrameLocks/>
            </p:cNvGraphicFramePr>
            <p:nvPr/>
          </p:nvGraphicFramePr>
          <p:xfrm rot="0">
            <a:off x="3396" y="2592"/>
            <a:ext cx="1536" cy="1137"/>
          </p:xfrm>
          <a:graphic>
            <a:graphicData uri="http://schemas.openxmlformats.org/presentationml/2006/ole">
              <mc:AlternateContent xmlns:mc="http://schemas.openxmlformats.org/markup-compatibility/2006">
                <mc:Choice xmlns:v="urn:schemas-microsoft-com:vml" Requires="v">
                  <p:oleObj name="CorelDRAW" r:id="rId4" spid="" imgH="1137" imgW="1536" showAsIcon="0" progId="CorelDRAW.Graphic.13">
                    <p:embed followColorScheme="full"/>
                    <p:pic>
                      <p:nvPicPr>
                        <p:cNvPr id="2097161" name="Object 56"/>
                        <p:cNvPicPr>
                          <a:picLocks/>
                        </p:cNvPicPr>
                        <p:nvPr/>
                      </p:nvPicPr>
                      <p:blipFill>
                        <a:blip xmlns:r="http://schemas.openxmlformats.org/officeDocument/2006/relationships" r:embed="rId3"/>
                        <a:srcRect l="0" t="0" r="0" b="0"/>
                        <a:stretch>
                          <a:fillRect/>
                        </a:stretch>
                      </p:blipFill>
                      <p:spPr>
                        <a:xfrm rot="0">
                          <a:off x="3396" y="2592"/>
                          <a:ext cx="1536" cy="1137"/>
                        </a:xfrm>
                        <a:prstGeom prst="rect"/>
                        <a:noFill/>
                        <a:ln>
                          <a:noFill/>
                        </a:ln>
                      </p:spPr>
                    </p:pic>
                  </p:oleObj>
                </mc:Choice>
                <mc:Fallback>
                  <p:oleObj name="CorelDRAW" r:id="rId4" spid="" imgH="1137" imgW="1536" showAsIcon="0" progId="CorelDRAW.Graphic.13">
                    <p:embed followColorScheme="full"/>
                    <p:pic>
                      <p:nvPicPr>
                        <p:cNvPr id="2097161" name="Object 56"/>
                        <p:cNvPicPr>
                          <a:picLocks/>
                        </p:cNvPicPr>
                        <p:nvPr/>
                      </p:nvPicPr>
                      <p:blipFill>
                        <a:blip xmlns:r="http://schemas.openxmlformats.org/officeDocument/2006/relationships" r:embed="rId3"/>
                        <a:srcRect l="0" t="0" r="0" b="0"/>
                        <a:stretch>
                          <a:fillRect/>
                        </a:stretch>
                      </p:blipFill>
                      <p:spPr>
                        <a:xfrm rot="0">
                          <a:off x="3396" y="2592"/>
                          <a:ext cx="1536" cy="1137"/>
                        </a:xfrm>
                        <a:prstGeom prst="rect"/>
                        <a:noFill/>
                        <a:ln>
                          <a:noFill/>
                        </a:ln>
                      </p:spPr>
                    </p:pic>
                  </p:oleObj>
                </mc:Fallback>
              </mc:AlternateContent>
            </a:graphicData>
          </a:graphic>
        </p:graphicFrame>
        <p:sp>
          <p:nvSpPr>
            <p:cNvPr id="1048679" name="Text Box 57"/>
            <p:cNvSpPr txBox="1"/>
            <p:nvPr/>
          </p:nvSpPr>
          <p:spPr>
            <a:xfrm rot="0">
              <a:off x="4608" y="2400"/>
              <a:ext cx="72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inputs</a:t>
              </a:r>
            </a:p>
          </p:txBody>
        </p:sp>
        <p:sp>
          <p:nvSpPr>
            <p:cNvPr id="1048680" name="Text Box 58"/>
            <p:cNvSpPr txBox="1"/>
            <p:nvPr/>
          </p:nvSpPr>
          <p:spPr>
            <a:xfrm rot="0">
              <a:off x="4608" y="3696"/>
              <a:ext cx="887"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sp>
          <p:nvSpPr>
            <p:cNvPr id="1048681" name="Text Box 59"/>
            <p:cNvSpPr txBox="1"/>
            <p:nvPr/>
          </p:nvSpPr>
          <p:spPr>
            <a:xfrm rot="0">
              <a:off x="4896" y="2880"/>
              <a:ext cx="551"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MAX/MIN</a:t>
              </a:r>
            </a:p>
          </p:txBody>
        </p:sp>
        <p:sp>
          <p:nvSpPr>
            <p:cNvPr id="1048682" name="Text Box 60"/>
            <p:cNvSpPr txBox="1"/>
            <p:nvPr/>
          </p:nvSpPr>
          <p:spPr>
            <a:xfrm rot="0">
              <a:off x="3128" y="3256"/>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8683" name="Text Box 61"/>
            <p:cNvSpPr txBox="1"/>
            <p:nvPr/>
          </p:nvSpPr>
          <p:spPr>
            <a:xfrm rot="0">
              <a:off x="3936" y="3696"/>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684" name="Text Box 62"/>
            <p:cNvSpPr txBox="1"/>
            <p:nvPr/>
          </p:nvSpPr>
          <p:spPr>
            <a:xfrm rot="0">
              <a:off x="4128" y="3696"/>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685" name="Text Box 63"/>
            <p:cNvSpPr txBox="1"/>
            <p:nvPr/>
          </p:nvSpPr>
          <p:spPr>
            <a:xfrm rot="0">
              <a:off x="4272" y="3696"/>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686" name="Text Box 64"/>
            <p:cNvSpPr txBox="1"/>
            <p:nvPr/>
          </p:nvSpPr>
          <p:spPr>
            <a:xfrm rot="0">
              <a:off x="4416" y="3696"/>
              <a:ext cx="336"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grpSp>
          <p:nvGrpSpPr>
            <p:cNvPr id="107" name=""/>
            <p:cNvGrpSpPr/>
            <p:nvPr/>
          </p:nvGrpSpPr>
          <p:grpSpPr>
            <a:xfrm rot="0">
              <a:off x="3072" y="3148"/>
              <a:ext cx="384" cy="173"/>
              <a:chOff x="3049" y="1800"/>
              <a:chExt cx="384" cy="173"/>
            </a:xfrm>
          </p:grpSpPr>
          <p:sp>
            <p:nvSpPr>
              <p:cNvPr id="1048687" name="Text Box 66"/>
              <p:cNvSpPr txBox="1"/>
              <p:nvPr/>
            </p:nvSpPr>
            <p:spPr>
              <a:xfrm rot="0">
                <a:off x="3049" y="1800"/>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8688" name="Line 67"/>
              <p:cNvSpPr/>
              <p:nvPr/>
            </p:nvSpPr>
            <p:spPr>
              <a:xfrm rot="0">
                <a:off x="3145" y="1833"/>
                <a:ext cx="192" cy="0"/>
              </a:xfrm>
              <a:prstGeom prst="line"/>
              <a:noFill/>
              <a:ln w="9525" cap="flat" cmpd="sng">
                <a:solidFill>
                  <a:schemeClr val="dk1">
                    <a:alpha val="100000"/>
                  </a:schemeClr>
                </a:solidFill>
                <a:prstDash val="solid"/>
                <a:round/>
              </a:ln>
            </p:spPr>
          </p:sp>
        </p:grpSp>
        <p:grpSp>
          <p:nvGrpSpPr>
            <p:cNvPr id="108" name=""/>
            <p:cNvGrpSpPr/>
            <p:nvPr/>
          </p:nvGrpSpPr>
          <p:grpSpPr>
            <a:xfrm rot="0">
              <a:off x="3108" y="2868"/>
              <a:ext cx="384" cy="173"/>
              <a:chOff x="3168" y="1632"/>
              <a:chExt cx="384" cy="173"/>
            </a:xfrm>
          </p:grpSpPr>
          <p:sp>
            <p:nvSpPr>
              <p:cNvPr id="1048689" name="Text Box 69"/>
              <p:cNvSpPr txBox="1"/>
              <p:nvPr/>
            </p:nvSpPr>
            <p:spPr>
              <a:xfrm rot="0">
                <a:off x="3168" y="1632"/>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CTEN</a:t>
                </a:r>
              </a:p>
            </p:txBody>
          </p:sp>
          <p:sp>
            <p:nvSpPr>
              <p:cNvPr id="1048690" name="Line 70"/>
              <p:cNvSpPr/>
              <p:nvPr/>
            </p:nvSpPr>
            <p:spPr>
              <a:xfrm rot="0">
                <a:off x="3240" y="1660"/>
                <a:ext cx="192" cy="0"/>
              </a:xfrm>
              <a:prstGeom prst="line"/>
              <a:noFill/>
              <a:ln w="9525" cap="flat" cmpd="sng">
                <a:solidFill>
                  <a:schemeClr val="dk1">
                    <a:alpha val="100000"/>
                  </a:schemeClr>
                </a:solidFill>
                <a:prstDash val="solid"/>
                <a:round/>
              </a:ln>
            </p:spPr>
          </p:sp>
        </p:grpSp>
        <p:sp>
          <p:nvSpPr>
            <p:cNvPr id="1048691" name="Text Box 71"/>
            <p:cNvSpPr txBox="1"/>
            <p:nvPr/>
          </p:nvSpPr>
          <p:spPr>
            <a:xfrm rot="0">
              <a:off x="4881" y="3237"/>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grpSp>
          <p:nvGrpSpPr>
            <p:cNvPr id="109" name=""/>
            <p:cNvGrpSpPr/>
            <p:nvPr/>
          </p:nvGrpSpPr>
          <p:grpSpPr>
            <a:xfrm rot="0">
              <a:off x="3156" y="2995"/>
              <a:ext cx="384" cy="173"/>
              <a:chOff x="3216" y="2448"/>
              <a:chExt cx="384" cy="173"/>
            </a:xfrm>
          </p:grpSpPr>
          <p:sp>
            <p:nvSpPr>
              <p:cNvPr id="1048692" name="Text Box 73"/>
              <p:cNvSpPr txBox="1"/>
              <p:nvPr/>
            </p:nvSpPr>
            <p:spPr>
              <a:xfrm rot="0">
                <a:off x="3216" y="2448"/>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D/U</a:t>
                </a:r>
              </a:p>
            </p:txBody>
          </p:sp>
          <p:sp>
            <p:nvSpPr>
              <p:cNvPr id="1048693" name="Line 74"/>
              <p:cNvSpPr/>
              <p:nvPr/>
            </p:nvSpPr>
            <p:spPr>
              <a:xfrm rot="0">
                <a:off x="3396" y="2476"/>
                <a:ext cx="48" cy="0"/>
              </a:xfrm>
              <a:prstGeom prst="line"/>
              <a:noFill/>
              <a:ln w="9525" cap="flat" cmpd="sng">
                <a:solidFill>
                  <a:schemeClr val="dk1">
                    <a:alpha val="100000"/>
                  </a:schemeClr>
                </a:solidFill>
                <a:prstDash val="solid"/>
                <a:round/>
              </a:ln>
            </p:spPr>
          </p:sp>
        </p:grpSp>
        <p:sp>
          <p:nvSpPr>
            <p:cNvPr id="1048694" name="Line 75"/>
            <p:cNvSpPr/>
            <p:nvPr/>
          </p:nvSpPr>
          <p:spPr>
            <a:xfrm rot="0">
              <a:off x="4956" y="3264"/>
              <a:ext cx="144" cy="0"/>
            </a:xfrm>
            <a:prstGeom prst="line"/>
            <a:noFill/>
            <a:ln w="9525" cap="flat" cmpd="sng">
              <a:solidFill>
                <a:schemeClr val="dk1">
                  <a:alpha val="100000"/>
                </a:schemeClr>
              </a:solidFill>
              <a:prstDash val="solid"/>
              <a:round/>
            </a:ln>
          </p:spPr>
        </p:sp>
        <p:sp>
          <p:nvSpPr>
            <p:cNvPr id="1048695" name="Text Box 76"/>
            <p:cNvSpPr txBox="1"/>
            <p:nvPr/>
          </p:nvSpPr>
          <p:spPr>
            <a:xfrm rot="0">
              <a:off x="3928" y="2400"/>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0</a:t>
              </a:r>
            </a:p>
          </p:txBody>
        </p:sp>
        <p:sp>
          <p:nvSpPr>
            <p:cNvPr id="1048696" name="Text Box 77"/>
            <p:cNvSpPr txBox="1"/>
            <p:nvPr/>
          </p:nvSpPr>
          <p:spPr>
            <a:xfrm rot="0">
              <a:off x="4080" y="2400"/>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1</a:t>
              </a:r>
            </a:p>
          </p:txBody>
        </p:sp>
        <p:sp>
          <p:nvSpPr>
            <p:cNvPr id="1048697" name="Text Box 78"/>
            <p:cNvSpPr txBox="1"/>
            <p:nvPr/>
          </p:nvSpPr>
          <p:spPr>
            <a:xfrm rot="0">
              <a:off x="4248" y="2400"/>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2</a:t>
              </a:r>
            </a:p>
          </p:txBody>
        </p:sp>
        <p:sp>
          <p:nvSpPr>
            <p:cNvPr id="1048698" name="Text Box 79"/>
            <p:cNvSpPr txBox="1"/>
            <p:nvPr/>
          </p:nvSpPr>
          <p:spPr>
            <a:xfrm rot="0">
              <a:off x="4416" y="2400"/>
              <a:ext cx="384" cy="1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D</a:t>
              </a:r>
              <a:r>
                <a:rPr altLang="en-US" baseline="-25000" sz="1200" lang="en-US">
                  <a:solidFill>
                    <a:srgbClr val="FF0000"/>
                  </a:solidFill>
                </a:rPr>
                <a:t>3</a:t>
              </a:r>
            </a:p>
          </p:txBody>
        </p:sp>
        <p:sp>
          <p:nvSpPr>
            <p:cNvPr id="1048699" name="Text Box 80"/>
            <p:cNvSpPr txBox="1"/>
            <p:nvPr/>
          </p:nvSpPr>
          <p:spPr>
            <a:xfrm rot="0">
              <a:off x="3752" y="3240"/>
              <a:ext cx="1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a:t>
              </a:r>
            </a:p>
          </p:txBody>
        </p:sp>
        <p:sp>
          <p:nvSpPr>
            <p:cNvPr id="1048700" name="Text Box 81"/>
            <p:cNvSpPr txBox="1"/>
            <p:nvPr/>
          </p:nvSpPr>
          <p:spPr>
            <a:xfrm rot="0">
              <a:off x="3792" y="3043"/>
              <a:ext cx="81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CTR DIV 16</a:t>
              </a:r>
            </a:p>
          </p:txBody>
        </p:sp>
        <p:sp>
          <p:nvSpPr>
            <p:cNvPr id="1048701" name="Text Box 82"/>
            <p:cNvSpPr txBox="1"/>
            <p:nvPr/>
          </p:nvSpPr>
          <p:spPr>
            <a:xfrm rot="0">
              <a:off x="3504" y="2688"/>
              <a:ext cx="576" cy="31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74HC191</a:t>
              </a:r>
            </a:p>
          </p:txBody>
        </p:sp>
      </p:grpSp>
      <p:grpSp>
        <p:nvGrpSpPr>
          <p:cNvPr id="110" name=""/>
          <p:cNvGrpSpPr/>
          <p:nvPr/>
        </p:nvGrpSpPr>
        <p:grpSpPr>
          <a:xfrm rot="0">
            <a:off x="1066800" y="1752600"/>
            <a:ext cx="3733800" cy="2530475"/>
            <a:chOff x="672" y="1104"/>
            <a:chExt cx="2352" cy="1594"/>
          </a:xfrm>
        </p:grpSpPr>
        <p:sp>
          <p:nvSpPr>
            <p:cNvPr id="1048702" name="Text Box 18"/>
            <p:cNvSpPr txBox="1"/>
            <p:nvPr/>
          </p:nvSpPr>
          <p:spPr>
            <a:xfrm rot="0">
              <a:off x="672" y="1104"/>
              <a:ext cx="2352" cy="1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74HC190 is a high speed CMOS synchronous up/down decade counter with parallel load capability. It also has a active LOW ripple clock output (</a:t>
              </a:r>
              <a:r>
                <a:rPr altLang="en-US" sz="2000" i="1" lang="en-US"/>
                <a:t>RCO</a:t>
              </a:r>
              <a:r>
                <a:rPr altLang="en-US" sz="2000" lang="en-US"/>
                <a:t>) and a </a:t>
              </a:r>
              <a:r>
                <a:rPr altLang="en-US" sz="2000" i="1" lang="en-US"/>
                <a:t>MAX/MIN</a:t>
              </a:r>
              <a:r>
                <a:rPr altLang="en-US" sz="2000" lang="en-US"/>
                <a:t> output when the terminal count is reached. </a:t>
              </a:r>
            </a:p>
          </p:txBody>
        </p:sp>
        <p:sp>
          <p:nvSpPr>
            <p:cNvPr id="1048703" name="Line 86"/>
            <p:cNvSpPr/>
            <p:nvPr/>
          </p:nvSpPr>
          <p:spPr>
            <a:xfrm rot="0">
              <a:off x="2448" y="1920"/>
              <a:ext cx="288" cy="0"/>
            </a:xfrm>
            <a:prstGeom prst="line"/>
            <a:noFill/>
            <a:ln w="9525" cap="flat" cmpd="sng">
              <a:solidFill>
                <a:schemeClr val="dk1">
                  <a:alpha val="100000"/>
                </a:schemeClr>
              </a:solidFill>
              <a:prstDash val="solid"/>
              <a:round/>
            </a:ln>
          </p:spPr>
        </p:sp>
      </p:grpSp>
    </p:spTree>
  </p:cSld>
  <p:clrMapOvr>
    <a:masterClrMapping/>
  </p:clrMapOvr>
  <p:transition spd="fast" advClick="1"/>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pic>
        <p:nvPicPr>
          <p:cNvPr id="2097164"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91"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92" name="Rectangle 4"/>
          <p:cNvSpPr/>
          <p:nvPr/>
        </p:nvSpPr>
        <p:spPr>
          <a:xfrm rot="0">
            <a:off x="914400" y="1143000"/>
            <a:ext cx="3543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Design</a:t>
            </a:r>
          </a:p>
        </p:txBody>
      </p:sp>
      <p:sp>
        <p:nvSpPr>
          <p:cNvPr id="1048793" name="Text Box 64"/>
          <p:cNvSpPr txBox="1"/>
          <p:nvPr/>
        </p:nvSpPr>
        <p:spPr>
          <a:xfrm rot="0">
            <a:off x="990600" y="1828800"/>
            <a:ext cx="7315200" cy="400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Required Flip-flops </a:t>
            </a:r>
            <a:r>
              <a:rPr altLang="en-US" sz="1600" lang="en-US">
                <a:sym typeface="Wingdings" pitchFamily="2" charset="2"/>
              </a:rPr>
              <a:t> </a:t>
            </a:r>
            <a:r>
              <a:rPr altLang="en-US" sz="2000" lang="en-US">
                <a:sym typeface="Wingdings" pitchFamily="2" charset="2"/>
              </a:rPr>
              <a:t>3.   No undesired states.  </a:t>
            </a:r>
          </a:p>
        </p:txBody>
      </p:sp>
      <p:graphicFrame>
        <p:nvGraphicFramePr>
          <p:cNvPr id="4194308" name=""/>
          <p:cNvGraphicFramePr>
            <a:graphicFrameLocks/>
          </p:cNvGraphicFramePr>
          <p:nvPr/>
        </p:nvGraphicFramePr>
        <p:xfrm rot="0">
          <a:off x="1143000" y="3013075"/>
          <a:ext cx="2743200" cy="2778125"/>
        </p:xfrm>
        <a:graphic>
          <a:graphicData uri="http://schemas.openxmlformats.org/presentationml/2006/ole">
            <mc:AlternateContent xmlns:mc="http://schemas.openxmlformats.org/markup-compatibility/2006">
              <mc:Choice xmlns:v="urn:schemas-microsoft-com:vml" Requires="v">
                <p:oleObj name="CorelDRAW" r:id="rId2" spid="" imgH="2778125" imgW="2743200" showAsIcon="0" progId="CorelDRAW.Graphic.13">
                  <p:embed followColorScheme="full"/>
                  <p:pic>
                    <p:nvPicPr>
                      <p:cNvPr id="2097165" name="Object 65"/>
                      <p:cNvPicPr>
                        <a:picLocks/>
                      </p:cNvPicPr>
                      <p:nvPr/>
                    </p:nvPicPr>
                    <p:blipFill>
                      <a:blip xmlns:r="http://schemas.openxmlformats.org/officeDocument/2006/relationships" r:embed="rId3"/>
                      <a:srcRect l="0" t="0" r="0" b="0"/>
                      <a:stretch>
                        <a:fillRect/>
                      </a:stretch>
                    </p:blipFill>
                    <p:spPr>
                      <a:xfrm rot="0">
                        <a:off x="1143000" y="3013075"/>
                        <a:ext cx="2743200" cy="2778125"/>
                      </a:xfrm>
                      <a:prstGeom prst="rect"/>
                      <a:noFill/>
                      <a:ln>
                        <a:noFill/>
                      </a:ln>
                    </p:spPr>
                  </p:pic>
                </p:oleObj>
              </mc:Choice>
              <mc:Fallback>
                <p:oleObj name="CorelDRAW" r:id="rId2" spid="" imgH="2778125" imgW="2743200" showAsIcon="0" progId="CorelDRAW.Graphic.13">
                  <p:embed followColorScheme="full"/>
                  <p:pic>
                    <p:nvPicPr>
                      <p:cNvPr id="2097165" name="Object 65"/>
                      <p:cNvPicPr>
                        <a:picLocks/>
                      </p:cNvPicPr>
                      <p:nvPr/>
                    </p:nvPicPr>
                    <p:blipFill>
                      <a:blip xmlns:r="http://schemas.openxmlformats.org/officeDocument/2006/relationships" r:embed="rId3"/>
                      <a:srcRect l="0" t="0" r="0" b="0"/>
                      <a:stretch>
                        <a:fillRect/>
                      </a:stretch>
                    </p:blipFill>
                    <p:spPr>
                      <a:xfrm rot="0">
                        <a:off x="1143000" y="3013075"/>
                        <a:ext cx="2743200" cy="2778125"/>
                      </a:xfrm>
                      <a:prstGeom prst="rect"/>
                      <a:noFill/>
                      <a:ln>
                        <a:noFill/>
                      </a:ln>
                    </p:spPr>
                  </p:pic>
                </p:oleObj>
              </mc:Fallback>
            </mc:AlternateContent>
          </a:graphicData>
        </a:graphic>
      </p:graphicFrame>
      <p:sp>
        <p:nvSpPr>
          <p:cNvPr id="1048794" name="Text Box 66"/>
          <p:cNvSpPr txBox="1"/>
          <p:nvPr/>
        </p:nvSpPr>
        <p:spPr>
          <a:xfrm rot="0">
            <a:off x="990600" y="2362200"/>
            <a:ext cx="2286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FF3300"/>
                </a:solidFill>
              </a:rPr>
              <a:t>State diagram:</a:t>
            </a:r>
          </a:p>
        </p:txBody>
      </p:sp>
      <p:sp>
        <p:nvSpPr>
          <p:cNvPr id="1048795" name="Text Box 69"/>
          <p:cNvSpPr txBox="1"/>
          <p:nvPr/>
        </p:nvSpPr>
        <p:spPr>
          <a:xfrm rot="0">
            <a:off x="5562600" y="2362200"/>
            <a:ext cx="1905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FF3300"/>
                </a:solidFill>
              </a:rPr>
              <a:t>Next state table:</a:t>
            </a:r>
          </a:p>
        </p:txBody>
      </p:sp>
      <p:graphicFrame>
        <p:nvGraphicFramePr>
          <p:cNvPr id="4194309" name=""/>
          <p:cNvGraphicFramePr>
            <a:graphicFrameLocks/>
          </p:cNvGraphicFramePr>
          <p:nvPr/>
        </p:nvGraphicFramePr>
        <p:xfrm rot="0">
          <a:off x="4470400" y="2971800"/>
          <a:ext cx="3683000" cy="2819400"/>
        </p:xfrm>
        <a:graphic>
          <a:graphicData uri="http://schemas.openxmlformats.org/presentationml/2006/ole">
            <mc:AlternateContent xmlns:mc="http://schemas.openxmlformats.org/markup-compatibility/2006">
              <mc:Choice xmlns:v="urn:schemas-microsoft-com:vml" Requires="v">
                <p:oleObj name="CorelDRAW" r:id="rId4" spid="" imgH="2819400" imgW="3683000" showAsIcon="0" progId="CorelDRAW.Graphic.13">
                  <p:embed followColorScheme="full"/>
                  <p:pic>
                    <p:nvPicPr>
                      <p:cNvPr id="2097166" name="Object 70"/>
                      <p:cNvPicPr>
                        <a:picLocks/>
                      </p:cNvPicPr>
                      <p:nvPr/>
                    </p:nvPicPr>
                    <p:blipFill>
                      <a:blip xmlns:r="http://schemas.openxmlformats.org/officeDocument/2006/relationships" r:embed="rId5"/>
                      <a:srcRect l="0" t="0" r="0" b="0"/>
                      <a:stretch>
                        <a:fillRect/>
                      </a:stretch>
                    </p:blipFill>
                    <p:spPr>
                      <a:xfrm rot="0">
                        <a:off x="4470400" y="2971800"/>
                        <a:ext cx="3683000" cy="2819400"/>
                      </a:xfrm>
                      <a:prstGeom prst="rect"/>
                      <a:noFill/>
                      <a:ln>
                        <a:noFill/>
                      </a:ln>
                    </p:spPr>
                  </p:pic>
                </p:oleObj>
              </mc:Choice>
              <mc:Fallback>
                <p:oleObj name="CorelDRAW" r:id="rId4" spid="" imgH="2819400" imgW="3683000" showAsIcon="0" progId="CorelDRAW.Graphic.13">
                  <p:embed followColorScheme="full"/>
                  <p:pic>
                    <p:nvPicPr>
                      <p:cNvPr id="2097166" name="Object 70"/>
                      <p:cNvPicPr>
                        <a:picLocks/>
                      </p:cNvPicPr>
                      <p:nvPr/>
                    </p:nvPicPr>
                    <p:blipFill>
                      <a:blip xmlns:r="http://schemas.openxmlformats.org/officeDocument/2006/relationships" r:embed="rId5"/>
                      <a:srcRect l="0" t="0" r="0" b="0"/>
                      <a:stretch>
                        <a:fillRect/>
                      </a:stretch>
                    </p:blipFill>
                    <p:spPr>
                      <a:xfrm rot="0">
                        <a:off x="4470400" y="2971800"/>
                        <a:ext cx="3683000" cy="2819400"/>
                      </a:xfrm>
                      <a:prstGeom prst="rect"/>
                      <a:noFill/>
                      <a:ln>
                        <a:noFill/>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219" name=""/>
        <p:cNvGrpSpPr/>
        <p:nvPr/>
      </p:nvGrpSpPr>
      <p:grpSpPr>
        <a:xfrm rot="0">
          <a:off x="0" y="0"/>
          <a:ext cx="0" cy="0"/>
          <a:chOff x="0" y="0"/>
          <a:chExt cx="0" cy="0"/>
        </a:xfrm>
      </p:grpSpPr>
      <p:pic>
        <p:nvPicPr>
          <p:cNvPr id="209722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501"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502" name="Rectangle 4"/>
          <p:cNvSpPr/>
          <p:nvPr/>
        </p:nvSpPr>
        <p:spPr>
          <a:xfrm rot="0">
            <a:off x="914400" y="1143000"/>
            <a:ext cx="474662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Towards Gray Code Excitation Table</a:t>
            </a:r>
          </a:p>
        </p:txBody>
      </p:sp>
      <p:graphicFrame>
        <p:nvGraphicFramePr>
          <p:cNvPr id="4194330" name=""/>
          <p:cNvGraphicFramePr>
            <a:graphicFrameLocks/>
          </p:cNvGraphicFramePr>
          <p:nvPr/>
        </p:nvGraphicFramePr>
        <p:xfrm rot="0">
          <a:off x="4648200" y="2133600"/>
          <a:ext cx="3810000" cy="3962400"/>
        </p:xfrm>
        <a:graphic>
          <a:graphicData uri="http://schemas.openxmlformats.org/presentationml/2006/ole">
            <mc:AlternateContent xmlns:mc="http://schemas.openxmlformats.org/markup-compatibility/2006">
              <mc:Choice xmlns:v="urn:schemas-microsoft-com:vml" Requires="v">
                <p:oleObj name="CorelDRAW" r:id="rId2" spid="" imgH="3962400" imgW="3810000" showAsIcon="0" progId="CorelDRAW.Graphic.13">
                  <p:embed followColorScheme="full"/>
                  <p:pic>
                    <p:nvPicPr>
                      <p:cNvPr id="2097229" name="Object 18"/>
                      <p:cNvPicPr>
                        <a:picLocks/>
                      </p:cNvPicPr>
                      <p:nvPr/>
                    </p:nvPicPr>
                    <p:blipFill>
                      <a:blip xmlns:r="http://schemas.openxmlformats.org/officeDocument/2006/relationships" r:embed="rId3"/>
                      <a:srcRect l="0" t="0" r="0" b="0"/>
                      <a:stretch>
                        <a:fillRect/>
                      </a:stretch>
                    </p:blipFill>
                    <p:spPr>
                      <a:xfrm rot="0">
                        <a:off x="4648200" y="2133600"/>
                        <a:ext cx="3810000" cy="3962400"/>
                      </a:xfrm>
                      <a:prstGeom prst="rect"/>
                      <a:noFill/>
                      <a:ln>
                        <a:noFill/>
                      </a:ln>
                    </p:spPr>
                  </p:pic>
                </p:oleObj>
              </mc:Choice>
              <mc:Fallback>
                <p:oleObj name="CorelDRAW" r:id="rId2" spid="" imgH="3962400" imgW="3810000" showAsIcon="0" progId="CorelDRAW.Graphic.13">
                  <p:embed followColorScheme="full"/>
                  <p:pic>
                    <p:nvPicPr>
                      <p:cNvPr id="2097229" name="Object 18"/>
                      <p:cNvPicPr>
                        <a:picLocks/>
                      </p:cNvPicPr>
                      <p:nvPr/>
                    </p:nvPicPr>
                    <p:blipFill>
                      <a:blip xmlns:r="http://schemas.openxmlformats.org/officeDocument/2006/relationships" r:embed="rId3"/>
                      <a:srcRect l="0" t="0" r="0" b="0"/>
                      <a:stretch>
                        <a:fillRect/>
                      </a:stretch>
                    </p:blipFill>
                    <p:spPr>
                      <a:xfrm rot="0">
                        <a:off x="4648200" y="2133600"/>
                        <a:ext cx="3810000" cy="3962400"/>
                      </a:xfrm>
                      <a:prstGeom prst="rect"/>
                      <a:noFill/>
                      <a:ln>
                        <a:noFill/>
                      </a:ln>
                    </p:spPr>
                  </p:pic>
                </p:oleObj>
              </mc:Fallback>
            </mc:AlternateContent>
          </a:graphicData>
        </a:graphic>
      </p:graphicFrame>
      <p:graphicFrame>
        <p:nvGraphicFramePr>
          <p:cNvPr id="4194331" name=""/>
          <p:cNvGraphicFramePr>
            <a:graphicFrameLocks/>
          </p:cNvGraphicFramePr>
          <p:nvPr/>
        </p:nvGraphicFramePr>
        <p:xfrm rot="0">
          <a:off x="914400" y="1752600"/>
          <a:ext cx="3352800" cy="1905000"/>
        </p:xfrm>
        <a:graphic>
          <a:graphicData uri="http://schemas.openxmlformats.org/presentationml/2006/ole">
            <mc:AlternateContent xmlns:mc="http://schemas.openxmlformats.org/markup-compatibility/2006">
              <mc:Choice xmlns:v="urn:schemas-microsoft-com:vml" Requires="v">
                <p:oleObj name="CorelDRAW" r:id="rId4" spid="" imgH="1905000" imgW="3352800" showAsIcon="0" progId="CorelDRAW.Graphic.13">
                  <p:embed followColorScheme="full"/>
                  <p:pic>
                    <p:nvPicPr>
                      <p:cNvPr id="2097230" name="Object 70"/>
                      <p:cNvPicPr>
                        <a:picLocks/>
                      </p:cNvPicPr>
                      <p:nvPr/>
                    </p:nvPicPr>
                    <p:blipFill>
                      <a:blip xmlns:r="http://schemas.openxmlformats.org/officeDocument/2006/relationships" r:embed="rId5"/>
                      <a:srcRect l="0" t="0" r="0" b="0"/>
                      <a:stretch>
                        <a:fillRect/>
                      </a:stretch>
                    </p:blipFill>
                    <p:spPr>
                      <a:xfrm rot="0">
                        <a:off x="914400" y="1752600"/>
                        <a:ext cx="3352800" cy="1905000"/>
                      </a:xfrm>
                      <a:prstGeom prst="rect"/>
                      <a:noFill/>
                      <a:ln>
                        <a:noFill/>
                      </a:ln>
                    </p:spPr>
                  </p:pic>
                </p:oleObj>
              </mc:Choice>
              <mc:Fallback>
                <p:oleObj name="CorelDRAW" r:id="rId4" spid="" imgH="1905000" imgW="3352800" showAsIcon="0" progId="CorelDRAW.Graphic.13">
                  <p:embed followColorScheme="full"/>
                  <p:pic>
                    <p:nvPicPr>
                      <p:cNvPr id="2097230" name="Object 70"/>
                      <p:cNvPicPr>
                        <a:picLocks/>
                      </p:cNvPicPr>
                      <p:nvPr/>
                    </p:nvPicPr>
                    <p:blipFill>
                      <a:blip xmlns:r="http://schemas.openxmlformats.org/officeDocument/2006/relationships" r:embed="rId5"/>
                      <a:srcRect l="0" t="0" r="0" b="0"/>
                      <a:stretch>
                        <a:fillRect/>
                      </a:stretch>
                    </p:blipFill>
                    <p:spPr>
                      <a:xfrm rot="0">
                        <a:off x="914400" y="1752600"/>
                        <a:ext cx="3352800" cy="1905000"/>
                      </a:xfrm>
                      <a:prstGeom prst="rect"/>
                      <a:noFill/>
                      <a:ln>
                        <a:noFill/>
                      </a:ln>
                    </p:spPr>
                  </p:pic>
                </p:oleObj>
              </mc:Fallback>
            </mc:AlternateContent>
          </a:graphicData>
        </a:graphic>
      </p:graphicFrame>
      <p:graphicFrame>
        <p:nvGraphicFramePr>
          <p:cNvPr id="4194332" name=""/>
          <p:cNvGraphicFramePr>
            <a:graphicFrameLocks/>
          </p:cNvGraphicFramePr>
          <p:nvPr/>
        </p:nvGraphicFramePr>
        <p:xfrm rot="0">
          <a:off x="609600" y="3810000"/>
          <a:ext cx="4038600" cy="2286000"/>
        </p:xfrm>
        <a:graphic>
          <a:graphicData uri="http://schemas.openxmlformats.org/presentationml/2006/ole">
            <mc:AlternateContent xmlns:mc="http://schemas.openxmlformats.org/markup-compatibility/2006">
              <mc:Choice xmlns:v="urn:schemas-microsoft-com:vml" Requires="v">
                <p:oleObj name="CorelDRAW" r:id="rId6" spid="" imgH="2286000" imgW="4038600" showAsIcon="0" progId="CorelDRAW.Graphic.13">
                  <p:embed followColorScheme="full"/>
                  <p:pic>
                    <p:nvPicPr>
                      <p:cNvPr id="2097231" name="Object 8"/>
                      <p:cNvPicPr>
                        <a:picLocks/>
                      </p:cNvPicPr>
                      <p:nvPr/>
                    </p:nvPicPr>
                    <p:blipFill>
                      <a:blip xmlns:r="http://schemas.openxmlformats.org/officeDocument/2006/relationships" r:embed="rId7"/>
                      <a:srcRect l="0" t="0" r="0" b="0"/>
                      <a:stretch>
                        <a:fillRect/>
                      </a:stretch>
                    </p:blipFill>
                    <p:spPr>
                      <a:xfrm rot="0">
                        <a:off x="609600" y="3810000"/>
                        <a:ext cx="4038600" cy="2286000"/>
                      </a:xfrm>
                      <a:prstGeom prst="rect"/>
                      <a:noFill/>
                      <a:ln>
                        <a:noFill/>
                      </a:ln>
                    </p:spPr>
                  </p:pic>
                </p:oleObj>
              </mc:Choice>
              <mc:Fallback>
                <p:oleObj name="CorelDRAW" r:id="rId6" spid="" imgH="2286000" imgW="4038600" showAsIcon="0" progId="CorelDRAW.Graphic.13">
                  <p:embed followColorScheme="full"/>
                  <p:pic>
                    <p:nvPicPr>
                      <p:cNvPr id="2097231" name="Object 8"/>
                      <p:cNvPicPr>
                        <a:picLocks/>
                      </p:cNvPicPr>
                      <p:nvPr/>
                    </p:nvPicPr>
                    <p:blipFill>
                      <a:blip xmlns:r="http://schemas.openxmlformats.org/officeDocument/2006/relationships" r:embed="rId7"/>
                      <a:srcRect l="0" t="0" r="0" b="0"/>
                      <a:stretch>
                        <a:fillRect/>
                      </a:stretch>
                    </p:blipFill>
                    <p:spPr>
                      <a:xfrm rot="0">
                        <a:off x="609600" y="3810000"/>
                        <a:ext cx="4038600" cy="2286000"/>
                      </a:xfrm>
                      <a:prstGeom prst="rect"/>
                      <a:noFill/>
                      <a:ln>
                        <a:noFill/>
                      </a:ln>
                    </p:spPr>
                  </p:pic>
                </p:oleObj>
              </mc:Fallback>
            </mc:AlternateContent>
          </a:graphicData>
        </a:graphic>
      </p:graphicFrame>
      <p:sp>
        <p:nvSpPr>
          <p:cNvPr id="1049503" name="Oval 19"/>
          <p:cNvSpPr/>
          <p:nvPr/>
        </p:nvSpPr>
        <p:spPr>
          <a:xfrm rot="0">
            <a:off x="762000" y="4648200"/>
            <a:ext cx="914400" cy="6858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4" name="Oval 20"/>
          <p:cNvSpPr/>
          <p:nvPr/>
        </p:nvSpPr>
        <p:spPr>
          <a:xfrm rot="0">
            <a:off x="762000" y="5230812"/>
            <a:ext cx="914400" cy="6858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5" name="Oval 21"/>
          <p:cNvSpPr/>
          <p:nvPr/>
        </p:nvSpPr>
        <p:spPr>
          <a:xfrm rot="0">
            <a:off x="685800" y="4953000"/>
            <a:ext cx="1066800" cy="3810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6" name="Oval 22"/>
          <p:cNvSpPr/>
          <p:nvPr/>
        </p:nvSpPr>
        <p:spPr>
          <a:xfrm rot="0">
            <a:off x="685800" y="5549900"/>
            <a:ext cx="1066800" cy="3810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7" name="Oval 23"/>
          <p:cNvSpPr/>
          <p:nvPr/>
        </p:nvSpPr>
        <p:spPr>
          <a:xfrm rot="0">
            <a:off x="685800" y="4684712"/>
            <a:ext cx="1066800" cy="3810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8" name="Oval 24"/>
          <p:cNvSpPr/>
          <p:nvPr/>
        </p:nvSpPr>
        <p:spPr>
          <a:xfrm rot="0">
            <a:off x="685800" y="5280025"/>
            <a:ext cx="1066800" cy="381000"/>
          </a:xfrm>
          <a:prstGeom prst="ellipse"/>
          <a:no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9" name="TextBox 25"/>
          <p:cNvSpPr txBox="1"/>
          <p:nvPr/>
        </p:nvSpPr>
        <p:spPr>
          <a:xfrm rot="0">
            <a:off x="5486400" y="1752600"/>
            <a:ext cx="2185987" cy="4619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Transition Table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222" name=""/>
        <p:cNvGrpSpPr/>
        <p:nvPr/>
      </p:nvGrpSpPr>
      <p:grpSpPr>
        <a:xfrm rot="0">
          <a:off x="0" y="0"/>
          <a:ext cx="0" cy="0"/>
          <a:chOff x="0" y="0"/>
          <a:chExt cx="0" cy="0"/>
        </a:xfrm>
      </p:grpSpPr>
      <p:pic>
        <p:nvPicPr>
          <p:cNvPr id="209723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513"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514" name="Rectangle 4"/>
          <p:cNvSpPr/>
          <p:nvPr/>
        </p:nvSpPr>
        <p:spPr>
          <a:xfrm rot="0">
            <a:off x="914400" y="1143000"/>
            <a:ext cx="361315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Excitation Table</a:t>
            </a:r>
          </a:p>
        </p:txBody>
      </p:sp>
      <p:graphicFrame>
        <p:nvGraphicFramePr>
          <p:cNvPr id="4194333" name=""/>
          <p:cNvGraphicFramePr>
            <a:graphicFrameLocks/>
          </p:cNvGraphicFramePr>
          <p:nvPr/>
        </p:nvGraphicFramePr>
        <p:xfrm rot="0">
          <a:off x="1066800" y="3392487"/>
          <a:ext cx="7010400" cy="2676525"/>
        </p:xfrm>
        <a:graphic>
          <a:graphicData uri="http://schemas.openxmlformats.org/drawingml/2006/table">
            <a:tbl>
              <a:tblPr/>
              <a:tblGrid>
                <a:gridCol w="652462"/>
                <a:gridCol w="714375"/>
                <a:gridCol w="715962"/>
                <a:gridCol w="793750"/>
                <a:gridCol w="795337"/>
                <a:gridCol w="795337"/>
                <a:gridCol w="795337"/>
                <a:gridCol w="873125"/>
                <a:gridCol w="874712"/>
              </a:tblGrid>
              <a:tr h="296862">
                <a:tc>
                  <a:txBody>
                    <a:bodyPr/>
                    <a:p>
                      <a:pPr algn="ctr" eaLnBrk="1" hangingPunct="1" latinLnBrk="1" lvl="0">
                        <a:lnSpc>
                          <a:spcPct val="115000"/>
                        </a:lnSpc>
                        <a:tabLst>
                          <a:tab algn="l" pos="466725"/>
                        </a:tabLst>
                      </a:pPr>
                      <a:r>
                        <a:rPr altLang="en-US" b="1" sz="1600" lang="zh-CN">
                          <a:solidFill>
                            <a:schemeClr val="dk1"/>
                          </a:solidFill>
                          <a:ea typeface="Calibri" pitchFamily="34" charset="0"/>
                        </a:rPr>
                        <a:t>Q</a:t>
                      </a:r>
                      <a:r>
                        <a:rPr altLang="en-US" baseline="-25000" b="1" sz="1600" lang="zh-CN">
                          <a:solidFill>
                            <a:schemeClr val="dk1"/>
                          </a:solidFill>
                          <a:ea typeface="Calibri" pitchFamily="34" charset="0"/>
                        </a:rPr>
                        <a:t>2</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Q</a:t>
                      </a:r>
                      <a:r>
                        <a:rPr altLang="en-US" baseline="-25000" b="1" sz="1600" lang="zh-CN">
                          <a:solidFill>
                            <a:schemeClr val="dk1"/>
                          </a:solidFill>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Q</a:t>
                      </a:r>
                      <a:r>
                        <a:rPr altLang="en-US" baseline="-25000" b="1" sz="1600" lang="zh-CN">
                          <a:solidFill>
                            <a:schemeClr val="dk1"/>
                          </a:solidFill>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J</a:t>
                      </a:r>
                      <a:r>
                        <a:rPr altLang="en-US" baseline="-25000" b="1" sz="1600" lang="zh-CN">
                          <a:solidFill>
                            <a:schemeClr val="dk1"/>
                          </a:solidFill>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K</a:t>
                      </a:r>
                      <a:r>
                        <a:rPr altLang="en-US" baseline="-25000" b="1" sz="1600" lang="zh-CN">
                          <a:solidFill>
                            <a:schemeClr val="dk1"/>
                          </a:solidFill>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J</a:t>
                      </a:r>
                      <a:r>
                        <a:rPr altLang="en-US" baseline="-25000" b="1" sz="1600" lang="zh-CN">
                          <a:solidFill>
                            <a:schemeClr val="dk1"/>
                          </a:solidFill>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K</a:t>
                      </a:r>
                      <a:r>
                        <a:rPr altLang="en-US" baseline="-25000" b="1" sz="1600" lang="zh-CN">
                          <a:solidFill>
                            <a:schemeClr val="dk1"/>
                          </a:solidFill>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J</a:t>
                      </a:r>
                      <a:r>
                        <a:rPr altLang="en-US" baseline="-25000" b="1" sz="1600" lang="zh-CN">
                          <a:solidFill>
                            <a:schemeClr val="dk1"/>
                          </a:solidFill>
                          <a:ea typeface="Calibri" pitchFamily="34" charset="0"/>
                        </a:rPr>
                        <a:t>2</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c>
                  <a:txBody>
                    <a:bodyPr/>
                    <a:p>
                      <a:pPr algn="ctr" eaLnBrk="1" hangingPunct="1" latinLnBrk="1" lvl="0">
                        <a:lnSpc>
                          <a:spcPct val="115000"/>
                        </a:lnSpc>
                      </a:pPr>
                      <a:r>
                        <a:rPr altLang="en-US" b="1" sz="1600" lang="zh-CN">
                          <a:solidFill>
                            <a:schemeClr val="dk1"/>
                          </a:solidFill>
                          <a:ea typeface="Calibri" pitchFamily="34" charset="0"/>
                        </a:rPr>
                        <a:t>K</a:t>
                      </a:r>
                      <a:r>
                        <a:rPr altLang="en-US" baseline="-25000" b="1" sz="1600" lang="zh-CN">
                          <a:solidFill>
                            <a:schemeClr val="dk1"/>
                          </a:solidFill>
                          <a:ea typeface="Calibri" pitchFamily="34" charset="0"/>
                        </a:rPr>
                        <a:t>2</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D9D9D9"/>
                    </a:solidFill>
                  </a:tcPr>
                </a:tc>
              </a:tr>
              <a:tr h="298450">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6862">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6862">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8450">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6862">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6862">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8450">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r h="296862">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0"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BFBFB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0</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X</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c>
                  <a:txBody>
                    <a:bodyPr/>
                    <a:p>
                      <a:pPr algn="ctr" eaLnBrk="1" hangingPunct="1" latinLnBrk="1" lvl="0">
                        <a:lnSpc>
                          <a:spcPct val="115000"/>
                        </a:lnSpc>
                      </a:pPr>
                      <a:r>
                        <a:rPr altLang="en-US" b="1" sz="1600" lang="en-US">
                          <a:solidFill>
                            <a:schemeClr val="dk1"/>
                          </a:solidFill>
                          <a:latin typeface="Calibri" pitchFamily="34" charset="0"/>
                          <a:ea typeface="Calibri" pitchFamily="34" charset="0"/>
                        </a:rPr>
                        <a:t>1</a:t>
                      </a:r>
                    </a:p>
                  </a:txBody>
                  <a:tcPr marL="68580" marR="68580" marT="0" marB="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CCFF"/>
                    </a:solidFill>
                  </a:tcPr>
                </a:tc>
              </a:tr>
            </a:tbl>
          </a:graphicData>
        </a:graphic>
      </p:graphicFrame>
      <p:sp>
        <p:nvSpPr>
          <p:cNvPr id="1049616" name="Rectangle 12"/>
          <p:cNvSpPr/>
          <p:nvPr/>
        </p:nvSpPr>
        <p:spPr>
          <a:xfrm rot="0">
            <a:off x="3298825" y="3697287"/>
            <a:ext cx="479425" cy="2330450"/>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17" name="Rectangle 14"/>
          <p:cNvSpPr/>
          <p:nvPr/>
        </p:nvSpPr>
        <p:spPr>
          <a:xfrm rot="0">
            <a:off x="4876800" y="3697287"/>
            <a:ext cx="479425" cy="2362200"/>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18" name="Rectangle 15"/>
          <p:cNvSpPr/>
          <p:nvPr/>
        </p:nvSpPr>
        <p:spPr>
          <a:xfrm rot="0">
            <a:off x="5678487" y="3697287"/>
            <a:ext cx="481012" cy="2362200"/>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19" name="Rectangle 16"/>
          <p:cNvSpPr/>
          <p:nvPr/>
        </p:nvSpPr>
        <p:spPr>
          <a:xfrm rot="0">
            <a:off x="6526212" y="3697287"/>
            <a:ext cx="479425" cy="2362200"/>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20" name="Rectangle 17"/>
          <p:cNvSpPr/>
          <p:nvPr/>
        </p:nvSpPr>
        <p:spPr>
          <a:xfrm rot="0">
            <a:off x="7396162" y="3697287"/>
            <a:ext cx="479425" cy="2362200"/>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21" name="Rectangle 18"/>
          <p:cNvSpPr/>
          <p:nvPr/>
        </p:nvSpPr>
        <p:spPr>
          <a:xfrm rot="0">
            <a:off x="4092575" y="3697287"/>
            <a:ext cx="479425" cy="2322512"/>
          </a:xfrm>
          <a:prstGeom prst="rect"/>
          <a:solidFill>
            <a:srgbClr val="FFFFFF"/>
          </a:solidFill>
          <a:ln w="9525" cap="flat" cmpd="sng">
            <a:solidFill>
              <a:srgbClr val="FFFFFF">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4" name=""/>
          <p:cNvGraphicFramePr>
            <a:graphicFrameLocks/>
          </p:cNvGraphicFramePr>
          <p:nvPr/>
        </p:nvGraphicFramePr>
        <p:xfrm rot="0">
          <a:off x="4876800" y="1295400"/>
          <a:ext cx="3200400" cy="1911350"/>
        </p:xfrm>
        <a:graphic>
          <a:graphicData uri="http://schemas.openxmlformats.org/presentationml/2006/ole">
            <mc:AlternateContent xmlns:mc="http://schemas.openxmlformats.org/markup-compatibility/2006">
              <mc:Choice xmlns:v="urn:schemas-microsoft-com:vml" Requires="v">
                <p:oleObj name="CorelDRAW" r:id="rId2" spid="" imgH="1911350" imgW="3200400" showAsIcon="0" progId="CorelDRAW.Graphic.13">
                  <p:embed followColorScheme="full"/>
                  <p:pic>
                    <p:nvPicPr>
                      <p:cNvPr id="2097233" name="Object 18"/>
                      <p:cNvPicPr>
                        <a:picLocks/>
                      </p:cNvPicPr>
                      <p:nvPr/>
                    </p:nvPicPr>
                    <p:blipFill>
                      <a:blip xmlns:r="http://schemas.openxmlformats.org/officeDocument/2006/relationships" r:embed="rId3"/>
                      <a:srcRect l="0" t="0" r="0" b="0"/>
                      <a:stretch>
                        <a:fillRect/>
                      </a:stretch>
                    </p:blipFill>
                    <p:spPr>
                      <a:xfrm rot="0">
                        <a:off x="4876800" y="1295400"/>
                        <a:ext cx="3200400" cy="1911350"/>
                      </a:xfrm>
                      <a:prstGeom prst="rect"/>
                      <a:noFill/>
                      <a:ln>
                        <a:noFill/>
                      </a:ln>
                    </p:spPr>
                  </p:pic>
                </p:oleObj>
              </mc:Choice>
              <mc:Fallback>
                <p:oleObj name="CorelDRAW" r:id="rId2" spid="" imgH="1911350" imgW="3200400" showAsIcon="0" progId="CorelDRAW.Graphic.13">
                  <p:embed followColorScheme="full"/>
                  <p:pic>
                    <p:nvPicPr>
                      <p:cNvPr id="2097233" name="Object 18"/>
                      <p:cNvPicPr>
                        <a:picLocks/>
                      </p:cNvPicPr>
                      <p:nvPr/>
                    </p:nvPicPr>
                    <p:blipFill>
                      <a:blip xmlns:r="http://schemas.openxmlformats.org/officeDocument/2006/relationships" r:embed="rId3"/>
                      <a:srcRect l="0" t="0" r="0" b="0"/>
                      <a:stretch>
                        <a:fillRect/>
                      </a:stretch>
                    </p:blipFill>
                    <p:spPr>
                      <a:xfrm rot="0">
                        <a:off x="4876800" y="1295400"/>
                        <a:ext cx="3200400" cy="1911350"/>
                      </a:xfrm>
                      <a:prstGeom prst="rect"/>
                      <a:noFill/>
                      <a:ln>
                        <a:noFill/>
                      </a:ln>
                    </p:spPr>
                  </p:pic>
                </p:oleObj>
              </mc:Fallback>
            </mc:AlternateContent>
          </a:graphicData>
        </a:graphic>
      </p:graphicFrame>
      <p:sp>
        <p:nvSpPr>
          <p:cNvPr id="1049622" name="Rectangle 19"/>
          <p:cNvSpPr/>
          <p:nvPr/>
        </p:nvSpPr>
        <p:spPr>
          <a:xfrm rot="0">
            <a:off x="1255712" y="3733800"/>
            <a:ext cx="990600" cy="2286000"/>
          </a:xfrm>
          <a:prstGeom prst="rect"/>
          <a:solidFill>
            <a:srgbClr val="D1D1D1"/>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23" name="Rectangle 20"/>
          <p:cNvSpPr/>
          <p:nvPr/>
        </p:nvSpPr>
        <p:spPr>
          <a:xfrm rot="0">
            <a:off x="2505075" y="3733800"/>
            <a:ext cx="493712" cy="2286000"/>
          </a:xfrm>
          <a:prstGeom prst="rect"/>
          <a:solidFill>
            <a:srgbClr val="D1D1D1"/>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24" name="Rectangle 21"/>
          <p:cNvSpPr/>
          <p:nvPr/>
        </p:nvSpPr>
        <p:spPr>
          <a:xfrm rot="0">
            <a:off x="1138237" y="3733800"/>
            <a:ext cx="493712" cy="2286000"/>
          </a:xfrm>
          <a:prstGeom prst="rect"/>
          <a:solidFill>
            <a:srgbClr val="D1D1D1"/>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25" name="Rectangle 22"/>
          <p:cNvSpPr/>
          <p:nvPr/>
        </p:nvSpPr>
        <p:spPr>
          <a:xfrm rot="0">
            <a:off x="1944687" y="3751262"/>
            <a:ext cx="990600" cy="2286000"/>
          </a:xfrm>
          <a:prstGeom prst="rect"/>
          <a:solidFill>
            <a:srgbClr val="D1D1D1"/>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226" name=""/>
        <p:cNvGrpSpPr/>
        <p:nvPr/>
      </p:nvGrpSpPr>
      <p:grpSpPr>
        <a:xfrm rot="0">
          <a:off x="0" y="0"/>
          <a:ext cx="0" cy="0"/>
          <a:chOff x="0" y="0"/>
          <a:chExt cx="0" cy="0"/>
        </a:xfrm>
      </p:grpSpPr>
      <p:pic>
        <p:nvPicPr>
          <p:cNvPr id="2097234"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2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630" name="Rectangle 4"/>
          <p:cNvSpPr/>
          <p:nvPr/>
        </p:nvSpPr>
        <p:spPr>
          <a:xfrm rot="0">
            <a:off x="914400" y="1143000"/>
            <a:ext cx="3543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Design</a:t>
            </a:r>
          </a:p>
        </p:txBody>
      </p:sp>
      <p:sp>
        <p:nvSpPr>
          <p:cNvPr id="1049631" name="Text Box 43"/>
          <p:cNvSpPr txBox="1"/>
          <p:nvPr/>
        </p:nvSpPr>
        <p:spPr>
          <a:xfrm rot="0">
            <a:off x="533400" y="1828800"/>
            <a:ext cx="6934200" cy="400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Use K-Map to determine equations for J</a:t>
            </a:r>
            <a:r>
              <a:rPr altLang="en-US" baseline="-25000" sz="2000" lang="en-US"/>
              <a:t>0</a:t>
            </a:r>
            <a:r>
              <a:rPr altLang="en-US" sz="2000" lang="en-US"/>
              <a:t>, K</a:t>
            </a:r>
            <a:r>
              <a:rPr altLang="en-US" baseline="-25000" sz="2000" lang="en-US"/>
              <a:t>0</a:t>
            </a:r>
            <a:r>
              <a:rPr altLang="en-US" sz="2000" lang="en-US"/>
              <a:t>, J</a:t>
            </a:r>
            <a:r>
              <a:rPr altLang="en-US" baseline="-25000" sz="2000" lang="en-US"/>
              <a:t>1</a:t>
            </a:r>
            <a:r>
              <a:rPr altLang="en-US" sz="2000" lang="en-US"/>
              <a:t>, K</a:t>
            </a:r>
            <a:r>
              <a:rPr altLang="en-US" baseline="-25000" sz="2000" lang="en-US"/>
              <a:t>1</a:t>
            </a:r>
            <a:r>
              <a:rPr altLang="en-US" sz="2000" lang="en-US"/>
              <a:t>, J</a:t>
            </a:r>
            <a:r>
              <a:rPr altLang="en-US" baseline="-25000" sz="2000" lang="en-US"/>
              <a:t>2</a:t>
            </a:r>
            <a:r>
              <a:rPr altLang="en-US" sz="2000" lang="en-US"/>
              <a:t> and K</a:t>
            </a:r>
            <a:r>
              <a:rPr altLang="en-US" baseline="-25000" sz="2000" lang="en-US"/>
              <a:t>2</a:t>
            </a:r>
          </a:p>
        </p:txBody>
      </p:sp>
      <p:pic>
        <p:nvPicPr>
          <p:cNvPr id="2097235" name="Picture 3"/>
          <p:cNvPicPr>
            <a:picLocks/>
          </p:cNvPicPr>
          <p:nvPr/>
        </p:nvPicPr>
        <p:blipFill>
          <a:blip xmlns:r="http://schemas.openxmlformats.org/officeDocument/2006/relationships" r:embed="rId2"/>
          <a:srcRect l="0" t="0" r="0" b="0"/>
          <a:stretch>
            <a:fillRect/>
          </a:stretch>
        </p:blipFill>
        <p:spPr>
          <a:xfrm rot="0">
            <a:off x="1285875" y="2209800"/>
            <a:ext cx="2752725" cy="2903537"/>
          </a:xfrm>
          <a:prstGeom prst="rect"/>
          <a:noFill/>
          <a:ln>
            <a:noFill/>
          </a:ln>
        </p:spPr>
      </p:pic>
      <p:pic>
        <p:nvPicPr>
          <p:cNvPr id="2097236" name="Picture 4"/>
          <p:cNvPicPr>
            <a:picLocks/>
          </p:cNvPicPr>
          <p:nvPr/>
        </p:nvPicPr>
        <p:blipFill>
          <a:blip xmlns:r="http://schemas.openxmlformats.org/officeDocument/2006/relationships" r:embed="rId3"/>
          <a:srcRect l="0" t="0" r="0" b="0"/>
          <a:stretch>
            <a:fillRect/>
          </a:stretch>
        </p:blipFill>
        <p:spPr>
          <a:xfrm rot="0">
            <a:off x="4800600" y="2209800"/>
            <a:ext cx="2743200" cy="2921000"/>
          </a:xfrm>
          <a:prstGeom prst="rect"/>
          <a:noFill/>
          <a:ln>
            <a:noFill/>
          </a:ln>
        </p:spPr>
      </p:pic>
      <p:pic>
        <p:nvPicPr>
          <p:cNvPr id="2097237" name="Picture 5"/>
          <p:cNvPicPr>
            <a:picLocks/>
          </p:cNvPicPr>
          <p:nvPr/>
        </p:nvPicPr>
        <p:blipFill>
          <a:blip xmlns:r="http://schemas.openxmlformats.org/officeDocument/2006/relationships" r:embed="rId4"/>
          <a:srcRect l="0" t="0" r="0" b="0"/>
          <a:stretch>
            <a:fillRect/>
          </a:stretch>
        </p:blipFill>
        <p:spPr>
          <a:xfrm rot="0">
            <a:off x="2246312" y="3276600"/>
            <a:ext cx="1612900" cy="1600200"/>
          </a:xfrm>
          <a:prstGeom prst="rect"/>
          <a:noFill/>
          <a:ln>
            <a:noFill/>
          </a:ln>
        </p:spPr>
      </p:pic>
      <p:pic>
        <p:nvPicPr>
          <p:cNvPr id="2097238" name="Picture 5"/>
          <p:cNvPicPr>
            <a:picLocks/>
          </p:cNvPicPr>
          <p:nvPr/>
        </p:nvPicPr>
        <p:blipFill>
          <a:blip xmlns:r="http://schemas.openxmlformats.org/officeDocument/2006/relationships" r:embed="rId4"/>
          <a:srcRect l="0" t="0" r="0" b="0"/>
          <a:stretch>
            <a:fillRect/>
          </a:stretch>
        </p:blipFill>
        <p:spPr>
          <a:xfrm rot="0">
            <a:off x="5715000" y="3325812"/>
            <a:ext cx="1612900" cy="1600200"/>
          </a:xfrm>
          <a:prstGeom prst="rect"/>
          <a:noFill/>
          <a:ln>
            <a:noFill/>
          </a:ln>
        </p:spPr>
      </p:pic>
      <p:sp>
        <p:nvSpPr>
          <p:cNvPr id="1049632" name="Text Box 6"/>
          <p:cNvSpPr txBox="1"/>
          <p:nvPr/>
        </p:nvSpPr>
        <p:spPr>
          <a:xfrm rot="0">
            <a:off x="1887537" y="52578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1</a:t>
            </a:r>
            <a:r>
              <a:rPr altLang="en-US" sz="1900" lang="en-US"/>
              <a:t>Q</a:t>
            </a:r>
            <a:r>
              <a:rPr altLang="en-US" baseline="-25000" sz="1900" lang="en-US"/>
              <a:t>2</a:t>
            </a:r>
            <a:r>
              <a:rPr altLang="en-US" sz="1900" lang="en-US"/>
              <a:t> + Q</a:t>
            </a:r>
            <a:r>
              <a:rPr altLang="en-US" baseline="-25000" sz="1900" lang="en-US"/>
              <a:t>1</a:t>
            </a:r>
            <a:r>
              <a:rPr altLang="en-US" sz="1900" lang="en-US"/>
              <a:t>Q</a:t>
            </a:r>
            <a:r>
              <a:rPr altLang="en-US" baseline="-25000" sz="1900" lang="en-US"/>
              <a:t>2</a:t>
            </a:r>
          </a:p>
        </p:txBody>
      </p:sp>
      <p:sp>
        <p:nvSpPr>
          <p:cNvPr id="1049633" name="Text Box 6"/>
          <p:cNvSpPr txBox="1"/>
          <p:nvPr/>
        </p:nvSpPr>
        <p:spPr>
          <a:xfrm rot="0">
            <a:off x="5329237" y="52578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1</a:t>
            </a:r>
            <a:r>
              <a:rPr altLang="en-US" sz="1900" lang="en-US"/>
              <a:t>Q</a:t>
            </a:r>
            <a:r>
              <a:rPr altLang="en-US" baseline="-25000" sz="1900" lang="en-US"/>
              <a:t>2</a:t>
            </a:r>
            <a:r>
              <a:rPr altLang="en-US" sz="1900" lang="en-US"/>
              <a:t> + Q</a:t>
            </a:r>
            <a:r>
              <a:rPr altLang="en-US" baseline="-25000" sz="1900" lang="en-US"/>
              <a:t>1</a:t>
            </a:r>
            <a:r>
              <a:rPr altLang="en-US" sz="1900" lang="en-US"/>
              <a:t>Q</a:t>
            </a:r>
            <a:r>
              <a:rPr altLang="en-US" baseline="-25000" sz="1900" lang="en-US"/>
              <a:t>2</a:t>
            </a:r>
          </a:p>
        </p:txBody>
      </p:sp>
      <p:cxnSp>
        <p:nvCxnSpPr>
          <p:cNvPr id="3145737" name="Straight Connector 35"/>
          <p:cNvCxnSpPr>
            <a:cxnSpLocks/>
          </p:cNvCxnSpPr>
          <p:nvPr/>
        </p:nvCxnSpPr>
        <p:spPr>
          <a:xfrm rot="0">
            <a:off x="3160712" y="5321300"/>
            <a:ext cx="228600" cy="0"/>
          </a:xfrm>
          <a:prstGeom prst="line"/>
          <a:noFill/>
          <a:ln w="9525" cap="flat" cmpd="sng">
            <a:solidFill>
              <a:schemeClr val="dk1">
                <a:alpha val="100000"/>
              </a:schemeClr>
            </a:solidFill>
            <a:prstDash val="solid"/>
            <a:round/>
          </a:ln>
        </p:spPr>
      </p:cxnSp>
      <p:cxnSp>
        <p:nvCxnSpPr>
          <p:cNvPr id="3145738" name="Straight Connector 36"/>
          <p:cNvCxnSpPr>
            <a:cxnSpLocks/>
          </p:cNvCxnSpPr>
          <p:nvPr/>
        </p:nvCxnSpPr>
        <p:spPr>
          <a:xfrm rot="0">
            <a:off x="3441700" y="5321300"/>
            <a:ext cx="228600" cy="0"/>
          </a:xfrm>
          <a:prstGeom prst="line"/>
          <a:noFill/>
          <a:ln w="9525" cap="flat" cmpd="sng">
            <a:solidFill>
              <a:schemeClr val="dk1">
                <a:alpha val="100000"/>
              </a:schemeClr>
            </a:solidFill>
            <a:prstDash val="solid"/>
            <a:round/>
          </a:ln>
        </p:spPr>
      </p:cxnSp>
      <p:cxnSp>
        <p:nvCxnSpPr>
          <p:cNvPr id="3145739" name="Straight Connector 37"/>
          <p:cNvCxnSpPr>
            <a:cxnSpLocks/>
          </p:cNvCxnSpPr>
          <p:nvPr/>
        </p:nvCxnSpPr>
        <p:spPr>
          <a:xfrm rot="0">
            <a:off x="5845175" y="5321300"/>
            <a:ext cx="228600" cy="0"/>
          </a:xfrm>
          <a:prstGeom prst="line"/>
          <a:noFill/>
          <a:ln w="9525" cap="flat" cmpd="sng">
            <a:solidFill>
              <a:schemeClr val="dk1">
                <a:alpha val="100000"/>
              </a:schemeClr>
            </a:solidFill>
            <a:prstDash val="solid"/>
            <a:round/>
          </a:ln>
        </p:spPr>
      </p:cxnSp>
      <p:cxnSp>
        <p:nvCxnSpPr>
          <p:cNvPr id="3145740" name="Straight Connector 38"/>
          <p:cNvCxnSpPr>
            <a:cxnSpLocks/>
          </p:cNvCxnSpPr>
          <p:nvPr/>
        </p:nvCxnSpPr>
        <p:spPr>
          <a:xfrm rot="0">
            <a:off x="6858000" y="5334000"/>
            <a:ext cx="228600" cy="0"/>
          </a:xfrm>
          <a:prstGeom prst="line"/>
          <a:noFill/>
          <a:ln w="9525" cap="flat" cmpd="sng">
            <a:solidFill>
              <a:schemeClr val="dk1">
                <a:alpha val="100000"/>
              </a:schemeClr>
            </a:solidFill>
            <a:prstDash val="solid"/>
            <a:round/>
          </a:ln>
        </p:spPr>
      </p:cxnSp>
      <p:sp>
        <p:nvSpPr>
          <p:cNvPr id="1049634" name="Rectangle 39"/>
          <p:cNvSpPr/>
          <p:nvPr/>
        </p:nvSpPr>
        <p:spPr>
          <a:xfrm rot="0">
            <a:off x="2133600" y="5181600"/>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35" name="Rectangle 40"/>
          <p:cNvSpPr/>
          <p:nvPr/>
        </p:nvSpPr>
        <p:spPr>
          <a:xfrm rot="0">
            <a:off x="5661025" y="5105400"/>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39" name="Picture 18"/>
          <p:cNvPicPr>
            <a:picLocks/>
          </p:cNvPicPr>
          <p:nvPr/>
        </p:nvPicPr>
        <p:blipFill>
          <a:blip xmlns:r="http://schemas.openxmlformats.org/officeDocument/2006/relationships" r:embed="rId5"/>
          <a:srcRect l="0" t="0" r="0" b="0"/>
          <a:stretch>
            <a:fillRect/>
          </a:stretch>
        </p:blipFill>
        <p:spPr>
          <a:xfrm rot="0">
            <a:off x="533400" y="4724400"/>
            <a:ext cx="1447800" cy="1447800"/>
          </a:xfrm>
          <a:prstGeom prst="rect"/>
          <a:noFill/>
          <a:ln>
            <a:noFill/>
          </a:ln>
        </p:spPr>
      </p:pic>
      <p:pic>
        <p:nvPicPr>
          <p:cNvPr id="2097240" name="Picture 18"/>
          <p:cNvPicPr>
            <a:picLocks/>
          </p:cNvPicPr>
          <p:nvPr/>
        </p:nvPicPr>
        <p:blipFill>
          <a:blip xmlns:r="http://schemas.openxmlformats.org/officeDocument/2006/relationships" r:embed="rId5"/>
          <a:srcRect l="0" t="0" r="0" b="0"/>
          <a:stretch>
            <a:fillRect/>
          </a:stretch>
        </p:blipFill>
        <p:spPr>
          <a:xfrm rot="0">
            <a:off x="3989387" y="4724400"/>
            <a:ext cx="1447800" cy="1447800"/>
          </a:xfrm>
          <a:prstGeom prst="rect"/>
          <a:noFill/>
          <a:ln>
            <a:noFill/>
          </a:ln>
        </p:spPr>
      </p:pic>
      <p:pic>
        <p:nvPicPr>
          <p:cNvPr id="2097241" name="Picture 19"/>
          <p:cNvPicPr>
            <a:picLocks/>
          </p:cNvPicPr>
          <p:nvPr/>
        </p:nvPicPr>
        <p:blipFill>
          <a:blip xmlns:r="http://schemas.openxmlformats.org/officeDocument/2006/relationships" r:embed="rId6"/>
          <a:srcRect l="0" t="0" r="0" b="0"/>
          <a:stretch>
            <a:fillRect/>
          </a:stretch>
        </p:blipFill>
        <p:spPr>
          <a:xfrm rot="0">
            <a:off x="5038725" y="4724400"/>
            <a:ext cx="382587" cy="1447800"/>
          </a:xfrm>
          <a:prstGeom prst="rect"/>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229" name=""/>
        <p:cNvGrpSpPr/>
        <p:nvPr/>
      </p:nvGrpSpPr>
      <p:grpSpPr>
        <a:xfrm rot="0">
          <a:off x="0" y="0"/>
          <a:ext cx="0" cy="0"/>
          <a:chOff x="0" y="0"/>
          <a:chExt cx="0" cy="0"/>
        </a:xfrm>
      </p:grpSpPr>
      <p:pic>
        <p:nvPicPr>
          <p:cNvPr id="209724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3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640" name="Rectangle 4"/>
          <p:cNvSpPr/>
          <p:nvPr/>
        </p:nvSpPr>
        <p:spPr>
          <a:xfrm rot="0">
            <a:off x="914400" y="1143000"/>
            <a:ext cx="3543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Design</a:t>
            </a:r>
          </a:p>
        </p:txBody>
      </p:sp>
      <p:sp>
        <p:nvSpPr>
          <p:cNvPr id="1049641" name="Text Box 43"/>
          <p:cNvSpPr txBox="1"/>
          <p:nvPr/>
        </p:nvSpPr>
        <p:spPr>
          <a:xfrm rot="0">
            <a:off x="1066800" y="1905000"/>
            <a:ext cx="6934200" cy="400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Use K-Map to determine equations for J</a:t>
            </a:r>
            <a:r>
              <a:rPr altLang="en-US" baseline="-25000" sz="2000" lang="en-US"/>
              <a:t>0</a:t>
            </a:r>
            <a:r>
              <a:rPr altLang="en-US" sz="2000" lang="en-US"/>
              <a:t>, K</a:t>
            </a:r>
            <a:r>
              <a:rPr altLang="en-US" baseline="-25000" sz="2000" lang="en-US"/>
              <a:t>0</a:t>
            </a:r>
            <a:r>
              <a:rPr altLang="en-US" sz="2000" lang="en-US"/>
              <a:t>, J</a:t>
            </a:r>
            <a:r>
              <a:rPr altLang="en-US" baseline="-25000" sz="2000" lang="en-US"/>
              <a:t>1</a:t>
            </a:r>
            <a:r>
              <a:rPr altLang="en-US" sz="2000" lang="en-US"/>
              <a:t>, K</a:t>
            </a:r>
            <a:r>
              <a:rPr altLang="en-US" baseline="-25000" sz="2000" lang="en-US"/>
              <a:t>1</a:t>
            </a:r>
            <a:r>
              <a:rPr altLang="en-US" sz="2000" lang="en-US"/>
              <a:t>, J</a:t>
            </a:r>
            <a:r>
              <a:rPr altLang="en-US" baseline="-25000" sz="2000" lang="en-US"/>
              <a:t>2</a:t>
            </a:r>
            <a:r>
              <a:rPr altLang="en-US" sz="2000" lang="en-US"/>
              <a:t> and K</a:t>
            </a:r>
            <a:r>
              <a:rPr altLang="en-US" baseline="-25000" sz="2000" lang="en-US"/>
              <a:t>2</a:t>
            </a:r>
          </a:p>
        </p:txBody>
      </p:sp>
      <p:pic>
        <p:nvPicPr>
          <p:cNvPr id="2097243" name="Picture 2"/>
          <p:cNvPicPr>
            <a:picLocks/>
          </p:cNvPicPr>
          <p:nvPr/>
        </p:nvPicPr>
        <p:blipFill>
          <a:blip xmlns:r="http://schemas.openxmlformats.org/officeDocument/2006/relationships" r:embed="rId2"/>
          <a:srcRect l="0" t="0" r="0" b="0"/>
          <a:stretch>
            <a:fillRect/>
          </a:stretch>
        </p:blipFill>
        <p:spPr>
          <a:xfrm rot="0">
            <a:off x="1081087" y="2227262"/>
            <a:ext cx="2728912" cy="3074987"/>
          </a:xfrm>
          <a:prstGeom prst="rect"/>
          <a:noFill/>
          <a:ln>
            <a:noFill/>
          </a:ln>
        </p:spPr>
      </p:pic>
      <p:pic>
        <p:nvPicPr>
          <p:cNvPr id="2097244" name="Picture 3"/>
          <p:cNvPicPr>
            <a:picLocks/>
          </p:cNvPicPr>
          <p:nvPr/>
        </p:nvPicPr>
        <p:blipFill>
          <a:blip xmlns:r="http://schemas.openxmlformats.org/officeDocument/2006/relationships" r:embed="rId3"/>
          <a:srcRect l="0" t="0" r="0" b="0"/>
          <a:stretch>
            <a:fillRect/>
          </a:stretch>
        </p:blipFill>
        <p:spPr>
          <a:xfrm rot="0">
            <a:off x="4090987" y="2286000"/>
            <a:ext cx="2811462" cy="3022600"/>
          </a:xfrm>
          <a:prstGeom prst="rect"/>
          <a:noFill/>
          <a:ln>
            <a:noFill/>
          </a:ln>
        </p:spPr>
      </p:pic>
      <p:pic>
        <p:nvPicPr>
          <p:cNvPr id="2097245" name="Picture 5"/>
          <p:cNvPicPr>
            <a:picLocks/>
          </p:cNvPicPr>
          <p:nvPr/>
        </p:nvPicPr>
        <p:blipFill>
          <a:blip xmlns:r="http://schemas.openxmlformats.org/officeDocument/2006/relationships" r:embed="rId4"/>
          <a:srcRect l="0" t="0" r="0" b="0"/>
          <a:stretch>
            <a:fillRect/>
          </a:stretch>
        </p:blipFill>
        <p:spPr>
          <a:xfrm rot="0">
            <a:off x="1981200" y="3352800"/>
            <a:ext cx="1612900" cy="1600200"/>
          </a:xfrm>
          <a:prstGeom prst="rect"/>
          <a:noFill/>
          <a:ln>
            <a:noFill/>
          </a:ln>
        </p:spPr>
      </p:pic>
      <p:pic>
        <p:nvPicPr>
          <p:cNvPr id="2097246" name="Picture 5"/>
          <p:cNvPicPr>
            <a:picLocks/>
          </p:cNvPicPr>
          <p:nvPr/>
        </p:nvPicPr>
        <p:blipFill>
          <a:blip xmlns:r="http://schemas.openxmlformats.org/officeDocument/2006/relationships" r:embed="rId4"/>
          <a:srcRect l="0" t="0" r="0" b="0"/>
          <a:stretch>
            <a:fillRect/>
          </a:stretch>
        </p:blipFill>
        <p:spPr>
          <a:xfrm rot="0">
            <a:off x="5092700" y="3384550"/>
            <a:ext cx="1612900" cy="1600200"/>
          </a:xfrm>
          <a:prstGeom prst="rect"/>
          <a:noFill/>
          <a:ln>
            <a:noFill/>
          </a:ln>
        </p:spPr>
      </p:pic>
      <p:sp>
        <p:nvSpPr>
          <p:cNvPr id="1049642" name="Text Box 6"/>
          <p:cNvSpPr txBox="1"/>
          <p:nvPr/>
        </p:nvSpPr>
        <p:spPr>
          <a:xfrm rot="0">
            <a:off x="1600200" y="52578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0</a:t>
            </a:r>
            <a:r>
              <a:rPr altLang="en-US" sz="1900" lang="en-US"/>
              <a:t>Q</a:t>
            </a:r>
            <a:r>
              <a:rPr altLang="en-US" baseline="-25000" sz="1900" lang="en-US"/>
              <a:t>2</a:t>
            </a:r>
          </a:p>
        </p:txBody>
      </p:sp>
      <p:cxnSp>
        <p:nvCxnSpPr>
          <p:cNvPr id="3145741" name="Straight Connector 13"/>
          <p:cNvCxnSpPr>
            <a:cxnSpLocks/>
          </p:cNvCxnSpPr>
          <p:nvPr/>
        </p:nvCxnSpPr>
        <p:spPr>
          <a:xfrm rot="0">
            <a:off x="2743200" y="5321300"/>
            <a:ext cx="228600" cy="0"/>
          </a:xfrm>
          <a:prstGeom prst="line"/>
          <a:noFill/>
          <a:ln w="9525" cap="flat" cmpd="sng">
            <a:solidFill>
              <a:schemeClr val="dk1">
                <a:alpha val="100000"/>
              </a:schemeClr>
            </a:solidFill>
            <a:prstDash val="solid"/>
            <a:round/>
          </a:ln>
        </p:spPr>
      </p:cxnSp>
      <p:sp>
        <p:nvSpPr>
          <p:cNvPr id="1049643" name="Text Box 6"/>
          <p:cNvSpPr txBox="1"/>
          <p:nvPr/>
        </p:nvSpPr>
        <p:spPr>
          <a:xfrm rot="0">
            <a:off x="4719637" y="53340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0</a:t>
            </a:r>
            <a:r>
              <a:rPr altLang="en-US" sz="1900" lang="en-US"/>
              <a:t>Q</a:t>
            </a:r>
            <a:r>
              <a:rPr altLang="en-US" baseline="-25000" sz="1900" lang="en-US"/>
              <a:t>2</a:t>
            </a:r>
          </a:p>
        </p:txBody>
      </p:sp>
      <p:sp>
        <p:nvSpPr>
          <p:cNvPr id="1049644" name="Rectangle 15"/>
          <p:cNvSpPr/>
          <p:nvPr/>
        </p:nvSpPr>
        <p:spPr>
          <a:xfrm rot="0">
            <a:off x="1914525" y="5105400"/>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45" name="Rectangle 16"/>
          <p:cNvSpPr/>
          <p:nvPr/>
        </p:nvSpPr>
        <p:spPr>
          <a:xfrm rot="0">
            <a:off x="5029200" y="5154612"/>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pic>
        <p:nvPicPr>
          <p:cNvPr id="2097175" name="Picture 4" descr="http://t3.gstatic.com/images?q=tbn:ANd9GcQaNHBzYVYtbYLeGuPRMMs9E6nVdOZMzOysbXsbzk-QdSQK8d01"/>
          <p:cNvPicPr>
            <a:picLocks/>
          </p:cNvPicPr>
          <p:nvPr/>
        </p:nvPicPr>
        <p:blipFill>
          <a:blip xmlns:r="http://schemas.openxmlformats.org/officeDocument/2006/relationships" r:embed="rId1"/>
          <a:srcRect l="0" t="0" r="0" b="0"/>
          <a:stretch>
            <a:fillRect/>
          </a:stretch>
        </p:blipFill>
        <p:spPr>
          <a:xfrm rot="0">
            <a:off x="4495800" y="2590800"/>
            <a:ext cx="3352800" cy="1270000"/>
          </a:xfrm>
          <a:prstGeom prst="rect"/>
          <a:noFill/>
          <a:ln>
            <a:noFill/>
          </a:ln>
        </p:spPr>
      </p:pic>
      <p:sp>
        <p:nvSpPr>
          <p:cNvPr id="1048845" name="Rectangle 2"/>
          <p:cNvSpPr/>
          <p:nvPr/>
        </p:nvSpPr>
        <p:spPr>
          <a:xfrm rot="0">
            <a:off x="762000" y="1295400"/>
            <a:ext cx="7543800" cy="48006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8846" name="Text Box 3"/>
          <p:cNvSpPr txBox="1"/>
          <p:nvPr/>
        </p:nvSpPr>
        <p:spPr>
          <a:xfrm rot="0">
            <a:off x="990600" y="1752600"/>
            <a:ext cx="7086600" cy="1200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In a 2-bit asynchronous counter, the clock is applied only to the first stage. Second stage derive the clock from the previous stage. </a:t>
            </a:r>
          </a:p>
        </p:txBody>
      </p:sp>
      <p:pic>
        <p:nvPicPr>
          <p:cNvPr id="2097176" name="Picture 8" descr="SH2507-crop"/>
          <p:cNvPicPr>
            <a:picLocks/>
          </p:cNvPicPr>
          <p:nvPr/>
        </p:nvPicPr>
        <p:blipFill>
          <a:blip xmlns:r="http://schemas.openxmlformats.org/officeDocument/2006/relationships" r:embed="rId2"/>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47" name="Text Box 9"/>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48" name="Rectangle 10"/>
          <p:cNvSpPr/>
          <p:nvPr/>
        </p:nvSpPr>
        <p:spPr>
          <a:xfrm rot="0">
            <a:off x="914400" y="1143000"/>
            <a:ext cx="403542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Two bit Asynchronous Counter</a:t>
            </a:r>
          </a:p>
        </p:txBody>
      </p:sp>
      <p:sp>
        <p:nvSpPr>
          <p:cNvPr id="1048849" name="Rectangle 32"/>
          <p:cNvSpPr/>
          <p:nvPr/>
        </p:nvSpPr>
        <p:spPr>
          <a:xfrm rot="0">
            <a:off x="7315200" y="4495800"/>
            <a:ext cx="381000" cy="1676400"/>
          </a:xfrm>
          <a:prstGeom prst="rect"/>
          <a:solidFill>
            <a:srgbClr val="FFFFF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77" name="Picture 11"/>
          <p:cNvPicPr>
            <a:picLocks/>
          </p:cNvPicPr>
          <p:nvPr/>
        </p:nvPicPr>
        <p:blipFill>
          <a:blip xmlns:r="http://schemas.openxmlformats.org/officeDocument/2006/relationships" r:embed="rId3"/>
          <a:srcRect l="0" t="0" r="0" b="0"/>
          <a:stretch>
            <a:fillRect/>
          </a:stretch>
        </p:blipFill>
        <p:spPr>
          <a:xfrm rot="0">
            <a:off x="1066800" y="3886200"/>
            <a:ext cx="6781800" cy="2286000"/>
          </a:xfrm>
          <a:prstGeom prst="rect"/>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32" name=""/>
        <p:cNvGrpSpPr/>
        <p:nvPr/>
      </p:nvGrpSpPr>
      <p:grpSpPr>
        <a:xfrm rot="0">
          <a:off x="0" y="0"/>
          <a:ext cx="0" cy="0"/>
          <a:chOff x="0" y="0"/>
          <a:chExt cx="0" cy="0"/>
        </a:xfrm>
      </p:grpSpPr>
      <p:pic>
        <p:nvPicPr>
          <p:cNvPr id="2097247"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4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650" name="Rectangle 4"/>
          <p:cNvSpPr/>
          <p:nvPr/>
        </p:nvSpPr>
        <p:spPr>
          <a:xfrm rot="0">
            <a:off x="914400" y="1143000"/>
            <a:ext cx="3543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Design</a:t>
            </a:r>
          </a:p>
        </p:txBody>
      </p:sp>
      <p:sp>
        <p:nvSpPr>
          <p:cNvPr id="1049651" name="Text Box 43"/>
          <p:cNvSpPr txBox="1"/>
          <p:nvPr/>
        </p:nvSpPr>
        <p:spPr>
          <a:xfrm rot="0">
            <a:off x="1066800" y="1809750"/>
            <a:ext cx="6934200" cy="400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Use K-Map to determine equations for J</a:t>
            </a:r>
            <a:r>
              <a:rPr altLang="en-US" baseline="-25000" sz="2000" lang="en-US"/>
              <a:t>0</a:t>
            </a:r>
            <a:r>
              <a:rPr altLang="en-US" sz="2000" lang="en-US"/>
              <a:t>, K</a:t>
            </a:r>
            <a:r>
              <a:rPr altLang="en-US" baseline="-25000" sz="2000" lang="en-US"/>
              <a:t>0</a:t>
            </a:r>
            <a:r>
              <a:rPr altLang="en-US" sz="2000" lang="en-US"/>
              <a:t>, J</a:t>
            </a:r>
            <a:r>
              <a:rPr altLang="en-US" baseline="-25000" sz="2000" lang="en-US"/>
              <a:t>1</a:t>
            </a:r>
            <a:r>
              <a:rPr altLang="en-US" sz="2000" lang="en-US"/>
              <a:t>, K</a:t>
            </a:r>
            <a:r>
              <a:rPr altLang="en-US" baseline="-25000" sz="2000" lang="en-US"/>
              <a:t>1</a:t>
            </a:r>
            <a:r>
              <a:rPr altLang="en-US" sz="2000" lang="en-US"/>
              <a:t>, J</a:t>
            </a:r>
            <a:r>
              <a:rPr altLang="en-US" baseline="-25000" sz="2000" lang="en-US"/>
              <a:t>2</a:t>
            </a:r>
            <a:r>
              <a:rPr altLang="en-US" sz="2000" lang="en-US"/>
              <a:t> and K</a:t>
            </a:r>
            <a:r>
              <a:rPr altLang="en-US" baseline="-25000" sz="2000" lang="en-US"/>
              <a:t>2</a:t>
            </a:r>
          </a:p>
        </p:txBody>
      </p:sp>
      <p:pic>
        <p:nvPicPr>
          <p:cNvPr id="2097248" name="Picture 2"/>
          <p:cNvPicPr>
            <a:picLocks/>
          </p:cNvPicPr>
          <p:nvPr/>
        </p:nvPicPr>
        <p:blipFill>
          <a:blip xmlns:r="http://schemas.openxmlformats.org/officeDocument/2006/relationships" r:embed="rId2"/>
          <a:srcRect l="0" t="0" r="0" b="0"/>
          <a:stretch>
            <a:fillRect/>
          </a:stretch>
        </p:blipFill>
        <p:spPr>
          <a:xfrm rot="0">
            <a:off x="1371600" y="2286000"/>
            <a:ext cx="2743200" cy="2844800"/>
          </a:xfrm>
          <a:prstGeom prst="rect"/>
          <a:noFill/>
          <a:ln>
            <a:noFill/>
          </a:ln>
        </p:spPr>
      </p:pic>
      <p:pic>
        <p:nvPicPr>
          <p:cNvPr id="2097249" name="Picture 3"/>
          <p:cNvPicPr>
            <a:picLocks/>
          </p:cNvPicPr>
          <p:nvPr/>
        </p:nvPicPr>
        <p:blipFill>
          <a:blip xmlns:r="http://schemas.openxmlformats.org/officeDocument/2006/relationships" r:embed="rId3"/>
          <a:srcRect l="0" t="0" r="0" b="0"/>
          <a:stretch>
            <a:fillRect/>
          </a:stretch>
        </p:blipFill>
        <p:spPr>
          <a:xfrm rot="0">
            <a:off x="4114800" y="2217737"/>
            <a:ext cx="2911475" cy="2963862"/>
          </a:xfrm>
          <a:prstGeom prst="rect"/>
          <a:noFill/>
          <a:ln>
            <a:noFill/>
          </a:ln>
        </p:spPr>
      </p:pic>
      <p:pic>
        <p:nvPicPr>
          <p:cNvPr id="2097250" name="Picture 5"/>
          <p:cNvPicPr>
            <a:picLocks/>
          </p:cNvPicPr>
          <p:nvPr/>
        </p:nvPicPr>
        <p:blipFill>
          <a:blip xmlns:r="http://schemas.openxmlformats.org/officeDocument/2006/relationships" r:embed="rId4"/>
          <a:srcRect l="0" t="0" r="0" b="0"/>
          <a:stretch>
            <a:fillRect/>
          </a:stretch>
        </p:blipFill>
        <p:spPr>
          <a:xfrm rot="0">
            <a:off x="2246312" y="3276600"/>
            <a:ext cx="1612900" cy="1600200"/>
          </a:xfrm>
          <a:prstGeom prst="rect"/>
          <a:noFill/>
          <a:ln>
            <a:noFill/>
          </a:ln>
        </p:spPr>
      </p:pic>
      <p:pic>
        <p:nvPicPr>
          <p:cNvPr id="2097251" name="Picture 5"/>
          <p:cNvPicPr>
            <a:picLocks/>
          </p:cNvPicPr>
          <p:nvPr/>
        </p:nvPicPr>
        <p:blipFill>
          <a:blip xmlns:r="http://schemas.openxmlformats.org/officeDocument/2006/relationships" r:embed="rId4"/>
          <a:srcRect l="0" t="0" r="0" b="0"/>
          <a:stretch>
            <a:fillRect/>
          </a:stretch>
        </p:blipFill>
        <p:spPr>
          <a:xfrm rot="0">
            <a:off x="5092700" y="3313112"/>
            <a:ext cx="1612900" cy="1600200"/>
          </a:xfrm>
          <a:prstGeom prst="rect"/>
          <a:noFill/>
          <a:ln>
            <a:noFill/>
          </a:ln>
        </p:spPr>
      </p:pic>
      <p:sp>
        <p:nvSpPr>
          <p:cNvPr id="1049652" name="Text Box 6"/>
          <p:cNvSpPr txBox="1"/>
          <p:nvPr/>
        </p:nvSpPr>
        <p:spPr>
          <a:xfrm rot="0">
            <a:off x="1900237" y="51816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0</a:t>
            </a:r>
            <a:r>
              <a:rPr altLang="en-US" sz="1900" lang="en-US"/>
              <a:t>Q</a:t>
            </a:r>
            <a:r>
              <a:rPr altLang="en-US" baseline="-25000" sz="1900" lang="en-US"/>
              <a:t>1</a:t>
            </a:r>
          </a:p>
        </p:txBody>
      </p:sp>
      <p:cxnSp>
        <p:nvCxnSpPr>
          <p:cNvPr id="3145742" name="Straight Connector 13"/>
          <p:cNvCxnSpPr>
            <a:cxnSpLocks/>
          </p:cNvCxnSpPr>
          <p:nvPr/>
        </p:nvCxnSpPr>
        <p:spPr>
          <a:xfrm rot="0">
            <a:off x="2819400" y="5257800"/>
            <a:ext cx="228600" cy="0"/>
          </a:xfrm>
          <a:prstGeom prst="line"/>
          <a:noFill/>
          <a:ln w="9525" cap="flat" cmpd="sng">
            <a:solidFill>
              <a:schemeClr val="dk1">
                <a:alpha val="100000"/>
              </a:schemeClr>
            </a:solidFill>
            <a:prstDash val="solid"/>
            <a:round/>
          </a:ln>
        </p:spPr>
      </p:cxnSp>
      <p:sp>
        <p:nvSpPr>
          <p:cNvPr id="1049653" name="Text Box 6"/>
          <p:cNvSpPr txBox="1"/>
          <p:nvPr/>
        </p:nvSpPr>
        <p:spPr>
          <a:xfrm rot="0">
            <a:off x="4724400" y="5181600"/>
            <a:ext cx="2366962" cy="3841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1900" lang="en-US"/>
              <a:t>Q</a:t>
            </a:r>
            <a:r>
              <a:rPr altLang="en-US" baseline="-25000" sz="1900" lang="en-US"/>
              <a:t>0</a:t>
            </a:r>
            <a:r>
              <a:rPr altLang="en-US" sz="1900" lang="en-US"/>
              <a:t>Q</a:t>
            </a:r>
            <a:r>
              <a:rPr altLang="en-US" baseline="-25000" sz="1900" lang="en-US"/>
              <a:t>1</a:t>
            </a:r>
          </a:p>
        </p:txBody>
      </p:sp>
      <p:cxnSp>
        <p:nvCxnSpPr>
          <p:cNvPr id="3145743" name="Straight Connector 15"/>
          <p:cNvCxnSpPr>
            <a:cxnSpLocks/>
          </p:cNvCxnSpPr>
          <p:nvPr/>
        </p:nvCxnSpPr>
        <p:spPr>
          <a:xfrm rot="0">
            <a:off x="5626100" y="5262562"/>
            <a:ext cx="228600" cy="0"/>
          </a:xfrm>
          <a:prstGeom prst="line"/>
          <a:noFill/>
          <a:ln w="9525" cap="flat" cmpd="sng">
            <a:solidFill>
              <a:schemeClr val="dk1">
                <a:alpha val="100000"/>
              </a:schemeClr>
            </a:solidFill>
            <a:prstDash val="solid"/>
            <a:round/>
          </a:ln>
        </p:spPr>
      </p:cxnSp>
      <p:cxnSp>
        <p:nvCxnSpPr>
          <p:cNvPr id="3145744" name="Straight Connector 16"/>
          <p:cNvCxnSpPr>
            <a:cxnSpLocks/>
          </p:cNvCxnSpPr>
          <p:nvPr/>
        </p:nvCxnSpPr>
        <p:spPr>
          <a:xfrm rot="0">
            <a:off x="5894387" y="5253037"/>
            <a:ext cx="228600" cy="0"/>
          </a:xfrm>
          <a:prstGeom prst="line"/>
          <a:noFill/>
          <a:ln w="9525" cap="flat" cmpd="sng">
            <a:solidFill>
              <a:schemeClr val="dk1">
                <a:alpha val="100000"/>
              </a:schemeClr>
            </a:solidFill>
            <a:prstDash val="solid"/>
            <a:round/>
          </a:ln>
        </p:spPr>
      </p:cxnSp>
      <p:sp>
        <p:nvSpPr>
          <p:cNvPr id="1049654" name="Rectangle 17"/>
          <p:cNvSpPr/>
          <p:nvPr/>
        </p:nvSpPr>
        <p:spPr>
          <a:xfrm rot="0">
            <a:off x="2173287" y="5092700"/>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655" name="Rectangle 18"/>
          <p:cNvSpPr/>
          <p:nvPr/>
        </p:nvSpPr>
        <p:spPr>
          <a:xfrm rot="0">
            <a:off x="5029200" y="5110162"/>
            <a:ext cx="1752600" cy="685800"/>
          </a:xfrm>
          <a:prstGeom prst="rect"/>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35" name=""/>
        <p:cNvGrpSpPr/>
        <p:nvPr/>
      </p:nvGrpSpPr>
      <p:grpSpPr>
        <a:xfrm rot="0">
          <a:off x="0" y="0"/>
          <a:ext cx="0" cy="0"/>
          <a:chOff x="0" y="0"/>
          <a:chExt cx="0" cy="0"/>
        </a:xfrm>
      </p:grpSpPr>
      <p:pic>
        <p:nvPicPr>
          <p:cNvPr id="209725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5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660" name="Rectangle 4"/>
          <p:cNvSpPr/>
          <p:nvPr/>
        </p:nvSpPr>
        <p:spPr>
          <a:xfrm rot="0">
            <a:off x="914400" y="1143000"/>
            <a:ext cx="354330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Design</a:t>
            </a:r>
          </a:p>
        </p:txBody>
      </p:sp>
      <p:sp>
        <p:nvSpPr>
          <p:cNvPr id="1049661" name="Text Box 43"/>
          <p:cNvSpPr txBox="1"/>
          <p:nvPr/>
        </p:nvSpPr>
        <p:spPr>
          <a:xfrm rot="0">
            <a:off x="1066800" y="1905000"/>
            <a:ext cx="6934200" cy="523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800" lang="en-US"/>
              <a:t>Equations for J</a:t>
            </a:r>
            <a:r>
              <a:rPr altLang="en-US" baseline="-25000" sz="2800" lang="en-US"/>
              <a:t>0</a:t>
            </a:r>
            <a:r>
              <a:rPr altLang="en-US" sz="2800" lang="en-US"/>
              <a:t>, K</a:t>
            </a:r>
            <a:r>
              <a:rPr altLang="en-US" baseline="-25000" sz="2800" lang="en-US"/>
              <a:t>0</a:t>
            </a:r>
            <a:r>
              <a:rPr altLang="en-US" sz="2800" lang="en-US"/>
              <a:t>, J</a:t>
            </a:r>
            <a:r>
              <a:rPr altLang="en-US" baseline="-25000" sz="2800" lang="en-US"/>
              <a:t>1</a:t>
            </a:r>
            <a:r>
              <a:rPr altLang="en-US" sz="2800" lang="en-US"/>
              <a:t>, K</a:t>
            </a:r>
            <a:r>
              <a:rPr altLang="en-US" baseline="-25000" sz="2800" lang="en-US"/>
              <a:t>1</a:t>
            </a:r>
            <a:r>
              <a:rPr altLang="en-US" sz="2800" lang="en-US"/>
              <a:t>, J</a:t>
            </a:r>
            <a:r>
              <a:rPr altLang="en-US" baseline="-25000" sz="2800" lang="en-US"/>
              <a:t>2</a:t>
            </a:r>
            <a:r>
              <a:rPr altLang="en-US" sz="2800" lang="en-US"/>
              <a:t> and K</a:t>
            </a:r>
            <a:r>
              <a:rPr altLang="en-US" baseline="-25000" sz="2800" lang="en-US"/>
              <a:t>2</a:t>
            </a:r>
          </a:p>
        </p:txBody>
      </p:sp>
      <p:sp>
        <p:nvSpPr>
          <p:cNvPr id="1049662" name="Text Box 6"/>
          <p:cNvSpPr txBox="1"/>
          <p:nvPr/>
        </p:nvSpPr>
        <p:spPr>
          <a:xfrm rot="0">
            <a:off x="914400" y="2819400"/>
            <a:ext cx="3352800"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J</a:t>
            </a:r>
            <a:r>
              <a:rPr altLang="en-US" baseline="-25000" sz="3200" lang="en-US">
                <a:solidFill>
                  <a:srgbClr val="0070C0"/>
                </a:solidFill>
              </a:rPr>
              <a:t>0</a:t>
            </a:r>
            <a:r>
              <a:rPr altLang="en-US" baseline="-25000" sz="3200" lang="en-US"/>
              <a:t>  </a:t>
            </a:r>
            <a:r>
              <a:rPr altLang="en-US" sz="3200" lang="en-US"/>
              <a:t>= Q</a:t>
            </a:r>
            <a:r>
              <a:rPr altLang="en-US" baseline="-25000" sz="3200" lang="en-US"/>
              <a:t>1</a:t>
            </a:r>
            <a:r>
              <a:rPr altLang="en-US" sz="3200" lang="en-US"/>
              <a:t>Q</a:t>
            </a:r>
            <a:r>
              <a:rPr altLang="en-US" baseline="-25000" sz="3200" lang="en-US"/>
              <a:t>2</a:t>
            </a:r>
            <a:r>
              <a:rPr altLang="en-US" sz="3200" lang="en-US"/>
              <a:t> + Q</a:t>
            </a:r>
            <a:r>
              <a:rPr altLang="en-US" baseline="-25000" sz="3200" lang="en-US"/>
              <a:t>1</a:t>
            </a:r>
            <a:r>
              <a:rPr altLang="en-US" sz="3200" lang="en-US"/>
              <a:t>Q</a:t>
            </a:r>
            <a:r>
              <a:rPr altLang="en-US" baseline="-25000" sz="3200" lang="en-US"/>
              <a:t>2</a:t>
            </a:r>
          </a:p>
        </p:txBody>
      </p:sp>
      <p:sp>
        <p:nvSpPr>
          <p:cNvPr id="1049663" name="Text Box 6"/>
          <p:cNvSpPr txBox="1"/>
          <p:nvPr/>
        </p:nvSpPr>
        <p:spPr>
          <a:xfrm rot="0">
            <a:off x="4953000" y="2819400"/>
            <a:ext cx="3271837"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K</a:t>
            </a:r>
            <a:r>
              <a:rPr altLang="en-US" baseline="-25000" sz="3200" lang="en-US">
                <a:solidFill>
                  <a:srgbClr val="0070C0"/>
                </a:solidFill>
              </a:rPr>
              <a:t>0</a:t>
            </a:r>
            <a:r>
              <a:rPr altLang="en-US" baseline="-25000" sz="3200" lang="en-US"/>
              <a:t> </a:t>
            </a:r>
            <a:r>
              <a:rPr altLang="en-US" sz="3200" lang="en-US"/>
              <a:t> =</a:t>
            </a:r>
            <a:r>
              <a:rPr altLang="en-US" baseline="-25000" sz="3200" lang="en-US"/>
              <a:t> </a:t>
            </a:r>
            <a:r>
              <a:rPr altLang="en-US" sz="3200" lang="en-US"/>
              <a:t>Q</a:t>
            </a:r>
            <a:r>
              <a:rPr altLang="en-US" baseline="-25000" sz="3200" lang="en-US"/>
              <a:t>1</a:t>
            </a:r>
            <a:r>
              <a:rPr altLang="en-US" sz="3200" lang="en-US"/>
              <a:t>Q</a:t>
            </a:r>
            <a:r>
              <a:rPr altLang="en-US" baseline="-25000" sz="3200" lang="en-US"/>
              <a:t>2</a:t>
            </a:r>
            <a:r>
              <a:rPr altLang="en-US" sz="3200" lang="en-US"/>
              <a:t> + Q</a:t>
            </a:r>
            <a:r>
              <a:rPr altLang="en-US" baseline="-25000" sz="3200" lang="en-US"/>
              <a:t>1</a:t>
            </a:r>
            <a:r>
              <a:rPr altLang="en-US" sz="3200" lang="en-US"/>
              <a:t>Q</a:t>
            </a:r>
            <a:r>
              <a:rPr altLang="en-US" baseline="-25000" sz="3200" lang="en-US"/>
              <a:t>2</a:t>
            </a:r>
          </a:p>
        </p:txBody>
      </p:sp>
      <p:sp>
        <p:nvSpPr>
          <p:cNvPr id="1049664" name="Text Box 6"/>
          <p:cNvSpPr txBox="1"/>
          <p:nvPr/>
        </p:nvSpPr>
        <p:spPr>
          <a:xfrm rot="0">
            <a:off x="762000" y="3530600"/>
            <a:ext cx="2366962"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J</a:t>
            </a:r>
            <a:r>
              <a:rPr altLang="en-US" baseline="-25000" sz="3200" lang="en-US">
                <a:solidFill>
                  <a:srgbClr val="0070C0"/>
                </a:solidFill>
              </a:rPr>
              <a:t>1</a:t>
            </a:r>
            <a:r>
              <a:rPr altLang="en-US" baseline="-25000" sz="3200" lang="en-US"/>
              <a:t>  </a:t>
            </a:r>
            <a:r>
              <a:rPr altLang="en-US" sz="3200" lang="en-US"/>
              <a:t>= Q</a:t>
            </a:r>
            <a:r>
              <a:rPr altLang="en-US" baseline="-25000" sz="3200" lang="en-US"/>
              <a:t>0</a:t>
            </a:r>
            <a:r>
              <a:rPr altLang="en-US" sz="3200" lang="en-US"/>
              <a:t>Q</a:t>
            </a:r>
            <a:r>
              <a:rPr altLang="en-US" baseline="-25000" sz="3200" lang="en-US"/>
              <a:t>2</a:t>
            </a:r>
          </a:p>
        </p:txBody>
      </p:sp>
      <p:sp>
        <p:nvSpPr>
          <p:cNvPr id="1049665" name="Text Box 6"/>
          <p:cNvSpPr txBox="1"/>
          <p:nvPr/>
        </p:nvSpPr>
        <p:spPr>
          <a:xfrm rot="0">
            <a:off x="4783137" y="3502025"/>
            <a:ext cx="2366962"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K</a:t>
            </a:r>
            <a:r>
              <a:rPr altLang="en-US" baseline="-25000" sz="3200" lang="en-US">
                <a:solidFill>
                  <a:srgbClr val="0070C0"/>
                </a:solidFill>
              </a:rPr>
              <a:t>1</a:t>
            </a:r>
            <a:r>
              <a:rPr altLang="en-US" baseline="-25000" sz="3200" lang="en-US"/>
              <a:t> </a:t>
            </a:r>
            <a:r>
              <a:rPr altLang="en-US" sz="3200" lang="en-US"/>
              <a:t> =</a:t>
            </a:r>
            <a:r>
              <a:rPr altLang="en-US" baseline="-25000" sz="3200" lang="en-US"/>
              <a:t> </a:t>
            </a:r>
            <a:r>
              <a:rPr altLang="en-US" sz="3200" lang="en-US"/>
              <a:t>Q</a:t>
            </a:r>
            <a:r>
              <a:rPr altLang="en-US" baseline="-25000" sz="3200" lang="en-US"/>
              <a:t>0</a:t>
            </a:r>
            <a:r>
              <a:rPr altLang="en-US" sz="3200" lang="en-US"/>
              <a:t>Q</a:t>
            </a:r>
            <a:r>
              <a:rPr altLang="en-US" baseline="-25000" sz="3200" lang="en-US"/>
              <a:t>2</a:t>
            </a:r>
          </a:p>
        </p:txBody>
      </p:sp>
      <p:sp>
        <p:nvSpPr>
          <p:cNvPr id="1049666" name="Text Box 6"/>
          <p:cNvSpPr txBox="1"/>
          <p:nvPr/>
        </p:nvSpPr>
        <p:spPr>
          <a:xfrm rot="0">
            <a:off x="757237" y="4343400"/>
            <a:ext cx="2366962"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J</a:t>
            </a:r>
            <a:r>
              <a:rPr altLang="en-US" baseline="-25000" sz="3200" lang="en-US">
                <a:solidFill>
                  <a:srgbClr val="0070C0"/>
                </a:solidFill>
              </a:rPr>
              <a:t>2 </a:t>
            </a:r>
            <a:r>
              <a:rPr altLang="en-US" baseline="-25000" sz="3200" lang="en-US"/>
              <a:t> </a:t>
            </a:r>
            <a:r>
              <a:rPr altLang="en-US" sz="3200" lang="en-US"/>
              <a:t>= Q</a:t>
            </a:r>
            <a:r>
              <a:rPr altLang="en-US" baseline="-25000" sz="3200" lang="en-US"/>
              <a:t>0</a:t>
            </a:r>
            <a:r>
              <a:rPr altLang="en-US" sz="3200" lang="en-US"/>
              <a:t>Q</a:t>
            </a:r>
            <a:r>
              <a:rPr altLang="en-US" baseline="-25000" sz="3200" lang="en-US"/>
              <a:t>1</a:t>
            </a:r>
          </a:p>
        </p:txBody>
      </p:sp>
      <p:sp>
        <p:nvSpPr>
          <p:cNvPr id="1049667" name="Text Box 6"/>
          <p:cNvSpPr txBox="1"/>
          <p:nvPr/>
        </p:nvSpPr>
        <p:spPr>
          <a:xfrm rot="0">
            <a:off x="4800600" y="4292600"/>
            <a:ext cx="2366962" cy="5842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spcAft>
                <a:spcPts val="1000"/>
              </a:spcAft>
            </a:pPr>
            <a:r>
              <a:rPr altLang="en-US" sz="3200" lang="en-US">
                <a:solidFill>
                  <a:srgbClr val="0070C0"/>
                </a:solidFill>
              </a:rPr>
              <a:t>K</a:t>
            </a:r>
            <a:r>
              <a:rPr altLang="en-US" baseline="-25000" sz="3200" lang="en-US">
                <a:solidFill>
                  <a:srgbClr val="0070C0"/>
                </a:solidFill>
              </a:rPr>
              <a:t>2</a:t>
            </a:r>
            <a:r>
              <a:rPr altLang="en-US" baseline="-25000" sz="3200" lang="en-US"/>
              <a:t>  </a:t>
            </a:r>
            <a:r>
              <a:rPr altLang="en-US" sz="3200" lang="en-US"/>
              <a:t>= Q</a:t>
            </a:r>
            <a:r>
              <a:rPr altLang="en-US" baseline="-25000" sz="3200" lang="en-US"/>
              <a:t>0</a:t>
            </a:r>
            <a:r>
              <a:rPr altLang="en-US" sz="3200" lang="en-US"/>
              <a:t>Q</a:t>
            </a:r>
            <a:r>
              <a:rPr altLang="en-US" baseline="-25000" sz="3200" lang="en-US"/>
              <a:t>1</a:t>
            </a:r>
          </a:p>
        </p:txBody>
      </p:sp>
      <p:cxnSp>
        <p:nvCxnSpPr>
          <p:cNvPr id="3145745" name="Straight Connector 12"/>
          <p:cNvCxnSpPr>
            <a:cxnSpLocks/>
          </p:cNvCxnSpPr>
          <p:nvPr/>
        </p:nvCxnSpPr>
        <p:spPr>
          <a:xfrm rot="0">
            <a:off x="3151187" y="2922587"/>
            <a:ext cx="304800" cy="0"/>
          </a:xfrm>
          <a:prstGeom prst="line"/>
          <a:noFill/>
          <a:ln w="9525" cap="flat" cmpd="sng">
            <a:solidFill>
              <a:schemeClr val="dk1">
                <a:alpha val="100000"/>
              </a:schemeClr>
            </a:solidFill>
            <a:prstDash val="solid"/>
            <a:round/>
          </a:ln>
        </p:spPr>
      </p:cxnSp>
      <p:cxnSp>
        <p:nvCxnSpPr>
          <p:cNvPr id="3145746" name="Straight Connector 13"/>
          <p:cNvCxnSpPr>
            <a:cxnSpLocks/>
          </p:cNvCxnSpPr>
          <p:nvPr/>
        </p:nvCxnSpPr>
        <p:spPr>
          <a:xfrm rot="0">
            <a:off x="3581400" y="2935287"/>
            <a:ext cx="304800" cy="0"/>
          </a:xfrm>
          <a:prstGeom prst="line"/>
          <a:noFill/>
          <a:ln w="9525" cap="flat" cmpd="sng">
            <a:solidFill>
              <a:schemeClr val="dk1">
                <a:alpha val="100000"/>
              </a:schemeClr>
            </a:solidFill>
            <a:prstDash val="solid"/>
            <a:round/>
          </a:ln>
        </p:spPr>
      </p:cxnSp>
      <p:cxnSp>
        <p:nvCxnSpPr>
          <p:cNvPr id="3145747" name="Straight Connector 14"/>
          <p:cNvCxnSpPr>
            <a:cxnSpLocks/>
          </p:cNvCxnSpPr>
          <p:nvPr/>
        </p:nvCxnSpPr>
        <p:spPr>
          <a:xfrm rot="0">
            <a:off x="5943600" y="2927350"/>
            <a:ext cx="304800" cy="0"/>
          </a:xfrm>
          <a:prstGeom prst="line"/>
          <a:noFill/>
          <a:ln w="9525" cap="flat" cmpd="sng">
            <a:solidFill>
              <a:schemeClr val="dk1">
                <a:alpha val="100000"/>
              </a:schemeClr>
            </a:solidFill>
            <a:prstDash val="solid"/>
            <a:round/>
          </a:ln>
        </p:spPr>
      </p:cxnSp>
      <p:cxnSp>
        <p:nvCxnSpPr>
          <p:cNvPr id="3145748" name="Straight Connector 15"/>
          <p:cNvCxnSpPr>
            <a:cxnSpLocks/>
          </p:cNvCxnSpPr>
          <p:nvPr/>
        </p:nvCxnSpPr>
        <p:spPr>
          <a:xfrm rot="0">
            <a:off x="7656512" y="2932112"/>
            <a:ext cx="304800" cy="0"/>
          </a:xfrm>
          <a:prstGeom prst="line"/>
          <a:noFill/>
          <a:ln w="9525" cap="flat" cmpd="sng">
            <a:solidFill>
              <a:schemeClr val="dk1">
                <a:alpha val="100000"/>
              </a:schemeClr>
            </a:solidFill>
            <a:prstDash val="solid"/>
            <a:round/>
          </a:ln>
        </p:spPr>
      </p:cxnSp>
      <p:cxnSp>
        <p:nvCxnSpPr>
          <p:cNvPr id="3145749" name="Straight Connector 16"/>
          <p:cNvCxnSpPr>
            <a:cxnSpLocks/>
          </p:cNvCxnSpPr>
          <p:nvPr/>
        </p:nvCxnSpPr>
        <p:spPr>
          <a:xfrm rot="0">
            <a:off x="2303462" y="3644900"/>
            <a:ext cx="304800" cy="0"/>
          </a:xfrm>
          <a:prstGeom prst="line"/>
          <a:noFill/>
          <a:ln w="9525" cap="flat" cmpd="sng">
            <a:solidFill>
              <a:schemeClr val="dk1">
                <a:alpha val="100000"/>
              </a:schemeClr>
            </a:solidFill>
            <a:prstDash val="solid"/>
            <a:round/>
          </a:ln>
        </p:spPr>
      </p:cxnSp>
      <p:cxnSp>
        <p:nvCxnSpPr>
          <p:cNvPr id="3145750" name="Straight Connector 17"/>
          <p:cNvCxnSpPr>
            <a:cxnSpLocks/>
          </p:cNvCxnSpPr>
          <p:nvPr/>
        </p:nvCxnSpPr>
        <p:spPr>
          <a:xfrm rot="0">
            <a:off x="1841500" y="4432300"/>
            <a:ext cx="304800" cy="0"/>
          </a:xfrm>
          <a:prstGeom prst="line"/>
          <a:noFill/>
          <a:ln w="9525" cap="flat" cmpd="sng">
            <a:solidFill>
              <a:schemeClr val="dk1">
                <a:alpha val="100000"/>
              </a:schemeClr>
            </a:solidFill>
            <a:prstDash val="solid"/>
            <a:round/>
          </a:ln>
        </p:spPr>
      </p:cxnSp>
      <p:cxnSp>
        <p:nvCxnSpPr>
          <p:cNvPr id="3145751" name="Straight Connector 18"/>
          <p:cNvCxnSpPr>
            <a:cxnSpLocks/>
          </p:cNvCxnSpPr>
          <p:nvPr/>
        </p:nvCxnSpPr>
        <p:spPr>
          <a:xfrm rot="0">
            <a:off x="5965825" y="4410075"/>
            <a:ext cx="304800" cy="0"/>
          </a:xfrm>
          <a:prstGeom prst="line"/>
          <a:noFill/>
          <a:ln w="9525" cap="flat" cmpd="sng">
            <a:solidFill>
              <a:schemeClr val="dk1">
                <a:alpha val="100000"/>
              </a:schemeClr>
            </a:solidFill>
            <a:prstDash val="solid"/>
            <a:round/>
          </a:ln>
        </p:spPr>
      </p:cxnSp>
      <p:cxnSp>
        <p:nvCxnSpPr>
          <p:cNvPr id="3145752" name="Straight Connector 19"/>
          <p:cNvCxnSpPr>
            <a:cxnSpLocks/>
          </p:cNvCxnSpPr>
          <p:nvPr/>
        </p:nvCxnSpPr>
        <p:spPr>
          <a:xfrm rot="0">
            <a:off x="6437312" y="4414837"/>
            <a:ext cx="304800" cy="0"/>
          </a:xfrm>
          <a:prstGeom prst="line"/>
          <a:noFill/>
          <a:ln w="9525" cap="flat" cmpd="sng">
            <a:solidFill>
              <a:schemeClr val="dk1">
                <a:alpha val="100000"/>
              </a:schemeClr>
            </a:solidFill>
            <a:prstDash val="solid"/>
            <a:roun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38" name=""/>
        <p:cNvGrpSpPr/>
        <p:nvPr/>
      </p:nvGrpSpPr>
      <p:grpSpPr>
        <a:xfrm rot="0">
          <a:off x="0" y="0"/>
          <a:ext cx="0" cy="0"/>
          <a:chOff x="0" y="0"/>
          <a:chExt cx="0" cy="0"/>
        </a:xfrm>
      </p:grpSpPr>
      <p:pic>
        <p:nvPicPr>
          <p:cNvPr id="2097253"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71"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672" name="Rectangle 4"/>
          <p:cNvSpPr/>
          <p:nvPr/>
        </p:nvSpPr>
        <p:spPr>
          <a:xfrm rot="0">
            <a:off x="914400" y="1143000"/>
            <a:ext cx="26701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a:t>
            </a:r>
          </a:p>
        </p:txBody>
      </p:sp>
      <p:graphicFrame>
        <p:nvGraphicFramePr>
          <p:cNvPr id="4194335" name=""/>
          <p:cNvGraphicFramePr>
            <a:graphicFrameLocks/>
          </p:cNvGraphicFramePr>
          <p:nvPr/>
        </p:nvGraphicFramePr>
        <p:xfrm rot="0">
          <a:off x="1471612" y="2057400"/>
          <a:ext cx="5715000" cy="2608262"/>
        </p:xfrm>
        <a:graphic>
          <a:graphicData uri="http://schemas.openxmlformats.org/presentationml/2006/ole">
            <mc:AlternateContent xmlns:mc="http://schemas.openxmlformats.org/markup-compatibility/2006">
              <mc:Choice xmlns:v="urn:schemas-microsoft-com:vml" Requires="v">
                <p:oleObj name="CorelDRAW" r:id="rId2" spid="" imgH="2608262" imgW="5715000" showAsIcon="0" progId="CorelDRAW.Graphic.13">
                  <p:embed followColorScheme="full"/>
                  <p:pic>
                    <p:nvPicPr>
                      <p:cNvPr id="2097254" name="Object 11"/>
                      <p:cNvPicPr>
                        <a:picLocks/>
                      </p:cNvPicPr>
                      <p:nvPr/>
                    </p:nvPicPr>
                    <p:blipFill>
                      <a:blip xmlns:r="http://schemas.openxmlformats.org/officeDocument/2006/relationships" r:embed="rId3"/>
                      <a:srcRect l="0" t="0" r="0" b="0"/>
                      <a:stretch>
                        <a:fillRect/>
                      </a:stretch>
                    </p:blipFill>
                    <p:spPr>
                      <a:xfrm rot="0">
                        <a:off x="1471612" y="2057400"/>
                        <a:ext cx="5715000" cy="2608262"/>
                      </a:xfrm>
                      <a:prstGeom prst="rect"/>
                      <a:noFill/>
                      <a:ln>
                        <a:noFill/>
                      </a:ln>
                    </p:spPr>
                  </p:pic>
                </p:oleObj>
              </mc:Choice>
              <mc:Fallback>
                <p:oleObj name="CorelDRAW" r:id="rId2" spid="" imgH="2608262" imgW="5715000" showAsIcon="0" progId="CorelDRAW.Graphic.13">
                  <p:embed followColorScheme="full"/>
                  <p:pic>
                    <p:nvPicPr>
                      <p:cNvPr id="2097254" name="Object 11"/>
                      <p:cNvPicPr>
                        <a:picLocks/>
                      </p:cNvPicPr>
                      <p:nvPr/>
                    </p:nvPicPr>
                    <p:blipFill>
                      <a:blip xmlns:r="http://schemas.openxmlformats.org/officeDocument/2006/relationships" r:embed="rId3"/>
                      <a:srcRect l="0" t="0" r="0" b="0"/>
                      <a:stretch>
                        <a:fillRect/>
                      </a:stretch>
                    </p:blipFill>
                    <p:spPr>
                      <a:xfrm rot="0">
                        <a:off x="1471612" y="2057400"/>
                        <a:ext cx="5715000" cy="2608262"/>
                      </a:xfrm>
                      <a:prstGeom prst="rect"/>
                      <a:noFill/>
                      <a:ln>
                        <a:noFill/>
                      </a:ln>
                    </p:spPr>
                  </p:pic>
                </p:oleObj>
              </mc:Fallback>
            </mc:AlternateContent>
          </a:graphicData>
        </a:graphic>
      </p:graphicFrame>
      <p:sp>
        <p:nvSpPr>
          <p:cNvPr id="1049673" name="Text Box 13"/>
          <p:cNvSpPr txBox="1"/>
          <p:nvPr/>
        </p:nvSpPr>
        <p:spPr>
          <a:xfrm rot="0">
            <a:off x="1143000" y="44434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674" name="Text Box 14"/>
          <p:cNvSpPr txBox="1"/>
          <p:nvPr/>
        </p:nvSpPr>
        <p:spPr>
          <a:xfrm rot="0">
            <a:off x="3276600" y="276701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675" name="Text Box 15"/>
          <p:cNvSpPr txBox="1"/>
          <p:nvPr/>
        </p:nvSpPr>
        <p:spPr>
          <a:xfrm rot="0">
            <a:off x="5105400" y="276701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676" name="Text Box 16"/>
          <p:cNvSpPr txBox="1"/>
          <p:nvPr/>
        </p:nvSpPr>
        <p:spPr>
          <a:xfrm rot="0">
            <a:off x="6858000" y="246221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677" name="Rectangle 17"/>
          <p:cNvSpPr/>
          <p:nvPr/>
        </p:nvSpPr>
        <p:spPr>
          <a:xfrm rot="0">
            <a:off x="2773362" y="346075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9678" name="Rectangle 18"/>
          <p:cNvSpPr/>
          <p:nvPr/>
        </p:nvSpPr>
        <p:spPr>
          <a:xfrm rot="0">
            <a:off x="2801937" y="2676525"/>
            <a:ext cx="246062" cy="184150"/>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9679" name="Rectangle 19"/>
          <p:cNvSpPr/>
          <p:nvPr/>
        </p:nvSpPr>
        <p:spPr>
          <a:xfrm rot="0">
            <a:off x="2876550" y="3084512"/>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680" name="Rectangle 20"/>
          <p:cNvSpPr/>
          <p:nvPr/>
        </p:nvSpPr>
        <p:spPr>
          <a:xfrm rot="0">
            <a:off x="4710112" y="3084512"/>
            <a:ext cx="125412"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681" name="Rectangle 21"/>
          <p:cNvSpPr/>
          <p:nvPr/>
        </p:nvSpPr>
        <p:spPr>
          <a:xfrm rot="0">
            <a:off x="6470650" y="3084512"/>
            <a:ext cx="1016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682" name="Rectangle 22"/>
          <p:cNvSpPr/>
          <p:nvPr/>
        </p:nvSpPr>
        <p:spPr>
          <a:xfrm rot="0">
            <a:off x="4622800" y="2690812"/>
            <a:ext cx="14605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9683" name="Rectangle 23"/>
          <p:cNvSpPr/>
          <p:nvPr/>
        </p:nvSpPr>
        <p:spPr>
          <a:xfrm rot="0">
            <a:off x="6376987" y="2690812"/>
            <a:ext cx="252412" cy="184150"/>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9684" name="Rectangle 24"/>
          <p:cNvSpPr/>
          <p:nvPr/>
        </p:nvSpPr>
        <p:spPr>
          <a:xfrm rot="0">
            <a:off x="4622800" y="3460750"/>
            <a:ext cx="187325"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9685" name="Rectangle 25"/>
          <p:cNvSpPr/>
          <p:nvPr/>
        </p:nvSpPr>
        <p:spPr>
          <a:xfrm rot="0">
            <a:off x="6384925" y="3460750"/>
            <a:ext cx="152400" cy="182562"/>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9686" name="Text Box 31"/>
          <p:cNvSpPr txBox="1"/>
          <p:nvPr/>
        </p:nvSpPr>
        <p:spPr>
          <a:xfrm rot="0">
            <a:off x="2819400" y="23098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FF0</a:t>
            </a:r>
          </a:p>
        </p:txBody>
      </p:sp>
      <p:sp>
        <p:nvSpPr>
          <p:cNvPr id="1049687" name="Text Box 32"/>
          <p:cNvSpPr txBox="1"/>
          <p:nvPr/>
        </p:nvSpPr>
        <p:spPr>
          <a:xfrm rot="0">
            <a:off x="4652962" y="23098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FF1</a:t>
            </a:r>
          </a:p>
        </p:txBody>
      </p:sp>
      <p:sp>
        <p:nvSpPr>
          <p:cNvPr id="1049688" name="Text Box 33"/>
          <p:cNvSpPr txBox="1"/>
          <p:nvPr/>
        </p:nvSpPr>
        <p:spPr>
          <a:xfrm rot="0">
            <a:off x="6408737" y="23098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FF2</a:t>
            </a:r>
          </a:p>
        </p:txBody>
      </p:sp>
      <p:sp>
        <p:nvSpPr>
          <p:cNvPr id="1049689" name="Text Box 37"/>
          <p:cNvSpPr txBox="1"/>
          <p:nvPr/>
        </p:nvSpPr>
        <p:spPr>
          <a:xfrm rot="0">
            <a:off x="3276600" y="3303587"/>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9690" name="Text Box 38"/>
          <p:cNvSpPr txBox="1"/>
          <p:nvPr/>
        </p:nvSpPr>
        <p:spPr>
          <a:xfrm rot="0">
            <a:off x="5105400" y="3303587"/>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9691" name="Text Box 39"/>
          <p:cNvSpPr txBox="1"/>
          <p:nvPr/>
        </p:nvSpPr>
        <p:spPr>
          <a:xfrm rot="0">
            <a:off x="6858000" y="3303587"/>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9692" name="Line 40"/>
          <p:cNvSpPr/>
          <p:nvPr/>
        </p:nvSpPr>
        <p:spPr>
          <a:xfrm rot="0">
            <a:off x="6943725" y="3324225"/>
            <a:ext cx="152400" cy="0"/>
          </a:xfrm>
          <a:prstGeom prst="line"/>
          <a:noFill/>
          <a:ln w="9525" cap="flat" cmpd="sng">
            <a:solidFill>
              <a:srgbClr val="FF0000">
                <a:alpha val="100000"/>
              </a:srgbClr>
            </a:solidFill>
            <a:prstDash val="solid"/>
            <a:round/>
          </a:ln>
        </p:spPr>
      </p:sp>
      <p:sp>
        <p:nvSpPr>
          <p:cNvPr id="1049693" name="Line 41"/>
          <p:cNvSpPr/>
          <p:nvPr/>
        </p:nvSpPr>
        <p:spPr>
          <a:xfrm rot="0">
            <a:off x="5181600" y="3324225"/>
            <a:ext cx="152400" cy="0"/>
          </a:xfrm>
          <a:prstGeom prst="line"/>
          <a:noFill/>
          <a:ln w="9525" cap="flat" cmpd="sng">
            <a:solidFill>
              <a:srgbClr val="FF0000">
                <a:alpha val="100000"/>
              </a:srgbClr>
            </a:solidFill>
            <a:prstDash val="solid"/>
            <a:round/>
          </a:ln>
        </p:spPr>
      </p:sp>
      <p:sp>
        <p:nvSpPr>
          <p:cNvPr id="1049694" name="Line 42"/>
          <p:cNvSpPr/>
          <p:nvPr/>
        </p:nvSpPr>
        <p:spPr>
          <a:xfrm rot="0">
            <a:off x="3378200" y="3324225"/>
            <a:ext cx="152400" cy="0"/>
          </a:xfrm>
          <a:prstGeom prst="line"/>
          <a:noFill/>
          <a:ln w="9525" cap="flat" cmpd="sng">
            <a:solidFill>
              <a:srgbClr val="FF0000">
                <a:alpha val="100000"/>
              </a:srgbClr>
            </a:solidFill>
            <a:prstDash val="solid"/>
            <a:round/>
          </a:ln>
        </p:spPr>
      </p:sp>
      <p:sp>
        <p:nvSpPr>
          <p:cNvPr id="1049695" name="Text Box 43"/>
          <p:cNvSpPr txBox="1"/>
          <p:nvPr/>
        </p:nvSpPr>
        <p:spPr>
          <a:xfrm rot="0">
            <a:off x="1524000" y="5105400"/>
            <a:ext cx="6934200" cy="400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circuit can be checked with Cedarlogic before constructing it.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showMasterSp="1">
  <p:cSld>
    <p:spTree>
      <p:nvGrpSpPr>
        <p:cNvPr id="241" name=""/>
        <p:cNvGrpSpPr/>
        <p:nvPr/>
      </p:nvGrpSpPr>
      <p:grpSpPr>
        <a:xfrm rot="0">
          <a:off x="0" y="0"/>
          <a:ext cx="0" cy="0"/>
          <a:chOff x="0" y="0"/>
          <a:chExt cx="0" cy="0"/>
        </a:xfrm>
      </p:grpSpPr>
      <p:pic>
        <p:nvPicPr>
          <p:cNvPr id="2097255" name="Picture 39"/>
          <p:cNvPicPr>
            <a:picLocks/>
          </p:cNvPicPr>
          <p:nvPr/>
        </p:nvPicPr>
        <p:blipFill>
          <a:blip xmlns:r="http://schemas.openxmlformats.org/officeDocument/2006/relationships" r:embed="rId1"/>
          <a:srcRect l="0" t="0" r="0" b="0"/>
          <a:stretch>
            <a:fillRect/>
          </a:stretch>
        </p:blipFill>
        <p:spPr>
          <a:xfrm rot="0">
            <a:off x="476250" y="941387"/>
            <a:ext cx="8058150" cy="5059362"/>
          </a:xfrm>
          <a:prstGeom prst="rect"/>
          <a:noFill/>
          <a:ln>
            <a:noFill/>
          </a:ln>
        </p:spPr>
      </p:pic>
      <p:pic>
        <p:nvPicPr>
          <p:cNvPr id="2097256" name="Picture 2" descr="SH2507-crop"/>
          <p:cNvPicPr>
            <a:picLocks/>
          </p:cNvPicPr>
          <p:nvPr/>
        </p:nvPicPr>
        <p:blipFill>
          <a:blip xmlns:r="http://schemas.openxmlformats.org/officeDocument/2006/relationships" r:embed="rId2"/>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69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00" name="Text Box 34"/>
          <p:cNvSpPr txBox="1"/>
          <p:nvPr/>
        </p:nvSpPr>
        <p:spPr>
          <a:xfrm rot="0">
            <a:off x="3124200" y="205105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CC3300"/>
                </a:solidFill>
              </a:rPr>
              <a:t>Q</a:t>
            </a:r>
            <a:r>
              <a:rPr altLang="en-US" baseline="-25000" sz="1600" lang="en-US">
                <a:solidFill>
                  <a:srgbClr val="CC3300"/>
                </a:solidFill>
              </a:rPr>
              <a:t>0</a:t>
            </a:r>
          </a:p>
        </p:txBody>
      </p:sp>
      <p:sp>
        <p:nvSpPr>
          <p:cNvPr id="1049701" name="Text Box 35"/>
          <p:cNvSpPr txBox="1"/>
          <p:nvPr/>
        </p:nvSpPr>
        <p:spPr>
          <a:xfrm rot="0">
            <a:off x="3109912" y="2362200"/>
            <a:ext cx="471487"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49702" name="Text Box 36"/>
          <p:cNvSpPr txBox="1"/>
          <p:nvPr/>
        </p:nvSpPr>
        <p:spPr>
          <a:xfrm rot="0">
            <a:off x="3124200" y="2743200"/>
            <a:ext cx="457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6600"/>
                </a:solidFill>
              </a:rPr>
              <a:t>Q</a:t>
            </a:r>
            <a:r>
              <a:rPr altLang="en-US" baseline="-25000" sz="1600" lang="en-US">
                <a:solidFill>
                  <a:srgbClr val="FF6600"/>
                </a:solidFill>
              </a:rPr>
              <a:t>2</a:t>
            </a:r>
          </a:p>
        </p:txBody>
      </p:sp>
      <p:pic>
        <p:nvPicPr>
          <p:cNvPr id="2097257" name="Picture 40"/>
          <p:cNvPicPr>
            <a:picLocks/>
          </p:cNvPicPr>
          <p:nvPr/>
        </p:nvPicPr>
        <p:blipFill>
          <a:blip xmlns:r="http://schemas.openxmlformats.org/officeDocument/2006/relationships" r:embed="rId3"/>
          <a:srcRect l="0" t="0" r="0" b="0"/>
          <a:stretch>
            <a:fillRect/>
          </a:stretch>
        </p:blipFill>
        <p:spPr>
          <a:xfrm rot="0">
            <a:off x="3092450" y="2003425"/>
            <a:ext cx="5353050" cy="2306637"/>
          </a:xfrm>
          <a:prstGeom prst="rect"/>
          <a:noFill/>
          <a:ln>
            <a:noFill/>
          </a:ln>
        </p:spPr>
      </p:pic>
      <p:sp>
        <p:nvSpPr>
          <p:cNvPr id="1049703" name="Rectangle 4"/>
          <p:cNvSpPr/>
          <p:nvPr/>
        </p:nvSpPr>
        <p:spPr>
          <a:xfrm rot="0">
            <a:off x="914400" y="1143000"/>
            <a:ext cx="26701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Gray Code Counter </a:t>
            </a:r>
          </a:p>
        </p:txBody>
      </p:sp>
    </p:spTree>
  </p:cSld>
  <p:clrMapOvr>
    <a:masterClrMapping/>
  </p:clrMapOvr>
  <p:transition spd="fast" advClick="1"/>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44" name=""/>
        <p:cNvGrpSpPr/>
        <p:nvPr/>
      </p:nvGrpSpPr>
      <p:grpSpPr>
        <a:xfrm rot="0">
          <a:off x="0" y="0"/>
          <a:ext cx="0" cy="0"/>
          <a:chOff x="0" y="0"/>
          <a:chExt cx="0" cy="0"/>
        </a:xfrm>
      </p:grpSpPr>
      <p:sp>
        <p:nvSpPr>
          <p:cNvPr id="1049707"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708" name="Text Box 8"/>
          <p:cNvSpPr txBox="1"/>
          <p:nvPr/>
        </p:nvSpPr>
        <p:spPr>
          <a:xfrm rot="0">
            <a:off x="1066800" y="1958975"/>
            <a:ext cx="70104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b="1" sz="2000" lang="en-US"/>
              <a:t>Design  a MOD-6 synchronous counter which follow the count sequence 000 , 010 , 011 , 001 , 100 , 110 , 000 , 010 …….</a:t>
            </a:r>
          </a:p>
        </p:txBody>
      </p:sp>
      <p:pic>
        <p:nvPicPr>
          <p:cNvPr id="2097258"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09"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10"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11"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12"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13" name="TextBox 38"/>
          <p:cNvSpPr txBox="1"/>
          <p:nvPr/>
        </p:nvSpPr>
        <p:spPr>
          <a:xfrm rot="0">
            <a:off x="990600" y="3148012"/>
            <a:ext cx="7010400" cy="21859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-1</a:t>
            </a:r>
          </a:p>
          <a:p>
            <a:pPr lvl="0"/>
            <a:endParaRPr altLang="en-US" sz="1600" lang="en-US"/>
          </a:p>
          <a:p>
            <a:pPr lvl="0"/>
            <a:r>
              <a:rPr altLang="en-US" lang="en-US"/>
              <a:t>Determine the number of flip-flops required for the purpose. Identify the undesired states. In the present case, the number of flip-flops required is 3 and the undesired states are 101 and 111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247" name=""/>
        <p:cNvGrpSpPr/>
        <p:nvPr/>
      </p:nvGrpSpPr>
      <p:grpSpPr>
        <a:xfrm rot="0">
          <a:off x="0" y="0"/>
          <a:ext cx="0" cy="0"/>
          <a:chOff x="0" y="0"/>
          <a:chExt cx="0" cy="0"/>
        </a:xfrm>
      </p:grpSpPr>
      <p:sp>
        <p:nvSpPr>
          <p:cNvPr id="1049717"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59"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18"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19"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20"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21"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22" name="TextBox 38"/>
          <p:cNvSpPr txBox="1"/>
          <p:nvPr/>
        </p:nvSpPr>
        <p:spPr>
          <a:xfrm rot="0">
            <a:off x="990600" y="1987550"/>
            <a:ext cx="7315200" cy="4032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- 2</a:t>
            </a:r>
          </a:p>
          <a:p>
            <a:pPr lvl="0"/>
            <a:endParaRPr altLang="en-US" sz="1600" lang="en-US"/>
          </a:p>
          <a:p>
            <a:pPr lvl="0"/>
            <a:r>
              <a:rPr altLang="en-US" lang="en-US"/>
              <a:t>Draw the </a:t>
            </a:r>
            <a:r>
              <a:rPr altLang="en-US" b="1" lang="en-US">
                <a:solidFill>
                  <a:srgbClr val="3366FF"/>
                </a:solidFill>
              </a:rPr>
              <a:t>state transition diagram </a:t>
            </a:r>
            <a:r>
              <a:rPr altLang="en-US" lang="en-US"/>
              <a:t>showing all possible states including the ones that are not desired. </a:t>
            </a:r>
            <a:r>
              <a:rPr altLang="en-US" lang="en-US">
                <a:solidFill>
                  <a:srgbClr val="FF0000"/>
                </a:solidFill>
              </a:rPr>
              <a:t>The undesired states should be depicted to be transiting to any of the desired states. </a:t>
            </a:r>
            <a:r>
              <a:rPr altLang="en-US" lang="en-US"/>
              <a:t>We have chosen the 000 state for this purpose. It is important to include the undesired states to ensure that, if the counter accidentally gets into any of these undesired states, it will go to a desired state to resume the correct sequence on application of the next clock pulse.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50" name=""/>
        <p:cNvGrpSpPr/>
        <p:nvPr/>
      </p:nvGrpSpPr>
      <p:grpSpPr>
        <a:xfrm rot="0">
          <a:off x="0" y="0"/>
          <a:ext cx="0" cy="0"/>
          <a:chOff x="0" y="0"/>
          <a:chExt cx="0" cy="0"/>
        </a:xfrm>
      </p:grpSpPr>
      <p:sp>
        <p:nvSpPr>
          <p:cNvPr id="1049726"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6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27"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28"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29"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30"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31" name="TextBox 38"/>
          <p:cNvSpPr txBox="1"/>
          <p:nvPr/>
        </p:nvSpPr>
        <p:spPr>
          <a:xfrm rot="0">
            <a:off x="990600" y="1987550"/>
            <a:ext cx="73152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2         </a:t>
            </a:r>
            <a:r>
              <a:rPr altLang="en-US" b="1" lang="en-US">
                <a:solidFill>
                  <a:srgbClr val="3366FF"/>
                </a:solidFill>
              </a:rPr>
              <a:t>State Transition Diagram</a:t>
            </a:r>
          </a:p>
        </p:txBody>
      </p:sp>
      <p:pic>
        <p:nvPicPr>
          <p:cNvPr id="2097261" name="Picture 2"/>
          <p:cNvPicPr>
            <a:picLocks/>
          </p:cNvPicPr>
          <p:nvPr/>
        </p:nvPicPr>
        <p:blipFill>
          <a:blip xmlns:r="http://schemas.openxmlformats.org/officeDocument/2006/relationships" r:embed="rId2"/>
          <a:srcRect l="0" t="0" r="0" b="0"/>
          <a:stretch>
            <a:fillRect/>
          </a:stretch>
        </p:blipFill>
        <p:spPr>
          <a:xfrm rot="0">
            <a:off x="3067050" y="2479675"/>
            <a:ext cx="2571750" cy="3692525"/>
          </a:xfrm>
          <a:prstGeom prst="rect"/>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53" name=""/>
        <p:cNvGrpSpPr/>
        <p:nvPr/>
      </p:nvGrpSpPr>
      <p:grpSpPr>
        <a:xfrm rot="0">
          <a:off x="0" y="0"/>
          <a:ext cx="0" cy="0"/>
          <a:chOff x="0" y="0"/>
          <a:chExt cx="0" cy="0"/>
        </a:xfrm>
      </p:grpSpPr>
      <p:sp>
        <p:nvSpPr>
          <p:cNvPr id="104973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62"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36"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37"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38"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39"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40" name="TextBox 38"/>
          <p:cNvSpPr txBox="1"/>
          <p:nvPr/>
        </p:nvSpPr>
        <p:spPr>
          <a:xfrm rot="0">
            <a:off x="990600" y="1987550"/>
            <a:ext cx="73152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Step – 3   </a:t>
            </a:r>
          </a:p>
        </p:txBody>
      </p:sp>
      <p:sp>
        <p:nvSpPr>
          <p:cNvPr id="1049741" name="Rectangle 9"/>
          <p:cNvSpPr/>
          <p:nvPr/>
        </p:nvSpPr>
        <p:spPr>
          <a:xfrm rot="0">
            <a:off x="1143000" y="2667000"/>
            <a:ext cx="6781800" cy="15700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Draw the </a:t>
            </a:r>
            <a:r>
              <a:rPr altLang="en-US" b="1" lang="en-US">
                <a:solidFill>
                  <a:srgbClr val="3366FF"/>
                </a:solidFill>
              </a:rPr>
              <a:t>excitation table </a:t>
            </a:r>
            <a:r>
              <a:rPr altLang="en-US" lang="en-US"/>
              <a:t>for the counter, listing the present states, the next states corresponding to the present states and the required logic status of the flip-flop inputs (the J and K inputs).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56" name=""/>
        <p:cNvGrpSpPr/>
        <p:nvPr/>
      </p:nvGrpSpPr>
      <p:grpSpPr>
        <a:xfrm rot="0">
          <a:off x="0" y="0"/>
          <a:ext cx="0" cy="0"/>
          <a:chOff x="0" y="0"/>
          <a:chExt cx="0" cy="0"/>
        </a:xfrm>
      </p:grpSpPr>
      <p:sp>
        <p:nvSpPr>
          <p:cNvPr id="104974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63"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46"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47"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48"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49"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6" name=""/>
          <p:cNvGraphicFramePr>
            <a:graphicFrameLocks/>
          </p:cNvGraphicFramePr>
          <p:nvPr/>
        </p:nvGraphicFramePr>
        <p:xfrm rot="0">
          <a:off x="609600" y="2971800"/>
          <a:ext cx="3703637" cy="1947862"/>
        </p:xfrm>
        <a:graphic>
          <a:graphicData uri="http://schemas.openxmlformats.org/presentationml/2006/ole">
            <mc:AlternateContent xmlns:mc="http://schemas.openxmlformats.org/markup-compatibility/2006">
              <mc:Choice xmlns:v="urn:schemas-microsoft-com:vml" Requires="v">
                <p:oleObj name="CorelDRAW" r:id="rId2" spid="" imgH="1947862" imgW="3703637" showAsIcon="0" progId="CorelDRAW.Graphic.13">
                  <p:embed followColorScheme="full"/>
                  <p:pic>
                    <p:nvPicPr>
                      <p:cNvPr id="2097264" name="Object 8"/>
                      <p:cNvPicPr>
                        <a:picLocks/>
                      </p:cNvPicPr>
                      <p:nvPr/>
                    </p:nvPicPr>
                    <p:blipFill>
                      <a:blip xmlns:r="http://schemas.openxmlformats.org/officeDocument/2006/relationships" r:embed="rId3"/>
                      <a:srcRect l="0" t="0" r="0" b="0"/>
                      <a:stretch>
                        <a:fillRect/>
                      </a:stretch>
                    </p:blipFill>
                    <p:spPr>
                      <a:xfrm rot="0">
                        <a:off x="609600" y="2971800"/>
                        <a:ext cx="3703637" cy="1947862"/>
                      </a:xfrm>
                      <a:prstGeom prst="rect"/>
                      <a:noFill/>
                      <a:ln>
                        <a:noFill/>
                      </a:ln>
                    </p:spPr>
                  </p:pic>
                </p:oleObj>
              </mc:Choice>
              <mc:Fallback>
                <p:oleObj name="CorelDRAW" r:id="rId2" spid="" imgH="1947862" imgW="3703637" showAsIcon="0" progId="CorelDRAW.Graphic.13">
                  <p:embed followColorScheme="full"/>
                  <p:pic>
                    <p:nvPicPr>
                      <p:cNvPr id="2097264" name="Object 8"/>
                      <p:cNvPicPr>
                        <a:picLocks/>
                      </p:cNvPicPr>
                      <p:nvPr/>
                    </p:nvPicPr>
                    <p:blipFill>
                      <a:blip xmlns:r="http://schemas.openxmlformats.org/officeDocument/2006/relationships" r:embed="rId3"/>
                      <a:srcRect l="0" t="0" r="0" b="0"/>
                      <a:stretch>
                        <a:fillRect/>
                      </a:stretch>
                    </p:blipFill>
                    <p:spPr>
                      <a:xfrm rot="0">
                        <a:off x="609600" y="2971800"/>
                        <a:ext cx="3703637" cy="1947862"/>
                      </a:xfrm>
                      <a:prstGeom prst="rect"/>
                      <a:noFill/>
                      <a:ln>
                        <a:noFill/>
                      </a:ln>
                    </p:spPr>
                  </p:pic>
                </p:oleObj>
              </mc:Fallback>
            </mc:AlternateContent>
          </a:graphicData>
        </a:graphic>
      </p:graphicFrame>
      <p:graphicFrame>
        <p:nvGraphicFramePr>
          <p:cNvPr id="4194337" name=""/>
          <p:cNvGraphicFramePr>
            <a:graphicFrameLocks/>
          </p:cNvGraphicFramePr>
          <p:nvPr/>
        </p:nvGraphicFramePr>
        <p:xfrm rot="0">
          <a:off x="4418012" y="2514600"/>
          <a:ext cx="3887787" cy="2667000"/>
        </p:xfrm>
        <a:graphic>
          <a:graphicData uri="http://schemas.openxmlformats.org/presentationml/2006/ole">
            <mc:AlternateContent xmlns:mc="http://schemas.openxmlformats.org/markup-compatibility/2006">
              <mc:Choice xmlns:v="urn:schemas-microsoft-com:vml" Requires="v">
                <p:oleObj name="CorelDRAW" r:id="rId4" spid="" imgH="2667000" imgW="3887787" showAsIcon="0" progId="CorelDRAW.Graphic.13">
                  <p:embed followColorScheme="full"/>
                  <p:pic>
                    <p:nvPicPr>
                      <p:cNvPr id="2097265" name="Object 18"/>
                      <p:cNvPicPr>
                        <a:picLocks/>
                      </p:cNvPicPr>
                      <p:nvPr/>
                    </p:nvPicPr>
                    <p:blipFill>
                      <a:blip xmlns:r="http://schemas.openxmlformats.org/officeDocument/2006/relationships" r:embed="rId5"/>
                      <a:srcRect l="0" t="0" r="0" b="0"/>
                      <a:stretch>
                        <a:fillRect/>
                      </a:stretch>
                    </p:blipFill>
                    <p:spPr>
                      <a:xfrm rot="0">
                        <a:off x="4418012" y="2514600"/>
                        <a:ext cx="3887787" cy="2667000"/>
                      </a:xfrm>
                      <a:prstGeom prst="rect"/>
                      <a:noFill/>
                      <a:ln>
                        <a:noFill/>
                      </a:ln>
                    </p:spPr>
                  </p:pic>
                </p:oleObj>
              </mc:Choice>
              <mc:Fallback>
                <p:oleObj name="CorelDRAW" r:id="rId4" spid="" imgH="2667000" imgW="3887787" showAsIcon="0" progId="CorelDRAW.Graphic.13">
                  <p:embed followColorScheme="full"/>
                  <p:pic>
                    <p:nvPicPr>
                      <p:cNvPr id="2097265" name="Object 18"/>
                      <p:cNvPicPr>
                        <a:picLocks/>
                      </p:cNvPicPr>
                      <p:nvPr/>
                    </p:nvPicPr>
                    <p:blipFill>
                      <a:blip xmlns:r="http://schemas.openxmlformats.org/officeDocument/2006/relationships" r:embed="rId5"/>
                      <a:srcRect l="0" t="0" r="0" b="0"/>
                      <a:stretch>
                        <a:fillRect/>
                      </a:stretch>
                    </p:blipFill>
                    <p:spPr>
                      <a:xfrm rot="0">
                        <a:off x="4418012" y="2514600"/>
                        <a:ext cx="3887787" cy="2667000"/>
                      </a:xfrm>
                      <a:prstGeom prst="rect"/>
                      <a:noFill/>
                      <a:ln>
                        <a:noFill/>
                      </a:ln>
                    </p:spPr>
                  </p:pic>
                </p:oleObj>
              </mc:Fallback>
            </mc:AlternateContent>
          </a:graphicData>
        </a:graphic>
      </p:graphicFrame>
      <p:sp>
        <p:nvSpPr>
          <p:cNvPr id="1049750" name="TextBox 13"/>
          <p:cNvSpPr txBox="1"/>
          <p:nvPr/>
        </p:nvSpPr>
        <p:spPr>
          <a:xfrm rot="0">
            <a:off x="1598612" y="2525712"/>
            <a:ext cx="1677987" cy="3698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t>JK  Truth Table</a:t>
            </a:r>
          </a:p>
        </p:txBody>
      </p:sp>
      <p:sp>
        <p:nvSpPr>
          <p:cNvPr id="1049751" name="Rectangle 14"/>
          <p:cNvSpPr/>
          <p:nvPr/>
        </p:nvSpPr>
        <p:spPr>
          <a:xfrm rot="0">
            <a:off x="5181600" y="2057400"/>
            <a:ext cx="2209800" cy="4000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J-K transition table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59" name=""/>
        <p:cNvGrpSpPr/>
        <p:nvPr/>
      </p:nvGrpSpPr>
      <p:grpSpPr>
        <a:xfrm rot="0">
          <a:off x="0" y="0"/>
          <a:ext cx="0" cy="0"/>
          <a:chOff x="0" y="0"/>
          <a:chExt cx="0" cy="0"/>
        </a:xfrm>
      </p:grpSpPr>
      <p:sp>
        <p:nvSpPr>
          <p:cNvPr id="104975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66"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56"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57"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58"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59"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60" name="TextBox 38"/>
          <p:cNvSpPr txBox="1"/>
          <p:nvPr/>
        </p:nvSpPr>
        <p:spPr>
          <a:xfrm rot="0">
            <a:off x="990600" y="1987550"/>
            <a:ext cx="73152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3     </a:t>
            </a:r>
            <a:r>
              <a:rPr altLang="en-US" lang="en-US">
                <a:solidFill>
                  <a:srgbClr val="3366FF"/>
                </a:solidFill>
              </a:rPr>
              <a:t>Excitation Table</a:t>
            </a:r>
            <a:r>
              <a:rPr altLang="en-US" lang="en-US"/>
              <a:t>   </a:t>
            </a:r>
          </a:p>
        </p:txBody>
      </p:sp>
      <p:pic>
        <p:nvPicPr>
          <p:cNvPr id="2097267" name="Picture 3"/>
          <p:cNvPicPr>
            <a:picLocks/>
          </p:cNvPicPr>
          <p:nvPr/>
        </p:nvPicPr>
        <p:blipFill>
          <a:blip xmlns:r="http://schemas.openxmlformats.org/officeDocument/2006/relationships" r:embed="rId2"/>
          <a:srcRect l="0" t="0" r="0" b="0"/>
          <a:stretch>
            <a:fillRect/>
          </a:stretch>
        </p:blipFill>
        <p:spPr>
          <a:xfrm rot="0">
            <a:off x="609600" y="2676525"/>
            <a:ext cx="5459412" cy="3190875"/>
          </a:xfrm>
          <a:prstGeom prst="rect"/>
          <a:noFill/>
          <a:ln>
            <a:noFill/>
          </a:ln>
        </p:spPr>
      </p:pic>
      <p:graphicFrame>
        <p:nvGraphicFramePr>
          <p:cNvPr id="4194338" name=""/>
          <p:cNvGraphicFramePr>
            <a:graphicFrameLocks/>
          </p:cNvGraphicFramePr>
          <p:nvPr/>
        </p:nvGraphicFramePr>
        <p:xfrm rot="0">
          <a:off x="5562600" y="1150937"/>
          <a:ext cx="2971800" cy="1516062"/>
        </p:xfrm>
        <a:graphic>
          <a:graphicData uri="http://schemas.openxmlformats.org/presentationml/2006/ole">
            <mc:AlternateContent xmlns:mc="http://schemas.openxmlformats.org/markup-compatibility/2006">
              <mc:Choice xmlns:v="urn:schemas-microsoft-com:vml" Requires="v">
                <p:oleObj name="CorelDRAW" r:id="rId3" spid="" imgH="1516062" imgW="2971800" showAsIcon="0" progId="CorelDRAW.Graphic.13">
                  <p:embed followColorScheme="full"/>
                  <p:pic>
                    <p:nvPicPr>
                      <p:cNvPr id="2097268" name="Object 18"/>
                      <p:cNvPicPr>
                        <a:picLocks/>
                      </p:cNvPicPr>
                      <p:nvPr/>
                    </p:nvPicPr>
                    <p:blipFill>
                      <a:blip xmlns:r="http://schemas.openxmlformats.org/officeDocument/2006/relationships" r:embed="rId4"/>
                      <a:srcRect l="0" t="0" r="0" b="0"/>
                      <a:stretch>
                        <a:fillRect/>
                      </a:stretch>
                    </p:blipFill>
                    <p:spPr>
                      <a:xfrm rot="0">
                        <a:off x="5562600" y="1150937"/>
                        <a:ext cx="2971800" cy="1516062"/>
                      </a:xfrm>
                      <a:prstGeom prst="rect"/>
                      <a:noFill/>
                      <a:ln>
                        <a:noFill/>
                      </a:ln>
                    </p:spPr>
                  </p:pic>
                </p:oleObj>
              </mc:Choice>
              <mc:Fallback>
                <p:oleObj name="CorelDRAW" r:id="rId3" spid="" imgH="1516062" imgW="2971800" showAsIcon="0" progId="CorelDRAW.Graphic.13">
                  <p:embed followColorScheme="full"/>
                  <p:pic>
                    <p:nvPicPr>
                      <p:cNvPr id="2097268" name="Object 18"/>
                      <p:cNvPicPr>
                        <a:picLocks/>
                      </p:cNvPicPr>
                      <p:nvPr/>
                    </p:nvPicPr>
                    <p:blipFill>
                      <a:blip xmlns:r="http://schemas.openxmlformats.org/officeDocument/2006/relationships" r:embed="rId4"/>
                      <a:srcRect l="0" t="0" r="0" b="0"/>
                      <a:stretch>
                        <a:fillRect/>
                      </a:stretch>
                    </p:blipFill>
                    <p:spPr>
                      <a:xfrm rot="0">
                        <a:off x="5562600" y="1150937"/>
                        <a:ext cx="2971800" cy="1516062"/>
                      </a:xfrm>
                      <a:prstGeom prst="rect"/>
                      <a:noFill/>
                      <a:ln>
                        <a:noFill/>
                      </a:ln>
                    </p:spPr>
                  </p:pic>
                </p:oleObj>
              </mc:Fallback>
            </mc:AlternateContent>
          </a:graphicData>
        </a:graphic>
      </p:graphicFrame>
      <p:pic>
        <p:nvPicPr>
          <p:cNvPr id="2097269" name="Picture 2"/>
          <p:cNvPicPr>
            <a:picLocks/>
          </p:cNvPicPr>
          <p:nvPr/>
        </p:nvPicPr>
        <p:blipFill>
          <a:blip xmlns:r="http://schemas.openxmlformats.org/officeDocument/2006/relationships" r:embed="rId5"/>
          <a:srcRect l="0" t="0" r="0" b="0"/>
          <a:stretch>
            <a:fillRect/>
          </a:stretch>
        </p:blipFill>
        <p:spPr>
          <a:xfrm rot="0">
            <a:off x="6343650" y="2940050"/>
            <a:ext cx="2038350" cy="2927350"/>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853" name="Rectangle 2"/>
          <p:cNvSpPr/>
          <p:nvPr/>
        </p:nvSpPr>
        <p:spPr>
          <a:xfrm rot="0">
            <a:off x="762000" y="1295400"/>
            <a:ext cx="7543800" cy="48006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8854" name="Text Box 3"/>
          <p:cNvSpPr txBox="1"/>
          <p:nvPr/>
        </p:nvSpPr>
        <p:spPr>
          <a:xfrm rot="0">
            <a:off x="990600" y="1752600"/>
            <a:ext cx="70866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In an asynchronous counter, the clock is applied only to the first stage. Subsequent stages derive the clock from the previous stage. </a:t>
            </a:r>
          </a:p>
        </p:txBody>
      </p:sp>
      <p:pic>
        <p:nvPicPr>
          <p:cNvPr id="2097178" name="Picture 8"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55" name="Text Box 9"/>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56" name="Rectangle 10"/>
          <p:cNvSpPr/>
          <p:nvPr/>
        </p:nvSpPr>
        <p:spPr>
          <a:xfrm rot="0">
            <a:off x="914400" y="1143000"/>
            <a:ext cx="41957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Three bit Asynchronous Counter</a:t>
            </a:r>
          </a:p>
        </p:txBody>
      </p:sp>
      <p:sp>
        <p:nvSpPr>
          <p:cNvPr id="1048857" name="Text Box 13"/>
          <p:cNvSpPr txBox="1"/>
          <p:nvPr/>
        </p:nvSpPr>
        <p:spPr>
          <a:xfrm rot="0">
            <a:off x="990600" y="2895600"/>
            <a:ext cx="68580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three-bit asynchronous counter shown is typical. It uses J-K flip-flops in the toggle mode. </a:t>
            </a:r>
          </a:p>
        </p:txBody>
      </p:sp>
      <p:grpSp>
        <p:nvGrpSpPr>
          <p:cNvPr id="138" name=""/>
          <p:cNvGrpSpPr/>
          <p:nvPr/>
        </p:nvGrpSpPr>
        <p:grpSpPr>
          <a:xfrm rot="0">
            <a:off x="2057400" y="3932237"/>
            <a:ext cx="5486400" cy="1546225"/>
            <a:chOff x="1296" y="2477"/>
            <a:chExt cx="3456" cy="974"/>
          </a:xfrm>
        </p:grpSpPr>
        <p:graphicFrame>
          <p:nvGraphicFramePr>
            <p:cNvPr id="4194312" name=""/>
            <p:cNvGraphicFramePr>
              <a:graphicFrameLocks/>
            </p:cNvGraphicFramePr>
            <p:nvPr/>
          </p:nvGraphicFramePr>
          <p:xfrm rot="0">
            <a:off x="1584" y="2496"/>
            <a:ext cx="2844" cy="955"/>
          </p:xfrm>
          <a:graphic>
            <a:graphicData uri="http://schemas.openxmlformats.org/presentationml/2006/ole">
              <mc:AlternateContent xmlns:mc="http://schemas.openxmlformats.org/markup-compatibility/2006">
                <mc:Choice xmlns:v="urn:schemas-microsoft-com:vml" Requires="v">
                  <p:oleObj name="CorelDRAW" r:id="rId2" spid="" imgH="955" imgW="2844" showAsIcon="0" progId="CorelDRAW.Graphic.13">
                    <p:embed followColorScheme="full"/>
                    <p:pic>
                      <p:nvPicPr>
                        <p:cNvPr id="2097179" name="Object 2"/>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Choice>
                <mc:Fallback>
                  <p:oleObj name="CorelDRAW" r:id="rId2" spid="" imgH="955" imgW="2844" showAsIcon="0" progId="CorelDRAW.Graphic.13">
                    <p:embed followColorScheme="full"/>
                    <p:pic>
                      <p:nvPicPr>
                        <p:cNvPr id="2097179" name="Object 2"/>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Fallback>
              </mc:AlternateContent>
            </a:graphicData>
          </a:graphic>
        </p:graphicFrame>
        <p:sp>
          <p:nvSpPr>
            <p:cNvPr id="1048858" name="Rectangle 14"/>
            <p:cNvSpPr/>
            <p:nvPr/>
          </p:nvSpPr>
          <p:spPr>
            <a:xfrm rot="0">
              <a:off x="1357" y="2992"/>
              <a:ext cx="181"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48859" name="Rectangle 15"/>
            <p:cNvSpPr/>
            <p:nvPr/>
          </p:nvSpPr>
          <p:spPr>
            <a:xfrm rot="0">
              <a:off x="1940"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8860" name="Rectangle 16"/>
            <p:cNvSpPr/>
            <p:nvPr/>
          </p:nvSpPr>
          <p:spPr>
            <a:xfrm rot="0">
              <a:off x="1964"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grpSp>
          <p:nvGrpSpPr>
            <p:cNvPr id="139" name=""/>
            <p:cNvGrpSpPr/>
            <p:nvPr/>
          </p:nvGrpSpPr>
          <p:grpSpPr>
            <a:xfrm rot="0">
              <a:off x="2304" y="3120"/>
              <a:ext cx="240" cy="173"/>
              <a:chOff x="2304" y="3120"/>
              <a:chExt cx="240" cy="173"/>
            </a:xfrm>
          </p:grpSpPr>
          <p:sp>
            <p:nvSpPr>
              <p:cNvPr id="1048861" name="Text Box 18"/>
              <p:cNvSpPr txBox="1"/>
              <p:nvPr/>
            </p:nvSpPr>
            <p:spPr>
              <a:xfrm rot="0">
                <a:off x="230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862" name="Line 19"/>
              <p:cNvSpPr/>
              <p:nvPr/>
            </p:nvSpPr>
            <p:spPr>
              <a:xfrm rot="0">
                <a:off x="2374" y="3156"/>
                <a:ext cx="96" cy="0"/>
              </a:xfrm>
              <a:prstGeom prst="line"/>
              <a:noFill/>
              <a:ln w="9525" cap="flat" cmpd="sng">
                <a:solidFill>
                  <a:srgbClr val="FF0000">
                    <a:alpha val="100000"/>
                  </a:srgbClr>
                </a:solidFill>
                <a:prstDash val="solid"/>
                <a:round/>
              </a:ln>
            </p:spPr>
          </p:sp>
        </p:grpSp>
        <p:sp>
          <p:nvSpPr>
            <p:cNvPr id="1048863" name="Text Box 20"/>
            <p:cNvSpPr txBox="1"/>
            <p:nvPr/>
          </p:nvSpPr>
          <p:spPr>
            <a:xfrm rot="0">
              <a:off x="2400"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864" name="Rectangle 21"/>
            <p:cNvSpPr/>
            <p:nvPr/>
          </p:nvSpPr>
          <p:spPr>
            <a:xfrm rot="0">
              <a:off x="2047"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865" name="Rectangle 22"/>
            <p:cNvSpPr/>
            <p:nvPr/>
          </p:nvSpPr>
          <p:spPr>
            <a:xfrm rot="0">
              <a:off x="3039"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866" name="Rectangle 23"/>
            <p:cNvSpPr/>
            <p:nvPr/>
          </p:nvSpPr>
          <p:spPr>
            <a:xfrm rot="0">
              <a:off x="4044"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867" name="Rectangle 24"/>
            <p:cNvSpPr/>
            <p:nvPr/>
          </p:nvSpPr>
          <p:spPr>
            <a:xfrm rot="0">
              <a:off x="2949"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8868" name="Rectangle 25"/>
            <p:cNvSpPr/>
            <p:nvPr/>
          </p:nvSpPr>
          <p:spPr>
            <a:xfrm rot="0">
              <a:off x="3957"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8869" name="Rectangle 26"/>
            <p:cNvSpPr/>
            <p:nvPr/>
          </p:nvSpPr>
          <p:spPr>
            <a:xfrm rot="0">
              <a:off x="2948"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8870" name="Rectangle 27"/>
            <p:cNvSpPr/>
            <p:nvPr/>
          </p:nvSpPr>
          <p:spPr>
            <a:xfrm rot="0">
              <a:off x="3956"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8871" name="Text Box 28"/>
            <p:cNvSpPr txBox="1"/>
            <p:nvPr/>
          </p:nvSpPr>
          <p:spPr>
            <a:xfrm rot="0">
              <a:off x="338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872" name="Text Box 29"/>
            <p:cNvSpPr txBox="1"/>
            <p:nvPr/>
          </p:nvSpPr>
          <p:spPr>
            <a:xfrm rot="0">
              <a:off x="441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grpSp>
          <p:nvGrpSpPr>
            <p:cNvPr id="140" name=""/>
            <p:cNvGrpSpPr/>
            <p:nvPr/>
          </p:nvGrpSpPr>
          <p:grpSpPr>
            <a:xfrm rot="0">
              <a:off x="3264" y="3120"/>
              <a:ext cx="240" cy="173"/>
              <a:chOff x="3264" y="3120"/>
              <a:chExt cx="240" cy="173"/>
            </a:xfrm>
          </p:grpSpPr>
          <p:sp>
            <p:nvSpPr>
              <p:cNvPr id="1048873" name="Text Box 30"/>
              <p:cNvSpPr txBox="1"/>
              <p:nvPr/>
            </p:nvSpPr>
            <p:spPr>
              <a:xfrm rot="0">
                <a:off x="326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874" name="Line 31"/>
              <p:cNvSpPr/>
              <p:nvPr/>
            </p:nvSpPr>
            <p:spPr>
              <a:xfrm rot="0">
                <a:off x="3334" y="3156"/>
                <a:ext cx="96" cy="0"/>
              </a:xfrm>
              <a:prstGeom prst="line"/>
              <a:noFill/>
              <a:ln w="9525" cap="flat" cmpd="sng">
                <a:solidFill>
                  <a:srgbClr val="FF0000">
                    <a:alpha val="100000"/>
                  </a:srgbClr>
                </a:solidFill>
                <a:prstDash val="solid"/>
                <a:round/>
              </a:ln>
            </p:spPr>
          </p:sp>
        </p:grpSp>
        <p:sp>
          <p:nvSpPr>
            <p:cNvPr id="1048875" name="Rectangle 34"/>
            <p:cNvSpPr/>
            <p:nvPr/>
          </p:nvSpPr>
          <p:spPr>
            <a:xfrm rot="0">
              <a:off x="1296" y="2477"/>
              <a:ext cx="238"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000000"/>
                  </a:solidFill>
                  <a:latin typeface="Times" pitchFamily="18" charset="0"/>
                </a:rPr>
                <a:t>HIGH</a:t>
              </a:r>
            </a:p>
          </p:txBody>
        </p:sp>
      </p:grpSp>
      <p:sp>
        <p:nvSpPr>
          <p:cNvPr id="1048876" name="Text Box 38"/>
          <p:cNvSpPr txBox="1"/>
          <p:nvPr/>
        </p:nvSpPr>
        <p:spPr>
          <a:xfrm rot="0">
            <a:off x="3810000" y="5715000"/>
            <a:ext cx="47244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Waveforms are on the following slide…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62" name=""/>
        <p:cNvGrpSpPr/>
        <p:nvPr/>
      </p:nvGrpSpPr>
      <p:grpSpPr>
        <a:xfrm rot="0">
          <a:off x="0" y="0"/>
          <a:ext cx="0" cy="0"/>
          <a:chOff x="0" y="0"/>
          <a:chExt cx="0" cy="0"/>
        </a:xfrm>
      </p:grpSpPr>
      <p:sp>
        <p:nvSpPr>
          <p:cNvPr id="1049764"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7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65"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66"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67"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68"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69" name="TextBox 38"/>
          <p:cNvSpPr txBox="1"/>
          <p:nvPr/>
        </p:nvSpPr>
        <p:spPr>
          <a:xfrm rot="0">
            <a:off x="990600" y="1987550"/>
            <a:ext cx="73152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Step – 4        </a:t>
            </a:r>
          </a:p>
        </p:txBody>
      </p:sp>
      <p:sp>
        <p:nvSpPr>
          <p:cNvPr id="1049770" name="Rectangle 9"/>
          <p:cNvSpPr/>
          <p:nvPr/>
        </p:nvSpPr>
        <p:spPr>
          <a:xfrm rot="0">
            <a:off x="1066800" y="2743200"/>
            <a:ext cx="7010400" cy="23082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Generate J</a:t>
            </a:r>
            <a:r>
              <a:rPr altLang="en-US" baseline="-25000" lang="en-US"/>
              <a:t>A</a:t>
            </a:r>
            <a:r>
              <a:rPr altLang="en-US" lang="en-US"/>
              <a:t>, K</a:t>
            </a:r>
            <a:r>
              <a:rPr altLang="en-US" baseline="-25000" lang="en-US"/>
              <a:t>A</a:t>
            </a:r>
            <a:r>
              <a:rPr altLang="en-US" lang="en-US"/>
              <a:t>, J</a:t>
            </a:r>
            <a:r>
              <a:rPr altLang="en-US" baseline="-25000" lang="en-US"/>
              <a:t>B</a:t>
            </a:r>
            <a:r>
              <a:rPr altLang="en-US" lang="en-US"/>
              <a:t>, K</a:t>
            </a:r>
            <a:r>
              <a:rPr altLang="en-US" baseline="-25000" lang="en-US"/>
              <a:t>B</a:t>
            </a:r>
            <a:r>
              <a:rPr altLang="en-US" lang="en-US"/>
              <a:t>, J</a:t>
            </a:r>
            <a:r>
              <a:rPr altLang="en-US" baseline="-25000" lang="en-US"/>
              <a:t>C</a:t>
            </a:r>
            <a:r>
              <a:rPr altLang="en-US" lang="en-US"/>
              <a:t> and K</a:t>
            </a:r>
            <a:r>
              <a:rPr altLang="en-US" baseline="-25000" lang="en-US"/>
              <a:t>C </a:t>
            </a:r>
            <a:r>
              <a:rPr altLang="en-US" lang="en-US"/>
              <a:t>inputs from available A, A’, B, B’, C and C’ outputs of FFs. </a:t>
            </a:r>
          </a:p>
          <a:p>
            <a:pPr lvl="0"/>
            <a:endParaRPr altLang="en-US" lang="en-US"/>
          </a:p>
          <a:p>
            <a:pPr lvl="0"/>
            <a:r>
              <a:rPr altLang="en-US" lang="en-US"/>
              <a:t>This is done by drawing Karnaugh maps for each one of the inputs, minimizing them and writing Boolean equations.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65" name=""/>
        <p:cNvGrpSpPr/>
        <p:nvPr/>
      </p:nvGrpSpPr>
      <p:grpSpPr>
        <a:xfrm rot="0">
          <a:off x="0" y="0"/>
          <a:ext cx="0" cy="0"/>
          <a:chOff x="0" y="0"/>
          <a:chExt cx="0" cy="0"/>
        </a:xfrm>
      </p:grpSpPr>
      <p:sp>
        <p:nvSpPr>
          <p:cNvPr id="1049774"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71"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75"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76"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77"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78"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79"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J</a:t>
            </a:r>
            <a:r>
              <a:rPr altLang="en-US" baseline="-25000" sz="4000" lang="en-US">
                <a:solidFill>
                  <a:srgbClr val="FF0000"/>
                </a:solidFill>
              </a:rPr>
              <a:t>A</a:t>
            </a:r>
            <a:r>
              <a:rPr altLang="en-US" sz="4000" lang="en-US"/>
              <a:t> </a:t>
            </a:r>
            <a:r>
              <a:rPr altLang="en-US" lang="en-US"/>
              <a:t>      </a:t>
            </a:r>
          </a:p>
        </p:txBody>
      </p:sp>
      <p:pic>
        <p:nvPicPr>
          <p:cNvPr id="2097272"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pic>
        <p:nvPicPr>
          <p:cNvPr id="2097273" name="Picture 3"/>
          <p:cNvPicPr>
            <a:picLocks/>
          </p:cNvPicPr>
          <p:nvPr/>
        </p:nvPicPr>
        <p:blipFill>
          <a:blip xmlns:r="http://schemas.openxmlformats.org/officeDocument/2006/relationships" r:embed="rId3"/>
          <a:srcRect l="0" t="0" r="0" b="0"/>
          <a:stretch>
            <a:fillRect/>
          </a:stretch>
        </p:blipFill>
        <p:spPr>
          <a:xfrm rot="0">
            <a:off x="5499100" y="2590800"/>
            <a:ext cx="2892425" cy="3124200"/>
          </a:xfrm>
          <a:prstGeom prst="rect"/>
          <a:noFill/>
          <a:ln>
            <a:noFill/>
          </a:ln>
        </p:spPr>
      </p:pic>
      <p:sp>
        <p:nvSpPr>
          <p:cNvPr id="1049780"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81" name="Rectangle 12"/>
          <p:cNvSpPr/>
          <p:nvPr/>
        </p:nvSpPr>
        <p:spPr>
          <a:xfrm rot="0">
            <a:off x="41910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74" name="Picture 14"/>
          <p:cNvPicPr>
            <a:picLocks/>
          </p:cNvPicPr>
          <p:nvPr/>
        </p:nvPicPr>
        <p:blipFill>
          <a:blip xmlns:r="http://schemas.openxmlformats.org/officeDocument/2006/relationships" r:embed="rId4"/>
          <a:srcRect l="0" t="0" r="0" b="0"/>
          <a:stretch>
            <a:fillRect/>
          </a:stretch>
        </p:blipFill>
        <p:spPr>
          <a:xfrm rot="0">
            <a:off x="6613525" y="5715000"/>
            <a:ext cx="1114425" cy="352425"/>
          </a:xfrm>
          <a:prstGeom prst="rect"/>
          <a:noFill/>
          <a:ln>
            <a:noFill/>
          </a:ln>
        </p:spPr>
      </p:pic>
      <p:graphicFrame>
        <p:nvGraphicFramePr>
          <p:cNvPr id="4194339" name=""/>
          <p:cNvGraphicFramePr>
            <a:graphicFrameLocks/>
          </p:cNvGraphicFramePr>
          <p:nvPr/>
        </p:nvGraphicFramePr>
        <p:xfrm rot="0">
          <a:off x="5943600" y="838200"/>
          <a:ext cx="2540000" cy="1295400"/>
        </p:xfrm>
        <a:graphic>
          <a:graphicData uri="http://schemas.openxmlformats.org/presentationml/2006/ole">
            <mc:AlternateContent xmlns:mc="http://schemas.openxmlformats.org/markup-compatibility/2006">
              <mc:Choice xmlns:v="urn:schemas-microsoft-com:vml" Requires="v">
                <p:oleObj name="CorelDRAW" r:id="rId5" spid="" imgH="1295400" imgW="2540000" showAsIcon="0" progId="CorelDRAW.Graphic.13">
                  <p:embed followColorScheme="full"/>
                  <p:pic>
                    <p:nvPicPr>
                      <p:cNvPr id="2097275" name="Object 18"/>
                      <p:cNvPicPr>
                        <a:picLocks/>
                      </p:cNvPicPr>
                      <p:nvPr/>
                    </p:nvPicPr>
                    <p:blipFill>
                      <a:blip xmlns:r="http://schemas.openxmlformats.org/officeDocument/2006/relationships" r:embed="rId6"/>
                      <a:srcRect l="0" t="0" r="0" b="0"/>
                      <a:stretch>
                        <a:fillRect/>
                      </a:stretch>
                    </p:blipFill>
                    <p:spPr>
                      <a:xfrm rot="0">
                        <a:off x="5943600" y="838200"/>
                        <a:ext cx="2540000" cy="1295400"/>
                      </a:xfrm>
                      <a:prstGeom prst="rect"/>
                      <a:noFill/>
                      <a:ln>
                        <a:noFill/>
                      </a:ln>
                    </p:spPr>
                  </p:pic>
                </p:oleObj>
              </mc:Choice>
              <mc:Fallback>
                <p:oleObj name="CorelDRAW" r:id="rId5" spid="" imgH="1295400" imgW="2540000" showAsIcon="0" progId="CorelDRAW.Graphic.13">
                  <p:embed followColorScheme="full"/>
                  <p:pic>
                    <p:nvPicPr>
                      <p:cNvPr id="2097275" name="Object 18"/>
                      <p:cNvPicPr>
                        <a:picLocks/>
                      </p:cNvPicPr>
                      <p:nvPr/>
                    </p:nvPicPr>
                    <p:blipFill>
                      <a:blip xmlns:r="http://schemas.openxmlformats.org/officeDocument/2006/relationships" r:embed="rId6"/>
                      <a:srcRect l="0" t="0" r="0" b="0"/>
                      <a:stretch>
                        <a:fillRect/>
                      </a:stretch>
                    </p:blipFill>
                    <p:spPr>
                      <a:xfrm rot="0">
                        <a:off x="5943600" y="838200"/>
                        <a:ext cx="2540000" cy="1295400"/>
                      </a:xfrm>
                      <a:prstGeom prst="rect"/>
                      <a:noFill/>
                      <a:ln>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68" name=""/>
        <p:cNvGrpSpPr/>
        <p:nvPr/>
      </p:nvGrpSpPr>
      <p:grpSpPr>
        <a:xfrm rot="0">
          <a:off x="0" y="0"/>
          <a:ext cx="0" cy="0"/>
          <a:chOff x="0" y="0"/>
          <a:chExt cx="0" cy="0"/>
        </a:xfrm>
      </p:grpSpPr>
      <p:sp>
        <p:nvSpPr>
          <p:cNvPr id="104978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76"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86"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87"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88"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89"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90"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K</a:t>
            </a:r>
            <a:r>
              <a:rPr altLang="en-US" baseline="-25000" sz="4000" lang="en-US">
                <a:solidFill>
                  <a:srgbClr val="FF0000"/>
                </a:solidFill>
              </a:rPr>
              <a:t>A</a:t>
            </a:r>
            <a:r>
              <a:rPr altLang="en-US" sz="4000" lang="en-US"/>
              <a:t> </a:t>
            </a:r>
            <a:r>
              <a:rPr altLang="en-US" lang="en-US"/>
              <a:t>      </a:t>
            </a:r>
          </a:p>
        </p:txBody>
      </p:sp>
      <p:pic>
        <p:nvPicPr>
          <p:cNvPr id="2097277"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sp>
        <p:nvSpPr>
          <p:cNvPr id="1049791"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792" name="Rectangle 12"/>
          <p:cNvSpPr/>
          <p:nvPr/>
        </p:nvSpPr>
        <p:spPr>
          <a:xfrm rot="0">
            <a:off x="45720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78" name="Picture 2"/>
          <p:cNvPicPr>
            <a:picLocks/>
          </p:cNvPicPr>
          <p:nvPr/>
        </p:nvPicPr>
        <p:blipFill>
          <a:blip xmlns:r="http://schemas.openxmlformats.org/officeDocument/2006/relationships" r:embed="rId3"/>
          <a:srcRect l="0" t="0" r="0" b="0"/>
          <a:stretch>
            <a:fillRect/>
          </a:stretch>
        </p:blipFill>
        <p:spPr>
          <a:xfrm rot="0">
            <a:off x="5318125" y="2819400"/>
            <a:ext cx="2911475" cy="2971800"/>
          </a:xfrm>
          <a:prstGeom prst="rect"/>
          <a:noFill/>
          <a:ln>
            <a:noFill/>
          </a:ln>
        </p:spPr>
      </p:pic>
      <p:pic>
        <p:nvPicPr>
          <p:cNvPr id="2097279" name="Picture 13"/>
          <p:cNvPicPr>
            <a:picLocks/>
          </p:cNvPicPr>
          <p:nvPr/>
        </p:nvPicPr>
        <p:blipFill>
          <a:blip xmlns:r="http://schemas.openxmlformats.org/officeDocument/2006/relationships" r:embed="rId4"/>
          <a:srcRect l="0" t="0" r="0" b="0"/>
          <a:stretch>
            <a:fillRect/>
          </a:stretch>
        </p:blipFill>
        <p:spPr>
          <a:xfrm rot="0">
            <a:off x="6400800" y="5765800"/>
            <a:ext cx="1371600" cy="352425"/>
          </a:xfrm>
          <a:prstGeom prst="rect"/>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71" name=""/>
        <p:cNvGrpSpPr/>
        <p:nvPr/>
      </p:nvGrpSpPr>
      <p:grpSpPr>
        <a:xfrm rot="0">
          <a:off x="0" y="0"/>
          <a:ext cx="0" cy="0"/>
          <a:chOff x="0" y="0"/>
          <a:chExt cx="0" cy="0"/>
        </a:xfrm>
      </p:grpSpPr>
      <p:sp>
        <p:nvSpPr>
          <p:cNvPr id="1049796"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8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797"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798"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799"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00"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01"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J</a:t>
            </a:r>
            <a:r>
              <a:rPr altLang="en-US" baseline="-25000" sz="4000" lang="en-US">
                <a:solidFill>
                  <a:srgbClr val="FF0000"/>
                </a:solidFill>
              </a:rPr>
              <a:t>B</a:t>
            </a:r>
            <a:r>
              <a:rPr altLang="en-US" sz="4000" lang="en-US"/>
              <a:t> </a:t>
            </a:r>
            <a:r>
              <a:rPr altLang="en-US" lang="en-US"/>
              <a:t>      </a:t>
            </a:r>
          </a:p>
        </p:txBody>
      </p:sp>
      <p:pic>
        <p:nvPicPr>
          <p:cNvPr id="2097281"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sp>
        <p:nvSpPr>
          <p:cNvPr id="1049802"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03" name="Rectangle 12"/>
          <p:cNvSpPr/>
          <p:nvPr/>
        </p:nvSpPr>
        <p:spPr>
          <a:xfrm rot="0">
            <a:off x="34290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82" name="Picture 2"/>
          <p:cNvPicPr>
            <a:picLocks/>
          </p:cNvPicPr>
          <p:nvPr/>
        </p:nvPicPr>
        <p:blipFill>
          <a:blip xmlns:r="http://schemas.openxmlformats.org/officeDocument/2006/relationships" r:embed="rId3"/>
          <a:srcRect l="0" t="0" r="0" b="0"/>
          <a:stretch>
            <a:fillRect/>
          </a:stretch>
        </p:blipFill>
        <p:spPr>
          <a:xfrm rot="0">
            <a:off x="5562600" y="2695575"/>
            <a:ext cx="2743200" cy="3259137"/>
          </a:xfrm>
          <a:prstGeom prst="rect"/>
          <a:noFill/>
          <a:ln>
            <a:noFill/>
          </a:ln>
        </p:spPr>
      </p:pic>
      <p:pic>
        <p:nvPicPr>
          <p:cNvPr id="2097283" name="Picture 5"/>
          <p:cNvPicPr>
            <a:picLocks/>
          </p:cNvPicPr>
          <p:nvPr/>
        </p:nvPicPr>
        <p:blipFill>
          <a:blip xmlns:r="http://schemas.openxmlformats.org/officeDocument/2006/relationships" r:embed="rId4"/>
          <a:srcRect l="0" t="0" r="0" b="0"/>
          <a:stretch>
            <a:fillRect/>
          </a:stretch>
        </p:blipFill>
        <p:spPr>
          <a:xfrm rot="0">
            <a:off x="6248400" y="3313112"/>
            <a:ext cx="1905000" cy="2478087"/>
          </a:xfrm>
          <a:prstGeom prst="rect"/>
          <a:noFill/>
          <a:ln>
            <a:noFill/>
          </a:ln>
        </p:spPr>
      </p:pic>
      <p:pic>
        <p:nvPicPr>
          <p:cNvPr id="2097284" name="Picture 13"/>
          <p:cNvPicPr>
            <a:picLocks/>
          </p:cNvPicPr>
          <p:nvPr/>
        </p:nvPicPr>
        <p:blipFill>
          <a:blip xmlns:r="http://schemas.openxmlformats.org/officeDocument/2006/relationships" r:embed="rId5"/>
          <a:srcRect l="0" t="0" r="0" b="0"/>
          <a:stretch>
            <a:fillRect/>
          </a:stretch>
        </p:blipFill>
        <p:spPr>
          <a:xfrm rot="0">
            <a:off x="6765925" y="5880100"/>
            <a:ext cx="885825" cy="323850"/>
          </a:xfrm>
          <a:prstGeom prst="rect"/>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74" name=""/>
        <p:cNvGrpSpPr/>
        <p:nvPr/>
      </p:nvGrpSpPr>
      <p:grpSpPr>
        <a:xfrm rot="0">
          <a:off x="0" y="0"/>
          <a:ext cx="0" cy="0"/>
          <a:chOff x="0" y="0"/>
          <a:chExt cx="0" cy="0"/>
        </a:xfrm>
      </p:grpSpPr>
      <p:sp>
        <p:nvSpPr>
          <p:cNvPr id="1049807"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85"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08"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09"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810"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11"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12"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K</a:t>
            </a:r>
            <a:r>
              <a:rPr altLang="en-US" baseline="-25000" sz="4000" lang="en-US">
                <a:solidFill>
                  <a:srgbClr val="FF0000"/>
                </a:solidFill>
              </a:rPr>
              <a:t>B</a:t>
            </a:r>
            <a:r>
              <a:rPr altLang="en-US" sz="4000" lang="en-US"/>
              <a:t> </a:t>
            </a:r>
            <a:r>
              <a:rPr altLang="en-US" lang="en-US"/>
              <a:t>      </a:t>
            </a:r>
          </a:p>
        </p:txBody>
      </p:sp>
      <p:pic>
        <p:nvPicPr>
          <p:cNvPr id="2097286"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sp>
        <p:nvSpPr>
          <p:cNvPr id="1049813"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14" name="Rectangle 12"/>
          <p:cNvSpPr/>
          <p:nvPr/>
        </p:nvSpPr>
        <p:spPr>
          <a:xfrm rot="0">
            <a:off x="38100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87" name="Picture 2"/>
          <p:cNvPicPr>
            <a:picLocks/>
          </p:cNvPicPr>
          <p:nvPr/>
        </p:nvPicPr>
        <p:blipFill>
          <a:blip xmlns:r="http://schemas.openxmlformats.org/officeDocument/2006/relationships" r:embed="rId3"/>
          <a:srcRect l="0" t="0" r="0" b="0"/>
          <a:stretch>
            <a:fillRect/>
          </a:stretch>
        </p:blipFill>
        <p:spPr>
          <a:xfrm rot="0">
            <a:off x="5410200" y="2781300"/>
            <a:ext cx="2895600" cy="3182937"/>
          </a:xfrm>
          <a:prstGeom prst="rect"/>
          <a:noFill/>
          <a:ln>
            <a:noFill/>
          </a:ln>
        </p:spPr>
      </p:pic>
      <p:pic>
        <p:nvPicPr>
          <p:cNvPr id="2097288" name="Picture 5"/>
          <p:cNvPicPr>
            <a:picLocks/>
          </p:cNvPicPr>
          <p:nvPr/>
        </p:nvPicPr>
        <p:blipFill>
          <a:blip xmlns:r="http://schemas.openxmlformats.org/officeDocument/2006/relationships" r:embed="rId4"/>
          <a:srcRect l="0" t="0" r="0" b="0"/>
          <a:stretch>
            <a:fillRect/>
          </a:stretch>
        </p:blipFill>
        <p:spPr>
          <a:xfrm rot="0">
            <a:off x="6199187" y="3325812"/>
            <a:ext cx="1905000" cy="2478087"/>
          </a:xfrm>
          <a:prstGeom prst="rect"/>
          <a:noFill/>
          <a:ln>
            <a:noFill/>
          </a:ln>
        </p:spPr>
      </p:pic>
      <p:pic>
        <p:nvPicPr>
          <p:cNvPr id="2097289" name="Picture 13"/>
          <p:cNvPicPr>
            <a:picLocks/>
          </p:cNvPicPr>
          <p:nvPr/>
        </p:nvPicPr>
        <p:blipFill>
          <a:blip xmlns:r="http://schemas.openxmlformats.org/officeDocument/2006/relationships" r:embed="rId5"/>
          <a:srcRect l="0" t="0" r="0" b="0"/>
          <a:stretch>
            <a:fillRect/>
          </a:stretch>
        </p:blipFill>
        <p:spPr>
          <a:xfrm rot="0">
            <a:off x="6477000" y="5840412"/>
            <a:ext cx="1352550" cy="371475"/>
          </a:xfrm>
          <a:prstGeom prst="rect"/>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277" name=""/>
        <p:cNvGrpSpPr/>
        <p:nvPr/>
      </p:nvGrpSpPr>
      <p:grpSpPr>
        <a:xfrm rot="0">
          <a:off x="0" y="0"/>
          <a:ext cx="0" cy="0"/>
          <a:chOff x="0" y="0"/>
          <a:chExt cx="0" cy="0"/>
        </a:xfrm>
      </p:grpSpPr>
      <p:sp>
        <p:nvSpPr>
          <p:cNvPr id="1049818"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9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19"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20"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821"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22"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23"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J</a:t>
            </a:r>
            <a:r>
              <a:rPr altLang="en-US" baseline="-25000" sz="4000" lang="en-US">
                <a:solidFill>
                  <a:srgbClr val="FF0000"/>
                </a:solidFill>
              </a:rPr>
              <a:t>C</a:t>
            </a:r>
            <a:r>
              <a:rPr altLang="en-US" sz="4000" lang="en-US"/>
              <a:t> </a:t>
            </a:r>
            <a:r>
              <a:rPr altLang="en-US" lang="en-US"/>
              <a:t>      </a:t>
            </a:r>
          </a:p>
        </p:txBody>
      </p:sp>
      <p:pic>
        <p:nvPicPr>
          <p:cNvPr id="2097291"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sp>
        <p:nvSpPr>
          <p:cNvPr id="1049824"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25" name="Rectangle 12"/>
          <p:cNvSpPr/>
          <p:nvPr/>
        </p:nvSpPr>
        <p:spPr>
          <a:xfrm rot="0">
            <a:off x="25908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92" name="Picture 2"/>
          <p:cNvPicPr>
            <a:picLocks/>
          </p:cNvPicPr>
          <p:nvPr/>
        </p:nvPicPr>
        <p:blipFill>
          <a:blip xmlns:r="http://schemas.openxmlformats.org/officeDocument/2006/relationships" r:embed="rId3"/>
          <a:srcRect l="0" t="0" r="0" b="0"/>
          <a:stretch>
            <a:fillRect/>
          </a:stretch>
        </p:blipFill>
        <p:spPr>
          <a:xfrm rot="0">
            <a:off x="5334000" y="2514600"/>
            <a:ext cx="2819400" cy="3241675"/>
          </a:xfrm>
          <a:prstGeom prst="rect"/>
          <a:noFill/>
          <a:ln>
            <a:noFill/>
          </a:ln>
        </p:spPr>
      </p:pic>
      <p:pic>
        <p:nvPicPr>
          <p:cNvPr id="2097293" name="Picture 5"/>
          <p:cNvPicPr>
            <a:picLocks/>
          </p:cNvPicPr>
          <p:nvPr/>
        </p:nvPicPr>
        <p:blipFill>
          <a:blip xmlns:r="http://schemas.openxmlformats.org/officeDocument/2006/relationships" r:embed="rId4"/>
          <a:srcRect l="0" t="0" r="0" b="0"/>
          <a:stretch>
            <a:fillRect/>
          </a:stretch>
        </p:blipFill>
        <p:spPr>
          <a:xfrm rot="0">
            <a:off x="6105525" y="3101975"/>
            <a:ext cx="1905000" cy="2478087"/>
          </a:xfrm>
          <a:prstGeom prst="rect"/>
          <a:noFill/>
          <a:ln>
            <a:noFill/>
          </a:ln>
        </p:spPr>
      </p:pic>
      <p:pic>
        <p:nvPicPr>
          <p:cNvPr id="2097294" name="Picture 13"/>
          <p:cNvPicPr>
            <a:picLocks/>
          </p:cNvPicPr>
          <p:nvPr/>
        </p:nvPicPr>
        <p:blipFill>
          <a:blip xmlns:r="http://schemas.openxmlformats.org/officeDocument/2006/relationships" r:embed="rId5"/>
          <a:srcRect l="0" t="0" r="0" b="0"/>
          <a:stretch>
            <a:fillRect/>
          </a:stretch>
        </p:blipFill>
        <p:spPr>
          <a:xfrm rot="0">
            <a:off x="6530975" y="5719762"/>
            <a:ext cx="1057275" cy="381000"/>
          </a:xfrm>
          <a:prstGeom prst="rect"/>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280" name=""/>
        <p:cNvGrpSpPr/>
        <p:nvPr/>
      </p:nvGrpSpPr>
      <p:grpSpPr>
        <a:xfrm rot="0">
          <a:off x="0" y="0"/>
          <a:ext cx="0" cy="0"/>
          <a:chOff x="0" y="0"/>
          <a:chExt cx="0" cy="0"/>
        </a:xfrm>
      </p:grpSpPr>
      <p:sp>
        <p:nvSpPr>
          <p:cNvPr id="1049829"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295"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30"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31"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832"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33"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34" name="TextBox 38"/>
          <p:cNvSpPr txBox="1"/>
          <p:nvPr/>
        </p:nvSpPr>
        <p:spPr>
          <a:xfrm rot="0">
            <a:off x="990600" y="18288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Step – 4       </a:t>
            </a:r>
            <a:r>
              <a:rPr altLang="en-US" b="1" lang="en-US">
                <a:solidFill>
                  <a:srgbClr val="3366FF"/>
                </a:solidFill>
              </a:rPr>
              <a:t>Karnaugh Mapping -</a:t>
            </a:r>
            <a:r>
              <a:rPr altLang="en-US" lang="en-US"/>
              <a:t> </a:t>
            </a:r>
            <a:r>
              <a:rPr altLang="en-US" sz="4000" lang="en-US"/>
              <a:t> </a:t>
            </a:r>
            <a:r>
              <a:rPr altLang="en-US" sz="4000" lang="en-US">
                <a:solidFill>
                  <a:srgbClr val="FF0000"/>
                </a:solidFill>
              </a:rPr>
              <a:t>K</a:t>
            </a:r>
            <a:r>
              <a:rPr altLang="en-US" baseline="-25000" sz="4000" lang="en-US">
                <a:solidFill>
                  <a:srgbClr val="FF0000"/>
                </a:solidFill>
              </a:rPr>
              <a:t>C</a:t>
            </a:r>
            <a:r>
              <a:rPr altLang="en-US" sz="4000" lang="en-US"/>
              <a:t> </a:t>
            </a:r>
            <a:r>
              <a:rPr altLang="en-US" lang="en-US"/>
              <a:t>      </a:t>
            </a:r>
          </a:p>
        </p:txBody>
      </p:sp>
      <p:pic>
        <p:nvPicPr>
          <p:cNvPr id="2097296" name="Picture 2"/>
          <p:cNvPicPr>
            <a:picLocks/>
          </p:cNvPicPr>
          <p:nvPr/>
        </p:nvPicPr>
        <p:blipFill>
          <a:blip xmlns:r="http://schemas.openxmlformats.org/officeDocument/2006/relationships" r:embed="rId2"/>
          <a:srcRect l="0" t="0" r="0" b="0"/>
          <a:stretch>
            <a:fillRect/>
          </a:stretch>
        </p:blipFill>
        <p:spPr>
          <a:xfrm rot="0">
            <a:off x="685800" y="2819400"/>
            <a:ext cx="4248150" cy="3124200"/>
          </a:xfrm>
          <a:prstGeom prst="rect"/>
          <a:noFill/>
          <a:ln>
            <a:noFill/>
          </a:ln>
        </p:spPr>
      </p:pic>
      <p:sp>
        <p:nvSpPr>
          <p:cNvPr id="1049835" name="Rectangle 11"/>
          <p:cNvSpPr/>
          <p:nvPr/>
        </p:nvSpPr>
        <p:spPr>
          <a:xfrm rot="0">
            <a:off x="685800" y="3495675"/>
            <a:ext cx="8382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36" name="Rectangle 12"/>
          <p:cNvSpPr/>
          <p:nvPr/>
        </p:nvSpPr>
        <p:spPr>
          <a:xfrm rot="0">
            <a:off x="2971800" y="3505200"/>
            <a:ext cx="381000" cy="2362200"/>
          </a:xfrm>
          <a:prstGeom prst="rect"/>
          <a:solidFill>
            <a:schemeClr val="accent1">
              <a:alpha val="10196"/>
            </a:schemeClr>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97" name="Picture 2"/>
          <p:cNvPicPr>
            <a:picLocks/>
          </p:cNvPicPr>
          <p:nvPr/>
        </p:nvPicPr>
        <p:blipFill>
          <a:blip xmlns:r="http://schemas.openxmlformats.org/officeDocument/2006/relationships" r:embed="rId3"/>
          <a:srcRect l="0" t="0" r="0" b="0"/>
          <a:stretch>
            <a:fillRect/>
          </a:stretch>
        </p:blipFill>
        <p:spPr>
          <a:xfrm rot="0">
            <a:off x="5427662" y="2573337"/>
            <a:ext cx="3057525" cy="3200400"/>
          </a:xfrm>
          <a:prstGeom prst="rect"/>
          <a:noFill/>
          <a:ln>
            <a:noFill/>
          </a:ln>
        </p:spPr>
      </p:pic>
      <p:pic>
        <p:nvPicPr>
          <p:cNvPr id="2097298" name="Picture 5"/>
          <p:cNvPicPr>
            <a:picLocks/>
          </p:cNvPicPr>
          <p:nvPr/>
        </p:nvPicPr>
        <p:blipFill>
          <a:blip xmlns:r="http://schemas.openxmlformats.org/officeDocument/2006/relationships" r:embed="rId4"/>
          <a:srcRect l="0" t="0" r="0" b="0"/>
          <a:stretch>
            <a:fillRect/>
          </a:stretch>
        </p:blipFill>
        <p:spPr>
          <a:xfrm rot="0">
            <a:off x="6248400" y="3124200"/>
            <a:ext cx="1828800" cy="2478087"/>
          </a:xfrm>
          <a:prstGeom prst="rect"/>
          <a:noFill/>
          <a:ln>
            <a:noFill/>
          </a:ln>
        </p:spPr>
      </p:pic>
      <p:pic>
        <p:nvPicPr>
          <p:cNvPr id="2097299" name="Picture 13"/>
          <p:cNvPicPr>
            <a:picLocks/>
          </p:cNvPicPr>
          <p:nvPr/>
        </p:nvPicPr>
        <p:blipFill>
          <a:blip xmlns:r="http://schemas.openxmlformats.org/officeDocument/2006/relationships" r:embed="rId5"/>
          <a:srcRect l="0" t="0" r="0" b="0"/>
          <a:stretch>
            <a:fillRect/>
          </a:stretch>
        </p:blipFill>
        <p:spPr>
          <a:xfrm rot="0">
            <a:off x="6454775" y="5715000"/>
            <a:ext cx="1438275" cy="371475"/>
          </a:xfrm>
          <a:prstGeom prst="rect"/>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283" name=""/>
        <p:cNvGrpSpPr/>
        <p:nvPr/>
      </p:nvGrpSpPr>
      <p:grpSpPr>
        <a:xfrm rot="0">
          <a:off x="0" y="0"/>
          <a:ext cx="0" cy="0"/>
          <a:chOff x="0" y="0"/>
          <a:chExt cx="0" cy="0"/>
        </a:xfrm>
      </p:grpSpPr>
      <p:sp>
        <p:nvSpPr>
          <p:cNvPr id="1049840"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30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41"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42"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843"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44"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45" name="TextBox 38"/>
          <p:cNvSpPr txBox="1"/>
          <p:nvPr/>
        </p:nvSpPr>
        <p:spPr>
          <a:xfrm rot="0">
            <a:off x="990600" y="2592387"/>
            <a:ext cx="4419600" cy="2676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Step –  5    </a:t>
            </a:r>
          </a:p>
          <a:p>
            <a:endParaRPr altLang="en-US" lang="en-US"/>
          </a:p>
          <a:p>
            <a:r>
              <a:rPr altLang="en-US" lang="en-US"/>
              <a:t>When all input conditions are obtained, a circuit can be drawn that will produce the desired output. The circuit can be tested in software before implementation.</a:t>
            </a:r>
          </a:p>
        </p:txBody>
      </p:sp>
      <p:pic>
        <p:nvPicPr>
          <p:cNvPr id="2097301" name="Picture 2"/>
          <p:cNvPicPr>
            <a:picLocks/>
          </p:cNvPicPr>
          <p:nvPr/>
        </p:nvPicPr>
        <p:blipFill>
          <a:blip xmlns:r="http://schemas.openxmlformats.org/officeDocument/2006/relationships" r:embed="rId2"/>
          <a:srcRect l="0" t="0" r="0" b="0"/>
          <a:stretch>
            <a:fillRect/>
          </a:stretch>
        </p:blipFill>
        <p:spPr>
          <a:xfrm rot="0">
            <a:off x="5638800" y="1981200"/>
            <a:ext cx="2371725" cy="3765550"/>
          </a:xfrm>
          <a:prstGeom prst="rect"/>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286" name=""/>
        <p:cNvGrpSpPr/>
        <p:nvPr/>
      </p:nvGrpSpPr>
      <p:grpSpPr>
        <a:xfrm rot="0">
          <a:off x="0" y="0"/>
          <a:ext cx="0" cy="0"/>
          <a:chOff x="0" y="0"/>
          <a:chExt cx="0" cy="0"/>
        </a:xfrm>
      </p:grpSpPr>
      <p:sp>
        <p:nvSpPr>
          <p:cNvPr id="1049849"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302"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50"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51" name="Rectangle 13"/>
          <p:cNvSpPr/>
          <p:nvPr/>
        </p:nvSpPr>
        <p:spPr>
          <a:xfrm rot="0">
            <a:off x="914400" y="1143000"/>
            <a:ext cx="44989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Counters with Arbitrary Sequences</a:t>
            </a:r>
          </a:p>
        </p:txBody>
      </p:sp>
      <p:sp>
        <p:nvSpPr>
          <p:cNvPr id="1049852"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53"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54" name="TextBox 38"/>
          <p:cNvSpPr txBox="1"/>
          <p:nvPr/>
        </p:nvSpPr>
        <p:spPr>
          <a:xfrm rot="0">
            <a:off x="990600" y="1828800"/>
            <a:ext cx="73152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Step – 5</a:t>
            </a:r>
          </a:p>
        </p:txBody>
      </p:sp>
      <p:pic>
        <p:nvPicPr>
          <p:cNvPr id="2097303" name="Picture 2"/>
          <p:cNvPicPr>
            <a:picLocks/>
          </p:cNvPicPr>
          <p:nvPr/>
        </p:nvPicPr>
        <p:blipFill>
          <a:blip xmlns:r="http://schemas.openxmlformats.org/officeDocument/2006/relationships" r:embed="rId2"/>
          <a:srcRect l="0" t="0" r="0" b="0"/>
          <a:stretch>
            <a:fillRect/>
          </a:stretch>
        </p:blipFill>
        <p:spPr>
          <a:xfrm rot="0">
            <a:off x="1143000" y="2362200"/>
            <a:ext cx="7124700" cy="3659187"/>
          </a:xfrm>
          <a:prstGeom prst="rect"/>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showMasterSp="1">
  <p:cSld>
    <p:spTree>
      <p:nvGrpSpPr>
        <p:cNvPr id="289" name=""/>
        <p:cNvGrpSpPr/>
        <p:nvPr/>
      </p:nvGrpSpPr>
      <p:grpSpPr>
        <a:xfrm rot="0">
          <a:off x="0" y="0"/>
          <a:ext cx="0" cy="0"/>
          <a:chOff x="0" y="0"/>
          <a:chExt cx="0" cy="0"/>
        </a:xfrm>
      </p:grpSpPr>
      <p:grpSp>
        <p:nvGrpSpPr>
          <p:cNvPr id="290" name=""/>
          <p:cNvGrpSpPr/>
          <p:nvPr/>
        </p:nvGrpSpPr>
        <p:grpSpPr>
          <a:xfrm rot="0">
            <a:off x="1752600" y="2667000"/>
            <a:ext cx="5791200" cy="1743075"/>
            <a:chOff x="1104" y="1680"/>
            <a:chExt cx="3648" cy="1098"/>
          </a:xfrm>
        </p:grpSpPr>
        <p:graphicFrame>
          <p:nvGraphicFramePr>
            <p:cNvPr id="4194340" name=""/>
            <p:cNvGraphicFramePr>
              <a:graphicFrameLocks/>
            </p:cNvGraphicFramePr>
            <p:nvPr/>
          </p:nvGraphicFramePr>
          <p:xfrm rot="0">
            <a:off x="1392" y="1824"/>
            <a:ext cx="3360" cy="954"/>
          </p:xfrm>
          <a:graphic>
            <a:graphicData uri="http://schemas.openxmlformats.org/presentationml/2006/ole">
              <mc:AlternateContent xmlns:mc="http://schemas.openxmlformats.org/markup-compatibility/2006">
                <mc:Choice xmlns:v="urn:schemas-microsoft-com:vml" Requires="v">
                  <p:oleObj name="CorelDRAW" r:id="rId1" spid="" imgH="954" imgW="3360" showAsIcon="0" progId="CorelDRAW.Graphic.13">
                    <p:embed followColorScheme="full"/>
                    <p:pic>
                      <p:nvPicPr>
                        <p:cNvPr id="2097304" name="Object 57"/>
                        <p:cNvPicPr>
                          <a:picLocks/>
                        </p:cNvPicPr>
                        <p:nvPr/>
                      </p:nvPicPr>
                      <p:blipFill>
                        <a:blip xmlns:r="http://schemas.openxmlformats.org/officeDocument/2006/relationships" r:embed="rId2"/>
                        <a:srcRect l="0" t="0" r="0" b="0"/>
                        <a:stretch>
                          <a:fillRect/>
                        </a:stretch>
                      </p:blipFill>
                      <p:spPr>
                        <a:xfrm rot="0">
                          <a:off x="1392" y="1824"/>
                          <a:ext cx="3360" cy="954"/>
                        </a:xfrm>
                        <a:prstGeom prst="rect"/>
                        <a:noFill/>
                        <a:ln>
                          <a:noFill/>
                        </a:ln>
                      </p:spPr>
                    </p:pic>
                  </p:oleObj>
                </mc:Choice>
                <mc:Fallback>
                  <p:oleObj name="CorelDRAW" r:id="rId1" spid="" imgH="954" imgW="3360" showAsIcon="0" progId="CorelDRAW.Graphic.13">
                    <p:embed followColorScheme="full"/>
                    <p:pic>
                      <p:nvPicPr>
                        <p:cNvPr id="2097304" name="Object 57"/>
                        <p:cNvPicPr>
                          <a:picLocks/>
                        </p:cNvPicPr>
                        <p:nvPr/>
                      </p:nvPicPr>
                      <p:blipFill>
                        <a:blip xmlns:r="http://schemas.openxmlformats.org/officeDocument/2006/relationships" r:embed="rId2"/>
                        <a:srcRect l="0" t="0" r="0" b="0"/>
                        <a:stretch>
                          <a:fillRect/>
                        </a:stretch>
                      </p:blipFill>
                      <p:spPr>
                        <a:xfrm rot="0">
                          <a:off x="1392" y="1824"/>
                          <a:ext cx="3360" cy="954"/>
                        </a:xfrm>
                        <a:prstGeom prst="rect"/>
                        <a:noFill/>
                        <a:ln>
                          <a:noFill/>
                        </a:ln>
                      </p:spPr>
                    </p:pic>
                  </p:oleObj>
                </mc:Fallback>
              </mc:AlternateContent>
            </a:graphicData>
          </a:graphic>
        </p:graphicFrame>
        <p:grpSp>
          <p:nvGrpSpPr>
            <p:cNvPr id="291" name=""/>
            <p:cNvGrpSpPr/>
            <p:nvPr/>
          </p:nvGrpSpPr>
          <p:grpSpPr>
            <a:xfrm rot="0">
              <a:off x="1104" y="1680"/>
              <a:ext cx="3392" cy="1008"/>
              <a:chOff x="1104" y="1680"/>
              <a:chExt cx="3392" cy="1008"/>
            </a:xfrm>
          </p:grpSpPr>
          <p:sp>
            <p:nvSpPr>
              <p:cNvPr id="1049858" name="Text Box 20"/>
              <p:cNvSpPr txBox="1"/>
              <p:nvPr/>
            </p:nvSpPr>
            <p:spPr>
              <a:xfrm rot="0">
                <a:off x="1296" y="1680"/>
                <a:ext cx="67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HIGH</a:t>
                </a:r>
              </a:p>
            </p:txBody>
          </p:sp>
          <p:sp>
            <p:nvSpPr>
              <p:cNvPr id="1049859" name="Text Box 21"/>
              <p:cNvSpPr txBox="1"/>
              <p:nvPr/>
            </p:nvSpPr>
            <p:spPr>
              <a:xfrm rot="0">
                <a:off x="1104" y="2304"/>
                <a:ext cx="384"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CLK</a:t>
                </a:r>
              </a:p>
            </p:txBody>
          </p:sp>
          <p:sp>
            <p:nvSpPr>
              <p:cNvPr id="1049860" name="Text Box 22"/>
              <p:cNvSpPr txBox="1"/>
              <p:nvPr/>
            </p:nvSpPr>
            <p:spPr>
              <a:xfrm rot="0">
                <a:off x="2052" y="2352"/>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sp>
            <p:nvSpPr>
              <p:cNvPr id="1049861" name="Text Box 23"/>
              <p:cNvSpPr txBox="1"/>
              <p:nvPr/>
            </p:nvSpPr>
            <p:spPr>
              <a:xfrm rot="0">
                <a:off x="2184" y="2352"/>
                <a:ext cx="272"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49862" name="Text Box 24"/>
              <p:cNvSpPr txBox="1"/>
              <p:nvPr/>
            </p:nvSpPr>
            <p:spPr>
              <a:xfrm rot="0">
                <a:off x="2316" y="2348"/>
                <a:ext cx="24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49863" name="Rectangle 27"/>
              <p:cNvSpPr/>
              <p:nvPr/>
            </p:nvSpPr>
            <p:spPr>
              <a:xfrm rot="0">
                <a:off x="1740" y="2344"/>
                <a:ext cx="6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864" name="Text Box 34"/>
              <p:cNvSpPr txBox="1"/>
              <p:nvPr/>
            </p:nvSpPr>
            <p:spPr>
              <a:xfrm rot="0">
                <a:off x="1632" y="1824"/>
                <a:ext cx="528"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Counter 1</a:t>
                </a:r>
              </a:p>
            </p:txBody>
          </p:sp>
          <p:sp>
            <p:nvSpPr>
              <p:cNvPr id="1049865" name="Text Box 43"/>
              <p:cNvSpPr txBox="1"/>
              <p:nvPr/>
            </p:nvSpPr>
            <p:spPr>
              <a:xfrm rot="0">
                <a:off x="3360" y="1818"/>
                <a:ext cx="528"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Counter 2</a:t>
                </a:r>
              </a:p>
            </p:txBody>
          </p:sp>
          <p:sp>
            <p:nvSpPr>
              <p:cNvPr id="1049866" name="Rectangle 44"/>
              <p:cNvSpPr/>
              <p:nvPr/>
            </p:nvSpPr>
            <p:spPr>
              <a:xfrm rot="0">
                <a:off x="3456" y="2352"/>
                <a:ext cx="6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9867" name="Rectangle 45"/>
              <p:cNvSpPr/>
              <p:nvPr/>
            </p:nvSpPr>
            <p:spPr>
              <a:xfrm rot="0">
                <a:off x="1660" y="2050"/>
                <a:ext cx="320"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CTEN</a:t>
                </a:r>
              </a:p>
            </p:txBody>
          </p:sp>
          <p:sp>
            <p:nvSpPr>
              <p:cNvPr id="1049868" name="Rectangle 46"/>
              <p:cNvSpPr/>
              <p:nvPr/>
            </p:nvSpPr>
            <p:spPr>
              <a:xfrm rot="0">
                <a:off x="3360" y="2064"/>
                <a:ext cx="320"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CTEN</a:t>
                </a:r>
              </a:p>
            </p:txBody>
          </p:sp>
          <p:sp>
            <p:nvSpPr>
              <p:cNvPr id="1049869" name="Text Box 47"/>
              <p:cNvSpPr txBox="1"/>
              <p:nvPr/>
            </p:nvSpPr>
            <p:spPr>
              <a:xfrm rot="0">
                <a:off x="1776" y="2160"/>
                <a:ext cx="76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49870" name="Text Box 48"/>
              <p:cNvSpPr txBox="1"/>
              <p:nvPr/>
            </p:nvSpPr>
            <p:spPr>
              <a:xfrm rot="0">
                <a:off x="3600" y="2160"/>
                <a:ext cx="76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49871" name="Text Box 49"/>
              <p:cNvSpPr txBox="1"/>
              <p:nvPr/>
            </p:nvSpPr>
            <p:spPr>
              <a:xfrm rot="0">
                <a:off x="2448" y="2352"/>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
            <p:nvSpPr>
              <p:cNvPr id="1049872" name="Text Box 50"/>
              <p:cNvSpPr txBox="1"/>
              <p:nvPr/>
            </p:nvSpPr>
            <p:spPr>
              <a:xfrm rot="0">
                <a:off x="3792" y="2356"/>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sp>
            <p:nvSpPr>
              <p:cNvPr id="1049873" name="Text Box 51"/>
              <p:cNvSpPr txBox="1"/>
              <p:nvPr/>
            </p:nvSpPr>
            <p:spPr>
              <a:xfrm rot="0">
                <a:off x="3924" y="2356"/>
                <a:ext cx="272"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49874" name="Text Box 52"/>
              <p:cNvSpPr txBox="1"/>
              <p:nvPr/>
            </p:nvSpPr>
            <p:spPr>
              <a:xfrm rot="0">
                <a:off x="4056" y="2352"/>
                <a:ext cx="24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49875" name="Text Box 53"/>
              <p:cNvSpPr txBox="1"/>
              <p:nvPr/>
            </p:nvSpPr>
            <p:spPr>
              <a:xfrm rot="0">
                <a:off x="4188" y="2356"/>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
            <p:nvSpPr>
              <p:cNvPr id="1049876" name="Rectangle 54"/>
              <p:cNvSpPr/>
              <p:nvPr/>
            </p:nvSpPr>
            <p:spPr>
              <a:xfrm rot="0">
                <a:off x="2544" y="2064"/>
                <a:ext cx="22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TC</a:t>
                </a:r>
              </a:p>
            </p:txBody>
          </p:sp>
          <p:sp>
            <p:nvSpPr>
              <p:cNvPr id="1049877" name="Rectangle 55"/>
              <p:cNvSpPr/>
              <p:nvPr/>
            </p:nvSpPr>
            <p:spPr>
              <a:xfrm rot="0">
                <a:off x="4272" y="2064"/>
                <a:ext cx="22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TC</a:t>
                </a:r>
              </a:p>
            </p:txBody>
          </p:sp>
          <p:sp>
            <p:nvSpPr>
              <p:cNvPr id="1049878" name="Text Box 58"/>
              <p:cNvSpPr txBox="1"/>
              <p:nvPr/>
            </p:nvSpPr>
            <p:spPr>
              <a:xfrm rot="0">
                <a:off x="1296" y="2496"/>
                <a:ext cx="336"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f</a:t>
                </a:r>
                <a:r>
                  <a:rPr altLang="en-US" baseline="-25000" sz="1400" lang="en-US">
                    <a:solidFill>
                      <a:srgbClr val="FF0000"/>
                    </a:solidFill>
                  </a:rPr>
                  <a:t>in</a:t>
                </a:r>
              </a:p>
            </p:txBody>
          </p:sp>
        </p:grpSp>
      </p:grpSp>
      <p:sp>
        <p:nvSpPr>
          <p:cNvPr id="1049879" name="WordArt 18"/>
          <p:cNvSpPr/>
          <p:nvPr/>
        </p:nvSpPr>
        <p:spPr>
          <a:xfrm rot="0">
            <a:off x="762000" y="45720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880" name="WordArt 19"/>
          <p:cNvSpPr/>
          <p:nvPr/>
        </p:nvSpPr>
        <p:spPr>
          <a:xfrm rot="0">
            <a:off x="762000" y="5181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9881" name="Text Box 62"/>
          <p:cNvSpPr txBox="1"/>
          <p:nvPr/>
        </p:nvSpPr>
        <p:spPr>
          <a:xfrm rot="0">
            <a:off x="2133600" y="5181600"/>
            <a:ext cx="6172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r>
              <a:rPr altLang="en-US" sz="2000" lang="en-US"/>
              <a:t>a)  Each counter divides the frequency by 16. Thus the modulus is 16</a:t>
            </a:r>
            <a:r>
              <a:rPr altLang="en-US" baseline="30000" sz="2000" lang="en-US"/>
              <a:t>2</a:t>
            </a:r>
            <a:r>
              <a:rPr altLang="en-US" sz="2000" lang="en-US"/>
              <a:t> = </a:t>
            </a:r>
            <a:r>
              <a:rPr altLang="en-US" sz="2000" lang="en-US">
                <a:solidFill>
                  <a:srgbClr val="FF0000"/>
                </a:solidFill>
              </a:rPr>
              <a:t>256</a:t>
            </a:r>
            <a:r>
              <a:rPr altLang="en-US" sz="2000" lang="en-US"/>
              <a:t>.</a:t>
            </a:r>
          </a:p>
        </p:txBody>
      </p:sp>
      <p:sp>
        <p:nvSpPr>
          <p:cNvPr id="1049882"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883" name="Text Box 8"/>
          <p:cNvSpPr txBox="1"/>
          <p:nvPr/>
        </p:nvSpPr>
        <p:spPr>
          <a:xfrm rot="0">
            <a:off x="1066800" y="1676400"/>
            <a:ext cx="70104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Cascading is a method of achieving higher-modulus counters. For synchronous IC counters, the next counter is enabled only when the terminal count of the previous stage is reached.</a:t>
            </a:r>
          </a:p>
        </p:txBody>
      </p:sp>
      <p:pic>
        <p:nvPicPr>
          <p:cNvPr id="2097305" name="Picture 11"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84"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85" name="Rectangle 13"/>
          <p:cNvSpPr/>
          <p:nvPr/>
        </p:nvSpPr>
        <p:spPr>
          <a:xfrm rot="0">
            <a:off x="914400" y="1143000"/>
            <a:ext cx="24685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Cascaded counters</a:t>
            </a:r>
          </a:p>
        </p:txBody>
      </p:sp>
      <p:sp>
        <p:nvSpPr>
          <p:cNvPr id="1049886" name="Text Box 16"/>
          <p:cNvSpPr txBox="1"/>
          <p:nvPr/>
        </p:nvSpPr>
        <p:spPr>
          <a:xfrm rot="0">
            <a:off x="2057400" y="4495800"/>
            <a:ext cx="6553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buFontTx/>
              <a:buAutoNum type="alphaLcParenR" startAt="1"/>
            </a:pPr>
            <a:r>
              <a:rPr altLang="en-US" sz="2000" lang="en-US"/>
              <a:t>What is the modulus of the cascaded DIV 16 counters? </a:t>
            </a:r>
          </a:p>
          <a:p>
            <a:pPr eaLnBrk="1" hangingPunct="1" indent="-342900" latinLnBrk="1" lvl="0" marL="342900">
              <a:buFontTx/>
              <a:buAutoNum type="alphaLcParenR" startAt="1"/>
            </a:pPr>
            <a:r>
              <a:rPr altLang="en-US" sz="2000" lang="en-US"/>
              <a:t>If </a:t>
            </a:r>
            <a:r>
              <a:rPr altLang="en-US" sz="2000" i="1" lang="en-US"/>
              <a:t>f</a:t>
            </a:r>
            <a:r>
              <a:rPr altLang="en-US" baseline="-25000" sz="2000" i="1" lang="en-US"/>
              <a:t>in</a:t>
            </a:r>
            <a:r>
              <a:rPr altLang="en-US" sz="2000" lang="en-US"/>
              <a:t> =100 kHz, what is </a:t>
            </a:r>
            <a:r>
              <a:rPr altLang="en-US" sz="2000" i="1" lang="en-US"/>
              <a:t>f</a:t>
            </a:r>
            <a:r>
              <a:rPr altLang="en-US" baseline="-25000" sz="2000" i="1" lang="en-US"/>
              <a:t>out</a:t>
            </a:r>
            <a:r>
              <a:rPr altLang="en-US" sz="2000" lang="en-US"/>
              <a:t>?</a:t>
            </a:r>
          </a:p>
          <a:p>
            <a:pPr eaLnBrk="1" hangingPunct="1" indent="-342900" latinLnBrk="1" lvl="0" marL="342900">
              <a:buFontTx/>
              <a:buAutoNum type="alphaLcParenR" startAt="1"/>
            </a:pPr>
            <a:endParaRPr altLang="en-US" sz="2000" lang="en-US"/>
          </a:p>
        </p:txBody>
      </p:sp>
      <p:sp>
        <p:nvSpPr>
          <p:cNvPr id="1049887" name="Rectangle 59"/>
          <p:cNvSpPr/>
          <p:nvPr/>
        </p:nvSpPr>
        <p:spPr>
          <a:xfrm rot="0">
            <a:off x="4724400" y="28860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88" name="Rectangle 60"/>
          <p:cNvSpPr/>
          <p:nvPr/>
        </p:nvSpPr>
        <p:spPr>
          <a:xfrm rot="0">
            <a:off x="7239000" y="3114675"/>
            <a:ext cx="457200" cy="457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889" name="Text Box 64"/>
          <p:cNvSpPr txBox="1"/>
          <p:nvPr/>
        </p:nvSpPr>
        <p:spPr>
          <a:xfrm rot="0">
            <a:off x="7010400" y="2984500"/>
            <a:ext cx="609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3300"/>
                </a:solidFill>
              </a:rPr>
              <a:t>f</a:t>
            </a:r>
            <a:r>
              <a:rPr altLang="en-US" baseline="-25000" sz="1400" i="1" lang="en-US">
                <a:solidFill>
                  <a:srgbClr val="FF3300"/>
                </a:solidFill>
              </a:rPr>
              <a:t>out</a:t>
            </a:r>
          </a:p>
        </p:txBody>
      </p:sp>
      <p:sp>
        <p:nvSpPr>
          <p:cNvPr id="1049890" name="Text Box 68"/>
          <p:cNvSpPr txBox="1"/>
          <p:nvPr/>
        </p:nvSpPr>
        <p:spPr>
          <a:xfrm rot="0">
            <a:off x="2133600" y="5791200"/>
            <a:ext cx="6172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r>
              <a:rPr altLang="en-US" sz="2000" lang="en-US"/>
              <a:t>b) The output frequency is 100 kHz/256 = </a:t>
            </a:r>
            <a:r>
              <a:rPr altLang="en-US" sz="2000" lang="en-US">
                <a:solidFill>
                  <a:srgbClr val="FF3300"/>
                </a:solidFill>
              </a:rPr>
              <a:t>391 Hz</a:t>
            </a:r>
          </a:p>
        </p:txBody>
      </p:sp>
    </p:spTree>
  </p:cSld>
  <p:clrMapOvr>
    <a:masterClrMapping/>
  </p:clrMapOvr>
  <p:transition spd="fast" advClick="1"/>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880" name="Rectangle 2"/>
          <p:cNvSpPr/>
          <p:nvPr/>
        </p:nvSpPr>
        <p:spPr>
          <a:xfrm rot="0">
            <a:off x="762000" y="1295400"/>
            <a:ext cx="7543800" cy="48006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pic>
        <p:nvPicPr>
          <p:cNvPr id="2097180" name="Picture 4"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81" name="Text Box 5"/>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82" name="Rectangle 6"/>
          <p:cNvSpPr/>
          <p:nvPr/>
        </p:nvSpPr>
        <p:spPr>
          <a:xfrm rot="0">
            <a:off x="914400" y="1143000"/>
            <a:ext cx="41957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Three bit Asynchronous Counter</a:t>
            </a:r>
          </a:p>
        </p:txBody>
      </p:sp>
      <p:sp>
        <p:nvSpPr>
          <p:cNvPr id="1048883" name="Rectangle 10"/>
          <p:cNvSpPr/>
          <p:nvPr/>
        </p:nvSpPr>
        <p:spPr>
          <a:xfrm rot="0">
            <a:off x="1979612" y="3733800"/>
            <a:ext cx="382587" cy="2444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000000"/>
                </a:solidFill>
                <a:latin typeface="Times" pitchFamily="18" charset="0"/>
              </a:rPr>
              <a:t>CLK</a:t>
            </a:r>
          </a:p>
        </p:txBody>
      </p:sp>
      <p:sp>
        <p:nvSpPr>
          <p:cNvPr id="1048884" name="Text Box 16"/>
          <p:cNvSpPr txBox="1"/>
          <p:nvPr/>
        </p:nvSpPr>
        <p:spPr>
          <a:xfrm rot="0">
            <a:off x="1981200" y="4191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0</a:t>
            </a:r>
          </a:p>
        </p:txBody>
      </p:sp>
      <p:sp>
        <p:nvSpPr>
          <p:cNvPr id="1048885" name="Text Box 24"/>
          <p:cNvSpPr txBox="1"/>
          <p:nvPr/>
        </p:nvSpPr>
        <p:spPr>
          <a:xfrm rot="0">
            <a:off x="1981200" y="4800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48886" name="Text Box 25"/>
          <p:cNvSpPr txBox="1"/>
          <p:nvPr/>
        </p:nvSpPr>
        <p:spPr>
          <a:xfrm rot="0">
            <a:off x="1981200" y="5410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2</a:t>
            </a:r>
          </a:p>
        </p:txBody>
      </p:sp>
      <p:graphicFrame>
        <p:nvGraphicFramePr>
          <p:cNvPr id="4194313" name=""/>
          <p:cNvGraphicFramePr>
            <a:graphicFrameLocks/>
          </p:cNvGraphicFramePr>
          <p:nvPr/>
        </p:nvGraphicFramePr>
        <p:xfrm rot="0">
          <a:off x="2438400" y="3584575"/>
          <a:ext cx="5257800" cy="2206625"/>
        </p:xfrm>
        <a:graphic>
          <a:graphicData uri="http://schemas.openxmlformats.org/presentationml/2006/ole">
            <mc:AlternateContent xmlns:mc="http://schemas.openxmlformats.org/markup-compatibility/2006">
              <mc:Choice xmlns:v="urn:schemas-microsoft-com:vml" Requires="v">
                <p:oleObj name="CorelDRAW" r:id="rId2" spid="" imgH="2206625" imgW="5257800" showAsIcon="0" progId="CorelDRAW.Graphic.13">
                  <p:embed followColorScheme="full"/>
                  <p:pic>
                    <p:nvPicPr>
                      <p:cNvPr id="2097181" name="Object 32"/>
                      <p:cNvPicPr>
                        <a:picLocks/>
                      </p:cNvPicPr>
                      <p:nvPr/>
                    </p:nvPicPr>
                    <p:blipFill>
                      <a:blip xmlns:r="http://schemas.openxmlformats.org/officeDocument/2006/relationships" r:embed="rId3"/>
                      <a:srcRect l="0" t="0" r="0" b="0"/>
                      <a:stretch>
                        <a:fillRect/>
                      </a:stretch>
                    </p:blipFill>
                    <p:spPr>
                      <a:xfrm rot="0">
                        <a:off x="2438400" y="3584575"/>
                        <a:ext cx="5257800" cy="2206625"/>
                      </a:xfrm>
                      <a:prstGeom prst="rect"/>
                      <a:noFill/>
                      <a:ln>
                        <a:noFill/>
                      </a:ln>
                    </p:spPr>
                  </p:pic>
                </p:oleObj>
              </mc:Choice>
              <mc:Fallback>
                <p:oleObj name="CorelDRAW" r:id="rId2" spid="" imgH="2206625" imgW="5257800" showAsIcon="0" progId="CorelDRAW.Graphic.13">
                  <p:embed followColorScheme="full"/>
                  <p:pic>
                    <p:nvPicPr>
                      <p:cNvPr id="2097181" name="Object 32"/>
                      <p:cNvPicPr>
                        <a:picLocks/>
                      </p:cNvPicPr>
                      <p:nvPr/>
                    </p:nvPicPr>
                    <p:blipFill>
                      <a:blip xmlns:r="http://schemas.openxmlformats.org/officeDocument/2006/relationships" r:embed="rId3"/>
                      <a:srcRect l="0" t="0" r="0" b="0"/>
                      <a:stretch>
                        <a:fillRect/>
                      </a:stretch>
                    </p:blipFill>
                    <p:spPr>
                      <a:xfrm rot="0">
                        <a:off x="2438400" y="3584575"/>
                        <a:ext cx="5257800" cy="2206625"/>
                      </a:xfrm>
                      <a:prstGeom prst="rect"/>
                      <a:noFill/>
                      <a:ln>
                        <a:noFill/>
                      </a:ln>
                    </p:spPr>
                  </p:pic>
                </p:oleObj>
              </mc:Fallback>
            </mc:AlternateContent>
          </a:graphicData>
        </a:graphic>
      </p:graphicFrame>
      <p:sp>
        <p:nvSpPr>
          <p:cNvPr id="1048887" name="Text Box 3"/>
          <p:cNvSpPr txBox="1"/>
          <p:nvPr/>
        </p:nvSpPr>
        <p:spPr>
          <a:xfrm rot="0">
            <a:off x="990600" y="1752600"/>
            <a:ext cx="75438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Notice that the </a:t>
            </a:r>
            <a:r>
              <a:rPr altLang="en-US" i="1" lang="en-US"/>
              <a:t>Q</a:t>
            </a:r>
            <a:r>
              <a:rPr altLang="en-US" baseline="-25000" lang="en-US"/>
              <a:t>0</a:t>
            </a:r>
            <a:r>
              <a:rPr altLang="en-US" lang="en-US"/>
              <a:t> output is triggered on the leading edge of the clock signal. The following stage is triggered from </a:t>
            </a:r>
            <a:r>
              <a:rPr altLang="en-US" i="1" lang="en-US"/>
              <a:t>Q</a:t>
            </a:r>
            <a:r>
              <a:rPr altLang="en-US" baseline="-25000" lang="en-US"/>
              <a:t>0</a:t>
            </a:r>
            <a:r>
              <a:rPr altLang="en-US" lang="en-US"/>
              <a:t>. The leading edge of </a:t>
            </a:r>
            <a:r>
              <a:rPr altLang="en-US" i="1" lang="en-US"/>
              <a:t>Q</a:t>
            </a:r>
            <a:r>
              <a:rPr altLang="en-US" baseline="-25000" lang="en-US"/>
              <a:t>0</a:t>
            </a:r>
            <a:r>
              <a:rPr altLang="en-US" lang="en-US"/>
              <a:t> is equivalent to the trailing edge of </a:t>
            </a:r>
            <a:r>
              <a:rPr altLang="en-US" i="1" lang="en-US"/>
              <a:t>Q</a:t>
            </a:r>
            <a:r>
              <a:rPr altLang="en-US" baseline="-25000" lang="en-US"/>
              <a:t>0</a:t>
            </a:r>
            <a:r>
              <a:rPr altLang="en-US" lang="en-US"/>
              <a:t>. The resulting sequence is that of an 3-bit binary up counter.</a:t>
            </a:r>
          </a:p>
        </p:txBody>
      </p:sp>
      <p:sp>
        <p:nvSpPr>
          <p:cNvPr id="1048888" name="Line 31"/>
          <p:cNvSpPr/>
          <p:nvPr/>
        </p:nvSpPr>
        <p:spPr>
          <a:xfrm rot="0">
            <a:off x="7821612" y="2193925"/>
            <a:ext cx="228600" cy="0"/>
          </a:xfrm>
          <a:prstGeom prst="line"/>
          <a:noFill/>
          <a:ln w="9525" cap="flat" cmpd="sng">
            <a:solidFill>
              <a:schemeClr val="dk1">
                <a:alpha val="100000"/>
              </a:schemeClr>
            </a:solidFill>
            <a:prstDash val="solid"/>
            <a:round/>
          </a:ln>
        </p:spPr>
      </p:sp>
      <p:sp>
        <p:nvSpPr>
          <p:cNvPr id="1048889" name="Line 33"/>
          <p:cNvSpPr/>
          <p:nvPr/>
        </p:nvSpPr>
        <p:spPr>
          <a:xfrm rot="0">
            <a:off x="3594100" y="2570162"/>
            <a:ext cx="228600" cy="0"/>
          </a:xfrm>
          <a:prstGeom prst="line"/>
          <a:noFill/>
          <a:ln w="9525" cap="flat" cmpd="sng">
            <a:solidFill>
              <a:schemeClr val="dk1">
                <a:alpha val="100000"/>
              </a:schemeClr>
            </a:solidFill>
            <a:prstDash val="solid"/>
            <a:round/>
          </a:ln>
        </p:spPr>
      </p:sp>
      <p:sp>
        <p:nvSpPr>
          <p:cNvPr id="1048890" name="Rectangle 35"/>
          <p:cNvSpPr/>
          <p:nvPr/>
        </p:nvSpPr>
        <p:spPr>
          <a:xfrm rot="0">
            <a:off x="2438400" y="3581400"/>
            <a:ext cx="5334000" cy="22098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294" name=""/>
        <p:cNvGrpSpPr/>
        <p:nvPr/>
      </p:nvGrpSpPr>
      <p:grpSpPr>
        <a:xfrm rot="0">
          <a:off x="0" y="0"/>
          <a:ext cx="0" cy="0"/>
          <a:chOff x="0" y="0"/>
          <a:chExt cx="0" cy="0"/>
        </a:xfrm>
      </p:grpSpPr>
      <p:sp>
        <p:nvSpPr>
          <p:cNvPr id="1049894"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895" name="Text Box 8"/>
          <p:cNvSpPr txBox="1"/>
          <p:nvPr/>
        </p:nvSpPr>
        <p:spPr>
          <a:xfrm rot="0">
            <a:off x="990600" y="1616075"/>
            <a:ext cx="7467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Decoding is the detection of a binary number and can be done with an AND gate. </a:t>
            </a:r>
          </a:p>
        </p:txBody>
      </p:sp>
      <p:graphicFrame>
        <p:nvGraphicFramePr>
          <p:cNvPr id="4194341" name=""/>
          <p:cNvGraphicFramePr>
            <a:graphicFrameLocks/>
          </p:cNvGraphicFramePr>
          <p:nvPr/>
        </p:nvGraphicFramePr>
        <p:xfrm rot="0">
          <a:off x="1676400" y="2514600"/>
          <a:ext cx="6324600" cy="3632200"/>
        </p:xfrm>
        <a:graphic>
          <a:graphicData uri="http://schemas.openxmlformats.org/presentationml/2006/ole">
            <mc:AlternateContent xmlns:mc="http://schemas.openxmlformats.org/markup-compatibility/2006">
              <mc:Choice xmlns:v="urn:schemas-microsoft-com:vml" Requires="v">
                <p:oleObj name="CorelDRAW" r:id="rId1" spid="" imgH="3632200" imgW="6324600" showAsIcon="0" progId="CorelDRAW.Graphic.12">
                  <p:embed followColorScheme="full"/>
                  <p:pic>
                    <p:nvPicPr>
                      <p:cNvPr id="2097306" name="Object 9"/>
                      <p:cNvPicPr>
                        <a:picLocks/>
                      </p:cNvPicPr>
                      <p:nvPr/>
                    </p:nvPicPr>
                    <p:blipFill>
                      <a:blip xmlns:r="http://schemas.openxmlformats.org/officeDocument/2006/relationships" r:embed="rId2"/>
                      <a:srcRect l="0" t="0" r="0" b="0"/>
                      <a:stretch>
                        <a:fillRect/>
                      </a:stretch>
                    </p:blipFill>
                    <p:spPr>
                      <a:xfrm rot="0">
                        <a:off x="1676400" y="2514600"/>
                        <a:ext cx="6324600" cy="3632200"/>
                      </a:xfrm>
                      <a:prstGeom prst="rect"/>
                      <a:noFill/>
                      <a:ln>
                        <a:noFill/>
                      </a:ln>
                    </p:spPr>
                  </p:pic>
                </p:oleObj>
              </mc:Choice>
              <mc:Fallback>
                <p:oleObj name="CorelDRAW" r:id="rId1" spid="" imgH="3632200" imgW="6324600" showAsIcon="0" progId="CorelDRAW.Graphic.12">
                  <p:embed followColorScheme="full"/>
                  <p:pic>
                    <p:nvPicPr>
                      <p:cNvPr id="2097306" name="Object 9"/>
                      <p:cNvPicPr>
                        <a:picLocks/>
                      </p:cNvPicPr>
                      <p:nvPr/>
                    </p:nvPicPr>
                    <p:blipFill>
                      <a:blip xmlns:r="http://schemas.openxmlformats.org/officeDocument/2006/relationships" r:embed="rId2"/>
                      <a:srcRect l="0" t="0" r="0" b="0"/>
                      <a:stretch>
                        <a:fillRect/>
                      </a:stretch>
                    </p:blipFill>
                    <p:spPr>
                      <a:xfrm rot="0">
                        <a:off x="1676400" y="2514600"/>
                        <a:ext cx="6324600" cy="3632200"/>
                      </a:xfrm>
                      <a:prstGeom prst="rect"/>
                      <a:noFill/>
                      <a:ln>
                        <a:noFill/>
                      </a:ln>
                    </p:spPr>
                  </p:pic>
                </p:oleObj>
              </mc:Fallback>
            </mc:AlternateContent>
          </a:graphicData>
        </a:graphic>
      </p:graphicFrame>
      <p:sp>
        <p:nvSpPr>
          <p:cNvPr id="1049896" name="Line 10"/>
          <p:cNvSpPr/>
          <p:nvPr/>
        </p:nvSpPr>
        <p:spPr>
          <a:xfrm rot="0">
            <a:off x="4038600" y="5181600"/>
            <a:ext cx="1524000" cy="0"/>
          </a:xfrm>
          <a:prstGeom prst="line"/>
          <a:noFill/>
          <a:ln w="9525" cap="flat" cmpd="sng">
            <a:solidFill>
              <a:srgbClr val="FF0000">
                <a:alpha val="100000"/>
              </a:srgbClr>
            </a:solidFill>
            <a:prstDash val="solid"/>
            <a:round/>
            <a:tailEnd type="triangle" w="med" len="med"/>
          </a:ln>
        </p:spPr>
      </p:sp>
      <p:pic>
        <p:nvPicPr>
          <p:cNvPr id="2097307" name="Picture 12"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897" name="Text Box 1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898" name="Rectangle 14"/>
          <p:cNvSpPr/>
          <p:nvPr/>
        </p:nvSpPr>
        <p:spPr>
          <a:xfrm rot="0">
            <a:off x="914400" y="1143000"/>
            <a:ext cx="24352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 Decoding</a:t>
            </a:r>
          </a:p>
        </p:txBody>
      </p:sp>
      <p:sp>
        <p:nvSpPr>
          <p:cNvPr id="1049899" name="WordArt 15"/>
          <p:cNvSpPr/>
          <p:nvPr/>
        </p:nvSpPr>
        <p:spPr>
          <a:xfrm rot="0">
            <a:off x="838200" y="4648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9900" name="Text Box 16"/>
          <p:cNvSpPr txBox="1"/>
          <p:nvPr/>
        </p:nvSpPr>
        <p:spPr>
          <a:xfrm rot="0">
            <a:off x="1066800" y="5029200"/>
            <a:ext cx="30480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What number is decoded by this gate?</a:t>
            </a:r>
          </a:p>
        </p:txBody>
      </p:sp>
      <p:sp>
        <p:nvSpPr>
          <p:cNvPr id="1049901" name="Rectangle 17"/>
          <p:cNvSpPr/>
          <p:nvPr/>
        </p:nvSpPr>
        <p:spPr>
          <a:xfrm rot="0">
            <a:off x="4800600" y="5562600"/>
            <a:ext cx="1600200" cy="6096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297" name=""/>
        <p:cNvGrpSpPr/>
        <p:nvPr/>
      </p:nvGrpSpPr>
      <p:grpSpPr>
        <a:xfrm rot="0">
          <a:off x="0" y="0"/>
          <a:ext cx="0" cy="0"/>
          <a:chOff x="0" y="0"/>
          <a:chExt cx="0" cy="0"/>
        </a:xfrm>
      </p:grpSpPr>
      <p:sp>
        <p:nvSpPr>
          <p:cNvPr id="1049905"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906" name="Text Box 8"/>
          <p:cNvSpPr txBox="1"/>
          <p:nvPr/>
        </p:nvSpPr>
        <p:spPr>
          <a:xfrm rot="0">
            <a:off x="1219200" y="1676400"/>
            <a:ext cx="70104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decade counter shown previously incorporates </a:t>
            </a:r>
            <a:r>
              <a:rPr altLang="en-US" i="1" lang="en-US"/>
              <a:t>partial decoding</a:t>
            </a:r>
            <a:r>
              <a:rPr altLang="en-US" lang="en-US"/>
              <a:t> (looking at only the MSB and the LSB) to detect 1001. This was possible because this is the first occurrence of this combination in the sequence. </a:t>
            </a:r>
          </a:p>
        </p:txBody>
      </p:sp>
      <p:graphicFrame>
        <p:nvGraphicFramePr>
          <p:cNvPr id="4194342" name=""/>
          <p:cNvGraphicFramePr>
            <a:graphicFrameLocks/>
          </p:cNvGraphicFramePr>
          <p:nvPr/>
        </p:nvGraphicFramePr>
        <p:xfrm rot="0">
          <a:off x="858837" y="3806825"/>
          <a:ext cx="7294562" cy="2212975"/>
        </p:xfrm>
        <a:graphic>
          <a:graphicData uri="http://schemas.openxmlformats.org/presentationml/2006/ole">
            <mc:AlternateContent xmlns:mc="http://schemas.openxmlformats.org/markup-compatibility/2006">
              <mc:Choice xmlns:v="urn:schemas-microsoft-com:vml" Requires="v">
                <p:oleObj name="CorelDRAW" r:id="rId1" spid="" imgH="2212975" imgW="7294562" showAsIcon="0" progId="CorelDRAW.Graphic.12">
                  <p:embed followColorScheme="full"/>
                  <p:pic>
                    <p:nvPicPr>
                      <p:cNvPr id="2097308" name="Object 9"/>
                      <p:cNvPicPr>
                        <a:picLocks/>
                      </p:cNvPicPr>
                      <p:nvPr/>
                    </p:nvPicPr>
                    <p:blipFill>
                      <a:blip xmlns:r="http://schemas.openxmlformats.org/officeDocument/2006/relationships" r:embed="rId2"/>
                      <a:srcRect l="0" t="0" r="0" b="0"/>
                      <a:stretch>
                        <a:fillRect/>
                      </a:stretch>
                    </p:blipFill>
                    <p:spPr>
                      <a:xfrm rot="0">
                        <a:off x="858837" y="3806825"/>
                        <a:ext cx="7294562" cy="2212975"/>
                      </a:xfrm>
                      <a:prstGeom prst="rect"/>
                      <a:noFill/>
                      <a:ln>
                        <a:noFill/>
                      </a:ln>
                    </p:spPr>
                  </p:pic>
                </p:oleObj>
              </mc:Choice>
              <mc:Fallback>
                <p:oleObj name="CorelDRAW" r:id="rId1" spid="" imgH="2212975" imgW="7294562" showAsIcon="0" progId="CorelDRAW.Graphic.12">
                  <p:embed followColorScheme="full"/>
                  <p:pic>
                    <p:nvPicPr>
                      <p:cNvPr id="2097308" name="Object 9"/>
                      <p:cNvPicPr>
                        <a:picLocks/>
                      </p:cNvPicPr>
                      <p:nvPr/>
                    </p:nvPicPr>
                    <p:blipFill>
                      <a:blip xmlns:r="http://schemas.openxmlformats.org/officeDocument/2006/relationships" r:embed="rId2"/>
                      <a:srcRect l="0" t="0" r="0" b="0"/>
                      <a:stretch>
                        <a:fillRect/>
                      </a:stretch>
                    </p:blipFill>
                    <p:spPr>
                      <a:xfrm rot="0">
                        <a:off x="858837" y="3806825"/>
                        <a:ext cx="7294562" cy="2212975"/>
                      </a:xfrm>
                      <a:prstGeom prst="rect"/>
                      <a:noFill/>
                      <a:ln>
                        <a:noFill/>
                      </a:ln>
                    </p:spPr>
                  </p:pic>
                </p:oleObj>
              </mc:Fallback>
            </mc:AlternateContent>
          </a:graphicData>
        </a:graphic>
      </p:graphicFrame>
      <p:pic>
        <p:nvPicPr>
          <p:cNvPr id="2097309" name="Picture 11"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907"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908" name="Rectangle 13"/>
          <p:cNvSpPr/>
          <p:nvPr/>
        </p:nvSpPr>
        <p:spPr>
          <a:xfrm rot="0">
            <a:off x="914400" y="1143000"/>
            <a:ext cx="22479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Partial Decoding</a:t>
            </a:r>
          </a:p>
        </p:txBody>
      </p:sp>
      <p:sp>
        <p:nvSpPr>
          <p:cNvPr id="1049909" name="Text Box 18"/>
          <p:cNvSpPr txBox="1"/>
          <p:nvPr/>
        </p:nvSpPr>
        <p:spPr>
          <a:xfrm rot="0">
            <a:off x="1371600" y="3429000"/>
            <a:ext cx="40386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FF3300"/>
                </a:solidFill>
              </a:rPr>
              <a:t>Detects 1001 by looking only at two bits</a:t>
            </a:r>
          </a:p>
        </p:txBody>
      </p:sp>
      <p:sp>
        <p:nvSpPr>
          <p:cNvPr id="1049910" name="Line 19"/>
          <p:cNvSpPr/>
          <p:nvPr/>
        </p:nvSpPr>
        <p:spPr>
          <a:xfrm rot="0">
            <a:off x="5257800" y="3810000"/>
            <a:ext cx="762000" cy="228600"/>
          </a:xfrm>
          <a:prstGeom prst="line"/>
          <a:noFill/>
          <a:ln w="9525" cap="flat" cmpd="sng">
            <a:solidFill>
              <a:srgbClr val="FF0000">
                <a:alpha val="100000"/>
              </a:srgbClr>
            </a:solidFill>
            <a:prstDash val="solid"/>
            <a:round/>
            <a:tailEnd type="triangle" w="med" len="med"/>
          </a:ln>
        </p:spPr>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showMasterSp="1">
  <p:cSld>
    <p:spTree>
      <p:nvGrpSpPr>
        <p:cNvPr id="300" name=""/>
        <p:cNvGrpSpPr/>
        <p:nvPr/>
      </p:nvGrpSpPr>
      <p:grpSpPr>
        <a:xfrm rot="0">
          <a:off x="0" y="0"/>
          <a:ext cx="0" cy="0"/>
          <a:chOff x="0" y="0"/>
          <a:chExt cx="0" cy="0"/>
        </a:xfrm>
      </p:grpSpPr>
      <p:sp>
        <p:nvSpPr>
          <p:cNvPr id="1049914"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915" name="Text Box 8"/>
          <p:cNvSpPr txBox="1"/>
          <p:nvPr/>
        </p:nvSpPr>
        <p:spPr>
          <a:xfrm rot="0">
            <a:off x="1066800" y="1676400"/>
            <a:ext cx="70104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divide-by-60 counter in the text also uses partial decoding to clear the tens count when a 6 was detected. </a:t>
            </a:r>
          </a:p>
        </p:txBody>
      </p:sp>
      <p:graphicFrame>
        <p:nvGraphicFramePr>
          <p:cNvPr id="4194343" name=""/>
          <p:cNvGraphicFramePr>
            <a:graphicFrameLocks/>
          </p:cNvGraphicFramePr>
          <p:nvPr/>
        </p:nvGraphicFramePr>
        <p:xfrm rot="0">
          <a:off x="838200" y="2667000"/>
          <a:ext cx="7467600" cy="2600325"/>
        </p:xfrm>
        <a:graphic>
          <a:graphicData uri="http://schemas.openxmlformats.org/presentationml/2006/ole">
            <mc:AlternateContent xmlns:mc="http://schemas.openxmlformats.org/markup-compatibility/2006">
              <mc:Choice xmlns:v="urn:schemas-microsoft-com:vml" Requires="v">
                <p:oleObj name="CorelDRAW" r:id="rId1" spid="" imgH="2600325" imgW="7467600" showAsIcon="0" progId="CorelDRAW.Graphic.12">
                  <p:embed followColorScheme="full"/>
                  <p:pic>
                    <p:nvPicPr>
                      <p:cNvPr id="2097310" name="Object 9"/>
                      <p:cNvPicPr>
                        <a:picLocks/>
                      </p:cNvPicPr>
                      <p:nvPr/>
                    </p:nvPicPr>
                    <p:blipFill>
                      <a:blip xmlns:r="http://schemas.openxmlformats.org/officeDocument/2006/relationships" r:embed="rId2"/>
                      <a:srcRect l="0" t="0" r="0" b="0"/>
                      <a:stretch>
                        <a:fillRect/>
                      </a:stretch>
                    </p:blipFill>
                    <p:spPr>
                      <a:xfrm rot="0">
                        <a:off x="838200" y="2667000"/>
                        <a:ext cx="7467600" cy="2600325"/>
                      </a:xfrm>
                      <a:prstGeom prst="rect"/>
                      <a:noFill/>
                      <a:ln>
                        <a:noFill/>
                      </a:ln>
                    </p:spPr>
                  </p:pic>
                </p:oleObj>
              </mc:Choice>
              <mc:Fallback>
                <p:oleObj name="CorelDRAW" r:id="rId1" spid="" imgH="2600325" imgW="7467600" showAsIcon="0" progId="CorelDRAW.Graphic.12">
                  <p:embed followColorScheme="full"/>
                  <p:pic>
                    <p:nvPicPr>
                      <p:cNvPr id="2097310" name="Object 9"/>
                      <p:cNvPicPr>
                        <a:picLocks/>
                      </p:cNvPicPr>
                      <p:nvPr/>
                    </p:nvPicPr>
                    <p:blipFill>
                      <a:blip xmlns:r="http://schemas.openxmlformats.org/officeDocument/2006/relationships" r:embed="rId2"/>
                      <a:srcRect l="0" t="0" r="0" b="0"/>
                      <a:stretch>
                        <a:fillRect/>
                      </a:stretch>
                    </p:blipFill>
                    <p:spPr>
                      <a:xfrm rot="0">
                        <a:off x="838200" y="2667000"/>
                        <a:ext cx="7467600" cy="2600325"/>
                      </a:xfrm>
                      <a:prstGeom prst="rect"/>
                      <a:noFill/>
                      <a:ln>
                        <a:noFill/>
                      </a:ln>
                    </p:spPr>
                  </p:pic>
                </p:oleObj>
              </mc:Fallback>
            </mc:AlternateContent>
          </a:graphicData>
        </a:graphic>
      </p:graphicFrame>
      <p:sp>
        <p:nvSpPr>
          <p:cNvPr id="1049916" name="Line 10"/>
          <p:cNvSpPr/>
          <p:nvPr/>
        </p:nvSpPr>
        <p:spPr>
          <a:xfrm rot="0">
            <a:off x="6172200" y="2438400"/>
            <a:ext cx="152400" cy="1828800"/>
          </a:xfrm>
          <a:prstGeom prst="line"/>
          <a:noFill/>
          <a:ln w="9525" cap="flat" cmpd="sng">
            <a:solidFill>
              <a:srgbClr val="FF0000">
                <a:alpha val="100000"/>
              </a:srgbClr>
            </a:solidFill>
            <a:prstDash val="solid"/>
            <a:round/>
            <a:tailEnd type="triangle" w="med" len="med"/>
          </a:ln>
        </p:spPr>
      </p:sp>
      <p:sp>
        <p:nvSpPr>
          <p:cNvPr id="1049917" name="Text Box 11"/>
          <p:cNvSpPr txBox="1"/>
          <p:nvPr/>
        </p:nvSpPr>
        <p:spPr>
          <a:xfrm rot="0">
            <a:off x="914400" y="5257800"/>
            <a:ext cx="7254875"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sz="2000" lang="en-US"/>
              <a:t>The divide characteristic illustrated here is a good way to obtain a lower frequency using a counter. For example, the 60 Hz power line can be converted to 1 Hz.</a:t>
            </a:r>
          </a:p>
        </p:txBody>
      </p:sp>
      <p:pic>
        <p:nvPicPr>
          <p:cNvPr id="2097311" name="Picture 12"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918" name="Text Box 1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919" name="Rectangle 14"/>
          <p:cNvSpPr/>
          <p:nvPr/>
        </p:nvSpPr>
        <p:spPr>
          <a:xfrm rot="0">
            <a:off x="914400" y="1143000"/>
            <a:ext cx="45720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Resetting the Count with a Decoder</a:t>
            </a:r>
          </a:p>
        </p:txBody>
      </p:sp>
    </p:spTree>
  </p:cSld>
  <p:clrMapOvr>
    <a:masterClrMapping/>
  </p:clrMapOvr>
  <p:transition spd="fast" advClick="1"/>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303" name=""/>
        <p:cNvGrpSpPr/>
        <p:nvPr/>
      </p:nvGrpSpPr>
      <p:grpSpPr>
        <a:xfrm rot="0">
          <a:off x="0" y="0"/>
          <a:ext cx="0" cy="0"/>
          <a:chOff x="0" y="0"/>
          <a:chExt cx="0" cy="0"/>
        </a:xfrm>
      </p:grpSpPr>
      <p:sp>
        <p:nvSpPr>
          <p:cNvPr id="1049923" name="Rectangle 2"/>
          <p:cNvSpPr/>
          <p:nvPr/>
        </p:nvSpPr>
        <p:spPr>
          <a:xfrm rot="0">
            <a:off x="609600" y="457200"/>
            <a:ext cx="7924800" cy="58674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endParaRPr altLang="en-US" lang="en-US"/>
          </a:p>
        </p:txBody>
      </p:sp>
      <p:sp>
        <p:nvSpPr>
          <p:cNvPr id="1049924" name="Rectangle 8"/>
          <p:cNvSpPr/>
          <p:nvPr/>
        </p:nvSpPr>
        <p:spPr>
          <a:xfrm rot="0">
            <a:off x="1150937" y="1600200"/>
            <a:ext cx="7154862" cy="914400"/>
          </a:xfrm>
          <a:prstGeom prst="rect"/>
          <a:noFill/>
          <a:ln>
            <a:noFill/>
          </a:ln>
          <a:effectLst>
            <a:outerShdw algn="ctr" dir="2699999" dist="107763" kx="0" sx="100000" sy="100000">
              <a:schemeClr val="dk2">
                <a:alpha val="50000"/>
              </a:scheme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25" name="Text Box 10"/>
          <p:cNvSpPr txBox="1"/>
          <p:nvPr/>
        </p:nvSpPr>
        <p:spPr>
          <a:xfrm rot="0">
            <a:off x="1219200" y="2133600"/>
            <a:ext cx="7086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Show how to decode state 5 with an active LOW output. </a:t>
            </a:r>
          </a:p>
        </p:txBody>
      </p:sp>
      <p:graphicFrame>
        <p:nvGraphicFramePr>
          <p:cNvPr id="4194344" name=""/>
          <p:cNvGraphicFramePr>
            <a:graphicFrameLocks/>
          </p:cNvGraphicFramePr>
          <p:nvPr/>
        </p:nvGraphicFramePr>
        <p:xfrm rot="0">
          <a:off x="1600200" y="2743200"/>
          <a:ext cx="5721350" cy="3344862"/>
        </p:xfrm>
        <a:graphic>
          <a:graphicData uri="http://schemas.openxmlformats.org/presentationml/2006/ole">
            <mc:AlternateContent xmlns:mc="http://schemas.openxmlformats.org/markup-compatibility/2006">
              <mc:Choice xmlns:v="urn:schemas-microsoft-com:vml" Requires="v">
                <p:oleObj name="CorelDRAW" r:id="rId1" spid="" imgH="3344862" imgW="5721350" showAsIcon="0" progId="CorelDRAW.Graphic.12">
                  <p:embed followColorScheme="full"/>
                  <p:pic>
                    <p:nvPicPr>
                      <p:cNvPr id="2097312" name="Object 11"/>
                      <p:cNvPicPr>
                        <a:picLocks/>
                      </p:cNvPicPr>
                      <p:nvPr/>
                    </p:nvPicPr>
                    <p:blipFill>
                      <a:blip xmlns:r="http://schemas.openxmlformats.org/officeDocument/2006/relationships" r:embed="rId2"/>
                      <a:srcRect l="0" t="0" r="0" b="0"/>
                      <a:stretch>
                        <a:fillRect/>
                      </a:stretch>
                    </p:blipFill>
                    <p:spPr>
                      <a:xfrm rot="0">
                        <a:off x="1600200" y="2743200"/>
                        <a:ext cx="5721350" cy="3344862"/>
                      </a:xfrm>
                      <a:prstGeom prst="rect"/>
                      <a:noFill/>
                      <a:ln>
                        <a:noFill/>
                      </a:ln>
                    </p:spPr>
                  </p:pic>
                </p:oleObj>
              </mc:Choice>
              <mc:Fallback>
                <p:oleObj name="CorelDRAW" r:id="rId1" spid="" imgH="3344862" imgW="5721350" showAsIcon="0" progId="CorelDRAW.Graphic.12">
                  <p:embed followColorScheme="full"/>
                  <p:pic>
                    <p:nvPicPr>
                      <p:cNvPr id="2097312" name="Object 11"/>
                      <p:cNvPicPr>
                        <a:picLocks/>
                      </p:cNvPicPr>
                      <p:nvPr/>
                    </p:nvPicPr>
                    <p:blipFill>
                      <a:blip xmlns:r="http://schemas.openxmlformats.org/officeDocument/2006/relationships" r:embed="rId2"/>
                      <a:srcRect l="0" t="0" r="0" b="0"/>
                      <a:stretch>
                        <a:fillRect/>
                      </a:stretch>
                    </p:blipFill>
                    <p:spPr>
                      <a:xfrm rot="0">
                        <a:off x="1600200" y="2743200"/>
                        <a:ext cx="5721350" cy="3344862"/>
                      </a:xfrm>
                      <a:prstGeom prst="rect"/>
                      <a:noFill/>
                      <a:ln>
                        <a:noFill/>
                      </a:ln>
                    </p:spPr>
                  </p:pic>
                </p:oleObj>
              </mc:Fallback>
            </mc:AlternateContent>
          </a:graphicData>
        </a:graphic>
      </p:graphicFrame>
      <p:grpSp>
        <p:nvGrpSpPr>
          <p:cNvPr id="304" name=""/>
          <p:cNvGrpSpPr/>
          <p:nvPr/>
        </p:nvGrpSpPr>
        <p:grpSpPr>
          <a:xfrm rot="0">
            <a:off x="1905000" y="2971800"/>
            <a:ext cx="5622925" cy="3276600"/>
            <a:chOff x="1200" y="1872"/>
            <a:chExt cx="3542" cy="2064"/>
          </a:xfrm>
        </p:grpSpPr>
        <p:sp>
          <p:nvSpPr>
            <p:cNvPr id="1049926" name="Rectangle 13"/>
            <p:cNvSpPr/>
            <p:nvPr/>
          </p:nvSpPr>
          <p:spPr>
            <a:xfrm rot="0">
              <a:off x="4398" y="1872"/>
              <a:ext cx="192" cy="14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27" name="Rectangle 14"/>
            <p:cNvSpPr/>
            <p:nvPr/>
          </p:nvSpPr>
          <p:spPr>
            <a:xfrm rot="0">
              <a:off x="2040" y="1880"/>
              <a:ext cx="440" cy="368"/>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28" name="Rectangle 15"/>
            <p:cNvSpPr/>
            <p:nvPr/>
          </p:nvSpPr>
          <p:spPr>
            <a:xfrm rot="0">
              <a:off x="2958" y="3024"/>
              <a:ext cx="864" cy="912"/>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29" name="Rectangle 16"/>
            <p:cNvSpPr/>
            <p:nvPr/>
          </p:nvSpPr>
          <p:spPr>
            <a:xfrm rot="0">
              <a:off x="2200" y="2192"/>
              <a:ext cx="104" cy="832"/>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0" name="Rectangle 17"/>
            <p:cNvSpPr/>
            <p:nvPr/>
          </p:nvSpPr>
          <p:spPr>
            <a:xfrm rot="0">
              <a:off x="1400" y="2776"/>
              <a:ext cx="3342" cy="38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1" name="Rectangle 18"/>
            <p:cNvSpPr/>
            <p:nvPr/>
          </p:nvSpPr>
          <p:spPr>
            <a:xfrm rot="0">
              <a:off x="3264" y="2496"/>
              <a:ext cx="96" cy="48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2" name="Rectangle 19"/>
            <p:cNvSpPr/>
            <p:nvPr/>
          </p:nvSpPr>
          <p:spPr>
            <a:xfrm rot="0">
              <a:off x="4542" y="2016"/>
              <a:ext cx="144" cy="86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3" name="Rectangle 20"/>
            <p:cNvSpPr/>
            <p:nvPr/>
          </p:nvSpPr>
          <p:spPr>
            <a:xfrm rot="0">
              <a:off x="3094" y="2377"/>
              <a:ext cx="192" cy="14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4" name="Rectangle 21"/>
            <p:cNvSpPr/>
            <p:nvPr/>
          </p:nvSpPr>
          <p:spPr>
            <a:xfrm rot="0">
              <a:off x="1200" y="2640"/>
              <a:ext cx="110" cy="38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5" name="Line 22"/>
            <p:cNvSpPr/>
            <p:nvPr/>
          </p:nvSpPr>
          <p:spPr>
            <a:xfrm rot="0">
              <a:off x="1200" y="2784"/>
              <a:ext cx="2226" cy="0"/>
            </a:xfrm>
            <a:prstGeom prst="line"/>
            <a:noFill/>
            <a:ln w="9525" cap="flat" cmpd="sng">
              <a:solidFill>
                <a:schemeClr val="lt2">
                  <a:alpha val="100000"/>
                </a:schemeClr>
              </a:solidFill>
              <a:prstDash val="solid"/>
              <a:round/>
            </a:ln>
          </p:spPr>
        </p:sp>
        <p:sp>
          <p:nvSpPr>
            <p:cNvPr id="1049936" name="Rectangle 23"/>
            <p:cNvSpPr/>
            <p:nvPr/>
          </p:nvSpPr>
          <p:spPr>
            <a:xfrm rot="0">
              <a:off x="2544" y="1872"/>
              <a:ext cx="96" cy="368"/>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37" name="Line 24"/>
            <p:cNvSpPr/>
            <p:nvPr/>
          </p:nvSpPr>
          <p:spPr>
            <a:xfrm rot="0">
              <a:off x="2016" y="2037"/>
              <a:ext cx="624" cy="0"/>
            </a:xfrm>
            <a:prstGeom prst="line"/>
            <a:noFill/>
            <a:ln w="9525" cap="flat" cmpd="sng">
              <a:solidFill>
                <a:schemeClr val="lt2">
                  <a:alpha val="100000"/>
                </a:schemeClr>
              </a:solidFill>
              <a:prstDash val="solid"/>
              <a:round/>
            </a:ln>
          </p:spPr>
        </p:sp>
        <p:sp>
          <p:nvSpPr>
            <p:cNvPr id="1049938" name="Oval 25"/>
            <p:cNvSpPr/>
            <p:nvPr/>
          </p:nvSpPr>
          <p:spPr>
            <a:xfrm rot="0">
              <a:off x="2352" y="2760"/>
              <a:ext cx="48" cy="48"/>
            </a:xfrm>
            <a:prstGeom prst="ellipse"/>
            <a:solidFill>
              <a:srgbClr val="FFFFFF"/>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sp>
        <p:nvSpPr>
          <p:cNvPr id="1049939" name="Text Box 26"/>
          <p:cNvSpPr txBox="1"/>
          <p:nvPr/>
        </p:nvSpPr>
        <p:spPr>
          <a:xfrm rot="0">
            <a:off x="1143000" y="4953000"/>
            <a:ext cx="29718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Notice that a NAND gate was used to give the active LOW output.</a:t>
            </a:r>
          </a:p>
        </p:txBody>
      </p:sp>
      <p:pic>
        <p:nvPicPr>
          <p:cNvPr id="2097313" name="Picture 27"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940" name="Text Box 28"/>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941" name="Rectangle 30"/>
          <p:cNvSpPr/>
          <p:nvPr/>
        </p:nvSpPr>
        <p:spPr>
          <a:xfrm rot="0">
            <a:off x="914400" y="1143000"/>
            <a:ext cx="24352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Counter Decoding</a:t>
            </a:r>
          </a:p>
        </p:txBody>
      </p:sp>
      <p:sp>
        <p:nvSpPr>
          <p:cNvPr id="1049942" name="WordArt 31"/>
          <p:cNvSpPr/>
          <p:nvPr/>
        </p:nvSpPr>
        <p:spPr>
          <a:xfrm rot="0">
            <a:off x="914400" y="1752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943" name="WordArt 32"/>
          <p:cNvSpPr/>
          <p:nvPr/>
        </p:nvSpPr>
        <p:spPr>
          <a:xfrm rot="0">
            <a:off x="762000" y="45037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showMasterSp="1">
  <p:cSld>
    <p:spTree>
      <p:nvGrpSpPr>
        <p:cNvPr id="307" name=""/>
        <p:cNvGrpSpPr/>
        <p:nvPr/>
      </p:nvGrpSpPr>
      <p:grpSpPr>
        <a:xfrm rot="0">
          <a:off x="0" y="0"/>
          <a:ext cx="0" cy="0"/>
          <a:chOff x="0" y="0"/>
          <a:chExt cx="0" cy="0"/>
        </a:xfrm>
      </p:grpSpPr>
      <p:graphicFrame>
        <p:nvGraphicFramePr>
          <p:cNvPr id="4194345" name=""/>
          <p:cNvGraphicFramePr>
            <a:graphicFrameLocks/>
          </p:cNvGraphicFramePr>
          <p:nvPr/>
        </p:nvGraphicFramePr>
        <p:xfrm rot="0">
          <a:off x="1295400" y="2819400"/>
          <a:ext cx="6400800" cy="2892425"/>
        </p:xfrm>
        <a:graphic>
          <a:graphicData uri="http://schemas.openxmlformats.org/presentationml/2006/ole">
            <mc:AlternateContent xmlns:mc="http://schemas.openxmlformats.org/markup-compatibility/2006">
              <mc:Choice xmlns:v="urn:schemas-microsoft-com:vml" Requires="v">
                <p:oleObj name="CorelDRAW" r:id="rId1" spid="" imgH="2892425" imgW="6400800" showAsIcon="0" progId="CorelDRAW.Graphic.13">
                  <p:embed followColorScheme="full"/>
                  <p:pic>
                    <p:nvPicPr>
                      <p:cNvPr id="2097314" name="Object 85"/>
                      <p:cNvPicPr>
                        <a:picLocks/>
                      </p:cNvPicPr>
                      <p:nvPr/>
                    </p:nvPicPr>
                    <p:blipFill>
                      <a:blip xmlns:r="http://schemas.openxmlformats.org/officeDocument/2006/relationships" r:embed="rId2"/>
                      <a:srcRect l="0" t="0" r="0" b="0"/>
                      <a:stretch>
                        <a:fillRect/>
                      </a:stretch>
                    </p:blipFill>
                    <p:spPr>
                      <a:xfrm rot="0">
                        <a:off x="1295400" y="2819400"/>
                        <a:ext cx="6400800" cy="2892425"/>
                      </a:xfrm>
                      <a:prstGeom prst="rect"/>
                      <a:noFill/>
                      <a:ln>
                        <a:noFill/>
                      </a:ln>
                    </p:spPr>
                  </p:pic>
                </p:oleObj>
              </mc:Choice>
              <mc:Fallback>
                <p:oleObj name="CorelDRAW" r:id="rId1" spid="" imgH="2892425" imgW="6400800" showAsIcon="0" progId="CorelDRAW.Graphic.13">
                  <p:embed followColorScheme="full"/>
                  <p:pic>
                    <p:nvPicPr>
                      <p:cNvPr id="2097314" name="Object 85"/>
                      <p:cNvPicPr>
                        <a:picLocks/>
                      </p:cNvPicPr>
                      <p:nvPr/>
                    </p:nvPicPr>
                    <p:blipFill>
                      <a:blip xmlns:r="http://schemas.openxmlformats.org/officeDocument/2006/relationships" r:embed="rId2"/>
                      <a:srcRect l="0" t="0" r="0" b="0"/>
                      <a:stretch>
                        <a:fillRect/>
                      </a:stretch>
                    </p:blipFill>
                    <p:spPr>
                      <a:xfrm rot="0">
                        <a:off x="1295400" y="2819400"/>
                        <a:ext cx="6400800" cy="2892425"/>
                      </a:xfrm>
                      <a:prstGeom prst="rect"/>
                      <a:noFill/>
                      <a:ln>
                        <a:noFill/>
                      </a:ln>
                    </p:spPr>
                  </p:pic>
                </p:oleObj>
              </mc:Fallback>
            </mc:AlternateContent>
          </a:graphicData>
        </a:graphic>
      </p:graphicFrame>
      <p:pic>
        <p:nvPicPr>
          <p:cNvPr id="2097315" name="Picture 21"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947" name="Text Box 2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948" name="Rectangle 23"/>
          <p:cNvSpPr/>
          <p:nvPr/>
        </p:nvSpPr>
        <p:spPr>
          <a:xfrm rot="0">
            <a:off x="914400" y="1143000"/>
            <a:ext cx="20462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Logic Symbols</a:t>
            </a:r>
          </a:p>
        </p:txBody>
      </p:sp>
      <p:sp>
        <p:nvSpPr>
          <p:cNvPr id="1049949" name="Text Box 27"/>
          <p:cNvSpPr txBox="1"/>
          <p:nvPr/>
        </p:nvSpPr>
        <p:spPr>
          <a:xfrm rot="0">
            <a:off x="1066800" y="1676400"/>
            <a:ext cx="7239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Dependency notation allows the logical operation of a device to be determined from its logic symbol.</a:t>
            </a:r>
          </a:p>
        </p:txBody>
      </p:sp>
      <p:sp>
        <p:nvSpPr>
          <p:cNvPr id="1049950" name="Text Box 33"/>
          <p:cNvSpPr txBox="1"/>
          <p:nvPr/>
        </p:nvSpPr>
        <p:spPr>
          <a:xfrm rot="0">
            <a:off x="838200" y="483076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951" name="Text Box 34"/>
          <p:cNvSpPr txBox="1"/>
          <p:nvPr/>
        </p:nvSpPr>
        <p:spPr>
          <a:xfrm rot="0">
            <a:off x="2209800" y="5516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grpSp>
        <p:nvGrpSpPr>
          <p:cNvPr id="308" name=""/>
          <p:cNvGrpSpPr/>
          <p:nvPr/>
        </p:nvGrpSpPr>
        <p:grpSpPr>
          <a:xfrm rot="0">
            <a:off x="741362" y="4211637"/>
            <a:ext cx="609600" cy="274637"/>
            <a:chOff x="3049" y="1800"/>
            <a:chExt cx="384" cy="173"/>
          </a:xfrm>
        </p:grpSpPr>
        <p:sp>
          <p:nvSpPr>
            <p:cNvPr id="1049952" name="Text Box 39"/>
            <p:cNvSpPr txBox="1"/>
            <p:nvPr/>
          </p:nvSpPr>
          <p:spPr>
            <a:xfrm rot="0">
              <a:off x="3049" y="1800"/>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9953" name="Line 40"/>
            <p:cNvSpPr/>
            <p:nvPr/>
          </p:nvSpPr>
          <p:spPr>
            <a:xfrm rot="0">
              <a:off x="3145" y="1833"/>
              <a:ext cx="192" cy="0"/>
            </a:xfrm>
            <a:prstGeom prst="line"/>
            <a:noFill/>
            <a:ln w="9525" cap="flat" cmpd="sng">
              <a:solidFill>
                <a:schemeClr val="dk1">
                  <a:alpha val="100000"/>
                </a:schemeClr>
              </a:solidFill>
              <a:prstDash val="solid"/>
              <a:round/>
            </a:ln>
          </p:spPr>
        </p:sp>
      </p:grpSp>
      <p:sp>
        <p:nvSpPr>
          <p:cNvPr id="1049954" name="Text Box 44"/>
          <p:cNvSpPr txBox="1"/>
          <p:nvPr/>
        </p:nvSpPr>
        <p:spPr>
          <a:xfrm rot="0">
            <a:off x="3733800" y="4419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sp>
        <p:nvSpPr>
          <p:cNvPr id="1049955" name="Text Box 49"/>
          <p:cNvSpPr txBox="1"/>
          <p:nvPr/>
        </p:nvSpPr>
        <p:spPr>
          <a:xfrm rot="0">
            <a:off x="2209800" y="3276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0</a:t>
            </a:r>
          </a:p>
        </p:txBody>
      </p:sp>
      <p:sp>
        <p:nvSpPr>
          <p:cNvPr id="1049956" name="Text Box 50"/>
          <p:cNvSpPr txBox="1"/>
          <p:nvPr/>
        </p:nvSpPr>
        <p:spPr>
          <a:xfrm rot="0">
            <a:off x="2451100" y="3276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1</a:t>
            </a:r>
          </a:p>
        </p:txBody>
      </p:sp>
      <p:sp>
        <p:nvSpPr>
          <p:cNvPr id="1049957" name="Text Box 51"/>
          <p:cNvSpPr txBox="1"/>
          <p:nvPr/>
        </p:nvSpPr>
        <p:spPr>
          <a:xfrm rot="0">
            <a:off x="2717800" y="32766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2</a:t>
            </a:r>
          </a:p>
        </p:txBody>
      </p:sp>
      <p:sp>
        <p:nvSpPr>
          <p:cNvPr id="1049958" name="Text Box 52"/>
          <p:cNvSpPr txBox="1"/>
          <p:nvPr/>
        </p:nvSpPr>
        <p:spPr>
          <a:xfrm rot="0">
            <a:off x="2971800" y="3276600"/>
            <a:ext cx="381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3</a:t>
            </a:r>
          </a:p>
        </p:txBody>
      </p:sp>
      <p:sp>
        <p:nvSpPr>
          <p:cNvPr id="1049959" name="Text Box 53"/>
          <p:cNvSpPr txBox="1"/>
          <p:nvPr/>
        </p:nvSpPr>
        <p:spPr>
          <a:xfrm rot="0">
            <a:off x="838200" y="4419600"/>
            <a:ext cx="5969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ENT</a:t>
            </a:r>
          </a:p>
        </p:txBody>
      </p:sp>
      <p:sp>
        <p:nvSpPr>
          <p:cNvPr id="1049960" name="Text Box 56"/>
          <p:cNvSpPr txBox="1"/>
          <p:nvPr/>
        </p:nvSpPr>
        <p:spPr>
          <a:xfrm rot="0">
            <a:off x="4735512" y="4537075"/>
            <a:ext cx="4572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0</a:t>
            </a:r>
          </a:p>
        </p:txBody>
      </p:sp>
      <p:sp>
        <p:nvSpPr>
          <p:cNvPr id="1049961" name="Text Box 57"/>
          <p:cNvSpPr txBox="1"/>
          <p:nvPr/>
        </p:nvSpPr>
        <p:spPr>
          <a:xfrm rot="0">
            <a:off x="4735512" y="48164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1</a:t>
            </a:r>
          </a:p>
        </p:txBody>
      </p:sp>
      <p:sp>
        <p:nvSpPr>
          <p:cNvPr id="1049962" name="Text Box 58"/>
          <p:cNvSpPr txBox="1"/>
          <p:nvPr/>
        </p:nvSpPr>
        <p:spPr>
          <a:xfrm rot="0">
            <a:off x="4735512" y="5095875"/>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2</a:t>
            </a:r>
          </a:p>
        </p:txBody>
      </p:sp>
      <p:sp>
        <p:nvSpPr>
          <p:cNvPr id="1049963" name="Text Box 59"/>
          <p:cNvSpPr txBox="1"/>
          <p:nvPr/>
        </p:nvSpPr>
        <p:spPr>
          <a:xfrm rot="0">
            <a:off x="4735512" y="5375275"/>
            <a:ext cx="381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D</a:t>
            </a:r>
            <a:r>
              <a:rPr altLang="en-US" baseline="-25000" sz="1200" lang="en-US"/>
              <a:t>3</a:t>
            </a:r>
          </a:p>
        </p:txBody>
      </p:sp>
      <p:sp>
        <p:nvSpPr>
          <p:cNvPr id="1049964" name="Text Box 60"/>
          <p:cNvSpPr txBox="1"/>
          <p:nvPr/>
        </p:nvSpPr>
        <p:spPr>
          <a:xfrm rot="0">
            <a:off x="7620000" y="45720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sp>
        <p:nvSpPr>
          <p:cNvPr id="1049965" name="Text Box 61"/>
          <p:cNvSpPr txBox="1"/>
          <p:nvPr/>
        </p:nvSpPr>
        <p:spPr>
          <a:xfrm rot="0">
            <a:off x="7620000" y="48514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49966" name="Text Box 62"/>
          <p:cNvSpPr txBox="1"/>
          <p:nvPr/>
        </p:nvSpPr>
        <p:spPr>
          <a:xfrm rot="0">
            <a:off x="7620000" y="51308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49967" name="Text Box 63"/>
          <p:cNvSpPr txBox="1"/>
          <p:nvPr/>
        </p:nvSpPr>
        <p:spPr>
          <a:xfrm rot="0">
            <a:off x="7620000" y="5410200"/>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
        <p:nvSpPr>
          <p:cNvPr id="1049968" name="Text Box 64"/>
          <p:cNvSpPr txBox="1"/>
          <p:nvPr/>
        </p:nvSpPr>
        <p:spPr>
          <a:xfrm rot="0">
            <a:off x="7620000" y="3505200"/>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RCO</a:t>
            </a:r>
          </a:p>
        </p:txBody>
      </p:sp>
      <p:grpSp>
        <p:nvGrpSpPr>
          <p:cNvPr id="309" name=""/>
          <p:cNvGrpSpPr/>
          <p:nvPr/>
        </p:nvGrpSpPr>
        <p:grpSpPr>
          <a:xfrm rot="0">
            <a:off x="838200" y="3992562"/>
            <a:ext cx="533400" cy="274637"/>
            <a:chOff x="480" y="2352"/>
            <a:chExt cx="336" cy="173"/>
          </a:xfrm>
        </p:grpSpPr>
        <p:sp>
          <p:nvSpPr>
            <p:cNvPr id="1049969" name="Text Box 66"/>
            <p:cNvSpPr txBox="1"/>
            <p:nvPr/>
          </p:nvSpPr>
          <p:spPr>
            <a:xfrm rot="0">
              <a:off x="480" y="2352"/>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CLR</a:t>
              </a:r>
            </a:p>
          </p:txBody>
        </p:sp>
        <p:sp>
          <p:nvSpPr>
            <p:cNvPr id="1049970" name="Line 69"/>
            <p:cNvSpPr/>
            <p:nvPr/>
          </p:nvSpPr>
          <p:spPr>
            <a:xfrm rot="0">
              <a:off x="561" y="2377"/>
              <a:ext cx="144" cy="0"/>
            </a:xfrm>
            <a:prstGeom prst="line"/>
            <a:noFill/>
            <a:ln w="9525" cap="flat" cmpd="sng">
              <a:solidFill>
                <a:schemeClr val="dk1">
                  <a:alpha val="100000"/>
                </a:schemeClr>
              </a:solidFill>
              <a:prstDash val="solid"/>
              <a:round/>
            </a:ln>
          </p:spPr>
        </p:sp>
      </p:grpSp>
      <p:sp>
        <p:nvSpPr>
          <p:cNvPr id="1049971" name="Text Box 71"/>
          <p:cNvSpPr txBox="1"/>
          <p:nvPr/>
        </p:nvSpPr>
        <p:spPr>
          <a:xfrm rot="0">
            <a:off x="838200" y="4625975"/>
            <a:ext cx="5969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ENP</a:t>
            </a:r>
          </a:p>
        </p:txBody>
      </p:sp>
      <p:sp>
        <p:nvSpPr>
          <p:cNvPr id="1049972" name="Text Box 75"/>
          <p:cNvSpPr txBox="1"/>
          <p:nvPr/>
        </p:nvSpPr>
        <p:spPr>
          <a:xfrm rot="0">
            <a:off x="4648200" y="4113212"/>
            <a:ext cx="6096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CLK</a:t>
            </a:r>
          </a:p>
        </p:txBody>
      </p:sp>
      <p:sp>
        <p:nvSpPr>
          <p:cNvPr id="1049973" name="Text Box 76"/>
          <p:cNvSpPr txBox="1"/>
          <p:nvPr/>
        </p:nvSpPr>
        <p:spPr>
          <a:xfrm rot="0">
            <a:off x="4616450" y="3721100"/>
            <a:ext cx="5969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ENT</a:t>
            </a:r>
          </a:p>
        </p:txBody>
      </p:sp>
      <p:sp>
        <p:nvSpPr>
          <p:cNvPr id="1049974" name="Text Box 77"/>
          <p:cNvSpPr txBox="1"/>
          <p:nvPr/>
        </p:nvSpPr>
        <p:spPr>
          <a:xfrm rot="0">
            <a:off x="4637087" y="3917950"/>
            <a:ext cx="5969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ENP</a:t>
            </a:r>
          </a:p>
        </p:txBody>
      </p:sp>
      <p:grpSp>
        <p:nvGrpSpPr>
          <p:cNvPr id="310" name=""/>
          <p:cNvGrpSpPr/>
          <p:nvPr/>
        </p:nvGrpSpPr>
        <p:grpSpPr>
          <a:xfrm rot="0">
            <a:off x="4519612" y="3343275"/>
            <a:ext cx="641350" cy="274637"/>
            <a:chOff x="3049" y="1800"/>
            <a:chExt cx="384" cy="173"/>
          </a:xfrm>
        </p:grpSpPr>
        <p:sp>
          <p:nvSpPr>
            <p:cNvPr id="1049975" name="Text Box 79"/>
            <p:cNvSpPr txBox="1"/>
            <p:nvPr/>
          </p:nvSpPr>
          <p:spPr>
            <a:xfrm rot="0">
              <a:off x="3049" y="1800"/>
              <a:ext cx="38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LOAD</a:t>
              </a:r>
            </a:p>
          </p:txBody>
        </p:sp>
        <p:sp>
          <p:nvSpPr>
            <p:cNvPr id="1049976" name="Line 80"/>
            <p:cNvSpPr/>
            <p:nvPr/>
          </p:nvSpPr>
          <p:spPr>
            <a:xfrm rot="0">
              <a:off x="3145" y="1833"/>
              <a:ext cx="192" cy="0"/>
            </a:xfrm>
            <a:prstGeom prst="line"/>
            <a:noFill/>
            <a:ln w="9525" cap="flat" cmpd="sng">
              <a:solidFill>
                <a:schemeClr val="dk1">
                  <a:alpha val="100000"/>
                </a:schemeClr>
              </a:solidFill>
              <a:prstDash val="solid"/>
              <a:round/>
            </a:ln>
          </p:spPr>
        </p:sp>
      </p:grpSp>
      <p:grpSp>
        <p:nvGrpSpPr>
          <p:cNvPr id="311" name=""/>
          <p:cNvGrpSpPr/>
          <p:nvPr/>
        </p:nvGrpSpPr>
        <p:grpSpPr>
          <a:xfrm rot="0">
            <a:off x="4595812" y="3155950"/>
            <a:ext cx="533400" cy="274637"/>
            <a:chOff x="480" y="2352"/>
            <a:chExt cx="336" cy="173"/>
          </a:xfrm>
        </p:grpSpPr>
        <p:sp>
          <p:nvSpPr>
            <p:cNvPr id="1049977" name="Text Box 82"/>
            <p:cNvSpPr txBox="1"/>
            <p:nvPr/>
          </p:nvSpPr>
          <p:spPr>
            <a:xfrm rot="0">
              <a:off x="480" y="2352"/>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CLR</a:t>
              </a:r>
            </a:p>
          </p:txBody>
        </p:sp>
        <p:sp>
          <p:nvSpPr>
            <p:cNvPr id="1049978" name="Line 83"/>
            <p:cNvSpPr/>
            <p:nvPr/>
          </p:nvSpPr>
          <p:spPr>
            <a:xfrm rot="0">
              <a:off x="561" y="2377"/>
              <a:ext cx="144" cy="0"/>
            </a:xfrm>
            <a:prstGeom prst="line"/>
            <a:noFill/>
            <a:ln w="9525" cap="flat" cmpd="sng">
              <a:solidFill>
                <a:schemeClr val="dk1">
                  <a:alpha val="100000"/>
                </a:schemeClr>
              </a:solidFill>
              <a:prstDash val="solid"/>
              <a:round/>
            </a:ln>
          </p:spPr>
        </p:sp>
      </p:grpSp>
      <p:sp>
        <p:nvSpPr>
          <p:cNvPr id="1049979" name="Text Box 86"/>
          <p:cNvSpPr txBox="1"/>
          <p:nvPr/>
        </p:nvSpPr>
        <p:spPr>
          <a:xfrm rot="0">
            <a:off x="1828800" y="4800600"/>
            <a:ext cx="381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a:t>
            </a:r>
          </a:p>
        </p:txBody>
      </p:sp>
      <p:sp>
        <p:nvSpPr>
          <p:cNvPr id="1049980" name="Text Box 87"/>
          <p:cNvSpPr txBox="1"/>
          <p:nvPr/>
        </p:nvSpPr>
        <p:spPr>
          <a:xfrm rot="0">
            <a:off x="5616575" y="4103687"/>
            <a:ext cx="8382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C</a:t>
            </a:r>
            <a:r>
              <a:rPr altLang="en-US" sz="1200" lang="en-US"/>
              <a:t>5/2,3,4</a:t>
            </a:r>
          </a:p>
        </p:txBody>
      </p:sp>
      <p:sp>
        <p:nvSpPr>
          <p:cNvPr id="1049981" name="Text Box 88"/>
          <p:cNvSpPr txBox="1"/>
          <p:nvPr/>
        </p:nvSpPr>
        <p:spPr>
          <a:xfrm rot="0">
            <a:off x="5540375" y="3135312"/>
            <a:ext cx="762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5CT = 0</a:t>
            </a:r>
          </a:p>
        </p:txBody>
      </p:sp>
      <p:sp>
        <p:nvSpPr>
          <p:cNvPr id="1049982" name="Text Box 89"/>
          <p:cNvSpPr txBox="1"/>
          <p:nvPr/>
        </p:nvSpPr>
        <p:spPr>
          <a:xfrm rot="0">
            <a:off x="5540375" y="3330575"/>
            <a:ext cx="762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M1</a:t>
            </a:r>
          </a:p>
        </p:txBody>
      </p:sp>
      <p:sp>
        <p:nvSpPr>
          <p:cNvPr id="1049983" name="Text Box 90"/>
          <p:cNvSpPr txBox="1"/>
          <p:nvPr/>
        </p:nvSpPr>
        <p:spPr>
          <a:xfrm rot="0">
            <a:off x="5540375" y="3525837"/>
            <a:ext cx="762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M2</a:t>
            </a:r>
          </a:p>
        </p:txBody>
      </p:sp>
      <p:sp>
        <p:nvSpPr>
          <p:cNvPr id="1049984" name="Text Box 91"/>
          <p:cNvSpPr txBox="1"/>
          <p:nvPr/>
        </p:nvSpPr>
        <p:spPr>
          <a:xfrm rot="0">
            <a:off x="5540375" y="3721100"/>
            <a:ext cx="762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G3</a:t>
            </a:r>
          </a:p>
        </p:txBody>
      </p:sp>
      <p:sp>
        <p:nvSpPr>
          <p:cNvPr id="1049985" name="Text Box 92"/>
          <p:cNvSpPr txBox="1"/>
          <p:nvPr/>
        </p:nvSpPr>
        <p:spPr>
          <a:xfrm rot="0">
            <a:off x="5540375" y="3916362"/>
            <a:ext cx="7620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G4</a:t>
            </a:r>
          </a:p>
        </p:txBody>
      </p:sp>
      <p:sp>
        <p:nvSpPr>
          <p:cNvPr id="1049986" name="Text Box 84"/>
          <p:cNvSpPr txBox="1"/>
          <p:nvPr/>
        </p:nvSpPr>
        <p:spPr>
          <a:xfrm rot="0">
            <a:off x="5791200" y="2819400"/>
            <a:ext cx="1219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49987" name="Text Box 93"/>
          <p:cNvSpPr txBox="1"/>
          <p:nvPr/>
        </p:nvSpPr>
        <p:spPr>
          <a:xfrm rot="0">
            <a:off x="1981200" y="4343400"/>
            <a:ext cx="1219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49988" name="Text Box 94"/>
          <p:cNvSpPr txBox="1"/>
          <p:nvPr/>
        </p:nvSpPr>
        <p:spPr>
          <a:xfrm rot="0">
            <a:off x="7586662" y="2689225"/>
            <a:ext cx="838200" cy="639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Common control block</a:t>
            </a:r>
          </a:p>
        </p:txBody>
      </p:sp>
      <p:sp>
        <p:nvSpPr>
          <p:cNvPr id="1049989" name="Text Box 95"/>
          <p:cNvSpPr txBox="1"/>
          <p:nvPr/>
        </p:nvSpPr>
        <p:spPr>
          <a:xfrm rot="0">
            <a:off x="2463800" y="5516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49990" name="Text Box 96"/>
          <p:cNvSpPr txBox="1"/>
          <p:nvPr/>
        </p:nvSpPr>
        <p:spPr>
          <a:xfrm rot="0">
            <a:off x="2717800" y="5516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49991" name="Text Box 97"/>
          <p:cNvSpPr txBox="1"/>
          <p:nvPr/>
        </p:nvSpPr>
        <p:spPr>
          <a:xfrm rot="0">
            <a:off x="2971800" y="5516562"/>
            <a:ext cx="533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Tree>
  </p:cSld>
  <p:clrMapOvr>
    <a:masterClrMapping/>
  </p:clrMapOvr>
  <p:transition spd="fast" advClick="1"/>
</p:sld>
</file>

<file path=ppt/slides/slide65.xml><?xml version="1.0" encoding="utf-8"?>
<p:sld xmlns:a="http://schemas.openxmlformats.org/drawingml/2006/main" xmlns:r="http://schemas.openxmlformats.org/officeDocument/2006/relationships" xmlns:p="http://schemas.openxmlformats.org/presentationml/2006/main" show="1" showMasterSp="1">
  <p:cSld>
    <p:spTree>
      <p:nvGrpSpPr>
        <p:cNvPr id="314" name=""/>
        <p:cNvGrpSpPr/>
        <p:nvPr/>
      </p:nvGrpSpPr>
      <p:grpSpPr>
        <a:xfrm rot="0">
          <a:off x="0" y="0"/>
          <a:ext cx="0" cy="0"/>
          <a:chOff x="0" y="0"/>
          <a:chExt cx="0" cy="0"/>
        </a:xfrm>
      </p:grpSpPr>
      <p:pic>
        <p:nvPicPr>
          <p:cNvPr id="2097316" name="Picture 14"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9995" name="Text Box 5"/>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9996" name="Rectangle 15"/>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997" name="Text Box 16"/>
          <p:cNvSpPr txBox="1"/>
          <p:nvPr/>
        </p:nvSpPr>
        <p:spPr>
          <a:xfrm rot="0">
            <a:off x="1447800" y="147955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9998" name="Text Box 17"/>
          <p:cNvSpPr txBox="1"/>
          <p:nvPr/>
        </p:nvSpPr>
        <p:spPr>
          <a:xfrm rot="0">
            <a:off x="152400" y="1546225"/>
            <a:ext cx="2209800" cy="42910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Asynchronous  </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Modulus</a:t>
            </a: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Synchronous</a:t>
            </a:r>
          </a:p>
          <a:p>
            <a:pPr algn="r" eaLnBrk="1" hangingPunct="1" latinLnBrk="1" lvl="0"/>
            <a:endParaRPr altLang="en-US" b="1" sz="14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Terminal count</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State machine</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sz="10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Cascade</a:t>
            </a:r>
          </a:p>
          <a:p>
            <a:pPr algn="r" eaLnBrk="1" hangingPunct="1" latinLnBrk="1" lvl="0"/>
            <a:endParaRPr altLang="en-US" b="1" i="1" lang="en-US">
              <a:solidFill>
                <a:schemeClr val="lt2"/>
              </a:solidFill>
              <a:latin typeface="Times" pitchFamily="18" charset="0"/>
              <a:ea typeface="Times New Roman" pitchFamily="18" charset="0"/>
            </a:endParaRPr>
          </a:p>
        </p:txBody>
      </p:sp>
      <p:sp>
        <p:nvSpPr>
          <p:cNvPr id="1049999" name="Text Box 18"/>
          <p:cNvSpPr txBox="1"/>
          <p:nvPr/>
        </p:nvSpPr>
        <p:spPr>
          <a:xfrm rot="0">
            <a:off x="2444750" y="1543050"/>
            <a:ext cx="647065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latin typeface="Times" pitchFamily="18" charset="0"/>
                <a:ea typeface="Times New Roman" pitchFamily="18" charset="0"/>
              </a:rPr>
              <a:t>Not occurring at the same time.</a:t>
            </a:r>
          </a:p>
        </p:txBody>
      </p:sp>
      <p:sp>
        <p:nvSpPr>
          <p:cNvPr id="1050000" name="Text Box 19"/>
          <p:cNvSpPr txBox="1"/>
          <p:nvPr/>
        </p:nvSpPr>
        <p:spPr>
          <a:xfrm rot="0">
            <a:off x="2438400" y="208915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000000"/>
                </a:solidFill>
                <a:latin typeface="Times" pitchFamily="18" charset="0"/>
                <a:ea typeface="Times New Roman" pitchFamily="18" charset="0"/>
              </a:rPr>
              <a:t>The number of unique states through which a counter will sequence.</a:t>
            </a:r>
          </a:p>
        </p:txBody>
      </p:sp>
      <p:sp>
        <p:nvSpPr>
          <p:cNvPr id="1050001" name="Text Box 20"/>
          <p:cNvSpPr txBox="1"/>
          <p:nvPr/>
        </p:nvSpPr>
        <p:spPr>
          <a:xfrm rot="0">
            <a:off x="2438400" y="3003550"/>
            <a:ext cx="6477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Occurring at the same time.</a:t>
            </a:r>
          </a:p>
        </p:txBody>
      </p:sp>
      <p:sp>
        <p:nvSpPr>
          <p:cNvPr id="1050002" name="Text Box 21"/>
          <p:cNvSpPr txBox="1"/>
          <p:nvPr/>
        </p:nvSpPr>
        <p:spPr>
          <a:xfrm rot="0">
            <a:off x="2438400" y="3581400"/>
            <a:ext cx="6477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latin typeface="Times" pitchFamily="18" charset="0"/>
                <a:ea typeface="Times New Roman" pitchFamily="18" charset="0"/>
              </a:rPr>
              <a:t>The final state in a counter’s sequence.  </a:t>
            </a:r>
          </a:p>
        </p:txBody>
      </p:sp>
      <p:sp>
        <p:nvSpPr>
          <p:cNvPr id="1050003" name="Text Box 22"/>
          <p:cNvSpPr txBox="1"/>
          <p:nvPr/>
        </p:nvSpPr>
        <p:spPr>
          <a:xfrm rot="0">
            <a:off x="2438400" y="414655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latin typeface="Times" pitchFamily="18" charset="0"/>
                <a:ea typeface="Times New Roman" pitchFamily="18" charset="0"/>
              </a:rPr>
              <a:t>A logic system exhibiting a sequence of states or values.</a:t>
            </a:r>
          </a:p>
        </p:txBody>
      </p:sp>
      <p:sp>
        <p:nvSpPr>
          <p:cNvPr id="1050004" name="Text Box 23"/>
          <p:cNvSpPr txBox="1"/>
          <p:nvPr/>
        </p:nvSpPr>
        <p:spPr>
          <a:xfrm rot="0">
            <a:off x="2438400" y="5045075"/>
            <a:ext cx="6477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latin typeface="Times" pitchFamily="18" charset="0"/>
                <a:ea typeface="Times New Roman" pitchFamily="18" charset="0"/>
              </a:rPr>
              <a:t>To connect “end-to-end” as when several counters are connected from the terminal count output of one to the enable input of the next counter.</a:t>
            </a:r>
          </a:p>
        </p:txBody>
      </p:sp>
    </p:spTree>
  </p:cSld>
  <p:clrMapOvr>
    <a:masterClrMapping/>
  </p:clrMapOvr>
  <p:transition spd="fast" advClick="1">
    <p:cover dir="d"/>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9999"/>
                                        </p:tgtEl>
                                        <p:attrNameLst>
                                          <p:attrName>style.visibility</p:attrName>
                                        </p:attrNameLst>
                                      </p:cBhvr>
                                      <p:to>
                                        <p:strVal val="visible"/>
                                      </p:to>
                                    </p:set>
                                    <p:anim calcmode="lin" valueType="num">
                                      <p:cBhvr additive="base">
                                        <p:cTn dur="500" fill="hold" id="7"/>
                                        <p:tgtEl>
                                          <p:spTgt spid="1049999"/>
                                        </p:tgtEl>
                                        <p:attrNameLst>
                                          <p:attrName>ppt_x</p:attrName>
                                        </p:attrNameLst>
                                      </p:cBhvr>
                                      <p:tavLst>
                                        <p:tav tm="0">
                                          <p:val>
                                            <p:strVal val="1+#ppt_w/2"/>
                                          </p:val>
                                        </p:tav>
                                        <p:tav tm="100000">
                                          <p:val>
                                            <p:strVal val="#ppt_x"/>
                                          </p:val>
                                        </p:tav>
                                      </p:tavLst>
                                    </p:anim>
                                    <p:anim calcmode="lin" valueType="num">
                                      <p:cBhvr additive="base">
                                        <p:cTn dur="500" fill="hold" id="8"/>
                                        <p:tgtEl>
                                          <p:spTgt spid="1049999"/>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50000"/>
                                        </p:tgtEl>
                                        <p:attrNameLst>
                                          <p:attrName>style.visibility</p:attrName>
                                        </p:attrNameLst>
                                      </p:cBhvr>
                                      <p:to>
                                        <p:strVal val="visible"/>
                                      </p:to>
                                    </p:set>
                                    <p:anim calcmode="lin" valueType="num">
                                      <p:cBhvr additive="base">
                                        <p:cTn dur="500" fill="hold" id="13"/>
                                        <p:tgtEl>
                                          <p:spTgt spid="1050000"/>
                                        </p:tgtEl>
                                        <p:attrNameLst>
                                          <p:attrName>ppt_x</p:attrName>
                                        </p:attrNameLst>
                                      </p:cBhvr>
                                      <p:tavLst>
                                        <p:tav tm="0">
                                          <p:val>
                                            <p:strVal val="1+#ppt_w/2"/>
                                          </p:val>
                                        </p:tav>
                                        <p:tav tm="100000">
                                          <p:val>
                                            <p:strVal val="#ppt_x"/>
                                          </p:val>
                                        </p:tav>
                                      </p:tavLst>
                                    </p:anim>
                                    <p:anim calcmode="lin" valueType="num">
                                      <p:cBhvr additive="base">
                                        <p:cTn dur="500" fill="hold" id="14"/>
                                        <p:tgtEl>
                                          <p:spTgt spid="1050000"/>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50001"/>
                                        </p:tgtEl>
                                        <p:attrNameLst>
                                          <p:attrName>style.visibility</p:attrName>
                                        </p:attrNameLst>
                                      </p:cBhvr>
                                      <p:to>
                                        <p:strVal val="visible"/>
                                      </p:to>
                                    </p:set>
                                    <p:anim calcmode="lin" valueType="num">
                                      <p:cBhvr additive="base">
                                        <p:cTn dur="500" fill="hold" id="19"/>
                                        <p:tgtEl>
                                          <p:spTgt spid="1050001"/>
                                        </p:tgtEl>
                                        <p:attrNameLst>
                                          <p:attrName>ppt_x</p:attrName>
                                        </p:attrNameLst>
                                      </p:cBhvr>
                                      <p:tavLst>
                                        <p:tav tm="0">
                                          <p:val>
                                            <p:strVal val="1+#ppt_w/2"/>
                                          </p:val>
                                        </p:tav>
                                        <p:tav tm="100000">
                                          <p:val>
                                            <p:strVal val="#ppt_x"/>
                                          </p:val>
                                        </p:tav>
                                      </p:tavLst>
                                    </p:anim>
                                    <p:anim calcmode="lin" valueType="num">
                                      <p:cBhvr additive="base">
                                        <p:cTn dur="500" fill="hold" id="20"/>
                                        <p:tgtEl>
                                          <p:spTgt spid="1050001"/>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50002"/>
                                        </p:tgtEl>
                                        <p:attrNameLst>
                                          <p:attrName>style.visibility</p:attrName>
                                        </p:attrNameLst>
                                      </p:cBhvr>
                                      <p:to>
                                        <p:strVal val="visible"/>
                                      </p:to>
                                    </p:set>
                                    <p:anim calcmode="lin" valueType="num">
                                      <p:cBhvr additive="base">
                                        <p:cTn dur="500" fill="hold" id="25"/>
                                        <p:tgtEl>
                                          <p:spTgt spid="1050002"/>
                                        </p:tgtEl>
                                        <p:attrNameLst>
                                          <p:attrName>ppt_x</p:attrName>
                                        </p:attrNameLst>
                                      </p:cBhvr>
                                      <p:tavLst>
                                        <p:tav tm="0">
                                          <p:val>
                                            <p:strVal val="1+#ppt_w/2"/>
                                          </p:val>
                                        </p:tav>
                                        <p:tav tm="100000">
                                          <p:val>
                                            <p:strVal val="#ppt_x"/>
                                          </p:val>
                                        </p:tav>
                                      </p:tavLst>
                                    </p:anim>
                                    <p:anim calcmode="lin" valueType="num">
                                      <p:cBhvr additive="base">
                                        <p:cTn dur="500" fill="hold" id="26"/>
                                        <p:tgtEl>
                                          <p:spTgt spid="1050002"/>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50003"/>
                                        </p:tgtEl>
                                        <p:attrNameLst>
                                          <p:attrName>style.visibility</p:attrName>
                                        </p:attrNameLst>
                                      </p:cBhvr>
                                      <p:to>
                                        <p:strVal val="visible"/>
                                      </p:to>
                                    </p:set>
                                    <p:anim calcmode="lin" valueType="num">
                                      <p:cBhvr additive="base">
                                        <p:cTn dur="500" fill="hold" id="31"/>
                                        <p:tgtEl>
                                          <p:spTgt spid="1050003"/>
                                        </p:tgtEl>
                                        <p:attrNameLst>
                                          <p:attrName>ppt_x</p:attrName>
                                        </p:attrNameLst>
                                      </p:cBhvr>
                                      <p:tavLst>
                                        <p:tav tm="0">
                                          <p:val>
                                            <p:strVal val="1+#ppt_w/2"/>
                                          </p:val>
                                        </p:tav>
                                        <p:tav tm="100000">
                                          <p:val>
                                            <p:strVal val="#ppt_x"/>
                                          </p:val>
                                        </p:tav>
                                      </p:tavLst>
                                    </p:anim>
                                    <p:anim calcmode="lin" valueType="num">
                                      <p:cBhvr additive="base">
                                        <p:cTn dur="500" fill="hold" id="32"/>
                                        <p:tgtEl>
                                          <p:spTgt spid="1050003"/>
                                        </p:tgtEl>
                                        <p:attrNameLst>
                                          <p:attrName>ppt_y</p:attrName>
                                        </p:attrNameLst>
                                      </p:cBhvr>
                                      <p:tavLst>
                                        <p:tav tm="0">
                                          <p:val>
                                            <p:strVal val="#ppt_y"/>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2" presetSubtype="2">
                                  <p:stCondLst>
                                    <p:cond delay="0"/>
                                  </p:stCondLst>
                                  <p:childTnLst>
                                    <p:set>
                                      <p:cBhvr>
                                        <p:cTn dur="1" fill="hold" id="36">
                                          <p:stCondLst>
                                            <p:cond delay="0"/>
                                          </p:stCondLst>
                                        </p:cTn>
                                        <p:tgtEl>
                                          <p:spTgt spid="1050004"/>
                                        </p:tgtEl>
                                        <p:attrNameLst>
                                          <p:attrName>style.visibility</p:attrName>
                                        </p:attrNameLst>
                                      </p:cBhvr>
                                      <p:to>
                                        <p:strVal val="visible"/>
                                      </p:to>
                                    </p:set>
                                    <p:anim calcmode="lin" valueType="num">
                                      <p:cBhvr additive="base">
                                        <p:cTn dur="500" fill="hold" id="37"/>
                                        <p:tgtEl>
                                          <p:spTgt spid="1050004"/>
                                        </p:tgtEl>
                                        <p:attrNameLst>
                                          <p:attrName>ppt_x</p:attrName>
                                        </p:attrNameLst>
                                      </p:cBhvr>
                                      <p:tavLst>
                                        <p:tav tm="0">
                                          <p:val>
                                            <p:strVal val="1+#ppt_w/2"/>
                                          </p:val>
                                        </p:tav>
                                        <p:tav tm="100000">
                                          <p:val>
                                            <p:strVal val="#ppt_x"/>
                                          </p:val>
                                        </p:tav>
                                      </p:tavLst>
                                    </p:anim>
                                    <p:anim calcmode="lin" valueType="num">
                                      <p:cBhvr additive="base">
                                        <p:cTn dur="500" fill="hold" id="38"/>
                                        <p:tgtEl>
                                          <p:spTgt spid="1050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99" grpId="0" uiExpand="0" build="whole"/>
      <p:bldP spid="1050000" grpId="0" uiExpand="0" build="whole"/>
      <p:bldP spid="1050001" grpId="0" uiExpand="0" build="whole"/>
      <p:bldP spid="1050002" grpId="0" uiExpand="0" build="whole"/>
      <p:bldP spid="1050003" grpId="0" uiExpand="0" build="whole"/>
      <p:bldP spid="1050004" grpId="0" uiExpand="0" build="whole"/>
    </p:bldLst>
  </p:timing>
</p:sld>
</file>

<file path=ppt/slides/slide66.xml><?xml version="1.0" encoding="utf-8"?>
<p:sld xmlns:a="http://schemas.openxmlformats.org/drawingml/2006/main" xmlns:r="http://schemas.openxmlformats.org/officeDocument/2006/relationships" xmlns:p="http://schemas.openxmlformats.org/presentationml/2006/main" show="1" showMasterSp="1">
  <p:cSld>
    <p:spTree>
      <p:nvGrpSpPr>
        <p:cNvPr id="318" name=""/>
        <p:cNvGrpSpPr/>
        <p:nvPr/>
      </p:nvGrpSpPr>
      <p:grpSpPr>
        <a:xfrm rot="0">
          <a:off x="0" y="0"/>
          <a:ext cx="0" cy="0"/>
          <a:chOff x="0" y="0"/>
          <a:chExt cx="0" cy="0"/>
        </a:xfrm>
      </p:grpSpPr>
      <p:sp>
        <p:nvSpPr>
          <p:cNvPr id="105000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09" name="Text Box 6"/>
          <p:cNvSpPr txBox="1"/>
          <p:nvPr/>
        </p:nvSpPr>
        <p:spPr>
          <a:xfrm rot="0">
            <a:off x="838200" y="1600200"/>
            <a:ext cx="6553200" cy="28305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30000"/>
              </a:spcBef>
            </a:pPr>
            <a:r>
              <a:rPr altLang="en-US" lang="en-US">
                <a:solidFill>
                  <a:schemeClr val="lt2"/>
                </a:solidFill>
              </a:rPr>
              <a:t>1.	The counter shown below is an example of</a:t>
            </a:r>
          </a:p>
          <a:p>
            <a:pPr eaLnBrk="1" hangingPunct="1" indent="-342900" latinLnBrk="1" lvl="0" marL="342900">
              <a:spcBef>
                <a:spcPct val="30000"/>
              </a:spcBef>
            </a:pPr>
            <a:r>
              <a:rPr altLang="en-US" lang="en-US">
                <a:solidFill>
                  <a:schemeClr val="lt2"/>
                </a:solidFill>
              </a:rPr>
              <a:t>		a.  an asynchronous counter</a:t>
            </a:r>
          </a:p>
          <a:p>
            <a:pPr eaLnBrk="1" hangingPunct="1" indent="-342900" latinLnBrk="1" lvl="0" marL="342900">
              <a:spcBef>
                <a:spcPct val="30000"/>
              </a:spcBef>
            </a:pPr>
            <a:r>
              <a:rPr altLang="en-US" lang="en-US">
                <a:solidFill>
                  <a:schemeClr val="lt2"/>
                </a:solidFill>
              </a:rPr>
              <a:t>		b.  a BCD counter</a:t>
            </a:r>
          </a:p>
          <a:p>
            <a:pPr eaLnBrk="1" hangingPunct="1" indent="-342900" latinLnBrk="1" lvl="0" marL="342900">
              <a:spcBef>
                <a:spcPct val="30000"/>
              </a:spcBef>
            </a:pPr>
            <a:r>
              <a:rPr altLang="en-US" lang="en-US">
                <a:solidFill>
                  <a:schemeClr val="lt2"/>
                </a:solidFill>
              </a:rPr>
              <a:t>		c.  a synchronous counter</a:t>
            </a:r>
          </a:p>
          <a:p>
            <a:pPr eaLnBrk="1" hangingPunct="1" indent="-342900" latinLnBrk="1" lvl="0" marL="342900">
              <a:spcBef>
                <a:spcPct val="30000"/>
              </a:spcBef>
            </a:pPr>
            <a:r>
              <a:rPr altLang="en-US" i="1" lang="en-US">
                <a:solidFill>
                  <a:schemeClr val="lt2"/>
                </a:solidFill>
              </a:rPr>
              <a:t>		</a:t>
            </a:r>
            <a:r>
              <a:rPr altLang="en-US" lang="en-US">
                <a:solidFill>
                  <a:schemeClr val="lt2"/>
                </a:solidFill>
              </a:rPr>
              <a:t>d.  none of the above</a:t>
            </a:r>
          </a:p>
          <a:p>
            <a:pPr eaLnBrk="1" hangingPunct="1" indent="-342900" latinLnBrk="1" lvl="0" marL="342900">
              <a:spcBef>
                <a:spcPct val="30000"/>
              </a:spcBef>
            </a:pPr>
            <a:endParaRPr altLang="en-US" lang="en-US">
              <a:solidFill>
                <a:schemeClr val="lt2"/>
              </a:solidFill>
            </a:endParaRPr>
          </a:p>
        </p:txBody>
      </p:sp>
      <p:sp>
        <p:nvSpPr>
          <p:cNvPr id="105001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11" name="WordArt 5" descr="White marble"/>
          <p:cNvSpPr/>
          <p:nvPr/>
        </p:nvSpPr>
        <p:spPr>
          <a:xfrm rot="0">
            <a:off x="3886200" y="5334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319" name=""/>
          <p:cNvGrpSpPr/>
          <p:nvPr/>
        </p:nvGrpSpPr>
        <p:grpSpPr>
          <a:xfrm rot="0">
            <a:off x="1828800" y="4343400"/>
            <a:ext cx="5486400" cy="1546225"/>
            <a:chOff x="1296" y="2477"/>
            <a:chExt cx="3456" cy="974"/>
          </a:xfrm>
        </p:grpSpPr>
        <p:graphicFrame>
          <p:nvGraphicFramePr>
            <p:cNvPr id="4194346" name=""/>
            <p:cNvGraphicFramePr>
              <a:graphicFrameLocks/>
            </p:cNvGraphicFramePr>
            <p:nvPr/>
          </p:nvGraphicFramePr>
          <p:xfrm rot="0">
            <a:off x="1584" y="2496"/>
            <a:ext cx="2844" cy="955"/>
          </p:xfrm>
          <a:graphic>
            <a:graphicData uri="http://schemas.openxmlformats.org/presentationml/2006/ole">
              <mc:AlternateContent xmlns:mc="http://schemas.openxmlformats.org/markup-compatibility/2006">
                <mc:Choice xmlns:v="urn:schemas-microsoft-com:vml" Requires="v">
                  <p:oleObj name="CorelDRAW" r:id="rId2" spid="" imgH="955" imgW="2844" showAsIcon="0" progId="CorelDRAW.Graphic.13">
                    <p:embed followColorScheme="full"/>
                    <p:pic>
                      <p:nvPicPr>
                        <p:cNvPr id="2097317" name="Object 12"/>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Choice>
                <mc:Fallback>
                  <p:oleObj name="CorelDRAW" r:id="rId2" spid="" imgH="955" imgW="2844" showAsIcon="0" progId="CorelDRAW.Graphic.13">
                    <p:embed followColorScheme="full"/>
                    <p:pic>
                      <p:nvPicPr>
                        <p:cNvPr id="2097317" name="Object 12"/>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Fallback>
              </mc:AlternateContent>
            </a:graphicData>
          </a:graphic>
        </p:graphicFrame>
        <p:sp>
          <p:nvSpPr>
            <p:cNvPr id="1050012" name="Rectangle 13"/>
            <p:cNvSpPr/>
            <p:nvPr/>
          </p:nvSpPr>
          <p:spPr>
            <a:xfrm rot="0">
              <a:off x="1357" y="2992"/>
              <a:ext cx="181"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50013" name="Rectangle 14"/>
            <p:cNvSpPr/>
            <p:nvPr/>
          </p:nvSpPr>
          <p:spPr>
            <a:xfrm rot="0">
              <a:off x="1940"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50014" name="Rectangle 15"/>
            <p:cNvSpPr/>
            <p:nvPr/>
          </p:nvSpPr>
          <p:spPr>
            <a:xfrm rot="0">
              <a:off x="1964"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grpSp>
          <p:nvGrpSpPr>
            <p:cNvPr id="320" name=""/>
            <p:cNvGrpSpPr/>
            <p:nvPr/>
          </p:nvGrpSpPr>
          <p:grpSpPr>
            <a:xfrm rot="0">
              <a:off x="2304" y="3120"/>
              <a:ext cx="240" cy="173"/>
              <a:chOff x="2304" y="3120"/>
              <a:chExt cx="240" cy="173"/>
            </a:xfrm>
          </p:grpSpPr>
          <p:sp>
            <p:nvSpPr>
              <p:cNvPr id="1050015" name="Text Box 17"/>
              <p:cNvSpPr txBox="1"/>
              <p:nvPr/>
            </p:nvSpPr>
            <p:spPr>
              <a:xfrm rot="0">
                <a:off x="230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50016" name="Line 18"/>
              <p:cNvSpPr/>
              <p:nvPr/>
            </p:nvSpPr>
            <p:spPr>
              <a:xfrm rot="0">
                <a:off x="2374" y="3156"/>
                <a:ext cx="96" cy="0"/>
              </a:xfrm>
              <a:prstGeom prst="line"/>
              <a:noFill/>
              <a:ln w="9525" cap="flat" cmpd="sng">
                <a:solidFill>
                  <a:srgbClr val="FF0000">
                    <a:alpha val="100000"/>
                  </a:srgbClr>
                </a:solidFill>
                <a:prstDash val="solid"/>
                <a:round/>
              </a:ln>
            </p:spPr>
          </p:sp>
        </p:grpSp>
        <p:sp>
          <p:nvSpPr>
            <p:cNvPr id="1050017" name="Text Box 19"/>
            <p:cNvSpPr txBox="1"/>
            <p:nvPr/>
          </p:nvSpPr>
          <p:spPr>
            <a:xfrm rot="0">
              <a:off x="2400"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50018" name="Rectangle 20"/>
            <p:cNvSpPr/>
            <p:nvPr/>
          </p:nvSpPr>
          <p:spPr>
            <a:xfrm rot="0">
              <a:off x="2047"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19" name="Rectangle 21"/>
            <p:cNvSpPr/>
            <p:nvPr/>
          </p:nvSpPr>
          <p:spPr>
            <a:xfrm rot="0">
              <a:off x="3039"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20" name="Rectangle 22"/>
            <p:cNvSpPr/>
            <p:nvPr/>
          </p:nvSpPr>
          <p:spPr>
            <a:xfrm rot="0">
              <a:off x="4044"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21" name="Rectangle 23"/>
            <p:cNvSpPr/>
            <p:nvPr/>
          </p:nvSpPr>
          <p:spPr>
            <a:xfrm rot="0">
              <a:off x="2949"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50022" name="Rectangle 24"/>
            <p:cNvSpPr/>
            <p:nvPr/>
          </p:nvSpPr>
          <p:spPr>
            <a:xfrm rot="0">
              <a:off x="3957"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50023" name="Rectangle 25"/>
            <p:cNvSpPr/>
            <p:nvPr/>
          </p:nvSpPr>
          <p:spPr>
            <a:xfrm rot="0">
              <a:off x="2948"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50024" name="Rectangle 26"/>
            <p:cNvSpPr/>
            <p:nvPr/>
          </p:nvSpPr>
          <p:spPr>
            <a:xfrm rot="0">
              <a:off x="3956"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50025" name="Text Box 27"/>
            <p:cNvSpPr txBox="1"/>
            <p:nvPr/>
          </p:nvSpPr>
          <p:spPr>
            <a:xfrm rot="0">
              <a:off x="338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50026" name="Text Box 28"/>
            <p:cNvSpPr txBox="1"/>
            <p:nvPr/>
          </p:nvSpPr>
          <p:spPr>
            <a:xfrm rot="0">
              <a:off x="441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grpSp>
          <p:nvGrpSpPr>
            <p:cNvPr id="321" name=""/>
            <p:cNvGrpSpPr/>
            <p:nvPr/>
          </p:nvGrpSpPr>
          <p:grpSpPr>
            <a:xfrm rot="0">
              <a:off x="3264" y="3120"/>
              <a:ext cx="240" cy="173"/>
              <a:chOff x="3264" y="3120"/>
              <a:chExt cx="240" cy="173"/>
            </a:xfrm>
          </p:grpSpPr>
          <p:sp>
            <p:nvSpPr>
              <p:cNvPr id="1050027" name="Text Box 30"/>
              <p:cNvSpPr txBox="1"/>
              <p:nvPr/>
            </p:nvSpPr>
            <p:spPr>
              <a:xfrm rot="0">
                <a:off x="326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50028" name="Line 31"/>
              <p:cNvSpPr/>
              <p:nvPr/>
            </p:nvSpPr>
            <p:spPr>
              <a:xfrm rot="0">
                <a:off x="3334" y="3156"/>
                <a:ext cx="96" cy="0"/>
              </a:xfrm>
              <a:prstGeom prst="line"/>
              <a:noFill/>
              <a:ln w="9525" cap="flat" cmpd="sng">
                <a:solidFill>
                  <a:srgbClr val="FF0000">
                    <a:alpha val="100000"/>
                  </a:srgbClr>
                </a:solidFill>
                <a:prstDash val="solid"/>
                <a:round/>
              </a:ln>
            </p:spPr>
          </p:sp>
        </p:grpSp>
        <p:sp>
          <p:nvSpPr>
            <p:cNvPr id="1050029" name="Rectangle 32"/>
            <p:cNvSpPr/>
            <p:nvPr/>
          </p:nvSpPr>
          <p:spPr>
            <a:xfrm rot="0">
              <a:off x="1296" y="2477"/>
              <a:ext cx="238"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000000"/>
                  </a:solidFill>
                  <a:latin typeface="Times" pitchFamily="18" charset="0"/>
                </a:rPr>
                <a:t>HIGH</a:t>
              </a:r>
            </a:p>
          </p:txBody>
        </p:sp>
      </p:grpSp>
    </p:spTree>
  </p:cSld>
  <p:clrMapOvr>
    <a:masterClrMapping/>
  </p:clrMapOvr>
  <p:transition spd="fast" advClick="1">
    <p:circle/>
  </p:transition>
  <p:timing/>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324" name=""/>
        <p:cNvGrpSpPr/>
        <p:nvPr/>
      </p:nvGrpSpPr>
      <p:grpSpPr>
        <a:xfrm rot="0">
          <a:off x="0" y="0"/>
          <a:ext cx="0" cy="0"/>
          <a:chOff x="0" y="0"/>
          <a:chExt cx="0" cy="0"/>
        </a:xfrm>
      </p:grpSpPr>
      <p:sp>
        <p:nvSpPr>
          <p:cNvPr id="105003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34" name="Text Box 3"/>
          <p:cNvSpPr txBox="1"/>
          <p:nvPr/>
        </p:nvSpPr>
        <p:spPr>
          <a:xfrm rot="0">
            <a:off x="838200" y="1592262"/>
            <a:ext cx="6553200" cy="29035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30000"/>
              </a:spcBef>
              <a:buFontTx/>
              <a:buAutoNum type="arabicPeriod" startAt="2"/>
            </a:pPr>
            <a:r>
              <a:rPr altLang="en-US" lang="en-US">
                <a:solidFill>
                  <a:schemeClr val="lt2"/>
                </a:solidFill>
              </a:rPr>
              <a:t>The </a:t>
            </a:r>
            <a:r>
              <a:rPr altLang="en-US" i="1" lang="en-US">
                <a:solidFill>
                  <a:schemeClr val="lt2"/>
                </a:solidFill>
              </a:rPr>
              <a:t>Q</a:t>
            </a:r>
            <a:r>
              <a:rPr altLang="en-US" baseline="-25000" lang="en-US">
                <a:solidFill>
                  <a:schemeClr val="lt2"/>
                </a:solidFill>
              </a:rPr>
              <a:t>0</a:t>
            </a:r>
            <a:r>
              <a:rPr altLang="en-US" lang="en-US">
                <a:solidFill>
                  <a:schemeClr val="lt2"/>
                </a:solidFill>
              </a:rPr>
              <a:t> output of the counter shown</a:t>
            </a:r>
          </a:p>
          <a:p>
            <a:pPr eaLnBrk="1" hangingPunct="1" indent="-342900" latinLnBrk="1" lvl="0" marL="342900">
              <a:spcBef>
                <a:spcPct val="30000"/>
              </a:spcBef>
            </a:pPr>
            <a:r>
              <a:rPr altLang="en-US" lang="en-US">
                <a:solidFill>
                  <a:schemeClr val="lt2"/>
                </a:solidFill>
              </a:rPr>
              <a:t>		a.  is present before </a:t>
            </a:r>
            <a:r>
              <a:rPr altLang="en-US" i="1" lang="en-US">
                <a:solidFill>
                  <a:schemeClr val="lt2"/>
                </a:solidFill>
              </a:rPr>
              <a:t>Q</a:t>
            </a:r>
            <a:r>
              <a:rPr altLang="en-US" baseline="-25000" lang="en-US">
                <a:solidFill>
                  <a:schemeClr val="lt2"/>
                </a:solidFill>
              </a:rPr>
              <a:t>1</a:t>
            </a:r>
            <a:r>
              <a:rPr altLang="en-US" lang="en-US">
                <a:solidFill>
                  <a:schemeClr val="lt2"/>
                </a:solidFill>
              </a:rPr>
              <a:t> or </a:t>
            </a:r>
            <a:r>
              <a:rPr altLang="en-US" i="1" lang="en-US">
                <a:solidFill>
                  <a:schemeClr val="lt2"/>
                </a:solidFill>
              </a:rPr>
              <a:t>Q</a:t>
            </a:r>
            <a:r>
              <a:rPr altLang="en-US" baseline="-25000" lang="en-US">
                <a:solidFill>
                  <a:schemeClr val="lt2"/>
                </a:solidFill>
              </a:rPr>
              <a:t>2</a:t>
            </a:r>
          </a:p>
          <a:p>
            <a:pPr eaLnBrk="1" hangingPunct="1" indent="-342900" latinLnBrk="1" lvl="0" marL="342900">
              <a:spcBef>
                <a:spcPct val="30000"/>
              </a:spcBef>
            </a:pPr>
            <a:r>
              <a:rPr altLang="en-US" lang="en-US">
                <a:solidFill>
                  <a:schemeClr val="lt2"/>
                </a:solidFill>
              </a:rPr>
              <a:t>		b.  changes on every clock pulse</a:t>
            </a:r>
          </a:p>
          <a:p>
            <a:pPr eaLnBrk="1" hangingPunct="1" indent="-342900" latinLnBrk="1" lvl="0" marL="342900">
              <a:spcBef>
                <a:spcPct val="30000"/>
              </a:spcBef>
            </a:pPr>
            <a:r>
              <a:rPr altLang="en-US" lang="en-US">
                <a:solidFill>
                  <a:schemeClr val="lt2"/>
                </a:solidFill>
              </a:rPr>
              <a:t>		c.  has a higher frequency than </a:t>
            </a:r>
            <a:r>
              <a:rPr altLang="en-US" i="1" lang="en-US">
                <a:solidFill>
                  <a:schemeClr val="lt2"/>
                </a:solidFill>
              </a:rPr>
              <a:t>Q</a:t>
            </a:r>
            <a:r>
              <a:rPr altLang="en-US" baseline="-25000" lang="en-US">
                <a:solidFill>
                  <a:schemeClr val="lt2"/>
                </a:solidFill>
              </a:rPr>
              <a:t>1</a:t>
            </a:r>
            <a:r>
              <a:rPr altLang="en-US" lang="en-US">
                <a:solidFill>
                  <a:schemeClr val="lt2"/>
                </a:solidFill>
              </a:rPr>
              <a:t> or </a:t>
            </a:r>
            <a:r>
              <a:rPr altLang="en-US" i="1" lang="en-US">
                <a:solidFill>
                  <a:schemeClr val="lt2"/>
                </a:solidFill>
              </a:rPr>
              <a:t>Q</a:t>
            </a:r>
            <a:r>
              <a:rPr altLang="en-US" baseline="-25000" lang="en-US">
                <a:solidFill>
                  <a:schemeClr val="lt2"/>
                </a:solidFill>
              </a:rPr>
              <a:t>2</a:t>
            </a:r>
          </a:p>
          <a:p>
            <a:pPr eaLnBrk="1" hangingPunct="1" indent="-342900" latinLnBrk="1" lvl="0" marL="342900">
              <a:spcBef>
                <a:spcPct val="30000"/>
              </a:spcBef>
            </a:pPr>
            <a:r>
              <a:rPr altLang="en-US" i="1" lang="en-US">
                <a:solidFill>
                  <a:schemeClr val="lt2"/>
                </a:solidFill>
              </a:rPr>
              <a:t>		</a:t>
            </a:r>
            <a:r>
              <a:rPr altLang="en-US" lang="en-US">
                <a:solidFill>
                  <a:schemeClr val="lt2"/>
                </a:solidFill>
              </a:rPr>
              <a:t>d.  all of the above</a:t>
            </a:r>
          </a:p>
          <a:p>
            <a:pPr eaLnBrk="1" hangingPunct="1" indent="-342900" latinLnBrk="1" lvl="0" marL="342900">
              <a:spcBef>
                <a:spcPct val="50000"/>
              </a:spcBef>
            </a:pPr>
            <a:endParaRPr altLang="en-US" lang="en-US">
              <a:solidFill>
                <a:schemeClr val="lt2"/>
              </a:solidFill>
            </a:endParaRPr>
          </a:p>
        </p:txBody>
      </p:sp>
      <p:sp>
        <p:nvSpPr>
          <p:cNvPr id="1050035"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36" name="WordArt 5" descr="White marble"/>
          <p:cNvSpPr/>
          <p:nvPr/>
        </p:nvSpPr>
        <p:spPr>
          <a:xfrm rot="0">
            <a:off x="3886200" y="5334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325" name=""/>
          <p:cNvGrpSpPr/>
          <p:nvPr/>
        </p:nvGrpSpPr>
        <p:grpSpPr>
          <a:xfrm rot="0">
            <a:off x="1828800" y="4343400"/>
            <a:ext cx="5486400" cy="1546225"/>
            <a:chOff x="1296" y="2477"/>
            <a:chExt cx="3456" cy="974"/>
          </a:xfrm>
        </p:grpSpPr>
        <p:graphicFrame>
          <p:nvGraphicFramePr>
            <p:cNvPr id="4194347" name=""/>
            <p:cNvGraphicFramePr>
              <a:graphicFrameLocks/>
            </p:cNvGraphicFramePr>
            <p:nvPr/>
          </p:nvGraphicFramePr>
          <p:xfrm rot="0">
            <a:off x="1584" y="2496"/>
            <a:ext cx="2844" cy="955"/>
          </p:xfrm>
          <a:graphic>
            <a:graphicData uri="http://schemas.openxmlformats.org/presentationml/2006/ole">
              <mc:AlternateContent xmlns:mc="http://schemas.openxmlformats.org/markup-compatibility/2006">
                <mc:Choice xmlns:v="urn:schemas-microsoft-com:vml" Requires="v">
                  <p:oleObj name="CorelDRAW" r:id="rId2" spid="" imgH="955" imgW="2844" showAsIcon="0" progId="CorelDRAW.Graphic.13">
                    <p:embed followColorScheme="full"/>
                    <p:pic>
                      <p:nvPicPr>
                        <p:cNvPr id="2097318" name="Object 7"/>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Choice>
                <mc:Fallback>
                  <p:oleObj name="CorelDRAW" r:id="rId2" spid="" imgH="955" imgW="2844" showAsIcon="0" progId="CorelDRAW.Graphic.13">
                    <p:embed followColorScheme="full"/>
                    <p:pic>
                      <p:nvPicPr>
                        <p:cNvPr id="2097318" name="Object 7"/>
                        <p:cNvPicPr>
                          <a:picLocks/>
                        </p:cNvPicPr>
                        <p:nvPr/>
                      </p:nvPicPr>
                      <p:blipFill>
                        <a:blip xmlns:r="http://schemas.openxmlformats.org/officeDocument/2006/relationships" r:embed="rId3"/>
                        <a:srcRect l="0" t="0" r="0" b="0"/>
                        <a:stretch>
                          <a:fillRect/>
                        </a:stretch>
                      </p:blipFill>
                      <p:spPr>
                        <a:xfrm rot="0">
                          <a:off x="1584" y="2496"/>
                          <a:ext cx="2844" cy="955"/>
                        </a:xfrm>
                        <a:prstGeom prst="rect"/>
                        <a:noFill/>
                        <a:ln>
                          <a:noFill/>
                        </a:ln>
                      </p:spPr>
                    </p:pic>
                  </p:oleObj>
                </mc:Fallback>
              </mc:AlternateContent>
            </a:graphicData>
          </a:graphic>
        </p:graphicFrame>
        <p:sp>
          <p:nvSpPr>
            <p:cNvPr id="1050037" name="Rectangle 8"/>
            <p:cNvSpPr/>
            <p:nvPr/>
          </p:nvSpPr>
          <p:spPr>
            <a:xfrm rot="0">
              <a:off x="1357" y="2992"/>
              <a:ext cx="181"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50038" name="Rectangle 9"/>
            <p:cNvSpPr/>
            <p:nvPr/>
          </p:nvSpPr>
          <p:spPr>
            <a:xfrm rot="0">
              <a:off x="1940"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50039" name="Rectangle 10"/>
            <p:cNvSpPr/>
            <p:nvPr/>
          </p:nvSpPr>
          <p:spPr>
            <a:xfrm rot="0">
              <a:off x="1964"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grpSp>
          <p:nvGrpSpPr>
            <p:cNvPr id="326" name=""/>
            <p:cNvGrpSpPr/>
            <p:nvPr/>
          </p:nvGrpSpPr>
          <p:grpSpPr>
            <a:xfrm rot="0">
              <a:off x="2304" y="3120"/>
              <a:ext cx="240" cy="173"/>
              <a:chOff x="2304" y="3120"/>
              <a:chExt cx="240" cy="173"/>
            </a:xfrm>
          </p:grpSpPr>
          <p:sp>
            <p:nvSpPr>
              <p:cNvPr id="1050040" name="Text Box 12"/>
              <p:cNvSpPr txBox="1"/>
              <p:nvPr/>
            </p:nvSpPr>
            <p:spPr>
              <a:xfrm rot="0">
                <a:off x="230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50041" name="Line 13"/>
              <p:cNvSpPr/>
              <p:nvPr/>
            </p:nvSpPr>
            <p:spPr>
              <a:xfrm rot="0">
                <a:off x="2374" y="3156"/>
                <a:ext cx="96" cy="0"/>
              </a:xfrm>
              <a:prstGeom prst="line"/>
              <a:noFill/>
              <a:ln w="9525" cap="flat" cmpd="sng">
                <a:solidFill>
                  <a:srgbClr val="FF0000">
                    <a:alpha val="100000"/>
                  </a:srgbClr>
                </a:solidFill>
                <a:prstDash val="solid"/>
                <a:round/>
              </a:ln>
            </p:spPr>
          </p:sp>
        </p:grpSp>
        <p:sp>
          <p:nvSpPr>
            <p:cNvPr id="1050042" name="Text Box 14"/>
            <p:cNvSpPr txBox="1"/>
            <p:nvPr/>
          </p:nvSpPr>
          <p:spPr>
            <a:xfrm rot="0">
              <a:off x="2400"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50043" name="Rectangle 15"/>
            <p:cNvSpPr/>
            <p:nvPr/>
          </p:nvSpPr>
          <p:spPr>
            <a:xfrm rot="0">
              <a:off x="2047"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44" name="Rectangle 16"/>
            <p:cNvSpPr/>
            <p:nvPr/>
          </p:nvSpPr>
          <p:spPr>
            <a:xfrm rot="0">
              <a:off x="3039"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45" name="Rectangle 17"/>
            <p:cNvSpPr/>
            <p:nvPr/>
          </p:nvSpPr>
          <p:spPr>
            <a:xfrm rot="0">
              <a:off x="4044" y="2992"/>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046" name="Rectangle 18"/>
            <p:cNvSpPr/>
            <p:nvPr/>
          </p:nvSpPr>
          <p:spPr>
            <a:xfrm rot="0">
              <a:off x="2949"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50047" name="Rectangle 19"/>
            <p:cNvSpPr/>
            <p:nvPr/>
          </p:nvSpPr>
          <p:spPr>
            <a:xfrm rot="0">
              <a:off x="3957" y="2744"/>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50048" name="Rectangle 20"/>
            <p:cNvSpPr/>
            <p:nvPr/>
          </p:nvSpPr>
          <p:spPr>
            <a:xfrm rot="0">
              <a:off x="2948"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50049" name="Rectangle 21"/>
            <p:cNvSpPr/>
            <p:nvPr/>
          </p:nvSpPr>
          <p:spPr>
            <a:xfrm rot="0">
              <a:off x="3956" y="3216"/>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50050" name="Text Box 22"/>
            <p:cNvSpPr txBox="1"/>
            <p:nvPr/>
          </p:nvSpPr>
          <p:spPr>
            <a:xfrm rot="0">
              <a:off x="338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50051" name="Text Box 23"/>
            <p:cNvSpPr txBox="1"/>
            <p:nvPr/>
          </p:nvSpPr>
          <p:spPr>
            <a:xfrm rot="0">
              <a:off x="4416" y="268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grpSp>
          <p:nvGrpSpPr>
            <p:cNvPr id="327" name=""/>
            <p:cNvGrpSpPr/>
            <p:nvPr/>
          </p:nvGrpSpPr>
          <p:grpSpPr>
            <a:xfrm rot="0">
              <a:off x="3264" y="3120"/>
              <a:ext cx="240" cy="173"/>
              <a:chOff x="3264" y="3120"/>
              <a:chExt cx="240" cy="173"/>
            </a:xfrm>
          </p:grpSpPr>
          <p:sp>
            <p:nvSpPr>
              <p:cNvPr id="1050052" name="Text Box 25"/>
              <p:cNvSpPr txBox="1"/>
              <p:nvPr/>
            </p:nvSpPr>
            <p:spPr>
              <a:xfrm rot="0">
                <a:off x="3264" y="3120"/>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50053" name="Line 26"/>
              <p:cNvSpPr/>
              <p:nvPr/>
            </p:nvSpPr>
            <p:spPr>
              <a:xfrm rot="0">
                <a:off x="3334" y="3156"/>
                <a:ext cx="96" cy="0"/>
              </a:xfrm>
              <a:prstGeom prst="line"/>
              <a:noFill/>
              <a:ln w="9525" cap="flat" cmpd="sng">
                <a:solidFill>
                  <a:srgbClr val="FF0000">
                    <a:alpha val="100000"/>
                  </a:srgbClr>
                </a:solidFill>
                <a:prstDash val="solid"/>
                <a:round/>
              </a:ln>
            </p:spPr>
          </p:sp>
        </p:grpSp>
        <p:sp>
          <p:nvSpPr>
            <p:cNvPr id="1050054" name="Rectangle 27"/>
            <p:cNvSpPr/>
            <p:nvPr/>
          </p:nvSpPr>
          <p:spPr>
            <a:xfrm rot="0">
              <a:off x="1296" y="2477"/>
              <a:ext cx="238"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000000"/>
                  </a:solidFill>
                  <a:latin typeface="Times" pitchFamily="18" charset="0"/>
                </a:rPr>
                <a:t>HIGH</a:t>
              </a:r>
            </a:p>
          </p:txBody>
        </p:sp>
      </p:gr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330" name=""/>
        <p:cNvGrpSpPr/>
        <p:nvPr/>
      </p:nvGrpSpPr>
      <p:grpSpPr>
        <a:xfrm rot="0">
          <a:off x="0" y="0"/>
          <a:ext cx="0" cy="0"/>
          <a:chOff x="0" y="0"/>
          <a:chExt cx="0" cy="0"/>
        </a:xfrm>
      </p:grpSpPr>
      <p:sp>
        <p:nvSpPr>
          <p:cNvPr id="105005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59" name="Text Box 3"/>
          <p:cNvSpPr txBox="1"/>
          <p:nvPr/>
        </p:nvSpPr>
        <p:spPr>
          <a:xfrm rot="0">
            <a:off x="914400" y="16764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3. To cause a D flip-flop to toggle, connect the</a:t>
            </a:r>
          </a:p>
          <a:p>
            <a:pPr eaLnBrk="1" hangingPunct="1" latinLnBrk="1" lvl="0">
              <a:spcBef>
                <a:spcPct val="50000"/>
              </a:spcBef>
            </a:pPr>
            <a:r>
              <a:rPr altLang="en-US" lang="en-US">
                <a:solidFill>
                  <a:schemeClr val="lt2"/>
                </a:solidFill>
              </a:rPr>
              <a:t>	a. clock to the </a:t>
            </a:r>
            <a:r>
              <a:rPr altLang="en-US" i="1" lang="en-US">
                <a:solidFill>
                  <a:schemeClr val="lt2"/>
                </a:solidFill>
              </a:rPr>
              <a:t>D</a:t>
            </a:r>
            <a:r>
              <a:rPr altLang="en-US" lang="en-US">
                <a:solidFill>
                  <a:schemeClr val="lt2"/>
                </a:solidFill>
              </a:rPr>
              <a:t> input</a:t>
            </a:r>
          </a:p>
          <a:p>
            <a:pPr eaLnBrk="1" hangingPunct="1" latinLnBrk="1" lvl="0">
              <a:spcBef>
                <a:spcPct val="50000"/>
              </a:spcBef>
            </a:pPr>
            <a:r>
              <a:rPr altLang="en-US" lang="en-US">
                <a:solidFill>
                  <a:schemeClr val="lt2"/>
                </a:solidFill>
              </a:rPr>
              <a:t>	b. </a:t>
            </a:r>
            <a:r>
              <a:rPr altLang="en-US" i="1" lang="en-US">
                <a:solidFill>
                  <a:schemeClr val="lt2"/>
                </a:solidFill>
              </a:rPr>
              <a:t>Q</a:t>
            </a:r>
            <a:r>
              <a:rPr altLang="en-US" lang="en-US">
                <a:solidFill>
                  <a:schemeClr val="lt2"/>
                </a:solidFill>
              </a:rPr>
              <a:t> output to the </a:t>
            </a:r>
            <a:r>
              <a:rPr altLang="en-US" i="1" lang="en-US">
                <a:solidFill>
                  <a:schemeClr val="lt2"/>
                </a:solidFill>
              </a:rPr>
              <a:t>D</a:t>
            </a:r>
            <a:r>
              <a:rPr altLang="en-US" lang="en-US">
                <a:solidFill>
                  <a:schemeClr val="lt2"/>
                </a:solidFill>
              </a:rPr>
              <a:t> input</a:t>
            </a:r>
          </a:p>
          <a:p>
            <a:pPr eaLnBrk="1" hangingPunct="1" latinLnBrk="1" lvl="0">
              <a:spcBef>
                <a:spcPct val="50000"/>
              </a:spcBef>
            </a:pPr>
            <a:r>
              <a:rPr altLang="en-US" lang="en-US">
                <a:solidFill>
                  <a:schemeClr val="lt2"/>
                </a:solidFill>
              </a:rPr>
              <a:t>	c. </a:t>
            </a:r>
            <a:r>
              <a:rPr altLang="en-US" i="1" lang="en-US">
                <a:solidFill>
                  <a:schemeClr val="lt2"/>
                </a:solidFill>
              </a:rPr>
              <a:t>Q</a:t>
            </a:r>
            <a:r>
              <a:rPr altLang="en-US" lang="en-US">
                <a:solidFill>
                  <a:schemeClr val="lt2"/>
                </a:solidFill>
              </a:rPr>
              <a:t> output to the </a:t>
            </a:r>
            <a:r>
              <a:rPr altLang="en-US" i="1" lang="en-US">
                <a:solidFill>
                  <a:schemeClr val="lt2"/>
                </a:solidFill>
              </a:rPr>
              <a:t>D</a:t>
            </a:r>
            <a:r>
              <a:rPr altLang="en-US" lang="en-US">
                <a:solidFill>
                  <a:schemeClr val="lt2"/>
                </a:solidFill>
              </a:rPr>
              <a:t> input</a:t>
            </a:r>
          </a:p>
          <a:p>
            <a:pPr eaLnBrk="1" hangingPunct="1" latinLnBrk="1" lvl="0">
              <a:spcBef>
                <a:spcPct val="50000"/>
              </a:spcBef>
            </a:pPr>
            <a:r>
              <a:rPr altLang="en-US" lang="en-US">
                <a:solidFill>
                  <a:schemeClr val="lt2"/>
                </a:solidFill>
              </a:rPr>
              <a:t>	d. clock to the preset input</a:t>
            </a:r>
          </a:p>
          <a:p>
            <a:pPr eaLnBrk="1" hangingPunct="1" latinLnBrk="1" lvl="0">
              <a:spcBef>
                <a:spcPct val="50000"/>
              </a:spcBef>
            </a:pPr>
            <a:endParaRPr altLang="en-US" lang="en-US">
              <a:solidFill>
                <a:schemeClr val="lt2"/>
              </a:solidFill>
            </a:endParaRPr>
          </a:p>
        </p:txBody>
      </p:sp>
      <p:sp>
        <p:nvSpPr>
          <p:cNvPr id="105006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6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50062" name="Line 6"/>
          <p:cNvSpPr/>
          <p:nvPr/>
        </p:nvSpPr>
        <p:spPr>
          <a:xfrm rot="0">
            <a:off x="2166937" y="3397250"/>
            <a:ext cx="228600" cy="0"/>
          </a:xfrm>
          <a:prstGeom prst="line"/>
          <a:noFill/>
          <a:ln w="9525" cap="flat" cmpd="sng">
            <a:solidFill>
              <a:schemeClr val="dk1">
                <a:alpha val="100000"/>
              </a:schemeClr>
            </a:solidFill>
            <a:prstDash val="solid"/>
            <a:round/>
          </a:ln>
        </p:spPr>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333" name=""/>
        <p:cNvGrpSpPr/>
        <p:nvPr/>
      </p:nvGrpSpPr>
      <p:grpSpPr>
        <a:xfrm rot="0">
          <a:off x="0" y="0"/>
          <a:ext cx="0" cy="0"/>
          <a:chOff x="0" y="0"/>
          <a:chExt cx="0" cy="0"/>
        </a:xfrm>
      </p:grpSpPr>
      <p:sp>
        <p:nvSpPr>
          <p:cNvPr id="1050066"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67" name="Text Box 3"/>
          <p:cNvSpPr txBox="1"/>
          <p:nvPr/>
        </p:nvSpPr>
        <p:spPr>
          <a:xfrm rot="0">
            <a:off x="914400" y="1295400"/>
            <a:ext cx="7620000" cy="3473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25000"/>
              </a:spcBef>
            </a:pPr>
            <a:r>
              <a:rPr altLang="en-US" lang="en-US">
                <a:solidFill>
                  <a:schemeClr val="lt2"/>
                </a:solidFill>
              </a:rPr>
              <a:t>4. The 7493A asynchronous counter diagram is shown (</a:t>
            </a:r>
            <a:r>
              <a:rPr altLang="en-US" i="1" lang="en-US">
                <a:solidFill>
                  <a:schemeClr val="lt2"/>
                </a:solidFill>
              </a:rPr>
              <a:t>J</a:t>
            </a:r>
            <a:r>
              <a:rPr altLang="en-US" lang="en-US">
                <a:solidFill>
                  <a:schemeClr val="lt2"/>
                </a:solidFill>
              </a:rPr>
              <a:t>’s and </a:t>
            </a:r>
            <a:r>
              <a:rPr altLang="en-US" i="1" lang="en-US">
                <a:solidFill>
                  <a:schemeClr val="lt2"/>
                </a:solidFill>
              </a:rPr>
              <a:t>K</a:t>
            </a:r>
            <a:r>
              <a:rPr altLang="en-US" lang="en-US">
                <a:solidFill>
                  <a:schemeClr val="lt2"/>
                </a:solidFill>
              </a:rPr>
              <a:t>’s are HIGH.) To make the count have a modulus of 16, connect</a:t>
            </a:r>
          </a:p>
          <a:p>
            <a:pPr eaLnBrk="1" hangingPunct="1" latinLnBrk="1" lvl="0">
              <a:spcBef>
                <a:spcPct val="25000"/>
              </a:spcBef>
            </a:pPr>
            <a:r>
              <a:rPr altLang="en-US" lang="en-US">
                <a:solidFill>
                  <a:schemeClr val="lt2"/>
                </a:solidFill>
              </a:rPr>
              <a:t>	a. </a:t>
            </a:r>
            <a:r>
              <a:rPr altLang="en-US" i="1" lang="en-US">
                <a:solidFill>
                  <a:schemeClr val="lt2"/>
                </a:solidFill>
              </a:rPr>
              <a:t>Q</a:t>
            </a:r>
            <a:r>
              <a:rPr altLang="en-US" baseline="-25000" lang="en-US">
                <a:solidFill>
                  <a:schemeClr val="lt2"/>
                </a:solidFill>
              </a:rPr>
              <a:t>0</a:t>
            </a:r>
            <a:r>
              <a:rPr altLang="en-US" lang="en-US"/>
              <a:t> </a:t>
            </a:r>
            <a:r>
              <a:rPr altLang="en-US" lang="en-US">
                <a:solidFill>
                  <a:schemeClr val="lt2"/>
                </a:solidFill>
              </a:rPr>
              <a:t>to</a:t>
            </a:r>
            <a:r>
              <a:rPr altLang="en-US" lang="en-US"/>
              <a:t> </a:t>
            </a:r>
            <a:r>
              <a:rPr altLang="en-US" lang="en-US">
                <a:solidFill>
                  <a:schemeClr val="lt2"/>
                </a:solidFill>
              </a:rPr>
              <a:t>RO(1) and RO(2) to</a:t>
            </a:r>
          </a:p>
          <a:p>
            <a:pPr eaLnBrk="1" hangingPunct="1" latinLnBrk="1" lvl="0">
              <a:spcBef>
                <a:spcPct val="25000"/>
              </a:spcBef>
            </a:pPr>
            <a:r>
              <a:rPr altLang="en-US" lang="en-US">
                <a:solidFill>
                  <a:schemeClr val="lt2"/>
                </a:solidFill>
              </a:rPr>
              <a:t>	b. </a:t>
            </a:r>
            <a:r>
              <a:rPr altLang="en-US" i="1" lang="en-US">
                <a:solidFill>
                  <a:schemeClr val="lt2"/>
                </a:solidFill>
              </a:rPr>
              <a:t>Q</a:t>
            </a:r>
            <a:r>
              <a:rPr altLang="en-US" baseline="-25000" lang="en-US">
                <a:solidFill>
                  <a:schemeClr val="lt2"/>
                </a:solidFill>
              </a:rPr>
              <a:t>3</a:t>
            </a:r>
            <a:r>
              <a:rPr altLang="en-US" lang="en-US">
                <a:solidFill>
                  <a:schemeClr val="lt2"/>
                </a:solidFill>
              </a:rPr>
              <a:t> to</a:t>
            </a:r>
            <a:r>
              <a:rPr altLang="en-US" lang="en-US"/>
              <a:t> </a:t>
            </a:r>
            <a:r>
              <a:rPr altLang="en-US" lang="en-US">
                <a:solidFill>
                  <a:schemeClr val="lt2"/>
                </a:solidFill>
              </a:rPr>
              <a:t>RO(1) and RO(2)</a:t>
            </a:r>
          </a:p>
          <a:p>
            <a:pPr eaLnBrk="1" hangingPunct="1" latinLnBrk="1" lvl="0">
              <a:spcBef>
                <a:spcPct val="25000"/>
              </a:spcBef>
            </a:pPr>
            <a:r>
              <a:rPr altLang="en-US" lang="en-US">
                <a:solidFill>
                  <a:schemeClr val="lt2"/>
                </a:solidFill>
              </a:rPr>
              <a:t>	c. </a:t>
            </a:r>
            <a:r>
              <a:rPr altLang="en-US" i="1" lang="en-US">
                <a:solidFill>
                  <a:schemeClr val="lt2"/>
                </a:solidFill>
              </a:rPr>
              <a:t>CLK</a:t>
            </a:r>
            <a:r>
              <a:rPr altLang="en-US" lang="en-US">
                <a:solidFill>
                  <a:schemeClr val="lt2"/>
                </a:solidFill>
              </a:rPr>
              <a:t> A and </a:t>
            </a:r>
            <a:r>
              <a:rPr altLang="en-US" i="1" lang="en-US">
                <a:solidFill>
                  <a:schemeClr val="lt2"/>
                </a:solidFill>
              </a:rPr>
              <a:t>CLK</a:t>
            </a:r>
            <a:r>
              <a:rPr altLang="en-US" lang="en-US">
                <a:solidFill>
                  <a:schemeClr val="lt2"/>
                </a:solidFill>
              </a:rPr>
              <a:t> B together</a:t>
            </a:r>
          </a:p>
          <a:p>
            <a:pPr eaLnBrk="1" hangingPunct="1" latinLnBrk="1" lvl="0">
              <a:spcBef>
                <a:spcPct val="25000"/>
              </a:spcBef>
            </a:pPr>
            <a:r>
              <a:rPr altLang="en-US" lang="en-US">
                <a:solidFill>
                  <a:schemeClr val="lt2"/>
                </a:solidFill>
              </a:rPr>
              <a:t>	d. </a:t>
            </a:r>
            <a:r>
              <a:rPr altLang="en-US" i="1" lang="en-US">
                <a:solidFill>
                  <a:schemeClr val="lt2"/>
                </a:solidFill>
              </a:rPr>
              <a:t>Q</a:t>
            </a:r>
            <a:r>
              <a:rPr altLang="en-US" baseline="-25000" lang="en-US">
                <a:solidFill>
                  <a:schemeClr val="lt2"/>
                </a:solidFill>
              </a:rPr>
              <a:t>0 </a:t>
            </a:r>
            <a:r>
              <a:rPr altLang="en-US" lang="en-US">
                <a:solidFill>
                  <a:schemeClr val="lt2"/>
                </a:solidFill>
              </a:rPr>
              <a:t>to </a:t>
            </a:r>
            <a:r>
              <a:rPr altLang="en-US" i="1" lang="en-US">
                <a:solidFill>
                  <a:schemeClr val="lt2"/>
                </a:solidFill>
              </a:rPr>
              <a:t>CLK</a:t>
            </a:r>
            <a:r>
              <a:rPr altLang="en-US" lang="en-US">
                <a:solidFill>
                  <a:schemeClr val="lt2"/>
                </a:solidFill>
              </a:rPr>
              <a:t> B</a:t>
            </a:r>
          </a:p>
          <a:p>
            <a:pPr eaLnBrk="1" hangingPunct="1" latinLnBrk="1" lvl="0">
              <a:spcBef>
                <a:spcPct val="25000"/>
              </a:spcBef>
            </a:pPr>
            <a:endParaRPr altLang="en-US" lang="en-US">
              <a:solidFill>
                <a:schemeClr val="lt2"/>
              </a:solidFill>
            </a:endParaRPr>
          </a:p>
        </p:txBody>
      </p:sp>
      <p:sp>
        <p:nvSpPr>
          <p:cNvPr id="1050068"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pic>
        <p:nvPicPr>
          <p:cNvPr id="2097319" name="Picture 27"/>
          <p:cNvPicPr>
            <a:picLocks/>
          </p:cNvPicPr>
          <p:nvPr/>
        </p:nvPicPr>
        <p:blipFill>
          <a:blip xmlns:r="http://schemas.openxmlformats.org/officeDocument/2006/relationships" r:embed="rId2"/>
          <a:srcRect l="0" t="0" r="0" b="0"/>
          <a:stretch>
            <a:fillRect/>
          </a:stretch>
        </p:blipFill>
        <p:spPr>
          <a:xfrm rot="0">
            <a:off x="1905000" y="4419600"/>
            <a:ext cx="4914900" cy="2222500"/>
          </a:xfrm>
          <a:prstGeom prst="rect"/>
          <a:noFill/>
          <a:ln>
            <a:noFill/>
          </a:ln>
        </p:spPr>
      </p:pic>
      <p:sp>
        <p:nvSpPr>
          <p:cNvPr id="1050069" name="Text Box 28"/>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pic>
        <p:nvPicPr>
          <p:cNvPr id="2097182" name="Picture 10"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94" name="Text Box 11"/>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95" name="Rectangle 12"/>
          <p:cNvSpPr/>
          <p:nvPr/>
        </p:nvSpPr>
        <p:spPr>
          <a:xfrm rot="0">
            <a:off x="914400" y="1143000"/>
            <a:ext cx="246856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Propagation Delay</a:t>
            </a:r>
          </a:p>
        </p:txBody>
      </p:sp>
      <p:sp>
        <p:nvSpPr>
          <p:cNvPr id="1048896" name="Text Box 14"/>
          <p:cNvSpPr txBox="1"/>
          <p:nvPr/>
        </p:nvSpPr>
        <p:spPr>
          <a:xfrm rot="0">
            <a:off x="1066800" y="1676400"/>
            <a:ext cx="71628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Asynchronous counters are sometimes called </a:t>
            </a:r>
            <a:r>
              <a:rPr altLang="en-US" b="1" lang="en-US"/>
              <a:t>ripple</a:t>
            </a:r>
            <a:r>
              <a:rPr altLang="en-US" lang="en-US"/>
              <a:t> counters, because the stages do not all change together. For certain applications requiring high clock rates, this is a major disadvantage.</a:t>
            </a:r>
          </a:p>
        </p:txBody>
      </p:sp>
      <p:sp>
        <p:nvSpPr>
          <p:cNvPr id="1048897" name="Text Box 15"/>
          <p:cNvSpPr txBox="1"/>
          <p:nvPr/>
        </p:nvSpPr>
        <p:spPr>
          <a:xfrm rot="0">
            <a:off x="1143000" y="3352800"/>
            <a:ext cx="2362200" cy="1920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Notice how delays are cumulative as each stage in a counter is clocked later than the previous stage.</a:t>
            </a:r>
          </a:p>
        </p:txBody>
      </p:sp>
      <p:sp>
        <p:nvSpPr>
          <p:cNvPr id="1048898" name="Rectangle 16"/>
          <p:cNvSpPr/>
          <p:nvPr/>
        </p:nvSpPr>
        <p:spPr>
          <a:xfrm rot="0">
            <a:off x="3503612" y="3365500"/>
            <a:ext cx="336550" cy="21272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i="1" lang="en-US">
                <a:solidFill>
                  <a:srgbClr val="000000"/>
                </a:solidFill>
                <a:latin typeface="Times" pitchFamily="18" charset="0"/>
              </a:rPr>
              <a:t>CLK</a:t>
            </a:r>
          </a:p>
        </p:txBody>
      </p:sp>
      <p:sp>
        <p:nvSpPr>
          <p:cNvPr id="1048899" name="Text Box 17"/>
          <p:cNvSpPr txBox="1"/>
          <p:nvPr/>
        </p:nvSpPr>
        <p:spPr>
          <a:xfrm rot="0">
            <a:off x="3581400" y="370205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Q</a:t>
            </a:r>
            <a:r>
              <a:rPr altLang="en-US" baseline="-25000" sz="1400" lang="en-US">
                <a:solidFill>
                  <a:srgbClr val="FF0000"/>
                </a:solidFill>
              </a:rPr>
              <a:t>0</a:t>
            </a:r>
          </a:p>
        </p:txBody>
      </p:sp>
      <p:sp>
        <p:nvSpPr>
          <p:cNvPr id="1048900" name="Text Box 18"/>
          <p:cNvSpPr txBox="1"/>
          <p:nvPr/>
        </p:nvSpPr>
        <p:spPr>
          <a:xfrm rot="0">
            <a:off x="3581400" y="415925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Q</a:t>
            </a:r>
            <a:r>
              <a:rPr altLang="en-US" baseline="-25000" sz="1400" lang="en-US">
                <a:solidFill>
                  <a:srgbClr val="FF0000"/>
                </a:solidFill>
              </a:rPr>
              <a:t>1</a:t>
            </a:r>
          </a:p>
        </p:txBody>
      </p:sp>
      <p:sp>
        <p:nvSpPr>
          <p:cNvPr id="1048901" name="Text Box 19"/>
          <p:cNvSpPr txBox="1"/>
          <p:nvPr/>
        </p:nvSpPr>
        <p:spPr>
          <a:xfrm rot="0">
            <a:off x="3581400" y="461645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Q</a:t>
            </a:r>
            <a:r>
              <a:rPr altLang="en-US" baseline="-25000" sz="1400" lang="en-US">
                <a:solidFill>
                  <a:srgbClr val="FF0000"/>
                </a:solidFill>
              </a:rPr>
              <a:t>2</a:t>
            </a:r>
          </a:p>
        </p:txBody>
      </p:sp>
      <p:graphicFrame>
        <p:nvGraphicFramePr>
          <p:cNvPr id="4194314" name=""/>
          <p:cNvGraphicFramePr>
            <a:graphicFrameLocks/>
          </p:cNvGraphicFramePr>
          <p:nvPr/>
        </p:nvGraphicFramePr>
        <p:xfrm rot="0">
          <a:off x="3886200" y="3321050"/>
          <a:ext cx="3886200" cy="1993900"/>
        </p:xfrm>
        <a:graphic>
          <a:graphicData uri="http://schemas.openxmlformats.org/presentationml/2006/ole">
            <mc:AlternateContent xmlns:mc="http://schemas.openxmlformats.org/markup-compatibility/2006">
              <mc:Choice xmlns:v="urn:schemas-microsoft-com:vml" Requires="v">
                <p:oleObj name="CorelDRAW" r:id="rId2" spid="" imgH="1993900" imgW="3886200" showAsIcon="0" progId="CorelDRAW.Graphic.13">
                  <p:embed followColorScheme="full"/>
                  <p:pic>
                    <p:nvPicPr>
                      <p:cNvPr id="2097183" name="Object 20"/>
                      <p:cNvPicPr>
                        <a:picLocks/>
                      </p:cNvPicPr>
                      <p:nvPr/>
                    </p:nvPicPr>
                    <p:blipFill>
                      <a:blip xmlns:r="http://schemas.openxmlformats.org/officeDocument/2006/relationships" r:embed="rId3"/>
                      <a:srcRect l="0" t="0" r="0" b="0"/>
                      <a:stretch>
                        <a:fillRect/>
                      </a:stretch>
                    </p:blipFill>
                    <p:spPr>
                      <a:xfrm rot="0">
                        <a:off x="3886200" y="3321050"/>
                        <a:ext cx="3886200" cy="1993900"/>
                      </a:xfrm>
                      <a:prstGeom prst="rect"/>
                      <a:noFill/>
                      <a:ln>
                        <a:noFill/>
                      </a:ln>
                    </p:spPr>
                  </p:pic>
                </p:oleObj>
              </mc:Choice>
              <mc:Fallback>
                <p:oleObj name="CorelDRAW" r:id="rId2" spid="" imgH="1993900" imgW="3886200" showAsIcon="0" progId="CorelDRAW.Graphic.13">
                  <p:embed followColorScheme="full"/>
                  <p:pic>
                    <p:nvPicPr>
                      <p:cNvPr id="2097183" name="Object 20"/>
                      <p:cNvPicPr>
                        <a:picLocks/>
                      </p:cNvPicPr>
                      <p:nvPr/>
                    </p:nvPicPr>
                    <p:blipFill>
                      <a:blip xmlns:r="http://schemas.openxmlformats.org/officeDocument/2006/relationships" r:embed="rId3"/>
                      <a:srcRect l="0" t="0" r="0" b="0"/>
                      <a:stretch>
                        <a:fillRect/>
                      </a:stretch>
                    </p:blipFill>
                    <p:spPr>
                      <a:xfrm rot="0">
                        <a:off x="3886200" y="3321050"/>
                        <a:ext cx="3886200" cy="1993900"/>
                      </a:xfrm>
                      <a:prstGeom prst="rect"/>
                      <a:noFill/>
                      <a:ln>
                        <a:noFill/>
                      </a:ln>
                    </p:spPr>
                  </p:pic>
                </p:oleObj>
              </mc:Fallback>
            </mc:AlternateContent>
          </a:graphicData>
        </a:graphic>
      </p:graphicFrame>
      <p:sp>
        <p:nvSpPr>
          <p:cNvPr id="1048902" name="Text Box 21"/>
          <p:cNvSpPr txBox="1"/>
          <p:nvPr/>
        </p:nvSpPr>
        <p:spPr>
          <a:xfrm rot="0">
            <a:off x="1600200" y="5683250"/>
            <a:ext cx="6781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0</a:t>
            </a:r>
            <a:r>
              <a:rPr altLang="en-US" sz="1600" lang="en-US">
                <a:solidFill>
                  <a:srgbClr val="FF0000"/>
                </a:solidFill>
              </a:rPr>
              <a:t> is delayed by 1 propagation delay, </a:t>
            </a:r>
            <a:r>
              <a:rPr altLang="en-US" sz="1600" i="1" lang="en-US">
                <a:solidFill>
                  <a:srgbClr val="FF0000"/>
                </a:solidFill>
              </a:rPr>
              <a:t>Q</a:t>
            </a:r>
            <a:r>
              <a:rPr altLang="en-US" baseline="-25000" sz="1600" lang="en-US">
                <a:solidFill>
                  <a:srgbClr val="FF0000"/>
                </a:solidFill>
              </a:rPr>
              <a:t>2</a:t>
            </a:r>
            <a:r>
              <a:rPr altLang="en-US" sz="1600" lang="en-US">
                <a:solidFill>
                  <a:srgbClr val="FF0000"/>
                </a:solidFill>
              </a:rPr>
              <a:t> by 2 delays and </a:t>
            </a:r>
            <a:r>
              <a:rPr altLang="en-US" sz="1600" i="1" lang="en-US">
                <a:solidFill>
                  <a:srgbClr val="FF0000"/>
                </a:solidFill>
              </a:rPr>
              <a:t>Q</a:t>
            </a:r>
            <a:r>
              <a:rPr altLang="en-US" baseline="-25000" sz="1600" lang="en-US">
                <a:solidFill>
                  <a:srgbClr val="FF0000"/>
                </a:solidFill>
              </a:rPr>
              <a:t>3</a:t>
            </a:r>
            <a:r>
              <a:rPr altLang="en-US" sz="1600" lang="en-US">
                <a:solidFill>
                  <a:srgbClr val="FF0000"/>
                </a:solidFill>
              </a:rPr>
              <a:t> by 3 delays.</a:t>
            </a:r>
          </a:p>
        </p:txBody>
      </p:sp>
      <p:sp>
        <p:nvSpPr>
          <p:cNvPr id="1048903" name="Line 22"/>
          <p:cNvSpPr/>
          <p:nvPr/>
        </p:nvSpPr>
        <p:spPr>
          <a:xfrm rot="0" flipV="1">
            <a:off x="3200400" y="5378450"/>
            <a:ext cx="838200" cy="336550"/>
          </a:xfrm>
          <a:prstGeom prst="line"/>
          <a:noFill/>
          <a:ln w="9525" cap="flat" cmpd="sng">
            <a:solidFill>
              <a:srgbClr val="FF0000">
                <a:alpha val="100000"/>
              </a:srgbClr>
            </a:solidFill>
            <a:prstDash val="solid"/>
            <a:round/>
            <a:tailEnd type="triangle" w="med" len="med"/>
          </a:ln>
        </p:spPr>
      </p:sp>
      <p:sp>
        <p:nvSpPr>
          <p:cNvPr id="1048904" name="Line 23"/>
          <p:cNvSpPr/>
          <p:nvPr/>
        </p:nvSpPr>
        <p:spPr>
          <a:xfrm rot="0" flipH="1" flipV="1">
            <a:off x="5105400" y="5334000"/>
            <a:ext cx="228600" cy="381000"/>
          </a:xfrm>
          <a:prstGeom prst="line"/>
          <a:noFill/>
          <a:ln w="9525" cap="flat" cmpd="sng">
            <a:solidFill>
              <a:srgbClr val="FF0000">
                <a:alpha val="100000"/>
              </a:srgbClr>
            </a:solidFill>
            <a:prstDash val="solid"/>
            <a:round/>
            <a:tailEnd type="triangle" w="med" len="med"/>
          </a:ln>
        </p:spPr>
      </p:sp>
      <p:sp>
        <p:nvSpPr>
          <p:cNvPr id="1048905" name="Line 24"/>
          <p:cNvSpPr/>
          <p:nvPr/>
        </p:nvSpPr>
        <p:spPr>
          <a:xfrm rot="0" flipH="1" flipV="1">
            <a:off x="6858000" y="5334000"/>
            <a:ext cx="76200" cy="412750"/>
          </a:xfrm>
          <a:prstGeom prst="line"/>
          <a:noFill/>
          <a:ln w="9525" cap="flat" cmpd="sng">
            <a:solidFill>
              <a:srgbClr val="FF0000">
                <a:alpha val="100000"/>
              </a:srgbClr>
            </a:solidFill>
            <a:prstDash val="solid"/>
            <a:round/>
            <a:tailEnd type="triangle" w="med" len="med"/>
          </a:ln>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336" name=""/>
        <p:cNvGrpSpPr/>
        <p:nvPr/>
      </p:nvGrpSpPr>
      <p:grpSpPr>
        <a:xfrm rot="0">
          <a:off x="0" y="0"/>
          <a:ext cx="0" cy="0"/>
          <a:chOff x="0" y="0"/>
          <a:chExt cx="0" cy="0"/>
        </a:xfrm>
      </p:grpSpPr>
      <p:sp>
        <p:nvSpPr>
          <p:cNvPr id="105007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48" name=""/>
          <p:cNvGraphicFramePr>
            <a:graphicFrameLocks/>
          </p:cNvGraphicFramePr>
          <p:nvPr/>
        </p:nvGraphicFramePr>
        <p:xfrm rot="0">
          <a:off x="1371600" y="4114800"/>
          <a:ext cx="6629400" cy="2074862"/>
        </p:xfrm>
        <a:graphic>
          <a:graphicData uri="http://schemas.openxmlformats.org/presentationml/2006/ole">
            <mc:AlternateContent xmlns:mc="http://schemas.openxmlformats.org/markup-compatibility/2006">
              <mc:Choice xmlns:v="urn:schemas-microsoft-com:vml" Requires="v">
                <p:oleObj name="CorelDRAW" r:id="rId1" spid="" imgH="2074862" imgW="6629400" showAsIcon="0" progId="CorelDRAW.Graphic.13">
                  <p:embed followColorScheme="full"/>
                  <p:pic>
                    <p:nvPicPr>
                      <p:cNvPr id="2097320" name="Object 9"/>
                      <p:cNvPicPr>
                        <a:picLocks/>
                      </p:cNvPicPr>
                      <p:nvPr/>
                    </p:nvPicPr>
                    <p:blipFill>
                      <a:blip xmlns:r="http://schemas.openxmlformats.org/officeDocument/2006/relationships" r:embed="rId2"/>
                      <a:srcRect l="0" t="0" r="0" b="0"/>
                      <a:stretch>
                        <a:fillRect/>
                      </a:stretch>
                    </p:blipFill>
                    <p:spPr>
                      <a:xfrm rot="0">
                        <a:off x="1371600" y="4114800"/>
                        <a:ext cx="6629400" cy="2074862"/>
                      </a:xfrm>
                      <a:prstGeom prst="rect"/>
                      <a:noFill/>
                      <a:ln>
                        <a:noFill/>
                      </a:ln>
                    </p:spPr>
                  </p:pic>
                </p:oleObj>
              </mc:Choice>
              <mc:Fallback>
                <p:oleObj name="CorelDRAW" r:id="rId1" spid="" imgH="2074862" imgW="6629400" showAsIcon="0" progId="CorelDRAW.Graphic.13">
                  <p:embed followColorScheme="full"/>
                  <p:pic>
                    <p:nvPicPr>
                      <p:cNvPr id="2097320" name="Object 9"/>
                      <p:cNvPicPr>
                        <a:picLocks/>
                      </p:cNvPicPr>
                      <p:nvPr/>
                    </p:nvPicPr>
                    <p:blipFill>
                      <a:blip xmlns:r="http://schemas.openxmlformats.org/officeDocument/2006/relationships" r:embed="rId2"/>
                      <a:srcRect l="0" t="0" r="0" b="0"/>
                      <a:stretch>
                        <a:fillRect/>
                      </a:stretch>
                    </p:blipFill>
                    <p:spPr>
                      <a:xfrm rot="0">
                        <a:off x="1371600" y="4114800"/>
                        <a:ext cx="6629400" cy="2074862"/>
                      </a:xfrm>
                      <a:prstGeom prst="rect"/>
                      <a:noFill/>
                      <a:ln>
                        <a:noFill/>
                      </a:ln>
                    </p:spPr>
                  </p:pic>
                </p:oleObj>
              </mc:Fallback>
            </mc:AlternateContent>
          </a:graphicData>
        </a:graphic>
      </p:graphicFrame>
      <p:sp>
        <p:nvSpPr>
          <p:cNvPr id="1050074"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75"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3">
                    <a:alphaModFix amt="100000"/>
                  </a:blip>
                  <a:srcRect/>
                  <a:tile algn="tl" flip="none" sx="100000" sy="100000" tx="0" ty="0"/>
                </a:blipFill>
                <a:latin typeface="Times New Roman"/>
                <a:ea typeface="Times New Roman"/>
              </a:rPr>
              <a:t>Quiz</a:t>
            </a:r>
          </a:p>
        </p:txBody>
      </p:sp>
      <p:sp>
        <p:nvSpPr>
          <p:cNvPr id="1050076" name="Text Box 6"/>
          <p:cNvSpPr txBox="1"/>
          <p:nvPr/>
        </p:nvSpPr>
        <p:spPr>
          <a:xfrm rot="0">
            <a:off x="2492375" y="4146550"/>
            <a:ext cx="914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600" lang="en-US">
                <a:solidFill>
                  <a:schemeClr val="lt2"/>
                </a:solidFill>
              </a:rPr>
              <a:t>FF0</a:t>
            </a:r>
          </a:p>
        </p:txBody>
      </p:sp>
      <p:sp>
        <p:nvSpPr>
          <p:cNvPr id="1050077" name="Text Box 7"/>
          <p:cNvSpPr txBox="1"/>
          <p:nvPr/>
        </p:nvSpPr>
        <p:spPr>
          <a:xfrm rot="0">
            <a:off x="4549775" y="4135437"/>
            <a:ext cx="914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600" lang="en-US">
                <a:solidFill>
                  <a:schemeClr val="lt2"/>
                </a:solidFill>
              </a:rPr>
              <a:t>FF1</a:t>
            </a:r>
          </a:p>
        </p:txBody>
      </p:sp>
      <p:sp>
        <p:nvSpPr>
          <p:cNvPr id="1050078" name="Text Box 8"/>
          <p:cNvSpPr txBox="1"/>
          <p:nvPr/>
        </p:nvSpPr>
        <p:spPr>
          <a:xfrm rot="0">
            <a:off x="6988175" y="4135437"/>
            <a:ext cx="914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600" lang="en-US">
                <a:solidFill>
                  <a:schemeClr val="lt2"/>
                </a:solidFill>
              </a:rPr>
              <a:t>FF2</a:t>
            </a:r>
          </a:p>
        </p:txBody>
      </p:sp>
      <p:sp>
        <p:nvSpPr>
          <p:cNvPr id="1050079" name="Text Box 10"/>
          <p:cNvSpPr txBox="1"/>
          <p:nvPr/>
        </p:nvSpPr>
        <p:spPr>
          <a:xfrm rot="0">
            <a:off x="1066800" y="1371600"/>
            <a:ext cx="7086600" cy="33051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30000"/>
              </a:spcBef>
            </a:pPr>
            <a:r>
              <a:rPr altLang="en-US" lang="en-US">
                <a:solidFill>
                  <a:schemeClr val="lt2"/>
                </a:solidFill>
              </a:rPr>
              <a:t>5.	Assume </a:t>
            </a:r>
            <a:r>
              <a:rPr altLang="en-US" i="1" lang="en-US">
                <a:solidFill>
                  <a:schemeClr val="lt2"/>
                </a:solidFill>
              </a:rPr>
              <a:t>Q</a:t>
            </a:r>
            <a:r>
              <a:rPr altLang="en-US" baseline="-25000" lang="en-US">
                <a:solidFill>
                  <a:schemeClr val="lt2"/>
                </a:solidFill>
              </a:rPr>
              <a:t>0</a:t>
            </a:r>
            <a:r>
              <a:rPr altLang="en-US" lang="en-US">
                <a:solidFill>
                  <a:schemeClr val="lt2"/>
                </a:solidFill>
              </a:rPr>
              <a:t> is LOW. The next clock pulse will cause </a:t>
            </a:r>
          </a:p>
          <a:p>
            <a:pPr eaLnBrk="1" hangingPunct="1" indent="-342900" latinLnBrk="1" lvl="0" marL="342900">
              <a:spcBef>
                <a:spcPct val="30000"/>
              </a:spcBef>
            </a:pPr>
            <a:r>
              <a:rPr altLang="en-US" i="1" lang="en-US">
                <a:solidFill>
                  <a:schemeClr val="lt2"/>
                </a:solidFill>
              </a:rPr>
              <a:t>	</a:t>
            </a:r>
            <a:r>
              <a:rPr altLang="en-US" lang="en-US">
                <a:solidFill>
                  <a:schemeClr val="lt2"/>
                </a:solidFill>
              </a:rPr>
              <a:t>a. FF1 and FF2 to both toggle</a:t>
            </a:r>
            <a:r>
              <a:rPr altLang="en-US" lang="en-US"/>
              <a:t> </a:t>
            </a:r>
          </a:p>
          <a:p>
            <a:pPr eaLnBrk="1" hangingPunct="1" indent="-342900" latinLnBrk="1" lvl="0" marL="342900">
              <a:spcBef>
                <a:spcPct val="30000"/>
              </a:spcBef>
            </a:pPr>
            <a:r>
              <a:rPr altLang="en-US" lang="en-US">
                <a:solidFill>
                  <a:schemeClr val="lt2"/>
                </a:solidFill>
              </a:rPr>
              <a:t>	b. FF1 and FF2 to both latch</a:t>
            </a:r>
            <a:r>
              <a:rPr altLang="en-US" lang="en-US"/>
              <a:t> </a:t>
            </a:r>
          </a:p>
          <a:p>
            <a:pPr eaLnBrk="1" hangingPunct="1" indent="-342900" latinLnBrk="1" lvl="0" marL="342900">
              <a:spcBef>
                <a:spcPct val="30000"/>
              </a:spcBef>
            </a:pPr>
            <a:r>
              <a:rPr altLang="en-US" lang="en-US">
                <a:solidFill>
                  <a:schemeClr val="lt2"/>
                </a:solidFill>
              </a:rPr>
              <a:t>	c. FF1 to latch; FF2 to toggle</a:t>
            </a:r>
            <a:r>
              <a:rPr altLang="en-US" lang="en-US"/>
              <a:t> </a:t>
            </a:r>
          </a:p>
          <a:p>
            <a:pPr eaLnBrk="1" hangingPunct="1" indent="-342900" latinLnBrk="1" lvl="0" marL="342900">
              <a:spcBef>
                <a:spcPct val="30000"/>
              </a:spcBef>
            </a:pPr>
            <a:r>
              <a:rPr altLang="en-US" lang="en-US">
                <a:solidFill>
                  <a:schemeClr val="lt2"/>
                </a:solidFill>
              </a:rPr>
              <a:t>	d. FF1 to toggle; FF2 to latch</a:t>
            </a:r>
          </a:p>
          <a:p>
            <a:pPr eaLnBrk="1" hangingPunct="1" indent="-342900" latinLnBrk="1" lvl="0" marL="342900">
              <a:spcBef>
                <a:spcPct val="30000"/>
              </a:spcBef>
            </a:pPr>
            <a:endParaRPr altLang="en-US" i="1" lang="en-US">
              <a:solidFill>
                <a:schemeClr val="lt2"/>
              </a:solidFill>
            </a:endParaRPr>
          </a:p>
          <a:p>
            <a:pPr eaLnBrk="1" hangingPunct="1" indent="-342900" latinLnBrk="1" lvl="0" marL="342900">
              <a:spcBef>
                <a:spcPct val="30000"/>
              </a:spcBef>
            </a:pPr>
            <a:endParaRPr altLang="en-US" lang="en-US">
              <a:solidFill>
                <a:schemeClr val="lt2"/>
              </a:solidFill>
            </a:endParaRPr>
          </a:p>
        </p:txBody>
      </p:sp>
      <p:sp>
        <p:nvSpPr>
          <p:cNvPr id="1050080" name="Text Box 11"/>
          <p:cNvSpPr txBox="1"/>
          <p:nvPr/>
        </p:nvSpPr>
        <p:spPr>
          <a:xfrm rot="0">
            <a:off x="3276600" y="4419600"/>
            <a:ext cx="914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600" lang="en-US">
                <a:solidFill>
                  <a:srgbClr val="FF3300"/>
                </a:solidFill>
              </a:rPr>
              <a:t>LOW</a:t>
            </a: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339" name=""/>
        <p:cNvGrpSpPr/>
        <p:nvPr/>
      </p:nvGrpSpPr>
      <p:grpSpPr>
        <a:xfrm rot="0">
          <a:off x="0" y="0"/>
          <a:ext cx="0" cy="0"/>
          <a:chOff x="0" y="0"/>
          <a:chExt cx="0" cy="0"/>
        </a:xfrm>
      </p:grpSpPr>
      <p:sp>
        <p:nvSpPr>
          <p:cNvPr id="1050084"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85"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86"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50087" name="Text Box 6"/>
          <p:cNvSpPr txBox="1"/>
          <p:nvPr/>
        </p:nvSpPr>
        <p:spPr>
          <a:xfrm rot="0">
            <a:off x="1066800" y="1752600"/>
            <a:ext cx="6858000" cy="28305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30000"/>
              </a:spcBef>
            </a:pPr>
            <a:r>
              <a:rPr altLang="en-US" lang="en-US">
                <a:solidFill>
                  <a:schemeClr val="lt2"/>
                </a:solidFill>
              </a:rPr>
              <a:t>6.	A 4-bit binary counter has a terminal count of </a:t>
            </a:r>
          </a:p>
          <a:p>
            <a:pPr eaLnBrk="1" hangingPunct="1" indent="-342900" latinLnBrk="1" lvl="0" marL="342900">
              <a:spcBef>
                <a:spcPct val="30000"/>
              </a:spcBef>
            </a:pPr>
            <a:r>
              <a:rPr altLang="en-US" lang="en-US">
                <a:solidFill>
                  <a:schemeClr val="lt2"/>
                </a:solidFill>
              </a:rPr>
              <a:t>	a.  4</a:t>
            </a:r>
          </a:p>
          <a:p>
            <a:pPr eaLnBrk="1" hangingPunct="1" indent="-342900" latinLnBrk="1" lvl="0" marL="342900">
              <a:spcBef>
                <a:spcPct val="30000"/>
              </a:spcBef>
            </a:pPr>
            <a:r>
              <a:rPr altLang="en-US" lang="en-US">
                <a:solidFill>
                  <a:schemeClr val="lt2"/>
                </a:solidFill>
              </a:rPr>
              <a:t>	b.  10</a:t>
            </a:r>
          </a:p>
          <a:p>
            <a:pPr eaLnBrk="1" hangingPunct="1" indent="-342900" latinLnBrk="1" lvl="0" marL="342900">
              <a:spcBef>
                <a:spcPct val="30000"/>
              </a:spcBef>
            </a:pPr>
            <a:r>
              <a:rPr altLang="en-US" i="1" lang="en-US">
                <a:solidFill>
                  <a:schemeClr val="lt2"/>
                </a:solidFill>
              </a:rPr>
              <a:t>	</a:t>
            </a:r>
            <a:r>
              <a:rPr altLang="en-US" lang="en-US">
                <a:solidFill>
                  <a:schemeClr val="lt2"/>
                </a:solidFill>
              </a:rPr>
              <a:t>c.  15</a:t>
            </a:r>
          </a:p>
          <a:p>
            <a:pPr eaLnBrk="1" hangingPunct="1" indent="-342900" latinLnBrk="1" lvl="0" marL="342900">
              <a:spcBef>
                <a:spcPct val="30000"/>
              </a:spcBef>
            </a:pPr>
            <a:r>
              <a:rPr altLang="en-US" lang="en-US">
                <a:solidFill>
                  <a:schemeClr val="lt2"/>
                </a:solidFill>
              </a:rPr>
              <a:t>	d.  16</a:t>
            </a:r>
          </a:p>
          <a:p>
            <a:pPr eaLnBrk="1" hangingPunct="1" indent="-342900" latinLnBrk="1" lvl="0" marL="342900">
              <a:spcBef>
                <a:spcPct val="30000"/>
              </a:spcBef>
            </a:pPr>
            <a:endParaRPr altLang="en-US" lang="en-US">
              <a:solidFill>
                <a:schemeClr val="lt2"/>
              </a:solidFill>
            </a:endParaRP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342" name=""/>
        <p:cNvGrpSpPr/>
        <p:nvPr/>
      </p:nvGrpSpPr>
      <p:grpSpPr>
        <a:xfrm rot="0">
          <a:off x="0" y="0"/>
          <a:ext cx="0" cy="0"/>
          <a:chOff x="0" y="0"/>
          <a:chExt cx="0" cy="0"/>
        </a:xfrm>
      </p:grpSpPr>
      <p:sp>
        <p:nvSpPr>
          <p:cNvPr id="1050091"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92"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093"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50094" name="Text Box 6"/>
          <p:cNvSpPr txBox="1"/>
          <p:nvPr/>
        </p:nvSpPr>
        <p:spPr>
          <a:xfrm rot="0">
            <a:off x="1066800" y="1600200"/>
            <a:ext cx="72390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30000"/>
              </a:spcBef>
            </a:pPr>
            <a:r>
              <a:rPr altLang="en-US" lang="en-US">
                <a:solidFill>
                  <a:schemeClr val="lt2"/>
                </a:solidFill>
              </a:rPr>
              <a:t>7.	Assume the clock for a 4-bit binary counter is 80 kHz. The output frequency of the fourth stage (</a:t>
            </a:r>
            <a:r>
              <a:rPr altLang="en-US" i="1" lang="en-US">
                <a:solidFill>
                  <a:schemeClr val="lt2"/>
                </a:solidFill>
              </a:rPr>
              <a:t>Q</a:t>
            </a:r>
            <a:r>
              <a:rPr altLang="en-US" baseline="-25000" lang="en-US">
                <a:solidFill>
                  <a:schemeClr val="lt2"/>
                </a:solidFill>
              </a:rPr>
              <a:t>3</a:t>
            </a:r>
            <a:r>
              <a:rPr altLang="en-US" lang="en-US">
                <a:solidFill>
                  <a:schemeClr val="lt2"/>
                </a:solidFill>
              </a:rPr>
              <a:t>) is</a:t>
            </a:r>
          </a:p>
          <a:p>
            <a:pPr eaLnBrk="1" hangingPunct="1" indent="-342900" latinLnBrk="1" lvl="0" marL="342900">
              <a:spcBef>
                <a:spcPct val="30000"/>
              </a:spcBef>
            </a:pPr>
            <a:r>
              <a:rPr altLang="en-US" lang="en-US">
                <a:solidFill>
                  <a:schemeClr val="lt2"/>
                </a:solidFill>
              </a:rPr>
              <a:t>	a.  5 kHz</a:t>
            </a:r>
          </a:p>
          <a:p>
            <a:pPr eaLnBrk="1" hangingPunct="1" indent="-342900" latinLnBrk="1" lvl="0" marL="342900">
              <a:spcBef>
                <a:spcPct val="30000"/>
              </a:spcBef>
            </a:pPr>
            <a:r>
              <a:rPr altLang="en-US" lang="en-US">
                <a:solidFill>
                  <a:schemeClr val="lt2"/>
                </a:solidFill>
              </a:rPr>
              <a:t>	b.  10 kHz </a:t>
            </a:r>
          </a:p>
          <a:p>
            <a:pPr eaLnBrk="1" hangingPunct="1" indent="-342900" latinLnBrk="1" lvl="0" marL="342900">
              <a:spcBef>
                <a:spcPct val="30000"/>
              </a:spcBef>
            </a:pPr>
            <a:r>
              <a:rPr altLang="en-US" i="1" lang="en-US">
                <a:solidFill>
                  <a:schemeClr val="lt2"/>
                </a:solidFill>
              </a:rPr>
              <a:t>	</a:t>
            </a:r>
            <a:r>
              <a:rPr altLang="en-US" lang="en-US">
                <a:solidFill>
                  <a:schemeClr val="lt2"/>
                </a:solidFill>
              </a:rPr>
              <a:t>c.  20 kHz</a:t>
            </a:r>
          </a:p>
          <a:p>
            <a:pPr eaLnBrk="1" hangingPunct="1" indent="-342900" latinLnBrk="1" lvl="0" marL="342900">
              <a:spcBef>
                <a:spcPct val="30000"/>
              </a:spcBef>
            </a:pPr>
            <a:r>
              <a:rPr altLang="en-US" lang="en-US">
                <a:solidFill>
                  <a:schemeClr val="lt2"/>
                </a:solidFill>
              </a:rPr>
              <a:t>	d.  320 kHz</a:t>
            </a:r>
          </a:p>
          <a:p>
            <a:pPr eaLnBrk="1" hangingPunct="1" indent="-342900" latinLnBrk="1" lvl="0" marL="342900">
              <a:spcBef>
                <a:spcPct val="30000"/>
              </a:spcBef>
            </a:pPr>
            <a:endParaRPr altLang="en-US" lang="en-US">
              <a:solidFill>
                <a:schemeClr val="lt2"/>
              </a:solidFill>
            </a:endParaRP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345" name=""/>
        <p:cNvGrpSpPr/>
        <p:nvPr/>
      </p:nvGrpSpPr>
      <p:grpSpPr>
        <a:xfrm rot="0">
          <a:off x="0" y="0"/>
          <a:ext cx="0" cy="0"/>
          <a:chOff x="0" y="0"/>
          <a:chExt cx="0" cy="0"/>
        </a:xfrm>
      </p:grpSpPr>
      <p:sp>
        <p:nvSpPr>
          <p:cNvPr id="105009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099" name="Text Box 3"/>
          <p:cNvSpPr txBox="1"/>
          <p:nvPr/>
        </p:nvSpPr>
        <p:spPr>
          <a:xfrm rot="0">
            <a:off x="914400" y="16764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30000"/>
              </a:spcBef>
            </a:pPr>
            <a:r>
              <a:rPr altLang="en-US" lang="en-US">
                <a:solidFill>
                  <a:schemeClr val="lt2"/>
                </a:solidFill>
              </a:rPr>
              <a:t>8. A 3-bit count sequence is shown for a counter (</a:t>
            </a:r>
            <a:r>
              <a:rPr altLang="en-US" i="1" lang="en-US">
                <a:solidFill>
                  <a:schemeClr val="lt2"/>
                </a:solidFill>
              </a:rPr>
              <a:t>Q</a:t>
            </a:r>
            <a:r>
              <a:rPr altLang="en-US" baseline="-25000" lang="en-US">
                <a:solidFill>
                  <a:schemeClr val="lt2"/>
                </a:solidFill>
              </a:rPr>
              <a:t>2</a:t>
            </a:r>
            <a:r>
              <a:rPr altLang="en-US" lang="en-US">
                <a:solidFill>
                  <a:schemeClr val="lt2"/>
                </a:solidFill>
              </a:rPr>
              <a:t> is the MSB). The sequence is</a:t>
            </a:r>
          </a:p>
          <a:p>
            <a:pPr eaLnBrk="1" hangingPunct="1" latinLnBrk="1" lvl="0">
              <a:spcBef>
                <a:spcPct val="30000"/>
              </a:spcBef>
            </a:pPr>
            <a:r>
              <a:rPr altLang="en-US" lang="en-US">
                <a:solidFill>
                  <a:schemeClr val="lt2"/>
                </a:solidFill>
              </a:rPr>
              <a:t>	a. 0-1-2-3-4-5-6-7-0 (repeat)</a:t>
            </a:r>
          </a:p>
          <a:p>
            <a:pPr eaLnBrk="1" hangingPunct="1" latinLnBrk="1" lvl="0">
              <a:spcBef>
                <a:spcPct val="30000"/>
              </a:spcBef>
            </a:pPr>
            <a:r>
              <a:rPr altLang="en-US" lang="en-US">
                <a:solidFill>
                  <a:schemeClr val="lt2"/>
                </a:solidFill>
              </a:rPr>
              <a:t>	b. 0-1-3-2-6-7-5-4-0 (repeat)</a:t>
            </a:r>
          </a:p>
          <a:p>
            <a:pPr eaLnBrk="1" hangingPunct="1" latinLnBrk="1" lvl="0">
              <a:spcBef>
                <a:spcPct val="30000"/>
              </a:spcBef>
            </a:pPr>
            <a:r>
              <a:rPr altLang="en-US" lang="en-US">
                <a:solidFill>
                  <a:schemeClr val="lt2"/>
                </a:solidFill>
              </a:rPr>
              <a:t>	c. 0-2-4-6-1-3-5-7-0 (repeat)</a:t>
            </a:r>
          </a:p>
          <a:p>
            <a:pPr eaLnBrk="1" hangingPunct="1" latinLnBrk="1" lvl="0">
              <a:spcBef>
                <a:spcPct val="30000"/>
              </a:spcBef>
            </a:pPr>
            <a:r>
              <a:rPr altLang="en-US" lang="en-US">
                <a:solidFill>
                  <a:schemeClr val="lt2"/>
                </a:solidFill>
              </a:rPr>
              <a:t>	d. 0-4-6-2-3-7-5-1-0 (repeat)</a:t>
            </a:r>
          </a:p>
          <a:p>
            <a:pPr eaLnBrk="1" hangingPunct="1" latinLnBrk="1" lvl="0">
              <a:spcBef>
                <a:spcPct val="30000"/>
              </a:spcBef>
            </a:pPr>
            <a:endParaRPr altLang="en-US" lang="en-US">
              <a:solidFill>
                <a:schemeClr val="lt2"/>
              </a:solidFill>
            </a:endParaRPr>
          </a:p>
        </p:txBody>
      </p:sp>
      <p:sp>
        <p:nvSpPr>
          <p:cNvPr id="105010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10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pic>
        <p:nvPicPr>
          <p:cNvPr id="2097321" name="Picture 6"/>
          <p:cNvPicPr>
            <a:picLocks/>
          </p:cNvPicPr>
          <p:nvPr/>
        </p:nvPicPr>
        <p:blipFill>
          <a:blip xmlns:r="http://schemas.openxmlformats.org/officeDocument/2006/relationships" r:embed="rId2"/>
          <a:srcRect l="0" t="0" r="0" b="0"/>
          <a:stretch>
            <a:fillRect/>
          </a:stretch>
        </p:blipFill>
        <p:spPr>
          <a:xfrm rot="0">
            <a:off x="1828800" y="4648200"/>
            <a:ext cx="5581650" cy="1781175"/>
          </a:xfrm>
          <a:prstGeom prst="rect"/>
          <a:noFill/>
          <a:ln w="19050" cap="flat" cmpd="sng">
            <a:solidFill>
              <a:schemeClr val="dk1">
                <a:alpha val="100000"/>
              </a:schemeClr>
            </a:solidFill>
            <a:prstDash val="solid"/>
            <a:round/>
          </a:ln>
        </p:spPr>
      </p:pic>
      <p:sp>
        <p:nvSpPr>
          <p:cNvPr id="1050102" name="Text Box 8"/>
          <p:cNvSpPr txBox="1"/>
          <p:nvPr/>
        </p:nvSpPr>
        <p:spPr>
          <a:xfrm rot="0">
            <a:off x="1981200" y="5002212"/>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CC3300"/>
                </a:solidFill>
              </a:rPr>
              <a:t>Q</a:t>
            </a:r>
            <a:r>
              <a:rPr altLang="en-US" baseline="-25000" sz="1600" lang="en-US">
                <a:solidFill>
                  <a:srgbClr val="CC3300"/>
                </a:solidFill>
              </a:rPr>
              <a:t>0</a:t>
            </a:r>
          </a:p>
        </p:txBody>
      </p:sp>
      <p:sp>
        <p:nvSpPr>
          <p:cNvPr id="1050103" name="Text Box 9"/>
          <p:cNvSpPr txBox="1"/>
          <p:nvPr/>
        </p:nvSpPr>
        <p:spPr>
          <a:xfrm rot="0">
            <a:off x="1966912" y="5334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rPr>
              <a:t>Q</a:t>
            </a:r>
            <a:r>
              <a:rPr altLang="en-US" baseline="-25000" sz="1600" lang="en-US">
                <a:solidFill>
                  <a:srgbClr val="FF0000"/>
                </a:solidFill>
              </a:rPr>
              <a:t>1</a:t>
            </a:r>
          </a:p>
        </p:txBody>
      </p:sp>
      <p:sp>
        <p:nvSpPr>
          <p:cNvPr id="1050104" name="Text Box 10"/>
          <p:cNvSpPr txBox="1"/>
          <p:nvPr/>
        </p:nvSpPr>
        <p:spPr>
          <a:xfrm rot="0">
            <a:off x="1981200" y="5715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6600"/>
                </a:solidFill>
              </a:rPr>
              <a:t>Q</a:t>
            </a:r>
            <a:r>
              <a:rPr altLang="en-US" baseline="-25000" sz="1600" lang="en-US">
                <a:solidFill>
                  <a:srgbClr val="FF6600"/>
                </a:solidFill>
              </a:rPr>
              <a:t>2</a:t>
            </a: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348" name=""/>
        <p:cNvGrpSpPr/>
        <p:nvPr/>
      </p:nvGrpSpPr>
      <p:grpSpPr>
        <a:xfrm rot="0">
          <a:off x="0" y="0"/>
          <a:ext cx="0" cy="0"/>
          <a:chOff x="0" y="0"/>
          <a:chExt cx="0" cy="0"/>
        </a:xfrm>
      </p:grpSpPr>
      <p:sp>
        <p:nvSpPr>
          <p:cNvPr id="105010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109" name="Text Box 3"/>
          <p:cNvSpPr txBox="1"/>
          <p:nvPr/>
        </p:nvSpPr>
        <p:spPr>
          <a:xfrm rot="0">
            <a:off x="914400" y="1789112"/>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30000"/>
              </a:spcBef>
            </a:pPr>
            <a:r>
              <a:rPr altLang="en-US" lang="en-US">
                <a:solidFill>
                  <a:schemeClr val="lt2"/>
                </a:solidFill>
              </a:rPr>
              <a:t>9. FF2 represents the MSB. The counts that are being decoded by the 3-input AND gates are</a:t>
            </a:r>
          </a:p>
          <a:p>
            <a:pPr lvl="0">
              <a:spcBef>
                <a:spcPct val="30000"/>
              </a:spcBef>
            </a:pPr>
            <a:r>
              <a:rPr altLang="en-US" lang="en-US">
                <a:solidFill>
                  <a:schemeClr val="lt2"/>
                </a:solidFill>
              </a:rPr>
              <a:t>	a.  2 and 3</a:t>
            </a:r>
          </a:p>
          <a:p>
            <a:pPr lvl="0">
              <a:spcBef>
                <a:spcPct val="30000"/>
              </a:spcBef>
            </a:pPr>
            <a:r>
              <a:rPr altLang="en-US" lang="en-US">
                <a:solidFill>
                  <a:schemeClr val="lt2"/>
                </a:solidFill>
              </a:rPr>
              <a:t>	b.  3 and 6</a:t>
            </a:r>
          </a:p>
          <a:p>
            <a:pPr lvl="0">
              <a:spcBef>
                <a:spcPct val="30000"/>
              </a:spcBef>
            </a:pPr>
            <a:r>
              <a:rPr altLang="en-US" i="1" lang="en-US">
                <a:solidFill>
                  <a:schemeClr val="lt2"/>
                </a:solidFill>
              </a:rPr>
              <a:t>	</a:t>
            </a:r>
            <a:r>
              <a:rPr altLang="en-US" lang="en-US">
                <a:solidFill>
                  <a:schemeClr val="lt2"/>
                </a:solidFill>
              </a:rPr>
              <a:t>c.  2 and 5</a:t>
            </a:r>
          </a:p>
          <a:p>
            <a:pPr lvl="0">
              <a:spcBef>
                <a:spcPct val="30000"/>
              </a:spcBef>
            </a:pPr>
            <a:r>
              <a:rPr altLang="en-US" lang="en-US">
                <a:solidFill>
                  <a:schemeClr val="lt2"/>
                </a:solidFill>
              </a:rPr>
              <a:t>	d.  5 and 6</a:t>
            </a:r>
          </a:p>
          <a:p>
            <a:pPr eaLnBrk="1" hangingPunct="1" latinLnBrk="1" lvl="0">
              <a:spcBef>
                <a:spcPct val="30000"/>
              </a:spcBef>
            </a:pPr>
            <a:endParaRPr altLang="en-US" lang="en-US">
              <a:solidFill>
                <a:schemeClr val="lt2"/>
              </a:solidFill>
            </a:endParaRPr>
          </a:p>
        </p:txBody>
      </p:sp>
      <p:sp>
        <p:nvSpPr>
          <p:cNvPr id="105011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11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9" name=""/>
          <p:cNvGraphicFramePr>
            <a:graphicFrameLocks/>
          </p:cNvGraphicFramePr>
          <p:nvPr/>
        </p:nvGraphicFramePr>
        <p:xfrm rot="0">
          <a:off x="3657600" y="2895600"/>
          <a:ext cx="5022850" cy="2695575"/>
        </p:xfrm>
        <a:graphic>
          <a:graphicData uri="http://schemas.openxmlformats.org/presentationml/2006/ole">
            <mc:AlternateContent xmlns:mc="http://schemas.openxmlformats.org/markup-compatibility/2006">
              <mc:Choice xmlns:v="urn:schemas-microsoft-com:vml" Requires="v">
                <p:oleObj name="CorelDRAW" r:id="rId2" spid="" imgH="2695575" imgW="5022850" showAsIcon="0" progId="CorelDRAW.Graphic.12">
                  <p:embed followColorScheme="full"/>
                  <p:pic>
                    <p:nvPicPr>
                      <p:cNvPr id="2097322" name="Object 7"/>
                      <p:cNvPicPr>
                        <a:picLocks/>
                      </p:cNvPicPr>
                      <p:nvPr/>
                    </p:nvPicPr>
                    <p:blipFill>
                      <a:blip xmlns:r="http://schemas.openxmlformats.org/officeDocument/2006/relationships" r:embed="rId3"/>
                      <a:srcRect l="0" t="0" r="0" b="0"/>
                      <a:stretch>
                        <a:fillRect/>
                      </a:stretch>
                    </p:blipFill>
                    <p:spPr>
                      <a:xfrm rot="0">
                        <a:off x="3657600" y="2895600"/>
                        <a:ext cx="5022850" cy="2695575"/>
                      </a:xfrm>
                      <a:prstGeom prst="rect"/>
                      <a:noFill/>
                      <a:ln>
                        <a:noFill/>
                      </a:ln>
                    </p:spPr>
                  </p:pic>
                </p:oleObj>
              </mc:Choice>
              <mc:Fallback>
                <p:oleObj name="CorelDRAW" r:id="rId2" spid="" imgH="2695575" imgW="5022850" showAsIcon="0" progId="CorelDRAW.Graphic.12">
                  <p:embed followColorScheme="full"/>
                  <p:pic>
                    <p:nvPicPr>
                      <p:cNvPr id="2097322" name="Object 7"/>
                      <p:cNvPicPr>
                        <a:picLocks/>
                      </p:cNvPicPr>
                      <p:nvPr/>
                    </p:nvPicPr>
                    <p:blipFill>
                      <a:blip xmlns:r="http://schemas.openxmlformats.org/officeDocument/2006/relationships" r:embed="rId3"/>
                      <a:srcRect l="0" t="0" r="0" b="0"/>
                      <a:stretch>
                        <a:fillRect/>
                      </a:stretch>
                    </p:blipFill>
                    <p:spPr>
                      <a:xfrm rot="0">
                        <a:off x="3657600" y="2895600"/>
                        <a:ext cx="5022850" cy="2695575"/>
                      </a:xfrm>
                      <a:prstGeom prst="rect"/>
                      <a:noFill/>
                      <a:ln>
                        <a:noFill/>
                      </a:ln>
                    </p:spPr>
                  </p:pic>
                </p:oleObj>
              </mc:Fallback>
            </mc:AlternateContent>
          </a:graphicData>
        </a:graphic>
      </p:graphicFrame>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351" name=""/>
        <p:cNvGrpSpPr/>
        <p:nvPr/>
      </p:nvGrpSpPr>
      <p:grpSpPr>
        <a:xfrm rot="0">
          <a:off x="0" y="0"/>
          <a:ext cx="0" cy="0"/>
          <a:chOff x="0" y="0"/>
          <a:chExt cx="0" cy="0"/>
        </a:xfrm>
      </p:grpSpPr>
      <p:sp>
        <p:nvSpPr>
          <p:cNvPr id="105011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116" name="Text Box 3"/>
          <p:cNvSpPr txBox="1"/>
          <p:nvPr/>
        </p:nvSpPr>
        <p:spPr>
          <a:xfrm rot="0">
            <a:off x="914400" y="1676400"/>
            <a:ext cx="7467600" cy="32686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30000"/>
              </a:spcBef>
            </a:pPr>
            <a:r>
              <a:rPr altLang="en-US" lang="en-US">
                <a:solidFill>
                  <a:schemeClr val="lt2"/>
                </a:solidFill>
              </a:rPr>
              <a:t>10. Assume the input frequency (</a:t>
            </a:r>
            <a:r>
              <a:rPr altLang="en-US" i="1" lang="en-US">
                <a:solidFill>
                  <a:schemeClr val="lt2"/>
                </a:solidFill>
              </a:rPr>
              <a:t>f</a:t>
            </a:r>
            <a:r>
              <a:rPr altLang="en-US" baseline="-25000" i="1" lang="en-US">
                <a:solidFill>
                  <a:schemeClr val="lt2"/>
                </a:solidFill>
              </a:rPr>
              <a:t>in</a:t>
            </a:r>
            <a:r>
              <a:rPr altLang="en-US" lang="en-US">
                <a:solidFill>
                  <a:schemeClr val="lt2"/>
                </a:solidFill>
              </a:rPr>
              <a:t>) is 256 Hz. The output frequency (</a:t>
            </a:r>
            <a:r>
              <a:rPr altLang="en-US" i="1" lang="en-US">
                <a:solidFill>
                  <a:schemeClr val="lt2"/>
                </a:solidFill>
              </a:rPr>
              <a:t>f</a:t>
            </a:r>
            <a:r>
              <a:rPr altLang="en-US" baseline="-25000" i="1" lang="en-US">
                <a:solidFill>
                  <a:schemeClr val="lt2"/>
                </a:solidFill>
              </a:rPr>
              <a:t>out</a:t>
            </a:r>
            <a:r>
              <a:rPr altLang="en-US" lang="en-US">
                <a:solidFill>
                  <a:schemeClr val="lt2"/>
                </a:solidFill>
              </a:rPr>
              <a:t>) will be</a:t>
            </a:r>
          </a:p>
          <a:p>
            <a:pPr eaLnBrk="1" hangingPunct="1" latinLnBrk="1" lvl="0">
              <a:spcBef>
                <a:spcPct val="30000"/>
              </a:spcBef>
            </a:pPr>
            <a:r>
              <a:rPr altLang="en-US" lang="en-US">
                <a:solidFill>
                  <a:schemeClr val="lt2"/>
                </a:solidFill>
              </a:rPr>
              <a:t>	a. 16 Hz</a:t>
            </a:r>
          </a:p>
          <a:p>
            <a:pPr eaLnBrk="1" hangingPunct="1" latinLnBrk="1" lvl="0">
              <a:spcBef>
                <a:spcPct val="30000"/>
              </a:spcBef>
            </a:pPr>
            <a:r>
              <a:rPr altLang="en-US" lang="en-US">
                <a:solidFill>
                  <a:schemeClr val="lt2"/>
                </a:solidFill>
              </a:rPr>
              <a:t>	b. 1 kHz</a:t>
            </a:r>
          </a:p>
          <a:p>
            <a:pPr eaLnBrk="1" hangingPunct="1" latinLnBrk="1" lvl="0">
              <a:spcBef>
                <a:spcPct val="30000"/>
              </a:spcBef>
            </a:pPr>
            <a:r>
              <a:rPr altLang="en-US" lang="en-US">
                <a:solidFill>
                  <a:schemeClr val="lt2"/>
                </a:solidFill>
              </a:rPr>
              <a:t>	c. 65 kHz</a:t>
            </a:r>
          </a:p>
          <a:p>
            <a:pPr eaLnBrk="1" hangingPunct="1" latinLnBrk="1" lvl="0">
              <a:spcBef>
                <a:spcPct val="30000"/>
              </a:spcBef>
            </a:pPr>
            <a:r>
              <a:rPr altLang="en-US" lang="en-US">
                <a:solidFill>
                  <a:schemeClr val="lt2"/>
                </a:solidFill>
              </a:rPr>
              <a:t>	d. none of the above</a:t>
            </a:r>
          </a:p>
          <a:p>
            <a:pPr eaLnBrk="1" hangingPunct="1" latinLnBrk="1" lvl="0">
              <a:spcBef>
                <a:spcPct val="50000"/>
              </a:spcBef>
            </a:pPr>
            <a:endParaRPr altLang="en-US" lang="en-US">
              <a:solidFill>
                <a:schemeClr val="lt2"/>
              </a:solidFill>
            </a:endParaRPr>
          </a:p>
        </p:txBody>
      </p:sp>
      <p:sp>
        <p:nvSpPr>
          <p:cNvPr id="1050117"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50118"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352" name=""/>
          <p:cNvGrpSpPr/>
          <p:nvPr/>
        </p:nvGrpSpPr>
        <p:grpSpPr>
          <a:xfrm rot="0">
            <a:off x="1752600" y="4495800"/>
            <a:ext cx="5791200" cy="1743075"/>
            <a:chOff x="1104" y="1680"/>
            <a:chExt cx="3648" cy="1098"/>
          </a:xfrm>
        </p:grpSpPr>
        <p:graphicFrame>
          <p:nvGraphicFramePr>
            <p:cNvPr id="4194350" name=""/>
            <p:cNvGraphicFramePr>
              <a:graphicFrameLocks/>
            </p:cNvGraphicFramePr>
            <p:nvPr/>
          </p:nvGraphicFramePr>
          <p:xfrm rot="0">
            <a:off x="1392" y="1824"/>
            <a:ext cx="3360" cy="954"/>
          </p:xfrm>
          <a:graphic>
            <a:graphicData uri="http://schemas.openxmlformats.org/presentationml/2006/ole">
              <mc:AlternateContent xmlns:mc="http://schemas.openxmlformats.org/markup-compatibility/2006">
                <mc:Choice xmlns:v="urn:schemas-microsoft-com:vml" Requires="v">
                  <p:oleObj name="CorelDRAW" r:id="rId2" spid="" imgH="954" imgW="3360" showAsIcon="0" progId="CorelDRAW.Graphic.13">
                    <p:embed followColorScheme="full"/>
                    <p:pic>
                      <p:nvPicPr>
                        <p:cNvPr id="2097323" name="Object 7"/>
                        <p:cNvPicPr>
                          <a:picLocks/>
                        </p:cNvPicPr>
                        <p:nvPr/>
                      </p:nvPicPr>
                      <p:blipFill>
                        <a:blip xmlns:r="http://schemas.openxmlformats.org/officeDocument/2006/relationships" r:embed="rId3"/>
                        <a:srcRect l="0" t="0" r="0" b="0"/>
                        <a:stretch>
                          <a:fillRect/>
                        </a:stretch>
                      </p:blipFill>
                      <p:spPr>
                        <a:xfrm rot="0">
                          <a:off x="1392" y="1824"/>
                          <a:ext cx="3360" cy="954"/>
                        </a:xfrm>
                        <a:prstGeom prst="rect"/>
                        <a:noFill/>
                        <a:ln>
                          <a:noFill/>
                        </a:ln>
                      </p:spPr>
                    </p:pic>
                  </p:oleObj>
                </mc:Choice>
                <mc:Fallback>
                  <p:oleObj name="CorelDRAW" r:id="rId2" spid="" imgH="954" imgW="3360" showAsIcon="0" progId="CorelDRAW.Graphic.13">
                    <p:embed followColorScheme="full"/>
                    <p:pic>
                      <p:nvPicPr>
                        <p:cNvPr id="2097323" name="Object 7"/>
                        <p:cNvPicPr>
                          <a:picLocks/>
                        </p:cNvPicPr>
                        <p:nvPr/>
                      </p:nvPicPr>
                      <p:blipFill>
                        <a:blip xmlns:r="http://schemas.openxmlformats.org/officeDocument/2006/relationships" r:embed="rId3"/>
                        <a:srcRect l="0" t="0" r="0" b="0"/>
                        <a:stretch>
                          <a:fillRect/>
                        </a:stretch>
                      </p:blipFill>
                      <p:spPr>
                        <a:xfrm rot="0">
                          <a:off x="1392" y="1824"/>
                          <a:ext cx="3360" cy="954"/>
                        </a:xfrm>
                        <a:prstGeom prst="rect"/>
                        <a:noFill/>
                        <a:ln>
                          <a:noFill/>
                        </a:ln>
                      </p:spPr>
                    </p:pic>
                  </p:oleObj>
                </mc:Fallback>
              </mc:AlternateContent>
            </a:graphicData>
          </a:graphic>
        </p:graphicFrame>
        <p:grpSp>
          <p:nvGrpSpPr>
            <p:cNvPr id="353" name=""/>
            <p:cNvGrpSpPr/>
            <p:nvPr/>
          </p:nvGrpSpPr>
          <p:grpSpPr>
            <a:xfrm rot="0">
              <a:off x="1104" y="1680"/>
              <a:ext cx="3392" cy="1008"/>
              <a:chOff x="1104" y="1680"/>
              <a:chExt cx="3392" cy="1008"/>
            </a:xfrm>
          </p:grpSpPr>
          <p:sp>
            <p:nvSpPr>
              <p:cNvPr id="1050119" name="Text Box 9"/>
              <p:cNvSpPr txBox="1"/>
              <p:nvPr/>
            </p:nvSpPr>
            <p:spPr>
              <a:xfrm rot="0">
                <a:off x="1296" y="1680"/>
                <a:ext cx="67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HIGH</a:t>
                </a:r>
              </a:p>
            </p:txBody>
          </p:sp>
          <p:sp>
            <p:nvSpPr>
              <p:cNvPr id="1050120" name="Text Box 10"/>
              <p:cNvSpPr txBox="1"/>
              <p:nvPr/>
            </p:nvSpPr>
            <p:spPr>
              <a:xfrm rot="0">
                <a:off x="1104" y="2304"/>
                <a:ext cx="384"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CLK</a:t>
                </a:r>
              </a:p>
            </p:txBody>
          </p:sp>
          <p:sp>
            <p:nvSpPr>
              <p:cNvPr id="1050121" name="Text Box 11"/>
              <p:cNvSpPr txBox="1"/>
              <p:nvPr/>
            </p:nvSpPr>
            <p:spPr>
              <a:xfrm rot="0">
                <a:off x="2052" y="2352"/>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sp>
            <p:nvSpPr>
              <p:cNvPr id="1050122" name="Text Box 12"/>
              <p:cNvSpPr txBox="1"/>
              <p:nvPr/>
            </p:nvSpPr>
            <p:spPr>
              <a:xfrm rot="0">
                <a:off x="2184" y="2352"/>
                <a:ext cx="272"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50123" name="Text Box 13"/>
              <p:cNvSpPr txBox="1"/>
              <p:nvPr/>
            </p:nvSpPr>
            <p:spPr>
              <a:xfrm rot="0">
                <a:off x="2316" y="2348"/>
                <a:ext cx="24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50124" name="Rectangle 14"/>
              <p:cNvSpPr/>
              <p:nvPr/>
            </p:nvSpPr>
            <p:spPr>
              <a:xfrm rot="0">
                <a:off x="1740" y="2344"/>
                <a:ext cx="6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125" name="Text Box 15"/>
              <p:cNvSpPr txBox="1"/>
              <p:nvPr/>
            </p:nvSpPr>
            <p:spPr>
              <a:xfrm rot="0">
                <a:off x="1632" y="1824"/>
                <a:ext cx="528"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Counter 1</a:t>
                </a:r>
              </a:p>
            </p:txBody>
          </p:sp>
          <p:sp>
            <p:nvSpPr>
              <p:cNvPr id="1050126" name="Text Box 16"/>
              <p:cNvSpPr txBox="1"/>
              <p:nvPr/>
            </p:nvSpPr>
            <p:spPr>
              <a:xfrm rot="0">
                <a:off x="3360" y="1818"/>
                <a:ext cx="528"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lang="en-US"/>
                  <a:t>Counter 2</a:t>
                </a:r>
              </a:p>
            </p:txBody>
          </p:sp>
          <p:sp>
            <p:nvSpPr>
              <p:cNvPr id="1050127" name="Rectangle 17"/>
              <p:cNvSpPr/>
              <p:nvPr/>
            </p:nvSpPr>
            <p:spPr>
              <a:xfrm rot="0">
                <a:off x="3456" y="2352"/>
                <a:ext cx="6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50128" name="Rectangle 18"/>
              <p:cNvSpPr/>
              <p:nvPr/>
            </p:nvSpPr>
            <p:spPr>
              <a:xfrm rot="0">
                <a:off x="1660" y="2050"/>
                <a:ext cx="320"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CTEN</a:t>
                </a:r>
              </a:p>
            </p:txBody>
          </p:sp>
          <p:sp>
            <p:nvSpPr>
              <p:cNvPr id="1050129" name="Rectangle 19"/>
              <p:cNvSpPr/>
              <p:nvPr/>
            </p:nvSpPr>
            <p:spPr>
              <a:xfrm rot="0">
                <a:off x="3360" y="2064"/>
                <a:ext cx="320"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CTEN</a:t>
                </a:r>
              </a:p>
            </p:txBody>
          </p:sp>
          <p:sp>
            <p:nvSpPr>
              <p:cNvPr id="1050130" name="Text Box 20"/>
              <p:cNvSpPr txBox="1"/>
              <p:nvPr/>
            </p:nvSpPr>
            <p:spPr>
              <a:xfrm rot="0">
                <a:off x="1776" y="2160"/>
                <a:ext cx="76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50131" name="Text Box 21"/>
              <p:cNvSpPr txBox="1"/>
              <p:nvPr/>
            </p:nvSpPr>
            <p:spPr>
              <a:xfrm rot="0">
                <a:off x="3600" y="2160"/>
                <a:ext cx="76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CTR DIV 16</a:t>
                </a:r>
              </a:p>
            </p:txBody>
          </p:sp>
          <p:sp>
            <p:nvSpPr>
              <p:cNvPr id="1050132" name="Text Box 22"/>
              <p:cNvSpPr txBox="1"/>
              <p:nvPr/>
            </p:nvSpPr>
            <p:spPr>
              <a:xfrm rot="0">
                <a:off x="2448" y="2352"/>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
            <p:nvSpPr>
              <p:cNvPr id="1050133" name="Text Box 23"/>
              <p:cNvSpPr txBox="1"/>
              <p:nvPr/>
            </p:nvSpPr>
            <p:spPr>
              <a:xfrm rot="0">
                <a:off x="3792" y="2356"/>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0</a:t>
                </a:r>
              </a:p>
            </p:txBody>
          </p:sp>
          <p:sp>
            <p:nvSpPr>
              <p:cNvPr id="1050134" name="Text Box 24"/>
              <p:cNvSpPr txBox="1"/>
              <p:nvPr/>
            </p:nvSpPr>
            <p:spPr>
              <a:xfrm rot="0">
                <a:off x="3924" y="2356"/>
                <a:ext cx="272"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1</a:t>
                </a:r>
              </a:p>
            </p:txBody>
          </p:sp>
          <p:sp>
            <p:nvSpPr>
              <p:cNvPr id="1050135" name="Text Box 25"/>
              <p:cNvSpPr txBox="1"/>
              <p:nvPr/>
            </p:nvSpPr>
            <p:spPr>
              <a:xfrm rot="0">
                <a:off x="4056" y="2352"/>
                <a:ext cx="244"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2</a:t>
                </a:r>
              </a:p>
            </p:txBody>
          </p:sp>
          <p:sp>
            <p:nvSpPr>
              <p:cNvPr id="1050136" name="Text Box 26"/>
              <p:cNvSpPr txBox="1"/>
              <p:nvPr/>
            </p:nvSpPr>
            <p:spPr>
              <a:xfrm rot="0">
                <a:off x="4188" y="2356"/>
                <a:ext cx="240"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t>Q</a:t>
                </a:r>
                <a:r>
                  <a:rPr altLang="en-US" baseline="-25000" sz="1200" lang="en-US"/>
                  <a:t>3</a:t>
                </a:r>
              </a:p>
            </p:txBody>
          </p:sp>
          <p:sp>
            <p:nvSpPr>
              <p:cNvPr id="1050137" name="Rectangle 27"/>
              <p:cNvSpPr/>
              <p:nvPr/>
            </p:nvSpPr>
            <p:spPr>
              <a:xfrm rot="0">
                <a:off x="2544" y="2064"/>
                <a:ext cx="22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TC</a:t>
                </a:r>
              </a:p>
            </p:txBody>
          </p:sp>
          <p:sp>
            <p:nvSpPr>
              <p:cNvPr id="1050138" name="Rectangle 28"/>
              <p:cNvSpPr/>
              <p:nvPr/>
            </p:nvSpPr>
            <p:spPr>
              <a:xfrm rot="0">
                <a:off x="4272" y="2064"/>
                <a:ext cx="224" cy="115"/>
              </a:xfrm>
              <a:prstGeom prst="rect"/>
              <a:noFill/>
              <a:ln>
                <a:noFill/>
              </a:ln>
            </p:spPr>
            <p:txBody>
              <a:bodyPr anchor="t" bIns="0" lIns="0" rIns="0" tIns="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TC</a:t>
                </a:r>
              </a:p>
            </p:txBody>
          </p:sp>
          <p:sp>
            <p:nvSpPr>
              <p:cNvPr id="1050139" name="Text Box 29"/>
              <p:cNvSpPr txBox="1"/>
              <p:nvPr/>
            </p:nvSpPr>
            <p:spPr>
              <a:xfrm rot="0">
                <a:off x="1296" y="2496"/>
                <a:ext cx="336"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f</a:t>
                </a:r>
                <a:r>
                  <a:rPr altLang="en-US" baseline="-25000" sz="1400" lang="en-US">
                    <a:solidFill>
                      <a:srgbClr val="FF0000"/>
                    </a:solidFill>
                  </a:rPr>
                  <a:t>in</a:t>
                </a:r>
              </a:p>
            </p:txBody>
          </p:sp>
        </p:grpSp>
      </p:grpSp>
      <p:sp>
        <p:nvSpPr>
          <p:cNvPr id="1050140" name="Rectangle 30"/>
          <p:cNvSpPr/>
          <p:nvPr/>
        </p:nvSpPr>
        <p:spPr>
          <a:xfrm rot="0">
            <a:off x="4724400" y="4714875"/>
            <a:ext cx="457200" cy="45720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141" name="Rectangle 31"/>
          <p:cNvSpPr/>
          <p:nvPr/>
        </p:nvSpPr>
        <p:spPr>
          <a:xfrm rot="0">
            <a:off x="7239000" y="4943475"/>
            <a:ext cx="457200" cy="45720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142" name="Text Box 32"/>
          <p:cNvSpPr txBox="1"/>
          <p:nvPr/>
        </p:nvSpPr>
        <p:spPr>
          <a:xfrm rot="0">
            <a:off x="7010400" y="4813300"/>
            <a:ext cx="609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3300"/>
                </a:solidFill>
              </a:rPr>
              <a:t>f</a:t>
            </a:r>
            <a:r>
              <a:rPr altLang="en-US" baseline="-25000" sz="1400" i="1" lang="en-US">
                <a:solidFill>
                  <a:srgbClr val="FF3300"/>
                </a:solidFill>
              </a:rPr>
              <a:t>out</a:t>
            </a:r>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show="1" showMasterSp="1">
  <p:cSld>
    <p:spTree>
      <p:nvGrpSpPr>
        <p:cNvPr id="356" name=""/>
        <p:cNvGrpSpPr/>
        <p:nvPr/>
      </p:nvGrpSpPr>
      <p:grpSpPr>
        <a:xfrm rot="0">
          <a:off x="0" y="0"/>
          <a:ext cx="0" cy="0"/>
          <a:chOff x="0" y="0"/>
          <a:chExt cx="0" cy="0"/>
        </a:xfrm>
      </p:grpSpPr>
      <p:sp>
        <p:nvSpPr>
          <p:cNvPr id="1050146" name="Rectangle 7"/>
          <p:cNvSpPr/>
          <p:nvPr/>
        </p:nvSpPr>
        <p:spPr>
          <a:xfrm rot="0">
            <a:off x="3200400" y="1981200"/>
            <a:ext cx="2819400" cy="3429000"/>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50147" name="Text Box 8"/>
          <p:cNvSpPr txBox="1"/>
          <p:nvPr/>
        </p:nvSpPr>
        <p:spPr>
          <a:xfrm rot="0">
            <a:off x="3657600" y="2057400"/>
            <a:ext cx="18288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Answers:</a:t>
            </a:r>
          </a:p>
          <a:p>
            <a:pPr eaLnBrk="1" hangingPunct="1" latinLnBrk="1" lvl="0">
              <a:spcBef>
                <a:spcPct val="50000"/>
              </a:spcBef>
            </a:pPr>
            <a:r>
              <a:rPr altLang="en-US" lang="en-US"/>
              <a:t>1.  a</a:t>
            </a:r>
          </a:p>
          <a:p>
            <a:pPr eaLnBrk="1" hangingPunct="1" latinLnBrk="1" lvl="0">
              <a:spcBef>
                <a:spcPct val="50000"/>
              </a:spcBef>
            </a:pPr>
            <a:r>
              <a:rPr altLang="en-US" lang="en-US"/>
              <a:t>2.  d</a:t>
            </a:r>
          </a:p>
          <a:p>
            <a:pPr eaLnBrk="1" hangingPunct="1" latinLnBrk="1" lvl="0">
              <a:spcBef>
                <a:spcPct val="50000"/>
              </a:spcBef>
            </a:pPr>
            <a:r>
              <a:rPr altLang="en-US" lang="en-US"/>
              <a:t>3.  c</a:t>
            </a:r>
          </a:p>
          <a:p>
            <a:pPr eaLnBrk="1" hangingPunct="1" latinLnBrk="1" lvl="0">
              <a:spcBef>
                <a:spcPct val="50000"/>
              </a:spcBef>
            </a:pPr>
            <a:r>
              <a:rPr altLang="en-US" lang="en-US"/>
              <a:t>4.  d</a:t>
            </a:r>
          </a:p>
          <a:p>
            <a:pPr eaLnBrk="1" hangingPunct="1" latinLnBrk="1" lvl="0">
              <a:spcBef>
                <a:spcPct val="50000"/>
              </a:spcBef>
            </a:pPr>
            <a:r>
              <a:rPr altLang="en-US" lang="en-US"/>
              <a:t>5.  b</a:t>
            </a:r>
          </a:p>
        </p:txBody>
      </p:sp>
      <p:sp>
        <p:nvSpPr>
          <p:cNvPr id="1050148" name="Text Box 9"/>
          <p:cNvSpPr txBox="1"/>
          <p:nvPr/>
        </p:nvSpPr>
        <p:spPr>
          <a:xfrm rot="0">
            <a:off x="4800600" y="2590800"/>
            <a:ext cx="1752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6.  c</a:t>
            </a:r>
          </a:p>
          <a:p>
            <a:pPr eaLnBrk="1" hangingPunct="1" latinLnBrk="1" lvl="0">
              <a:spcBef>
                <a:spcPct val="50000"/>
              </a:spcBef>
            </a:pPr>
            <a:r>
              <a:rPr altLang="en-US" lang="en-US"/>
              <a:t>7.  a</a:t>
            </a:r>
          </a:p>
          <a:p>
            <a:pPr eaLnBrk="1" hangingPunct="1" latinLnBrk="1" lvl="0">
              <a:spcBef>
                <a:spcPct val="50000"/>
              </a:spcBef>
            </a:pPr>
            <a:r>
              <a:rPr altLang="en-US" lang="en-US"/>
              <a:t>8.  b</a:t>
            </a:r>
          </a:p>
          <a:p>
            <a:pPr eaLnBrk="1" hangingPunct="1" latinLnBrk="1" lvl="0">
              <a:spcBef>
                <a:spcPct val="50000"/>
              </a:spcBef>
            </a:pPr>
            <a:r>
              <a:rPr altLang="en-US" lang="en-US"/>
              <a:t>9.  b</a:t>
            </a:r>
          </a:p>
          <a:p>
            <a:pPr eaLnBrk="1" hangingPunct="1" latinLnBrk="1" lvl="0">
              <a:spcBef>
                <a:spcPct val="50000"/>
              </a:spcBef>
            </a:pPr>
            <a:r>
              <a:rPr altLang="en-US" lang="en-US"/>
              <a:t>10. d</a:t>
            </a:r>
          </a:p>
          <a:p>
            <a:pPr eaLnBrk="1" hangingPunct="1" latinLnBrk="1" lvl="0">
              <a:spcBef>
                <a:spcPct val="50000"/>
              </a:spcBef>
            </a:pPr>
            <a:endParaRPr altLang="en-US" lang="en-US"/>
          </a:p>
        </p:txBody>
      </p:sp>
      <p:sp>
        <p:nvSpPr>
          <p:cNvPr id="1050149"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ransition spd="fast" advClick="1">
    <p:split dir="out" orient="vert"/>
  </p:transition>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pic>
        <p:nvPicPr>
          <p:cNvPr id="2097184"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0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0" name="Rectangle 4"/>
          <p:cNvSpPr/>
          <p:nvPr/>
        </p:nvSpPr>
        <p:spPr>
          <a:xfrm rot="0">
            <a:off x="914400" y="1143000"/>
            <a:ext cx="2606675"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Truncated Counters</a:t>
            </a:r>
          </a:p>
        </p:txBody>
      </p:sp>
      <p:sp>
        <p:nvSpPr>
          <p:cNvPr id="1048911" name="Text Box 16"/>
          <p:cNvSpPr txBox="1"/>
          <p:nvPr/>
        </p:nvSpPr>
        <p:spPr>
          <a:xfrm rot="0">
            <a:off x="1066800" y="1752600"/>
            <a:ext cx="7315200" cy="55864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234950" lvl="0" marL="234950">
              <a:spcBef>
                <a:spcPct val="50000"/>
              </a:spcBef>
              <a:buChar char="•"/>
            </a:pPr>
            <a:r>
              <a:rPr altLang="en-US" lang="en-US"/>
              <a:t>Counter </a:t>
            </a:r>
            <a:r>
              <a:rPr altLang="en-US" b="1" lang="en-US"/>
              <a:t>Modulus</a:t>
            </a:r>
            <a:r>
              <a:rPr altLang="en-US" lang="en-US"/>
              <a:t>: The number of unique states through which the counter will sequence.</a:t>
            </a:r>
          </a:p>
          <a:p>
            <a:pPr indent="-234950" lvl="0" marL="234950">
              <a:spcBef>
                <a:spcPct val="50000"/>
              </a:spcBef>
              <a:buChar char="•"/>
            </a:pPr>
            <a:r>
              <a:rPr altLang="en-US" lang="en-US"/>
              <a:t>Max possible states (Max Mod) = 2</a:t>
            </a:r>
            <a:r>
              <a:rPr altLang="en-US" baseline="30000" lang="en-US"/>
              <a:t>n </a:t>
            </a:r>
            <a:r>
              <a:rPr altLang="en-US" lang="en-US"/>
              <a:t> </a:t>
            </a:r>
            <a:r>
              <a:rPr altLang="en-US" sz="2000" lang="en-US"/>
              <a:t>(where n is total FFs)</a:t>
            </a:r>
          </a:p>
          <a:p>
            <a:pPr indent="-234950" lvl="0" marL="234950">
              <a:spcBef>
                <a:spcPct val="50000"/>
              </a:spcBef>
              <a:buChar char="•"/>
            </a:pPr>
            <a:endParaRPr altLang="en-US" baseline="30000" sz="100" lang="en-US"/>
          </a:p>
          <a:p>
            <a:pPr indent="-234950" lvl="0" marL="234950">
              <a:spcBef>
                <a:spcPct val="50000"/>
              </a:spcBef>
              <a:buChar char="•"/>
            </a:pPr>
            <a:r>
              <a:rPr altLang="en-US" lang="en-US"/>
              <a:t>Truncated counters: Counters that count less than the maximum modulus (max states). </a:t>
            </a:r>
            <a:r>
              <a:rPr altLang="en-US" sz="2000" lang="en-US"/>
              <a:t>Less than max states sequence is called truncated sequence.</a:t>
            </a:r>
          </a:p>
          <a:p>
            <a:pPr indent="-234950" lvl="0" marL="234950">
              <a:spcBef>
                <a:spcPct val="50000"/>
              </a:spcBef>
              <a:buChar char="•"/>
            </a:pPr>
            <a:r>
              <a:rPr altLang="en-US" lang="en-US"/>
              <a:t>MOD10 or Decade counters: Counters that count 10 distinct states.</a:t>
            </a:r>
          </a:p>
          <a:p>
            <a:pPr indent="-234950" lvl="0" marL="234950">
              <a:spcBef>
                <a:spcPct val="50000"/>
              </a:spcBef>
              <a:buChar char="•"/>
            </a:pPr>
            <a:r>
              <a:rPr altLang="en-US" lang="en-US"/>
              <a:t>Decade counter with sequence from 0000 to 1001 is a BCD decade counter.</a:t>
            </a:r>
          </a:p>
          <a:p>
            <a:pPr indent="-234950" lvl="0" marL="234950">
              <a:spcBef>
                <a:spcPct val="50000"/>
              </a:spcBef>
            </a:pPr>
            <a:endParaRPr altLang="en-US" lang="en-US"/>
          </a:p>
          <a:p>
            <a:pPr indent="-234950" lvl="0" marL="234950">
              <a:spcBef>
                <a:spcPct val="50000"/>
              </a:spcBef>
            </a:pPr>
            <a:endParaRPr altLang="en-US"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pic>
        <p:nvPicPr>
          <p:cNvPr id="209718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15"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6" name="Rectangle 4"/>
          <p:cNvSpPr/>
          <p:nvPr/>
        </p:nvSpPr>
        <p:spPr>
          <a:xfrm rot="0">
            <a:off x="914400" y="1143000"/>
            <a:ext cx="40020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Asynchronous Decade Counter</a:t>
            </a:r>
          </a:p>
        </p:txBody>
      </p:sp>
      <p:sp>
        <p:nvSpPr>
          <p:cNvPr id="1048917" name="Text Box 16"/>
          <p:cNvSpPr txBox="1"/>
          <p:nvPr/>
        </p:nvSpPr>
        <p:spPr>
          <a:xfrm rot="0">
            <a:off x="1066800" y="1752600"/>
            <a:ext cx="70104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This counter uses partial decoding to recycle the count sequence to zero after the 1001 state. The flip-flops are trailing-edge triggered, so clocks are derived from the </a:t>
            </a:r>
            <a:r>
              <a:rPr altLang="en-US" i="1" lang="en-US"/>
              <a:t>Q</a:t>
            </a:r>
            <a:r>
              <a:rPr altLang="en-US" lang="en-US"/>
              <a:t> outputs. Other truncated sequences can be obtained using a similar technique.</a:t>
            </a:r>
          </a:p>
        </p:txBody>
      </p:sp>
      <p:sp>
        <p:nvSpPr>
          <p:cNvPr id="1048918" name="Text Box 40"/>
          <p:cNvSpPr txBox="1"/>
          <p:nvPr/>
        </p:nvSpPr>
        <p:spPr>
          <a:xfrm rot="0">
            <a:off x="4267200" y="5867400"/>
            <a:ext cx="47244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Waveforms are on the following slide…</a:t>
            </a:r>
          </a:p>
        </p:txBody>
      </p:sp>
      <p:grpSp>
        <p:nvGrpSpPr>
          <p:cNvPr id="153" name=""/>
          <p:cNvGrpSpPr/>
          <p:nvPr/>
        </p:nvGrpSpPr>
        <p:grpSpPr>
          <a:xfrm rot="0">
            <a:off x="1978025" y="3581400"/>
            <a:ext cx="5489575" cy="2066925"/>
            <a:chOff x="1246" y="2256"/>
            <a:chExt cx="3458" cy="1302"/>
          </a:xfrm>
        </p:grpSpPr>
        <p:graphicFrame>
          <p:nvGraphicFramePr>
            <p:cNvPr id="4194315" name=""/>
            <p:cNvGraphicFramePr>
              <a:graphicFrameLocks/>
            </p:cNvGraphicFramePr>
            <p:nvPr/>
          </p:nvGraphicFramePr>
          <p:xfrm rot="0">
            <a:off x="1488" y="2256"/>
            <a:ext cx="3216" cy="1302"/>
          </p:xfrm>
          <a:graphic>
            <a:graphicData uri="http://schemas.openxmlformats.org/presentationml/2006/ole">
              <mc:AlternateContent xmlns:mc="http://schemas.openxmlformats.org/markup-compatibility/2006">
                <mc:Choice xmlns:v="urn:schemas-microsoft-com:vml" Requires="v">
                  <p:oleObj name="CorelDRAW" r:id="rId2" spid="" imgH="1302" imgW="3216" showAsIcon="0" progId="CorelDRAW.Graphic.13">
                    <p:embed followColorScheme="full"/>
                    <p:pic>
                      <p:nvPicPr>
                        <p:cNvPr id="2097186" name="Object 17"/>
                        <p:cNvPicPr>
                          <a:picLocks/>
                        </p:cNvPicPr>
                        <p:nvPr/>
                      </p:nvPicPr>
                      <p:blipFill>
                        <a:blip xmlns:r="http://schemas.openxmlformats.org/officeDocument/2006/relationships" r:embed="rId3"/>
                        <a:srcRect l="0" t="0" r="0" b="0"/>
                        <a:stretch>
                          <a:fillRect/>
                        </a:stretch>
                      </p:blipFill>
                      <p:spPr>
                        <a:xfrm rot="0">
                          <a:off x="1488" y="2256"/>
                          <a:ext cx="3216" cy="1302"/>
                        </a:xfrm>
                        <a:prstGeom prst="rect"/>
                        <a:noFill/>
                        <a:ln>
                          <a:noFill/>
                        </a:ln>
                      </p:spPr>
                    </p:pic>
                  </p:oleObj>
                </mc:Choice>
                <mc:Fallback>
                  <p:oleObj name="CorelDRAW" r:id="rId2" spid="" imgH="1302" imgW="3216" showAsIcon="0" progId="CorelDRAW.Graphic.13">
                    <p:embed followColorScheme="full"/>
                    <p:pic>
                      <p:nvPicPr>
                        <p:cNvPr id="2097186" name="Object 17"/>
                        <p:cNvPicPr>
                          <a:picLocks/>
                        </p:cNvPicPr>
                        <p:nvPr/>
                      </p:nvPicPr>
                      <p:blipFill>
                        <a:blip xmlns:r="http://schemas.openxmlformats.org/officeDocument/2006/relationships" r:embed="rId3"/>
                        <a:srcRect l="0" t="0" r="0" b="0"/>
                        <a:stretch>
                          <a:fillRect/>
                        </a:stretch>
                      </p:blipFill>
                      <p:spPr>
                        <a:xfrm rot="0">
                          <a:off x="1488" y="2256"/>
                          <a:ext cx="3216" cy="1302"/>
                        </a:xfrm>
                        <a:prstGeom prst="rect"/>
                        <a:noFill/>
                        <a:ln>
                          <a:noFill/>
                        </a:ln>
                      </p:spPr>
                    </p:pic>
                  </p:oleObj>
                </mc:Fallback>
              </mc:AlternateContent>
            </a:graphicData>
          </a:graphic>
        </p:graphicFrame>
        <p:sp>
          <p:nvSpPr>
            <p:cNvPr id="1048919" name="Rectangle 20"/>
            <p:cNvSpPr/>
            <p:nvPr/>
          </p:nvSpPr>
          <p:spPr>
            <a:xfrm rot="0">
              <a:off x="1307" y="2915"/>
              <a:ext cx="181"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CLK</a:t>
              </a:r>
            </a:p>
          </p:txBody>
        </p:sp>
        <p:sp>
          <p:nvSpPr>
            <p:cNvPr id="1048920" name="Rectangle 21"/>
            <p:cNvSpPr/>
            <p:nvPr/>
          </p:nvSpPr>
          <p:spPr>
            <a:xfrm rot="0">
              <a:off x="1726"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0</a:t>
              </a:r>
            </a:p>
          </p:txBody>
        </p:sp>
        <p:sp>
          <p:nvSpPr>
            <p:cNvPr id="1048921" name="Rectangle 22"/>
            <p:cNvSpPr/>
            <p:nvPr/>
          </p:nvSpPr>
          <p:spPr>
            <a:xfrm rot="0">
              <a:off x="1750"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0</a:t>
              </a:r>
            </a:p>
          </p:txBody>
        </p:sp>
        <p:sp>
          <p:nvSpPr>
            <p:cNvPr id="1048922" name="Text Box 26"/>
            <p:cNvSpPr txBox="1"/>
            <p:nvPr/>
          </p:nvSpPr>
          <p:spPr>
            <a:xfrm rot="0">
              <a:off x="1994"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0</a:t>
              </a:r>
            </a:p>
          </p:txBody>
        </p:sp>
        <p:sp>
          <p:nvSpPr>
            <p:cNvPr id="1048923" name="Rectangle 27"/>
            <p:cNvSpPr/>
            <p:nvPr/>
          </p:nvSpPr>
          <p:spPr>
            <a:xfrm rot="0">
              <a:off x="1797"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24" name="Rectangle 28"/>
            <p:cNvSpPr/>
            <p:nvPr/>
          </p:nvSpPr>
          <p:spPr>
            <a:xfrm rot="0">
              <a:off x="2480"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25" name="Rectangle 29"/>
            <p:cNvSpPr/>
            <p:nvPr/>
          </p:nvSpPr>
          <p:spPr>
            <a:xfrm rot="0">
              <a:off x="3141"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26" name="Rectangle 30"/>
            <p:cNvSpPr/>
            <p:nvPr/>
          </p:nvSpPr>
          <p:spPr>
            <a:xfrm rot="0">
              <a:off x="2427"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1</a:t>
              </a:r>
            </a:p>
          </p:txBody>
        </p:sp>
        <p:sp>
          <p:nvSpPr>
            <p:cNvPr id="1048927" name="Rectangle 31"/>
            <p:cNvSpPr/>
            <p:nvPr/>
          </p:nvSpPr>
          <p:spPr>
            <a:xfrm rot="0">
              <a:off x="3099"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2</a:t>
              </a:r>
            </a:p>
          </p:txBody>
        </p:sp>
        <p:sp>
          <p:nvSpPr>
            <p:cNvPr id="1048928" name="Rectangle 32"/>
            <p:cNvSpPr/>
            <p:nvPr/>
          </p:nvSpPr>
          <p:spPr>
            <a:xfrm rot="0">
              <a:off x="2426"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1</a:t>
              </a:r>
            </a:p>
          </p:txBody>
        </p:sp>
        <p:sp>
          <p:nvSpPr>
            <p:cNvPr id="1048929" name="Rectangle 33"/>
            <p:cNvSpPr/>
            <p:nvPr/>
          </p:nvSpPr>
          <p:spPr>
            <a:xfrm rot="0">
              <a:off x="3098"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2</a:t>
              </a:r>
            </a:p>
          </p:txBody>
        </p:sp>
        <p:sp>
          <p:nvSpPr>
            <p:cNvPr id="1048930" name="Text Box 34"/>
            <p:cNvSpPr txBox="1"/>
            <p:nvPr/>
          </p:nvSpPr>
          <p:spPr>
            <a:xfrm rot="0">
              <a:off x="2631"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1</a:t>
              </a:r>
            </a:p>
          </p:txBody>
        </p:sp>
        <p:sp>
          <p:nvSpPr>
            <p:cNvPr id="1048931" name="Text Box 35"/>
            <p:cNvSpPr txBox="1"/>
            <p:nvPr/>
          </p:nvSpPr>
          <p:spPr>
            <a:xfrm rot="0">
              <a:off x="3338" y="2563"/>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2</a:t>
              </a:r>
            </a:p>
          </p:txBody>
        </p:sp>
        <p:sp>
          <p:nvSpPr>
            <p:cNvPr id="1048932" name="Rectangle 39"/>
            <p:cNvSpPr/>
            <p:nvPr/>
          </p:nvSpPr>
          <p:spPr>
            <a:xfrm rot="0">
              <a:off x="1246" y="2400"/>
              <a:ext cx="238"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solidFill>
                    <a:srgbClr val="000000"/>
                  </a:solidFill>
                  <a:latin typeface="Times" pitchFamily="18" charset="0"/>
                </a:rPr>
                <a:t>HIGH</a:t>
              </a:r>
            </a:p>
          </p:txBody>
        </p:sp>
        <p:sp>
          <p:nvSpPr>
            <p:cNvPr id="1048933" name="Rectangle 42"/>
            <p:cNvSpPr/>
            <p:nvPr/>
          </p:nvSpPr>
          <p:spPr>
            <a:xfrm rot="0">
              <a:off x="3801" y="2915"/>
              <a:ext cx="64"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C</a:t>
              </a:r>
            </a:p>
          </p:txBody>
        </p:sp>
        <p:sp>
          <p:nvSpPr>
            <p:cNvPr id="1048934" name="Rectangle 43"/>
            <p:cNvSpPr/>
            <p:nvPr/>
          </p:nvSpPr>
          <p:spPr>
            <a:xfrm rot="0">
              <a:off x="3759" y="2667"/>
              <a:ext cx="75"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J</a:t>
              </a:r>
              <a:r>
                <a:rPr altLang="en-US" baseline="-25000" sz="1200" lang="en-US">
                  <a:solidFill>
                    <a:srgbClr val="000000"/>
                  </a:solidFill>
                  <a:latin typeface="Times" pitchFamily="18" charset="0"/>
                </a:rPr>
                <a:t>3</a:t>
              </a:r>
            </a:p>
          </p:txBody>
        </p:sp>
        <p:sp>
          <p:nvSpPr>
            <p:cNvPr id="1048935" name="Rectangle 44"/>
            <p:cNvSpPr/>
            <p:nvPr/>
          </p:nvSpPr>
          <p:spPr>
            <a:xfrm rot="0">
              <a:off x="3758" y="3139"/>
              <a:ext cx="96" cy="11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000000"/>
                  </a:solidFill>
                  <a:latin typeface="Times" pitchFamily="18" charset="0"/>
                </a:rPr>
                <a:t>K</a:t>
              </a:r>
              <a:r>
                <a:rPr altLang="en-US" baseline="-25000" sz="1200" lang="en-US">
                  <a:solidFill>
                    <a:srgbClr val="000000"/>
                  </a:solidFill>
                  <a:latin typeface="Times" pitchFamily="18" charset="0"/>
                </a:rPr>
                <a:t>3</a:t>
              </a:r>
            </a:p>
          </p:txBody>
        </p:sp>
        <p:sp>
          <p:nvSpPr>
            <p:cNvPr id="1048936" name="Text Box 45"/>
            <p:cNvSpPr txBox="1"/>
            <p:nvPr/>
          </p:nvSpPr>
          <p:spPr>
            <a:xfrm rot="0">
              <a:off x="3998" y="2558"/>
              <a:ext cx="336" cy="173"/>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200" i="1" lang="en-US">
                  <a:solidFill>
                    <a:srgbClr val="FF0000"/>
                  </a:solidFill>
                </a:rPr>
                <a:t>Q</a:t>
              </a:r>
              <a:r>
                <a:rPr altLang="en-US" baseline="-25000" sz="1200" lang="en-US">
                  <a:solidFill>
                    <a:srgbClr val="FF0000"/>
                  </a:solidFill>
                </a:rPr>
                <a:t>3</a:t>
              </a:r>
            </a:p>
          </p:txBody>
        </p:sp>
      </p:grpSp>
      <p:sp>
        <p:nvSpPr>
          <p:cNvPr id="1048937" name="Text Box 47"/>
          <p:cNvSpPr txBox="1"/>
          <p:nvPr/>
        </p:nvSpPr>
        <p:spPr>
          <a:xfrm rot="0">
            <a:off x="7162800" y="3505200"/>
            <a:ext cx="762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CLR</a:t>
            </a:r>
          </a:p>
        </p:txBody>
      </p:sp>
      <p:sp>
        <p:nvSpPr>
          <p:cNvPr id="1048938" name="Line 49"/>
          <p:cNvSpPr/>
          <p:nvPr/>
        </p:nvSpPr>
        <p:spPr>
          <a:xfrm rot="0">
            <a:off x="7259637" y="3551237"/>
            <a:ext cx="304800" cy="0"/>
          </a:xfrm>
          <a:prstGeom prst="line"/>
          <a:noFill/>
          <a:ln w="9525" cap="flat" cmpd="sng">
            <a:solidFill>
              <a:srgbClr val="FF0000">
                <a:alpha val="100000"/>
              </a:srgbClr>
            </a:solidFill>
            <a:prstDash val="solid"/>
            <a:round/>
          </a:ln>
        </p:spPr>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B2B2B2"/>
      </a:lt1>
      <a:dk2>
        <a:srgbClr val="B2B2B2"/>
      </a:dk2>
      <a:lt2>
        <a:srgbClr val="663300"/>
      </a:lt2>
      <a:accent1>
        <a:srgbClr val="FFCC00"/>
      </a:accent1>
      <a:accent2>
        <a:srgbClr val="CC6600"/>
      </a:accent2>
      <a:accent3>
        <a:srgbClr val="D5D5D5"/>
      </a:accent3>
      <a:accent4>
        <a:srgbClr val="000000"/>
      </a:accent4>
      <a:accent5>
        <a:srgbClr val="FFE2AA"/>
      </a:accent5>
      <a:accent6>
        <a:srgbClr val="B75B00"/>
      </a:accent6>
      <a:hlink>
        <a:srgbClr val="FF99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Muniza</cp:lastModifiedBy>
  <dcterms:created xsi:type="dcterms:W3CDTF">2006-09-20T16:54:22Z</dcterms:created>
  <dcterms:modified xsi:type="dcterms:W3CDTF">2023-01-31T07:45:01Z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44b734263853443b895a2cc03396463b</vt:lpwstr>
  </property>
</Properties>
</file>