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gif" ContentType="image/gif"/>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drawings/vmlDrawing1.vml" ContentType="application/vnd.openxmlformats-officedocument.vmlDrawing"/>
  <Override PartName="/ppt/slides/slide3.xml" ContentType="application/vnd.openxmlformats-officedocument.presentationml.slide+xml"/>
  <Override PartName="/ppt/notesSlides/notesSlide3.xml" ContentType="application/vnd.openxmlformats-officedocument.presentationml.notesSlide+xml"/>
  <Override PartName="/ppt/drawings/vmlDrawing2.vml" ContentType="application/vnd.openxmlformats-officedocument.vmlDrawing"/>
  <Override PartName="/ppt/slides/slide4.xml" ContentType="application/vnd.openxmlformats-officedocument.presentationml.slide+xml"/>
  <Override PartName="/ppt/notesSlides/notesSlide4.xml" ContentType="application/vnd.openxmlformats-officedocument.presentationml.notesSlide+xml"/>
  <Override PartName="/ppt/drawings/vmlDrawing3.vml" ContentType="application/vnd.openxmlformats-officedocument.vmlDrawing"/>
  <Override PartName="/ppt/slides/slide5.xml" ContentType="application/vnd.openxmlformats-officedocument.presentationml.slide+xml"/>
  <Override PartName="/ppt/notesSlides/notesSlide5.xml" ContentType="application/vnd.openxmlformats-officedocument.presentationml.notesSlide+xml"/>
  <Override PartName="/ppt/drawings/vmlDrawing4.vml" ContentType="application/vnd.openxmlformats-officedocument.vmlDrawing"/>
  <Override PartName="/ppt/slides/slide6.xml" ContentType="application/vnd.openxmlformats-officedocument.presentationml.slide+xml"/>
  <Override PartName="/ppt/notesSlides/notesSlide6.xml" ContentType="application/vnd.openxmlformats-officedocument.presentationml.notesSlide+xml"/>
  <Override PartName="/ppt/drawings/vmlDrawing5.vml" ContentType="application/vnd.openxmlformats-officedocument.vmlDrawing"/>
  <Override PartName="/ppt/slides/slide7.xml" ContentType="application/vnd.openxmlformats-officedocument.presentationml.slide+xml"/>
  <Override PartName="/ppt/notesSlides/notesSlide7.xml" ContentType="application/vnd.openxmlformats-officedocument.presentationml.notesSlide+xml"/>
  <Override PartName="/ppt/drawings/vmlDrawing6.vml" ContentType="application/vnd.openxmlformats-officedocument.vmlDrawing"/>
  <Override PartName="/ppt/slides/slide8.xml" ContentType="application/vnd.openxmlformats-officedocument.presentationml.slide+xml"/>
  <Override PartName="/ppt/notesSlides/notesSlide8.xml" ContentType="application/vnd.openxmlformats-officedocument.presentationml.notesSlide+xml"/>
  <Override PartName="/ppt/drawings/vmlDrawing7.vml" ContentType="application/vnd.openxmlformats-officedocument.vmlDrawing"/>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drawings/vmlDrawing8.vml" ContentType="application/vnd.openxmlformats-officedocument.vmlDrawing"/>
  <Override PartName="/ppt/slides/slide14.xml" ContentType="application/vnd.openxmlformats-officedocument.presentationml.slide+xml"/>
  <Override PartName="/ppt/notesSlides/notesSlide14.xml" ContentType="application/vnd.openxmlformats-officedocument.presentationml.notesSlide+xml"/>
  <Override PartName="/ppt/drawings/vmlDrawing9.vml" ContentType="application/vnd.openxmlformats-officedocument.vmlDrawing"/>
  <Override PartName="/ppt/slides/slide15.xml" ContentType="application/vnd.openxmlformats-officedocument.presentationml.slide+xml"/>
  <Override PartName="/ppt/notesSlides/notesSlide15.xml" ContentType="application/vnd.openxmlformats-officedocument.presentationml.notesSlide+xml"/>
  <Override PartName="/ppt/drawings/vmlDrawing10.vml" ContentType="application/vnd.openxmlformats-officedocument.vmlDrawing"/>
  <Override PartName="/ppt/slides/slide1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drawings/vmlDrawing11.vml" ContentType="application/vnd.openxmlformats-officedocument.vmlDrawing"/>
  <Override PartName="/ppt/slides/slide19.xml" ContentType="application/vnd.openxmlformats-officedocument.presentationml.slide+xml"/>
  <Override PartName="/ppt/notesSlides/notesSlide19.xml" ContentType="application/vnd.openxmlformats-officedocument.presentationml.notesSlide+xml"/>
  <Override PartName="/ppt/drawings/vmlDrawing12.vml" ContentType="application/vnd.openxmlformats-officedocument.vmlDrawing"/>
  <Override PartName="/ppt/slides/slide20.xml" ContentType="application/vnd.openxmlformats-officedocument.presentationml.slide+xml"/>
  <Override PartName="/ppt/notesSlides/notesSlide20.xml" ContentType="application/vnd.openxmlformats-officedocument.presentationml.notesSlide+xml"/>
  <Override PartName="/ppt/drawings/vmlDrawing13.vml" ContentType="application/vnd.openxmlformats-officedocument.vmlDrawing"/>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drawings/vmlDrawing14.vml" ContentType="application/vnd.openxmlformats-officedocument.vmlDrawing"/>
  <Override PartName="/ppt/slides/slide24.xml" ContentType="application/vnd.openxmlformats-officedocument.presentationml.slide+xml"/>
  <Override PartName="/ppt/notesSlides/notesSlide24.xml" ContentType="application/vnd.openxmlformats-officedocument.presentationml.notesSlide+xml"/>
  <Override PartName="/ppt/drawings/vmlDrawing15.vml" ContentType="application/vnd.openxmlformats-officedocument.vmlDrawing"/>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drawings/vmlDrawing16.vml" ContentType="application/vnd.openxmlformats-officedocument.vmlDrawing"/>
  <Override PartName="/ppt/slides/slide29.xml" ContentType="application/vnd.openxmlformats-officedocument.presentationml.slide+xml"/>
  <Override PartName="/ppt/notesSlides/notesSlide29.xml" ContentType="application/vnd.openxmlformats-officedocument.presentationml.notesSlide+xml"/>
  <Override PartName="/ppt/drawings/vmlDrawing17.vml" ContentType="application/vnd.openxmlformats-officedocument.vmlDrawing"/>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drawings/vmlDrawing18.vml" ContentType="application/vnd.openxmlformats-officedocument.vmlDrawing"/>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drawings/vmlDrawing19.vml" ContentType="application/vnd.openxmlformats-officedocument.vmlDrawing"/>
  <Override PartName="/ppt/slides/slide34.xml" ContentType="application/vnd.openxmlformats-officedocument.presentationml.slide+xml"/>
  <Override PartName="/ppt/notesSlides/notesSlide34.xml" ContentType="application/vnd.openxmlformats-officedocument.presentationml.notesSlide+xml"/>
  <Override PartName="/ppt/drawings/vmlDrawing20.vml" ContentType="application/vnd.openxmlformats-officedocument.vmlDrawing"/>
  <Override PartName="/ppt/slides/slide35.xml" ContentType="application/vnd.openxmlformats-officedocument.presentationml.slide+xml"/>
  <Override PartName="/ppt/notesSlides/notesSlide35.xml" ContentType="application/vnd.openxmlformats-officedocument.presentationml.notesSlide+xml"/>
  <Override PartName="/ppt/drawings/vmlDrawing21.vml" ContentType="application/vnd.openxmlformats-officedocument.vmlDrawing"/>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drawings/vmlDrawing22.vml" ContentType="application/vnd.openxmlformats-officedocument.vmlDrawing"/>
  <Override PartName="/ppt/slides/slide38.xml" ContentType="application/vnd.openxmlformats-officedocument.presentationml.slide+xml"/>
  <Override PartName="/ppt/tags/tag1.xml" ContentType="application/vnd.openxmlformats-officedocument.presentationml.tags+xml"/>
  <Override PartName="/ppt/notesSlides/notesSlide38.xml" ContentType="application/vnd.openxmlformats-officedocument.presentationml.notesSlide+xml"/>
  <Override PartName="/ppt/slides/slide39.xml" ContentType="application/vnd.openxmlformats-officedocument.presentationml.slide+xml"/>
  <Override PartName="/ppt/tags/tag2.xml" ContentType="application/vnd.openxmlformats-officedocument.presentationml.tags+xml"/>
  <Override PartName="/ppt/notesSlides/notesSlide39.xml" ContentType="application/vnd.openxmlformats-officedocument.presentationml.notesSlide+xml"/>
  <Override PartName="/ppt/slides/slide40.xml" ContentType="application/vnd.openxmlformats-officedocument.presentationml.slide+xml"/>
  <Override PartName="/ppt/tags/tag3.xml" ContentType="application/vnd.openxmlformats-officedocument.presentationml.tags+xml"/>
  <Override PartName="/ppt/notesSlides/notesSlide40.xml" ContentType="application/vnd.openxmlformats-officedocument.presentationml.notesSlide+xml"/>
  <Override PartName="/ppt/drawings/vmlDrawing23.vml" ContentType="application/vnd.openxmlformats-officedocument.vmlDrawing"/>
  <Override PartName="/ppt/slides/slide41.xml" ContentType="application/vnd.openxmlformats-officedocument.presentationml.slide+xml"/>
  <Override PartName="/ppt/notesSlides/notesSlide41.xml" ContentType="application/vnd.openxmlformats-officedocument.presentationml.notesSlide+xml"/>
  <Override PartName="/ppt/drawings/vmlDrawing24.vml" ContentType="application/vnd.openxmlformats-officedocument.vmlDrawing"/>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type="screen4x3" cy="6858000" cx="9144000"/>
  <p:notesSz cx="6858000" cy="9144000"/>
  <p:defaultTextStyle>
    <a:defPPr>
      <a:defRPr lang="en-US"/>
    </a:defPPr>
    <a:lvl1pPr algn="l" eaLnBrk="0" fontAlgn="base" hangingPunct="0" rtl="0">
      <a:spcBef>
        <a:spcPct val="0"/>
      </a:spcBef>
      <a:spcAft>
        <a:spcPct val="0"/>
      </a:spcAft>
      <a:defRPr sz="2400" kern="1200">
        <a:solidFill>
          <a:schemeClr val="tx1"/>
        </a:solidFill>
        <a:latin typeface="Times New Roman" pitchFamily="18" charset="0"/>
        <a:ea typeface="+mn-ea"/>
        <a:cs typeface="+mn-cs"/>
      </a:defRPr>
    </a:lvl1pPr>
    <a:lvl2pPr algn="l" eaLnBrk="0" fontAlgn="base" hangingPunct="0" marL="457200" rtl="0">
      <a:spcBef>
        <a:spcPct val="0"/>
      </a:spcBef>
      <a:spcAft>
        <a:spcPct val="0"/>
      </a:spcAft>
      <a:defRPr sz="2400" kern="1200">
        <a:solidFill>
          <a:schemeClr val="tx1"/>
        </a:solidFill>
        <a:latin typeface="Times New Roman" pitchFamily="18" charset="0"/>
        <a:ea typeface="+mn-ea"/>
        <a:cs typeface="+mn-cs"/>
      </a:defRPr>
    </a:lvl2pPr>
    <a:lvl3pPr algn="l" eaLnBrk="0" fontAlgn="base" hangingPunct="0" marL="914400" rtl="0">
      <a:spcBef>
        <a:spcPct val="0"/>
      </a:spcBef>
      <a:spcAft>
        <a:spcPct val="0"/>
      </a:spcAft>
      <a:defRPr sz="2400" kern="1200">
        <a:solidFill>
          <a:schemeClr val="tx1"/>
        </a:solidFill>
        <a:latin typeface="Times New Roman" pitchFamily="18" charset="0"/>
        <a:ea typeface="+mn-ea"/>
        <a:cs typeface="+mn-cs"/>
      </a:defRPr>
    </a:lvl3pPr>
    <a:lvl4pPr algn="l" eaLnBrk="0" fontAlgn="base" hangingPunct="0" marL="1371600" rtl="0">
      <a:spcBef>
        <a:spcPct val="0"/>
      </a:spcBef>
      <a:spcAft>
        <a:spcPct val="0"/>
      </a:spcAft>
      <a:defRPr sz="2400" kern="1200">
        <a:solidFill>
          <a:schemeClr val="tx1"/>
        </a:solidFill>
        <a:latin typeface="Times New Roman" pitchFamily="18" charset="0"/>
        <a:ea typeface="+mn-ea"/>
        <a:cs typeface="+mn-cs"/>
      </a:defRPr>
    </a:lvl4pPr>
    <a:lvl5pPr algn="l" eaLnBrk="0" fontAlgn="base" hangingPunct="0" marL="1828800" rtl="0">
      <a:spcBef>
        <a:spcPct val="0"/>
      </a:spcBef>
      <a:spcAft>
        <a:spcPct val="0"/>
      </a:spcAft>
      <a:defRPr sz="2400" kern="1200">
        <a:solidFill>
          <a:schemeClr val="tx1"/>
        </a:solidFill>
        <a:latin typeface="Times New Roman" pitchFamily="18" charset="0"/>
        <a:ea typeface="+mn-ea"/>
        <a:cs typeface="+mn-cs"/>
      </a:defRPr>
    </a:lvl5pPr>
    <a:lvl6pPr algn="l" defTabSz="914400" eaLnBrk="1" hangingPunct="1" latinLnBrk="0" marL="2286000" rtl="0">
      <a:defRPr sz="2400" kern="1200">
        <a:solidFill>
          <a:schemeClr val="tx1"/>
        </a:solidFill>
        <a:latin typeface="Times New Roman" pitchFamily="18" charset="0"/>
        <a:ea typeface="+mn-ea"/>
        <a:cs typeface="+mn-cs"/>
      </a:defRPr>
    </a:lvl6pPr>
    <a:lvl7pPr algn="l" defTabSz="914400" eaLnBrk="1" hangingPunct="1" latinLnBrk="0" marL="2743200" rtl="0">
      <a:defRPr sz="2400" kern="1200">
        <a:solidFill>
          <a:schemeClr val="tx1"/>
        </a:solidFill>
        <a:latin typeface="Times New Roman" pitchFamily="18" charset="0"/>
        <a:ea typeface="+mn-ea"/>
        <a:cs typeface="+mn-cs"/>
      </a:defRPr>
    </a:lvl7pPr>
    <a:lvl8pPr algn="l" defTabSz="914400" eaLnBrk="1" hangingPunct="1" latinLnBrk="0" marL="3200400" rtl="0">
      <a:defRPr sz="2400" kern="1200">
        <a:solidFill>
          <a:schemeClr val="tx1"/>
        </a:solidFill>
        <a:latin typeface="Times New Roman" pitchFamily="18" charset="0"/>
        <a:ea typeface="+mn-ea"/>
        <a:cs typeface="+mn-cs"/>
      </a:defRPr>
    </a:lvl8pPr>
    <a:lvl9pPr algn="l" defTabSz="914400" eaLnBrk="1" hangingPunct="1" latinLnBrk="0" marL="3657600" rtl="0">
      <a:defRPr sz="2400" kern="1200">
        <a:solidFill>
          <a:schemeClr val="tx1"/>
        </a:solidFill>
        <a:latin typeface="Times New Roman" pitchFamily="18"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33CC"/>
    <a:srgbClr val="FFFFFF"/>
    <a:srgbClr val="FF0000"/>
    <a:srgbClr val="FF9900"/>
    <a:srgbClr val="000000"/>
    <a:srgbClr val="FFCC00"/>
    <a:srgbClr val="008000"/>
    <a:srgbClr val="996633"/>
    <a:srgbClr val="FFFF99"/>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0221" autoAdjust="0"/>
    <p:restoredTop sz="94624" autoAdjust="0"/>
  </p:normalViewPr>
  <p:slideViewPr>
    <p:cSldViewPr>
      <p:cViewPr varScale="1">
        <p:scale>
          <a:sx n="48" d="100"/>
          <a:sy n="48" d="100"/>
        </p:scale>
        <p:origin x="-70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tableStyles" Target="tableStyle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72618-FE94-4CB7-9DA5-4775E1BAF33E}"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US"/>
        </a:p>
      </dgm:t>
    </dgm:pt>
    <dgm:pt modelId="{CBB999CC-017E-459F-AB1E-5AE8DDDAEFF4}">
      <dgm:prSet phldrT="[Text]" custT="1"/>
      <dgm:spPr/>
      <dgm:t>
        <a:bodyPr/>
        <a:lstStyle/>
        <a:p>
          <a:r>
            <a:rPr lang="en-US" sz="2000" b="1" dirty="0" smtClean="0"/>
            <a:t>Ring Counters</a:t>
          </a:r>
          <a:endParaRPr lang="en-US" sz="2000" b="1" dirty="0"/>
        </a:p>
      </dgm:t>
    </dgm:pt>
    <dgm:pt modelId="{D8E5E15B-C83F-430D-84C9-9982512626CE}" type="parTrans" cxnId="{E35FC667-6A08-47B5-BBC1-5AC291EBEAD5}">
      <dgm:prSet/>
      <dgm:spPr/>
      <dgm:t>
        <a:bodyPr/>
        <a:lstStyle/>
        <a:p>
          <a:endParaRPr lang="en-US"/>
        </a:p>
      </dgm:t>
    </dgm:pt>
    <dgm:pt modelId="{761886A0-D8D5-49C4-8847-71AB83B3506E}" type="sibTrans" cxnId="{E35FC667-6A08-47B5-BBC1-5AC291EBEAD5}">
      <dgm:prSet/>
      <dgm:spPr/>
      <dgm:t>
        <a:bodyPr/>
        <a:lstStyle/>
        <a:p>
          <a:endParaRPr lang="en-US"/>
        </a:p>
      </dgm:t>
    </dgm:pt>
    <dgm:pt modelId="{FB47B1B0-CACE-41D4-8361-BE596EF57390}">
      <dgm:prSet phldrT="[Text]" custT="1"/>
      <dgm:spPr/>
      <dgm:t>
        <a:bodyPr/>
        <a:lstStyle/>
        <a:p>
          <a:r>
            <a:rPr lang="en-US" sz="2000" b="1" dirty="0" smtClean="0">
              <a:solidFill>
                <a:srgbClr val="0033CC"/>
              </a:solidFill>
            </a:rPr>
            <a:t>Straight</a:t>
          </a:r>
        </a:p>
        <a:p>
          <a:r>
            <a:rPr lang="en-US" sz="2000" i="1" dirty="0" err="1" smtClean="0"/>
            <a:t>Overbeck</a:t>
          </a:r>
          <a:r>
            <a:rPr lang="en-US" sz="2000" i="1" dirty="0" smtClean="0"/>
            <a:t>counter or Ring counter</a:t>
          </a:r>
          <a:r>
            <a:rPr lang="en-US" sz="2000" dirty="0" smtClean="0"/>
            <a:t/>
          </a:r>
          <a:endParaRPr lang="en-US" sz="2000" dirty="0"/>
        </a:p>
      </dgm:t>
    </dgm:pt>
    <dgm:pt modelId="{FD549759-274A-4DBD-B31A-54F0D2B1BE75}" type="parTrans" cxnId="{CDEF1CB4-4720-4664-AFC0-8D1F0FD69459}">
      <dgm:prSet/>
      <dgm:spPr/>
      <dgm:t>
        <a:bodyPr/>
        <a:lstStyle/>
        <a:p>
          <a:endParaRPr lang="en-US"/>
        </a:p>
      </dgm:t>
    </dgm:pt>
    <dgm:pt modelId="{C742508F-59FE-4039-87FD-FEB50C9469B7}" type="sibTrans" cxnId="{CDEF1CB4-4720-4664-AFC0-8D1F0FD69459}">
      <dgm:prSet/>
      <dgm:spPr/>
      <dgm:t>
        <a:bodyPr/>
        <a:lstStyle/>
        <a:p>
          <a:endParaRPr lang="en-US"/>
        </a:p>
      </dgm:t>
    </dgm:pt>
    <dgm:pt modelId="{E586F7F7-8B67-48B4-A775-AAD29D421C20}">
      <dgm:prSet phldrT="[Text]" custT="1"/>
      <dgm:spPr/>
      <dgm:t>
        <a:bodyPr/>
        <a:lstStyle/>
        <a:p>
          <a:r>
            <a:rPr lang="en-US" sz="2000" b="1" dirty="0" smtClean="0">
              <a:solidFill>
                <a:srgbClr val="0033CC"/>
              </a:solidFill>
            </a:rPr>
            <a:t>Twisted</a:t>
          </a:r>
        </a:p>
        <a:p>
          <a:r>
            <a:rPr lang="en-US" sz="2000" i="1" dirty="0" smtClean="0"/>
            <a:t>Johnson</a:t>
          </a:r>
          <a:r>
            <a:rPr lang="en-US" sz="2000" dirty="0" smtClean="0"/>
            <a:t>or</a:t>
          </a:r>
          <a:r>
            <a:rPr lang="en-US" sz="2000" i="1" dirty="0" err="1" smtClean="0"/>
            <a:t>Moebius</a:t>
          </a:r>
          <a:r>
            <a:rPr lang="en-US" sz="2000" i="1" dirty="0" smtClean="0"/>
            <a:t>counter</a:t>
          </a:r>
          <a:r>
            <a:rPr lang="en-US" sz="2000" dirty="0" smtClean="0"/>
            <a:t/>
          </a:r>
          <a:endParaRPr lang="en-US" sz="2000" dirty="0"/>
        </a:p>
      </dgm:t>
    </dgm:pt>
    <dgm:pt modelId="{AD32EFE4-29F9-432B-B56A-52B2B4CD7E7F}" type="parTrans" cxnId="{12BF12DF-6E13-405D-98EF-92D5DF340A33}">
      <dgm:prSet/>
      <dgm:spPr/>
      <dgm:t>
        <a:bodyPr/>
        <a:lstStyle/>
        <a:p>
          <a:endParaRPr lang="en-US"/>
        </a:p>
      </dgm:t>
    </dgm:pt>
    <dgm:pt modelId="{D86ADBC2-ADAD-403A-82CE-277613BDF72F}" type="sibTrans" cxnId="{12BF12DF-6E13-405D-98EF-92D5DF340A33}">
      <dgm:prSet/>
      <dgm:spPr/>
      <dgm:t>
        <a:bodyPr/>
        <a:lstStyle/>
        <a:p>
          <a:endParaRPr lang="en-US"/>
        </a:p>
      </dgm:t>
    </dgm:pt>
    <dgm:pt modelId="{359E2812-CCE2-4CE0-8DD6-49769CE00FAA}" type="pres">
      <dgm:prSet presAssocID="{12F72618-FE94-4CB7-9DA5-4775E1BAF33E}" presName="hierChild1" presStyleCnt="0">
        <dgm:presLayoutVars>
          <dgm:orgChart val="1"/>
          <dgm:chPref val="1"/>
          <dgm:dir/>
          <dgm:animOne val="branch"/>
          <dgm:animLvl val="lvl"/>
          <dgm:resizeHandles/>
        </dgm:presLayoutVars>
      </dgm:prSet>
      <dgm:spPr/>
      <dgm:t>
        <a:bodyPr/>
        <a:lstStyle/>
        <a:p>
          <a:endParaRPr lang="en-US"/>
        </a:p>
      </dgm:t>
    </dgm:pt>
    <dgm:pt modelId="{6335E9B2-7C85-4C03-B08C-3E9C491DDA67}" type="pres">
      <dgm:prSet presAssocID="{CBB999CC-017E-459F-AB1E-5AE8DDDAEFF4}" presName="hierRoot1" presStyleCnt="0">
        <dgm:presLayoutVars>
          <dgm:hierBranch val="init"/>
        </dgm:presLayoutVars>
      </dgm:prSet>
      <dgm:spPr/>
    </dgm:pt>
    <dgm:pt modelId="{AC7774BE-7729-4603-B384-33C088B23257}" type="pres">
      <dgm:prSet presAssocID="{CBB999CC-017E-459F-AB1E-5AE8DDDAEFF4}" presName="rootComposite1" presStyleCnt="0"/>
      <dgm:spPr/>
    </dgm:pt>
    <dgm:pt modelId="{D19B1791-C1F9-4861-83A3-B1E80813BF4E}" type="pres">
      <dgm:prSet presAssocID="{CBB999CC-017E-459F-AB1E-5AE8DDDAEFF4}" presName="rootText1" presStyleLbl="node0" presStyleIdx="0" presStyleCnt="1" custScaleX="71860" custScaleY="31447">
        <dgm:presLayoutVars>
          <dgm:chPref val="3"/>
        </dgm:presLayoutVars>
      </dgm:prSet>
      <dgm:spPr/>
      <dgm:t>
        <a:bodyPr/>
        <a:lstStyle/>
        <a:p>
          <a:endParaRPr lang="en-US"/>
        </a:p>
      </dgm:t>
    </dgm:pt>
    <dgm:pt modelId="{E3A12CF6-7FF4-4F57-AC07-3806416A5F45}" type="pres">
      <dgm:prSet presAssocID="{CBB999CC-017E-459F-AB1E-5AE8DDDAEFF4}" presName="rootConnector1" presStyleLbl="node1" presStyleIdx="0" presStyleCnt="0"/>
      <dgm:spPr/>
      <dgm:t>
        <a:bodyPr/>
        <a:lstStyle/>
        <a:p>
          <a:endParaRPr lang="en-US"/>
        </a:p>
      </dgm:t>
    </dgm:pt>
    <dgm:pt modelId="{69E1A26C-5FB5-4312-9310-1A10480857BB}" type="pres">
      <dgm:prSet presAssocID="{CBB999CC-017E-459F-AB1E-5AE8DDDAEFF4}" presName="hierChild2" presStyleCnt="0"/>
      <dgm:spPr/>
    </dgm:pt>
    <dgm:pt modelId="{C904D7B3-C687-4FC5-B9EB-603CD70D20AC}" type="pres">
      <dgm:prSet presAssocID="{FD549759-274A-4DBD-B31A-54F0D2B1BE75}" presName="Name37" presStyleLbl="parChTrans1D2" presStyleIdx="0" presStyleCnt="2"/>
      <dgm:spPr/>
      <dgm:t>
        <a:bodyPr/>
        <a:lstStyle/>
        <a:p>
          <a:endParaRPr lang="en-US"/>
        </a:p>
      </dgm:t>
    </dgm:pt>
    <dgm:pt modelId="{99B15335-1083-46D5-A375-D54FD305D536}" type="pres">
      <dgm:prSet presAssocID="{FB47B1B0-CACE-41D4-8361-BE596EF57390}" presName="hierRoot2" presStyleCnt="0">
        <dgm:presLayoutVars>
          <dgm:hierBranch val="init"/>
        </dgm:presLayoutVars>
      </dgm:prSet>
      <dgm:spPr/>
    </dgm:pt>
    <dgm:pt modelId="{403E7813-A3A2-421D-8FA3-8BBAE6D44C80}" type="pres">
      <dgm:prSet presAssocID="{FB47B1B0-CACE-41D4-8361-BE596EF57390}" presName="rootComposite" presStyleCnt="0"/>
      <dgm:spPr/>
    </dgm:pt>
    <dgm:pt modelId="{859327CC-3C11-4FE4-B73D-D69FEB987298}" type="pres">
      <dgm:prSet presAssocID="{FB47B1B0-CACE-41D4-8361-BE596EF57390}" presName="rootText" presStyleLbl="node2" presStyleIdx="0" presStyleCnt="2" custScaleY="65139" custLinFactNeighborX="-53" custLinFactNeighborY="-7162">
        <dgm:presLayoutVars>
          <dgm:chPref val="3"/>
        </dgm:presLayoutVars>
      </dgm:prSet>
      <dgm:spPr/>
      <dgm:t>
        <a:bodyPr/>
        <a:lstStyle/>
        <a:p>
          <a:endParaRPr lang="en-US"/>
        </a:p>
      </dgm:t>
    </dgm:pt>
    <dgm:pt modelId="{37DA6F85-EEE8-44D4-A045-3E6933741E26}" type="pres">
      <dgm:prSet presAssocID="{FB47B1B0-CACE-41D4-8361-BE596EF57390}" presName="rootConnector" presStyleLbl="node2" presStyleIdx="0" presStyleCnt="2"/>
      <dgm:spPr/>
      <dgm:t>
        <a:bodyPr/>
        <a:lstStyle/>
        <a:p>
          <a:endParaRPr lang="en-US"/>
        </a:p>
      </dgm:t>
    </dgm:pt>
    <dgm:pt modelId="{9049BBB7-4DAC-40A1-8EC1-E0CF9491216D}" type="pres">
      <dgm:prSet presAssocID="{FB47B1B0-CACE-41D4-8361-BE596EF57390}" presName="hierChild4" presStyleCnt="0"/>
      <dgm:spPr/>
    </dgm:pt>
    <dgm:pt modelId="{9D057A47-D2C2-4EC4-A5C1-75884876823C}" type="pres">
      <dgm:prSet presAssocID="{FB47B1B0-CACE-41D4-8361-BE596EF57390}" presName="hierChild5" presStyleCnt="0"/>
      <dgm:spPr/>
    </dgm:pt>
    <dgm:pt modelId="{C138C325-1501-4D76-A915-7F1A7C214807}" type="pres">
      <dgm:prSet presAssocID="{AD32EFE4-29F9-432B-B56A-52B2B4CD7E7F}" presName="Name37" presStyleLbl="parChTrans1D2" presStyleIdx="1" presStyleCnt="2"/>
      <dgm:spPr/>
      <dgm:t>
        <a:bodyPr/>
        <a:lstStyle/>
        <a:p>
          <a:endParaRPr lang="en-US"/>
        </a:p>
      </dgm:t>
    </dgm:pt>
    <dgm:pt modelId="{FA7FBDB2-2902-4338-ADA5-000290A0AC40}" type="pres">
      <dgm:prSet presAssocID="{E586F7F7-8B67-48B4-A775-AAD29D421C20}" presName="hierRoot2" presStyleCnt="0">
        <dgm:presLayoutVars>
          <dgm:hierBranch val="init"/>
        </dgm:presLayoutVars>
      </dgm:prSet>
      <dgm:spPr/>
    </dgm:pt>
    <dgm:pt modelId="{65EA826D-1F2B-4223-8A23-EF38C3BC9692}" type="pres">
      <dgm:prSet presAssocID="{E586F7F7-8B67-48B4-A775-AAD29D421C20}" presName="rootComposite" presStyleCnt="0"/>
      <dgm:spPr/>
    </dgm:pt>
    <dgm:pt modelId="{69E7EA4E-5F8A-4554-B805-677A1DD72F3F}" type="pres">
      <dgm:prSet presAssocID="{E586F7F7-8B67-48B4-A775-AAD29D421C20}" presName="rootText" presStyleLbl="node2" presStyleIdx="1" presStyleCnt="2" custScaleY="65309" custLinFactNeighborX="53" custLinFactNeighborY="-9397">
        <dgm:presLayoutVars>
          <dgm:chPref val="3"/>
        </dgm:presLayoutVars>
      </dgm:prSet>
      <dgm:spPr/>
      <dgm:t>
        <a:bodyPr/>
        <a:lstStyle/>
        <a:p>
          <a:endParaRPr lang="en-US"/>
        </a:p>
      </dgm:t>
    </dgm:pt>
    <dgm:pt modelId="{E26B2680-A6BC-4A25-8180-BD86505F0FD4}" type="pres">
      <dgm:prSet presAssocID="{E586F7F7-8B67-48B4-A775-AAD29D421C20}" presName="rootConnector" presStyleLbl="node2" presStyleIdx="1" presStyleCnt="2"/>
      <dgm:spPr/>
      <dgm:t>
        <a:bodyPr/>
        <a:lstStyle/>
        <a:p>
          <a:endParaRPr lang="en-US"/>
        </a:p>
      </dgm:t>
    </dgm:pt>
    <dgm:pt modelId="{30A96A26-D169-4550-BA10-DDF849E23A93}" type="pres">
      <dgm:prSet presAssocID="{E586F7F7-8B67-48B4-A775-AAD29D421C20}" presName="hierChild4" presStyleCnt="0"/>
      <dgm:spPr/>
    </dgm:pt>
    <dgm:pt modelId="{C4F878BC-6635-48BB-A40C-1C3C7A21542D}" type="pres">
      <dgm:prSet presAssocID="{E586F7F7-8B67-48B4-A775-AAD29D421C20}" presName="hierChild5" presStyleCnt="0"/>
      <dgm:spPr/>
    </dgm:pt>
    <dgm:pt modelId="{F579E758-9570-46B5-B48A-462424EB2DCE}" type="pres">
      <dgm:prSet presAssocID="{CBB999CC-017E-459F-AB1E-5AE8DDDAEFF4}" presName="hierChild3" presStyleCnt="0"/>
      <dgm:spPr/>
    </dgm:pt>
  </dgm:ptLst>
  <dgm:cxnLst>
    <dgm:cxn modelId="{7731A745-DDF4-4BD2-B32F-A70F0CCFBFE1}" type="presOf" srcId="{CBB999CC-017E-459F-AB1E-5AE8DDDAEFF4}" destId="{E3A12CF6-7FF4-4F57-AC07-3806416A5F45}" srcOrd="1" destOrd="0" presId="urn:microsoft.com/office/officeart/2005/8/layout/orgChart1"/>
    <dgm:cxn modelId="{540FF3A7-A105-440C-8408-76D149CB9A8A}" type="presOf" srcId="{12F72618-FE94-4CB7-9DA5-4775E1BAF33E}" destId="{359E2812-CCE2-4CE0-8DD6-49769CE00FAA}" srcOrd="0" destOrd="0" presId="urn:microsoft.com/office/officeart/2005/8/layout/orgChart1"/>
    <dgm:cxn modelId="{3A444262-DB5B-4FBD-9767-E3D74420BAB1}" type="presOf" srcId="{CBB999CC-017E-459F-AB1E-5AE8DDDAEFF4}" destId="{D19B1791-C1F9-4861-83A3-B1E80813BF4E}" srcOrd="0" destOrd="0" presId="urn:microsoft.com/office/officeart/2005/8/layout/orgChart1"/>
    <dgm:cxn modelId="{AD7715FB-D7B3-44BB-96CC-8215804CEF83}" type="presOf" srcId="{FB47B1B0-CACE-41D4-8361-BE596EF57390}" destId="{37DA6F85-EEE8-44D4-A045-3E6933741E26}" srcOrd="1" destOrd="0" presId="urn:microsoft.com/office/officeart/2005/8/layout/orgChart1"/>
    <dgm:cxn modelId="{12BF12DF-6E13-405D-98EF-92D5DF340A33}" srcId="{CBB999CC-017E-459F-AB1E-5AE8DDDAEFF4}" destId="{E586F7F7-8B67-48B4-A775-AAD29D421C20}" srcOrd="1" destOrd="0" parTransId="{AD32EFE4-29F9-432B-B56A-52B2B4CD7E7F}" sibTransId="{D86ADBC2-ADAD-403A-82CE-277613BDF72F}"/>
    <dgm:cxn modelId="{4BA10E11-D331-49B8-9224-4BF119EC2EFD}" type="presOf" srcId="{E586F7F7-8B67-48B4-A775-AAD29D421C20}" destId="{69E7EA4E-5F8A-4554-B805-677A1DD72F3F}" srcOrd="0" destOrd="0" presId="urn:microsoft.com/office/officeart/2005/8/layout/orgChart1"/>
    <dgm:cxn modelId="{E35FC667-6A08-47B5-BBC1-5AC291EBEAD5}" srcId="{12F72618-FE94-4CB7-9DA5-4775E1BAF33E}" destId="{CBB999CC-017E-459F-AB1E-5AE8DDDAEFF4}" srcOrd="0" destOrd="0" parTransId="{D8E5E15B-C83F-430D-84C9-9982512626CE}" sibTransId="{761886A0-D8D5-49C4-8847-71AB83B3506E}"/>
    <dgm:cxn modelId="{507C4FFD-CE93-4E64-AFE6-91C9596599F9}" type="presOf" srcId="{E586F7F7-8B67-48B4-A775-AAD29D421C20}" destId="{E26B2680-A6BC-4A25-8180-BD86505F0FD4}" srcOrd="1" destOrd="0" presId="urn:microsoft.com/office/officeart/2005/8/layout/orgChart1"/>
    <dgm:cxn modelId="{D0778777-143C-4034-B59E-59BBE1B866E5}" type="presOf" srcId="{FD549759-274A-4DBD-B31A-54F0D2B1BE75}" destId="{C904D7B3-C687-4FC5-B9EB-603CD70D20AC}" srcOrd="0" destOrd="0" presId="urn:microsoft.com/office/officeart/2005/8/layout/orgChart1"/>
    <dgm:cxn modelId="{A1B03177-CB8B-47BB-8839-1A6A6F37869E}" type="presOf" srcId="{AD32EFE4-29F9-432B-B56A-52B2B4CD7E7F}" destId="{C138C325-1501-4D76-A915-7F1A7C214807}" srcOrd="0" destOrd="0" presId="urn:microsoft.com/office/officeart/2005/8/layout/orgChart1"/>
    <dgm:cxn modelId="{CC279157-FBB2-46AA-864F-D90E3EEEABCC}" type="presOf" srcId="{FB47B1B0-CACE-41D4-8361-BE596EF57390}" destId="{859327CC-3C11-4FE4-B73D-D69FEB987298}" srcOrd="0" destOrd="0" presId="urn:microsoft.com/office/officeart/2005/8/layout/orgChart1"/>
    <dgm:cxn modelId="{CDEF1CB4-4720-4664-AFC0-8D1F0FD69459}" srcId="{CBB999CC-017E-459F-AB1E-5AE8DDDAEFF4}" destId="{FB47B1B0-CACE-41D4-8361-BE596EF57390}" srcOrd="0" destOrd="0" parTransId="{FD549759-274A-4DBD-B31A-54F0D2B1BE75}" sibTransId="{C742508F-59FE-4039-87FD-FEB50C9469B7}"/>
    <dgm:cxn modelId="{AE426188-87FB-4594-A250-6AB836CCE614}" type="presParOf" srcId="{359E2812-CCE2-4CE0-8DD6-49769CE00FAA}" destId="{6335E9B2-7C85-4C03-B08C-3E9C491DDA67}" srcOrd="0" destOrd="0" presId="urn:microsoft.com/office/officeart/2005/8/layout/orgChart1"/>
    <dgm:cxn modelId="{6A34EA9F-395A-40AC-B4E1-7F39CA23E446}" type="presParOf" srcId="{6335E9B2-7C85-4C03-B08C-3E9C491DDA67}" destId="{AC7774BE-7729-4603-B384-33C088B23257}" srcOrd="0" destOrd="0" presId="urn:microsoft.com/office/officeart/2005/8/layout/orgChart1"/>
    <dgm:cxn modelId="{6461863B-48F3-45DC-A077-1C399CCFC02D}" type="presParOf" srcId="{AC7774BE-7729-4603-B384-33C088B23257}" destId="{D19B1791-C1F9-4861-83A3-B1E80813BF4E}" srcOrd="0" destOrd="0" presId="urn:microsoft.com/office/officeart/2005/8/layout/orgChart1"/>
    <dgm:cxn modelId="{138C32C1-E429-46CB-A766-CC844273DB15}" type="presParOf" srcId="{AC7774BE-7729-4603-B384-33C088B23257}" destId="{E3A12CF6-7FF4-4F57-AC07-3806416A5F45}" srcOrd="1" destOrd="0" presId="urn:microsoft.com/office/officeart/2005/8/layout/orgChart1"/>
    <dgm:cxn modelId="{8C117B6A-F45C-4D9C-A20A-7D42A4D4C8E1}" type="presParOf" srcId="{6335E9B2-7C85-4C03-B08C-3E9C491DDA67}" destId="{69E1A26C-5FB5-4312-9310-1A10480857BB}" srcOrd="1" destOrd="0" presId="urn:microsoft.com/office/officeart/2005/8/layout/orgChart1"/>
    <dgm:cxn modelId="{42238C57-9D34-44A0-9980-D13B00DE271C}" type="presParOf" srcId="{69E1A26C-5FB5-4312-9310-1A10480857BB}" destId="{C904D7B3-C687-4FC5-B9EB-603CD70D20AC}" srcOrd="0" destOrd="0" presId="urn:microsoft.com/office/officeart/2005/8/layout/orgChart1"/>
    <dgm:cxn modelId="{07738EB9-97A8-4021-8A8C-ADE824FEF1BC}" type="presParOf" srcId="{69E1A26C-5FB5-4312-9310-1A10480857BB}" destId="{99B15335-1083-46D5-A375-D54FD305D536}" srcOrd="1" destOrd="0" presId="urn:microsoft.com/office/officeart/2005/8/layout/orgChart1"/>
    <dgm:cxn modelId="{F64DD3F0-5EFC-4714-8D75-2659641ABD81}" type="presParOf" srcId="{99B15335-1083-46D5-A375-D54FD305D536}" destId="{403E7813-A3A2-421D-8FA3-8BBAE6D44C80}" srcOrd="0" destOrd="0" presId="urn:microsoft.com/office/officeart/2005/8/layout/orgChart1"/>
    <dgm:cxn modelId="{3E6EA592-BDAC-4819-BB6D-E3831893B09E}" type="presParOf" srcId="{403E7813-A3A2-421D-8FA3-8BBAE6D44C80}" destId="{859327CC-3C11-4FE4-B73D-D69FEB987298}" srcOrd="0" destOrd="0" presId="urn:microsoft.com/office/officeart/2005/8/layout/orgChart1"/>
    <dgm:cxn modelId="{456CDA22-4D62-434A-85F9-8E8B09126580}" type="presParOf" srcId="{403E7813-A3A2-421D-8FA3-8BBAE6D44C80}" destId="{37DA6F85-EEE8-44D4-A045-3E6933741E26}" srcOrd="1" destOrd="0" presId="urn:microsoft.com/office/officeart/2005/8/layout/orgChart1"/>
    <dgm:cxn modelId="{A92F688A-F129-4CA3-B2C1-0B88E5950CD7}" type="presParOf" srcId="{99B15335-1083-46D5-A375-D54FD305D536}" destId="{9049BBB7-4DAC-40A1-8EC1-E0CF9491216D}" srcOrd="1" destOrd="0" presId="urn:microsoft.com/office/officeart/2005/8/layout/orgChart1"/>
    <dgm:cxn modelId="{5E6054A9-2C01-4295-889A-1D96F734C93C}" type="presParOf" srcId="{99B15335-1083-46D5-A375-D54FD305D536}" destId="{9D057A47-D2C2-4EC4-A5C1-75884876823C}" srcOrd="2" destOrd="0" presId="urn:microsoft.com/office/officeart/2005/8/layout/orgChart1"/>
    <dgm:cxn modelId="{74FCA367-02F3-4719-8A72-B443980CC3E0}" type="presParOf" srcId="{69E1A26C-5FB5-4312-9310-1A10480857BB}" destId="{C138C325-1501-4D76-A915-7F1A7C214807}" srcOrd="2" destOrd="0" presId="urn:microsoft.com/office/officeart/2005/8/layout/orgChart1"/>
    <dgm:cxn modelId="{DC97E15C-91DD-4A99-99A9-9689CCDFD339}" type="presParOf" srcId="{69E1A26C-5FB5-4312-9310-1A10480857BB}" destId="{FA7FBDB2-2902-4338-ADA5-000290A0AC40}" srcOrd="3" destOrd="0" presId="urn:microsoft.com/office/officeart/2005/8/layout/orgChart1"/>
    <dgm:cxn modelId="{123C1F75-70F4-4C73-B171-FA8829E547B9}" type="presParOf" srcId="{FA7FBDB2-2902-4338-ADA5-000290A0AC40}" destId="{65EA826D-1F2B-4223-8A23-EF38C3BC9692}" srcOrd="0" destOrd="0" presId="urn:microsoft.com/office/officeart/2005/8/layout/orgChart1"/>
    <dgm:cxn modelId="{52A0269E-CC82-4C8A-BA7A-B6532DE76DDC}" type="presParOf" srcId="{65EA826D-1F2B-4223-8A23-EF38C3BC9692}" destId="{69E7EA4E-5F8A-4554-B805-677A1DD72F3F}" srcOrd="0" destOrd="0" presId="urn:microsoft.com/office/officeart/2005/8/layout/orgChart1"/>
    <dgm:cxn modelId="{74C58784-FD69-4EEB-AA55-382D2CE64E8C}" type="presParOf" srcId="{65EA826D-1F2B-4223-8A23-EF38C3BC9692}" destId="{E26B2680-A6BC-4A25-8180-BD86505F0FD4}" srcOrd="1" destOrd="0" presId="urn:microsoft.com/office/officeart/2005/8/layout/orgChart1"/>
    <dgm:cxn modelId="{001BB8D1-AD70-436A-8DE8-8A942099A8D9}" type="presParOf" srcId="{FA7FBDB2-2902-4338-ADA5-000290A0AC40}" destId="{30A96A26-D169-4550-BA10-DDF849E23A93}" srcOrd="1" destOrd="0" presId="urn:microsoft.com/office/officeart/2005/8/layout/orgChart1"/>
    <dgm:cxn modelId="{B0A7D33C-5C04-4883-AD0D-F63865ED73CC}" type="presParOf" srcId="{FA7FBDB2-2902-4338-ADA5-000290A0AC40}" destId="{C4F878BC-6635-48BB-A40C-1C3C7A21542D}" srcOrd="2" destOrd="0" presId="urn:microsoft.com/office/officeart/2005/8/layout/orgChart1"/>
    <dgm:cxn modelId="{DD78DDF5-FE33-46D5-86B7-109ADB574459}" type="presParOf" srcId="{6335E9B2-7C85-4C03-B08C-3E9C491DDA67}" destId="{F579E758-9570-46B5-B48A-462424EB2DCE}" srcOrd="2" destOrd="0" presId="urn:microsoft.com/office/officeart/2005/8/layout/orgChart1"/>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C325-1501-4D76-A915-7F1A7C214807}">
      <dsp:nvSpPr>
        <dsp:cNvPr id="0" name=""/>
        <dsp:cNvSpPr/>
      </dsp:nvSpPr>
      <dsp:spPr>
        <a:xfrm>
          <a:off x="3162300" y="676705"/>
          <a:ext cx="1732076" cy="466293"/>
        </a:xfrm>
        <a:custGeom>
          <a:avLst/>
          <a:gdLst/>
          <a:ahLst/>
          <a:cxnLst/>
          <a:rect l="0" t="0" r="0" b="0"/>
          <a:pathLst>
            <a:path>
              <a:moveTo>
                <a:pt x="0" y="0"/>
              </a:moveTo>
              <a:lnTo>
                <a:pt x="0" y="165947"/>
              </a:lnTo>
              <a:lnTo>
                <a:pt x="1732076" y="165947"/>
              </a:lnTo>
              <a:lnTo>
                <a:pt x="1732076" y="466293"/>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04D7B3-C687-4FC5-B9EB-603CD70D20AC}">
      <dsp:nvSpPr>
        <dsp:cNvPr id="0" name=""/>
        <dsp:cNvSpPr/>
      </dsp:nvSpPr>
      <dsp:spPr>
        <a:xfrm>
          <a:off x="1430223" y="676705"/>
          <a:ext cx="1732076" cy="498258"/>
        </a:xfrm>
        <a:custGeom>
          <a:avLst/>
          <a:gdLst/>
          <a:ahLst/>
          <a:cxnLst/>
          <a:rect l="0" t="0" r="0" b="0"/>
          <a:pathLst>
            <a:path>
              <a:moveTo>
                <a:pt x="1732076" y="0"/>
              </a:moveTo>
              <a:lnTo>
                <a:pt x="1732076" y="197913"/>
              </a:lnTo>
              <a:lnTo>
                <a:pt x="0" y="197913"/>
              </a:lnTo>
              <a:lnTo>
                <a:pt x="0" y="498258"/>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9B1791-C1F9-4861-83A3-B1E80813BF4E}">
      <dsp:nvSpPr>
        <dsp:cNvPr id="0" name=""/>
        <dsp:cNvSpPr/>
      </dsp:nvSpPr>
      <dsp:spPr>
        <a:xfrm>
          <a:off x="2134547" y="226945"/>
          <a:ext cx="2055505" cy="44975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Ring Counters</a:t>
          </a:r>
          <a:endParaRPr lang="en-US" sz="2000" b="1" kern="1200" dirty="0"/>
        </a:p>
      </dsp:txBody>
      <dsp:txXfrm>
        <a:off x="2134547" y="226945"/>
        <a:ext cx="2055505" cy="449759"/>
      </dsp:txXfrm>
    </dsp:sp>
    <dsp:sp modelId="{859327CC-3C11-4FE4-B73D-D69FEB987298}">
      <dsp:nvSpPr>
        <dsp:cNvPr id="0" name=""/>
        <dsp:cNvSpPr/>
      </dsp:nvSpPr>
      <dsp:spPr>
        <a:xfrm>
          <a:off x="8" y="1174963"/>
          <a:ext cx="2860430" cy="931627"/>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33CC"/>
              </a:solidFill>
            </a:rPr>
            <a:t>Straight </a:t>
          </a:r>
        </a:p>
        <a:p>
          <a:pPr lvl="0" algn="ctr" defTabSz="889000">
            <a:lnSpc>
              <a:spcPct val="90000"/>
            </a:lnSpc>
            <a:spcBef>
              <a:spcPct val="0"/>
            </a:spcBef>
            <a:spcAft>
              <a:spcPct val="35000"/>
            </a:spcAft>
          </a:pPr>
          <a:r>
            <a:rPr lang="en-US" sz="2000" i="1" kern="1200" dirty="0" err="1" smtClean="0"/>
            <a:t>Overbeck</a:t>
          </a:r>
          <a:r>
            <a:rPr lang="en-US" sz="2000" i="1" kern="1200" dirty="0" smtClean="0"/>
            <a:t> counter or Ring counter</a:t>
          </a:r>
          <a:r>
            <a:rPr lang="en-US" sz="2000" kern="1200" dirty="0" smtClean="0"/>
            <a:t> </a:t>
          </a:r>
          <a:endParaRPr lang="en-US" sz="2000" kern="1200" dirty="0"/>
        </a:p>
      </dsp:txBody>
      <dsp:txXfrm>
        <a:off x="8" y="1174963"/>
        <a:ext cx="2860430" cy="931627"/>
      </dsp:txXfrm>
    </dsp:sp>
    <dsp:sp modelId="{69E7EA4E-5F8A-4554-B805-677A1DD72F3F}">
      <dsp:nvSpPr>
        <dsp:cNvPr id="0" name=""/>
        <dsp:cNvSpPr/>
      </dsp:nvSpPr>
      <dsp:spPr>
        <a:xfrm>
          <a:off x="3464161" y="1142998"/>
          <a:ext cx="2860430" cy="934059"/>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0033CC"/>
              </a:solidFill>
            </a:rPr>
            <a:t>Twisted </a:t>
          </a:r>
        </a:p>
        <a:p>
          <a:pPr lvl="0" algn="ctr" defTabSz="889000">
            <a:lnSpc>
              <a:spcPct val="90000"/>
            </a:lnSpc>
            <a:spcBef>
              <a:spcPct val="0"/>
            </a:spcBef>
            <a:spcAft>
              <a:spcPct val="35000"/>
            </a:spcAft>
          </a:pPr>
          <a:r>
            <a:rPr lang="en-US" sz="2000" i="1" kern="1200" dirty="0" smtClean="0"/>
            <a:t>Johnson</a:t>
          </a:r>
          <a:r>
            <a:rPr lang="en-US" sz="2000" kern="1200" dirty="0" smtClean="0"/>
            <a:t> or </a:t>
          </a:r>
          <a:r>
            <a:rPr lang="en-US" sz="2000" i="1" kern="1200" dirty="0" err="1" smtClean="0"/>
            <a:t>Moebius</a:t>
          </a:r>
          <a:r>
            <a:rPr lang="en-US" sz="2000" i="1" kern="1200" dirty="0" smtClean="0"/>
            <a:t> counter</a:t>
          </a:r>
          <a:r>
            <a:rPr lang="en-US" sz="2000" kern="1200" dirty="0" smtClean="0"/>
            <a:t> </a:t>
          </a:r>
          <a:endParaRPr lang="en-US" sz="2000" kern="1200" dirty="0"/>
        </a:p>
      </dsp:txBody>
      <dsp:txXfrm>
        <a:off x="3464161" y="1142998"/>
        <a:ext cx="2860430" cy="9340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 Id="rId2"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19" name=""/>
        <p:cNvGrpSpPr/>
        <p:nvPr/>
      </p:nvGrpSpPr>
      <p:grpSpPr>
        <a:xfrm>
          <a:off x="0" y="0"/>
          <a:ext cx="0" cy="0"/>
          <a:chOff x="0" y="0"/>
          <a:chExt cx="0" cy="0"/>
        </a:xfrm>
      </p:grpSpPr>
      <p:sp>
        <p:nvSpPr>
          <p:cNvPr id="1049087"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eaLnBrk="1" hangingPunct="1">
              <a:defRPr sz="1200">
                <a:latin typeface="Arial" charset="0"/>
              </a:defRPr>
            </a:lvl1pPr>
          </a:lstStyle>
          <a:p>
            <a:endParaRPr lang="en-US"/>
          </a:p>
        </p:txBody>
      </p:sp>
      <p:sp>
        <p:nvSpPr>
          <p:cNvPr id="1049088" name="Rectangle 3"/>
          <p:cNvSpPr>
            <a:spLocks noGrp="1" noChangeArrowheads="1"/>
          </p:cNvSpPr>
          <p:nvPr>
            <p:ph type="dt" idx="1"/>
          </p:nvPr>
        </p:nvSpPr>
        <p:spPr bwMode="auto">
          <a:xfrm>
            <a:off x="3884613"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eaLnBrk="1" hangingPunct="1">
              <a:defRPr sz="1200">
                <a:latin typeface="Arial" charset="0"/>
              </a:defRPr>
            </a:lvl1pPr>
          </a:lstStyle>
          <a:p>
            <a:endParaRPr lang="en-US"/>
          </a:p>
        </p:txBody>
      </p:sp>
      <p:sp>
        <p:nvSpPr>
          <p:cNvPr id="1049089"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a:effectLst/>
        </p:spPr>
      </p:sp>
      <p:sp>
        <p:nvSpPr>
          <p:cNvPr id="1049090" name="Rectangle 5"/>
          <p:cNvSpPr>
            <a:spLocks noGrp="1" noChangeArrowheads="1"/>
          </p:cNvSpPr>
          <p:nvPr>
            <p:ph type="body" sz="quarter" idx="3"/>
          </p:nvPr>
        </p:nvSpPr>
        <p:spPr bwMode="auto">
          <a:xfrm>
            <a:off x="685800" y="4343400"/>
            <a:ext cx="54864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91" name="Rectangle 6"/>
          <p:cNvSpPr>
            <a:spLocks noGrp="1" noChangeArrowheads="1"/>
          </p:cNvSpPr>
          <p:nvPr>
            <p:ph type="ftr" sz="quarter" idx="4"/>
          </p:nvPr>
        </p:nvSpPr>
        <p:spPr bwMode="auto">
          <a:xfrm>
            <a:off x="0"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eaLnBrk="1" hangingPunct="1">
              <a:defRPr sz="1200">
                <a:latin typeface="Arial" charset="0"/>
              </a:defRPr>
            </a:lvl1pPr>
          </a:lstStyle>
          <a:p>
            <a:endParaRPr lang="en-US"/>
          </a:p>
        </p:txBody>
      </p:sp>
      <p:sp>
        <p:nvSpPr>
          <p:cNvPr id="1049092" name="Rectangle 7"/>
          <p:cNvSpPr>
            <a:spLocks noGrp="1" noChangeArrowheads="1"/>
          </p:cNvSpPr>
          <p:nvPr>
            <p:ph type="sldNum" sz="quarter" idx="5"/>
          </p:nvPr>
        </p:nvSpPr>
        <p:spPr bwMode="auto">
          <a:xfrm>
            <a:off x="3884613"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eaLnBrk="1" hangingPunct="1">
              <a:defRPr sz="1200">
                <a:latin typeface="Arial" charset="0"/>
              </a:defRPr>
            </a:lvl1pPr>
          </a:lstStyle>
          <a:p>
            <a:fld id="{73B706DD-846E-46FD-83A0-3ECFBD553F22}"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Rectangle 7"/>
          <p:cNvSpPr>
            <a:spLocks noGrp="1" noChangeArrowheads="1"/>
          </p:cNvSpPr>
          <p:nvPr>
            <p:ph type="sldNum" sz="quarter" idx="5"/>
          </p:nvPr>
        </p:nvSpPr>
        <p:spPr/>
        <p:txBody>
          <a:bodyPr/>
          <a:p>
            <a:fld id="{01B42D2F-EF1B-4B46-B261-9BFE813A6453}" type="slidenum">
              <a:rPr lang="en-US"/>
              <a:t>1</a:t>
            </a:fld>
            <a:endParaRPr lang="en-US"/>
          </a:p>
        </p:txBody>
      </p:sp>
      <p:sp>
        <p:nvSpPr>
          <p:cNvPr id="1048589" name="Rectangle 2"/>
          <p:cNvSpPr>
            <a:spLocks noChangeAspect="1" noRot="1" noGrp="1" noChangeArrowheads="1" noTextEdit="1"/>
          </p:cNvSpPr>
          <p:nvPr>
            <p:ph type="sldImg"/>
          </p:nvPr>
        </p:nvSpPr>
        <p:spPr/>
      </p:sp>
      <p:sp>
        <p:nvSpPr>
          <p:cNvPr id="1048590" name="Rectangle 3"/>
          <p:cNvSpPr>
            <a:spLocks noGrp="1" noChangeArrowheads="1"/>
          </p:cNvSpPr>
          <p:nvPr>
            <p:ph type="body" idx="1"/>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61" name="Rectangle 7"/>
          <p:cNvSpPr>
            <a:spLocks noGrp="1" noChangeArrowheads="1"/>
          </p:cNvSpPr>
          <p:nvPr>
            <p:ph type="sldNum" sz="quarter" idx="5"/>
          </p:nvPr>
        </p:nvSpPr>
        <p:spPr/>
        <p:txBody>
          <a:bodyPr/>
          <a:p>
            <a:fld id="{3F2A824A-CAA5-4496-833F-F857BC213BEC}" type="slidenum">
              <a:rPr lang="en-US"/>
              <a:t>10</a:t>
            </a:fld>
            <a:endParaRPr lang="en-US"/>
          </a:p>
        </p:txBody>
      </p:sp>
      <p:sp>
        <p:nvSpPr>
          <p:cNvPr id="1048762" name="Rectangle 2"/>
          <p:cNvSpPr>
            <a:spLocks noChangeAspect="1" noRot="1" noGrp="1" noChangeArrowheads="1" noTextEdit="1"/>
          </p:cNvSpPr>
          <p:nvPr>
            <p:ph type="sldImg"/>
          </p:nvPr>
        </p:nvSpPr>
        <p:spPr/>
      </p:sp>
      <p:sp>
        <p:nvSpPr>
          <p:cNvPr id="1048763" name="Rectangle 3"/>
          <p:cNvSpPr>
            <a:spLocks noGrp="1" noChangeArrowheads="1"/>
          </p:cNvSpPr>
          <p:nvPr>
            <p:ph type="body" idx="1"/>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70" name="Rectangle 7"/>
          <p:cNvSpPr>
            <a:spLocks noGrp="1" noChangeArrowheads="1"/>
          </p:cNvSpPr>
          <p:nvPr>
            <p:ph type="sldNum" sz="quarter" idx="5"/>
          </p:nvPr>
        </p:nvSpPr>
        <p:spPr/>
        <p:txBody>
          <a:bodyPr/>
          <a:p>
            <a:fld id="{40557159-A5E7-475D-946E-05FB36501044}" type="slidenum">
              <a:rPr lang="en-US"/>
              <a:t>11</a:t>
            </a:fld>
            <a:endParaRPr lang="en-US"/>
          </a:p>
        </p:txBody>
      </p:sp>
      <p:sp>
        <p:nvSpPr>
          <p:cNvPr id="1048771" name="Rectangle 2"/>
          <p:cNvSpPr>
            <a:spLocks noChangeAspect="1" noRot="1" noGrp="1" noChangeArrowheads="1" noTextEdit="1"/>
          </p:cNvSpPr>
          <p:nvPr>
            <p:ph type="sldImg"/>
          </p:nvPr>
        </p:nvSpPr>
        <p:spPr/>
      </p:sp>
      <p:sp>
        <p:nvSpPr>
          <p:cNvPr id="1048772" name="Rectangle 3"/>
          <p:cNvSpPr>
            <a:spLocks noGrp="1" noChangeArrowheads="1"/>
          </p:cNvSpPr>
          <p:nvPr>
            <p:ph type="body" idx="1"/>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76" name="Rectangle 7"/>
          <p:cNvSpPr>
            <a:spLocks noGrp="1" noChangeArrowheads="1"/>
          </p:cNvSpPr>
          <p:nvPr>
            <p:ph type="sldNum" sz="quarter" idx="5"/>
          </p:nvPr>
        </p:nvSpPr>
        <p:spPr/>
        <p:txBody>
          <a:bodyPr/>
          <a:p>
            <a:fld id="{40557159-A5E7-475D-946E-05FB36501044}" type="slidenum">
              <a:rPr lang="en-US"/>
              <a:t>12</a:t>
            </a:fld>
            <a:endParaRPr lang="en-US"/>
          </a:p>
        </p:txBody>
      </p:sp>
      <p:sp>
        <p:nvSpPr>
          <p:cNvPr id="1048777" name="Rectangle 2"/>
          <p:cNvSpPr>
            <a:spLocks noChangeAspect="1" noRot="1" noGrp="1" noChangeArrowheads="1" noTextEdit="1"/>
          </p:cNvSpPr>
          <p:nvPr>
            <p:ph type="sldImg"/>
          </p:nvPr>
        </p:nvSpPr>
        <p:spPr/>
      </p:sp>
      <p:sp>
        <p:nvSpPr>
          <p:cNvPr id="1048778" name="Rectangle 3"/>
          <p:cNvSpPr>
            <a:spLocks noGrp="1" noChangeArrowheads="1"/>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99" name="Rectangle 7"/>
          <p:cNvSpPr>
            <a:spLocks noGrp="1" noChangeArrowheads="1"/>
          </p:cNvSpPr>
          <p:nvPr>
            <p:ph type="sldNum" sz="quarter" idx="5"/>
          </p:nvPr>
        </p:nvSpPr>
        <p:spPr/>
        <p:txBody>
          <a:bodyPr/>
          <a:p>
            <a:fld id="{F261CA24-05F4-41EF-A870-34E9C4CA85AE}" type="slidenum">
              <a:rPr lang="en-US"/>
              <a:t>13</a:t>
            </a:fld>
            <a:endParaRPr lang="en-US"/>
          </a:p>
        </p:txBody>
      </p:sp>
      <p:sp>
        <p:nvSpPr>
          <p:cNvPr id="1048800" name="Rectangle 2"/>
          <p:cNvSpPr>
            <a:spLocks noChangeAspect="1" noRot="1" noGrp="1" noChangeArrowheads="1" noTextEdit="1"/>
          </p:cNvSpPr>
          <p:nvPr>
            <p:ph type="sldImg"/>
          </p:nvPr>
        </p:nvSpPr>
        <p:spPr/>
      </p:sp>
      <p:sp>
        <p:nvSpPr>
          <p:cNvPr id="1048801" name="Rectangle 3"/>
          <p:cNvSpPr>
            <a:spLocks noGrp="1" noChangeArrowheads="1"/>
          </p:cNvSpPr>
          <p:nvPr>
            <p:ph type="body" idx="1"/>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820" name="Rectangle 7"/>
          <p:cNvSpPr>
            <a:spLocks noGrp="1" noChangeArrowheads="1"/>
          </p:cNvSpPr>
          <p:nvPr>
            <p:ph type="sldNum" sz="quarter" idx="5"/>
          </p:nvPr>
        </p:nvSpPr>
        <p:spPr/>
        <p:txBody>
          <a:bodyPr/>
          <a:p>
            <a:fld id="{EA465E87-7CD1-4C3A-AFA6-38F4222FE259}" type="slidenum">
              <a:rPr lang="en-US"/>
              <a:t>14</a:t>
            </a:fld>
            <a:endParaRPr lang="en-US"/>
          </a:p>
        </p:txBody>
      </p:sp>
      <p:sp>
        <p:nvSpPr>
          <p:cNvPr id="1048821" name="Rectangle 2"/>
          <p:cNvSpPr>
            <a:spLocks noChangeAspect="1" noRot="1" noGrp="1" noChangeArrowheads="1" noTextEdit="1"/>
          </p:cNvSpPr>
          <p:nvPr>
            <p:ph type="sldImg"/>
          </p:nvPr>
        </p:nvSpPr>
        <p:spPr/>
      </p:sp>
      <p:sp>
        <p:nvSpPr>
          <p:cNvPr id="1048822" name="Rectangle 3"/>
          <p:cNvSpPr>
            <a:spLocks noGrp="1" noChangeArrowheads="1"/>
          </p:cNvSpPr>
          <p:nvPr>
            <p:ph type="body" idx="1"/>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825" name="Rectangle 7"/>
          <p:cNvSpPr>
            <a:spLocks noGrp="1" noChangeArrowheads="1"/>
          </p:cNvSpPr>
          <p:nvPr>
            <p:ph type="sldNum" sz="quarter" idx="5"/>
          </p:nvPr>
        </p:nvSpPr>
        <p:spPr/>
        <p:txBody>
          <a:bodyPr/>
          <a:p>
            <a:fld id="{3D1CCFB3-C50F-4E4A-95E3-15C40C80B287}" type="slidenum">
              <a:rPr lang="en-US"/>
              <a:t>15</a:t>
            </a:fld>
            <a:endParaRPr lang="en-US"/>
          </a:p>
        </p:txBody>
      </p:sp>
      <p:sp>
        <p:nvSpPr>
          <p:cNvPr id="1048826" name="Rectangle 2"/>
          <p:cNvSpPr>
            <a:spLocks noChangeAspect="1" noRot="1" noGrp="1" noChangeArrowheads="1" noTextEdit="1"/>
          </p:cNvSpPr>
          <p:nvPr>
            <p:ph type="sldImg"/>
          </p:nvPr>
        </p:nvSpPr>
        <p:spPr/>
      </p:sp>
      <p:sp>
        <p:nvSpPr>
          <p:cNvPr id="1048827" name="Rectangle 3"/>
          <p:cNvSpPr>
            <a:spLocks noGrp="1" noChangeArrowheads="1"/>
          </p:cNvSpPr>
          <p:nvPr>
            <p:ph type="body" idx="1"/>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838" name="Rectangle 7"/>
          <p:cNvSpPr>
            <a:spLocks noGrp="1" noChangeArrowheads="1"/>
          </p:cNvSpPr>
          <p:nvPr>
            <p:ph type="sldNum" sz="quarter" idx="5"/>
          </p:nvPr>
        </p:nvSpPr>
        <p:spPr/>
        <p:txBody>
          <a:bodyPr/>
          <a:p>
            <a:fld id="{1AC4CA4B-7EE6-4AE9-8804-018F6F2EBFFE}" type="slidenum">
              <a:rPr lang="en-US"/>
              <a:t>16</a:t>
            </a:fld>
            <a:endParaRPr lang="en-US"/>
          </a:p>
        </p:txBody>
      </p:sp>
      <p:sp>
        <p:nvSpPr>
          <p:cNvPr id="1048839" name="Rectangle 2"/>
          <p:cNvSpPr>
            <a:spLocks noChangeAspect="1" noRot="1" noGrp="1" noChangeArrowheads="1" noTextEdit="1"/>
          </p:cNvSpPr>
          <p:nvPr>
            <p:ph type="sldImg"/>
          </p:nvPr>
        </p:nvSpPr>
        <p:spPr/>
      </p:sp>
      <p:sp>
        <p:nvSpPr>
          <p:cNvPr id="1048840" name="Rectangle 3"/>
          <p:cNvSpPr>
            <a:spLocks noGrp="1" noChangeArrowheads="1"/>
          </p:cNvSpPr>
          <p:nvPr>
            <p:ph type="body" idx="1"/>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845" name="Rectangle 7"/>
          <p:cNvSpPr>
            <a:spLocks noGrp="1" noChangeArrowheads="1"/>
          </p:cNvSpPr>
          <p:nvPr>
            <p:ph type="sldNum" sz="quarter" idx="5"/>
          </p:nvPr>
        </p:nvSpPr>
        <p:spPr/>
        <p:txBody>
          <a:bodyPr/>
          <a:p>
            <a:fld id="{1AC4CA4B-7EE6-4AE9-8804-018F6F2EBFFE}" type="slidenum">
              <a:rPr lang="en-US"/>
              <a:t>17</a:t>
            </a:fld>
            <a:endParaRPr lang="en-US"/>
          </a:p>
        </p:txBody>
      </p:sp>
      <p:sp>
        <p:nvSpPr>
          <p:cNvPr id="1048846" name="Rectangle 2"/>
          <p:cNvSpPr>
            <a:spLocks noChangeAspect="1" noRot="1" noGrp="1" noChangeArrowheads="1" noTextEdit="1"/>
          </p:cNvSpPr>
          <p:nvPr>
            <p:ph type="sldImg"/>
          </p:nvPr>
        </p:nvSpPr>
        <p:spPr/>
      </p:sp>
      <p:sp>
        <p:nvSpPr>
          <p:cNvPr id="1048847" name="Rectangle 3"/>
          <p:cNvSpPr>
            <a:spLocks noGrp="1" noChangeArrowheads="1"/>
          </p:cNvSpPr>
          <p:nvPr>
            <p:ph type="body" idx="1"/>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853" name="Rectangle 7"/>
          <p:cNvSpPr>
            <a:spLocks noGrp="1" noChangeArrowheads="1"/>
          </p:cNvSpPr>
          <p:nvPr>
            <p:ph type="sldNum" sz="quarter" idx="5"/>
          </p:nvPr>
        </p:nvSpPr>
        <p:spPr/>
        <p:txBody>
          <a:bodyPr/>
          <a:p>
            <a:fld id="{4E050834-F9E0-4F77-84AA-7549682C0BFA}" type="slidenum">
              <a:rPr lang="en-US"/>
              <a:t>18</a:t>
            </a:fld>
            <a:endParaRPr lang="en-US"/>
          </a:p>
        </p:txBody>
      </p:sp>
      <p:sp>
        <p:nvSpPr>
          <p:cNvPr id="1048854" name="Rectangle 2"/>
          <p:cNvSpPr>
            <a:spLocks noChangeAspect="1" noRot="1" noGrp="1" noChangeArrowheads="1" noTextEdit="1"/>
          </p:cNvSpPr>
          <p:nvPr>
            <p:ph type="sldImg"/>
          </p:nvPr>
        </p:nvSpPr>
        <p:spPr/>
      </p:sp>
      <p:sp>
        <p:nvSpPr>
          <p:cNvPr id="1048855" name="Rectangle 3"/>
          <p:cNvSpPr>
            <a:spLocks noGrp="1" noChangeArrowheads="1"/>
          </p:cNvSpPr>
          <p:nvPr>
            <p:ph type="body" idx="1"/>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860" name="Rectangle 7"/>
          <p:cNvSpPr>
            <a:spLocks noGrp="1" noChangeArrowheads="1"/>
          </p:cNvSpPr>
          <p:nvPr>
            <p:ph type="sldNum" sz="quarter" idx="5"/>
          </p:nvPr>
        </p:nvSpPr>
        <p:spPr/>
        <p:txBody>
          <a:bodyPr/>
          <a:p>
            <a:fld id="{F7156A2E-F2AE-4AC0-A501-954C85632D13}" type="slidenum">
              <a:rPr lang="en-US"/>
              <a:t>19</a:t>
            </a:fld>
            <a:endParaRPr lang="en-US"/>
          </a:p>
        </p:txBody>
      </p:sp>
      <p:sp>
        <p:nvSpPr>
          <p:cNvPr id="1048861" name="Rectangle 2"/>
          <p:cNvSpPr>
            <a:spLocks noChangeAspect="1" noRot="1" noGrp="1" noChangeArrowheads="1" noTextEdit="1"/>
          </p:cNvSpPr>
          <p:nvPr>
            <p:ph type="sldImg"/>
          </p:nvPr>
        </p:nvSpPr>
        <p:spPr/>
      </p:sp>
      <p:sp>
        <p:nvSpPr>
          <p:cNvPr id="1048862" name="Rectangle 3"/>
          <p:cNvSpPr>
            <a:spLocks noGrp="1" noChangeArrowheads="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p>
            <a:fld id="{D93C1608-BCE4-4091-B3DF-00FA5467924E}" type="slidenum">
              <a:rPr lang="en-US"/>
              <a:t>2</a:t>
            </a:fld>
            <a:endParaRPr lang="en-US"/>
          </a:p>
        </p:txBody>
      </p:sp>
      <p:sp>
        <p:nvSpPr>
          <p:cNvPr id="1048612" name="Rectangle 2"/>
          <p:cNvSpPr>
            <a:spLocks noChangeAspect="1" noRot="1" noGrp="1" noChangeArrowheads="1" noTextEdit="1"/>
          </p:cNvSpPr>
          <p:nvPr>
            <p:ph type="sldImg"/>
          </p:nvPr>
        </p:nvSpPr>
        <p:spPr/>
      </p:sp>
      <p:sp>
        <p:nvSpPr>
          <p:cNvPr id="1048613" name="Rectangle 3"/>
          <p:cNvSpPr>
            <a:spLocks noGrp="1" noChangeArrowheads="1"/>
          </p:cNvSpPr>
          <p:nvPr>
            <p:ph type="body" idx="1"/>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68" name="Rectangle 7"/>
          <p:cNvSpPr>
            <a:spLocks noGrp="1" noChangeArrowheads="1"/>
          </p:cNvSpPr>
          <p:nvPr>
            <p:ph type="sldNum" sz="quarter" idx="5"/>
          </p:nvPr>
        </p:nvSpPr>
        <p:spPr/>
        <p:txBody>
          <a:bodyPr/>
          <a:p>
            <a:fld id="{09000B6E-7B2A-4489-9278-D72C149F55E9}" type="slidenum">
              <a:rPr lang="en-US"/>
              <a:t>20</a:t>
            </a:fld>
            <a:endParaRPr lang="en-US"/>
          </a:p>
        </p:txBody>
      </p:sp>
      <p:sp>
        <p:nvSpPr>
          <p:cNvPr id="1048869" name="Rectangle 2"/>
          <p:cNvSpPr>
            <a:spLocks noChangeAspect="1" noRot="1" noGrp="1" noChangeArrowheads="1" noTextEdit="1"/>
          </p:cNvSpPr>
          <p:nvPr>
            <p:ph type="sldImg"/>
          </p:nvPr>
        </p:nvSpPr>
        <p:spPr/>
      </p:sp>
      <p:sp>
        <p:nvSpPr>
          <p:cNvPr id="1048870" name="Rectangle 3"/>
          <p:cNvSpPr>
            <a:spLocks noGrp="1" noChangeArrowheads="1"/>
          </p:cNvSpPr>
          <p:nvPr>
            <p:ph type="body" idx="1"/>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74" name="Rectangle 7"/>
          <p:cNvSpPr>
            <a:spLocks noGrp="1" noChangeArrowheads="1"/>
          </p:cNvSpPr>
          <p:nvPr>
            <p:ph type="sldNum" sz="quarter" idx="5"/>
          </p:nvPr>
        </p:nvSpPr>
        <p:spPr/>
        <p:txBody>
          <a:bodyPr/>
          <a:p>
            <a:fld id="{09000B6E-7B2A-4489-9278-D72C149F55E9}" type="slidenum">
              <a:rPr lang="en-US"/>
              <a:t>21</a:t>
            </a:fld>
            <a:endParaRPr lang="en-US"/>
          </a:p>
        </p:txBody>
      </p:sp>
      <p:sp>
        <p:nvSpPr>
          <p:cNvPr id="1048875" name="Rectangle 2"/>
          <p:cNvSpPr>
            <a:spLocks noChangeAspect="1" noRot="1" noGrp="1" noChangeArrowheads="1" noTextEdit="1"/>
          </p:cNvSpPr>
          <p:nvPr>
            <p:ph type="sldImg"/>
          </p:nvPr>
        </p:nvSpPr>
        <p:spPr/>
      </p:sp>
      <p:sp>
        <p:nvSpPr>
          <p:cNvPr id="1048876" name="Rectangle 3"/>
          <p:cNvSpPr>
            <a:spLocks noGrp="1" noChangeArrowheads="1"/>
          </p:cNvSpPr>
          <p:nvPr>
            <p:ph type="body" idx="1"/>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881" name="Rectangle 7"/>
          <p:cNvSpPr>
            <a:spLocks noGrp="1" noChangeArrowheads="1"/>
          </p:cNvSpPr>
          <p:nvPr>
            <p:ph type="sldNum" sz="quarter" idx="5"/>
          </p:nvPr>
        </p:nvSpPr>
        <p:spPr/>
        <p:txBody>
          <a:bodyPr/>
          <a:p>
            <a:fld id="{1AC4CA4B-7EE6-4AE9-8804-018F6F2EBFFE}" type="slidenum">
              <a:rPr lang="en-US"/>
              <a:t>22</a:t>
            </a:fld>
            <a:endParaRPr lang="en-US"/>
          </a:p>
        </p:txBody>
      </p:sp>
      <p:sp>
        <p:nvSpPr>
          <p:cNvPr id="1048882" name="Rectangle 2"/>
          <p:cNvSpPr>
            <a:spLocks noChangeAspect="1" noRot="1" noGrp="1" noChangeArrowheads="1" noTextEdit="1"/>
          </p:cNvSpPr>
          <p:nvPr>
            <p:ph type="sldImg"/>
          </p:nvPr>
        </p:nvSpPr>
        <p:spPr/>
      </p:sp>
      <p:sp>
        <p:nvSpPr>
          <p:cNvPr id="1048883" name="Rectangle 3"/>
          <p:cNvSpPr>
            <a:spLocks noGrp="1" noChangeArrowheads="1"/>
          </p:cNvSpPr>
          <p:nvPr>
            <p:ph type="body" idx="1"/>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888" name="Rectangle 7"/>
          <p:cNvSpPr>
            <a:spLocks noGrp="1" noChangeArrowheads="1"/>
          </p:cNvSpPr>
          <p:nvPr>
            <p:ph type="sldNum" sz="quarter" idx="5"/>
          </p:nvPr>
        </p:nvSpPr>
        <p:spPr/>
        <p:txBody>
          <a:bodyPr/>
          <a:p>
            <a:fld id="{1AC4CA4B-7EE6-4AE9-8804-018F6F2EBFFE}" type="slidenum">
              <a:rPr lang="en-US"/>
              <a:t>23</a:t>
            </a:fld>
            <a:endParaRPr lang="en-US"/>
          </a:p>
        </p:txBody>
      </p:sp>
      <p:sp>
        <p:nvSpPr>
          <p:cNvPr id="1048889" name="Rectangle 2"/>
          <p:cNvSpPr>
            <a:spLocks noChangeAspect="1" noRot="1" noGrp="1" noChangeArrowheads="1" noTextEdit="1"/>
          </p:cNvSpPr>
          <p:nvPr>
            <p:ph type="sldImg"/>
          </p:nvPr>
        </p:nvSpPr>
        <p:spPr/>
      </p:sp>
      <p:sp>
        <p:nvSpPr>
          <p:cNvPr id="1048890" name="Rectangle 3"/>
          <p:cNvSpPr>
            <a:spLocks noGrp="1" noChangeArrowheads="1"/>
          </p:cNvSpPr>
          <p:nvPr>
            <p:ph type="body" idx="1"/>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96" name="Rectangle 7"/>
          <p:cNvSpPr>
            <a:spLocks noGrp="1" noChangeArrowheads="1"/>
          </p:cNvSpPr>
          <p:nvPr>
            <p:ph type="sldNum" sz="quarter" idx="5"/>
          </p:nvPr>
        </p:nvSpPr>
        <p:spPr/>
        <p:txBody>
          <a:bodyPr/>
          <a:p>
            <a:fld id="{8A76CE59-6784-4113-8F1F-F7EA66E83331}" type="slidenum">
              <a:rPr lang="en-US"/>
              <a:t>24</a:t>
            </a:fld>
            <a:endParaRPr lang="en-US"/>
          </a:p>
        </p:txBody>
      </p:sp>
      <p:sp>
        <p:nvSpPr>
          <p:cNvPr id="1048897" name="Rectangle 2"/>
          <p:cNvSpPr>
            <a:spLocks noChangeAspect="1" noRot="1" noGrp="1" noChangeArrowheads="1" noTextEdit="1"/>
          </p:cNvSpPr>
          <p:nvPr>
            <p:ph type="sldImg"/>
          </p:nvPr>
        </p:nvSpPr>
        <p:spPr/>
      </p:sp>
      <p:sp>
        <p:nvSpPr>
          <p:cNvPr id="1048898" name="Rectangle 3"/>
          <p:cNvSpPr>
            <a:spLocks noGrp="1" noChangeArrowheads="1"/>
          </p:cNvSpPr>
          <p:nvPr>
            <p:ph type="body" idx="1"/>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901" name="Rectangle 7"/>
          <p:cNvSpPr>
            <a:spLocks noGrp="1" noChangeArrowheads="1"/>
          </p:cNvSpPr>
          <p:nvPr>
            <p:ph type="sldNum" sz="quarter" idx="5"/>
          </p:nvPr>
        </p:nvSpPr>
        <p:spPr/>
        <p:txBody>
          <a:bodyPr/>
          <a:p>
            <a:fld id="{8A76CE59-6784-4113-8F1F-F7EA66E83331}" type="slidenum">
              <a:rPr lang="en-US"/>
              <a:t>25</a:t>
            </a:fld>
            <a:endParaRPr lang="en-US"/>
          </a:p>
        </p:txBody>
      </p:sp>
      <p:sp>
        <p:nvSpPr>
          <p:cNvPr id="1048902" name="Rectangle 2"/>
          <p:cNvSpPr>
            <a:spLocks noChangeAspect="1" noRot="1" noGrp="1" noChangeArrowheads="1" noTextEdit="1"/>
          </p:cNvSpPr>
          <p:nvPr>
            <p:ph type="sldImg"/>
          </p:nvPr>
        </p:nvSpPr>
        <p:spPr/>
      </p:sp>
      <p:sp>
        <p:nvSpPr>
          <p:cNvPr id="1048903" name="Rectangle 3"/>
          <p:cNvSpPr>
            <a:spLocks noGrp="1" noChangeArrowheads="1"/>
          </p:cNvSpPr>
          <p:nvPr>
            <p:ph type="body" idx="1"/>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913" name="Rectangle 7"/>
          <p:cNvSpPr>
            <a:spLocks noGrp="1" noChangeArrowheads="1"/>
          </p:cNvSpPr>
          <p:nvPr>
            <p:ph type="sldNum" sz="quarter" idx="5"/>
          </p:nvPr>
        </p:nvSpPr>
        <p:spPr/>
        <p:txBody>
          <a:bodyPr/>
          <a:p>
            <a:fld id="{67B77806-7DBB-47D3-9F54-B0DC478022EE}" type="slidenum">
              <a:rPr lang="en-US"/>
              <a:t>26</a:t>
            </a:fld>
            <a:endParaRPr lang="en-US"/>
          </a:p>
        </p:txBody>
      </p:sp>
      <p:sp>
        <p:nvSpPr>
          <p:cNvPr id="1048914" name="Rectangle 2"/>
          <p:cNvSpPr>
            <a:spLocks noChangeAspect="1" noRot="1" noGrp="1" noChangeArrowheads="1" noTextEdit="1"/>
          </p:cNvSpPr>
          <p:nvPr>
            <p:ph type="sldImg"/>
          </p:nvPr>
        </p:nvSpPr>
        <p:spPr/>
      </p:sp>
      <p:sp>
        <p:nvSpPr>
          <p:cNvPr id="1048915" name="Rectangle 3"/>
          <p:cNvSpPr>
            <a:spLocks noGrp="1" noChangeArrowheads="1"/>
          </p:cNvSpPr>
          <p:nvPr>
            <p:ph type="body" idx="1"/>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919" name="Rectangle 7"/>
          <p:cNvSpPr>
            <a:spLocks noGrp="1" noChangeArrowheads="1"/>
          </p:cNvSpPr>
          <p:nvPr>
            <p:ph type="sldNum" sz="quarter" idx="5"/>
          </p:nvPr>
        </p:nvSpPr>
        <p:spPr/>
        <p:txBody>
          <a:bodyPr/>
          <a:p>
            <a:fld id="{67B77806-7DBB-47D3-9F54-B0DC478022EE}" type="slidenum">
              <a:rPr lang="en-US"/>
              <a:t>27</a:t>
            </a:fld>
            <a:endParaRPr lang="en-US"/>
          </a:p>
        </p:txBody>
      </p:sp>
      <p:sp>
        <p:nvSpPr>
          <p:cNvPr id="1048920" name="Rectangle 2"/>
          <p:cNvSpPr>
            <a:spLocks noChangeAspect="1" noRot="1" noGrp="1" noChangeArrowheads="1" noTextEdit="1"/>
          </p:cNvSpPr>
          <p:nvPr>
            <p:ph type="sldImg"/>
          </p:nvPr>
        </p:nvSpPr>
        <p:spPr/>
      </p:sp>
      <p:sp>
        <p:nvSpPr>
          <p:cNvPr id="1048921" name="Rectangle 3"/>
          <p:cNvSpPr>
            <a:spLocks noGrp="1" noChangeArrowheads="1"/>
          </p:cNvSpPr>
          <p:nvPr>
            <p:ph type="body" idx="1"/>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934" name="Rectangle 7"/>
          <p:cNvSpPr>
            <a:spLocks noGrp="1" noChangeArrowheads="1"/>
          </p:cNvSpPr>
          <p:nvPr>
            <p:ph type="sldNum" sz="quarter" idx="5"/>
          </p:nvPr>
        </p:nvSpPr>
        <p:spPr/>
        <p:txBody>
          <a:bodyPr/>
          <a:p>
            <a:fld id="{A87BCA4E-9B7C-4C6E-865D-C1431B901DF3}" type="slidenum">
              <a:rPr lang="en-US"/>
              <a:t>28</a:t>
            </a:fld>
            <a:endParaRPr lang="en-US"/>
          </a:p>
        </p:txBody>
      </p:sp>
      <p:sp>
        <p:nvSpPr>
          <p:cNvPr id="1048935" name="Rectangle 2"/>
          <p:cNvSpPr>
            <a:spLocks noChangeAspect="1" noRot="1" noGrp="1" noChangeArrowheads="1" noTextEdit="1"/>
          </p:cNvSpPr>
          <p:nvPr>
            <p:ph type="sldImg"/>
          </p:nvPr>
        </p:nvSpPr>
        <p:spPr/>
      </p:sp>
      <p:sp>
        <p:nvSpPr>
          <p:cNvPr id="1048936" name="Rectangle 3"/>
          <p:cNvSpPr>
            <a:spLocks noGrp="1" noChangeArrowheads="1"/>
          </p:cNvSpPr>
          <p:nvPr>
            <p:ph type="body" idx="1"/>
          </p:nvPr>
        </p:nvSpPr>
        <p:spPr/>
        <p:txBody>
          <a:bodyPr/>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949" name="Rectangle 7"/>
          <p:cNvSpPr>
            <a:spLocks noGrp="1" noChangeArrowheads="1"/>
          </p:cNvSpPr>
          <p:nvPr>
            <p:ph type="sldNum" sz="quarter" idx="5"/>
          </p:nvPr>
        </p:nvSpPr>
        <p:spPr/>
        <p:txBody>
          <a:bodyPr/>
          <a:p>
            <a:fld id="{46355884-ECE5-4F77-B6FB-F6991BC7C6A0}" type="slidenum">
              <a:rPr lang="en-US"/>
              <a:t>29</a:t>
            </a:fld>
            <a:endParaRPr lang="en-US"/>
          </a:p>
        </p:txBody>
      </p:sp>
      <p:sp>
        <p:nvSpPr>
          <p:cNvPr id="1048950" name="Rectangle 2"/>
          <p:cNvSpPr>
            <a:spLocks noChangeAspect="1" noRot="1" noGrp="1" noChangeArrowheads="1" noTextEdit="1"/>
          </p:cNvSpPr>
          <p:nvPr>
            <p:ph type="sldImg"/>
          </p:nvPr>
        </p:nvSpPr>
        <p:spPr/>
      </p:sp>
      <p:sp>
        <p:nvSpPr>
          <p:cNvPr id="1048951" name="Rectangle 3"/>
          <p:cNvSpPr>
            <a:spLocks noGrp="1" noChangeArrowheads="1"/>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29" name="Rectangle 7"/>
          <p:cNvSpPr>
            <a:spLocks noGrp="1" noChangeArrowheads="1"/>
          </p:cNvSpPr>
          <p:nvPr>
            <p:ph type="sldNum" sz="quarter" idx="5"/>
          </p:nvPr>
        </p:nvSpPr>
        <p:spPr/>
        <p:txBody>
          <a:bodyPr/>
          <a:p>
            <a:fld id="{A1AA41AA-EA0E-4A51-8CB8-0F5043A85706}" type="slidenum">
              <a:rPr lang="en-US"/>
              <a:t>3</a:t>
            </a:fld>
            <a:endParaRPr lang="en-US"/>
          </a:p>
        </p:txBody>
      </p:sp>
      <p:sp>
        <p:nvSpPr>
          <p:cNvPr id="1048630" name="Rectangle 2"/>
          <p:cNvSpPr>
            <a:spLocks noChangeAspect="1" noRot="1" noGrp="1" noChangeArrowheads="1" noTextEdit="1"/>
          </p:cNvSpPr>
          <p:nvPr>
            <p:ph type="sldImg"/>
          </p:nvPr>
        </p:nvSpPr>
        <p:spPr/>
      </p:sp>
      <p:sp>
        <p:nvSpPr>
          <p:cNvPr id="1048631" name="Rectangle 3"/>
          <p:cNvSpPr>
            <a:spLocks noGrp="1" noChangeArrowheads="1"/>
          </p:cNvSpPr>
          <p:nvPr>
            <p:ph type="body" idx="1"/>
          </p:nvPr>
        </p:nvSpPr>
        <p:spPr/>
        <p:txBody>
          <a:bodyPr/>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955" name="Rectangle 7"/>
          <p:cNvSpPr>
            <a:spLocks noGrp="1" noChangeArrowheads="1"/>
          </p:cNvSpPr>
          <p:nvPr>
            <p:ph type="sldNum" sz="quarter" idx="5"/>
          </p:nvPr>
        </p:nvSpPr>
        <p:spPr/>
        <p:txBody>
          <a:bodyPr/>
          <a:p>
            <a:fld id="{F0FD6415-8CCC-41D3-B454-5040439464EA}" type="slidenum">
              <a:rPr lang="en-US"/>
              <a:t>30</a:t>
            </a:fld>
            <a:endParaRPr lang="en-US"/>
          </a:p>
        </p:txBody>
      </p:sp>
      <p:sp>
        <p:nvSpPr>
          <p:cNvPr id="1048956" name="Rectangle 2"/>
          <p:cNvSpPr>
            <a:spLocks noChangeAspect="1" noRot="1" noGrp="1" noChangeArrowheads="1" noTextEdit="1"/>
          </p:cNvSpPr>
          <p:nvPr>
            <p:ph type="sldImg"/>
          </p:nvPr>
        </p:nvSpPr>
        <p:spPr/>
      </p:sp>
      <p:sp>
        <p:nvSpPr>
          <p:cNvPr id="1048957" name="Rectangle 3"/>
          <p:cNvSpPr>
            <a:spLocks noGrp="1" noChangeArrowheads="1"/>
          </p:cNvSpPr>
          <p:nvPr>
            <p:ph type="body" idx="1"/>
          </p:nvPr>
        </p:nvSpPr>
        <p:spPr/>
        <p:txBody>
          <a:bodyPr/>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960" name="Rectangle 7"/>
          <p:cNvSpPr>
            <a:spLocks noGrp="1" noChangeArrowheads="1"/>
          </p:cNvSpPr>
          <p:nvPr>
            <p:ph type="sldNum" sz="quarter" idx="5"/>
          </p:nvPr>
        </p:nvSpPr>
        <p:spPr/>
        <p:txBody>
          <a:bodyPr/>
          <a:p>
            <a:fld id="{6E39B4E7-68E7-4CFB-A8E1-8E93A52D3E19}" type="slidenum">
              <a:rPr lang="en-US"/>
              <a:t>31</a:t>
            </a:fld>
            <a:endParaRPr lang="en-US"/>
          </a:p>
        </p:txBody>
      </p:sp>
      <p:sp>
        <p:nvSpPr>
          <p:cNvPr id="1048961" name="Rectangle 2"/>
          <p:cNvSpPr>
            <a:spLocks noChangeAspect="1" noRot="1" noGrp="1" noChangeArrowheads="1" noTextEdit="1"/>
          </p:cNvSpPr>
          <p:nvPr>
            <p:ph type="sldImg"/>
          </p:nvPr>
        </p:nvSpPr>
        <p:spPr/>
      </p:sp>
      <p:sp>
        <p:nvSpPr>
          <p:cNvPr id="1048962" name="Rectangle 3"/>
          <p:cNvSpPr>
            <a:spLocks noGrp="1" noChangeArrowheads="1"/>
          </p:cNvSpPr>
          <p:nvPr>
            <p:ph type="body" idx="1"/>
          </p:nvPr>
        </p:nvSpPr>
        <p:spPr/>
        <p:txBody>
          <a:bodyPr/>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972" name="Rectangle 7"/>
          <p:cNvSpPr>
            <a:spLocks noGrp="1" noChangeArrowheads="1"/>
          </p:cNvSpPr>
          <p:nvPr>
            <p:ph type="sldNum" sz="quarter" idx="5"/>
          </p:nvPr>
        </p:nvSpPr>
        <p:spPr/>
        <p:txBody>
          <a:bodyPr/>
          <a:p>
            <a:fld id="{732E316B-1CD3-4B0D-B612-B26C0952C9CA}" type="slidenum">
              <a:rPr lang="en-US"/>
              <a:t>32</a:t>
            </a:fld>
            <a:endParaRPr lang="en-US"/>
          </a:p>
        </p:txBody>
      </p:sp>
      <p:sp>
        <p:nvSpPr>
          <p:cNvPr id="1048973" name="Rectangle 2"/>
          <p:cNvSpPr>
            <a:spLocks noChangeAspect="1" noRot="1" noGrp="1" noChangeArrowheads="1" noTextEdit="1"/>
          </p:cNvSpPr>
          <p:nvPr>
            <p:ph type="sldImg"/>
          </p:nvPr>
        </p:nvSpPr>
        <p:spPr/>
      </p:sp>
      <p:sp>
        <p:nvSpPr>
          <p:cNvPr id="1048974" name="Rectangle 3"/>
          <p:cNvSpPr>
            <a:spLocks noGrp="1" noChangeArrowheads="1"/>
          </p:cNvSpPr>
          <p:nvPr>
            <p:ph type="body" idx="1"/>
          </p:nvPr>
        </p:nvSpPr>
        <p:spPr/>
        <p:txBody>
          <a:bodyPr/>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979" name="Rectangle 7"/>
          <p:cNvSpPr>
            <a:spLocks noGrp="1" noChangeArrowheads="1"/>
          </p:cNvSpPr>
          <p:nvPr>
            <p:ph type="sldNum" sz="quarter" idx="5"/>
          </p:nvPr>
        </p:nvSpPr>
        <p:spPr/>
        <p:txBody>
          <a:bodyPr/>
          <a:p>
            <a:fld id="{ED30008C-4A9A-4F6C-85C0-1995F8667141}" type="slidenum">
              <a:rPr lang="en-US"/>
              <a:t>33</a:t>
            </a:fld>
            <a:endParaRPr lang="en-US"/>
          </a:p>
        </p:txBody>
      </p:sp>
      <p:sp>
        <p:nvSpPr>
          <p:cNvPr id="1048980" name="Rectangle 2"/>
          <p:cNvSpPr>
            <a:spLocks noChangeAspect="1" noRot="1" noGrp="1" noChangeArrowheads="1" noTextEdit="1"/>
          </p:cNvSpPr>
          <p:nvPr>
            <p:ph type="sldImg"/>
          </p:nvPr>
        </p:nvSpPr>
        <p:spPr/>
      </p:sp>
      <p:sp>
        <p:nvSpPr>
          <p:cNvPr id="1048981" name="Rectangle 3"/>
          <p:cNvSpPr>
            <a:spLocks noGrp="1" noChangeArrowheads="1"/>
          </p:cNvSpPr>
          <p:nvPr>
            <p:ph type="body" idx="1"/>
          </p:nvPr>
        </p:nvSpPr>
        <p:spPr/>
        <p:txBody>
          <a:bodyPr/>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986" name="Rectangle 7"/>
          <p:cNvSpPr>
            <a:spLocks noGrp="1" noChangeArrowheads="1"/>
          </p:cNvSpPr>
          <p:nvPr>
            <p:ph type="sldNum" sz="quarter" idx="5"/>
          </p:nvPr>
        </p:nvSpPr>
        <p:spPr/>
        <p:txBody>
          <a:bodyPr/>
          <a:p>
            <a:fld id="{57513187-B7B0-43F0-BD36-D72C755CB092}" type="slidenum">
              <a:rPr lang="en-US"/>
              <a:t>34</a:t>
            </a:fld>
            <a:endParaRPr lang="en-US"/>
          </a:p>
        </p:txBody>
      </p:sp>
      <p:sp>
        <p:nvSpPr>
          <p:cNvPr id="1048987" name="Rectangle 2"/>
          <p:cNvSpPr>
            <a:spLocks noChangeAspect="1" noRot="1" noGrp="1" noChangeArrowheads="1" noTextEdit="1"/>
          </p:cNvSpPr>
          <p:nvPr>
            <p:ph type="sldImg"/>
          </p:nvPr>
        </p:nvSpPr>
        <p:spPr/>
      </p:sp>
      <p:sp>
        <p:nvSpPr>
          <p:cNvPr id="1048988" name="Rectangle 3"/>
          <p:cNvSpPr>
            <a:spLocks noGrp="1" noChangeArrowheads="1"/>
          </p:cNvSpPr>
          <p:nvPr>
            <p:ph type="body" idx="1"/>
          </p:nvPr>
        </p:nvSpPr>
        <p:spPr/>
        <p:txBody>
          <a:bodyPr/>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994" name="Rectangle 7"/>
          <p:cNvSpPr>
            <a:spLocks noGrp="1" noChangeArrowheads="1"/>
          </p:cNvSpPr>
          <p:nvPr>
            <p:ph type="sldNum" sz="quarter" idx="5"/>
          </p:nvPr>
        </p:nvSpPr>
        <p:spPr/>
        <p:txBody>
          <a:bodyPr/>
          <a:p>
            <a:fld id="{CE9CD4EA-B092-4EA8-A5D9-0FA5D359BB41}" type="slidenum">
              <a:rPr lang="en-US"/>
              <a:t>35</a:t>
            </a:fld>
            <a:endParaRPr lang="en-US"/>
          </a:p>
        </p:txBody>
      </p:sp>
      <p:sp>
        <p:nvSpPr>
          <p:cNvPr id="1048995" name="Rectangle 2"/>
          <p:cNvSpPr>
            <a:spLocks noChangeAspect="1" noRot="1" noGrp="1" noChangeArrowheads="1" noTextEdit="1"/>
          </p:cNvSpPr>
          <p:nvPr>
            <p:ph type="sldImg"/>
          </p:nvPr>
        </p:nvSpPr>
        <p:spPr/>
      </p:sp>
      <p:sp>
        <p:nvSpPr>
          <p:cNvPr id="1048996" name="Rectangle 3"/>
          <p:cNvSpPr>
            <a:spLocks noGrp="1" noChangeArrowheads="1"/>
          </p:cNvSpPr>
          <p:nvPr>
            <p:ph type="body" idx="1"/>
          </p:nvPr>
        </p:nvSpPr>
        <p:spPr/>
        <p:txBody>
          <a:bodyPr/>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9001" name="Rectangle 7"/>
          <p:cNvSpPr>
            <a:spLocks noGrp="1" noChangeArrowheads="1"/>
          </p:cNvSpPr>
          <p:nvPr>
            <p:ph type="sldNum" sz="quarter" idx="5"/>
          </p:nvPr>
        </p:nvSpPr>
        <p:spPr/>
        <p:txBody>
          <a:bodyPr/>
          <a:p>
            <a:fld id="{DE9B27AF-9073-4CD8-96D8-709F33240EE8}" type="slidenum">
              <a:rPr lang="en-US"/>
              <a:t>36</a:t>
            </a:fld>
            <a:endParaRPr lang="en-US"/>
          </a:p>
        </p:txBody>
      </p:sp>
      <p:sp>
        <p:nvSpPr>
          <p:cNvPr id="1049002" name="Rectangle 2"/>
          <p:cNvSpPr>
            <a:spLocks noChangeAspect="1" noRot="1" noGrp="1" noChangeArrowheads="1" noTextEdit="1"/>
          </p:cNvSpPr>
          <p:nvPr>
            <p:ph type="sldImg"/>
          </p:nvPr>
        </p:nvSpPr>
        <p:spPr/>
      </p:sp>
      <p:sp>
        <p:nvSpPr>
          <p:cNvPr id="1049003" name="Rectangle 3"/>
          <p:cNvSpPr>
            <a:spLocks noGrp="1" noChangeArrowheads="1"/>
          </p:cNvSpPr>
          <p:nvPr>
            <p:ph type="body" idx="1"/>
          </p:nvPr>
        </p:nvSpPr>
        <p:spPr/>
        <p:txBody>
          <a:bodyPr/>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9022" name="Rectangle 7"/>
          <p:cNvSpPr>
            <a:spLocks noGrp="1" noChangeArrowheads="1"/>
          </p:cNvSpPr>
          <p:nvPr>
            <p:ph type="sldNum" sz="quarter" idx="5"/>
          </p:nvPr>
        </p:nvSpPr>
        <p:spPr/>
        <p:txBody>
          <a:bodyPr/>
          <a:p>
            <a:fld id="{89A28FE2-350C-4D9E-A655-74BE945B30A9}" type="slidenum">
              <a:rPr lang="en-US"/>
              <a:t>37</a:t>
            </a:fld>
            <a:endParaRPr lang="en-US"/>
          </a:p>
        </p:txBody>
      </p:sp>
      <p:sp>
        <p:nvSpPr>
          <p:cNvPr id="1049023" name="Rectangle 2"/>
          <p:cNvSpPr>
            <a:spLocks noChangeAspect="1" noRot="1" noGrp="1" noChangeArrowheads="1" noTextEdit="1"/>
          </p:cNvSpPr>
          <p:nvPr>
            <p:ph type="sldImg"/>
          </p:nvPr>
        </p:nvSpPr>
        <p:spPr/>
      </p:sp>
      <p:sp>
        <p:nvSpPr>
          <p:cNvPr id="1049024" name="Rectangle 3"/>
          <p:cNvSpPr>
            <a:spLocks noGrp="1" noChangeArrowheads="1"/>
          </p:cNvSpPr>
          <p:nvPr>
            <p:ph type="body" idx="1"/>
          </p:nvPr>
        </p:nvSpPr>
        <p:spPr/>
        <p:txBody>
          <a:bodyPr/>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9028" name="Rectangle 7"/>
          <p:cNvSpPr>
            <a:spLocks noGrp="1" noChangeArrowheads="1"/>
          </p:cNvSpPr>
          <p:nvPr>
            <p:ph type="sldNum" sz="quarter" idx="5"/>
          </p:nvPr>
        </p:nvSpPr>
        <p:spPr/>
        <p:txBody>
          <a:bodyPr/>
          <a:p>
            <a:fld id="{4976BC2C-9EFA-4223-A4D0-860D17117746}" type="slidenum">
              <a:rPr lang="en-US"/>
              <a:t>38</a:t>
            </a:fld>
            <a:endParaRPr lang="en-US"/>
          </a:p>
        </p:txBody>
      </p:sp>
      <p:sp>
        <p:nvSpPr>
          <p:cNvPr id="1049029" name="Rectangle 2"/>
          <p:cNvSpPr>
            <a:spLocks noChangeAspect="1" noRot="1" noGrp="1" noChangeArrowheads="1" noTextEdit="1"/>
          </p:cNvSpPr>
          <p:nvPr>
            <p:ph type="sldImg"/>
          </p:nvPr>
        </p:nvSpPr>
        <p:spPr/>
      </p:sp>
      <p:sp>
        <p:nvSpPr>
          <p:cNvPr id="1049030" name="Rectangle 3"/>
          <p:cNvSpPr>
            <a:spLocks noGrp="1" noChangeArrowheads="1"/>
          </p:cNvSpPr>
          <p:nvPr>
            <p:ph type="body" idx="1"/>
          </p:nvPr>
        </p:nvSpPr>
        <p:spPr/>
        <p:txBody>
          <a:bodyPr/>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9034" name="Rectangle 7"/>
          <p:cNvSpPr>
            <a:spLocks noGrp="1" noChangeArrowheads="1"/>
          </p:cNvSpPr>
          <p:nvPr>
            <p:ph type="sldNum" sz="quarter" idx="5"/>
          </p:nvPr>
        </p:nvSpPr>
        <p:spPr/>
        <p:txBody>
          <a:bodyPr/>
          <a:p>
            <a:fld id="{BD2020A8-A9D0-4DE1-91CA-6D93B2333114}" type="slidenum">
              <a:rPr lang="en-US"/>
              <a:t>39</a:t>
            </a:fld>
            <a:endParaRPr lang="en-US"/>
          </a:p>
        </p:txBody>
      </p:sp>
      <p:sp>
        <p:nvSpPr>
          <p:cNvPr id="1049035" name="Rectangle 2"/>
          <p:cNvSpPr>
            <a:spLocks noChangeAspect="1" noRot="1" noGrp="1" noChangeArrowheads="1" noTextEdit="1"/>
          </p:cNvSpPr>
          <p:nvPr>
            <p:ph type="sldImg"/>
          </p:nvPr>
        </p:nvSpPr>
        <p:spPr/>
      </p:sp>
      <p:sp>
        <p:nvSpPr>
          <p:cNvPr id="1049036" name="Rectangle 3"/>
          <p:cNvSpPr>
            <a:spLocks noGrp="1" noChangeArrowheads="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5" name="Rectangle 7"/>
          <p:cNvSpPr>
            <a:spLocks noGrp="1" noChangeArrowheads="1"/>
          </p:cNvSpPr>
          <p:nvPr>
            <p:ph type="sldNum" sz="quarter" idx="5"/>
          </p:nvPr>
        </p:nvSpPr>
        <p:spPr/>
        <p:txBody>
          <a:bodyPr/>
          <a:p>
            <a:fld id="{0ED6BC70-702B-4DC9-BB8A-9F7582C16664}" type="slidenum">
              <a:rPr lang="en-US"/>
              <a:t>4</a:t>
            </a:fld>
            <a:endParaRPr lang="en-US"/>
          </a:p>
        </p:txBody>
      </p:sp>
      <p:sp>
        <p:nvSpPr>
          <p:cNvPr id="1048646" name="Rectangle 2"/>
          <p:cNvSpPr>
            <a:spLocks noChangeAspect="1" noRot="1" noGrp="1" noChangeArrowheads="1" noTextEdit="1"/>
          </p:cNvSpPr>
          <p:nvPr>
            <p:ph type="sldImg"/>
          </p:nvPr>
        </p:nvSpPr>
        <p:spPr/>
      </p:sp>
      <p:sp>
        <p:nvSpPr>
          <p:cNvPr id="1048647" name="Rectangle 3"/>
          <p:cNvSpPr>
            <a:spLocks noGrp="1" noChangeArrowheads="1"/>
          </p:cNvSpPr>
          <p:nvPr>
            <p:ph type="body" idx="1"/>
          </p:nvPr>
        </p:nvSpPr>
        <p:spPr/>
        <p:txBody>
          <a:bodyPr/>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9040" name="Rectangle 7"/>
          <p:cNvSpPr>
            <a:spLocks noGrp="1" noChangeArrowheads="1"/>
          </p:cNvSpPr>
          <p:nvPr>
            <p:ph type="sldNum" sz="quarter" idx="5"/>
          </p:nvPr>
        </p:nvSpPr>
        <p:spPr/>
        <p:txBody>
          <a:bodyPr/>
          <a:p>
            <a:fld id="{C099100E-FBC1-462A-B545-1937AAB6E9AD}" type="slidenum">
              <a:rPr lang="en-US"/>
              <a:t>40</a:t>
            </a:fld>
            <a:endParaRPr lang="en-US"/>
          </a:p>
        </p:txBody>
      </p:sp>
      <p:sp>
        <p:nvSpPr>
          <p:cNvPr id="1049041" name="Rectangle 2"/>
          <p:cNvSpPr>
            <a:spLocks noChangeAspect="1" noRot="1" noGrp="1" noChangeArrowheads="1" noTextEdit="1"/>
          </p:cNvSpPr>
          <p:nvPr>
            <p:ph type="sldImg"/>
          </p:nvPr>
        </p:nvSpPr>
        <p:spPr/>
      </p:sp>
      <p:sp>
        <p:nvSpPr>
          <p:cNvPr id="1049042" name="Rectangle 3"/>
          <p:cNvSpPr>
            <a:spLocks noGrp="1" noChangeArrowheads="1"/>
          </p:cNvSpPr>
          <p:nvPr>
            <p:ph type="body" idx="1"/>
          </p:nvPr>
        </p:nvSpPr>
        <p:spPr/>
        <p:txBody>
          <a:bodyPr/>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9047" name="Rectangle 7"/>
          <p:cNvSpPr>
            <a:spLocks noGrp="1" noChangeArrowheads="1"/>
          </p:cNvSpPr>
          <p:nvPr>
            <p:ph type="sldNum" sz="quarter" idx="5"/>
          </p:nvPr>
        </p:nvSpPr>
        <p:spPr/>
        <p:txBody>
          <a:bodyPr/>
          <a:p>
            <a:fld id="{6406F8D4-6608-42D2-926C-492DEE25AF05}" type="slidenum">
              <a:rPr lang="en-US"/>
              <a:t>41</a:t>
            </a:fld>
            <a:endParaRPr lang="en-US"/>
          </a:p>
        </p:txBody>
      </p:sp>
      <p:sp>
        <p:nvSpPr>
          <p:cNvPr id="1049048" name="Rectangle 2"/>
          <p:cNvSpPr>
            <a:spLocks noChangeAspect="1" noRot="1" noGrp="1" noChangeArrowheads="1" noTextEdit="1"/>
          </p:cNvSpPr>
          <p:nvPr>
            <p:ph type="sldImg"/>
          </p:nvPr>
        </p:nvSpPr>
        <p:spPr/>
      </p:sp>
      <p:sp>
        <p:nvSpPr>
          <p:cNvPr id="1049049" name="Rectangle 3"/>
          <p:cNvSpPr>
            <a:spLocks noGrp="1" noChangeArrowheads="1"/>
          </p:cNvSpPr>
          <p:nvPr>
            <p:ph type="body" idx="1"/>
          </p:nvPr>
        </p:nvSpPr>
        <p:spPr/>
        <p:txBody>
          <a:bodyPr/>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9054" name="Rectangle 7"/>
          <p:cNvSpPr>
            <a:spLocks noGrp="1" noChangeArrowheads="1"/>
          </p:cNvSpPr>
          <p:nvPr>
            <p:ph type="sldNum" sz="quarter" idx="5"/>
          </p:nvPr>
        </p:nvSpPr>
        <p:spPr/>
        <p:txBody>
          <a:bodyPr/>
          <a:p>
            <a:fld id="{A6927BBC-83FC-4669-89E2-7A26D71D9D02}" type="slidenum">
              <a:rPr lang="en-US"/>
              <a:t>42</a:t>
            </a:fld>
            <a:endParaRPr lang="en-US"/>
          </a:p>
        </p:txBody>
      </p:sp>
      <p:sp>
        <p:nvSpPr>
          <p:cNvPr id="1049055" name="Rectangle 2"/>
          <p:cNvSpPr>
            <a:spLocks noChangeAspect="1" noRot="1" noGrp="1" noChangeArrowheads="1" noTextEdit="1"/>
          </p:cNvSpPr>
          <p:nvPr>
            <p:ph type="sldImg"/>
          </p:nvPr>
        </p:nvSpPr>
        <p:spPr/>
      </p:sp>
      <p:sp>
        <p:nvSpPr>
          <p:cNvPr id="1049056" name="Rectangle 3"/>
          <p:cNvSpPr>
            <a:spLocks noGrp="1" noChangeArrowheads="1"/>
          </p:cNvSpPr>
          <p:nvPr>
            <p:ph type="body" idx="1"/>
          </p:nvPr>
        </p:nvSpPr>
        <p:spPr/>
        <p:txBody>
          <a:bodyPr/>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9061" name="Rectangle 7"/>
          <p:cNvSpPr>
            <a:spLocks noGrp="1" noChangeArrowheads="1"/>
          </p:cNvSpPr>
          <p:nvPr>
            <p:ph type="sldNum" sz="quarter" idx="5"/>
          </p:nvPr>
        </p:nvSpPr>
        <p:spPr/>
        <p:txBody>
          <a:bodyPr/>
          <a:p>
            <a:fld id="{FA932DC5-D3BF-4861-85E8-858D08B282D1}" type="slidenum">
              <a:rPr lang="en-US"/>
              <a:t>43</a:t>
            </a:fld>
            <a:endParaRPr lang="en-US"/>
          </a:p>
        </p:txBody>
      </p:sp>
      <p:sp>
        <p:nvSpPr>
          <p:cNvPr id="1049062" name="Rectangle 2"/>
          <p:cNvSpPr>
            <a:spLocks noChangeAspect="1" noRot="1" noGrp="1" noChangeArrowheads="1" noTextEdit="1"/>
          </p:cNvSpPr>
          <p:nvPr>
            <p:ph type="sldImg"/>
          </p:nvPr>
        </p:nvSpPr>
        <p:spPr/>
      </p:sp>
      <p:sp>
        <p:nvSpPr>
          <p:cNvPr id="1049063" name="Rectangle 3"/>
          <p:cNvSpPr>
            <a:spLocks noGrp="1" noChangeArrowheads="1"/>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66" name="Rectangle 7"/>
          <p:cNvSpPr>
            <a:spLocks noGrp="1" noChangeArrowheads="1"/>
          </p:cNvSpPr>
          <p:nvPr>
            <p:ph type="sldNum" sz="quarter" idx="5"/>
          </p:nvPr>
        </p:nvSpPr>
        <p:spPr/>
        <p:txBody>
          <a:bodyPr/>
          <a:p>
            <a:fld id="{E40F8B03-CCE2-40FD-96EA-2290BE194810}" type="slidenum">
              <a:rPr lang="en-US"/>
              <a:t>5</a:t>
            </a:fld>
            <a:endParaRPr lang="en-US"/>
          </a:p>
        </p:txBody>
      </p:sp>
      <p:sp>
        <p:nvSpPr>
          <p:cNvPr id="1048667" name="Rectangle 2"/>
          <p:cNvSpPr>
            <a:spLocks noChangeAspect="1" noRot="1" noGrp="1" noChangeArrowheads="1" noTextEdit="1"/>
          </p:cNvSpPr>
          <p:nvPr>
            <p:ph type="sldImg"/>
          </p:nvPr>
        </p:nvSpPr>
        <p:spPr/>
      </p:sp>
      <p:sp>
        <p:nvSpPr>
          <p:cNvPr id="1048668" name="Rectangle 3"/>
          <p:cNvSpPr>
            <a:spLocks noGrp="1" noChangeArrowheads="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90" name="Rectangle 7"/>
          <p:cNvSpPr>
            <a:spLocks noGrp="1" noChangeArrowheads="1"/>
          </p:cNvSpPr>
          <p:nvPr>
            <p:ph type="sldNum" sz="quarter" idx="5"/>
          </p:nvPr>
        </p:nvSpPr>
        <p:spPr/>
        <p:txBody>
          <a:bodyPr/>
          <a:p>
            <a:fld id="{2AB44AB5-AEA9-4ED6-A86A-58E8A97C6881}" type="slidenum">
              <a:rPr lang="en-US"/>
              <a:t>6</a:t>
            </a:fld>
            <a:endParaRPr lang="en-US"/>
          </a:p>
        </p:txBody>
      </p:sp>
      <p:sp>
        <p:nvSpPr>
          <p:cNvPr id="1048691" name="Rectangle 2"/>
          <p:cNvSpPr>
            <a:spLocks noChangeAspect="1" noRot="1" noGrp="1" noChangeArrowheads="1" noTextEdit="1"/>
          </p:cNvSpPr>
          <p:nvPr>
            <p:ph type="sldImg"/>
          </p:nvPr>
        </p:nvSpPr>
        <p:spPr/>
      </p:sp>
      <p:sp>
        <p:nvSpPr>
          <p:cNvPr id="1048692" name="Rectangle 3"/>
          <p:cNvSpPr>
            <a:spLocks noGrp="1" noChangeArrowheads="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08" name="Rectangle 7"/>
          <p:cNvSpPr>
            <a:spLocks noGrp="1" noChangeArrowheads="1"/>
          </p:cNvSpPr>
          <p:nvPr>
            <p:ph type="sldNum" sz="quarter" idx="5"/>
          </p:nvPr>
        </p:nvSpPr>
        <p:spPr/>
        <p:txBody>
          <a:bodyPr/>
          <a:p>
            <a:fld id="{1C6441FC-5949-4D13-9562-9B73ED2CE34F}" type="slidenum">
              <a:rPr lang="en-US"/>
              <a:t>7</a:t>
            </a:fld>
            <a:endParaRPr lang="en-US"/>
          </a:p>
        </p:txBody>
      </p:sp>
      <p:sp>
        <p:nvSpPr>
          <p:cNvPr id="1048709" name="Rectangle 2"/>
          <p:cNvSpPr>
            <a:spLocks noChangeAspect="1" noRot="1" noGrp="1" noChangeArrowheads="1" noTextEdit="1"/>
          </p:cNvSpPr>
          <p:nvPr>
            <p:ph type="sldImg"/>
          </p:nvPr>
        </p:nvSpPr>
        <p:spPr/>
      </p:sp>
      <p:sp>
        <p:nvSpPr>
          <p:cNvPr id="1048710" name="Rectangle 3"/>
          <p:cNvSpPr>
            <a:spLocks noGrp="1" noChangeArrowheads="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33" name="Rectangle 7"/>
          <p:cNvSpPr>
            <a:spLocks noGrp="1" noChangeArrowheads="1"/>
          </p:cNvSpPr>
          <p:nvPr>
            <p:ph type="sldNum" sz="quarter" idx="5"/>
          </p:nvPr>
        </p:nvSpPr>
        <p:spPr/>
        <p:txBody>
          <a:bodyPr/>
          <a:p>
            <a:fld id="{A38C2226-42C6-4D0C-9937-CF3CDC976F51}" type="slidenum">
              <a:rPr lang="en-US"/>
              <a:t>8</a:t>
            </a:fld>
            <a:endParaRPr lang="en-US"/>
          </a:p>
        </p:txBody>
      </p:sp>
      <p:sp>
        <p:nvSpPr>
          <p:cNvPr id="1048734" name="Rectangle 2"/>
          <p:cNvSpPr>
            <a:spLocks noChangeAspect="1" noRot="1" noGrp="1" noChangeArrowheads="1" noTextEdit="1"/>
          </p:cNvSpPr>
          <p:nvPr>
            <p:ph type="sldImg"/>
          </p:nvPr>
        </p:nvSpPr>
        <p:spPr/>
      </p:sp>
      <p:sp>
        <p:nvSpPr>
          <p:cNvPr id="1048735" name="Rectangle 3"/>
          <p:cNvSpPr>
            <a:spLocks noGrp="1" noChangeArrowheads="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45" name="Rectangle 7"/>
          <p:cNvSpPr>
            <a:spLocks noGrp="1" noChangeArrowheads="1"/>
          </p:cNvSpPr>
          <p:nvPr>
            <p:ph type="sldNum" sz="quarter" idx="5"/>
          </p:nvPr>
        </p:nvSpPr>
        <p:spPr/>
        <p:txBody>
          <a:bodyPr/>
          <a:p>
            <a:fld id="{8FB51C90-0CE5-4592-884F-D5989C8DF411}" type="slidenum">
              <a:rPr lang="en-US"/>
              <a:t>9</a:t>
            </a:fld>
            <a:endParaRPr lang="en-US"/>
          </a:p>
        </p:txBody>
      </p:sp>
      <p:sp>
        <p:nvSpPr>
          <p:cNvPr id="1048746" name="Rectangle 2"/>
          <p:cNvSpPr>
            <a:spLocks noChangeAspect="1" noRot="1" noGrp="1" noChangeArrowheads="1" noTextEdit="1"/>
          </p:cNvSpPr>
          <p:nvPr>
            <p:ph type="sldImg"/>
          </p:nvPr>
        </p:nvSpPr>
        <p:spPr/>
      </p:sp>
      <p:sp>
        <p:nvSpPr>
          <p:cNvPr id="1048747" name="Rectangle 3"/>
          <p:cNvSpPr>
            <a:spLocks noGrp="1" noChangeArrowheads="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blipFill rotWithShape="0" dpi="0">
          <a:blip xmlns:r="http://schemas.openxmlformats.org/officeDocument/2006/relationships" r:embed="rId1" cstate="print"/>
          <a:srcRect/>
          <a:stretch>
            <a:fillRect/>
          </a:stretch>
        </a:blipFill>
        <a:effectLst/>
      </p:bgPr>
    </p:bg>
    <p:spTree>
      <p:nvGrpSpPr>
        <p:cNvPr id="24" name=""/>
        <p:cNvGrpSpPr/>
        <p:nvPr/>
      </p:nvGrpSpPr>
      <p:grpSpPr>
        <a:xfrm>
          <a:off x="0" y="0"/>
          <a:ext cx="0" cy="0"/>
          <a:chOff x="0" y="0"/>
          <a:chExt cx="0" cy="0"/>
        </a:xfrm>
      </p:grpSpPr>
      <p:sp>
        <p:nvSpPr>
          <p:cNvPr id="1048578" name="Rectangle 10"/>
          <p:cNvSpPr>
            <a:spLocks noChangeArrowheads="1"/>
          </p:cNvSpPr>
          <p:nvPr/>
        </p:nvSpPr>
        <p:spPr bwMode="auto">
          <a:xfrm>
            <a:off x="0" y="2330450"/>
            <a:ext cx="8991600" cy="2241550"/>
          </a:xfrm>
          <a:prstGeom prst="rect"/>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anchor="ctr" wrap="none"/>
          <a:p>
            <a:endParaRPr lang="en-US"/>
          </a:p>
        </p:txBody>
      </p:sp>
      <p:sp>
        <p:nvSpPr>
          <p:cNvPr id="1048579" name="Rectangle 14"/>
          <p:cNvSpPr>
            <a:spLocks noChangeArrowheads="1"/>
          </p:cNvSpPr>
          <p:nvPr/>
        </p:nvSpPr>
        <p:spPr bwMode="auto">
          <a:xfrm>
            <a:off x="457200" y="457200"/>
            <a:ext cx="8153400" cy="5791200"/>
          </a:xfrm>
          <a:prstGeom prst="rect"/>
          <a:solidFill>
            <a:srgbClr val="FFFFFF"/>
          </a:solidFill>
          <a:ln w="28575">
            <a:solidFill>
              <a:srgbClr val="996633"/>
            </a:solidFill>
            <a:miter lim="800000"/>
            <a:headEnd/>
            <a:tailEnd/>
          </a:ln>
          <a:effectLst/>
        </p:spPr>
        <p:txBody>
          <a:bodyPr anchor="ctr" wrap="none"/>
          <a:p>
            <a:endParaRPr lang="en-US"/>
          </a:p>
        </p:txBody>
      </p:sp>
      <p:sp>
        <p:nvSpPr>
          <p:cNvPr id="1048580" name="Text Box 15"/>
          <p:cNvSpPr txBox="1">
            <a:spLocks noChangeArrowheads="1"/>
          </p:cNvSpPr>
          <p:nvPr userDrawn="1"/>
        </p:nvSpPr>
        <p:spPr bwMode="auto">
          <a:xfrm>
            <a:off x="3886200" y="6400800"/>
            <a:ext cx="5105400" cy="447039"/>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2009 Pearson Education, Upper Saddle River, NJ 07458. All Rights Reserved</a:t>
            </a:r>
          </a:p>
        </p:txBody>
      </p:sp>
      <p:sp>
        <p:nvSpPr>
          <p:cNvPr id="1048581" name="Text Box 16"/>
          <p:cNvSpPr txBox="1">
            <a:spLocks noChangeArrowheads="1"/>
          </p:cNvSpPr>
          <p:nvPr userDrawn="1"/>
        </p:nvSpPr>
        <p:spPr bwMode="auto">
          <a:xfrm>
            <a:off x="152400" y="6400800"/>
            <a:ext cx="2819400" cy="274638"/>
          </a:xfrm>
          <a:prstGeom prst="rect"/>
          <a:noFill/>
          <a:ln w="9525">
            <a:noFill/>
            <a:miter lim="800000"/>
            <a:headEnd/>
            <a:tailEnd/>
          </a:ln>
          <a:effectLst/>
        </p:spPr>
        <p:txBody>
          <a:bodyPr>
            <a:spAutoFit/>
          </a:bodyPr>
          <a:p>
            <a:pPr>
              <a:spcBef>
                <a:spcPct val="50000"/>
              </a:spcBef>
            </a:pPr>
            <a:r>
              <a:rPr b="1" sz="1200" lang="en-US">
                <a:solidFill>
                  <a:srgbClr val="FFFFFF"/>
                </a:solidFill>
              </a:rPr>
              <a:t>Floyd, Digital Fundamentals, 10</a:t>
            </a:r>
            <a:r>
              <a:rPr baseline="30000" b="1" sz="1200" lang="en-US">
                <a:solidFill>
                  <a:srgbClr val="FFFFFF"/>
                </a:solidFill>
              </a:rPr>
              <a:t>th</a:t>
            </a:r>
            <a:r>
              <a:rPr b="1" sz="1200" lang="en-US">
                <a:solidFill>
                  <a:srgbClr val="FFFFFF"/>
                </a:solidFill>
              </a:rPr>
              <a:t> ed</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14" name=""/>
        <p:cNvGrpSpPr/>
        <p:nvPr/>
      </p:nvGrpSpPr>
      <p:grpSpPr>
        <a:xfrm>
          <a:off x="0" y="0"/>
          <a:ext cx="0" cy="0"/>
          <a:chOff x="0" y="0"/>
          <a:chExt cx="0" cy="0"/>
        </a:xfrm>
      </p:grpSpPr>
      <p:sp>
        <p:nvSpPr>
          <p:cNvPr id="1049072"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073" name="Vertical Text Placeholder 2"/>
          <p:cNvSpPr>
            <a:spLocks noGrp="1"/>
          </p:cNvSpPr>
          <p:nvPr>
            <p:ph type="body" orient="vert" idx="1"/>
          </p:nvPr>
        </p:nvSpPr>
        <p:spPr>
          <a:xfrm>
            <a:off x="457200" y="1600200"/>
            <a:ext cx="8229600" cy="4525963"/>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1" name=""/>
        <p:cNvGrpSpPr/>
        <p:nvPr/>
      </p:nvGrpSpPr>
      <p:grpSpPr>
        <a:xfrm>
          <a:off x="0" y="0"/>
          <a:ext cx="0" cy="0"/>
          <a:chOff x="0" y="0"/>
          <a:chExt cx="0" cy="0"/>
        </a:xfrm>
      </p:grpSpPr>
      <p:sp>
        <p:nvSpPr>
          <p:cNvPr id="1049065" name="Vertical Title 1"/>
          <p:cNvSpPr>
            <a:spLocks noGrp="1"/>
          </p:cNvSpPr>
          <p:nvPr>
            <p:ph type="title" orient="vert"/>
          </p:nvPr>
        </p:nvSpPr>
        <p:spPr>
          <a:xfrm>
            <a:off x="6629400" y="274638"/>
            <a:ext cx="2057400" cy="5851525"/>
          </a:xfrm>
          <a:prstGeom prst="rect"/>
        </p:spPr>
        <p:txBody>
          <a:bodyPr vert="eaVert"/>
          <a:p>
            <a:r>
              <a:rPr lang="en-US" smtClean="0"/>
              <a:t>Click to edit Master title style</a:t>
            </a:r>
            <a:endParaRPr lang="en-US"/>
          </a:p>
        </p:txBody>
      </p:sp>
      <p:sp>
        <p:nvSpPr>
          <p:cNvPr id="1049066" name="Vertical Text Placeholder 2"/>
          <p:cNvSpPr>
            <a:spLocks noGrp="1"/>
          </p:cNvSpPr>
          <p:nvPr>
            <p:ph type="body" orient="vert" idx="1"/>
          </p:nvPr>
        </p:nvSpPr>
        <p:spPr>
          <a:xfrm>
            <a:off x="457200" y="274638"/>
            <a:ext cx="6019800" cy="5851525"/>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2" name=""/>
        <p:cNvGrpSpPr/>
        <p:nvPr/>
      </p:nvGrpSpPr>
      <p:grpSpPr>
        <a:xfrm>
          <a:off x="0" y="0"/>
          <a:ext cx="0" cy="0"/>
          <a:chOff x="0" y="0"/>
          <a:chExt cx="0" cy="0"/>
        </a:xfrm>
      </p:grpSpPr>
      <p:sp>
        <p:nvSpPr>
          <p:cNvPr id="1049067"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068" name="Content Placeholder 2"/>
          <p:cNvSpPr>
            <a:spLocks noGrp="1"/>
          </p:cNvSpPr>
          <p:nvPr>
            <p:ph idx="1"/>
          </p:nvPr>
        </p:nvSpPr>
        <p:spPr>
          <a:xfrm>
            <a:off x="457200" y="1600200"/>
            <a:ext cx="8229600" cy="4525963"/>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5" name=""/>
        <p:cNvGrpSpPr/>
        <p:nvPr/>
      </p:nvGrpSpPr>
      <p:grpSpPr>
        <a:xfrm>
          <a:off x="0" y="0"/>
          <a:ext cx="0" cy="0"/>
          <a:chOff x="0" y="0"/>
          <a:chExt cx="0" cy="0"/>
        </a:xfrm>
      </p:grpSpPr>
      <p:sp>
        <p:nvSpPr>
          <p:cNvPr id="1049074" name="Title 1"/>
          <p:cNvSpPr>
            <a:spLocks noGrp="1"/>
          </p:cNvSpPr>
          <p:nvPr>
            <p:ph type="title"/>
          </p:nvPr>
        </p:nvSpPr>
        <p:spPr>
          <a:xfrm>
            <a:off x="722313" y="4406900"/>
            <a:ext cx="7772400" cy="1362075"/>
          </a:xfrm>
          <a:prstGeom prst="rect"/>
        </p:spPr>
        <p:txBody>
          <a:bodyPr anchor="t"/>
          <a:lstStyle>
            <a:lvl1pPr algn="l">
              <a:defRPr b="1" cap="all" sz="4000"/>
            </a:lvl1pPr>
          </a:lstStyle>
          <a:p>
            <a:r>
              <a:rPr lang="en-US" smtClean="0"/>
              <a:t>Click to edit Master title style</a:t>
            </a:r>
            <a:endParaRPr lang="en-US"/>
          </a:p>
        </p:txBody>
      </p:sp>
      <p:sp>
        <p:nvSpPr>
          <p:cNvPr id="1049075" name="Text Placeholder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16" name=""/>
        <p:cNvGrpSpPr/>
        <p:nvPr/>
      </p:nvGrpSpPr>
      <p:grpSpPr>
        <a:xfrm>
          <a:off x="0" y="0"/>
          <a:ext cx="0" cy="0"/>
          <a:chOff x="0" y="0"/>
          <a:chExt cx="0" cy="0"/>
        </a:xfrm>
      </p:grpSpPr>
      <p:sp>
        <p:nvSpPr>
          <p:cNvPr id="1049076"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077"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78"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17" name=""/>
        <p:cNvGrpSpPr/>
        <p:nvPr/>
      </p:nvGrpSpPr>
      <p:grpSpPr>
        <a:xfrm>
          <a:off x="0" y="0"/>
          <a:ext cx="0" cy="0"/>
          <a:chOff x="0" y="0"/>
          <a:chExt cx="0" cy="0"/>
        </a:xfrm>
      </p:grpSpPr>
      <p:sp>
        <p:nvSpPr>
          <p:cNvPr id="1049079"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080"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1"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2"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083"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0" name=""/>
        <p:cNvGrpSpPr/>
        <p:nvPr/>
      </p:nvGrpSpPr>
      <p:grpSpPr>
        <a:xfrm>
          <a:off x="0" y="0"/>
          <a:ext cx="0" cy="0"/>
          <a:chOff x="0" y="0"/>
          <a:chExt cx="0" cy="0"/>
        </a:xfrm>
      </p:grpSpPr>
      <p:sp>
        <p:nvSpPr>
          <p:cNvPr id="1049064"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72"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18" name=""/>
        <p:cNvGrpSpPr/>
        <p:nvPr/>
      </p:nvGrpSpPr>
      <p:grpSpPr>
        <a:xfrm>
          <a:off x="0" y="0"/>
          <a:ext cx="0" cy="0"/>
          <a:chOff x="0" y="0"/>
          <a:chExt cx="0" cy="0"/>
        </a:xfrm>
      </p:grpSpPr>
      <p:sp>
        <p:nvSpPr>
          <p:cNvPr id="1049084" name="Title 1"/>
          <p:cNvSpPr>
            <a:spLocks noGrp="1"/>
          </p:cNvSpPr>
          <p:nvPr>
            <p:ph type="title"/>
          </p:nvPr>
        </p:nvSpPr>
        <p:spPr>
          <a:xfrm>
            <a:off x="457200" y="273050"/>
            <a:ext cx="3008313" cy="1162050"/>
          </a:xfrm>
          <a:prstGeom prst="rect"/>
        </p:spPr>
        <p:txBody>
          <a:bodyPr anchor="b"/>
          <a:lstStyle>
            <a:lvl1pPr algn="l">
              <a:defRPr b="1" sz="2000"/>
            </a:lvl1pPr>
          </a:lstStyle>
          <a:p>
            <a:r>
              <a:rPr lang="en-US" smtClean="0"/>
              <a:t>Click to edit Master title style</a:t>
            </a:r>
            <a:endParaRPr lang="en-US"/>
          </a:p>
        </p:txBody>
      </p:sp>
      <p:sp>
        <p:nvSpPr>
          <p:cNvPr id="1049085"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6"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13" name=""/>
        <p:cNvGrpSpPr/>
        <p:nvPr/>
      </p:nvGrpSpPr>
      <p:grpSpPr>
        <a:xfrm>
          <a:off x="0" y="0"/>
          <a:ext cx="0" cy="0"/>
          <a:chOff x="0" y="0"/>
          <a:chExt cx="0" cy="0"/>
        </a:xfrm>
      </p:grpSpPr>
      <p:sp>
        <p:nvSpPr>
          <p:cNvPr id="1049069" name="Title 1"/>
          <p:cNvSpPr>
            <a:spLocks noGrp="1"/>
          </p:cNvSpPr>
          <p:nvPr>
            <p:ph type="title"/>
          </p:nvPr>
        </p:nvSpPr>
        <p:spPr>
          <a:xfrm>
            <a:off x="1792288" y="4800600"/>
            <a:ext cx="5486400" cy="566738"/>
          </a:xfrm>
          <a:prstGeom prst="rect"/>
        </p:spPr>
        <p:txBody>
          <a:bodyPr anchor="b"/>
          <a:lstStyle>
            <a:lvl1pPr algn="l">
              <a:defRPr b="1" sz="2000"/>
            </a:lvl1pPr>
          </a:lstStyle>
          <a:p>
            <a:r>
              <a:rPr lang="en-US" smtClean="0"/>
              <a:t>Click to edit Master title style</a:t>
            </a:r>
            <a:endParaRPr lang="en-US"/>
          </a:p>
        </p:txBody>
      </p:sp>
      <p:sp>
        <p:nvSpPr>
          <p:cNvPr id="1049070"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071"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cstate="print"/>
          <a:srcRect/>
          <a:stretch>
            <a:fillRect/>
          </a:stretch>
        </a:blipFill>
        <a:effectLst/>
      </p:bgPr>
    </p:bg>
    <p:spTree>
      <p:nvGrpSpPr>
        <p:cNvPr id="12" name=""/>
        <p:cNvGrpSpPr/>
        <p:nvPr/>
      </p:nvGrpSpPr>
      <p:grpSpPr>
        <a:xfrm>
          <a:off x="0" y="0"/>
          <a:ext cx="0" cy="0"/>
          <a:chOff x="0" y="0"/>
          <a:chExt cx="0" cy="0"/>
        </a:xfrm>
      </p:grpSpPr>
      <p:sp>
        <p:nvSpPr>
          <p:cNvPr id="1048576" name="Text Box 8"/>
          <p:cNvSpPr txBox="1">
            <a:spLocks noChangeArrowheads="1"/>
          </p:cNvSpPr>
          <p:nvPr userDrawn="1"/>
        </p:nvSpPr>
        <p:spPr bwMode="auto">
          <a:xfrm>
            <a:off x="3886200" y="6400800"/>
            <a:ext cx="5105400" cy="447039"/>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2009 Pearson Education, Upper Saddle River, NJ 07458. All Rights Reserved</a:t>
            </a:r>
          </a:p>
        </p:txBody>
      </p:sp>
      <p:sp>
        <p:nvSpPr>
          <p:cNvPr id="1048577" name="Text Box 9"/>
          <p:cNvSpPr txBox="1">
            <a:spLocks noChangeArrowheads="1"/>
          </p:cNvSpPr>
          <p:nvPr userDrawn="1"/>
        </p:nvSpPr>
        <p:spPr bwMode="auto">
          <a:xfrm>
            <a:off x="152400" y="6400800"/>
            <a:ext cx="2819400" cy="274638"/>
          </a:xfrm>
          <a:prstGeom prst="rect"/>
          <a:noFill/>
          <a:ln w="9525">
            <a:noFill/>
            <a:miter lim="800000"/>
            <a:headEnd/>
            <a:tailEnd/>
          </a:ln>
          <a:effectLst/>
        </p:spPr>
        <p:txBody>
          <a:bodyPr>
            <a:spAutoFit/>
          </a:bodyPr>
          <a:p>
            <a:pPr>
              <a:spcBef>
                <a:spcPct val="50000"/>
              </a:spcBef>
            </a:pPr>
            <a:r>
              <a:rPr sz="1200" lang="en-US">
                <a:solidFill>
                  <a:srgbClr val="996633"/>
                </a:solidFill>
              </a:rPr>
              <a:t>Floyd, Digital Fundamentals, 10</a:t>
            </a:r>
            <a:r>
              <a:rPr baseline="30000" sz="1200" lang="en-US">
                <a:solidFill>
                  <a:srgbClr val="996633"/>
                </a:solidFill>
              </a:rPr>
              <a:t>th</a:t>
            </a:r>
            <a:r>
              <a:rPr sz="1200" lang="en-US">
                <a:solidFill>
                  <a:srgbClr val="996633"/>
                </a:solidFill>
              </a:rPr>
              <a:t> ed</a:t>
            </a: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xStyles>
    <p:titleStyle>
      <a:lvl1pPr algn="l" eaLnBrk="0" fontAlgn="base" hangingPunct="0" rtl="0">
        <a:spcBef>
          <a:spcPct val="0"/>
        </a:spcBef>
        <a:spcAft>
          <a:spcPct val="0"/>
        </a:spcAft>
        <a:defRPr b="1" sz="3200">
          <a:solidFill>
            <a:schemeClr val="tx2"/>
          </a:solidFill>
          <a:latin typeface="+mj-lt"/>
          <a:ea typeface="+mj-ea"/>
          <a:cs typeface="+mj-cs"/>
        </a:defRPr>
      </a:lvl1pPr>
      <a:lvl2pPr algn="l" eaLnBrk="0" fontAlgn="base" hangingPunct="0" rtl="0">
        <a:spcBef>
          <a:spcPct val="0"/>
        </a:spcBef>
        <a:spcAft>
          <a:spcPct val="0"/>
        </a:spcAft>
        <a:defRPr b="1" sz="3200">
          <a:solidFill>
            <a:schemeClr val="tx2"/>
          </a:solidFill>
          <a:latin typeface="Arial" charset="0"/>
        </a:defRPr>
      </a:lvl2pPr>
      <a:lvl3pPr algn="l" eaLnBrk="0" fontAlgn="base" hangingPunct="0" rtl="0">
        <a:spcBef>
          <a:spcPct val="0"/>
        </a:spcBef>
        <a:spcAft>
          <a:spcPct val="0"/>
        </a:spcAft>
        <a:defRPr b="1" sz="3200">
          <a:solidFill>
            <a:schemeClr val="tx2"/>
          </a:solidFill>
          <a:latin typeface="Arial" charset="0"/>
        </a:defRPr>
      </a:lvl3pPr>
      <a:lvl4pPr algn="l" eaLnBrk="0" fontAlgn="base" hangingPunct="0" rtl="0">
        <a:spcBef>
          <a:spcPct val="0"/>
        </a:spcBef>
        <a:spcAft>
          <a:spcPct val="0"/>
        </a:spcAft>
        <a:defRPr b="1" sz="3200">
          <a:solidFill>
            <a:schemeClr val="tx2"/>
          </a:solidFill>
          <a:latin typeface="Arial" charset="0"/>
        </a:defRPr>
      </a:lvl4pPr>
      <a:lvl5pPr algn="l" eaLnBrk="0" fontAlgn="base" hangingPunct="0" rtl="0">
        <a:spcBef>
          <a:spcPct val="0"/>
        </a:spcBef>
        <a:spcAft>
          <a:spcPct val="0"/>
        </a:spcAft>
        <a:defRPr b="1" sz="3200">
          <a:solidFill>
            <a:schemeClr val="tx2"/>
          </a:solidFill>
          <a:latin typeface="Arial" charset="0"/>
        </a:defRPr>
      </a:lvl5pPr>
      <a:lvl6pPr algn="l" eaLnBrk="0" fontAlgn="base" hangingPunct="0" marL="457200" rtl="0">
        <a:spcBef>
          <a:spcPct val="0"/>
        </a:spcBef>
        <a:spcAft>
          <a:spcPct val="0"/>
        </a:spcAft>
        <a:defRPr b="1" sz="3200">
          <a:solidFill>
            <a:schemeClr val="tx2"/>
          </a:solidFill>
          <a:latin typeface="Arial" charset="0"/>
        </a:defRPr>
      </a:lvl6pPr>
      <a:lvl7pPr algn="l" eaLnBrk="0" fontAlgn="base" hangingPunct="0" marL="914400" rtl="0">
        <a:spcBef>
          <a:spcPct val="0"/>
        </a:spcBef>
        <a:spcAft>
          <a:spcPct val="0"/>
        </a:spcAft>
        <a:defRPr b="1" sz="3200">
          <a:solidFill>
            <a:schemeClr val="tx2"/>
          </a:solidFill>
          <a:latin typeface="Arial" charset="0"/>
        </a:defRPr>
      </a:lvl7pPr>
      <a:lvl8pPr algn="l" eaLnBrk="0" fontAlgn="base" hangingPunct="0" marL="1371600" rtl="0">
        <a:spcBef>
          <a:spcPct val="0"/>
        </a:spcBef>
        <a:spcAft>
          <a:spcPct val="0"/>
        </a:spcAft>
        <a:defRPr b="1" sz="3200">
          <a:solidFill>
            <a:schemeClr val="tx2"/>
          </a:solidFill>
          <a:latin typeface="Arial" charset="0"/>
        </a:defRPr>
      </a:lvl8pPr>
      <a:lvl9pPr algn="l" eaLnBrk="0" fontAlgn="base" hangingPunct="0" marL="1828800" rtl="0">
        <a:spcBef>
          <a:spcPct val="0"/>
        </a:spcBef>
        <a:spcAft>
          <a:spcPct val="0"/>
        </a:spcAft>
        <a:defRPr b="1" sz="3200">
          <a:solidFill>
            <a:schemeClr val="tx2"/>
          </a:solidFill>
          <a:latin typeface="Arial" charset="0"/>
        </a:defRPr>
      </a:lvl9pPr>
    </p:titleStyle>
    <p:bodyStyle>
      <a:lvl1pPr algn="l" eaLnBrk="0" fontAlgn="base" hangingPunct="0" indent="-342900" marL="342900" rtl="0">
        <a:spcBef>
          <a:spcPct val="20000"/>
        </a:spcBef>
        <a:spcAft>
          <a:spcPct val="0"/>
        </a:spcAft>
        <a:buClr>
          <a:schemeClr val="tx2"/>
        </a:buClr>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tx2"/>
        </a:buClr>
        <a:buChar char="–"/>
        <a:defRPr sz="2800">
          <a:solidFill>
            <a:schemeClr val="tx1"/>
          </a:solidFill>
          <a:latin typeface="+mn-lt"/>
        </a:defRPr>
      </a:lvl2pPr>
      <a:lvl3pPr algn="l" eaLnBrk="0" fontAlgn="base" hangingPunct="0" indent="-228600" marL="1143000" rtl="0">
        <a:spcBef>
          <a:spcPct val="20000"/>
        </a:spcBef>
        <a:spcAft>
          <a:spcPct val="0"/>
        </a:spcAft>
        <a:buClr>
          <a:schemeClr val="tx2"/>
        </a:buClr>
        <a:buChar char="•"/>
        <a:defRPr sz="2400">
          <a:solidFill>
            <a:schemeClr val="tx1"/>
          </a:solidFill>
          <a:latin typeface="+mn-lt"/>
        </a:defRPr>
      </a:lvl3pPr>
      <a:lvl4pPr algn="l" eaLnBrk="0" fontAlgn="base" hangingPunct="0" indent="-228600" marL="1600200" rtl="0">
        <a:spcBef>
          <a:spcPct val="20000"/>
        </a:spcBef>
        <a:spcAft>
          <a:spcPct val="0"/>
        </a:spcAft>
        <a:buClr>
          <a:schemeClr val="tx2"/>
        </a:buClr>
        <a:buChar char="–"/>
        <a:defRPr sz="2000">
          <a:solidFill>
            <a:schemeClr val="tx1"/>
          </a:solidFill>
          <a:latin typeface="+mn-lt"/>
        </a:defRPr>
      </a:lvl4pPr>
      <a:lvl5pPr algn="l" eaLnBrk="0" fontAlgn="base" hangingPunct="0" indent="-228600" marL="2057400" rtl="0">
        <a:spcBef>
          <a:spcPct val="20000"/>
        </a:spcBef>
        <a:spcAft>
          <a:spcPct val="0"/>
        </a:spcAft>
        <a:buClr>
          <a:schemeClr val="tx2"/>
        </a:buClr>
        <a:buChar char="»"/>
        <a:defRPr sz="2000">
          <a:solidFill>
            <a:schemeClr val="tx1"/>
          </a:solidFill>
          <a:latin typeface="+mn-lt"/>
        </a:defRPr>
      </a:lvl5pPr>
      <a:lvl6pPr algn="l" eaLnBrk="0" fontAlgn="base" hangingPunct="0" indent="-228600" marL="2514600" rtl="0">
        <a:spcBef>
          <a:spcPct val="20000"/>
        </a:spcBef>
        <a:spcAft>
          <a:spcPct val="0"/>
        </a:spcAft>
        <a:buClr>
          <a:schemeClr val="tx2"/>
        </a:buClr>
        <a:buChar char="»"/>
        <a:defRPr sz="2000">
          <a:solidFill>
            <a:schemeClr val="tx1"/>
          </a:solidFill>
          <a:latin typeface="+mn-lt"/>
        </a:defRPr>
      </a:lvl6pPr>
      <a:lvl7pPr algn="l" eaLnBrk="0" fontAlgn="base" hangingPunct="0" indent="-228600" marL="2971800" rtl="0">
        <a:spcBef>
          <a:spcPct val="20000"/>
        </a:spcBef>
        <a:spcAft>
          <a:spcPct val="0"/>
        </a:spcAft>
        <a:buClr>
          <a:schemeClr val="tx2"/>
        </a:buClr>
        <a:buChar char="»"/>
        <a:defRPr sz="2000">
          <a:solidFill>
            <a:schemeClr val="tx1"/>
          </a:solidFill>
          <a:latin typeface="+mn-lt"/>
        </a:defRPr>
      </a:lvl7pPr>
      <a:lvl8pPr algn="l" eaLnBrk="0" fontAlgn="base" hangingPunct="0" indent="-228600" marL="3429000" rtl="0">
        <a:spcBef>
          <a:spcPct val="20000"/>
        </a:spcBef>
        <a:spcAft>
          <a:spcPct val="0"/>
        </a:spcAft>
        <a:buClr>
          <a:schemeClr val="tx2"/>
        </a:buClr>
        <a:buChar char="»"/>
        <a:defRPr sz="2000">
          <a:solidFill>
            <a:schemeClr val="tx1"/>
          </a:solidFill>
          <a:latin typeface="+mn-lt"/>
        </a:defRPr>
      </a:lvl8pPr>
      <a:lvl9pPr algn="l" eaLnBrk="0" fontAlgn="base" hangingPunct="0" indent="-228600" marL="3886200" rtl="0">
        <a:spcBef>
          <a:spcPct val="20000"/>
        </a:spcBef>
        <a:spcAft>
          <a:spcPct val="0"/>
        </a:spcAft>
        <a:buClr>
          <a:schemeClr val="tx2"/>
        </a:buClr>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0.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1.jpe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2.jpeg"/><Relationship Id="rId3" Type="http://schemas.openxmlformats.org/officeDocument/2006/relationships/image" Target="../media/image23.gif"/><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4.jpeg"/><Relationship Id="rId3" Type="http://schemas.openxmlformats.org/officeDocument/2006/relationships/image" Target="../media/image25.png"/><Relationship Id="rId4" Type="http://schemas.openxmlformats.org/officeDocument/2006/relationships/slideLayout" Target="../slideLayouts/slideLayout1.xml"/><Relationship Id="rId5" Type="http://schemas.openxmlformats.org/officeDocument/2006/relationships/notesSlide" Target="../notesSlides/notesSlide13.xml"/><Relationship Id="rId6" Type="http://schemas.openxmlformats.org/officeDocument/2006/relationships/vmlDrawing" Target="../drawings/vmlDrawing8.v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6.emf"/><Relationship Id="rId3" Type="http://schemas.openxmlformats.org/officeDocument/2006/relationships/slideLayout" Target="../slideLayouts/slideLayout1.xml"/><Relationship Id="rId4" Type="http://schemas.openxmlformats.org/officeDocument/2006/relationships/notesSlide" Target="../notesSlides/notesSlide14.xml"/><Relationship Id="rId5"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7.emf"/><Relationship Id="rId3" Type="http://schemas.openxmlformats.org/officeDocument/2006/relationships/slideLayout" Target="../slideLayouts/slideLayout1.xml"/><Relationship Id="rId4" Type="http://schemas.openxmlformats.org/officeDocument/2006/relationships/notesSlide" Target="../notesSlides/notesSlide15.xml"/><Relationship Id="rId5" Type="http://schemas.openxmlformats.org/officeDocument/2006/relationships/vmlDrawing" Target="../drawings/vmlDrawing10.v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4.jpeg"/><Relationship Id="rId7" Type="http://schemas.openxmlformats.org/officeDocument/2006/relationships/slideLayout" Target="../slideLayouts/slideLayout1.xml"/><Relationship Id="rId8"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8.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29.emf"/><Relationship Id="rId3" Type="http://schemas.openxmlformats.org/officeDocument/2006/relationships/image" Target="../media/image30.emf"/><Relationship Id="rId4" Type="http://schemas.openxmlformats.org/officeDocument/2006/relationships/slideLayout" Target="../slideLayouts/slideLayout1.xml"/><Relationship Id="rId5" Type="http://schemas.openxmlformats.org/officeDocument/2006/relationships/notesSlide" Target="../notesSlides/notesSlide18.xml"/><Relationship Id="rId6"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1.emf"/><Relationship Id="rId3" Type="http://schemas.openxmlformats.org/officeDocument/2006/relationships/slideLayout" Target="../slideLayouts/slideLayout1.xml"/><Relationship Id="rId4" Type="http://schemas.openxmlformats.org/officeDocument/2006/relationships/notesSlide" Target="../notesSlides/notesSlide19.xml"/><Relationship Id="rId5"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emf"/><Relationship Id="rId3" Type="http://schemas.openxmlformats.org/officeDocument/2006/relationships/slideLayout" Target="../slideLayouts/slideLayout1.xml"/><Relationship Id="rId4" Type="http://schemas.openxmlformats.org/officeDocument/2006/relationships/notesSlide" Target="../notesSlides/notesSlide2.xml"/><Relationship Id="rId5"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2.emf"/><Relationship Id="rId3" Type="http://schemas.openxmlformats.org/officeDocument/2006/relationships/slideLayout" Target="../slideLayouts/slideLayout1.xml"/><Relationship Id="rId4" Type="http://schemas.openxmlformats.org/officeDocument/2006/relationships/notesSlide" Target="../notesSlides/notesSlide20.xml"/><Relationship Id="rId5" Type="http://schemas.openxmlformats.org/officeDocument/2006/relationships/vmlDrawing" Target="../drawings/vmlDrawing13.vml"/></Relationships>
</file>

<file path=ppt/slides/_rels/slide2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image" Target="../media/image35.gif"/><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6.pn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7.emf"/><Relationship Id="rId3" Type="http://schemas.openxmlformats.org/officeDocument/2006/relationships/image" Target="../media/image38.emf"/><Relationship Id="rId4" Type="http://schemas.openxmlformats.org/officeDocument/2006/relationships/slideLayout" Target="../slideLayouts/slideLayout1.xml"/><Relationship Id="rId5" Type="http://schemas.openxmlformats.org/officeDocument/2006/relationships/notesSlide" Target="../notesSlides/notesSlide23.xml"/><Relationship Id="rId6" Type="http://schemas.openxmlformats.org/officeDocument/2006/relationships/vmlDrawing" Target="../drawings/vmlDrawing14.vml"/></Relationships>
</file>

<file path=ppt/slides/_rels/slide24.xml.rels><?xml version="1.0" encoding="UTF-8" standalone="yes"?>
<Relationships xmlns="http://schemas.openxmlformats.org/package/2006/relationships"><Relationship Id="rId1" Type="http://schemas.openxmlformats.org/officeDocument/2006/relationships/image" Target="../media/image39.emf"/><Relationship Id="rId2" Type="http://schemas.openxmlformats.org/officeDocument/2006/relationships/image" Target="../media/image4.jpeg"/><Relationship Id="rId3" Type="http://schemas.openxmlformats.org/officeDocument/2006/relationships/slideLayout" Target="../slideLayouts/slideLayout1.xml"/><Relationship Id="rId4" Type="http://schemas.openxmlformats.org/officeDocument/2006/relationships/notesSlide" Target="../notesSlides/notesSlide24.xml"/><Relationship Id="rId5" Type="http://schemas.openxmlformats.org/officeDocument/2006/relationships/vmlDrawing" Target="../drawings/vmlDrawing15.vml"/></Relationships>
</file>

<file path=ppt/slides/_rels/slide2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0.png"/><Relationship Id="rId3" Type="http://schemas.openxmlformats.org/officeDocument/2006/relationships/hyperlink" Target="http://search.babylon.com/imageres.php?iu=http://www.daviddarling.info/images/Mobius_band.jpg&amp;ir=http://www.daviddarling.info/encyclopedia/M/Mobius_band.html&amp;ig=http://t2.gstatic.com/images?q=tbn:ANd9GcRwt5fd4WaOd57k5uXp9Q7L5TRlKCA0n8Cu6lJw2v9kRRdtQCfSieKBzg&amp;h=239&amp;w=320&amp;q=Moebius%20strip&amp;babsrc=HP_ss" TargetMode="External"/><Relationship Id="rId4" Type="http://schemas.openxmlformats.org/officeDocument/2006/relationships/image" Target="../media/image41.jpe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2.jpeg"/><Relationship Id="rId3" Type="http://schemas.openxmlformats.org/officeDocument/2006/relationships/image" Target="../media/image43.jpeg"/><Relationship Id="rId4" Type="http://schemas.openxmlformats.org/officeDocument/2006/relationships/image" Target="../media/image44.gif"/><Relationship Id="rId5" Type="http://schemas.openxmlformats.org/officeDocument/2006/relationships/slideLayout" Target="../slideLayouts/slideLayout1.xml"/><Relationship Id="rId6"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5.emf"/><Relationship Id="rId3" Type="http://schemas.openxmlformats.org/officeDocument/2006/relationships/slideLayout" Target="../slideLayouts/slideLayout1.xml"/><Relationship Id="rId4" Type="http://schemas.openxmlformats.org/officeDocument/2006/relationships/notesSlide" Target="../notesSlides/notesSlide28.xml"/><Relationship Id="rId5" Type="http://schemas.openxmlformats.org/officeDocument/2006/relationships/vmlDrawing" Target="../drawings/vmlDrawing16.vml"/></Relationships>
</file>

<file path=ppt/slides/_rels/slide2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46.emf"/><Relationship Id="rId3" Type="http://schemas.openxmlformats.org/officeDocument/2006/relationships/image" Target="../media/image47.emf"/><Relationship Id="rId4" Type="http://schemas.openxmlformats.org/officeDocument/2006/relationships/slideLayout" Target="../slideLayouts/slideLayout1.xml"/><Relationship Id="rId5" Type="http://schemas.openxmlformats.org/officeDocument/2006/relationships/notesSlide" Target="../notesSlides/notesSlide29.xml"/><Relationship Id="rId6" Type="http://schemas.openxmlformats.org/officeDocument/2006/relationships/vmlDrawing" Target="../drawings/vmlDrawing17.v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6.emf"/><Relationship Id="rId3" Type="http://schemas.openxmlformats.org/officeDocument/2006/relationships/image" Target="../media/image7.emf"/><Relationship Id="rId4" Type="http://schemas.openxmlformats.org/officeDocument/2006/relationships/image" Target="../media/image8.wmf"/><Relationship Id="rId5" Type="http://schemas.openxmlformats.org/officeDocument/2006/relationships/slideLayout" Target="../slideLayouts/slideLayout1.xml"/><Relationship Id="rId6" Type="http://schemas.openxmlformats.org/officeDocument/2006/relationships/notesSlide" Target="../notesSlides/notesSlide3.xml"/><Relationship Id="rId7"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48.emf"/><Relationship Id="rId2" Type="http://schemas.openxmlformats.org/officeDocument/2006/relationships/slideLayout" Target="../slideLayouts/slideLayout1.xml"/><Relationship Id="rId3" Type="http://schemas.openxmlformats.org/officeDocument/2006/relationships/notesSlide" Target="../notesSlides/notesSlide31.xml"/><Relationship Id="rId4" Type="http://schemas.openxmlformats.org/officeDocument/2006/relationships/vmlDrawing" Target="../drawings/vmlDrawing18.vml"/></Relationships>
</file>

<file path=ppt/slides/_rels/slide3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50.emf"/><Relationship Id="rId3" Type="http://schemas.openxmlformats.org/officeDocument/2006/relationships/slideLayout" Target="../slideLayouts/slideLayout7.xml"/><Relationship Id="rId4" Type="http://schemas.openxmlformats.org/officeDocument/2006/relationships/notesSlide" Target="../notesSlides/notesSlide33.xml"/><Relationship Id="rId5" Type="http://schemas.openxmlformats.org/officeDocument/2006/relationships/vmlDrawing" Target="../drawings/vmlDrawing19.vml"/></Relationships>
</file>

<file path=ppt/slides/_rels/slide34.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51.emf"/><Relationship Id="rId3" Type="http://schemas.openxmlformats.org/officeDocument/2006/relationships/slideLayout" Target="../slideLayouts/slideLayout7.xml"/><Relationship Id="rId4" Type="http://schemas.openxmlformats.org/officeDocument/2006/relationships/notesSlide" Target="../notesSlides/notesSlide34.xml"/><Relationship Id="rId5" Type="http://schemas.openxmlformats.org/officeDocument/2006/relationships/vmlDrawing" Target="../drawings/vmlDrawing20.vml"/></Relationships>
</file>

<file path=ppt/slides/_rels/slide35.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51.emf"/><Relationship Id="rId3" Type="http://schemas.openxmlformats.org/officeDocument/2006/relationships/slideLayout" Target="../slideLayouts/slideLayout7.xml"/><Relationship Id="rId4" Type="http://schemas.openxmlformats.org/officeDocument/2006/relationships/notesSlide" Target="../notesSlides/notesSlide35.xml"/><Relationship Id="rId5" Type="http://schemas.openxmlformats.org/officeDocument/2006/relationships/vmlDrawing" Target="../drawings/vmlDrawing21.vml"/></Relationships>
</file>

<file path=ppt/slides/_rels/slide36.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7.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15.emf"/><Relationship Id="rId3" Type="http://schemas.openxmlformats.org/officeDocument/2006/relationships/slideLayout" Target="../slideLayouts/slideLayout7.xml"/><Relationship Id="rId4" Type="http://schemas.openxmlformats.org/officeDocument/2006/relationships/notesSlide" Target="../notesSlides/notesSlide37.xml"/><Relationship Id="rId5" Type="http://schemas.openxmlformats.org/officeDocument/2006/relationships/vmlDrawing" Target="../drawings/vmlDrawing22.vml"/></Relationships>
</file>

<file path=ppt/slides/_rels/slide38.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tags" Target="../tags/tag1.xml"/><Relationship Id="rId3" Type="http://schemas.openxmlformats.org/officeDocument/2006/relationships/slideLayout" Target="../slideLayouts/slideLayout1.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tags" Target="../tags/tag2.xml"/><Relationship Id="rId3" Type="http://schemas.openxmlformats.org/officeDocument/2006/relationships/slideLayout" Target="../slideLayouts/slideLayout1.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9.emf"/><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8.wmf"/><Relationship Id="rId9" Type="http://schemas.openxmlformats.org/officeDocument/2006/relationships/slideLayout" Target="../slideLayouts/slideLayout1.xml"/><Relationship Id="rId10" Type="http://schemas.openxmlformats.org/officeDocument/2006/relationships/notesSlide" Target="../notesSlides/notesSlide4.xml"/><Relationship Id="rId11" Type="http://schemas.openxmlformats.org/officeDocument/2006/relationships/vmlDrawing" Target="../drawings/vmlDrawing3.vml"/></Relationships>
</file>

<file path=ppt/slides/_rels/slide40.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38.emf"/><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40.xml"/><Relationship Id="rId6" Type="http://schemas.openxmlformats.org/officeDocument/2006/relationships/vmlDrawing" Target="../drawings/vmlDrawing23.vml"/></Relationships>
</file>

<file path=ppt/slides/_rels/slide41.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52.emf"/><Relationship Id="rId3" Type="http://schemas.openxmlformats.org/officeDocument/2006/relationships/slideLayout" Target="../slideLayouts/slideLayout7.xml"/><Relationship Id="rId4" Type="http://schemas.openxmlformats.org/officeDocument/2006/relationships/notesSlide" Target="../notesSlides/notesSlide41.xml"/><Relationship Id="rId5" Type="http://schemas.openxmlformats.org/officeDocument/2006/relationships/vmlDrawing" Target="../drawings/vmlDrawing24.vml"/></Relationships>
</file>

<file path=ppt/slides/_rels/slide42.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7.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7.xml"/><Relationship Id="rId3"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5.emf"/><Relationship Id="rId3" Type="http://schemas.openxmlformats.org/officeDocument/2006/relationships/slideLayout" Target="../slideLayouts/slideLayout1.xml"/><Relationship Id="rId4" Type="http://schemas.openxmlformats.org/officeDocument/2006/relationships/notesSlide" Target="../notesSlides/notesSlide5.xml"/><Relationship Id="rId5" Type="http://schemas.openxmlformats.org/officeDocument/2006/relationships/vmlDrawing" Target="../drawings/vmlDrawing4.v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6.emf"/><Relationship Id="rId3" Type="http://schemas.openxmlformats.org/officeDocument/2006/relationships/slideLayout" Target="../slideLayouts/slideLayout1.xml"/><Relationship Id="rId4" Type="http://schemas.openxmlformats.org/officeDocument/2006/relationships/notesSlide" Target="../notesSlides/notesSlide6.xml"/><Relationship Id="rId5"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7.emf"/><Relationship Id="rId3" Type="http://schemas.openxmlformats.org/officeDocument/2006/relationships/slideLayout" Target="../slideLayouts/slideLayout1.xml"/><Relationship Id="rId4" Type="http://schemas.openxmlformats.org/officeDocument/2006/relationships/notesSlide" Target="../notesSlides/notesSlide7.xml"/><Relationship Id="rId5"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8.emf"/><Relationship Id="rId3" Type="http://schemas.openxmlformats.org/officeDocument/2006/relationships/slideLayout" Target="../slideLayouts/slideLayout1.xml"/><Relationship Id="rId4" Type="http://schemas.openxmlformats.org/officeDocument/2006/relationships/notesSlide" Target="../notesSlides/notesSlide8.xml"/><Relationship Id="rId5" Type="http://schemas.openxmlformats.org/officeDocument/2006/relationships/vmlDrawing" Target="../drawings/vmlDrawing7.vml"/></Relationships>
</file>

<file path=ppt/slides/_rels/slide9.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4.jpe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25" name=""/>
        <p:cNvGrpSpPr/>
        <p:nvPr/>
      </p:nvGrpSpPr>
      <p:grpSpPr>
        <a:xfrm>
          <a:off x="0" y="0"/>
          <a:ext cx="0" cy="0"/>
          <a:chOff x="0" y="0"/>
          <a:chExt cx="0" cy="0"/>
        </a:xfrm>
      </p:grpSpPr>
      <p:sp>
        <p:nvSpPr>
          <p:cNvPr id="1048582" name="Rectangle 14"/>
          <p:cNvSpPr>
            <a:spLocks noChangeArrowheads="1"/>
          </p:cNvSpPr>
          <p:nvPr/>
        </p:nvSpPr>
        <p:spPr bwMode="auto">
          <a:xfrm>
            <a:off x="0" y="0"/>
            <a:ext cx="9144000" cy="6858000"/>
          </a:xfrm>
          <a:prstGeom prst="rect"/>
          <a:gradFill rotWithShape="1">
            <a:gsLst>
              <a:gs pos="0">
                <a:srgbClr val="3399FF"/>
              </a:gs>
              <a:gs pos="50000">
                <a:schemeClr val="hlink"/>
              </a:gs>
              <a:gs pos="100000">
                <a:srgbClr val="3399FF"/>
              </a:gs>
            </a:gsLst>
            <a:lin ang="2700000" scaled="1"/>
          </a:gradFill>
          <a:ln w="9525">
            <a:solidFill>
              <a:schemeClr val="tx1"/>
            </a:solidFill>
            <a:miter lim="800000"/>
            <a:headEnd/>
            <a:tailEnd/>
          </a:ln>
          <a:effectLst/>
        </p:spPr>
        <p:txBody>
          <a:bodyPr anchor="ctr" wrap="none"/>
          <a:p>
            <a:endParaRPr lang="en-US"/>
          </a:p>
        </p:txBody>
      </p:sp>
      <p:sp>
        <p:nvSpPr>
          <p:cNvPr id="1048583" name="Rectangle 15"/>
          <p:cNvSpPr>
            <a:spLocks noChangeArrowheads="1"/>
          </p:cNvSpPr>
          <p:nvPr/>
        </p:nvSpPr>
        <p:spPr bwMode="auto">
          <a:xfrm>
            <a:off x="1447800" y="0"/>
            <a:ext cx="6324600" cy="6858000"/>
          </a:xfrm>
          <a:prstGeom prst="rect"/>
          <a:solidFill>
            <a:srgbClr val="DDDDDD"/>
          </a:solidFill>
          <a:ln w="28575">
            <a:solidFill>
              <a:schemeClr val="tx1"/>
            </a:solidFill>
            <a:miter lim="800000"/>
            <a:headEnd/>
            <a:tailEnd/>
          </a:ln>
          <a:effectLst/>
        </p:spPr>
        <p:txBody>
          <a:bodyPr anchor="ctr" wrap="none"/>
          <a:p>
            <a:endParaRPr lang="en-US"/>
          </a:p>
        </p:txBody>
      </p:sp>
      <p:sp>
        <p:nvSpPr>
          <p:cNvPr id="1048584" name="Rectangle 10"/>
          <p:cNvSpPr>
            <a:spLocks noChangeArrowheads="1"/>
          </p:cNvSpPr>
          <p:nvPr/>
        </p:nvSpPr>
        <p:spPr bwMode="auto">
          <a:xfrm>
            <a:off x="1905000" y="228600"/>
            <a:ext cx="5410200" cy="6477000"/>
          </a:xfrm>
          <a:prstGeom prst="rect"/>
          <a:solidFill>
            <a:schemeClr val="tx1"/>
          </a:solidFill>
          <a:ln w="9525">
            <a:solidFill>
              <a:schemeClr val="tx1"/>
            </a:solidFill>
            <a:miter lim="800000"/>
            <a:headEnd/>
            <a:tailEnd/>
          </a:ln>
          <a:effectLst/>
        </p:spPr>
        <p:txBody>
          <a:bodyPr anchor="ctr" wrap="none"/>
          <a:p>
            <a:endParaRPr lang="en-US"/>
          </a:p>
        </p:txBody>
      </p:sp>
      <p:sp>
        <p:nvSpPr>
          <p:cNvPr id="1048585" name="Text Box 12"/>
          <p:cNvSpPr txBox="1">
            <a:spLocks noChangeArrowheads="1"/>
          </p:cNvSpPr>
          <p:nvPr/>
        </p:nvSpPr>
        <p:spPr bwMode="auto">
          <a:xfrm>
            <a:off x="2133600" y="457200"/>
            <a:ext cx="4876800" cy="2575560"/>
          </a:xfrm>
          <a:prstGeom prst="rect"/>
          <a:solidFill>
            <a:schemeClr val="tx1"/>
          </a:solidFill>
          <a:ln w="9525">
            <a:noFill/>
            <a:miter lim="800000"/>
            <a:headEnd/>
            <a:tailEnd/>
          </a:ln>
          <a:effectLst/>
        </p:spPr>
        <p:txBody>
          <a:bodyPr>
            <a:spAutoFit/>
          </a:bodyPr>
          <a:p>
            <a:pPr algn="ctr" eaLnBrk="1" hangingPunct="1">
              <a:spcBef>
                <a:spcPct val="50000"/>
              </a:spcBef>
            </a:pPr>
            <a:r>
              <a:rPr sz="4800" lang="en-US">
                <a:solidFill>
                  <a:schemeClr val="bg1"/>
                </a:solidFill>
              </a:rPr>
              <a:t>Digital Fundamentals</a:t>
            </a:r>
            <a:endParaRPr sz="4400" lang="en-US">
              <a:solidFill>
                <a:schemeClr val="bg1"/>
              </a:solidFill>
            </a:endParaRPr>
          </a:p>
          <a:p>
            <a:pPr algn="ctr" eaLnBrk="1" hangingPunct="1">
              <a:spcBef>
                <a:spcPct val="50000"/>
              </a:spcBef>
            </a:pPr>
            <a:r>
              <a:rPr sz="1800" lang="en-US">
                <a:solidFill>
                  <a:schemeClr val="bg1"/>
                </a:solidFill>
              </a:rPr>
              <a:t>Tenth Edition</a:t>
            </a:r>
          </a:p>
          <a:p>
            <a:pPr algn="ctr" eaLnBrk="1" hangingPunct="1">
              <a:spcBef>
                <a:spcPct val="50000"/>
              </a:spcBef>
            </a:pPr>
            <a:r>
              <a:rPr sz="2800" lang="en-US">
                <a:solidFill>
                  <a:schemeClr val="bg1"/>
                </a:solidFill>
                <a:latin typeface="Arial" charset="0"/>
              </a:rPr>
              <a:t>Floyd</a:t>
            </a:r>
          </a:p>
        </p:txBody>
      </p:sp>
      <p:pic>
        <p:nvPicPr>
          <p:cNvPr id="2097152" name="Picture 20" descr="Cover image for DF10-small"/>
          <p:cNvPicPr>
            <a:picLocks noChangeAspect="1" noChangeArrowheads="1"/>
          </p:cNvPicPr>
          <p:nvPr/>
        </p:nvPicPr>
        <p:blipFill>
          <a:blip xmlns:r="http://schemas.openxmlformats.org/officeDocument/2006/relationships" r:embed="rId1" cstate="print"/>
          <a:srcRect/>
          <a:stretch>
            <a:fillRect/>
          </a:stretch>
        </p:blipFill>
        <p:spPr bwMode="auto">
          <a:xfrm>
            <a:off x="2286000" y="3230563"/>
            <a:ext cx="4572000" cy="3017837"/>
          </a:xfrm>
          <a:prstGeom prst="rect"/>
          <a:noFill/>
        </p:spPr>
      </p:pic>
      <p:sp>
        <p:nvSpPr>
          <p:cNvPr id="1048586" name="Text Box 13"/>
          <p:cNvSpPr txBox="1">
            <a:spLocks noChangeArrowheads="1"/>
          </p:cNvSpPr>
          <p:nvPr/>
        </p:nvSpPr>
        <p:spPr bwMode="auto">
          <a:xfrm>
            <a:off x="3749675" y="4648200"/>
            <a:ext cx="1736725" cy="510541"/>
          </a:xfrm>
          <a:prstGeom prst="rect"/>
          <a:solidFill>
            <a:schemeClr val="folHlink"/>
          </a:solidFill>
          <a:ln w="19050">
            <a:solidFill>
              <a:srgbClr val="000000"/>
            </a:solidFill>
            <a:miter lim="800000"/>
            <a:headEnd/>
            <a:tailEnd/>
          </a:ln>
          <a:effectLst/>
        </p:spPr>
        <p:txBody>
          <a:bodyPr>
            <a:spAutoFit/>
          </a:bodyPr>
          <a:p>
            <a:pPr eaLnBrk="1" hangingPunct="1">
              <a:spcBef>
                <a:spcPct val="50000"/>
              </a:spcBef>
            </a:pPr>
            <a:r>
              <a:rPr sz="2800" lang="en-US">
                <a:solidFill>
                  <a:srgbClr val="008000"/>
                </a:solidFill>
              </a:rPr>
              <a:t>Chapter 9</a:t>
            </a:r>
          </a:p>
        </p:txBody>
      </p:sp>
      <p:sp>
        <p:nvSpPr>
          <p:cNvPr id="1048587" name="Text Box 19"/>
          <p:cNvSpPr txBox="1">
            <a:spLocks noChangeArrowheads="1"/>
          </p:cNvSpPr>
          <p:nvPr/>
        </p:nvSpPr>
        <p:spPr bwMode="auto">
          <a:xfrm>
            <a:off x="5486400" y="6324600"/>
            <a:ext cx="2438400" cy="274638"/>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5" presetSubtype="0">
                                  <p:stCondLst>
                                    <p:cond delay="0"/>
                                  </p:stCondLst>
                                  <p:childTnLst>
                                    <p:set>
                                      <p:cBhvr>
                                        <p:cTn dur="1" fill="hold" id="6">
                                          <p:stCondLst>
                                            <p:cond delay="0"/>
                                          </p:stCondLst>
                                        </p:cTn>
                                        <p:tgtEl>
                                          <p:spTgt spid="1048586"/>
                                        </p:tgtEl>
                                        <p:attrNameLst>
                                          <p:attrName>style.visibility</p:attrName>
                                        </p:attrNameLst>
                                      </p:cBhvr>
                                      <p:to>
                                        <p:strVal val="visible"/>
                                      </p:to>
                                    </p:set>
                                    <p:anim calcmode="lin" valueType="num">
                                      <p:cBhvr>
                                        <p:cTn dur="1000" fill="hold" id="7"/>
                                        <p:tgtEl>
                                          <p:spTgt spid="1048586"/>
                                        </p:tgtEl>
                                        <p:attrNameLst>
                                          <p:attrName>ppt_w</p:attrName>
                                        </p:attrNameLst>
                                      </p:cBhvr>
                                      <p:tavLst>
                                        <p:tav tm="0">
                                          <p:val>
                                            <p:strVal val="#ppt_w*0.70"/>
                                          </p:val>
                                        </p:tav>
                                        <p:tav tm="100000">
                                          <p:val>
                                            <p:strVal val="#ppt_w"/>
                                          </p:val>
                                        </p:tav>
                                      </p:tavLst>
                                    </p:anim>
                                    <p:anim calcmode="lin" valueType="num">
                                      <p:cBhvr>
                                        <p:cTn dur="1000" fill="hold" id="8"/>
                                        <p:tgtEl>
                                          <p:spTgt spid="1048586"/>
                                        </p:tgtEl>
                                        <p:attrNameLst>
                                          <p:attrName>ppt_h</p:attrName>
                                        </p:attrNameLst>
                                      </p:cBhvr>
                                      <p:tavLst>
                                        <p:tav tm="0">
                                          <p:val>
                                            <p:strVal val="#ppt_h"/>
                                          </p:val>
                                        </p:tav>
                                        <p:tav tm="100000">
                                          <p:val>
                                            <p:strVal val="#ppt_h"/>
                                          </p:val>
                                        </p:tav>
                                      </p:tavLst>
                                    </p:anim>
                                    <p:animEffect transition="in" filter="fade">
                                      <p:cBhvr>
                                        <p:cTn dur="1000" id="9"/>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showMasterPhAnim="0">
  <p:cSld>
    <p:spTree>
      <p:nvGrpSpPr>
        <p:cNvPr id="102" name=""/>
        <p:cNvGrpSpPr/>
        <p:nvPr/>
      </p:nvGrpSpPr>
      <p:grpSpPr>
        <a:xfrm>
          <a:off x="0" y="0"/>
          <a:ext cx="0" cy="0"/>
          <a:chOff x="0" y="0"/>
          <a:chExt cx="0" cy="0"/>
        </a:xfrm>
      </p:grpSpPr>
      <p:pic>
        <p:nvPicPr>
          <p:cNvPr id="2097205"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48"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749" name="Rectangle 4"/>
          <p:cNvSpPr>
            <a:spLocks noChangeArrowheads="1"/>
          </p:cNvSpPr>
          <p:nvPr/>
        </p:nvSpPr>
        <p:spPr bwMode="auto">
          <a:xfrm>
            <a:off x="914400" y="1143000"/>
            <a:ext cx="39039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The 74HC165 Shift Register </a:t>
            </a:r>
          </a:p>
        </p:txBody>
      </p:sp>
      <p:sp>
        <p:nvSpPr>
          <p:cNvPr id="1048750" name="Text Box 6"/>
          <p:cNvSpPr txBox="1">
            <a:spLocks noChangeArrowheads="1"/>
          </p:cNvSpPr>
          <p:nvPr/>
        </p:nvSpPr>
        <p:spPr bwMode="auto">
          <a:xfrm>
            <a:off x="990600" y="1676400"/>
            <a:ext cx="7543800" cy="777239"/>
          </a:xfrm>
          <a:prstGeom prst="rect"/>
          <a:noFill/>
          <a:ln w="9525">
            <a:noFill/>
            <a:miter lim="800000"/>
            <a:headEnd/>
            <a:tailEnd/>
          </a:ln>
          <a:effectLst/>
        </p:spPr>
        <p:txBody>
          <a:bodyPr>
            <a:spAutoFit/>
          </a:bodyPr>
          <a:p>
            <a:pPr>
              <a:spcBef>
                <a:spcPct val="50000"/>
              </a:spcBef>
            </a:pPr>
            <a:r>
              <a:rPr sz="2000" lang="en-US"/>
              <a:t>Here the scope is opened and you can observe the pattern. The MSB is HIGH and is on the </a:t>
            </a:r>
            <a:r>
              <a:rPr sz="2000" i="1" lang="en-US"/>
              <a:t>Q</a:t>
            </a:r>
            <a:r>
              <a:rPr baseline="-25000" sz="2000" lang="en-US"/>
              <a:t>7</a:t>
            </a:r>
            <a:r>
              <a:rPr sz="2000" lang="en-US"/>
              <a:t> output as soon as LOAD is LOW.  </a:t>
            </a:r>
          </a:p>
        </p:txBody>
      </p:sp>
      <p:pic>
        <p:nvPicPr>
          <p:cNvPr id="2097206" name="Picture 16"/>
          <p:cNvPicPr>
            <a:picLocks noChangeAspect="1" noChangeArrowheads="1"/>
          </p:cNvPicPr>
          <p:nvPr/>
        </p:nvPicPr>
        <p:blipFill>
          <a:blip xmlns:r="http://schemas.openxmlformats.org/officeDocument/2006/relationships" r:embed="rId2" cstate="print"/>
          <a:srcRect/>
          <a:stretch>
            <a:fillRect/>
          </a:stretch>
        </p:blipFill>
        <p:spPr bwMode="auto">
          <a:xfrm>
            <a:off x="1676400" y="2447925"/>
            <a:ext cx="6338888" cy="3756025"/>
          </a:xfrm>
          <a:prstGeom prst="rect"/>
          <a:noFill/>
          <a:ln w="19050">
            <a:solidFill>
              <a:schemeClr val="tx1"/>
            </a:solidFill>
            <a:miter lim="800000"/>
            <a:headEnd/>
            <a:tailEnd/>
          </a:ln>
          <a:effectLst/>
        </p:spPr>
      </p:pic>
      <p:sp>
        <p:nvSpPr>
          <p:cNvPr id="1048751" name="Text Box 17"/>
          <p:cNvSpPr txBox="1">
            <a:spLocks noChangeArrowheads="1"/>
          </p:cNvSpPr>
          <p:nvPr/>
        </p:nvSpPr>
        <p:spPr bwMode="auto">
          <a:xfrm>
            <a:off x="2209800" y="4762500"/>
            <a:ext cx="685800" cy="346075"/>
          </a:xfrm>
          <a:prstGeom prst="rect"/>
          <a:solidFill>
            <a:srgbClr val="FFFFFF"/>
          </a:solidFill>
          <a:ln w="9525">
            <a:solidFill>
              <a:srgbClr val="3366FF"/>
            </a:solidFill>
            <a:miter lim="800000"/>
            <a:headEnd/>
            <a:tailEnd/>
          </a:ln>
          <a:effectLst/>
        </p:spPr>
        <p:txBody>
          <a:bodyPr>
            <a:spAutoFit/>
          </a:bodyPr>
          <a:p>
            <a:pPr>
              <a:spcBef>
                <a:spcPct val="50000"/>
              </a:spcBef>
            </a:pPr>
            <a:r>
              <a:rPr sz="1600" i="1" lang="en-US">
                <a:solidFill>
                  <a:srgbClr val="3366FF"/>
                </a:solidFill>
              </a:rPr>
              <a:t>Load</a:t>
            </a:r>
          </a:p>
        </p:txBody>
      </p:sp>
      <p:sp>
        <p:nvSpPr>
          <p:cNvPr id="1048752" name="Line 18"/>
          <p:cNvSpPr>
            <a:spLocks noChangeShapeType="1"/>
          </p:cNvSpPr>
          <p:nvPr/>
        </p:nvSpPr>
        <p:spPr bwMode="auto">
          <a:xfrm>
            <a:off x="2895600" y="4876800"/>
            <a:ext cx="381000" cy="0"/>
          </a:xfrm>
          <a:prstGeom prst="line"/>
          <a:noFill/>
          <a:ln w="9525">
            <a:solidFill>
              <a:srgbClr val="3366FF"/>
            </a:solidFill>
            <a:round/>
            <a:headEnd/>
            <a:tailEnd type="triangle" w="med" len="med"/>
          </a:ln>
          <a:effectLst/>
        </p:spPr>
        <p:txBody>
          <a:bodyPr/>
          <a:p>
            <a:endParaRPr lang="en-US"/>
          </a:p>
        </p:txBody>
      </p:sp>
      <p:sp>
        <p:nvSpPr>
          <p:cNvPr id="1048753" name="Text Box 19"/>
          <p:cNvSpPr txBox="1">
            <a:spLocks noChangeArrowheads="1"/>
          </p:cNvSpPr>
          <p:nvPr/>
        </p:nvSpPr>
        <p:spPr bwMode="auto">
          <a:xfrm>
            <a:off x="2438400" y="4267200"/>
            <a:ext cx="457200" cy="383540"/>
          </a:xfrm>
          <a:prstGeom prst="rect"/>
          <a:solidFill>
            <a:srgbClr val="FFFFFF"/>
          </a:solidFill>
          <a:ln w="9525">
            <a:solidFill>
              <a:srgbClr val="FF0000"/>
            </a:solidFill>
            <a:miter lim="800000"/>
            <a:headEnd/>
            <a:tailEnd/>
          </a:ln>
          <a:effectLst/>
        </p:spPr>
        <p:txBody>
          <a:bodyPr>
            <a:spAutoFit/>
          </a:bodyPr>
          <a:p>
            <a:pPr>
              <a:spcBef>
                <a:spcPct val="50000"/>
              </a:spcBef>
            </a:pPr>
            <a:r>
              <a:rPr sz="1600" i="1" lang="en-US">
                <a:solidFill>
                  <a:srgbClr val="FF0000"/>
                </a:solidFill>
              </a:rPr>
              <a:t>Q</a:t>
            </a:r>
            <a:r>
              <a:rPr baseline="-25000" sz="1600" lang="en-US">
                <a:solidFill>
                  <a:srgbClr val="FF0000"/>
                </a:solidFill>
              </a:rPr>
              <a:t>7</a:t>
            </a:r>
          </a:p>
        </p:txBody>
      </p:sp>
      <p:sp>
        <p:nvSpPr>
          <p:cNvPr id="1048754" name="Line 20"/>
          <p:cNvSpPr>
            <a:spLocks noChangeShapeType="1"/>
          </p:cNvSpPr>
          <p:nvPr/>
        </p:nvSpPr>
        <p:spPr bwMode="auto">
          <a:xfrm>
            <a:off x="2895600" y="4419600"/>
            <a:ext cx="381000" cy="0"/>
          </a:xfrm>
          <a:prstGeom prst="line"/>
          <a:noFill/>
          <a:ln w="9525">
            <a:solidFill>
              <a:srgbClr val="FF0000"/>
            </a:solidFill>
            <a:round/>
            <a:headEnd/>
            <a:tailEnd type="triangle" w="med" len="med"/>
          </a:ln>
          <a:effectLst/>
        </p:spPr>
        <p:txBody>
          <a:bodyPr/>
          <a:p>
            <a:endParaRPr lang="en-US"/>
          </a:p>
        </p:txBody>
      </p:sp>
      <p:sp>
        <p:nvSpPr>
          <p:cNvPr id="1048755" name="Text Box 21"/>
          <p:cNvSpPr txBox="1">
            <a:spLocks noChangeArrowheads="1"/>
          </p:cNvSpPr>
          <p:nvPr/>
        </p:nvSpPr>
        <p:spPr bwMode="auto">
          <a:xfrm>
            <a:off x="2362200" y="5257800"/>
            <a:ext cx="533400" cy="346075"/>
          </a:xfrm>
          <a:prstGeom prst="rect"/>
          <a:solidFill>
            <a:srgbClr val="FFFFFF"/>
          </a:solidFill>
          <a:ln w="9525">
            <a:solidFill>
              <a:srgbClr val="008000"/>
            </a:solidFill>
            <a:miter lim="800000"/>
            <a:headEnd/>
            <a:tailEnd/>
          </a:ln>
          <a:effectLst/>
        </p:spPr>
        <p:txBody>
          <a:bodyPr>
            <a:spAutoFit/>
          </a:bodyPr>
          <a:p>
            <a:pPr>
              <a:spcBef>
                <a:spcPct val="50000"/>
              </a:spcBef>
            </a:pPr>
            <a:r>
              <a:rPr sz="1600" lang="en-US">
                <a:solidFill>
                  <a:srgbClr val="008000"/>
                </a:solidFill>
              </a:rPr>
              <a:t>Clk</a:t>
            </a:r>
          </a:p>
        </p:txBody>
      </p:sp>
      <p:sp>
        <p:nvSpPr>
          <p:cNvPr id="1048756" name="Line 22"/>
          <p:cNvSpPr>
            <a:spLocks noChangeShapeType="1"/>
          </p:cNvSpPr>
          <p:nvPr/>
        </p:nvSpPr>
        <p:spPr bwMode="auto">
          <a:xfrm>
            <a:off x="2895600" y="5410200"/>
            <a:ext cx="228600" cy="0"/>
          </a:xfrm>
          <a:prstGeom prst="line"/>
          <a:noFill/>
          <a:ln w="9525">
            <a:solidFill>
              <a:srgbClr val="008000"/>
            </a:solidFill>
            <a:round/>
            <a:headEnd/>
            <a:tailEnd type="triangle" w="med" len="med"/>
          </a:ln>
          <a:effectLst/>
        </p:spPr>
        <p:txBody>
          <a:bodyPr/>
          <a:p>
            <a:endParaRPr lang="en-US"/>
          </a:p>
        </p:txBody>
      </p:sp>
      <p:grpSp>
        <p:nvGrpSpPr>
          <p:cNvPr id="103" name="Group 24"/>
          <p:cNvGrpSpPr/>
          <p:nvPr/>
        </p:nvGrpSpPr>
        <p:grpSpPr bwMode="auto">
          <a:xfrm>
            <a:off x="1981200" y="2438400"/>
            <a:ext cx="914400" cy="533400"/>
            <a:chOff x="1248" y="1536"/>
            <a:chExt cx="576" cy="336"/>
          </a:xfrm>
        </p:grpSpPr>
        <p:sp>
          <p:nvSpPr>
            <p:cNvPr id="1048757" name="Text Box 25"/>
            <p:cNvSpPr txBox="1">
              <a:spLocks noChangeArrowheads="1"/>
            </p:cNvSpPr>
            <p:nvPr/>
          </p:nvSpPr>
          <p:spPr bwMode="auto">
            <a:xfrm>
              <a:off x="1248" y="1536"/>
              <a:ext cx="427" cy="218"/>
            </a:xfrm>
            <a:prstGeom prst="rect"/>
            <a:solidFill>
              <a:srgbClr val="FFFFFF"/>
            </a:solidFill>
            <a:ln w="9525">
              <a:solidFill>
                <a:srgbClr val="FF0000"/>
              </a:solidFill>
              <a:miter lim="800000"/>
              <a:headEnd/>
              <a:tailEnd/>
            </a:ln>
            <a:effectLst/>
          </p:spPr>
          <p:txBody>
            <a:bodyPr>
              <a:spAutoFit/>
            </a:bodyPr>
            <a:p>
              <a:pPr>
                <a:spcBef>
                  <a:spcPct val="50000"/>
                </a:spcBef>
              </a:pPr>
              <a:r>
                <a:rPr sz="1600" lang="en-US">
                  <a:solidFill>
                    <a:srgbClr val="FF0000"/>
                  </a:solidFill>
                </a:rPr>
                <a:t>MSB</a:t>
              </a:r>
            </a:p>
          </p:txBody>
        </p:sp>
        <p:sp>
          <p:nvSpPr>
            <p:cNvPr id="1048758" name="Line 26"/>
            <p:cNvSpPr>
              <a:spLocks noChangeShapeType="1"/>
            </p:cNvSpPr>
            <p:nvPr/>
          </p:nvSpPr>
          <p:spPr bwMode="auto">
            <a:xfrm>
              <a:off x="1664" y="1728"/>
              <a:ext cx="160" cy="144"/>
            </a:xfrm>
            <a:prstGeom prst="line"/>
            <a:noFill/>
            <a:ln w="9525">
              <a:solidFill>
                <a:srgbClr val="FF0000"/>
              </a:solidFill>
              <a:round/>
              <a:headEnd/>
              <a:tailEnd type="triangle" w="med" len="med"/>
            </a:ln>
            <a:effectLst/>
          </p:spPr>
          <p:txBody>
            <a:bodyPr/>
            <a:p>
              <a:endParaRPr lang="en-US"/>
            </a:p>
          </p:txBody>
        </p:sp>
      </p:grpSp>
      <p:sp>
        <p:nvSpPr>
          <p:cNvPr id="1048759" name="Line 27"/>
          <p:cNvSpPr>
            <a:spLocks noChangeShapeType="1"/>
          </p:cNvSpPr>
          <p:nvPr/>
        </p:nvSpPr>
        <p:spPr bwMode="auto">
          <a:xfrm>
            <a:off x="2590800" y="2819400"/>
            <a:ext cx="762000" cy="1524000"/>
          </a:xfrm>
          <a:prstGeom prst="line"/>
          <a:noFill/>
          <a:ln w="9525">
            <a:solidFill>
              <a:srgbClr val="FF0000"/>
            </a:solidFill>
            <a:round/>
            <a:headEnd/>
            <a:tailEnd type="triangle" w="med" len="med"/>
          </a:ln>
          <a:effectLst/>
        </p:spPr>
        <p:txBody>
          <a:bodyPr/>
          <a:p>
            <a:endParaRPr lang="en-US"/>
          </a:p>
        </p:txBody>
      </p:sp>
      <p:sp>
        <p:nvSpPr>
          <p:cNvPr id="1048760" name="Line 29"/>
          <p:cNvSpPr>
            <a:spLocks noChangeShapeType="1"/>
          </p:cNvSpPr>
          <p:nvPr/>
        </p:nvSpPr>
        <p:spPr bwMode="auto">
          <a:xfrm>
            <a:off x="2351088" y="4833938"/>
            <a:ext cx="381000" cy="0"/>
          </a:xfrm>
          <a:prstGeom prst="line"/>
          <a:noFill/>
          <a:ln w="9525">
            <a:solidFill>
              <a:srgbClr val="3366FF"/>
            </a:solidFill>
            <a:round/>
            <a:headEnd/>
            <a:tailEnd/>
          </a:ln>
          <a:effectLst/>
        </p:spPr>
        <p:txBody>
          <a:bodyPr/>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8">
                                  <p:stCondLst>
                                    <p:cond delay="0"/>
                                  </p:stCondLst>
                                  <p:childTnLst>
                                    <p:set>
                                      <p:cBhvr>
                                        <p:cTn dur="1" fill="hold" id="6">
                                          <p:stCondLst>
                                            <p:cond delay="0"/>
                                          </p:stCondLst>
                                        </p:cTn>
                                        <p:tgtEl>
                                          <p:spTgt spid="1048753"/>
                                        </p:tgtEl>
                                        <p:attrNameLst>
                                          <p:attrName>style.visibility</p:attrName>
                                        </p:attrNameLst>
                                      </p:cBhvr>
                                      <p:to>
                                        <p:strVal val="visible"/>
                                      </p:to>
                                    </p:set>
                                    <p:anim calcmode="lin" valueType="num">
                                      <p:cBhvr additive="base">
                                        <p:cTn dur="500" fill="hold" id="7"/>
                                        <p:tgtEl>
                                          <p:spTgt spid="1048753"/>
                                        </p:tgtEl>
                                        <p:attrNameLst>
                                          <p:attrName>ppt_x</p:attrName>
                                        </p:attrNameLst>
                                      </p:cBhvr>
                                      <p:tavLst>
                                        <p:tav tm="0">
                                          <p:val>
                                            <p:strVal val="0-#ppt_w/2"/>
                                          </p:val>
                                        </p:tav>
                                        <p:tav tm="100000">
                                          <p:val>
                                            <p:strVal val="#ppt_x"/>
                                          </p:val>
                                        </p:tav>
                                      </p:tavLst>
                                    </p:anim>
                                    <p:anim calcmode="lin" valueType="num">
                                      <p:cBhvr additive="base">
                                        <p:cTn dur="500" fill="hold" id="8"/>
                                        <p:tgtEl>
                                          <p:spTgt spid="1048753"/>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grpId="0" id="10" nodeType="afterEffect" presetClass="entr" presetID="22" presetSubtype="8">
                                  <p:stCondLst>
                                    <p:cond delay="0"/>
                                  </p:stCondLst>
                                  <p:childTnLst>
                                    <p:set>
                                      <p:cBhvr>
                                        <p:cTn dur="1" fill="hold" id="11">
                                          <p:stCondLst>
                                            <p:cond delay="0"/>
                                          </p:stCondLst>
                                        </p:cTn>
                                        <p:tgtEl>
                                          <p:spTgt spid="1048754"/>
                                        </p:tgtEl>
                                        <p:attrNameLst>
                                          <p:attrName>style.visibility</p:attrName>
                                        </p:attrNameLst>
                                      </p:cBhvr>
                                      <p:to>
                                        <p:strVal val="visible"/>
                                      </p:to>
                                    </p:set>
                                    <p:animEffect transition="in" filter="wipe(left)">
                                      <p:cBhvr>
                                        <p:cTn dur="500" id="12"/>
                                        <p:tgtEl>
                                          <p:spTgt spid="1048754"/>
                                        </p:tgtEl>
                                      </p:cBhvr>
                                    </p:animEffect>
                                  </p:childTnLst>
                                </p:cTn>
                              </p:par>
                            </p:childTnLst>
                          </p:cTn>
                        </p:par>
                        <p:par>
                          <p:cTn fill="hold" id="13">
                            <p:stCondLst>
                              <p:cond delay="1000"/>
                            </p:stCondLst>
                            <p:childTnLst>
                              <p:par>
                                <p:cTn fill="hold" grpId="0" id="14" nodeType="afterEffect" presetClass="entr" presetID="2" presetSubtype="8">
                                  <p:stCondLst>
                                    <p:cond delay="0"/>
                                  </p:stCondLst>
                                  <p:childTnLst>
                                    <p:set>
                                      <p:cBhvr>
                                        <p:cTn dur="1" fill="hold" id="15">
                                          <p:stCondLst>
                                            <p:cond delay="0"/>
                                          </p:stCondLst>
                                        </p:cTn>
                                        <p:tgtEl>
                                          <p:spTgt spid="1048751"/>
                                        </p:tgtEl>
                                        <p:attrNameLst>
                                          <p:attrName>style.visibility</p:attrName>
                                        </p:attrNameLst>
                                      </p:cBhvr>
                                      <p:to>
                                        <p:strVal val="visible"/>
                                      </p:to>
                                    </p:set>
                                    <p:anim calcmode="lin" valueType="num">
                                      <p:cBhvr additive="base">
                                        <p:cTn dur="500" fill="hold" id="16"/>
                                        <p:tgtEl>
                                          <p:spTgt spid="1048751"/>
                                        </p:tgtEl>
                                        <p:attrNameLst>
                                          <p:attrName>ppt_x</p:attrName>
                                        </p:attrNameLst>
                                      </p:cBhvr>
                                      <p:tavLst>
                                        <p:tav tm="0">
                                          <p:val>
                                            <p:strVal val="0-#ppt_w/2"/>
                                          </p:val>
                                        </p:tav>
                                        <p:tav tm="100000">
                                          <p:val>
                                            <p:strVal val="#ppt_x"/>
                                          </p:val>
                                        </p:tav>
                                      </p:tavLst>
                                    </p:anim>
                                    <p:anim calcmode="lin" valueType="num">
                                      <p:cBhvr additive="base">
                                        <p:cTn dur="500" fill="hold" id="17"/>
                                        <p:tgtEl>
                                          <p:spTgt spid="1048751"/>
                                        </p:tgtEl>
                                        <p:attrNameLst>
                                          <p:attrName>ppt_y</p:attrName>
                                        </p:attrNameLst>
                                      </p:cBhvr>
                                      <p:tavLst>
                                        <p:tav tm="0">
                                          <p:val>
                                            <p:strVal val="#ppt_y"/>
                                          </p:val>
                                        </p:tav>
                                        <p:tav tm="100000">
                                          <p:val>
                                            <p:strVal val="#ppt_y"/>
                                          </p:val>
                                        </p:tav>
                                      </p:tavLst>
                                    </p:anim>
                                  </p:childTnLst>
                                </p:cTn>
                              </p:par>
                              <p:par>
                                <p:cTn fill="hold" grpId="0" id="18" nodeType="withEffect" presetClass="entr" presetID="15" presetSubtype="0">
                                  <p:stCondLst>
                                    <p:cond delay="0"/>
                                  </p:stCondLst>
                                  <p:childTnLst>
                                    <p:set>
                                      <p:cBhvr>
                                        <p:cTn dur="1" fill="hold" id="19">
                                          <p:stCondLst>
                                            <p:cond delay="0"/>
                                          </p:stCondLst>
                                        </p:cTn>
                                        <p:tgtEl>
                                          <p:spTgt spid="1048760"/>
                                        </p:tgtEl>
                                        <p:attrNameLst>
                                          <p:attrName>style.visibility</p:attrName>
                                        </p:attrNameLst>
                                      </p:cBhvr>
                                      <p:to>
                                        <p:strVal val="visible"/>
                                      </p:to>
                                    </p:set>
                                    <p:anim calcmode="lin" valueType="num">
                                      <p:cBhvr>
                                        <p:cTn dur="1000" fill="hold" id="20"/>
                                        <p:tgtEl>
                                          <p:spTgt spid="1048760"/>
                                        </p:tgtEl>
                                        <p:attrNameLst>
                                          <p:attrName>ppt_w</p:attrName>
                                        </p:attrNameLst>
                                      </p:cBhvr>
                                      <p:tavLst>
                                        <p:tav tm="0">
                                          <p:val>
                                            <p:fltVal val="0.0"/>
                                          </p:val>
                                        </p:tav>
                                        <p:tav tm="100000">
                                          <p:val>
                                            <p:strVal val="#ppt_w"/>
                                          </p:val>
                                        </p:tav>
                                      </p:tavLst>
                                    </p:anim>
                                    <p:anim calcmode="lin" valueType="num">
                                      <p:cBhvr>
                                        <p:cTn dur="1000" fill="hold" id="21"/>
                                        <p:tgtEl>
                                          <p:spTgt spid="1048760"/>
                                        </p:tgtEl>
                                        <p:attrNameLst>
                                          <p:attrName>ppt_h</p:attrName>
                                        </p:attrNameLst>
                                      </p:cBhvr>
                                      <p:tavLst>
                                        <p:tav tm="0">
                                          <p:val>
                                            <p:fltVal val="0.0"/>
                                          </p:val>
                                        </p:tav>
                                        <p:tav tm="100000">
                                          <p:val>
                                            <p:strVal val="#ppt_h"/>
                                          </p:val>
                                        </p:tav>
                                      </p:tavLst>
                                    </p:anim>
                                    <p:anim calcmode="lin" valueType="num">
                                      <p:cBhvr>
                                        <p:cTn dur="1000" fill="hold" id="22"/>
                                        <p:tgtEl>
                                          <p:spTgt spid="1048760"/>
                                        </p:tgtEl>
                                        <p:attrNameLst>
                                          <p:attrName>ppt_x</p:attrName>
                                        </p:attrNameLst>
                                      </p:cBhvr>
                                      <p:tavLst>
                                        <p:tav fmla="#ppt_x+(cos(-2*pi*(1-$))*-#ppt_x-sin(-2*pi*(1-$))*(1-#ppt_y))*(1-$)" tm="0">
                                          <p:val>
                                            <p:fltVal val="0.0"/>
                                          </p:val>
                                        </p:tav>
                                        <p:tav tm="100000">
                                          <p:val>
                                            <p:fltVal val="1.0"/>
                                          </p:val>
                                        </p:tav>
                                      </p:tavLst>
                                    </p:anim>
                                    <p:anim calcmode="lin" valueType="num">
                                      <p:cBhvr>
                                        <p:cTn dur="1000" fill="hold" id="23"/>
                                        <p:tgtEl>
                                          <p:spTgt spid="1048760"/>
                                        </p:tgtEl>
                                        <p:attrNameLst>
                                          <p:attrName>ppt_y</p:attrName>
                                        </p:attrNameLst>
                                      </p:cBhvr>
                                      <p:tavLst>
                                        <p:tav fmla="#ppt_y+(sin(-2*pi*(1-$))*-#ppt_x+cos(-2*pi*(1-$))*(1-#ppt_y))*(1-$)" tm="0">
                                          <p:val>
                                            <p:fltVal val="0.0"/>
                                          </p:val>
                                        </p:tav>
                                        <p:tav tm="100000">
                                          <p:val>
                                            <p:fltVal val="1.0"/>
                                          </p:val>
                                        </p:tav>
                                      </p:tavLst>
                                    </p:anim>
                                  </p:childTnLst>
                                </p:cTn>
                              </p:par>
                            </p:childTnLst>
                          </p:cTn>
                        </p:par>
                        <p:par>
                          <p:cTn fill="hold" id="24">
                            <p:stCondLst>
                              <p:cond delay="2000"/>
                            </p:stCondLst>
                            <p:childTnLst>
                              <p:par>
                                <p:cTn fill="hold" grpId="0" id="25" nodeType="afterEffect" presetClass="entr" presetID="22" presetSubtype="8">
                                  <p:stCondLst>
                                    <p:cond delay="0"/>
                                  </p:stCondLst>
                                  <p:childTnLst>
                                    <p:set>
                                      <p:cBhvr>
                                        <p:cTn dur="1" fill="hold" id="26">
                                          <p:stCondLst>
                                            <p:cond delay="0"/>
                                          </p:stCondLst>
                                        </p:cTn>
                                        <p:tgtEl>
                                          <p:spTgt spid="1048752"/>
                                        </p:tgtEl>
                                        <p:attrNameLst>
                                          <p:attrName>style.visibility</p:attrName>
                                        </p:attrNameLst>
                                      </p:cBhvr>
                                      <p:to>
                                        <p:strVal val="visible"/>
                                      </p:to>
                                    </p:set>
                                    <p:animEffect transition="in" filter="wipe(left)">
                                      <p:cBhvr>
                                        <p:cTn dur="500" id="27"/>
                                        <p:tgtEl>
                                          <p:spTgt spid="1048752"/>
                                        </p:tgtEl>
                                      </p:cBhvr>
                                    </p:animEffect>
                                  </p:childTnLst>
                                </p:cTn>
                              </p:par>
                            </p:childTnLst>
                          </p:cTn>
                        </p:par>
                        <p:par>
                          <p:cTn fill="hold" id="28">
                            <p:stCondLst>
                              <p:cond delay="2500"/>
                            </p:stCondLst>
                            <p:childTnLst>
                              <p:par>
                                <p:cTn fill="hold" grpId="0" id="29" nodeType="afterEffect" presetClass="entr" presetID="2" presetSubtype="8">
                                  <p:stCondLst>
                                    <p:cond delay="0"/>
                                  </p:stCondLst>
                                  <p:childTnLst>
                                    <p:set>
                                      <p:cBhvr>
                                        <p:cTn dur="1" fill="hold" id="30">
                                          <p:stCondLst>
                                            <p:cond delay="0"/>
                                          </p:stCondLst>
                                        </p:cTn>
                                        <p:tgtEl>
                                          <p:spTgt spid="1048755"/>
                                        </p:tgtEl>
                                        <p:attrNameLst>
                                          <p:attrName>style.visibility</p:attrName>
                                        </p:attrNameLst>
                                      </p:cBhvr>
                                      <p:to>
                                        <p:strVal val="visible"/>
                                      </p:to>
                                    </p:set>
                                    <p:anim calcmode="lin" valueType="num">
                                      <p:cBhvr additive="base">
                                        <p:cTn dur="500" fill="hold" id="31"/>
                                        <p:tgtEl>
                                          <p:spTgt spid="1048755"/>
                                        </p:tgtEl>
                                        <p:attrNameLst>
                                          <p:attrName>ppt_x</p:attrName>
                                        </p:attrNameLst>
                                      </p:cBhvr>
                                      <p:tavLst>
                                        <p:tav tm="0">
                                          <p:val>
                                            <p:strVal val="0-#ppt_w/2"/>
                                          </p:val>
                                        </p:tav>
                                        <p:tav tm="100000">
                                          <p:val>
                                            <p:strVal val="#ppt_x"/>
                                          </p:val>
                                        </p:tav>
                                      </p:tavLst>
                                    </p:anim>
                                    <p:anim calcmode="lin" valueType="num">
                                      <p:cBhvr additive="base">
                                        <p:cTn dur="500" fill="hold" id="32"/>
                                        <p:tgtEl>
                                          <p:spTgt spid="1048755"/>
                                        </p:tgtEl>
                                        <p:attrNameLst>
                                          <p:attrName>ppt_y</p:attrName>
                                        </p:attrNameLst>
                                      </p:cBhvr>
                                      <p:tavLst>
                                        <p:tav tm="0">
                                          <p:val>
                                            <p:strVal val="#ppt_y"/>
                                          </p:val>
                                        </p:tav>
                                        <p:tav tm="100000">
                                          <p:val>
                                            <p:strVal val="#ppt_y"/>
                                          </p:val>
                                        </p:tav>
                                      </p:tavLst>
                                    </p:anim>
                                  </p:childTnLst>
                                </p:cTn>
                              </p:par>
                            </p:childTnLst>
                          </p:cTn>
                        </p:par>
                        <p:par>
                          <p:cTn fill="hold" id="33">
                            <p:stCondLst>
                              <p:cond delay="3000"/>
                            </p:stCondLst>
                            <p:childTnLst>
                              <p:par>
                                <p:cTn fill="hold" grpId="0" id="34" nodeType="afterEffect" presetClass="entr" presetID="22" presetSubtype="8">
                                  <p:stCondLst>
                                    <p:cond delay="0"/>
                                  </p:stCondLst>
                                  <p:childTnLst>
                                    <p:set>
                                      <p:cBhvr>
                                        <p:cTn dur="1" fill="hold" id="35">
                                          <p:stCondLst>
                                            <p:cond delay="0"/>
                                          </p:stCondLst>
                                        </p:cTn>
                                        <p:tgtEl>
                                          <p:spTgt spid="1048756"/>
                                        </p:tgtEl>
                                        <p:attrNameLst>
                                          <p:attrName>style.visibility</p:attrName>
                                        </p:attrNameLst>
                                      </p:cBhvr>
                                      <p:to>
                                        <p:strVal val="visible"/>
                                      </p:to>
                                    </p:set>
                                    <p:animEffect transition="in" filter="wipe(left)">
                                      <p:cBhvr>
                                        <p:cTn dur="500" id="36"/>
                                        <p:tgtEl>
                                          <p:spTgt spid="1048756"/>
                                        </p:tgtEl>
                                      </p:cBhvr>
                                    </p:animEffect>
                                  </p:childTnLst>
                                </p:cTn>
                              </p:par>
                            </p:childTnLst>
                          </p:cTn>
                        </p:par>
                        <p:par>
                          <p:cTn fill="hold" id="37">
                            <p:stCondLst>
                              <p:cond delay="3500"/>
                            </p:stCondLst>
                            <p:childTnLst>
                              <p:par>
                                <p:cTn fill="hold" id="38" nodeType="afterEffect" presetClass="entr" presetID="2" presetSubtype="8">
                                  <p:stCondLst>
                                    <p:cond delay="0"/>
                                  </p:stCondLst>
                                  <p:childTnLst>
                                    <p:set>
                                      <p:cBhvr>
                                        <p:cTn dur="1" fill="hold" id="39">
                                          <p:stCondLst>
                                            <p:cond delay="0"/>
                                          </p:stCondLst>
                                        </p:cTn>
                                        <p:tgtEl>
                                          <p:spTgt spid="103"/>
                                        </p:tgtEl>
                                        <p:attrNameLst>
                                          <p:attrName>style.visibility</p:attrName>
                                        </p:attrNameLst>
                                      </p:cBhvr>
                                      <p:to>
                                        <p:strVal val="visible"/>
                                      </p:to>
                                    </p:set>
                                    <p:anim calcmode="lin" valueType="num">
                                      <p:cBhvr additive="base">
                                        <p:cTn dur="500" fill="hold" id="40"/>
                                        <p:tgtEl>
                                          <p:spTgt spid="103"/>
                                        </p:tgtEl>
                                        <p:attrNameLst>
                                          <p:attrName>ppt_x</p:attrName>
                                        </p:attrNameLst>
                                      </p:cBhvr>
                                      <p:tavLst>
                                        <p:tav tm="0">
                                          <p:val>
                                            <p:strVal val="0-#ppt_w/2"/>
                                          </p:val>
                                        </p:tav>
                                        <p:tav tm="100000">
                                          <p:val>
                                            <p:strVal val="#ppt_x"/>
                                          </p:val>
                                        </p:tav>
                                      </p:tavLst>
                                    </p:anim>
                                    <p:anim calcmode="lin" valueType="num">
                                      <p:cBhvr additive="base">
                                        <p:cTn dur="500" fill="hold" id="41"/>
                                        <p:tgtEl>
                                          <p:spTgt spid="103"/>
                                        </p:tgtEl>
                                        <p:attrNameLst>
                                          <p:attrName>ppt_y</p:attrName>
                                        </p:attrNameLst>
                                      </p:cBhvr>
                                      <p:tavLst>
                                        <p:tav tm="0">
                                          <p:val>
                                            <p:strVal val="#ppt_y"/>
                                          </p:val>
                                        </p:tav>
                                        <p:tav tm="100000">
                                          <p:val>
                                            <p:strVal val="#ppt_y"/>
                                          </p:val>
                                        </p:tav>
                                      </p:tavLst>
                                    </p:anim>
                                  </p:childTnLst>
                                </p:cTn>
                              </p:par>
                            </p:childTnLst>
                          </p:cTn>
                        </p:par>
                        <p:par>
                          <p:cTn fill="hold" id="42">
                            <p:stCondLst>
                              <p:cond delay="4000"/>
                            </p:stCondLst>
                            <p:childTnLst>
                              <p:par>
                                <p:cTn fill="hold" grpId="0" id="43" nodeType="afterEffect" presetClass="entr" presetID="22" presetSubtype="1">
                                  <p:stCondLst>
                                    <p:cond delay="0"/>
                                  </p:stCondLst>
                                  <p:childTnLst>
                                    <p:set>
                                      <p:cBhvr>
                                        <p:cTn dur="1" fill="hold" id="44">
                                          <p:stCondLst>
                                            <p:cond delay="0"/>
                                          </p:stCondLst>
                                        </p:cTn>
                                        <p:tgtEl>
                                          <p:spTgt spid="1048759"/>
                                        </p:tgtEl>
                                        <p:attrNameLst>
                                          <p:attrName>style.visibility</p:attrName>
                                        </p:attrNameLst>
                                      </p:cBhvr>
                                      <p:to>
                                        <p:strVal val="visible"/>
                                      </p:to>
                                    </p:set>
                                    <p:animEffect transition="in" filter="wipe(up)">
                                      <p:cBhvr>
                                        <p:cTn dur="500" id="45"/>
                                        <p:tgtEl>
                                          <p:spTgt spid="1048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1" grpId="0" animBg="1"/>
      <p:bldP spid="1048752" grpId="0" animBg="1"/>
      <p:bldP spid="1048753" grpId="0" animBg="1"/>
      <p:bldP spid="1048754" grpId="0" animBg="1"/>
      <p:bldP spid="1048755" grpId="0" animBg="1"/>
      <p:bldP spid="1048756" grpId="0" animBg="1"/>
      <p:bldP spid="1048759" grpId="0" animBg="1"/>
      <p:bldP spid="104876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06" name=""/>
        <p:cNvGrpSpPr/>
        <p:nvPr/>
      </p:nvGrpSpPr>
      <p:grpSpPr>
        <a:xfrm>
          <a:off x="0" y="0"/>
          <a:ext cx="0" cy="0"/>
          <a:chOff x="0" y="0"/>
          <a:chExt cx="0" cy="0"/>
        </a:xfrm>
      </p:grpSpPr>
      <p:pic>
        <p:nvPicPr>
          <p:cNvPr id="2097207"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64"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765" name="Rectangle 4"/>
          <p:cNvSpPr>
            <a:spLocks noChangeArrowheads="1"/>
          </p:cNvSpPr>
          <p:nvPr/>
        </p:nvSpPr>
        <p:spPr bwMode="auto">
          <a:xfrm>
            <a:off x="914400" y="1143000"/>
            <a:ext cx="37896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Bidirectional Shift Register</a:t>
            </a:r>
          </a:p>
        </p:txBody>
      </p:sp>
      <p:sp>
        <p:nvSpPr>
          <p:cNvPr id="1048766" name="Text Box 18"/>
          <p:cNvSpPr txBox="1">
            <a:spLocks noChangeArrowheads="1"/>
          </p:cNvSpPr>
          <p:nvPr/>
        </p:nvSpPr>
        <p:spPr bwMode="auto">
          <a:xfrm>
            <a:off x="1219200" y="1752600"/>
            <a:ext cx="7239000" cy="822325"/>
          </a:xfrm>
          <a:prstGeom prst="rect"/>
          <a:noFill/>
          <a:ln w="9525">
            <a:noFill/>
            <a:miter lim="800000"/>
            <a:headEnd/>
            <a:tailEnd/>
          </a:ln>
          <a:effectLst/>
        </p:spPr>
        <p:txBody>
          <a:bodyPr>
            <a:spAutoFit/>
          </a:bodyPr>
          <a:p>
            <a:pPr>
              <a:spcBef>
                <a:spcPct val="50000"/>
              </a:spcBef>
            </a:pPr>
            <a:r>
              <a:rPr dirty="0" lang="en-US"/>
              <a:t>Bidirectional shift registers can shift the data in either direction using a </a:t>
            </a:r>
            <a:r>
              <a:rPr dirty="0" i="1" lang="en-US"/>
              <a:t>RIGHT/LEFT</a:t>
            </a:r>
            <a:r>
              <a:rPr dirty="0" lang="en-US"/>
              <a:t> input. </a:t>
            </a:r>
          </a:p>
        </p:txBody>
      </p:sp>
      <p:sp>
        <p:nvSpPr>
          <p:cNvPr id="1048767" name="Line 19"/>
          <p:cNvSpPr>
            <a:spLocks noChangeShapeType="1"/>
          </p:cNvSpPr>
          <p:nvPr/>
        </p:nvSpPr>
        <p:spPr bwMode="auto">
          <a:xfrm>
            <a:off x="4419600" y="2173288"/>
            <a:ext cx="609600" cy="0"/>
          </a:xfrm>
          <a:prstGeom prst="line"/>
          <a:noFill/>
          <a:ln w="9525">
            <a:solidFill>
              <a:schemeClr val="tx1"/>
            </a:solidFill>
            <a:round/>
            <a:headEnd/>
            <a:tailEnd/>
          </a:ln>
          <a:effectLst/>
        </p:spPr>
        <p:txBody>
          <a:bodyPr/>
          <a:p>
            <a:endParaRPr lang="en-US"/>
          </a:p>
        </p:txBody>
      </p:sp>
      <p:sp>
        <p:nvSpPr>
          <p:cNvPr id="1048768" name="Rectangle 20"/>
          <p:cNvSpPr/>
          <p:nvPr/>
        </p:nvSpPr>
        <p:spPr>
          <a:xfrm>
            <a:off x="609600" y="5374234"/>
            <a:ext cx="7772400" cy="1158239"/>
          </a:xfrm>
          <a:prstGeom prst="rect"/>
        </p:spPr>
        <p:txBody>
          <a:bodyPr wrap="square">
            <a:spAutoFit/>
          </a:bodyPr>
          <a:p>
            <a:r>
              <a:rPr dirty="0" sz="1800" lang="en-US" smtClean="0"/>
              <a:t>HIGH on the RIGHT / LEFT control input allows data bits inside the register to be shifted to the right, LOW enables bits inside the register to be shifted to the left.</a:t>
            </a:r>
            <a:br>
              <a:rPr dirty="0" sz="1800" lang="en-US" smtClean="0"/>
            </a:br>
            <a:endParaRPr dirty="0" sz="1800" lang="en-US"/>
          </a:p>
        </p:txBody>
      </p:sp>
      <p:pic>
        <p:nvPicPr>
          <p:cNvPr id="2097208" name="Picture 28" descr="http://s3.amazonaws.com/answer-board-image/2009641048126337970929223987507184.jpg"/>
          <p:cNvPicPr>
            <a:picLocks noChangeAspect="1" noChangeArrowheads="1"/>
          </p:cNvPicPr>
          <p:nvPr/>
        </p:nvPicPr>
        <p:blipFill>
          <a:blip xmlns:r="http://schemas.openxmlformats.org/officeDocument/2006/relationships" r:embed="rId2" cstate="print"/>
          <a:srcRect/>
          <a:stretch>
            <a:fillRect/>
          </a:stretch>
        </p:blipFill>
        <p:spPr bwMode="auto">
          <a:xfrm>
            <a:off x="609600" y="2590800"/>
            <a:ext cx="7620000" cy="2686051"/>
          </a:xfrm>
          <a:prstGeom prst="rect"/>
          <a:noFill/>
        </p:spPr>
      </p:pic>
      <p:cxnSp>
        <p:nvCxnSpPr>
          <p:cNvPr id="3145728" name="Straight Connector 24"/>
          <p:cNvCxnSpPr>
            <a:cxnSpLocks/>
          </p:cNvCxnSpPr>
          <p:nvPr/>
        </p:nvCxnSpPr>
        <p:spPr bwMode="auto">
          <a:xfrm>
            <a:off x="2819400" y="5424948"/>
            <a:ext cx="533400" cy="0"/>
          </a:xfrm>
          <a:prstGeom prst="line"/>
          <a:solidFill>
            <a:schemeClr val="accent1"/>
          </a:solidFill>
          <a:ln w="9525" cap="flat" cmpd="sng" algn="ctr">
            <a:solidFill>
              <a:schemeClr val="tx1"/>
            </a:solidFill>
            <a:prstDash val="solid"/>
            <a:round/>
            <a:headEnd type="none" w="med" len="med"/>
            <a:tailEnd type="none" w="med" len="med"/>
          </a:ln>
          <a:effectLst/>
        </p:spPr>
      </p:cxnSp>
      <p:sp>
        <p:nvSpPr>
          <p:cNvPr id="1048769" name="TextBox 9"/>
          <p:cNvSpPr txBox="1"/>
          <p:nvPr/>
        </p:nvSpPr>
        <p:spPr>
          <a:xfrm>
            <a:off x="6272242" y="1295400"/>
            <a:ext cx="2405380" cy="497840"/>
          </a:xfrm>
          <a:prstGeom prst="rect"/>
          <a:noFill/>
        </p:spPr>
        <p:txBody>
          <a:bodyPr rtlCol="0" wrap="none">
            <a:spAutoFit/>
          </a:bodyPr>
          <a:p>
            <a:r>
              <a:rPr dirty="0" sz="1400" lang="en-US" smtClean="0"/>
              <a:t>R/L=1, gates G1-G4 enabled</a:t>
            </a:r>
          </a:p>
          <a:p>
            <a:r>
              <a:rPr dirty="0" sz="1400" lang="en-US" smtClean="0"/>
              <a:t>R/L=0, gates G5-G8 enabled</a:t>
            </a:r>
            <a:endParaRPr dirty="0" sz="140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09" name=""/>
        <p:cNvGrpSpPr/>
        <p:nvPr/>
      </p:nvGrpSpPr>
      <p:grpSpPr>
        <a:xfrm>
          <a:off x="0" y="0"/>
          <a:ext cx="0" cy="0"/>
          <a:chOff x="0" y="0"/>
          <a:chExt cx="0" cy="0"/>
        </a:xfrm>
      </p:grpSpPr>
      <p:pic>
        <p:nvPicPr>
          <p:cNvPr id="2097209"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73"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774" name="Rectangle 4"/>
          <p:cNvSpPr>
            <a:spLocks noChangeArrowheads="1"/>
          </p:cNvSpPr>
          <p:nvPr/>
        </p:nvSpPr>
        <p:spPr bwMode="auto">
          <a:xfrm>
            <a:off x="914400" y="1143000"/>
            <a:ext cx="37896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Bidirectional Shift Register</a:t>
            </a:r>
          </a:p>
        </p:txBody>
      </p:sp>
      <p:pic>
        <p:nvPicPr>
          <p:cNvPr id="2097210" name="Picture 26" descr="Bidirectional Shift Reigster"/>
          <p:cNvPicPr>
            <a:picLocks noChangeAspect="1" noChangeArrowheads="1"/>
          </p:cNvPicPr>
          <p:nvPr/>
        </p:nvPicPr>
        <p:blipFill>
          <a:blip xmlns:r="http://schemas.openxmlformats.org/officeDocument/2006/relationships" r:embed="rId2" cstate="print"/>
          <a:srcRect/>
          <a:stretch>
            <a:fillRect/>
          </a:stretch>
        </p:blipFill>
        <p:spPr bwMode="auto">
          <a:xfrm>
            <a:off x="677301" y="1714499"/>
            <a:ext cx="7552299" cy="3086101"/>
          </a:xfrm>
          <a:prstGeom prst="rect"/>
          <a:noFill/>
        </p:spPr>
      </p:pic>
      <p:pic>
        <p:nvPicPr>
          <p:cNvPr id="2097211" name="Picture 2" descr="Animation"/>
          <p:cNvPicPr>
            <a:picLocks noChangeAspect="1" noChangeArrowheads="1" noCrop="1"/>
          </p:cNvPicPr>
          <p:nvPr/>
        </p:nvPicPr>
        <p:blipFill>
          <a:blip xmlns:r="http://schemas.openxmlformats.org/officeDocument/2006/relationships" r:embed="rId3" cstate="print"/>
          <a:srcRect/>
          <a:stretch>
            <a:fillRect/>
          </a:stretch>
        </p:blipFill>
        <p:spPr bwMode="auto">
          <a:xfrm>
            <a:off x="1771666" y="4572000"/>
            <a:ext cx="6076934" cy="838200"/>
          </a:xfrm>
          <a:prstGeom prst="rect"/>
          <a:noFill/>
        </p:spPr>
      </p:pic>
      <p:sp>
        <p:nvSpPr>
          <p:cNvPr id="1048775" name="Rectangle 9"/>
          <p:cNvSpPr/>
          <p:nvPr/>
        </p:nvSpPr>
        <p:spPr>
          <a:xfrm>
            <a:off x="609600" y="5401270"/>
            <a:ext cx="7924800" cy="891540"/>
          </a:xfrm>
          <a:prstGeom prst="rect"/>
        </p:spPr>
        <p:txBody>
          <a:bodyPr wrap="square">
            <a:spAutoFit/>
          </a:bodyPr>
          <a:p>
            <a:r>
              <a:rPr dirty="0" sz="1800" lang="en-US" smtClean="0"/>
              <a:t>The animation performs right shift four times, then left shift four times. Notice the order of the four output bits are not the same as the order of the original four input bits. They are actually reversed! </a:t>
            </a:r>
            <a:endParaRPr dirty="0" sz="1800"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0" showMasterPhAnim="0">
  <p:cSld>
    <p:spTree>
      <p:nvGrpSpPr>
        <p:cNvPr id="112" name=""/>
        <p:cNvGrpSpPr/>
        <p:nvPr/>
      </p:nvGrpSpPr>
      <p:grpSpPr>
        <a:xfrm>
          <a:off x="0" y="0"/>
          <a:ext cx="0" cy="0"/>
          <a:chOff x="0" y="0"/>
          <a:chExt cx="0" cy="0"/>
        </a:xfrm>
      </p:grpSpPr>
      <p:pic>
        <p:nvPicPr>
          <p:cNvPr id="2097212" name="Picture 2"/>
          <p:cNvPicPr>
            <a:picLocks noChangeAspect="1" noChangeArrowheads="1"/>
          </p:cNvPicPr>
          <p:nvPr/>
        </p:nvPicPr>
        <p:blipFill>
          <a:blip xmlns:r="http://schemas.openxmlformats.org/officeDocument/2006/relationships" r:embed="rId1"/>
          <a:srcRect/>
          <a:stretch>
            <a:fillRect/>
          </a:stretch>
        </p:blipFill>
        <p:spPr bwMode="auto">
          <a:xfrm>
            <a:off x="1600200" y="3276600"/>
            <a:ext cx="6564313" cy="2628900"/>
          </a:xfrm>
          <a:prstGeom prst="rect"/>
          <a:noFill/>
          <a:ln w="19050">
            <a:solidFill>
              <a:schemeClr val="tx1"/>
            </a:solidFill>
            <a:miter lim="800000"/>
            <a:headEnd/>
            <a:tailEnd/>
          </a:ln>
          <a:effectLst/>
        </p:spPr>
      </p:pic>
      <p:sp>
        <p:nvSpPr>
          <p:cNvPr id="1048779" name="Rectangle 3"/>
          <p:cNvSpPr>
            <a:spLocks noChangeArrowheads="1"/>
          </p:cNvSpPr>
          <p:nvPr/>
        </p:nvSpPr>
        <p:spPr bwMode="auto">
          <a:xfrm>
            <a:off x="1295400" y="4191000"/>
            <a:ext cx="1219200" cy="1731963"/>
          </a:xfrm>
          <a:prstGeom prst="rect"/>
          <a:solidFill>
            <a:srgbClr val="FFFFFF"/>
          </a:solidFill>
          <a:ln w="9525">
            <a:solidFill>
              <a:schemeClr val="tx1"/>
            </a:solidFill>
            <a:miter lim="800000"/>
            <a:headEnd/>
            <a:tailEnd/>
          </a:ln>
          <a:effectLst/>
        </p:spPr>
        <p:txBody>
          <a:bodyPr anchor="ctr" wrap="none"/>
          <a:p>
            <a:endParaRPr lang="en-US"/>
          </a:p>
        </p:txBody>
      </p:sp>
      <p:pic>
        <p:nvPicPr>
          <p:cNvPr id="2097213" name="Picture 4" descr="SH2507-crop"/>
          <p:cNvPicPr>
            <a:picLocks noChangeAspect="1" noChangeArrowheads="1"/>
          </p:cNvPicPr>
          <p:nvPr/>
        </p:nvPicPr>
        <p:blipFill>
          <a:blip xmlns:r="http://schemas.openxmlformats.org/officeDocument/2006/relationships" r:embed="rId2"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80" name="Text Box 5"/>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781" name="Rectangle 6"/>
          <p:cNvSpPr>
            <a:spLocks noChangeArrowheads="1"/>
          </p:cNvSpPr>
          <p:nvPr/>
        </p:nvSpPr>
        <p:spPr bwMode="auto">
          <a:xfrm>
            <a:off x="914400" y="1143000"/>
            <a:ext cx="37896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Bidirectional Shift Register</a:t>
            </a:r>
          </a:p>
        </p:txBody>
      </p:sp>
      <p:sp>
        <p:nvSpPr>
          <p:cNvPr id="1048782" name="Text Box 10"/>
          <p:cNvSpPr txBox="1">
            <a:spLocks noChangeArrowheads="1"/>
          </p:cNvSpPr>
          <p:nvPr/>
        </p:nvSpPr>
        <p:spPr bwMode="auto">
          <a:xfrm>
            <a:off x="1905000" y="4191000"/>
            <a:ext cx="609600" cy="304800"/>
          </a:xfrm>
          <a:prstGeom prst="rect"/>
          <a:solidFill>
            <a:srgbClr val="FFFFFF"/>
          </a:solidFill>
          <a:ln w="9525">
            <a:noFill/>
            <a:miter lim="800000"/>
            <a:headEnd/>
            <a:tailEnd/>
          </a:ln>
          <a:effectLst/>
        </p:spPr>
        <p:txBody>
          <a:bodyPr>
            <a:spAutoFit/>
          </a:bodyPr>
          <a:p>
            <a:pPr>
              <a:spcBef>
                <a:spcPct val="50000"/>
              </a:spcBef>
            </a:pPr>
            <a:r>
              <a:rPr sz="1400" lang="en-US">
                <a:solidFill>
                  <a:srgbClr val="FF9900"/>
                </a:solidFill>
              </a:rPr>
              <a:t>CLK</a:t>
            </a:r>
          </a:p>
        </p:txBody>
      </p:sp>
      <p:sp>
        <p:nvSpPr>
          <p:cNvPr id="1048783" name="Text Box 11"/>
          <p:cNvSpPr txBox="1">
            <a:spLocks noChangeArrowheads="1"/>
          </p:cNvSpPr>
          <p:nvPr/>
        </p:nvSpPr>
        <p:spPr bwMode="auto">
          <a:xfrm>
            <a:off x="1295400" y="4410075"/>
            <a:ext cx="1219200" cy="304800"/>
          </a:xfrm>
          <a:prstGeom prst="rect"/>
          <a:solidFill>
            <a:srgbClr val="FFFFFF"/>
          </a:solidFill>
          <a:ln w="9525">
            <a:noFill/>
            <a:miter lim="800000"/>
            <a:headEnd/>
            <a:tailEnd/>
          </a:ln>
          <a:effectLst/>
        </p:spPr>
        <p:txBody>
          <a:bodyPr>
            <a:spAutoFit/>
          </a:bodyPr>
          <a:p>
            <a:pPr>
              <a:spcBef>
                <a:spcPct val="50000"/>
              </a:spcBef>
            </a:pPr>
            <a:r>
              <a:rPr sz="1400" i="1" lang="en-US">
                <a:solidFill>
                  <a:srgbClr val="3366FF"/>
                </a:solidFill>
              </a:rPr>
              <a:t>RIGHT/LEFT</a:t>
            </a:r>
          </a:p>
        </p:txBody>
      </p:sp>
      <p:sp>
        <p:nvSpPr>
          <p:cNvPr id="1048784" name="Text Box 12"/>
          <p:cNvSpPr txBox="1">
            <a:spLocks noChangeArrowheads="1"/>
          </p:cNvSpPr>
          <p:nvPr/>
        </p:nvSpPr>
        <p:spPr bwMode="auto">
          <a:xfrm>
            <a:off x="1295400" y="4629150"/>
            <a:ext cx="1219200" cy="304800"/>
          </a:xfrm>
          <a:prstGeom prst="rect"/>
          <a:solidFill>
            <a:srgbClr val="FFFFFF"/>
          </a:solidFill>
          <a:ln w="9525">
            <a:noFill/>
            <a:miter lim="800000"/>
            <a:headEnd/>
            <a:tailEnd/>
          </a:ln>
          <a:effectLst/>
        </p:spPr>
        <p:txBody>
          <a:bodyPr>
            <a:spAutoFit/>
          </a:bodyPr>
          <a:p>
            <a:pPr>
              <a:spcBef>
                <a:spcPct val="50000"/>
              </a:spcBef>
            </a:pPr>
            <a:r>
              <a:rPr sz="1400" lang="en-US">
                <a:solidFill>
                  <a:srgbClr val="008000"/>
                </a:solidFill>
              </a:rPr>
              <a:t>Serial data in</a:t>
            </a:r>
          </a:p>
        </p:txBody>
      </p:sp>
      <p:sp>
        <p:nvSpPr>
          <p:cNvPr id="1048785" name="Line 13"/>
          <p:cNvSpPr>
            <a:spLocks noChangeShapeType="1"/>
          </p:cNvSpPr>
          <p:nvPr/>
        </p:nvSpPr>
        <p:spPr bwMode="auto">
          <a:xfrm>
            <a:off x="1981200" y="4473575"/>
            <a:ext cx="381000" cy="0"/>
          </a:xfrm>
          <a:prstGeom prst="line"/>
          <a:noFill/>
          <a:ln w="9525">
            <a:solidFill>
              <a:srgbClr val="3366FF"/>
            </a:solidFill>
            <a:round/>
            <a:headEnd/>
            <a:tailEnd/>
          </a:ln>
          <a:effectLst/>
        </p:spPr>
        <p:txBody>
          <a:bodyPr/>
          <a:p>
            <a:endParaRPr lang="en-US"/>
          </a:p>
        </p:txBody>
      </p:sp>
      <p:sp>
        <p:nvSpPr>
          <p:cNvPr id="1048786" name="Text Box 14"/>
          <p:cNvSpPr txBox="1">
            <a:spLocks noChangeArrowheads="1"/>
          </p:cNvSpPr>
          <p:nvPr/>
        </p:nvSpPr>
        <p:spPr bwMode="auto">
          <a:xfrm>
            <a:off x="2133600" y="4953000"/>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0</a:t>
            </a:r>
          </a:p>
        </p:txBody>
      </p:sp>
      <p:sp>
        <p:nvSpPr>
          <p:cNvPr id="1048787" name="Text Box 15"/>
          <p:cNvSpPr txBox="1">
            <a:spLocks noChangeArrowheads="1"/>
          </p:cNvSpPr>
          <p:nvPr/>
        </p:nvSpPr>
        <p:spPr bwMode="auto">
          <a:xfrm>
            <a:off x="2133600" y="5145088"/>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1</a:t>
            </a:r>
          </a:p>
        </p:txBody>
      </p:sp>
      <p:sp>
        <p:nvSpPr>
          <p:cNvPr id="1048788" name="Text Box 16"/>
          <p:cNvSpPr txBox="1">
            <a:spLocks noChangeArrowheads="1"/>
          </p:cNvSpPr>
          <p:nvPr/>
        </p:nvSpPr>
        <p:spPr bwMode="auto">
          <a:xfrm>
            <a:off x="2133600" y="533717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2</a:t>
            </a:r>
          </a:p>
        </p:txBody>
      </p:sp>
      <p:sp>
        <p:nvSpPr>
          <p:cNvPr id="1048789" name="Text Box 17"/>
          <p:cNvSpPr txBox="1">
            <a:spLocks noChangeArrowheads="1"/>
          </p:cNvSpPr>
          <p:nvPr/>
        </p:nvSpPr>
        <p:spPr bwMode="auto">
          <a:xfrm>
            <a:off x="2133600" y="55292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3</a:t>
            </a:r>
          </a:p>
        </p:txBody>
      </p:sp>
      <p:sp>
        <p:nvSpPr>
          <p:cNvPr id="1048790" name="Text Box 18"/>
          <p:cNvSpPr txBox="1">
            <a:spLocks noChangeArrowheads="1"/>
          </p:cNvSpPr>
          <p:nvPr/>
        </p:nvSpPr>
        <p:spPr bwMode="auto">
          <a:xfrm>
            <a:off x="4953000" y="4419600"/>
            <a:ext cx="838200" cy="447040"/>
          </a:xfrm>
          <a:prstGeom prst="rect"/>
          <a:noFill/>
          <a:ln w="9525">
            <a:noFill/>
            <a:miter lim="800000"/>
            <a:headEnd/>
            <a:tailEnd/>
          </a:ln>
          <a:effectLst/>
        </p:spPr>
        <p:txBody>
          <a:bodyPr>
            <a:spAutoFit/>
          </a:bodyPr>
          <a:p>
            <a:pPr>
              <a:spcBef>
                <a:spcPct val="50000"/>
              </a:spcBef>
            </a:pPr>
            <a:r>
              <a:rPr sz="1200" lang="en-US">
                <a:solidFill>
                  <a:srgbClr val="3366FF"/>
                </a:solidFill>
              </a:rPr>
              <a:t>Shift right</a:t>
            </a:r>
            <a:r>
              <a:rPr sz="1400" lang="en-US">
                <a:solidFill>
                  <a:srgbClr val="3366FF"/>
                </a:solidFill>
              </a:rPr>
              <a:t>         </a:t>
            </a:r>
          </a:p>
        </p:txBody>
      </p:sp>
      <p:sp>
        <p:nvSpPr>
          <p:cNvPr id="1048791" name="Text Box 19"/>
          <p:cNvSpPr txBox="1">
            <a:spLocks noChangeArrowheads="1"/>
          </p:cNvSpPr>
          <p:nvPr/>
        </p:nvSpPr>
        <p:spPr bwMode="auto">
          <a:xfrm>
            <a:off x="3962400" y="4373563"/>
            <a:ext cx="990600" cy="274637"/>
          </a:xfrm>
          <a:prstGeom prst="rect"/>
          <a:noFill/>
          <a:ln w="9525">
            <a:noFill/>
            <a:miter lim="800000"/>
            <a:headEnd/>
            <a:tailEnd/>
          </a:ln>
          <a:effectLst/>
        </p:spPr>
        <p:txBody>
          <a:bodyPr>
            <a:spAutoFit/>
          </a:bodyPr>
          <a:p>
            <a:pPr>
              <a:spcBef>
                <a:spcPct val="50000"/>
              </a:spcBef>
            </a:pPr>
            <a:r>
              <a:rPr sz="1200" lang="en-US">
                <a:solidFill>
                  <a:srgbClr val="3366FF"/>
                </a:solidFill>
              </a:rPr>
              <a:t>Shift left</a:t>
            </a:r>
            <a:endParaRPr sz="1400" lang="en-US">
              <a:solidFill>
                <a:srgbClr val="3366FF"/>
              </a:solidFill>
            </a:endParaRPr>
          </a:p>
        </p:txBody>
      </p:sp>
      <p:sp>
        <p:nvSpPr>
          <p:cNvPr id="1048792" name="WordArt 20"/>
          <p:cNvSpPr>
            <a:spLocks noChangeArrowheads="1" noChangeShapeType="1" noTextEdit="1"/>
          </p:cNvSpPr>
          <p:nvPr/>
        </p:nvSpPr>
        <p:spPr bwMode="auto">
          <a:xfrm>
            <a:off x="914400" y="17526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Question</a:t>
            </a:r>
          </a:p>
        </p:txBody>
      </p:sp>
      <p:grpSp>
        <p:nvGrpSpPr>
          <p:cNvPr id="113" name="Group 24"/>
          <p:cNvGrpSpPr/>
          <p:nvPr/>
        </p:nvGrpSpPr>
        <p:grpSpPr bwMode="auto">
          <a:xfrm>
            <a:off x="2209800" y="1676400"/>
            <a:ext cx="6324600" cy="701675"/>
            <a:chOff x="1392" y="1056"/>
            <a:chExt cx="3984" cy="442"/>
          </a:xfrm>
        </p:grpSpPr>
        <p:sp>
          <p:nvSpPr>
            <p:cNvPr id="1048793" name="Text Box 9"/>
            <p:cNvSpPr txBox="1">
              <a:spLocks noChangeArrowheads="1"/>
            </p:cNvSpPr>
            <p:nvPr/>
          </p:nvSpPr>
          <p:spPr bwMode="auto">
            <a:xfrm>
              <a:off x="1392" y="1056"/>
              <a:ext cx="3984" cy="442"/>
            </a:xfrm>
            <a:prstGeom prst="rect"/>
            <a:noFill/>
            <a:ln w="9525">
              <a:noFill/>
              <a:miter lim="800000"/>
              <a:headEnd/>
              <a:tailEnd/>
            </a:ln>
            <a:effectLst/>
          </p:spPr>
          <p:txBody>
            <a:bodyPr>
              <a:spAutoFit/>
            </a:bodyPr>
            <a:p>
              <a:pPr>
                <a:spcBef>
                  <a:spcPct val="50000"/>
                </a:spcBef>
              </a:pPr>
              <a:r>
                <a:rPr sz="2000" lang="en-US"/>
                <a:t>How will the pattern change if the </a:t>
              </a:r>
              <a:r>
                <a:rPr sz="2000" i="1" lang="en-US"/>
                <a:t>RIGHT/LEFT</a:t>
              </a:r>
              <a:r>
                <a:rPr sz="2000" lang="en-US"/>
                <a:t> control signal is inverted?</a:t>
              </a:r>
            </a:p>
          </p:txBody>
        </p:sp>
        <p:sp>
          <p:nvSpPr>
            <p:cNvPr id="1048794" name="Line 21"/>
            <p:cNvSpPr>
              <a:spLocks noChangeShapeType="1"/>
            </p:cNvSpPr>
            <p:nvPr/>
          </p:nvSpPr>
          <p:spPr bwMode="auto">
            <a:xfrm>
              <a:off x="4224" y="1104"/>
              <a:ext cx="336" cy="0"/>
            </a:xfrm>
            <a:prstGeom prst="line"/>
            <a:noFill/>
            <a:ln w="9525">
              <a:solidFill>
                <a:schemeClr val="tx1"/>
              </a:solidFill>
              <a:round/>
              <a:headEnd/>
              <a:tailEnd/>
            </a:ln>
            <a:effectLst/>
          </p:spPr>
          <p:txBody>
            <a:bodyPr/>
            <a:p>
              <a:endParaRPr lang="en-US"/>
            </a:p>
          </p:txBody>
        </p:sp>
      </p:grpSp>
      <p:sp>
        <p:nvSpPr>
          <p:cNvPr id="1048795" name="WordArt 22"/>
          <p:cNvSpPr>
            <a:spLocks noChangeArrowheads="1" noChangeShapeType="1" noTextEdit="1"/>
          </p:cNvSpPr>
          <p:nvPr/>
        </p:nvSpPr>
        <p:spPr bwMode="auto">
          <a:xfrm>
            <a:off x="914400" y="2446338"/>
            <a:ext cx="1219200" cy="449262"/>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Answer</a:t>
            </a:r>
          </a:p>
        </p:txBody>
      </p:sp>
      <p:sp>
        <p:nvSpPr>
          <p:cNvPr id="1048796" name="Text Box 23"/>
          <p:cNvSpPr txBox="1">
            <a:spLocks noChangeArrowheads="1"/>
          </p:cNvSpPr>
          <p:nvPr/>
        </p:nvSpPr>
        <p:spPr bwMode="auto">
          <a:xfrm>
            <a:off x="2209800" y="2514600"/>
            <a:ext cx="1524000" cy="396875"/>
          </a:xfrm>
          <a:prstGeom prst="rect"/>
          <a:noFill/>
          <a:ln w="9525">
            <a:noFill/>
            <a:miter lim="800000"/>
            <a:headEnd/>
            <a:tailEnd/>
          </a:ln>
          <a:effectLst/>
        </p:spPr>
        <p:txBody>
          <a:bodyPr>
            <a:spAutoFit/>
          </a:bodyPr>
          <a:p>
            <a:pPr>
              <a:spcBef>
                <a:spcPct val="50000"/>
              </a:spcBef>
            </a:pPr>
            <a:r>
              <a:rPr sz="2000" lang="en-US"/>
              <a:t>See display</a:t>
            </a:r>
          </a:p>
        </p:txBody>
      </p:sp>
      <p:pic>
        <p:nvPicPr>
          <p:cNvPr id="2097214" name="Picture 25"/>
          <p:cNvPicPr>
            <a:picLocks noChangeAspect="1" noChangeArrowheads="1"/>
          </p:cNvPicPr>
          <p:nvPr/>
        </p:nvPicPr>
        <p:blipFill>
          <a:blip xmlns:r="http://schemas.openxmlformats.org/officeDocument/2006/relationships" r:embed="rId3" cstate="print"/>
          <a:srcRect/>
          <a:stretch>
            <a:fillRect/>
          </a:stretch>
        </p:blipFill>
        <p:spPr bwMode="auto">
          <a:xfrm>
            <a:off x="2613025" y="4287838"/>
            <a:ext cx="5013325" cy="1674812"/>
          </a:xfrm>
          <a:prstGeom prst="rect"/>
          <a:noFill/>
          <a:ln w="9525">
            <a:noFill/>
            <a:miter lim="800000"/>
            <a:headEnd/>
            <a:tailEnd/>
          </a:ln>
          <a:effectLst/>
        </p:spPr>
      </p:pic>
      <p:sp>
        <p:nvSpPr>
          <p:cNvPr id="1048797" name="Text Box 26"/>
          <p:cNvSpPr txBox="1">
            <a:spLocks noChangeArrowheads="1"/>
          </p:cNvSpPr>
          <p:nvPr/>
        </p:nvSpPr>
        <p:spPr bwMode="auto">
          <a:xfrm>
            <a:off x="4038600" y="4419600"/>
            <a:ext cx="838200" cy="447040"/>
          </a:xfrm>
          <a:prstGeom prst="rect"/>
          <a:noFill/>
          <a:ln w="9525">
            <a:noFill/>
            <a:miter lim="800000"/>
            <a:headEnd/>
            <a:tailEnd/>
          </a:ln>
          <a:effectLst/>
        </p:spPr>
        <p:txBody>
          <a:bodyPr>
            <a:spAutoFit/>
          </a:bodyPr>
          <a:p>
            <a:pPr>
              <a:spcBef>
                <a:spcPct val="50000"/>
              </a:spcBef>
            </a:pPr>
            <a:r>
              <a:rPr sz="1200" lang="en-US">
                <a:solidFill>
                  <a:srgbClr val="3366FF"/>
                </a:solidFill>
              </a:rPr>
              <a:t>Shift right</a:t>
            </a:r>
            <a:r>
              <a:rPr sz="1400" lang="en-US">
                <a:solidFill>
                  <a:srgbClr val="3366FF"/>
                </a:solidFill>
              </a:rPr>
              <a:t>         </a:t>
            </a:r>
          </a:p>
        </p:txBody>
      </p:sp>
      <p:sp>
        <p:nvSpPr>
          <p:cNvPr id="1048798" name="Text Box 27"/>
          <p:cNvSpPr txBox="1">
            <a:spLocks noChangeArrowheads="1"/>
          </p:cNvSpPr>
          <p:nvPr/>
        </p:nvSpPr>
        <p:spPr bwMode="auto">
          <a:xfrm>
            <a:off x="5257800" y="4419600"/>
            <a:ext cx="990600" cy="274638"/>
          </a:xfrm>
          <a:prstGeom prst="rect"/>
          <a:noFill/>
          <a:ln w="9525">
            <a:noFill/>
            <a:miter lim="800000"/>
            <a:headEnd/>
            <a:tailEnd/>
          </a:ln>
          <a:effectLst/>
        </p:spPr>
        <p:txBody>
          <a:bodyPr>
            <a:spAutoFit/>
          </a:bodyPr>
          <a:p>
            <a:pPr>
              <a:spcBef>
                <a:spcPct val="50000"/>
              </a:spcBef>
            </a:pPr>
            <a:r>
              <a:rPr sz="1200" lang="en-US">
                <a:solidFill>
                  <a:srgbClr val="3366FF"/>
                </a:solidFill>
              </a:rPr>
              <a:t>Shift left</a:t>
            </a:r>
            <a:endParaRPr sz="1400" lang="en-US">
              <a:solidFill>
                <a:srgbClr val="3366FF"/>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8795"/>
                                        </p:tgtEl>
                                        <p:attrNameLst>
                                          <p:attrName>style.visibility</p:attrName>
                                        </p:attrNameLst>
                                      </p:cBhvr>
                                      <p:to>
                                        <p:strVal val="visible"/>
                                      </p:to>
                                    </p:set>
                                    <p:animEffect transition="in" filter="dissolve">
                                      <p:cBhvr>
                                        <p:cTn dur="500" id="7"/>
                                        <p:tgtEl>
                                          <p:spTgt spid="1048795"/>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796"/>
                                        </p:tgtEl>
                                        <p:attrNameLst>
                                          <p:attrName>style.visibility</p:attrName>
                                        </p:attrNameLst>
                                      </p:cBhvr>
                                      <p:to>
                                        <p:strVal val="visible"/>
                                      </p:to>
                                    </p:set>
                                    <p:anim calcmode="lin" valueType="num">
                                      <p:cBhvr additive="base">
                                        <p:cTn dur="500" fill="hold" id="10"/>
                                        <p:tgtEl>
                                          <p:spTgt spid="1048796"/>
                                        </p:tgtEl>
                                        <p:attrNameLst>
                                          <p:attrName>ppt_x</p:attrName>
                                        </p:attrNameLst>
                                      </p:cBhvr>
                                      <p:tavLst>
                                        <p:tav tm="0">
                                          <p:val>
                                            <p:strVal val="1+#ppt_w/2"/>
                                          </p:val>
                                        </p:tav>
                                        <p:tav tm="100000">
                                          <p:val>
                                            <p:strVal val="#ppt_x"/>
                                          </p:val>
                                        </p:tav>
                                      </p:tavLst>
                                    </p:anim>
                                    <p:anim calcmode="lin" valueType="num">
                                      <p:cBhvr additive="base">
                                        <p:cTn dur="500" fill="hold" id="11"/>
                                        <p:tgtEl>
                                          <p:spTgt spid="1048796"/>
                                        </p:tgtEl>
                                        <p:attrNameLst>
                                          <p:attrName>ppt_y</p:attrName>
                                        </p:attrNameLst>
                                      </p:cBhvr>
                                      <p:tavLst>
                                        <p:tav tm="0">
                                          <p:val>
                                            <p:strVal val="#ppt_y"/>
                                          </p:val>
                                        </p:tav>
                                        <p:tav tm="100000">
                                          <p:val>
                                            <p:strVal val="#ppt_y"/>
                                          </p:val>
                                        </p:tav>
                                      </p:tavLst>
                                    </p:anim>
                                  </p:childTnLst>
                                </p:cTn>
                              </p:par>
                              <p:par>
                                <p:cTn fill="hold" id="12" nodeType="withEffect" presetClass="entr" presetID="22" presetSubtype="8">
                                  <p:stCondLst>
                                    <p:cond delay="0"/>
                                  </p:stCondLst>
                                  <p:childTnLst>
                                    <p:set>
                                      <p:cBhvr>
                                        <p:cTn dur="1" fill="hold" id="13">
                                          <p:stCondLst>
                                            <p:cond delay="0"/>
                                          </p:stCondLst>
                                        </p:cTn>
                                        <p:tgtEl>
                                          <p:spTgt spid="2097214"/>
                                        </p:tgtEl>
                                        <p:attrNameLst>
                                          <p:attrName>style.visibility</p:attrName>
                                        </p:attrNameLst>
                                      </p:cBhvr>
                                      <p:to>
                                        <p:strVal val="visible"/>
                                      </p:to>
                                    </p:set>
                                    <p:animEffect transition="in" filter="wipe(left)">
                                      <p:cBhvr>
                                        <p:cTn dur="1000" id="14"/>
                                        <p:tgtEl>
                                          <p:spTgt spid="2097214"/>
                                        </p:tgtEl>
                                      </p:cBhvr>
                                    </p:animEffect>
                                  </p:childTnLst>
                                </p:cTn>
                              </p:par>
                            </p:childTnLst>
                          </p:cTn>
                        </p:par>
                        <p:par>
                          <p:cTn fill="hold" id="15">
                            <p:stCondLst>
                              <p:cond delay="1000"/>
                            </p:stCondLst>
                            <p:childTnLst>
                              <p:par>
                                <p:cTn fill="hold" grpId="0" id="16" nodeType="afterEffect" presetClass="entr" presetID="37" presetSubtype="0">
                                  <p:stCondLst>
                                    <p:cond delay="0"/>
                                  </p:stCondLst>
                                  <p:childTnLst>
                                    <p:set>
                                      <p:cBhvr>
                                        <p:cTn dur="1" fill="hold" id="17">
                                          <p:stCondLst>
                                            <p:cond delay="0"/>
                                          </p:stCondLst>
                                        </p:cTn>
                                        <p:tgtEl>
                                          <p:spTgt spid="1048797"/>
                                        </p:tgtEl>
                                        <p:attrNameLst>
                                          <p:attrName>style.visibility</p:attrName>
                                        </p:attrNameLst>
                                      </p:cBhvr>
                                      <p:to>
                                        <p:strVal val="visible"/>
                                      </p:to>
                                    </p:set>
                                    <p:animEffect transition="in" filter="fade">
                                      <p:cBhvr>
                                        <p:cTn dur="1000" id="18"/>
                                        <p:tgtEl>
                                          <p:spTgt spid="1048797"/>
                                        </p:tgtEl>
                                      </p:cBhvr>
                                    </p:animEffect>
                                    <p:anim calcmode="lin" valueType="num">
                                      <p:cBhvr>
                                        <p:cTn dur="1000" fill="hold" id="19"/>
                                        <p:tgtEl>
                                          <p:spTgt spid="1048797"/>
                                        </p:tgtEl>
                                        <p:attrNameLst>
                                          <p:attrName>ppt_x</p:attrName>
                                        </p:attrNameLst>
                                      </p:cBhvr>
                                      <p:tavLst>
                                        <p:tav tm="0">
                                          <p:val>
                                            <p:strVal val="#ppt_x"/>
                                          </p:val>
                                        </p:tav>
                                        <p:tav tm="100000">
                                          <p:val>
                                            <p:strVal val="#ppt_x"/>
                                          </p:val>
                                        </p:tav>
                                      </p:tavLst>
                                    </p:anim>
                                    <p:anim calcmode="lin" valueType="num">
                                      <p:cBhvr>
                                        <p:cTn decel="100000" dur="900" fill="hold" id="20"/>
                                        <p:tgtEl>
                                          <p:spTgt spid="1048797"/>
                                        </p:tgtEl>
                                        <p:attrNameLst>
                                          <p:attrName>ppt_y</p:attrName>
                                        </p:attrNameLst>
                                      </p:cBhvr>
                                      <p:tavLst>
                                        <p:tav tm="0">
                                          <p:val>
                                            <p:strVal val="#ppt_y+1"/>
                                          </p:val>
                                        </p:tav>
                                        <p:tav tm="100000">
                                          <p:val>
                                            <p:strVal val="#ppt_y-.03"/>
                                          </p:val>
                                        </p:tav>
                                      </p:tavLst>
                                    </p:anim>
                                    <p:anim calcmode="lin" valueType="num">
                                      <p:cBhvr>
                                        <p:cTn accel="100000" dur="100" fill="hold" id="21">
                                          <p:stCondLst>
                                            <p:cond delay="900"/>
                                          </p:stCondLst>
                                        </p:cTn>
                                        <p:tgtEl>
                                          <p:spTgt spid="1048797"/>
                                        </p:tgtEl>
                                        <p:attrNameLst>
                                          <p:attrName>ppt_y</p:attrName>
                                        </p:attrNameLst>
                                      </p:cBhvr>
                                      <p:tavLst>
                                        <p:tav tm="0">
                                          <p:val>
                                            <p:strVal val="#ppt_y-.03"/>
                                          </p:val>
                                        </p:tav>
                                        <p:tav tm="100000">
                                          <p:val>
                                            <p:strVal val="#ppt_y"/>
                                          </p:val>
                                        </p:tav>
                                      </p:tavLst>
                                    </p:anim>
                                  </p:childTnLst>
                                </p:cTn>
                              </p:par>
                            </p:childTnLst>
                          </p:cTn>
                        </p:par>
                        <p:par>
                          <p:cTn fill="hold" id="22">
                            <p:stCondLst>
                              <p:cond delay="2000"/>
                            </p:stCondLst>
                            <p:childTnLst>
                              <p:par>
                                <p:cTn fill="hold" grpId="0" id="23" nodeType="afterEffect" presetClass="entr" presetID="37" presetSubtype="0">
                                  <p:stCondLst>
                                    <p:cond delay="0"/>
                                  </p:stCondLst>
                                  <p:childTnLst>
                                    <p:set>
                                      <p:cBhvr>
                                        <p:cTn dur="1" fill="hold" id="24">
                                          <p:stCondLst>
                                            <p:cond delay="0"/>
                                          </p:stCondLst>
                                        </p:cTn>
                                        <p:tgtEl>
                                          <p:spTgt spid="1048798"/>
                                        </p:tgtEl>
                                        <p:attrNameLst>
                                          <p:attrName>style.visibility</p:attrName>
                                        </p:attrNameLst>
                                      </p:cBhvr>
                                      <p:to>
                                        <p:strVal val="visible"/>
                                      </p:to>
                                    </p:set>
                                    <p:animEffect transition="in" filter="fade">
                                      <p:cBhvr>
                                        <p:cTn dur="1000" id="25"/>
                                        <p:tgtEl>
                                          <p:spTgt spid="1048798"/>
                                        </p:tgtEl>
                                      </p:cBhvr>
                                    </p:animEffect>
                                    <p:anim calcmode="lin" valueType="num">
                                      <p:cBhvr>
                                        <p:cTn dur="1000" fill="hold" id="26"/>
                                        <p:tgtEl>
                                          <p:spTgt spid="1048798"/>
                                        </p:tgtEl>
                                        <p:attrNameLst>
                                          <p:attrName>ppt_x</p:attrName>
                                        </p:attrNameLst>
                                      </p:cBhvr>
                                      <p:tavLst>
                                        <p:tav tm="0">
                                          <p:val>
                                            <p:strVal val="#ppt_x"/>
                                          </p:val>
                                        </p:tav>
                                        <p:tav tm="100000">
                                          <p:val>
                                            <p:strVal val="#ppt_x"/>
                                          </p:val>
                                        </p:tav>
                                      </p:tavLst>
                                    </p:anim>
                                    <p:anim calcmode="lin" valueType="num">
                                      <p:cBhvr>
                                        <p:cTn decel="100000" dur="900" fill="hold" id="27"/>
                                        <p:tgtEl>
                                          <p:spTgt spid="1048798"/>
                                        </p:tgtEl>
                                        <p:attrNameLst>
                                          <p:attrName>ppt_y</p:attrName>
                                        </p:attrNameLst>
                                      </p:cBhvr>
                                      <p:tavLst>
                                        <p:tav tm="0">
                                          <p:val>
                                            <p:strVal val="#ppt_y+1"/>
                                          </p:val>
                                        </p:tav>
                                        <p:tav tm="100000">
                                          <p:val>
                                            <p:strVal val="#ppt_y-.03"/>
                                          </p:val>
                                        </p:tav>
                                      </p:tavLst>
                                    </p:anim>
                                    <p:anim calcmode="lin" valueType="num">
                                      <p:cBhvr>
                                        <p:cTn accel="100000" dur="100" fill="hold" id="28">
                                          <p:stCondLst>
                                            <p:cond delay="900"/>
                                          </p:stCondLst>
                                        </p:cTn>
                                        <p:tgtEl>
                                          <p:spTgt spid="104879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5" grpId="0" animBg="1"/>
      <p:bldP spid="1048796" grpId="0"/>
      <p:bldP spid="1048797" grpId="0"/>
      <p:bldP spid="1048798" grpId="0"/>
    </p:bldLst>
  </p:timing>
</p:sld>
</file>

<file path=ppt/slides/slide14.xml><?xml version="1.0" encoding="utf-8"?>
<p:sld xmlns:a="http://schemas.openxmlformats.org/drawingml/2006/main" xmlns:r="http://schemas.openxmlformats.org/officeDocument/2006/relationships" xmlns:p="http://schemas.openxmlformats.org/presentationml/2006/main" show="0" showMasterPhAnim="0">
  <p:cSld>
    <p:spTree>
      <p:nvGrpSpPr>
        <p:cNvPr id="116" name=""/>
        <p:cNvGrpSpPr/>
        <p:nvPr/>
      </p:nvGrpSpPr>
      <p:grpSpPr>
        <a:xfrm>
          <a:off x="0" y="0"/>
          <a:ext cx="0" cy="0"/>
          <a:chOff x="0" y="0"/>
          <a:chExt cx="0" cy="0"/>
        </a:xfrm>
      </p:grpSpPr>
      <p:pic>
        <p:nvPicPr>
          <p:cNvPr id="2097216" name="Picture 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02" name="Text Box 5"/>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03" name="Rectangle 6"/>
          <p:cNvSpPr>
            <a:spLocks noChangeArrowheads="1"/>
          </p:cNvSpPr>
          <p:nvPr/>
        </p:nvSpPr>
        <p:spPr bwMode="auto">
          <a:xfrm>
            <a:off x="914400" y="1143000"/>
            <a:ext cx="33324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Universal Shift Register</a:t>
            </a:r>
          </a:p>
        </p:txBody>
      </p:sp>
      <p:sp>
        <p:nvSpPr>
          <p:cNvPr id="1048804" name="Text Box 26"/>
          <p:cNvSpPr txBox="1">
            <a:spLocks noChangeArrowheads="1"/>
          </p:cNvSpPr>
          <p:nvPr/>
        </p:nvSpPr>
        <p:spPr bwMode="auto">
          <a:xfrm>
            <a:off x="914400" y="1752600"/>
            <a:ext cx="7239000" cy="1513840"/>
          </a:xfrm>
          <a:prstGeom prst="rect"/>
          <a:noFill/>
          <a:ln w="9525">
            <a:noFill/>
            <a:miter lim="800000"/>
            <a:headEnd/>
            <a:tailEnd/>
          </a:ln>
          <a:effectLst/>
        </p:spPr>
        <p:txBody>
          <a:bodyPr>
            <a:spAutoFit/>
          </a:bodyPr>
          <a:p>
            <a:pPr>
              <a:spcBef>
                <a:spcPct val="50000"/>
              </a:spcBef>
            </a:pPr>
            <a:r>
              <a:rPr lang="en-US"/>
              <a:t>A universal shift register has both serial and parallel input and output capability. The 74HC194 is an example of a 4-bit bidirectional universal shift register.</a:t>
            </a:r>
          </a:p>
        </p:txBody>
      </p:sp>
      <p:pic>
        <p:nvPicPr>
          <p:cNvPr id="2097217" name="Picture 27"/>
          <p:cNvPicPr>
            <a:picLocks noChangeAspect="1" noChangeArrowheads="1"/>
          </p:cNvPicPr>
          <p:nvPr/>
        </p:nvPicPr>
        <p:blipFill>
          <a:blip xmlns:r="http://schemas.openxmlformats.org/officeDocument/2006/relationships" r:embed="rId2"/>
          <a:srcRect/>
          <a:stretch>
            <a:fillRect/>
          </a:stretch>
        </p:blipFill>
        <p:spPr bwMode="auto">
          <a:xfrm>
            <a:off x="2971800" y="3048000"/>
            <a:ext cx="2895600" cy="2687638"/>
          </a:xfrm>
          <a:prstGeom prst="rect"/>
          <a:noFill/>
          <a:ln>
            <a:noFill/>
          </a:ln>
          <a:effectLst/>
        </p:spPr>
      </p:pic>
      <p:sp>
        <p:nvSpPr>
          <p:cNvPr id="1048805" name="Text Box 29"/>
          <p:cNvSpPr txBox="1">
            <a:spLocks noChangeArrowheads="1"/>
          </p:cNvSpPr>
          <p:nvPr/>
        </p:nvSpPr>
        <p:spPr bwMode="auto">
          <a:xfrm flipH="1">
            <a:off x="3962400" y="28194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0</a:t>
            </a:r>
          </a:p>
        </p:txBody>
      </p:sp>
      <p:sp>
        <p:nvSpPr>
          <p:cNvPr id="1048806" name="Text Box 30"/>
          <p:cNvSpPr txBox="1">
            <a:spLocks noChangeArrowheads="1"/>
          </p:cNvSpPr>
          <p:nvPr/>
        </p:nvSpPr>
        <p:spPr bwMode="auto">
          <a:xfrm flipH="1">
            <a:off x="4413250" y="2819400"/>
            <a:ext cx="48895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1</a:t>
            </a:r>
          </a:p>
        </p:txBody>
      </p:sp>
      <p:sp>
        <p:nvSpPr>
          <p:cNvPr id="1048807" name="Text Box 31"/>
          <p:cNvSpPr txBox="1">
            <a:spLocks noChangeArrowheads="1"/>
          </p:cNvSpPr>
          <p:nvPr/>
        </p:nvSpPr>
        <p:spPr bwMode="auto">
          <a:xfrm flipH="1">
            <a:off x="4887913" y="2819400"/>
            <a:ext cx="598487"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2</a:t>
            </a:r>
          </a:p>
        </p:txBody>
      </p:sp>
      <p:sp>
        <p:nvSpPr>
          <p:cNvPr id="1048808" name="Text Box 32"/>
          <p:cNvSpPr txBox="1">
            <a:spLocks noChangeArrowheads="1"/>
          </p:cNvSpPr>
          <p:nvPr/>
        </p:nvSpPr>
        <p:spPr bwMode="auto">
          <a:xfrm>
            <a:off x="5334000" y="28194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3</a:t>
            </a:r>
          </a:p>
        </p:txBody>
      </p:sp>
      <p:sp>
        <p:nvSpPr>
          <p:cNvPr id="1048809" name="Text Box 41"/>
          <p:cNvSpPr txBox="1">
            <a:spLocks noChangeArrowheads="1"/>
          </p:cNvSpPr>
          <p:nvPr/>
        </p:nvSpPr>
        <p:spPr bwMode="auto">
          <a:xfrm>
            <a:off x="2514600" y="4919663"/>
            <a:ext cx="533400" cy="274637"/>
          </a:xfrm>
          <a:prstGeom prst="rect"/>
          <a:noFill/>
          <a:ln w="9525">
            <a:noFill/>
            <a:miter lim="800000"/>
            <a:headEnd/>
            <a:tailEnd/>
          </a:ln>
          <a:effectLst/>
        </p:spPr>
        <p:txBody>
          <a:bodyPr>
            <a:spAutoFit/>
          </a:bodyPr>
          <a:p>
            <a:pPr>
              <a:spcBef>
                <a:spcPct val="50000"/>
              </a:spcBef>
            </a:pPr>
            <a:r>
              <a:rPr sz="1200" lang="en-US"/>
              <a:t>CLK</a:t>
            </a:r>
          </a:p>
        </p:txBody>
      </p:sp>
      <p:sp>
        <p:nvSpPr>
          <p:cNvPr id="1048810" name="Text Box 44"/>
          <p:cNvSpPr txBox="1">
            <a:spLocks noChangeArrowheads="1"/>
          </p:cNvSpPr>
          <p:nvPr/>
        </p:nvSpPr>
        <p:spPr bwMode="auto">
          <a:xfrm>
            <a:off x="2362200" y="4641850"/>
            <a:ext cx="838200" cy="274638"/>
          </a:xfrm>
          <a:prstGeom prst="rect"/>
          <a:noFill/>
          <a:ln w="9525">
            <a:noFill/>
            <a:miter lim="800000"/>
            <a:headEnd/>
            <a:tailEnd/>
          </a:ln>
          <a:effectLst/>
        </p:spPr>
        <p:txBody>
          <a:bodyPr>
            <a:spAutoFit/>
          </a:bodyPr>
          <a:p>
            <a:pPr>
              <a:spcBef>
                <a:spcPct val="50000"/>
              </a:spcBef>
            </a:pPr>
            <a:r>
              <a:rPr sz="1200" i="1" lang="en-US"/>
              <a:t>SL SER</a:t>
            </a:r>
          </a:p>
        </p:txBody>
      </p:sp>
      <p:sp>
        <p:nvSpPr>
          <p:cNvPr id="1048811" name="Text Box 45"/>
          <p:cNvSpPr txBox="1">
            <a:spLocks noChangeArrowheads="1"/>
          </p:cNvSpPr>
          <p:nvPr/>
        </p:nvSpPr>
        <p:spPr bwMode="auto">
          <a:xfrm flipH="1">
            <a:off x="3962400" y="5668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0</a:t>
            </a:r>
          </a:p>
        </p:txBody>
      </p:sp>
      <p:sp>
        <p:nvSpPr>
          <p:cNvPr id="1048812" name="Text Box 46"/>
          <p:cNvSpPr txBox="1">
            <a:spLocks noChangeArrowheads="1"/>
          </p:cNvSpPr>
          <p:nvPr/>
        </p:nvSpPr>
        <p:spPr bwMode="auto">
          <a:xfrm flipH="1">
            <a:off x="4413250" y="5668963"/>
            <a:ext cx="48895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1</a:t>
            </a:r>
          </a:p>
        </p:txBody>
      </p:sp>
      <p:sp>
        <p:nvSpPr>
          <p:cNvPr id="1048813" name="Text Box 47"/>
          <p:cNvSpPr txBox="1">
            <a:spLocks noChangeArrowheads="1"/>
          </p:cNvSpPr>
          <p:nvPr/>
        </p:nvSpPr>
        <p:spPr bwMode="auto">
          <a:xfrm flipH="1">
            <a:off x="4887913" y="5668963"/>
            <a:ext cx="598487"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2</a:t>
            </a:r>
          </a:p>
        </p:txBody>
      </p:sp>
      <p:sp>
        <p:nvSpPr>
          <p:cNvPr id="1048814" name="Text Box 48"/>
          <p:cNvSpPr txBox="1">
            <a:spLocks noChangeArrowheads="1"/>
          </p:cNvSpPr>
          <p:nvPr/>
        </p:nvSpPr>
        <p:spPr bwMode="auto">
          <a:xfrm>
            <a:off x="5334000" y="5668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3</a:t>
            </a:r>
          </a:p>
        </p:txBody>
      </p:sp>
      <p:sp>
        <p:nvSpPr>
          <p:cNvPr id="1048815" name="Text Box 49"/>
          <p:cNvSpPr txBox="1">
            <a:spLocks noChangeArrowheads="1"/>
          </p:cNvSpPr>
          <p:nvPr/>
        </p:nvSpPr>
        <p:spPr bwMode="auto">
          <a:xfrm>
            <a:off x="2362200" y="4365625"/>
            <a:ext cx="838200" cy="274638"/>
          </a:xfrm>
          <a:prstGeom prst="rect"/>
          <a:noFill/>
          <a:ln w="9525">
            <a:noFill/>
            <a:miter lim="800000"/>
            <a:headEnd/>
            <a:tailEnd/>
          </a:ln>
          <a:effectLst/>
        </p:spPr>
        <p:txBody>
          <a:bodyPr>
            <a:spAutoFit/>
          </a:bodyPr>
          <a:p>
            <a:pPr>
              <a:spcBef>
                <a:spcPct val="50000"/>
              </a:spcBef>
            </a:pPr>
            <a:r>
              <a:rPr sz="1200" i="1" lang="en-US"/>
              <a:t>SR SER</a:t>
            </a:r>
          </a:p>
        </p:txBody>
      </p:sp>
      <p:sp>
        <p:nvSpPr>
          <p:cNvPr id="1048816" name="Text Box 50"/>
          <p:cNvSpPr txBox="1">
            <a:spLocks noChangeArrowheads="1"/>
          </p:cNvSpPr>
          <p:nvPr/>
        </p:nvSpPr>
        <p:spPr bwMode="auto">
          <a:xfrm>
            <a:off x="2667000" y="4087813"/>
            <a:ext cx="381000" cy="307339"/>
          </a:xfrm>
          <a:prstGeom prst="rect"/>
          <a:noFill/>
          <a:ln w="9525">
            <a:noFill/>
            <a:miter lim="800000"/>
            <a:headEnd/>
            <a:tailEnd/>
          </a:ln>
          <a:effectLst/>
        </p:spPr>
        <p:txBody>
          <a:bodyPr>
            <a:spAutoFit/>
          </a:bodyPr>
          <a:p>
            <a:pPr>
              <a:spcBef>
                <a:spcPct val="50000"/>
              </a:spcBef>
            </a:pPr>
            <a:r>
              <a:rPr sz="1200" i="1" lang="en-US"/>
              <a:t>S</a:t>
            </a:r>
            <a:r>
              <a:rPr baseline="-25000" sz="1200" lang="en-US"/>
              <a:t>1</a:t>
            </a:r>
          </a:p>
        </p:txBody>
      </p:sp>
      <p:sp>
        <p:nvSpPr>
          <p:cNvPr id="1048817" name="Text Box 51"/>
          <p:cNvSpPr txBox="1">
            <a:spLocks noChangeArrowheads="1"/>
          </p:cNvSpPr>
          <p:nvPr/>
        </p:nvSpPr>
        <p:spPr bwMode="auto">
          <a:xfrm>
            <a:off x="2667000" y="3811588"/>
            <a:ext cx="457200" cy="307339"/>
          </a:xfrm>
          <a:prstGeom prst="rect"/>
          <a:noFill/>
          <a:ln w="9525">
            <a:noFill/>
            <a:miter lim="800000"/>
            <a:headEnd/>
            <a:tailEnd/>
          </a:ln>
          <a:effectLst/>
        </p:spPr>
        <p:txBody>
          <a:bodyPr>
            <a:spAutoFit/>
          </a:bodyPr>
          <a:p>
            <a:pPr>
              <a:spcBef>
                <a:spcPct val="50000"/>
              </a:spcBef>
            </a:pPr>
            <a:r>
              <a:rPr sz="1200" i="1" lang="en-US"/>
              <a:t>S</a:t>
            </a:r>
            <a:r>
              <a:rPr baseline="-25000" sz="1200" lang="en-US"/>
              <a:t>0</a:t>
            </a:r>
          </a:p>
        </p:txBody>
      </p:sp>
      <p:sp>
        <p:nvSpPr>
          <p:cNvPr id="1048818" name="Text Box 52"/>
          <p:cNvSpPr txBox="1">
            <a:spLocks noChangeArrowheads="1"/>
          </p:cNvSpPr>
          <p:nvPr/>
        </p:nvSpPr>
        <p:spPr bwMode="auto">
          <a:xfrm>
            <a:off x="2590800" y="3535363"/>
            <a:ext cx="838200" cy="274637"/>
          </a:xfrm>
          <a:prstGeom prst="rect"/>
          <a:noFill/>
          <a:ln w="9525">
            <a:noFill/>
            <a:miter lim="800000"/>
            <a:headEnd/>
            <a:tailEnd/>
          </a:ln>
          <a:effectLst/>
        </p:spPr>
        <p:txBody>
          <a:bodyPr>
            <a:spAutoFit/>
          </a:bodyPr>
          <a:p>
            <a:pPr>
              <a:spcBef>
                <a:spcPct val="50000"/>
              </a:spcBef>
            </a:pPr>
            <a:r>
              <a:rPr sz="1200" i="1" lang="en-US"/>
              <a:t>CLR</a:t>
            </a:r>
          </a:p>
        </p:txBody>
      </p:sp>
      <p:sp>
        <p:nvSpPr>
          <p:cNvPr id="1048819" name="Text Box 53"/>
          <p:cNvSpPr txBox="1">
            <a:spLocks noChangeArrowheads="1"/>
          </p:cNvSpPr>
          <p:nvPr/>
        </p:nvSpPr>
        <p:spPr bwMode="auto">
          <a:xfrm>
            <a:off x="5867400" y="5486400"/>
            <a:ext cx="2667000" cy="1005840"/>
          </a:xfrm>
          <a:prstGeom prst="rect"/>
          <a:noFill/>
          <a:ln w="9525">
            <a:noFill/>
            <a:miter lim="800000"/>
            <a:headEnd/>
            <a:tailEnd/>
          </a:ln>
          <a:effectLst/>
        </p:spPr>
        <p:txBody>
          <a:bodyPr>
            <a:spAutoFit/>
          </a:bodyPr>
          <a:p>
            <a:pPr>
              <a:spcBef>
                <a:spcPct val="50000"/>
              </a:spcBef>
            </a:pPr>
            <a:r>
              <a:rPr sz="2000" lang="en-US"/>
              <a:t>Sample waveforms are on the following slide…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7" presetSubtype="0">
                                  <p:stCondLst>
                                    <p:cond delay="0"/>
                                  </p:stCondLst>
                                  <p:childTnLst>
                                    <p:set>
                                      <p:cBhvr>
                                        <p:cTn dur="1" fill="hold" id="6">
                                          <p:stCondLst>
                                            <p:cond delay="0"/>
                                          </p:stCondLst>
                                        </p:cTn>
                                        <p:tgtEl>
                                          <p:spTgt spid="1048819"/>
                                        </p:tgtEl>
                                        <p:attrNameLst>
                                          <p:attrName>style.visibility</p:attrName>
                                        </p:attrNameLst>
                                      </p:cBhvr>
                                      <p:to>
                                        <p:strVal val="visible"/>
                                      </p:to>
                                    </p:set>
                                    <p:animEffect transition="in" filter="fade">
                                      <p:cBhvr>
                                        <p:cTn dur="1000" id="7"/>
                                        <p:tgtEl>
                                          <p:spTgt spid="1048819"/>
                                        </p:tgtEl>
                                      </p:cBhvr>
                                    </p:animEffect>
                                    <p:anim calcmode="lin" valueType="num">
                                      <p:cBhvr>
                                        <p:cTn dur="1000" fill="hold" id="8"/>
                                        <p:tgtEl>
                                          <p:spTgt spid="1048819"/>
                                        </p:tgtEl>
                                        <p:attrNameLst>
                                          <p:attrName>ppt_x</p:attrName>
                                        </p:attrNameLst>
                                      </p:cBhvr>
                                      <p:tavLst>
                                        <p:tav tm="0">
                                          <p:val>
                                            <p:strVal val="#ppt_x"/>
                                          </p:val>
                                        </p:tav>
                                        <p:tav tm="100000">
                                          <p:val>
                                            <p:strVal val="#ppt_x"/>
                                          </p:val>
                                        </p:tav>
                                      </p:tavLst>
                                    </p:anim>
                                    <p:anim calcmode="lin" valueType="num">
                                      <p:cBhvr>
                                        <p:cTn decel="100000" dur="900" fill="hold" id="9"/>
                                        <p:tgtEl>
                                          <p:spTgt spid="1048819"/>
                                        </p:tgtEl>
                                        <p:attrNameLst>
                                          <p:attrName>ppt_y</p:attrName>
                                        </p:attrNameLst>
                                      </p:cBhvr>
                                      <p:tavLst>
                                        <p:tav tm="0">
                                          <p:val>
                                            <p:strVal val="#ppt_y+1"/>
                                          </p:val>
                                        </p:tav>
                                        <p:tav tm="100000">
                                          <p:val>
                                            <p:strVal val="#ppt_y-.03"/>
                                          </p:val>
                                        </p:tav>
                                      </p:tavLst>
                                    </p:anim>
                                    <p:anim calcmode="lin" valueType="num">
                                      <p:cBhvr>
                                        <p:cTn accel="100000" dur="100" fill="hold" id="10">
                                          <p:stCondLst>
                                            <p:cond delay="900"/>
                                          </p:stCondLst>
                                        </p:cTn>
                                        <p:tgtEl>
                                          <p:spTgt spid="104881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9" grpId="0"/>
    </p:bldLst>
  </p:timing>
</p:sld>
</file>

<file path=ppt/slides/slide15.xml><?xml version="1.0" encoding="utf-8"?>
<p:sld xmlns:a="http://schemas.openxmlformats.org/drawingml/2006/main" xmlns:r="http://schemas.openxmlformats.org/officeDocument/2006/relationships" xmlns:p="http://schemas.openxmlformats.org/presentationml/2006/main" show="0" showMasterPhAnim="0">
  <p:cSld>
    <p:spTree>
      <p:nvGrpSpPr>
        <p:cNvPr id="119" name=""/>
        <p:cNvGrpSpPr/>
        <p:nvPr/>
      </p:nvGrpSpPr>
      <p:grpSpPr>
        <a:xfrm>
          <a:off x="0" y="0"/>
          <a:ext cx="0" cy="0"/>
          <a:chOff x="0" y="0"/>
          <a:chExt cx="0" cy="0"/>
        </a:xfrm>
      </p:grpSpPr>
      <p:pic>
        <p:nvPicPr>
          <p:cNvPr id="2097219"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23"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24" name="Rectangle 4"/>
          <p:cNvSpPr>
            <a:spLocks noChangeArrowheads="1"/>
          </p:cNvSpPr>
          <p:nvPr/>
        </p:nvSpPr>
        <p:spPr bwMode="auto">
          <a:xfrm>
            <a:off x="914400" y="1143000"/>
            <a:ext cx="33324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Universal Shift Register</a:t>
            </a:r>
          </a:p>
        </p:txBody>
      </p:sp>
      <p:pic>
        <p:nvPicPr>
          <p:cNvPr id="2097220" name="Picture 22"/>
          <p:cNvPicPr>
            <a:picLocks noChangeAspect="1" noChangeArrowheads="1"/>
          </p:cNvPicPr>
          <p:nvPr/>
        </p:nvPicPr>
        <p:blipFill>
          <a:blip xmlns:r="http://schemas.openxmlformats.org/officeDocument/2006/relationships" r:embed="rId2"/>
          <a:srcRect/>
          <a:stretch>
            <a:fillRect/>
          </a:stretch>
        </p:blipFill>
        <p:spPr bwMode="auto">
          <a:xfrm>
            <a:off x="1295400" y="1828800"/>
            <a:ext cx="6400800" cy="4391025"/>
          </a:xfrm>
          <a:prstGeom prst="rect"/>
          <a:noFill/>
          <a:ln>
            <a:noFill/>
          </a:ln>
          <a:effectLs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22" name=""/>
        <p:cNvGrpSpPr/>
        <p:nvPr/>
      </p:nvGrpSpPr>
      <p:grpSpPr>
        <a:xfrm>
          <a:off x="0" y="0"/>
          <a:ext cx="0" cy="0"/>
          <a:chOff x="0" y="0"/>
          <a:chExt cx="0" cy="0"/>
        </a:xfrm>
      </p:grpSpPr>
      <p:pic>
        <p:nvPicPr>
          <p:cNvPr id="2097222" name="Picture 2" descr="SH2507-crop"/>
          <p:cNvPicPr>
            <a:picLocks noChangeAspect="1" noChangeArrowheads="1"/>
          </p:cNvPicPr>
          <p:nvPr/>
        </p:nvPicPr>
        <p:blipFill>
          <a:blip xmlns:r="http://schemas.openxmlformats.org/officeDocument/2006/relationships" r:embed="rId6"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28"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29" name="Rectangle 4"/>
          <p:cNvSpPr>
            <a:spLocks noChangeArrowheads="1"/>
          </p:cNvSpPr>
          <p:nvPr/>
        </p:nvSpPr>
        <p:spPr bwMode="auto">
          <a:xfrm>
            <a:off x="914400" y="1143000"/>
            <a:ext cx="33070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Shift Register Counters</a:t>
            </a:r>
          </a:p>
        </p:txBody>
      </p:sp>
      <p:sp>
        <p:nvSpPr>
          <p:cNvPr id="1048830" name="Text Box 7"/>
          <p:cNvSpPr txBox="1">
            <a:spLocks noChangeArrowheads="1"/>
          </p:cNvSpPr>
          <p:nvPr/>
        </p:nvSpPr>
        <p:spPr bwMode="auto">
          <a:xfrm>
            <a:off x="990600" y="1676400"/>
            <a:ext cx="7086600" cy="802640"/>
          </a:xfrm>
          <a:prstGeom prst="rect"/>
          <a:noFill/>
          <a:ln w="9525">
            <a:noFill/>
            <a:miter lim="800000"/>
            <a:headEnd/>
            <a:tailEnd/>
          </a:ln>
          <a:effectLst/>
        </p:spPr>
        <p:txBody>
          <a:bodyPr>
            <a:spAutoFit/>
          </a:bodyPr>
          <a:p>
            <a:pPr eaLnBrk="1" hangingPunct="1">
              <a:spcBef>
                <a:spcPct val="50000"/>
              </a:spcBef>
            </a:pPr>
            <a:r>
              <a:rPr dirty="0" lang="en-US"/>
              <a:t>Shift registers can form useful counters by </a:t>
            </a:r>
            <a:r>
              <a:rPr dirty="0" lang="en-US" err="1"/>
              <a:t>recirculating</a:t>
            </a:r>
            <a:r>
              <a:rPr dirty="0" lang="en-US"/>
              <a:t> a pattern </a:t>
            </a:r>
            <a:r>
              <a:rPr lang="en-US"/>
              <a:t>of </a:t>
            </a:r>
            <a:r>
              <a:rPr lang="en-US" smtClean="0"/>
              <a:t>0s </a:t>
            </a:r>
            <a:r>
              <a:rPr lang="en-US"/>
              <a:t>and </a:t>
            </a:r>
            <a:r>
              <a:rPr lang="en-US" smtClean="0"/>
              <a:t>1s</a:t>
            </a:r>
            <a:r>
              <a:rPr dirty="0" lang="en-US"/>
              <a:t>. </a:t>
            </a:r>
          </a:p>
        </p:txBody>
      </p:sp>
      <p:graphicFrame>
        <p:nvGraphicFramePr>
          <p:cNvPr id="4194324" name="Diagram 11"/>
          <p:cNvGraphicFramePr>
            <a:graphicFrameLocks/>
          </p:cNvGraphicFramePr>
          <p:nvPr/>
        </p:nvGraphicFramePr>
        <p:xfrm>
          <a:off x="1295400" y="2286000"/>
          <a:ext cx="6324600" cy="24384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831" name="TextBox 12"/>
          <p:cNvSpPr txBox="1"/>
          <p:nvPr/>
        </p:nvSpPr>
        <p:spPr>
          <a:xfrm>
            <a:off x="983232" y="4498260"/>
            <a:ext cx="3581400" cy="677108"/>
          </a:xfrm>
          <a:prstGeom prst="rect"/>
          <a:solidFill>
            <a:srgbClr val="FFFFFF"/>
          </a:solidFill>
        </p:spPr>
        <p:txBody>
          <a:bodyPr rtlCol="0" wrap="square">
            <a:spAutoFit/>
          </a:bodyPr>
          <a:p>
            <a:pPr algn="ctr"/>
            <a:r>
              <a:rPr dirty="0" sz="2000" lang="en-US" smtClean="0"/>
              <a:t>Hamming Distance = 2</a:t>
            </a:r>
          </a:p>
          <a:p>
            <a:pPr algn="ctr"/>
            <a:r>
              <a:rPr dirty="0" sz="1800" lang="en-US" smtClean="0">
                <a:solidFill>
                  <a:srgbClr val="FF0000"/>
                </a:solidFill>
              </a:rPr>
              <a:t>1000</a:t>
            </a:r>
            <a:r>
              <a:rPr dirty="0" sz="1800" lang="en-US" smtClean="0"/>
              <a:t>, 0100, 0010, 0001, </a:t>
            </a:r>
            <a:r>
              <a:rPr dirty="0" sz="1800" lang="en-US" smtClean="0">
                <a:solidFill>
                  <a:srgbClr val="FF0000"/>
                </a:solidFill>
              </a:rPr>
              <a:t>1000.</a:t>
            </a:r>
            <a:r>
              <a:rPr dirty="0" sz="1800" lang="en-US" smtClean="0"/>
              <a:t>.. .</a:t>
            </a:r>
            <a:endParaRPr dirty="0" sz="1800" lang="en-US"/>
          </a:p>
        </p:txBody>
      </p:sp>
      <p:sp>
        <p:nvSpPr>
          <p:cNvPr id="1048832" name="TextBox 13"/>
          <p:cNvSpPr txBox="1"/>
          <p:nvPr/>
        </p:nvSpPr>
        <p:spPr>
          <a:xfrm>
            <a:off x="4714572" y="4500720"/>
            <a:ext cx="3505200" cy="954107"/>
          </a:xfrm>
          <a:prstGeom prst="rect"/>
          <a:noFill/>
        </p:spPr>
        <p:txBody>
          <a:bodyPr rtlCol="0" wrap="square">
            <a:spAutoFit/>
          </a:bodyPr>
          <a:p>
            <a:pPr algn="ctr"/>
            <a:r>
              <a:rPr dirty="0" sz="2000" lang="en-US" smtClean="0"/>
              <a:t>Hamming Distance = 1</a:t>
            </a:r>
          </a:p>
          <a:p>
            <a:pPr algn="ctr"/>
            <a:r>
              <a:rPr dirty="0" sz="1800" lang="en-US" smtClean="0">
                <a:solidFill>
                  <a:srgbClr val="FF0000"/>
                </a:solidFill>
              </a:rPr>
              <a:t>0000</a:t>
            </a:r>
            <a:r>
              <a:rPr dirty="0" sz="1800" lang="en-US" smtClean="0"/>
              <a:t>, 1000, 1100, 1110, 1111, 0111, 0011, 0001, </a:t>
            </a:r>
            <a:r>
              <a:rPr dirty="0" sz="1800" lang="en-US" smtClean="0">
                <a:solidFill>
                  <a:srgbClr val="FF0000"/>
                </a:solidFill>
              </a:rPr>
              <a:t>0000</a:t>
            </a:r>
            <a:r>
              <a:rPr dirty="0" sz="1800" lang="en-US" smtClean="0"/>
              <a:t>... .</a:t>
            </a:r>
            <a:endParaRPr dirty="0" sz="1800" lang="en-US"/>
          </a:p>
        </p:txBody>
      </p:sp>
      <p:sp>
        <p:nvSpPr>
          <p:cNvPr id="1048833" name="TextBox 14"/>
          <p:cNvSpPr txBox="1"/>
          <p:nvPr/>
        </p:nvSpPr>
        <p:spPr>
          <a:xfrm>
            <a:off x="838200" y="5587425"/>
            <a:ext cx="7543801" cy="815339"/>
          </a:xfrm>
          <a:prstGeom prst="rect"/>
          <a:noFill/>
        </p:spPr>
        <p:txBody>
          <a:bodyPr rtlCol="0" wrap="square">
            <a:spAutoFit/>
          </a:bodyPr>
          <a:p>
            <a:r>
              <a:rPr dirty="0" sz="1600" lang="en-US" smtClean="0"/>
              <a:t>Both the Ring and the Johnson counter must initially be forced into a valid state in the count sequence because they operate on a subset of the available number of states. </a:t>
            </a:r>
            <a:endParaRPr dirty="0" sz="1600" lang="en-US"/>
          </a:p>
        </p:txBody>
      </p:sp>
      <p:sp>
        <p:nvSpPr>
          <p:cNvPr id="1048834" name="TextBox 15"/>
          <p:cNvSpPr txBox="1"/>
          <p:nvPr/>
        </p:nvSpPr>
        <p:spPr>
          <a:xfrm>
            <a:off x="1405860" y="3090342"/>
            <a:ext cx="1148080" cy="396240"/>
          </a:xfrm>
          <a:prstGeom prst="rect"/>
          <a:noFill/>
        </p:spPr>
        <p:txBody>
          <a:bodyPr rtlCol="0" wrap="none">
            <a:spAutoFit/>
          </a:bodyPr>
          <a:p>
            <a:r>
              <a:rPr dirty="0" sz="2000" lang="en-US" smtClean="0"/>
              <a:t>MOD = n</a:t>
            </a:r>
            <a:endParaRPr dirty="0" sz="2000" lang="en-US"/>
          </a:p>
        </p:txBody>
      </p:sp>
      <p:sp>
        <p:nvSpPr>
          <p:cNvPr id="1048835" name="TextBox 16"/>
          <p:cNvSpPr txBox="1"/>
          <p:nvPr/>
        </p:nvSpPr>
        <p:spPr>
          <a:xfrm>
            <a:off x="6291216" y="3033252"/>
            <a:ext cx="1287780" cy="396240"/>
          </a:xfrm>
          <a:prstGeom prst="rect"/>
          <a:noFill/>
        </p:spPr>
        <p:txBody>
          <a:bodyPr rtlCol="0" wrap="none">
            <a:spAutoFit/>
          </a:bodyPr>
          <a:p>
            <a:r>
              <a:rPr dirty="0" sz="2000" lang="en-US" smtClean="0"/>
              <a:t>MOD = </a:t>
            </a:r>
            <a:r>
              <a:rPr dirty="0" sz="2000" lang="en-US" err="1" smtClean="0"/>
              <a:t>2n</a:t>
            </a:r>
            <a:endParaRPr dirty="0" sz="2000" lang="en-US"/>
          </a:p>
        </p:txBody>
      </p:sp>
      <p:sp>
        <p:nvSpPr>
          <p:cNvPr id="1048836" name="Rectangle 17"/>
          <p:cNvSpPr/>
          <p:nvPr/>
        </p:nvSpPr>
        <p:spPr bwMode="auto">
          <a:xfrm>
            <a:off x="2286000" y="3200400"/>
            <a:ext cx="304800" cy="228600"/>
          </a:xfrm>
          <a:prstGeom prst="rect"/>
          <a:solidFill>
            <a:srgbClr val="FFFFFF"/>
          </a:solidFill>
          <a:ln w="9525" cap="flat" cmpd="sng" algn="ctr">
            <a:solidFill>
              <a:srgbClr val="FFFFFF"/>
            </a:solidFill>
            <a:prstDash val="solid"/>
            <a:round/>
            <a:headEnd type="none" w="med" len="med"/>
            <a:tailEnd type="none" w="med" len="med"/>
          </a:ln>
          <a:effectLst/>
        </p:spPr>
        <p:txBody>
          <a:bodyPr anchor="t" anchorCtr="0" bIns="45720" compatLnSpc="1" lIns="91440" numCol="1" rIns="91440" rtlCol="0" tIns="45720" vert="horz" wrap="squar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baseline="0" b="0" cap="none" sz="2400" i="0" kumimoji="0" lang="en-US" normalizeH="0" strike="noStrike" u="none" smtClean="0">
              <a:ln>
                <a:noFill/>
              </a:ln>
              <a:solidFill>
                <a:schemeClr val="tx1"/>
              </a:solidFill>
              <a:effectLst/>
              <a:latin typeface="Times New Roman" pitchFamily="18" charset="0"/>
            </a:endParaRPr>
          </a:p>
        </p:txBody>
      </p:sp>
      <p:sp>
        <p:nvSpPr>
          <p:cNvPr id="1048837" name="Rectangle 18"/>
          <p:cNvSpPr/>
          <p:nvPr/>
        </p:nvSpPr>
        <p:spPr bwMode="auto">
          <a:xfrm>
            <a:off x="7239000" y="3141408"/>
            <a:ext cx="304800" cy="228600"/>
          </a:xfrm>
          <a:prstGeom prst="rect"/>
          <a:solidFill>
            <a:srgbClr val="FFFFFF"/>
          </a:solidFill>
          <a:ln w="9525" cap="flat" cmpd="sng" algn="ctr">
            <a:solidFill>
              <a:srgbClr val="FFFFFF"/>
            </a:solidFill>
            <a:prstDash val="solid"/>
            <a:round/>
            <a:headEnd type="none" w="med" len="med"/>
            <a:tailEnd type="none" w="med" len="med"/>
          </a:ln>
          <a:effectLst/>
        </p:spPr>
        <p:txBody>
          <a:bodyPr anchor="t" anchorCtr="0" bIns="45720" compatLnSpc="1" lIns="91440" numCol="1" rIns="91440" rtlCol="0" tIns="45720" vert="horz" wrap="squar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baseline="0" b="0" cap="none" sz="2400" i="0" kumimoji="0" lang="en-US" normalizeH="0" strike="noStrike" u="none" smtClean="0">
              <a:ln>
                <a:noFill/>
              </a:ln>
              <a:solidFill>
                <a:schemeClr val="tx1"/>
              </a:solidFill>
              <a:effectLst/>
              <a:latin typeface="Times New Roman"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5" presetSubtype="10">
                                  <p:stCondLst>
                                    <p:cond delay="0"/>
                                  </p:stCondLst>
                                  <p:childTnLst>
                                    <p:animEffect transition="out" filter="checkerboard(across)">
                                      <p:cBhvr>
                                        <p:cTn dur="500" id="6"/>
                                        <p:tgtEl>
                                          <p:spTgt spid="1048836"/>
                                        </p:tgtEl>
                                      </p:cBhvr>
                                    </p:animEffect>
                                    <p:set>
                                      <p:cBhvr>
                                        <p:cTn dur="1" fill="hold" id="7">
                                          <p:stCondLst>
                                            <p:cond delay="499"/>
                                          </p:stCondLst>
                                        </p:cTn>
                                        <p:tgtEl>
                                          <p:spTgt spid="1048836"/>
                                        </p:tgtEl>
                                        <p:attrNameLst>
                                          <p:attrName>style.visibility</p:attrName>
                                        </p:attrNameLst>
                                      </p:cBhvr>
                                      <p:to>
                                        <p:strVal val="hidden"/>
                                      </p:to>
                                    </p:se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xit" presetID="5" presetSubtype="10">
                                  <p:stCondLst>
                                    <p:cond delay="0"/>
                                  </p:stCondLst>
                                  <p:childTnLst>
                                    <p:animEffect transition="out" filter="checkerboard(across)">
                                      <p:cBhvr>
                                        <p:cTn dur="500" id="11"/>
                                        <p:tgtEl>
                                          <p:spTgt spid="1048837"/>
                                        </p:tgtEl>
                                      </p:cBhvr>
                                    </p:animEffect>
                                    <p:set>
                                      <p:cBhvr>
                                        <p:cTn dur="1" fill="hold" id="12">
                                          <p:stCondLst>
                                            <p:cond delay="499"/>
                                          </p:stCondLst>
                                        </p:cTn>
                                        <p:tgtEl>
                                          <p:spTgt spid="10488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6" grpId="0" animBg="1"/>
      <p:bldP spid="104883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25" name=""/>
        <p:cNvGrpSpPr/>
        <p:nvPr/>
      </p:nvGrpSpPr>
      <p:grpSpPr>
        <a:xfrm>
          <a:off x="0" y="0"/>
          <a:ext cx="0" cy="0"/>
          <a:chOff x="0" y="0"/>
          <a:chExt cx="0" cy="0"/>
        </a:xfrm>
      </p:grpSpPr>
      <p:pic>
        <p:nvPicPr>
          <p:cNvPr id="2097223"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41"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42" name="Rectangle 4"/>
          <p:cNvSpPr>
            <a:spLocks noChangeArrowheads="1"/>
          </p:cNvSpPr>
          <p:nvPr/>
        </p:nvSpPr>
        <p:spPr bwMode="auto">
          <a:xfrm>
            <a:off x="914400" y="1143000"/>
            <a:ext cx="3522980" cy="510540"/>
          </a:xfrm>
          <a:prstGeom prst="rect"/>
          <a:solidFill>
            <a:srgbClr val="996633"/>
          </a:solidFill>
          <a:ln w="9525">
            <a:solidFill>
              <a:srgbClr val="000000"/>
            </a:solidFill>
            <a:miter lim="800000"/>
            <a:headEnd/>
            <a:tailEnd/>
          </a:ln>
          <a:effectLst/>
        </p:spPr>
        <p:txBody>
          <a:bodyPr wrap="none">
            <a:spAutoFit/>
          </a:bodyPr>
          <a:p>
            <a:pPr eaLnBrk="1" hangingPunct="1"/>
            <a:r>
              <a:rPr dirty="0" sz="2800" lang="en-US" smtClean="0">
                <a:solidFill>
                  <a:srgbClr val="FFFF99"/>
                </a:solidFill>
              </a:rPr>
              <a:t>Straight Ring Counter</a:t>
            </a:r>
            <a:endParaRPr dirty="0" sz="2800" lang="en-US">
              <a:solidFill>
                <a:srgbClr val="FFFF99"/>
              </a:solidFill>
            </a:endParaRPr>
          </a:p>
        </p:txBody>
      </p:sp>
      <p:sp>
        <p:nvSpPr>
          <p:cNvPr id="1048843" name="Text Box 7"/>
          <p:cNvSpPr txBox="1">
            <a:spLocks noChangeArrowheads="1"/>
          </p:cNvSpPr>
          <p:nvPr/>
        </p:nvSpPr>
        <p:spPr bwMode="auto">
          <a:xfrm>
            <a:off x="990600" y="1676400"/>
            <a:ext cx="7086600" cy="1513840"/>
          </a:xfrm>
          <a:prstGeom prst="rect"/>
          <a:noFill/>
          <a:ln w="9525">
            <a:noFill/>
            <a:miter lim="800000"/>
            <a:headEnd/>
            <a:tailEnd/>
          </a:ln>
          <a:effectLst/>
        </p:spPr>
        <p:txBody>
          <a:bodyPr>
            <a:spAutoFit/>
          </a:bodyPr>
          <a:p>
            <a:r>
              <a:rPr dirty="0" lang="en-US" smtClean="0"/>
              <a:t>A </a:t>
            </a:r>
            <a:r>
              <a:rPr dirty="0" i="1" lang="en-US" smtClean="0"/>
              <a:t>straight ring counter</a:t>
            </a:r>
            <a:r>
              <a:rPr dirty="0" lang="en-US" smtClean="0"/>
              <a:t> or </a:t>
            </a:r>
            <a:r>
              <a:rPr dirty="0" i="1" lang="en-US" err="1" smtClean="0"/>
              <a:t>Overbeck</a:t>
            </a:r>
            <a:r>
              <a:rPr dirty="0" i="1" lang="en-US" smtClean="0"/>
              <a:t> counter</a:t>
            </a:r>
            <a:r>
              <a:rPr dirty="0" lang="en-US" smtClean="0"/>
              <a:t> connects the output of the last FF in the shift register to the first FF </a:t>
            </a:r>
            <a:r>
              <a:rPr lang="en-US" smtClean="0"/>
              <a:t>of the shift </a:t>
            </a:r>
            <a:r>
              <a:rPr dirty="0" lang="en-US" smtClean="0"/>
              <a:t>register input and circulates a single one (or zero) bit around the ring. </a:t>
            </a:r>
          </a:p>
        </p:txBody>
      </p:sp>
      <p:sp>
        <p:nvSpPr>
          <p:cNvPr id="1048844" name="Rectangle 19"/>
          <p:cNvSpPr/>
          <p:nvPr/>
        </p:nvSpPr>
        <p:spPr>
          <a:xfrm>
            <a:off x="944880" y="3276600"/>
            <a:ext cx="4953000" cy="2631441"/>
          </a:xfrm>
          <a:prstGeom prst="rect"/>
        </p:spPr>
        <p:txBody>
          <a:bodyPr wrap="square">
            <a:spAutoFit/>
          </a:bodyPr>
          <a:p>
            <a:endParaRPr dirty="0" sz="2000" lang="en-US" smtClean="0"/>
          </a:p>
          <a:p>
            <a:r>
              <a:rPr dirty="0" lang="en-US" smtClean="0">
                <a:solidFill>
                  <a:srgbClr val="0033CC"/>
                </a:solidFill>
              </a:rPr>
              <a:t>In a 4-register </a:t>
            </a:r>
            <a:r>
              <a:rPr b="1" dirty="0" lang="en-US" smtClean="0">
                <a:solidFill>
                  <a:srgbClr val="0033CC"/>
                </a:solidFill>
              </a:rPr>
              <a:t>one-hot</a:t>
            </a:r>
            <a:r>
              <a:rPr dirty="0" lang="en-US" smtClean="0">
                <a:solidFill>
                  <a:srgbClr val="0033CC"/>
                </a:solidFill>
              </a:rPr>
              <a:t> counter, with initial register values of 1000, the repeating pattern is: 1000, 0100, 0010, 0001, 1000... .</a:t>
            </a:r>
          </a:p>
          <a:p>
            <a:endParaRPr dirty="0" sz="1400" lang="en-US" smtClean="0"/>
          </a:p>
          <a:p>
            <a:r>
              <a:rPr dirty="0" sz="2000" lang="en-US" smtClean="0"/>
              <a:t>One of the registers must be pre-loaded with a 1 (or 0) in order to operate properly.</a:t>
            </a:r>
          </a:p>
        </p:txBody>
      </p:sp>
      <p:pic>
        <p:nvPicPr>
          <p:cNvPr id="2097224" name="Picture 3"/>
          <p:cNvPicPr>
            <a:picLocks noChangeAspect="1" noChangeArrowheads="1"/>
          </p:cNvPicPr>
          <p:nvPr/>
        </p:nvPicPr>
        <p:blipFill>
          <a:blip xmlns:r="http://schemas.openxmlformats.org/officeDocument/2006/relationships" r:embed="rId2" cstate="print"/>
          <a:srcRect/>
          <a:stretch>
            <a:fillRect/>
          </a:stretch>
        </p:blipFill>
        <p:spPr bwMode="auto">
          <a:xfrm>
            <a:off x="5914992" y="2895600"/>
            <a:ext cx="2299368" cy="3276600"/>
          </a:xfrm>
          <a:prstGeom prst="rect"/>
          <a:noFill/>
          <a:ln w="9525">
            <a:noFill/>
            <a:miter lim="800000"/>
            <a:headEnd/>
            <a:tailEnd/>
          </a:ln>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28" name=""/>
        <p:cNvGrpSpPr/>
        <p:nvPr/>
      </p:nvGrpSpPr>
      <p:grpSpPr>
        <a:xfrm>
          <a:off x="0" y="0"/>
          <a:ext cx="0" cy="0"/>
          <a:chOff x="0" y="0"/>
          <a:chExt cx="0" cy="0"/>
        </a:xfrm>
      </p:grpSpPr>
      <p:pic>
        <p:nvPicPr>
          <p:cNvPr id="2097225"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48"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49" name="Rectangle 4"/>
          <p:cNvSpPr>
            <a:spLocks noChangeArrowheads="1"/>
          </p:cNvSpPr>
          <p:nvPr/>
        </p:nvSpPr>
        <p:spPr bwMode="auto">
          <a:xfrm>
            <a:off x="914400" y="1143000"/>
            <a:ext cx="3776980" cy="510540"/>
          </a:xfrm>
          <a:prstGeom prst="rect"/>
          <a:solidFill>
            <a:srgbClr val="996633"/>
          </a:solidFill>
          <a:ln w="9525">
            <a:solidFill>
              <a:srgbClr val="000000"/>
            </a:solidFill>
            <a:miter lim="800000"/>
            <a:headEnd/>
            <a:tailEnd/>
          </a:ln>
          <a:effectLst/>
        </p:spPr>
        <p:txBody>
          <a:bodyPr wrap="none">
            <a:spAutoFit/>
          </a:bodyPr>
          <a:p>
            <a:pPr eaLnBrk="1" hangingPunct="1"/>
            <a:r>
              <a:rPr dirty="0" sz="2800" lang="en-US" smtClean="0">
                <a:solidFill>
                  <a:srgbClr val="FFFF99"/>
                </a:solidFill>
              </a:rPr>
              <a:t>(Straight) Ring </a:t>
            </a:r>
            <a:r>
              <a:rPr dirty="0" sz="2800" lang="en-US">
                <a:solidFill>
                  <a:srgbClr val="FFFF99"/>
                </a:solidFill>
              </a:rPr>
              <a:t>Counter</a:t>
            </a:r>
          </a:p>
        </p:txBody>
      </p:sp>
      <p:sp>
        <p:nvSpPr>
          <p:cNvPr id="1048850" name="Text Box 12"/>
          <p:cNvSpPr txBox="1">
            <a:spLocks noChangeArrowheads="1"/>
          </p:cNvSpPr>
          <p:nvPr/>
        </p:nvSpPr>
        <p:spPr bwMode="auto">
          <a:xfrm>
            <a:off x="990600" y="1676400"/>
            <a:ext cx="7086600" cy="802640"/>
          </a:xfrm>
          <a:prstGeom prst="rect"/>
          <a:noFill/>
          <a:ln w="9525">
            <a:noFill/>
            <a:miter lim="800000"/>
            <a:headEnd/>
            <a:tailEnd/>
          </a:ln>
          <a:effectLst/>
        </p:spPr>
        <p:txBody>
          <a:bodyPr>
            <a:spAutoFit/>
          </a:bodyPr>
          <a:p>
            <a:pPr eaLnBrk="1" hangingPunct="1">
              <a:spcBef>
                <a:spcPct val="50000"/>
              </a:spcBef>
            </a:pPr>
            <a:r>
              <a:rPr dirty="0" lang="en-US"/>
              <a:t>The ring counter can </a:t>
            </a:r>
            <a:r>
              <a:rPr dirty="0" lang="en-US" smtClean="0"/>
              <a:t>be </a:t>
            </a:r>
            <a:r>
              <a:rPr dirty="0" lang="en-US"/>
              <a:t>implemented with either D flip-flops or J-K flip-flops.</a:t>
            </a:r>
          </a:p>
        </p:txBody>
      </p:sp>
      <p:sp>
        <p:nvSpPr>
          <p:cNvPr id="1048851" name="Text Box 13"/>
          <p:cNvSpPr txBox="1">
            <a:spLocks noChangeArrowheads="1"/>
          </p:cNvSpPr>
          <p:nvPr/>
        </p:nvSpPr>
        <p:spPr bwMode="auto">
          <a:xfrm>
            <a:off x="914400" y="2895600"/>
            <a:ext cx="2971800" cy="1615440"/>
          </a:xfrm>
          <a:prstGeom prst="rect"/>
          <a:noFill/>
          <a:ln w="9525">
            <a:noFill/>
            <a:miter lim="800000"/>
            <a:headEnd/>
            <a:tailEnd/>
          </a:ln>
          <a:effectLst/>
        </p:spPr>
        <p:txBody>
          <a:bodyPr>
            <a:spAutoFit/>
          </a:bodyPr>
          <a:p>
            <a:pPr eaLnBrk="1" hangingPunct="1">
              <a:spcBef>
                <a:spcPct val="50000"/>
              </a:spcBef>
            </a:pPr>
            <a:r>
              <a:rPr sz="2000" lang="en-US"/>
              <a:t>Here is a 4-bit ring counter constructed from a series of D flip-flops. Notice the feedback.</a:t>
            </a:r>
          </a:p>
        </p:txBody>
      </p:sp>
      <p:sp>
        <p:nvSpPr>
          <p:cNvPr id="1048852" name="Text Box 14"/>
          <p:cNvSpPr txBox="1">
            <a:spLocks noChangeArrowheads="1"/>
          </p:cNvSpPr>
          <p:nvPr/>
        </p:nvSpPr>
        <p:spPr bwMode="auto">
          <a:xfrm>
            <a:off x="914400" y="4572000"/>
            <a:ext cx="2971800" cy="1005840"/>
          </a:xfrm>
          <a:prstGeom prst="rect"/>
          <a:noFill/>
          <a:ln w="9525">
            <a:noFill/>
            <a:miter lim="800000"/>
            <a:headEnd/>
            <a:tailEnd/>
          </a:ln>
          <a:effectLst/>
        </p:spPr>
        <p:txBody>
          <a:bodyPr>
            <a:spAutoFit/>
          </a:bodyPr>
          <a:p>
            <a:pPr eaLnBrk="1" hangingPunct="1">
              <a:spcBef>
                <a:spcPct val="50000"/>
              </a:spcBef>
            </a:pPr>
            <a:r>
              <a:rPr dirty="0" sz="2000" lang="en-US" smtClean="0"/>
              <a:t>It </a:t>
            </a:r>
            <a:r>
              <a:rPr dirty="0" sz="2000" lang="en-US"/>
              <a:t>can also be implemented with J-K flip flops. </a:t>
            </a:r>
          </a:p>
        </p:txBody>
      </p:sp>
      <p:pic>
        <p:nvPicPr>
          <p:cNvPr id="2097226" name="Picture 2"/>
          <p:cNvPicPr>
            <a:picLocks noChangeAspect="1" noChangeArrowheads="1"/>
          </p:cNvPicPr>
          <p:nvPr/>
        </p:nvPicPr>
        <p:blipFill>
          <a:blip xmlns:r="http://schemas.openxmlformats.org/officeDocument/2006/relationships" r:embed="rId2"/>
          <a:srcRect/>
          <a:stretch>
            <a:fillRect/>
          </a:stretch>
        </p:blipFill>
        <p:spPr bwMode="auto">
          <a:xfrm>
            <a:off x="4114800" y="2667000"/>
            <a:ext cx="3962400" cy="1509713"/>
          </a:xfrm>
          <a:prstGeom prst="rect"/>
          <a:noFill/>
          <a:ln>
            <a:noFill/>
          </a:ln>
          <a:effectLst/>
        </p:spPr>
      </p:pic>
      <p:pic>
        <p:nvPicPr>
          <p:cNvPr id="2097227" name="Picture 3"/>
          <p:cNvPicPr>
            <a:picLocks noChangeAspect="1" noChangeArrowheads="1"/>
          </p:cNvPicPr>
          <p:nvPr/>
        </p:nvPicPr>
        <p:blipFill>
          <a:blip xmlns:r="http://schemas.openxmlformats.org/officeDocument/2006/relationships" r:embed="rId3"/>
          <a:srcRect/>
          <a:stretch>
            <a:fillRect/>
          </a:stretch>
        </p:blipFill>
        <p:spPr bwMode="auto">
          <a:xfrm>
            <a:off x="3886200" y="4362450"/>
            <a:ext cx="4230688" cy="1581150"/>
          </a:xfrm>
          <a:prstGeom prst="rect"/>
          <a:noFill/>
          <a:ln>
            <a:noFill/>
          </a:ln>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851"/>
                                        </p:tgtEl>
                                        <p:attrNameLst>
                                          <p:attrName>style.visibility</p:attrName>
                                        </p:attrNameLst>
                                      </p:cBhvr>
                                      <p:to>
                                        <p:strVal val="visible"/>
                                      </p:to>
                                    </p:set>
                                    <p:anim calcmode="lin" valueType="num">
                                      <p:cBhvr additive="base">
                                        <p:cTn dur="500" fill="hold" id="7"/>
                                        <p:tgtEl>
                                          <p:spTgt spid="1048851"/>
                                        </p:tgtEl>
                                        <p:attrNameLst>
                                          <p:attrName>ppt_x</p:attrName>
                                        </p:attrNameLst>
                                      </p:cBhvr>
                                      <p:tavLst>
                                        <p:tav tm="0">
                                          <p:val>
                                            <p:strVal val="0-#ppt_w/2"/>
                                          </p:val>
                                        </p:tav>
                                        <p:tav tm="100000">
                                          <p:val>
                                            <p:strVal val="#ppt_x"/>
                                          </p:val>
                                        </p:tav>
                                      </p:tavLst>
                                    </p:anim>
                                    <p:anim calcmode="lin" valueType="num">
                                      <p:cBhvr additive="base">
                                        <p:cTn dur="500" fill="hold" id="8"/>
                                        <p:tgtEl>
                                          <p:spTgt spid="1048851"/>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8">
                                  <p:stCondLst>
                                    <p:cond delay="0"/>
                                  </p:stCondLst>
                                  <p:childTnLst>
                                    <p:set>
                                      <p:cBhvr>
                                        <p:cTn dur="1" fill="hold" id="16">
                                          <p:stCondLst>
                                            <p:cond delay="0"/>
                                          </p:stCondLst>
                                        </p:cTn>
                                        <p:tgtEl>
                                          <p:spTgt spid="1048852"/>
                                        </p:tgtEl>
                                        <p:attrNameLst>
                                          <p:attrName>style.visibility</p:attrName>
                                        </p:attrNameLst>
                                      </p:cBhvr>
                                      <p:to>
                                        <p:strVal val="visible"/>
                                      </p:to>
                                    </p:set>
                                    <p:anim calcmode="lin" valueType="num">
                                      <p:cBhvr additive="base">
                                        <p:cTn dur="1000" fill="hold" id="17"/>
                                        <p:tgtEl>
                                          <p:spTgt spid="1048852"/>
                                        </p:tgtEl>
                                        <p:attrNameLst>
                                          <p:attrName>ppt_x</p:attrName>
                                        </p:attrNameLst>
                                      </p:cBhvr>
                                      <p:tavLst>
                                        <p:tav tm="0">
                                          <p:val>
                                            <p:strVal val="0-#ppt_w/2"/>
                                          </p:val>
                                        </p:tav>
                                        <p:tav tm="100000">
                                          <p:val>
                                            <p:strVal val="#ppt_x"/>
                                          </p:val>
                                        </p:tav>
                                      </p:tavLst>
                                    </p:anim>
                                    <p:anim calcmode="lin" valueType="num">
                                      <p:cBhvr additive="base">
                                        <p:cTn dur="1000" fill="hold" id="18"/>
                                        <p:tgtEl>
                                          <p:spTgt spid="1048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1" grpId="0"/>
      <p:bldP spid="104885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31" name=""/>
        <p:cNvGrpSpPr/>
        <p:nvPr/>
      </p:nvGrpSpPr>
      <p:grpSpPr>
        <a:xfrm>
          <a:off x="0" y="0"/>
          <a:ext cx="0" cy="0"/>
          <a:chOff x="0" y="0"/>
          <a:chExt cx="0" cy="0"/>
        </a:xfrm>
      </p:grpSpPr>
      <p:pic>
        <p:nvPicPr>
          <p:cNvPr id="209723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56"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57" name="Rectangle 4"/>
          <p:cNvSpPr>
            <a:spLocks noChangeArrowheads="1"/>
          </p:cNvSpPr>
          <p:nvPr/>
        </p:nvSpPr>
        <p:spPr bwMode="auto">
          <a:xfrm>
            <a:off x="914400" y="1143000"/>
            <a:ext cx="1935479"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Ring Counter</a:t>
            </a:r>
          </a:p>
        </p:txBody>
      </p:sp>
      <p:sp>
        <p:nvSpPr>
          <p:cNvPr id="1048858" name="Text Box 10"/>
          <p:cNvSpPr txBox="1">
            <a:spLocks noChangeArrowheads="1"/>
          </p:cNvSpPr>
          <p:nvPr/>
        </p:nvSpPr>
        <p:spPr bwMode="auto">
          <a:xfrm>
            <a:off x="990600" y="1676400"/>
            <a:ext cx="7086600" cy="822325"/>
          </a:xfrm>
          <a:prstGeom prst="rect"/>
          <a:noFill/>
          <a:ln w="9525">
            <a:noFill/>
            <a:miter lim="800000"/>
            <a:headEnd/>
            <a:tailEnd/>
          </a:ln>
          <a:effectLst/>
        </p:spPr>
        <p:txBody>
          <a:bodyPr>
            <a:spAutoFit/>
          </a:bodyPr>
          <a:p>
            <a:pPr eaLnBrk="1" hangingPunct="1">
              <a:spcBef>
                <a:spcPct val="50000"/>
              </a:spcBef>
            </a:pPr>
            <a:r>
              <a:rPr lang="en-US"/>
              <a:t>Redrawing the Ring counter (without the clock shown) shows why it is a “ring”.</a:t>
            </a:r>
          </a:p>
        </p:txBody>
      </p:sp>
      <p:pic>
        <p:nvPicPr>
          <p:cNvPr id="2097231" name="Picture 2"/>
          <p:cNvPicPr>
            <a:picLocks noChangeAspect="1" noChangeArrowheads="1"/>
          </p:cNvPicPr>
          <p:nvPr/>
        </p:nvPicPr>
        <p:blipFill>
          <a:blip xmlns:r="http://schemas.openxmlformats.org/officeDocument/2006/relationships" r:embed="rId2"/>
          <a:srcRect/>
          <a:stretch>
            <a:fillRect/>
          </a:stretch>
        </p:blipFill>
        <p:spPr bwMode="auto">
          <a:xfrm>
            <a:off x="4784725" y="2643188"/>
            <a:ext cx="3444875" cy="3452812"/>
          </a:xfrm>
          <a:prstGeom prst="rect"/>
          <a:noFill/>
          <a:ln>
            <a:noFill/>
          </a:ln>
          <a:effectLst/>
        </p:spPr>
      </p:pic>
      <p:sp>
        <p:nvSpPr>
          <p:cNvPr id="1048859" name="Text Box 12"/>
          <p:cNvSpPr txBox="1">
            <a:spLocks noChangeArrowheads="1"/>
          </p:cNvSpPr>
          <p:nvPr/>
        </p:nvSpPr>
        <p:spPr bwMode="auto">
          <a:xfrm>
            <a:off x="1066800" y="2590800"/>
            <a:ext cx="3581400" cy="2529840"/>
          </a:xfrm>
          <a:prstGeom prst="rect"/>
          <a:noFill/>
          <a:ln w="9525">
            <a:noFill/>
            <a:miter lim="800000"/>
            <a:headEnd/>
            <a:tailEnd/>
          </a:ln>
          <a:effectLst/>
        </p:spPr>
        <p:txBody>
          <a:bodyPr>
            <a:spAutoFit/>
          </a:bodyPr>
          <a:p>
            <a:pPr eaLnBrk="1" hangingPunct="1">
              <a:spcBef>
                <a:spcPct val="50000"/>
              </a:spcBef>
            </a:pPr>
            <a:r>
              <a:rPr sz="2000" lang="en-US"/>
              <a:t>The disadvantage to this counter is that it must be preloaded with the desired pattern (usually a single 0 or 1) and it has even fewer states than a Johnson counter (</a:t>
            </a:r>
            <a:r>
              <a:rPr sz="2000" i="1" lang="en-US"/>
              <a:t>n</a:t>
            </a:r>
            <a:r>
              <a:rPr sz="2000" lang="en-US"/>
              <a:t>, where </a:t>
            </a:r>
            <a:r>
              <a:rPr sz="2000" i="1" lang="en-US"/>
              <a:t>n</a:t>
            </a:r>
            <a:r>
              <a:rPr sz="2000" lang="en-US"/>
              <a:t> = number of flip-flops.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859"/>
                                        </p:tgtEl>
                                        <p:attrNameLst>
                                          <p:attrName>style.visibility</p:attrName>
                                        </p:attrNameLst>
                                      </p:cBhvr>
                                      <p:to>
                                        <p:strVal val="visible"/>
                                      </p:to>
                                    </p:set>
                                    <p:anim calcmode="lin" valueType="num">
                                      <p:cBhvr additive="base">
                                        <p:cTn dur="500" fill="hold" id="7"/>
                                        <p:tgtEl>
                                          <p:spTgt spid="1048859"/>
                                        </p:tgtEl>
                                        <p:attrNameLst>
                                          <p:attrName>ppt_x</p:attrName>
                                        </p:attrNameLst>
                                      </p:cBhvr>
                                      <p:tavLst>
                                        <p:tav tm="0">
                                          <p:val>
                                            <p:strVal val="0-#ppt_w/2"/>
                                          </p:val>
                                        </p:tav>
                                        <p:tav tm="100000">
                                          <p:val>
                                            <p:strVal val="#ppt_x"/>
                                          </p:val>
                                        </p:tav>
                                      </p:tavLst>
                                    </p:anim>
                                    <p:anim calcmode="lin" valueType="num">
                                      <p:cBhvr additive="base">
                                        <p:cTn dur="500" fill="hold" id="8"/>
                                        <p:tgtEl>
                                          <p:spTgt spid="1048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61" name=""/>
        <p:cNvGrpSpPr/>
        <p:nvPr/>
      </p:nvGrpSpPr>
      <p:grpSpPr>
        <a:xfrm>
          <a:off x="0" y="0"/>
          <a:ext cx="0" cy="0"/>
          <a:chOff x="0" y="0"/>
          <a:chExt cx="0" cy="0"/>
        </a:xfrm>
      </p:grpSpPr>
      <p:sp>
        <p:nvSpPr>
          <p:cNvPr id="1048591" name="Text Box 16"/>
          <p:cNvSpPr txBox="1">
            <a:spLocks noChangeArrowheads="1"/>
          </p:cNvSpPr>
          <p:nvPr/>
        </p:nvSpPr>
        <p:spPr bwMode="auto">
          <a:xfrm>
            <a:off x="838200" y="1752600"/>
            <a:ext cx="7696200" cy="1158240"/>
          </a:xfrm>
          <a:prstGeom prst="rect"/>
          <a:noFill/>
          <a:ln w="9525">
            <a:noFill/>
            <a:miter lim="800000"/>
            <a:headEnd/>
            <a:tailEnd/>
          </a:ln>
          <a:effectLst/>
        </p:spPr>
        <p:txBody>
          <a:bodyPr>
            <a:spAutoFit/>
          </a:bodyPr>
          <a:p>
            <a:pPr eaLnBrk="1" hangingPunct="1">
              <a:spcBef>
                <a:spcPct val="50000"/>
              </a:spcBef>
            </a:pPr>
            <a:r>
              <a:rPr lang="en-US"/>
              <a:t>A shift register is an arrangement of  flip-flops with important applications in storage and movement of data. Some basic data movements are illustrated here. </a:t>
            </a:r>
          </a:p>
        </p:txBody>
      </p:sp>
      <p:pic>
        <p:nvPicPr>
          <p:cNvPr id="2097153"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592" name="Text Box 12"/>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593" name="Rectangle 29"/>
          <p:cNvSpPr>
            <a:spLocks noChangeArrowheads="1"/>
          </p:cNvSpPr>
          <p:nvPr/>
        </p:nvSpPr>
        <p:spPr bwMode="auto">
          <a:xfrm>
            <a:off x="914400" y="1143000"/>
            <a:ext cx="43865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Basic Shift Register Operations</a:t>
            </a:r>
          </a:p>
        </p:txBody>
      </p:sp>
      <p:pic>
        <p:nvPicPr>
          <p:cNvPr id="2097154" name="Picture 31"/>
          <p:cNvPicPr>
            <a:picLocks noChangeAspect="1" noChangeArrowheads="1"/>
          </p:cNvPicPr>
          <p:nvPr/>
        </p:nvPicPr>
        <p:blipFill>
          <a:blip xmlns:r="http://schemas.openxmlformats.org/officeDocument/2006/relationships" r:embed="rId2"/>
          <a:srcRect/>
          <a:stretch>
            <a:fillRect/>
          </a:stretch>
        </p:blipFill>
        <p:spPr bwMode="auto">
          <a:xfrm>
            <a:off x="1447800" y="3124200"/>
            <a:ext cx="6467475" cy="2536825"/>
          </a:xfrm>
          <a:prstGeom prst="rect"/>
          <a:noFill/>
          <a:ln>
            <a:noFill/>
          </a:ln>
          <a:effectLst/>
        </p:spPr>
      </p:pic>
      <p:sp>
        <p:nvSpPr>
          <p:cNvPr id="1048594" name="Text Box 32"/>
          <p:cNvSpPr txBox="1">
            <a:spLocks noChangeArrowheads="1"/>
          </p:cNvSpPr>
          <p:nvPr/>
        </p:nvSpPr>
        <p:spPr bwMode="auto">
          <a:xfrm>
            <a:off x="838200" y="3505200"/>
            <a:ext cx="1143000" cy="274638"/>
          </a:xfrm>
          <a:prstGeom prst="rect"/>
          <a:noFill/>
          <a:ln w="9525">
            <a:noFill/>
            <a:miter lim="800000"/>
            <a:headEnd/>
            <a:tailEnd/>
          </a:ln>
          <a:effectLst/>
        </p:spPr>
        <p:txBody>
          <a:bodyPr>
            <a:spAutoFit/>
          </a:bodyPr>
          <a:p>
            <a:pPr>
              <a:spcBef>
                <a:spcPct val="50000"/>
              </a:spcBef>
            </a:pPr>
            <a:r>
              <a:rPr sz="1200" lang="en-US">
                <a:solidFill>
                  <a:srgbClr val="FF0000"/>
                </a:solidFill>
              </a:rPr>
              <a:t>Data in</a:t>
            </a:r>
          </a:p>
        </p:txBody>
      </p:sp>
      <p:sp>
        <p:nvSpPr>
          <p:cNvPr id="1048595" name="Text Box 33"/>
          <p:cNvSpPr txBox="1">
            <a:spLocks noChangeArrowheads="1"/>
          </p:cNvSpPr>
          <p:nvPr/>
        </p:nvSpPr>
        <p:spPr bwMode="auto">
          <a:xfrm>
            <a:off x="5486400" y="3505200"/>
            <a:ext cx="1143000" cy="274638"/>
          </a:xfrm>
          <a:prstGeom prst="rect"/>
          <a:noFill/>
          <a:ln w="9525">
            <a:noFill/>
            <a:miter lim="800000"/>
            <a:headEnd/>
            <a:tailEnd/>
          </a:ln>
          <a:effectLst/>
        </p:spPr>
        <p:txBody>
          <a:bodyPr>
            <a:spAutoFit/>
          </a:bodyPr>
          <a:p>
            <a:pPr>
              <a:spcBef>
                <a:spcPct val="50000"/>
              </a:spcBef>
            </a:pPr>
            <a:r>
              <a:rPr sz="1200" lang="en-US">
                <a:solidFill>
                  <a:srgbClr val="FF0000"/>
                </a:solidFill>
              </a:rPr>
              <a:t>Data in</a:t>
            </a:r>
          </a:p>
        </p:txBody>
      </p:sp>
      <p:sp>
        <p:nvSpPr>
          <p:cNvPr id="1048596" name="Text Box 34"/>
          <p:cNvSpPr txBox="1">
            <a:spLocks noChangeArrowheads="1"/>
          </p:cNvSpPr>
          <p:nvPr/>
        </p:nvSpPr>
        <p:spPr bwMode="auto">
          <a:xfrm>
            <a:off x="6400800" y="2871788"/>
            <a:ext cx="1143000" cy="274637"/>
          </a:xfrm>
          <a:prstGeom prst="rect"/>
          <a:noFill/>
          <a:ln w="9525">
            <a:noFill/>
            <a:miter lim="800000"/>
            <a:headEnd/>
            <a:tailEnd/>
          </a:ln>
          <a:effectLst/>
        </p:spPr>
        <p:txBody>
          <a:bodyPr>
            <a:spAutoFit/>
          </a:bodyPr>
          <a:p>
            <a:pPr>
              <a:spcBef>
                <a:spcPct val="50000"/>
              </a:spcBef>
            </a:pPr>
            <a:r>
              <a:rPr sz="1200" lang="en-US">
                <a:solidFill>
                  <a:srgbClr val="FF0000"/>
                </a:solidFill>
              </a:rPr>
              <a:t>Data in</a:t>
            </a:r>
          </a:p>
        </p:txBody>
      </p:sp>
      <p:sp>
        <p:nvSpPr>
          <p:cNvPr id="1048597" name="Text Box 35"/>
          <p:cNvSpPr txBox="1">
            <a:spLocks noChangeArrowheads="1"/>
          </p:cNvSpPr>
          <p:nvPr/>
        </p:nvSpPr>
        <p:spPr bwMode="auto">
          <a:xfrm>
            <a:off x="3276600" y="4319588"/>
            <a:ext cx="1143000" cy="274637"/>
          </a:xfrm>
          <a:prstGeom prst="rect"/>
          <a:noFill/>
          <a:ln w="9525">
            <a:noFill/>
            <a:miter lim="800000"/>
            <a:headEnd/>
            <a:tailEnd/>
          </a:ln>
          <a:effectLst/>
        </p:spPr>
        <p:txBody>
          <a:bodyPr>
            <a:spAutoFit/>
          </a:bodyPr>
          <a:p>
            <a:pPr>
              <a:spcBef>
                <a:spcPct val="50000"/>
              </a:spcBef>
            </a:pPr>
            <a:r>
              <a:rPr sz="1200" lang="en-US">
                <a:solidFill>
                  <a:srgbClr val="FF0000"/>
                </a:solidFill>
              </a:rPr>
              <a:t>Data in</a:t>
            </a:r>
          </a:p>
        </p:txBody>
      </p:sp>
      <p:sp>
        <p:nvSpPr>
          <p:cNvPr id="1048598" name="Text Box 36"/>
          <p:cNvSpPr txBox="1">
            <a:spLocks noChangeArrowheads="1"/>
          </p:cNvSpPr>
          <p:nvPr/>
        </p:nvSpPr>
        <p:spPr bwMode="auto">
          <a:xfrm>
            <a:off x="838200" y="4953000"/>
            <a:ext cx="1143000" cy="274638"/>
          </a:xfrm>
          <a:prstGeom prst="rect"/>
          <a:noFill/>
          <a:ln w="9525">
            <a:noFill/>
            <a:miter lim="800000"/>
            <a:headEnd/>
            <a:tailEnd/>
          </a:ln>
          <a:effectLst/>
        </p:spPr>
        <p:txBody>
          <a:bodyPr>
            <a:spAutoFit/>
          </a:bodyPr>
          <a:p>
            <a:pPr>
              <a:spcBef>
                <a:spcPct val="50000"/>
              </a:spcBef>
            </a:pPr>
            <a:r>
              <a:rPr sz="1200" lang="en-US">
                <a:solidFill>
                  <a:srgbClr val="FF0000"/>
                </a:solidFill>
              </a:rPr>
              <a:t>Data in</a:t>
            </a:r>
          </a:p>
        </p:txBody>
      </p:sp>
      <p:sp>
        <p:nvSpPr>
          <p:cNvPr id="1048599" name="Text Box 37"/>
          <p:cNvSpPr txBox="1">
            <a:spLocks noChangeArrowheads="1"/>
          </p:cNvSpPr>
          <p:nvPr/>
        </p:nvSpPr>
        <p:spPr bwMode="auto">
          <a:xfrm>
            <a:off x="2786063" y="3505200"/>
            <a:ext cx="1143000" cy="274638"/>
          </a:xfrm>
          <a:prstGeom prst="rect"/>
          <a:noFill/>
          <a:ln w="9525">
            <a:noFill/>
            <a:miter lim="800000"/>
            <a:headEnd/>
            <a:tailEnd/>
          </a:ln>
          <a:effectLst/>
        </p:spPr>
        <p:txBody>
          <a:bodyPr>
            <a:spAutoFit/>
          </a:bodyPr>
          <a:p>
            <a:pPr>
              <a:spcBef>
                <a:spcPct val="50000"/>
              </a:spcBef>
            </a:pPr>
            <a:r>
              <a:rPr sz="1200" lang="en-US">
                <a:solidFill>
                  <a:srgbClr val="FF0000"/>
                </a:solidFill>
              </a:rPr>
              <a:t>Data out</a:t>
            </a:r>
          </a:p>
        </p:txBody>
      </p:sp>
      <p:sp>
        <p:nvSpPr>
          <p:cNvPr id="1048600" name="Text Box 38"/>
          <p:cNvSpPr txBox="1">
            <a:spLocks noChangeArrowheads="1"/>
          </p:cNvSpPr>
          <p:nvPr/>
        </p:nvSpPr>
        <p:spPr bwMode="auto">
          <a:xfrm>
            <a:off x="3505200" y="3505200"/>
            <a:ext cx="1143000" cy="274638"/>
          </a:xfrm>
          <a:prstGeom prst="rect"/>
          <a:noFill/>
          <a:ln w="9525">
            <a:noFill/>
            <a:miter lim="800000"/>
            <a:headEnd/>
            <a:tailEnd/>
          </a:ln>
          <a:effectLst/>
        </p:spPr>
        <p:txBody>
          <a:bodyPr>
            <a:spAutoFit/>
          </a:bodyPr>
          <a:p>
            <a:pPr>
              <a:spcBef>
                <a:spcPct val="50000"/>
              </a:spcBef>
            </a:pPr>
            <a:r>
              <a:rPr sz="1200" lang="en-US">
                <a:solidFill>
                  <a:srgbClr val="FF0000"/>
                </a:solidFill>
              </a:rPr>
              <a:t>Data out</a:t>
            </a:r>
          </a:p>
        </p:txBody>
      </p:sp>
      <p:sp>
        <p:nvSpPr>
          <p:cNvPr id="1048601" name="Text Box 39"/>
          <p:cNvSpPr txBox="1">
            <a:spLocks noChangeArrowheads="1"/>
          </p:cNvSpPr>
          <p:nvPr/>
        </p:nvSpPr>
        <p:spPr bwMode="auto">
          <a:xfrm>
            <a:off x="7391400" y="3505200"/>
            <a:ext cx="1143000" cy="274638"/>
          </a:xfrm>
          <a:prstGeom prst="rect"/>
          <a:noFill/>
          <a:ln w="9525">
            <a:noFill/>
            <a:miter lim="800000"/>
            <a:headEnd/>
            <a:tailEnd/>
          </a:ln>
          <a:effectLst/>
        </p:spPr>
        <p:txBody>
          <a:bodyPr>
            <a:spAutoFit/>
          </a:bodyPr>
          <a:p>
            <a:pPr>
              <a:spcBef>
                <a:spcPct val="50000"/>
              </a:spcBef>
            </a:pPr>
            <a:r>
              <a:rPr sz="1200" lang="en-US">
                <a:solidFill>
                  <a:srgbClr val="FF0000"/>
                </a:solidFill>
              </a:rPr>
              <a:t>Data out</a:t>
            </a:r>
          </a:p>
        </p:txBody>
      </p:sp>
      <p:sp>
        <p:nvSpPr>
          <p:cNvPr id="1048602" name="Text Box 40"/>
          <p:cNvSpPr txBox="1">
            <a:spLocks noChangeArrowheads="1"/>
          </p:cNvSpPr>
          <p:nvPr/>
        </p:nvSpPr>
        <p:spPr bwMode="auto">
          <a:xfrm>
            <a:off x="1806575" y="5595938"/>
            <a:ext cx="1143000" cy="274637"/>
          </a:xfrm>
          <a:prstGeom prst="rect"/>
          <a:noFill/>
          <a:ln w="9525">
            <a:noFill/>
            <a:miter lim="800000"/>
            <a:headEnd/>
            <a:tailEnd/>
          </a:ln>
          <a:effectLst/>
        </p:spPr>
        <p:txBody>
          <a:bodyPr>
            <a:spAutoFit/>
          </a:bodyPr>
          <a:p>
            <a:pPr>
              <a:spcBef>
                <a:spcPct val="50000"/>
              </a:spcBef>
            </a:pPr>
            <a:r>
              <a:rPr sz="1200" lang="en-US">
                <a:solidFill>
                  <a:srgbClr val="FF0000"/>
                </a:solidFill>
              </a:rPr>
              <a:t>Data out</a:t>
            </a:r>
          </a:p>
        </p:txBody>
      </p:sp>
      <p:sp>
        <p:nvSpPr>
          <p:cNvPr id="1048603" name="Text Box 41"/>
          <p:cNvSpPr txBox="1">
            <a:spLocks noChangeArrowheads="1"/>
          </p:cNvSpPr>
          <p:nvPr/>
        </p:nvSpPr>
        <p:spPr bwMode="auto">
          <a:xfrm>
            <a:off x="3276600" y="5592763"/>
            <a:ext cx="1143000" cy="274637"/>
          </a:xfrm>
          <a:prstGeom prst="rect"/>
          <a:noFill/>
          <a:ln w="9525">
            <a:noFill/>
            <a:miter lim="800000"/>
            <a:headEnd/>
            <a:tailEnd/>
          </a:ln>
          <a:effectLst/>
        </p:spPr>
        <p:txBody>
          <a:bodyPr>
            <a:spAutoFit/>
          </a:bodyPr>
          <a:p>
            <a:pPr>
              <a:spcBef>
                <a:spcPct val="50000"/>
              </a:spcBef>
            </a:pPr>
            <a:r>
              <a:rPr sz="1200" lang="en-US">
                <a:solidFill>
                  <a:srgbClr val="FF0000"/>
                </a:solidFill>
              </a:rPr>
              <a:t>Data out</a:t>
            </a:r>
          </a:p>
        </p:txBody>
      </p:sp>
      <p:sp>
        <p:nvSpPr>
          <p:cNvPr id="1048604" name="Text Box 42"/>
          <p:cNvSpPr txBox="1">
            <a:spLocks noChangeArrowheads="1"/>
          </p:cNvSpPr>
          <p:nvPr/>
        </p:nvSpPr>
        <p:spPr bwMode="auto">
          <a:xfrm>
            <a:off x="1295400" y="3886200"/>
            <a:ext cx="1981200" cy="447040"/>
          </a:xfrm>
          <a:prstGeom prst="rect"/>
          <a:noFill/>
          <a:ln w="9525">
            <a:noFill/>
            <a:miter lim="800000"/>
            <a:headEnd/>
            <a:tailEnd/>
          </a:ln>
          <a:effectLst/>
        </p:spPr>
        <p:txBody>
          <a:bodyPr>
            <a:spAutoFit/>
          </a:bodyPr>
          <a:p>
            <a:pPr>
              <a:spcBef>
                <a:spcPct val="50000"/>
              </a:spcBef>
            </a:pPr>
            <a:r>
              <a:rPr sz="1200" lang="en-US"/>
              <a:t>Serial in/shift right/serial out</a:t>
            </a:r>
          </a:p>
        </p:txBody>
      </p:sp>
      <p:sp>
        <p:nvSpPr>
          <p:cNvPr id="1048605" name="Text Box 43"/>
          <p:cNvSpPr txBox="1">
            <a:spLocks noChangeArrowheads="1"/>
          </p:cNvSpPr>
          <p:nvPr/>
        </p:nvSpPr>
        <p:spPr bwMode="auto">
          <a:xfrm>
            <a:off x="3886200" y="3886200"/>
            <a:ext cx="1981200" cy="447040"/>
          </a:xfrm>
          <a:prstGeom prst="rect"/>
          <a:noFill/>
          <a:ln w="9525">
            <a:noFill/>
            <a:miter lim="800000"/>
            <a:headEnd/>
            <a:tailEnd/>
          </a:ln>
          <a:effectLst/>
        </p:spPr>
        <p:txBody>
          <a:bodyPr>
            <a:spAutoFit/>
          </a:bodyPr>
          <a:p>
            <a:pPr>
              <a:spcBef>
                <a:spcPct val="50000"/>
              </a:spcBef>
            </a:pPr>
            <a:r>
              <a:rPr sz="1200" lang="en-US"/>
              <a:t>Serial in/shift left/serial out</a:t>
            </a:r>
          </a:p>
        </p:txBody>
      </p:sp>
      <p:sp>
        <p:nvSpPr>
          <p:cNvPr id="1048606" name="Text Box 44"/>
          <p:cNvSpPr txBox="1">
            <a:spLocks noChangeArrowheads="1"/>
          </p:cNvSpPr>
          <p:nvPr/>
        </p:nvSpPr>
        <p:spPr bwMode="auto">
          <a:xfrm>
            <a:off x="6096000" y="3886200"/>
            <a:ext cx="1524000" cy="447040"/>
          </a:xfrm>
          <a:prstGeom prst="rect"/>
          <a:noFill/>
          <a:ln w="9525">
            <a:noFill/>
            <a:miter lim="800000"/>
            <a:headEnd/>
            <a:tailEnd/>
          </a:ln>
          <a:effectLst/>
        </p:spPr>
        <p:txBody>
          <a:bodyPr>
            <a:spAutoFit/>
          </a:bodyPr>
          <a:p>
            <a:pPr>
              <a:spcBef>
                <a:spcPct val="50000"/>
              </a:spcBef>
            </a:pPr>
            <a:r>
              <a:rPr sz="1200" lang="en-US"/>
              <a:t>Parallel in/serial out</a:t>
            </a:r>
          </a:p>
        </p:txBody>
      </p:sp>
      <p:sp>
        <p:nvSpPr>
          <p:cNvPr id="1048607" name="Text Box 45"/>
          <p:cNvSpPr txBox="1">
            <a:spLocks noChangeArrowheads="1"/>
          </p:cNvSpPr>
          <p:nvPr/>
        </p:nvSpPr>
        <p:spPr bwMode="auto">
          <a:xfrm>
            <a:off x="2971800" y="5791200"/>
            <a:ext cx="1676400" cy="447040"/>
          </a:xfrm>
          <a:prstGeom prst="rect"/>
          <a:noFill/>
          <a:ln w="9525">
            <a:noFill/>
            <a:miter lim="800000"/>
            <a:headEnd/>
            <a:tailEnd/>
          </a:ln>
          <a:effectLst/>
        </p:spPr>
        <p:txBody>
          <a:bodyPr>
            <a:spAutoFit/>
          </a:bodyPr>
          <a:p>
            <a:pPr>
              <a:spcBef>
                <a:spcPct val="50000"/>
              </a:spcBef>
            </a:pPr>
            <a:r>
              <a:rPr sz="1200" lang="en-US"/>
              <a:t>Parallel in/parallel out</a:t>
            </a:r>
          </a:p>
        </p:txBody>
      </p:sp>
      <p:sp>
        <p:nvSpPr>
          <p:cNvPr id="1048608" name="Text Box 46"/>
          <p:cNvSpPr txBox="1">
            <a:spLocks noChangeArrowheads="1"/>
          </p:cNvSpPr>
          <p:nvPr/>
        </p:nvSpPr>
        <p:spPr bwMode="auto">
          <a:xfrm>
            <a:off x="1524000" y="5791200"/>
            <a:ext cx="1676400" cy="274638"/>
          </a:xfrm>
          <a:prstGeom prst="rect"/>
          <a:noFill/>
          <a:ln w="9525">
            <a:noFill/>
            <a:miter lim="800000"/>
            <a:headEnd/>
            <a:tailEnd/>
          </a:ln>
          <a:effectLst/>
        </p:spPr>
        <p:txBody>
          <a:bodyPr>
            <a:spAutoFit/>
          </a:bodyPr>
          <a:p>
            <a:pPr>
              <a:spcBef>
                <a:spcPct val="50000"/>
              </a:spcBef>
            </a:pPr>
            <a:r>
              <a:rPr sz="1200" lang="en-US"/>
              <a:t>Serial in/parallel out</a:t>
            </a:r>
          </a:p>
        </p:txBody>
      </p:sp>
      <p:sp>
        <p:nvSpPr>
          <p:cNvPr id="1048609" name="Text Box 47"/>
          <p:cNvSpPr txBox="1">
            <a:spLocks noChangeArrowheads="1"/>
          </p:cNvSpPr>
          <p:nvPr/>
        </p:nvSpPr>
        <p:spPr bwMode="auto">
          <a:xfrm>
            <a:off x="5105400" y="5745163"/>
            <a:ext cx="1143000" cy="274637"/>
          </a:xfrm>
          <a:prstGeom prst="rect"/>
          <a:noFill/>
          <a:ln w="9525">
            <a:noFill/>
            <a:miter lim="800000"/>
            <a:headEnd/>
            <a:tailEnd/>
          </a:ln>
          <a:effectLst/>
        </p:spPr>
        <p:txBody>
          <a:bodyPr>
            <a:spAutoFit/>
          </a:bodyPr>
          <a:p>
            <a:pPr>
              <a:spcBef>
                <a:spcPct val="50000"/>
              </a:spcBef>
            </a:pPr>
            <a:r>
              <a:rPr sz="1200" lang="en-US"/>
              <a:t>Rotate right</a:t>
            </a:r>
          </a:p>
        </p:txBody>
      </p:sp>
      <p:sp>
        <p:nvSpPr>
          <p:cNvPr id="1048610" name="Text Box 48"/>
          <p:cNvSpPr txBox="1">
            <a:spLocks noChangeArrowheads="1"/>
          </p:cNvSpPr>
          <p:nvPr/>
        </p:nvSpPr>
        <p:spPr bwMode="auto">
          <a:xfrm>
            <a:off x="6781800" y="5745163"/>
            <a:ext cx="990600" cy="274637"/>
          </a:xfrm>
          <a:prstGeom prst="rect"/>
          <a:noFill/>
          <a:ln w="9525">
            <a:noFill/>
            <a:miter lim="800000"/>
            <a:headEnd/>
            <a:tailEnd/>
          </a:ln>
          <a:effectLst/>
        </p:spPr>
        <p:txBody>
          <a:bodyPr>
            <a:spAutoFit/>
          </a:bodyPr>
          <a:p>
            <a:pPr>
              <a:spcBef>
                <a:spcPct val="50000"/>
              </a:spcBef>
            </a:pPr>
            <a:r>
              <a:rPr sz="1200" lang="en-US"/>
              <a:t>Rotate left</a:t>
            </a:r>
          </a:p>
        </p:txBody>
      </p:sp>
    </p:spTree>
  </p:cSld>
  <p:clrMapOvr>
    <a:masterClrMapping/>
  </p:clrMapOvr>
  <p:transition>
    <p:zoom dir="in"/>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604"/>
                                        </p:tgtEl>
                                        <p:attrNameLst>
                                          <p:attrName>style.visibility</p:attrName>
                                        </p:attrNameLst>
                                      </p:cBhvr>
                                      <p:to>
                                        <p:strVal val="visible"/>
                                      </p:to>
                                    </p:set>
                                    <p:anim calcmode="lin" valueType="num">
                                      <p:cBhvr additive="base">
                                        <p:cTn dur="500" fill="hold" id="7"/>
                                        <p:tgtEl>
                                          <p:spTgt spid="1048604"/>
                                        </p:tgtEl>
                                        <p:attrNameLst>
                                          <p:attrName>ppt_x</p:attrName>
                                        </p:attrNameLst>
                                      </p:cBhvr>
                                      <p:tavLst>
                                        <p:tav tm="0">
                                          <p:val>
                                            <p:strVal val="1+#ppt_w/2"/>
                                          </p:val>
                                        </p:tav>
                                        <p:tav tm="100000">
                                          <p:val>
                                            <p:strVal val="#ppt_x"/>
                                          </p:val>
                                        </p:tav>
                                      </p:tavLst>
                                    </p:anim>
                                    <p:anim calcmode="lin" valueType="num">
                                      <p:cBhvr additive="base">
                                        <p:cTn dur="500" fill="hold" id="8"/>
                                        <p:tgtEl>
                                          <p:spTgt spid="1048604"/>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8605"/>
                                        </p:tgtEl>
                                        <p:attrNameLst>
                                          <p:attrName>style.visibility</p:attrName>
                                        </p:attrNameLst>
                                      </p:cBhvr>
                                      <p:to>
                                        <p:strVal val="visible"/>
                                      </p:to>
                                    </p:set>
                                    <p:anim calcmode="lin" valueType="num">
                                      <p:cBhvr additive="base">
                                        <p:cTn dur="500" fill="hold" id="13"/>
                                        <p:tgtEl>
                                          <p:spTgt spid="1048605"/>
                                        </p:tgtEl>
                                        <p:attrNameLst>
                                          <p:attrName>ppt_x</p:attrName>
                                        </p:attrNameLst>
                                      </p:cBhvr>
                                      <p:tavLst>
                                        <p:tav tm="0">
                                          <p:val>
                                            <p:strVal val="1+#ppt_w/2"/>
                                          </p:val>
                                        </p:tav>
                                        <p:tav tm="100000">
                                          <p:val>
                                            <p:strVal val="#ppt_x"/>
                                          </p:val>
                                        </p:tav>
                                      </p:tavLst>
                                    </p:anim>
                                    <p:anim calcmode="lin" valueType="num">
                                      <p:cBhvr additive="base">
                                        <p:cTn dur="500" fill="hold" id="14"/>
                                        <p:tgtEl>
                                          <p:spTgt spid="1048605"/>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8606"/>
                                        </p:tgtEl>
                                        <p:attrNameLst>
                                          <p:attrName>style.visibility</p:attrName>
                                        </p:attrNameLst>
                                      </p:cBhvr>
                                      <p:to>
                                        <p:strVal val="visible"/>
                                      </p:to>
                                    </p:set>
                                    <p:anim calcmode="lin" valueType="num">
                                      <p:cBhvr additive="base">
                                        <p:cTn dur="500" fill="hold" id="19"/>
                                        <p:tgtEl>
                                          <p:spTgt spid="1048606"/>
                                        </p:tgtEl>
                                        <p:attrNameLst>
                                          <p:attrName>ppt_x</p:attrName>
                                        </p:attrNameLst>
                                      </p:cBhvr>
                                      <p:tavLst>
                                        <p:tav tm="0">
                                          <p:val>
                                            <p:strVal val="1+#ppt_w/2"/>
                                          </p:val>
                                        </p:tav>
                                        <p:tav tm="100000">
                                          <p:val>
                                            <p:strVal val="#ppt_x"/>
                                          </p:val>
                                        </p:tav>
                                      </p:tavLst>
                                    </p:anim>
                                    <p:anim calcmode="lin" valueType="num">
                                      <p:cBhvr additive="base">
                                        <p:cTn dur="500" fill="hold" id="20"/>
                                        <p:tgtEl>
                                          <p:spTgt spid="1048606"/>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8608"/>
                                        </p:tgtEl>
                                        <p:attrNameLst>
                                          <p:attrName>style.visibility</p:attrName>
                                        </p:attrNameLst>
                                      </p:cBhvr>
                                      <p:to>
                                        <p:strVal val="visible"/>
                                      </p:to>
                                    </p:set>
                                    <p:anim calcmode="lin" valueType="num">
                                      <p:cBhvr additive="base">
                                        <p:cTn dur="500" fill="hold" id="25"/>
                                        <p:tgtEl>
                                          <p:spTgt spid="1048608"/>
                                        </p:tgtEl>
                                        <p:attrNameLst>
                                          <p:attrName>ppt_x</p:attrName>
                                        </p:attrNameLst>
                                      </p:cBhvr>
                                      <p:tavLst>
                                        <p:tav tm="0">
                                          <p:val>
                                            <p:strVal val="1+#ppt_w/2"/>
                                          </p:val>
                                        </p:tav>
                                        <p:tav tm="100000">
                                          <p:val>
                                            <p:strVal val="#ppt_x"/>
                                          </p:val>
                                        </p:tav>
                                      </p:tavLst>
                                    </p:anim>
                                    <p:anim calcmode="lin" valueType="num">
                                      <p:cBhvr additive="base">
                                        <p:cTn dur="500" fill="hold" id="26"/>
                                        <p:tgtEl>
                                          <p:spTgt spid="1048608"/>
                                        </p:tgtEl>
                                        <p:attrNameLst>
                                          <p:attrName>ppt_y</p:attrName>
                                        </p:attrNameLst>
                                      </p:cBhvr>
                                      <p:tavLst>
                                        <p:tav tm="0">
                                          <p:val>
                                            <p:strVal val="#ppt_y"/>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48607"/>
                                        </p:tgtEl>
                                        <p:attrNameLst>
                                          <p:attrName>style.visibility</p:attrName>
                                        </p:attrNameLst>
                                      </p:cBhvr>
                                      <p:to>
                                        <p:strVal val="visible"/>
                                      </p:to>
                                    </p:set>
                                    <p:anim calcmode="lin" valueType="num">
                                      <p:cBhvr additive="base">
                                        <p:cTn dur="500" fill="hold" id="31"/>
                                        <p:tgtEl>
                                          <p:spTgt spid="1048607"/>
                                        </p:tgtEl>
                                        <p:attrNameLst>
                                          <p:attrName>ppt_x</p:attrName>
                                        </p:attrNameLst>
                                      </p:cBhvr>
                                      <p:tavLst>
                                        <p:tav tm="0">
                                          <p:val>
                                            <p:strVal val="1+#ppt_w/2"/>
                                          </p:val>
                                        </p:tav>
                                        <p:tav tm="100000">
                                          <p:val>
                                            <p:strVal val="#ppt_x"/>
                                          </p:val>
                                        </p:tav>
                                      </p:tavLst>
                                    </p:anim>
                                    <p:anim calcmode="lin" valueType="num">
                                      <p:cBhvr additive="base">
                                        <p:cTn dur="500" fill="hold" id="32"/>
                                        <p:tgtEl>
                                          <p:spTgt spid="1048607"/>
                                        </p:tgtEl>
                                        <p:attrNameLst>
                                          <p:attrName>ppt_y</p:attrName>
                                        </p:attrNameLst>
                                      </p:cBhvr>
                                      <p:tavLst>
                                        <p:tav tm="0">
                                          <p:val>
                                            <p:strVal val="#ppt_y"/>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2">
                                  <p:stCondLst>
                                    <p:cond delay="0"/>
                                  </p:stCondLst>
                                  <p:childTnLst>
                                    <p:set>
                                      <p:cBhvr>
                                        <p:cTn dur="1" fill="hold" id="36">
                                          <p:stCondLst>
                                            <p:cond delay="0"/>
                                          </p:stCondLst>
                                        </p:cTn>
                                        <p:tgtEl>
                                          <p:spTgt spid="1048609"/>
                                        </p:tgtEl>
                                        <p:attrNameLst>
                                          <p:attrName>style.visibility</p:attrName>
                                        </p:attrNameLst>
                                      </p:cBhvr>
                                      <p:to>
                                        <p:strVal val="visible"/>
                                      </p:to>
                                    </p:set>
                                    <p:anim calcmode="lin" valueType="num">
                                      <p:cBhvr additive="base">
                                        <p:cTn dur="500" fill="hold" id="37"/>
                                        <p:tgtEl>
                                          <p:spTgt spid="1048609"/>
                                        </p:tgtEl>
                                        <p:attrNameLst>
                                          <p:attrName>ppt_x</p:attrName>
                                        </p:attrNameLst>
                                      </p:cBhvr>
                                      <p:tavLst>
                                        <p:tav tm="0">
                                          <p:val>
                                            <p:strVal val="1+#ppt_w/2"/>
                                          </p:val>
                                        </p:tav>
                                        <p:tav tm="100000">
                                          <p:val>
                                            <p:strVal val="#ppt_x"/>
                                          </p:val>
                                        </p:tav>
                                      </p:tavLst>
                                    </p:anim>
                                    <p:anim calcmode="lin" valueType="num">
                                      <p:cBhvr additive="base">
                                        <p:cTn dur="500" fill="hold" id="38"/>
                                        <p:tgtEl>
                                          <p:spTgt spid="1048609"/>
                                        </p:tgtEl>
                                        <p:attrNameLst>
                                          <p:attrName>ppt_y</p:attrName>
                                        </p:attrNameLst>
                                      </p:cBhvr>
                                      <p:tavLst>
                                        <p:tav tm="0">
                                          <p:val>
                                            <p:strVal val="#ppt_y"/>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2">
                                  <p:stCondLst>
                                    <p:cond delay="0"/>
                                  </p:stCondLst>
                                  <p:childTnLst>
                                    <p:set>
                                      <p:cBhvr>
                                        <p:cTn dur="1" fill="hold" id="42">
                                          <p:stCondLst>
                                            <p:cond delay="0"/>
                                          </p:stCondLst>
                                        </p:cTn>
                                        <p:tgtEl>
                                          <p:spTgt spid="1048610"/>
                                        </p:tgtEl>
                                        <p:attrNameLst>
                                          <p:attrName>style.visibility</p:attrName>
                                        </p:attrNameLst>
                                      </p:cBhvr>
                                      <p:to>
                                        <p:strVal val="visible"/>
                                      </p:to>
                                    </p:set>
                                    <p:anim calcmode="lin" valueType="num">
                                      <p:cBhvr additive="base">
                                        <p:cTn dur="500" fill="hold" id="43"/>
                                        <p:tgtEl>
                                          <p:spTgt spid="1048610"/>
                                        </p:tgtEl>
                                        <p:attrNameLst>
                                          <p:attrName>ppt_x</p:attrName>
                                        </p:attrNameLst>
                                      </p:cBhvr>
                                      <p:tavLst>
                                        <p:tav tm="0">
                                          <p:val>
                                            <p:strVal val="1+#ppt_w/2"/>
                                          </p:val>
                                        </p:tav>
                                        <p:tav tm="100000">
                                          <p:val>
                                            <p:strVal val="#ppt_x"/>
                                          </p:val>
                                        </p:tav>
                                      </p:tavLst>
                                    </p:anim>
                                    <p:anim calcmode="lin" valueType="num">
                                      <p:cBhvr additive="base">
                                        <p:cTn dur="500" fill="hold" id="44"/>
                                        <p:tgtEl>
                                          <p:spTgt spid="1048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p:bldP spid="1048605" grpId="0"/>
      <p:bldP spid="1048606" grpId="0"/>
      <p:bldP spid="1048607" grpId="0"/>
      <p:bldP spid="1048608" grpId="0"/>
      <p:bldP spid="1048609" grpId="0"/>
      <p:bldP spid="104861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34" name=""/>
        <p:cNvGrpSpPr/>
        <p:nvPr/>
      </p:nvGrpSpPr>
      <p:grpSpPr>
        <a:xfrm>
          <a:off x="0" y="0"/>
          <a:ext cx="0" cy="0"/>
          <a:chOff x="0" y="0"/>
          <a:chExt cx="0" cy="0"/>
        </a:xfrm>
      </p:grpSpPr>
      <p:sp>
        <p:nvSpPr>
          <p:cNvPr id="1048863" name="Rectangle 11"/>
          <p:cNvSpPr>
            <a:spLocks noChangeArrowheads="1"/>
          </p:cNvSpPr>
          <p:nvPr/>
        </p:nvSpPr>
        <p:spPr bwMode="auto">
          <a:xfrm>
            <a:off x="2819400" y="2438400"/>
            <a:ext cx="5638800" cy="3657600"/>
          </a:xfrm>
          <a:prstGeom prst="rect"/>
          <a:solidFill>
            <a:srgbClr val="FFFFFF"/>
          </a:solidFill>
          <a:ln w="9525">
            <a:solidFill>
              <a:schemeClr val="tx1"/>
            </a:solidFill>
            <a:miter lim="800000"/>
            <a:headEnd/>
            <a:tailEnd/>
          </a:ln>
          <a:effectLst>
            <a:outerShdw algn="ctr" dir="2700000" dist="107763" rotWithShape="0">
              <a:schemeClr val="bg2">
                <a:alpha val="50000"/>
              </a:schemeClr>
            </a:outerShdw>
          </a:effectLst>
        </p:spPr>
        <p:txBody>
          <a:bodyPr anchor="ctr" wrap="none"/>
          <a:p>
            <a:endParaRPr lang="en-US"/>
          </a:p>
        </p:txBody>
      </p:sp>
      <p:pic>
        <p:nvPicPr>
          <p:cNvPr id="2097233"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64"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65" name="Rectangle 4"/>
          <p:cNvSpPr>
            <a:spLocks noChangeArrowheads="1"/>
          </p:cNvSpPr>
          <p:nvPr/>
        </p:nvSpPr>
        <p:spPr bwMode="auto">
          <a:xfrm>
            <a:off x="914400" y="1143000"/>
            <a:ext cx="1935479"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Ring Counter</a:t>
            </a:r>
          </a:p>
        </p:txBody>
      </p:sp>
      <p:sp>
        <p:nvSpPr>
          <p:cNvPr id="1048866" name="Text Box 9"/>
          <p:cNvSpPr txBox="1">
            <a:spLocks noChangeArrowheads="1"/>
          </p:cNvSpPr>
          <p:nvPr/>
        </p:nvSpPr>
        <p:spPr bwMode="auto">
          <a:xfrm>
            <a:off x="1066800" y="1676400"/>
            <a:ext cx="7239000" cy="1006475"/>
          </a:xfrm>
          <a:prstGeom prst="rect"/>
          <a:noFill/>
          <a:ln w="9525">
            <a:noFill/>
            <a:miter lim="800000"/>
            <a:headEnd/>
            <a:tailEnd/>
          </a:ln>
          <a:effectLst/>
        </p:spPr>
        <p:txBody>
          <a:bodyPr>
            <a:spAutoFit/>
          </a:bodyPr>
          <a:p>
            <a:pPr>
              <a:spcBef>
                <a:spcPct val="50000"/>
              </a:spcBef>
            </a:pPr>
            <a:r>
              <a:rPr dirty="0" sz="2000" lang="en-US"/>
              <a:t>A common pattern for a ring counter is to load it with a single 1 or a single 0. The waveforms shown here are for an 8-bit ring counter with a single 1.</a:t>
            </a:r>
          </a:p>
        </p:txBody>
      </p:sp>
      <p:pic>
        <p:nvPicPr>
          <p:cNvPr id="2097234" name="Picture 2"/>
          <p:cNvPicPr>
            <a:picLocks noChangeAspect="1" noChangeArrowheads="1"/>
          </p:cNvPicPr>
          <p:nvPr/>
        </p:nvPicPr>
        <p:blipFill>
          <a:blip xmlns:r="http://schemas.openxmlformats.org/officeDocument/2006/relationships" r:embed="rId2"/>
          <a:srcRect/>
          <a:stretch>
            <a:fillRect/>
          </a:stretch>
        </p:blipFill>
        <p:spPr bwMode="auto">
          <a:xfrm>
            <a:off x="3048000" y="2633663"/>
            <a:ext cx="5254625" cy="3375025"/>
          </a:xfrm>
          <a:prstGeom prst="rect"/>
          <a:noFill/>
          <a:ln>
            <a:noFill/>
          </a:ln>
          <a:effectLst/>
        </p:spPr>
      </p:pic>
      <p:sp>
        <p:nvSpPr>
          <p:cNvPr id="1048867" name="Rectangle 12"/>
          <p:cNvSpPr>
            <a:spLocks noChangeArrowheads="1"/>
          </p:cNvSpPr>
          <p:nvPr/>
        </p:nvSpPr>
        <p:spPr bwMode="auto">
          <a:xfrm>
            <a:off x="3352800" y="2590800"/>
            <a:ext cx="5029200" cy="3429000"/>
          </a:xfrm>
          <a:prstGeom prst="rect"/>
          <a:solidFill>
            <a:srgbClr val="FFFFFF"/>
          </a:solidFill>
          <a:ln w="9525">
            <a:noFill/>
            <a:miter lim="800000"/>
            <a:headEnd/>
            <a:tailEnd/>
          </a:ln>
          <a:effectLst/>
        </p:spPr>
        <p:txBody>
          <a:bodyPr anchor="ctr" wrap="none"/>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xit" presetID="22" presetSubtype="8">
                                  <p:stCondLst>
                                    <p:cond delay="0"/>
                                  </p:stCondLst>
                                  <p:childTnLst>
                                    <p:animEffect transition="out" filter="wipe(left)">
                                      <p:cBhvr>
                                        <p:cTn dur="1000" id="6"/>
                                        <p:tgtEl>
                                          <p:spTgt spid="1048867"/>
                                        </p:tgtEl>
                                      </p:cBhvr>
                                    </p:animEffect>
                                    <p:set>
                                      <p:cBhvr>
                                        <p:cTn dur="1" fill="hold" id="7">
                                          <p:stCondLst>
                                            <p:cond delay="999"/>
                                          </p:stCondLst>
                                        </p:cTn>
                                        <p:tgtEl>
                                          <p:spTgt spid="10488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37" name=""/>
        <p:cNvGrpSpPr/>
        <p:nvPr/>
      </p:nvGrpSpPr>
      <p:grpSpPr>
        <a:xfrm>
          <a:off x="0" y="0"/>
          <a:ext cx="0" cy="0"/>
          <a:chOff x="0" y="0"/>
          <a:chExt cx="0" cy="0"/>
        </a:xfrm>
      </p:grpSpPr>
      <p:pic>
        <p:nvPicPr>
          <p:cNvPr id="2097236"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71"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72" name="Rectangle 4"/>
          <p:cNvSpPr>
            <a:spLocks noChangeArrowheads="1"/>
          </p:cNvSpPr>
          <p:nvPr/>
        </p:nvSpPr>
        <p:spPr bwMode="auto">
          <a:xfrm>
            <a:off x="914400" y="1143000"/>
            <a:ext cx="2608580" cy="447040"/>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4-bit Ring </a:t>
            </a:r>
            <a:r>
              <a:rPr dirty="0" lang="en-US">
                <a:solidFill>
                  <a:srgbClr val="FFFF99"/>
                </a:solidFill>
              </a:rPr>
              <a:t>Counter</a:t>
            </a:r>
          </a:p>
        </p:txBody>
      </p:sp>
      <p:pic>
        <p:nvPicPr>
          <p:cNvPr id="2097237" name="Picture 4" descr="4-bit ring counter"/>
          <p:cNvPicPr>
            <a:picLocks noChangeAspect="1" noChangeArrowheads="1"/>
          </p:cNvPicPr>
          <p:nvPr/>
        </p:nvPicPr>
        <p:blipFill>
          <a:blip xmlns:r="http://schemas.openxmlformats.org/officeDocument/2006/relationships" r:embed="rId2" cstate="print"/>
          <a:srcRect/>
          <a:stretch>
            <a:fillRect/>
          </a:stretch>
        </p:blipFill>
        <p:spPr bwMode="auto">
          <a:xfrm>
            <a:off x="914401" y="1676400"/>
            <a:ext cx="5943600" cy="2043531"/>
          </a:xfrm>
          <a:prstGeom prst="rect"/>
          <a:noFill/>
        </p:spPr>
      </p:pic>
      <p:pic>
        <p:nvPicPr>
          <p:cNvPr id="2097238" name="Picture 6" descr="4-bit ring sequence"/>
          <p:cNvPicPr>
            <a:picLocks noChangeAspect="1" noChangeArrowheads="1"/>
          </p:cNvPicPr>
          <p:nvPr/>
        </p:nvPicPr>
        <p:blipFill>
          <a:blip xmlns:r="http://schemas.openxmlformats.org/officeDocument/2006/relationships" r:embed="rId3" cstate="print"/>
          <a:srcRect/>
          <a:stretch>
            <a:fillRect/>
          </a:stretch>
        </p:blipFill>
        <p:spPr bwMode="auto">
          <a:xfrm>
            <a:off x="1524000" y="3810000"/>
            <a:ext cx="3657600" cy="1463040"/>
          </a:xfrm>
          <a:prstGeom prst="rect"/>
          <a:noFill/>
        </p:spPr>
      </p:pic>
      <p:pic>
        <p:nvPicPr>
          <p:cNvPr id="2097239" name="Picture 8" descr="Ring Counter Animation"/>
          <p:cNvPicPr>
            <a:picLocks noChangeAspect="1" noChangeArrowheads="1" noCrop="1"/>
          </p:cNvPicPr>
          <p:nvPr/>
        </p:nvPicPr>
        <p:blipFill>
          <a:blip xmlns:r="http://schemas.openxmlformats.org/officeDocument/2006/relationships" r:embed="rId4" cstate="print"/>
          <a:srcRect/>
          <a:stretch>
            <a:fillRect/>
          </a:stretch>
        </p:blipFill>
        <p:spPr bwMode="auto">
          <a:xfrm>
            <a:off x="838200" y="5410200"/>
            <a:ext cx="4286239" cy="685800"/>
          </a:xfrm>
          <a:prstGeom prst="rect"/>
          <a:noFill/>
        </p:spPr>
      </p:pic>
      <p:sp>
        <p:nvSpPr>
          <p:cNvPr id="1048873" name="TextBox 11"/>
          <p:cNvSpPr txBox="1"/>
          <p:nvPr/>
        </p:nvSpPr>
        <p:spPr>
          <a:xfrm>
            <a:off x="5486400" y="4162961"/>
            <a:ext cx="2971800" cy="1077218"/>
          </a:xfrm>
          <a:prstGeom prst="rect"/>
          <a:noFill/>
        </p:spPr>
        <p:txBody>
          <a:bodyPr rtlCol="0" wrap="square">
            <a:spAutoFit/>
          </a:bodyPr>
          <a:p>
            <a:r>
              <a:rPr b="1" dirty="0" sz="1600" lang="en-US" smtClean="0"/>
              <a:t>Only 4 of the maximum 16 states are used, making ring counters very inefficient in terms of state usage.</a:t>
            </a:r>
            <a:endParaRPr dirty="0" sz="1600"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40" name=""/>
        <p:cNvGrpSpPr/>
        <p:nvPr/>
      </p:nvGrpSpPr>
      <p:grpSpPr>
        <a:xfrm>
          <a:off x="0" y="0"/>
          <a:ext cx="0" cy="0"/>
          <a:chOff x="0" y="0"/>
          <a:chExt cx="0" cy="0"/>
        </a:xfrm>
      </p:grpSpPr>
      <p:pic>
        <p:nvPicPr>
          <p:cNvPr id="209724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77"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78" name="Rectangle 4"/>
          <p:cNvSpPr>
            <a:spLocks noChangeArrowheads="1"/>
          </p:cNvSpPr>
          <p:nvPr/>
        </p:nvSpPr>
        <p:spPr bwMode="auto">
          <a:xfrm>
            <a:off x="914400" y="1143000"/>
            <a:ext cx="3548380" cy="510540"/>
          </a:xfrm>
          <a:prstGeom prst="rect"/>
          <a:solidFill>
            <a:srgbClr val="996633"/>
          </a:solidFill>
          <a:ln w="9525">
            <a:solidFill>
              <a:srgbClr val="000000"/>
            </a:solidFill>
            <a:miter lim="800000"/>
            <a:headEnd/>
            <a:tailEnd/>
          </a:ln>
          <a:effectLst/>
        </p:spPr>
        <p:txBody>
          <a:bodyPr wrap="none">
            <a:spAutoFit/>
          </a:bodyPr>
          <a:p>
            <a:pPr eaLnBrk="1" hangingPunct="1"/>
            <a:r>
              <a:rPr dirty="0" sz="2800" lang="en-US" smtClean="0">
                <a:solidFill>
                  <a:srgbClr val="FFFF99"/>
                </a:solidFill>
              </a:rPr>
              <a:t>Twisted Ring Counter</a:t>
            </a:r>
            <a:endParaRPr dirty="0" sz="2800" lang="en-US">
              <a:solidFill>
                <a:srgbClr val="FFFF99"/>
              </a:solidFill>
            </a:endParaRPr>
          </a:p>
        </p:txBody>
      </p:sp>
      <p:sp>
        <p:nvSpPr>
          <p:cNvPr id="1048879" name="Text Box 7"/>
          <p:cNvSpPr txBox="1">
            <a:spLocks noChangeArrowheads="1"/>
          </p:cNvSpPr>
          <p:nvPr/>
        </p:nvSpPr>
        <p:spPr bwMode="auto">
          <a:xfrm>
            <a:off x="990600" y="1676400"/>
            <a:ext cx="7086600" cy="1869440"/>
          </a:xfrm>
          <a:prstGeom prst="rect"/>
          <a:noFill/>
          <a:ln w="9525">
            <a:noFill/>
            <a:miter lim="800000"/>
            <a:headEnd/>
            <a:tailEnd/>
          </a:ln>
          <a:effectLst/>
        </p:spPr>
        <p:txBody>
          <a:bodyPr>
            <a:spAutoFit/>
          </a:bodyPr>
          <a:p>
            <a:r>
              <a:rPr dirty="0" lang="en-US" smtClean="0"/>
              <a:t>A </a:t>
            </a:r>
            <a:r>
              <a:rPr dirty="0" i="1" lang="en-US" smtClean="0"/>
              <a:t>twisted ring counter</a:t>
            </a:r>
            <a:r>
              <a:rPr dirty="0" lang="en-US" smtClean="0"/>
              <a:t>, also called </a:t>
            </a:r>
            <a:r>
              <a:rPr dirty="0" i="1" lang="en-US" smtClean="0"/>
              <a:t>Johnson counter</a:t>
            </a:r>
            <a:r>
              <a:rPr dirty="0" lang="en-US" smtClean="0"/>
              <a:t> or </a:t>
            </a:r>
            <a:r>
              <a:rPr dirty="0" i="1" lang="en-US" err="1" smtClean="0"/>
              <a:t>Moebius</a:t>
            </a:r>
            <a:r>
              <a:rPr dirty="0" i="1" lang="en-US" smtClean="0"/>
              <a:t> counter,</a:t>
            </a:r>
            <a:r>
              <a:rPr dirty="0" lang="en-US" smtClean="0"/>
              <a:t> connects the complement of the output of the last shift register to the input of the first register and circulates a stream of ones followed by zeros around the ring. </a:t>
            </a:r>
            <a:endParaRPr dirty="0" lang="en-US"/>
          </a:p>
        </p:txBody>
      </p:sp>
      <p:sp>
        <p:nvSpPr>
          <p:cNvPr id="1048880" name="Rectangle 6"/>
          <p:cNvSpPr/>
          <p:nvPr/>
        </p:nvSpPr>
        <p:spPr>
          <a:xfrm>
            <a:off x="990600" y="3916680"/>
            <a:ext cx="4572000" cy="2148840"/>
          </a:xfrm>
          <a:prstGeom prst="rect"/>
        </p:spPr>
        <p:txBody>
          <a:bodyPr>
            <a:spAutoFit/>
          </a:bodyPr>
          <a:p>
            <a:r>
              <a:rPr dirty="0" sz="2300" lang="en-US" smtClean="0"/>
              <a:t>For example, in a 4-register counter, with initial register values of 0000, the repeating pattern is: 0000, 1000, 1100, 1110, 1111, 0111, 0011, 0001, 0000... .</a:t>
            </a:r>
            <a:endParaRPr dirty="0" sz="2300" lang="en-US"/>
          </a:p>
        </p:txBody>
      </p:sp>
      <p:pic>
        <p:nvPicPr>
          <p:cNvPr id="2097241" name="Picture 2"/>
          <p:cNvPicPr>
            <a:picLocks noChangeAspect="1" noChangeArrowheads="1"/>
          </p:cNvPicPr>
          <p:nvPr/>
        </p:nvPicPr>
        <p:blipFill>
          <a:blip xmlns:r="http://schemas.openxmlformats.org/officeDocument/2006/relationships" r:embed="rId2" cstate="print"/>
          <a:srcRect/>
          <a:stretch>
            <a:fillRect/>
          </a:stretch>
        </p:blipFill>
        <p:spPr bwMode="auto">
          <a:xfrm>
            <a:off x="6122002" y="3200400"/>
            <a:ext cx="2126648" cy="3048000"/>
          </a:xfrm>
          <a:prstGeom prst="rect"/>
          <a:noFill/>
          <a:ln w="9525">
            <a:noFill/>
            <a:miter lim="800000"/>
            <a:headEnd/>
            <a:tailEnd/>
          </a:ln>
        </p:spPr>
      </p:pic>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43" name=""/>
        <p:cNvGrpSpPr/>
        <p:nvPr/>
      </p:nvGrpSpPr>
      <p:grpSpPr>
        <a:xfrm>
          <a:off x="0" y="0"/>
          <a:ext cx="0" cy="0"/>
          <a:chOff x="0" y="0"/>
          <a:chExt cx="0" cy="0"/>
        </a:xfrm>
      </p:grpSpPr>
      <p:pic>
        <p:nvPicPr>
          <p:cNvPr id="2097242"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84"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85" name="Rectangle 4"/>
          <p:cNvSpPr>
            <a:spLocks noChangeArrowheads="1"/>
          </p:cNvSpPr>
          <p:nvPr/>
        </p:nvSpPr>
        <p:spPr bwMode="auto">
          <a:xfrm>
            <a:off x="914400" y="1143000"/>
            <a:ext cx="33070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Shift Register Counters</a:t>
            </a:r>
          </a:p>
        </p:txBody>
      </p:sp>
      <p:pic>
        <p:nvPicPr>
          <p:cNvPr id="2097243" name="Picture 8"/>
          <p:cNvPicPr>
            <a:picLocks noChangeAspect="1" noChangeArrowheads="1"/>
          </p:cNvPicPr>
          <p:nvPr/>
        </p:nvPicPr>
        <p:blipFill>
          <a:blip xmlns:r="http://schemas.openxmlformats.org/officeDocument/2006/relationships" r:embed="rId2"/>
          <a:srcRect/>
          <a:stretch>
            <a:fillRect/>
          </a:stretch>
        </p:blipFill>
        <p:spPr bwMode="auto">
          <a:xfrm>
            <a:off x="4008287" y="1668462"/>
            <a:ext cx="4373713" cy="1836738"/>
          </a:xfrm>
          <a:prstGeom prst="rect"/>
          <a:noFill/>
          <a:ln>
            <a:noFill/>
          </a:ln>
          <a:effectLst/>
        </p:spPr>
      </p:pic>
      <p:sp>
        <p:nvSpPr>
          <p:cNvPr id="1048886" name="Text Box 9"/>
          <p:cNvSpPr txBox="1">
            <a:spLocks noChangeArrowheads="1"/>
          </p:cNvSpPr>
          <p:nvPr/>
        </p:nvSpPr>
        <p:spPr bwMode="auto">
          <a:xfrm>
            <a:off x="914400" y="2133600"/>
            <a:ext cx="2971800" cy="1513839"/>
          </a:xfrm>
          <a:prstGeom prst="rect"/>
          <a:noFill/>
          <a:ln w="9525">
            <a:noFill/>
            <a:miter lim="800000"/>
            <a:headEnd/>
            <a:tailEnd/>
          </a:ln>
          <a:effectLst/>
        </p:spPr>
        <p:txBody>
          <a:bodyPr>
            <a:spAutoFit/>
          </a:bodyPr>
          <a:p>
            <a:pPr eaLnBrk="1" hangingPunct="1">
              <a:spcBef>
                <a:spcPct val="50000"/>
              </a:spcBef>
            </a:pPr>
            <a:r>
              <a:rPr dirty="0" lang="en-US"/>
              <a:t>The Johnson counter can be made with a series of D flip-flops</a:t>
            </a:r>
          </a:p>
        </p:txBody>
      </p:sp>
      <p:pic>
        <p:nvPicPr>
          <p:cNvPr id="2097244" name="Picture 13"/>
          <p:cNvPicPr>
            <a:picLocks noChangeAspect="1" noChangeArrowheads="1"/>
          </p:cNvPicPr>
          <p:nvPr/>
        </p:nvPicPr>
        <p:blipFill>
          <a:blip xmlns:r="http://schemas.openxmlformats.org/officeDocument/2006/relationships" r:embed="rId3"/>
          <a:srcRect/>
          <a:stretch>
            <a:fillRect/>
          </a:stretch>
        </p:blipFill>
        <p:spPr bwMode="auto">
          <a:xfrm>
            <a:off x="3854450" y="4038600"/>
            <a:ext cx="4298950" cy="2030413"/>
          </a:xfrm>
          <a:prstGeom prst="rect"/>
          <a:noFill/>
          <a:ln>
            <a:noFill/>
          </a:ln>
          <a:effectLst/>
        </p:spPr>
      </p:pic>
      <p:sp>
        <p:nvSpPr>
          <p:cNvPr id="1048887" name="Text Box 11"/>
          <p:cNvSpPr txBox="1">
            <a:spLocks noChangeArrowheads="1"/>
          </p:cNvSpPr>
          <p:nvPr/>
        </p:nvSpPr>
        <p:spPr bwMode="auto">
          <a:xfrm>
            <a:off x="914400" y="3962400"/>
            <a:ext cx="2971800" cy="2491740"/>
          </a:xfrm>
          <a:prstGeom prst="rect"/>
          <a:noFill/>
          <a:ln w="9525">
            <a:noFill/>
            <a:miter lim="800000"/>
            <a:headEnd/>
            <a:tailEnd/>
          </a:ln>
          <a:effectLst/>
        </p:spPr>
        <p:txBody>
          <a:bodyPr>
            <a:spAutoFit/>
          </a:bodyPr>
          <a:p>
            <a:pPr eaLnBrk="1" hangingPunct="1">
              <a:spcBef>
                <a:spcPct val="50000"/>
              </a:spcBef>
            </a:pPr>
            <a:r>
              <a:rPr dirty="0" lang="en-US"/>
              <a:t>… or with a series of J-K flip flops. Here </a:t>
            </a:r>
            <a:r>
              <a:rPr dirty="0" i="1" lang="en-US"/>
              <a:t>Q</a:t>
            </a:r>
            <a:r>
              <a:rPr baseline="-25000" dirty="0" lang="en-US"/>
              <a:t>3</a:t>
            </a:r>
            <a:r>
              <a:rPr dirty="0" lang="en-US"/>
              <a:t> and </a:t>
            </a:r>
            <a:r>
              <a:rPr dirty="0" i="1" lang="en-US"/>
              <a:t>Q</a:t>
            </a:r>
            <a:r>
              <a:rPr baseline="-25000" dirty="0" lang="en-US"/>
              <a:t>3</a:t>
            </a:r>
            <a:r>
              <a:rPr dirty="0" lang="en-US"/>
              <a:t> are </a:t>
            </a:r>
            <a:r>
              <a:rPr dirty="0" lang="en-US" smtClean="0"/>
              <a:t>fed-back to the </a:t>
            </a:r>
            <a:r>
              <a:rPr dirty="0" i="1" lang="en-US" smtClean="0"/>
              <a:t>J</a:t>
            </a:r>
            <a:r>
              <a:rPr baseline="-25000" dirty="0" i="1" lang="en-US" smtClean="0"/>
              <a:t>0</a:t>
            </a:r>
            <a:r>
              <a:rPr dirty="0" lang="en-US" smtClean="0"/>
              <a:t> </a:t>
            </a:r>
            <a:r>
              <a:rPr dirty="0" lang="en-US"/>
              <a:t>and </a:t>
            </a:r>
            <a:r>
              <a:rPr dirty="0" i="1" lang="en-US" smtClean="0"/>
              <a:t>K</a:t>
            </a:r>
            <a:r>
              <a:rPr baseline="-25000" dirty="0" i="1" lang="en-US" smtClean="0"/>
              <a:t>0</a:t>
            </a:r>
            <a:r>
              <a:rPr dirty="0" lang="en-US" smtClean="0"/>
              <a:t> </a:t>
            </a:r>
            <a:r>
              <a:rPr dirty="0" lang="en-US"/>
              <a:t>inputs with a “twist”.</a:t>
            </a:r>
          </a:p>
        </p:txBody>
      </p:sp>
      <p:cxnSp>
        <p:nvCxnSpPr>
          <p:cNvPr id="3145729" name="Straight Connector 9"/>
          <p:cNvCxnSpPr>
            <a:cxnSpLocks/>
          </p:cNvCxnSpPr>
          <p:nvPr/>
        </p:nvCxnSpPr>
        <p:spPr bwMode="auto">
          <a:xfrm>
            <a:off x="3429000" y="4419600"/>
            <a:ext cx="304800" cy="0"/>
          </a:xfrm>
          <a:prstGeom prst="line"/>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46" name=""/>
        <p:cNvGrpSpPr/>
        <p:nvPr/>
      </p:nvGrpSpPr>
      <p:grpSpPr>
        <a:xfrm>
          <a:off x="0" y="0"/>
          <a:ext cx="0" cy="0"/>
          <a:chOff x="0" y="0"/>
          <a:chExt cx="0" cy="0"/>
        </a:xfrm>
      </p:grpSpPr>
      <p:pic>
        <p:nvPicPr>
          <p:cNvPr id="2097247" name="Picture 91"/>
          <p:cNvPicPr>
            <a:picLocks noChangeAspect="1" noChangeArrowheads="1"/>
          </p:cNvPicPr>
          <p:nvPr/>
        </p:nvPicPr>
        <p:blipFill>
          <a:blip xmlns:r="http://schemas.openxmlformats.org/officeDocument/2006/relationships" r:embed="rId1"/>
          <a:srcRect/>
          <a:stretch>
            <a:fillRect/>
          </a:stretch>
        </p:blipFill>
        <p:spPr bwMode="auto">
          <a:xfrm>
            <a:off x="3276600" y="2514600"/>
            <a:ext cx="3648075" cy="3657600"/>
          </a:xfrm>
          <a:prstGeom prst="rect"/>
          <a:solidFill>
            <a:srgbClr val="FFFF99"/>
          </a:solidFill>
          <a:ln>
            <a:noFill/>
          </a:ln>
          <a:effectLst/>
        </p:spPr>
      </p:pic>
      <p:pic>
        <p:nvPicPr>
          <p:cNvPr id="2097248" name="Picture 2" descr="SH2507-crop"/>
          <p:cNvPicPr>
            <a:picLocks noChangeAspect="1" noChangeArrowheads="1"/>
          </p:cNvPicPr>
          <p:nvPr/>
        </p:nvPicPr>
        <p:blipFill>
          <a:blip xmlns:r="http://schemas.openxmlformats.org/officeDocument/2006/relationships" r:embed="rId2"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91"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892" name="Rectangle 4"/>
          <p:cNvSpPr>
            <a:spLocks noChangeArrowheads="1"/>
          </p:cNvSpPr>
          <p:nvPr/>
        </p:nvSpPr>
        <p:spPr bwMode="auto">
          <a:xfrm>
            <a:off x="914400" y="1143000"/>
            <a:ext cx="25069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Johnson Counter</a:t>
            </a:r>
          </a:p>
        </p:txBody>
      </p:sp>
      <p:grpSp>
        <p:nvGrpSpPr>
          <p:cNvPr id="147" name="Group 13"/>
          <p:cNvGrpSpPr/>
          <p:nvPr/>
        </p:nvGrpSpPr>
        <p:grpSpPr bwMode="auto">
          <a:xfrm>
            <a:off x="2133600" y="2895600"/>
            <a:ext cx="1905000" cy="457200"/>
            <a:chOff x="1344" y="1824"/>
            <a:chExt cx="1200" cy="288"/>
          </a:xfrm>
        </p:grpSpPr>
        <p:sp>
          <p:nvSpPr>
            <p:cNvPr id="1048893" name="Text Box 14"/>
            <p:cNvSpPr txBox="1">
              <a:spLocks noChangeArrowheads="1"/>
            </p:cNvSpPr>
            <p:nvPr/>
          </p:nvSpPr>
          <p:spPr bwMode="auto">
            <a:xfrm>
              <a:off x="1344" y="1824"/>
              <a:ext cx="816" cy="250"/>
            </a:xfrm>
            <a:prstGeom prst="rect"/>
            <a:noFill/>
            <a:ln w="9525">
              <a:noFill/>
              <a:miter lim="800000"/>
              <a:headEnd/>
              <a:tailEnd/>
            </a:ln>
            <a:effectLst/>
          </p:spPr>
          <p:txBody>
            <a:bodyPr>
              <a:spAutoFit/>
            </a:bodyPr>
            <a:p>
              <a:pPr eaLnBrk="1" hangingPunct="1">
                <a:spcBef>
                  <a:spcPct val="50000"/>
                </a:spcBef>
              </a:pPr>
              <a:r>
                <a:rPr sz="2000" lang="en-US"/>
                <a:t>“twist”</a:t>
              </a:r>
            </a:p>
          </p:txBody>
        </p:sp>
        <p:sp>
          <p:nvSpPr>
            <p:cNvPr id="1048894" name="Line 15"/>
            <p:cNvSpPr>
              <a:spLocks noChangeShapeType="1"/>
            </p:cNvSpPr>
            <p:nvPr/>
          </p:nvSpPr>
          <p:spPr bwMode="auto">
            <a:xfrm>
              <a:off x="1728" y="2064"/>
              <a:ext cx="816" cy="48"/>
            </a:xfrm>
            <a:prstGeom prst="line"/>
            <a:noFill/>
            <a:ln w="9525">
              <a:solidFill>
                <a:schemeClr val="tx1"/>
              </a:solidFill>
              <a:round/>
              <a:headEnd/>
              <a:tailEnd type="triangle" w="med" len="med"/>
            </a:ln>
            <a:effectLst/>
          </p:spPr>
          <p:txBody>
            <a:bodyPr/>
            <a:p>
              <a:endParaRPr lang="en-US"/>
            </a:p>
          </p:txBody>
        </p:sp>
      </p:grpSp>
      <p:sp>
        <p:nvSpPr>
          <p:cNvPr id="1048895" name="Text Box 16"/>
          <p:cNvSpPr txBox="1">
            <a:spLocks noChangeArrowheads="1"/>
          </p:cNvSpPr>
          <p:nvPr/>
        </p:nvSpPr>
        <p:spPr bwMode="auto">
          <a:xfrm>
            <a:off x="990600" y="1676400"/>
            <a:ext cx="7543800" cy="1158240"/>
          </a:xfrm>
          <a:prstGeom prst="rect"/>
          <a:noFill/>
          <a:ln w="9525">
            <a:noFill/>
            <a:miter lim="800000"/>
            <a:headEnd/>
            <a:tailEnd/>
          </a:ln>
          <a:effectLst/>
        </p:spPr>
        <p:txBody>
          <a:bodyPr>
            <a:spAutoFit/>
          </a:bodyPr>
          <a:p>
            <a:pPr eaLnBrk="1" hangingPunct="1">
              <a:spcBef>
                <a:spcPct val="50000"/>
              </a:spcBef>
            </a:pPr>
            <a:r>
              <a:rPr dirty="0" lang="en-US"/>
              <a:t>Redrawing the same Johnson counter (without the clock shown) illustrates why it is sometimes called as a “twisted-ring” counter.</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5" presetSubtype="0">
                                  <p:stCondLst>
                                    <p:cond delay="0"/>
                                  </p:stCondLst>
                                  <p:childTnLst>
                                    <p:set>
                                      <p:cBhvr>
                                        <p:cTn dur="1" fill="hold" id="6">
                                          <p:stCondLst>
                                            <p:cond delay="0"/>
                                          </p:stCondLst>
                                        </p:cTn>
                                        <p:tgtEl>
                                          <p:spTgt spid="147"/>
                                        </p:tgtEl>
                                        <p:attrNameLst>
                                          <p:attrName>style.visibility</p:attrName>
                                        </p:attrNameLst>
                                      </p:cBhvr>
                                      <p:to>
                                        <p:strVal val="visible"/>
                                      </p:to>
                                    </p:set>
                                    <p:anim calcmode="lin" valueType="num">
                                      <p:cBhvr>
                                        <p:cTn decel="50000" dur="500" fill="hold" id="7">
                                          <p:stCondLst>
                                            <p:cond delay="0"/>
                                          </p:stCondLst>
                                        </p:cTn>
                                        <p:tgtEl>
                                          <p:spTgt spid="147"/>
                                        </p:tgtEl>
                                        <p:attrNameLst>
                                          <p:attrName>style.rotation</p:attrName>
                                        </p:attrNameLst>
                                      </p:cBhvr>
                                      <p:tavLst>
                                        <p:tav tm="0">
                                          <p:val>
                                            <p:fltVal val="-90.0"/>
                                          </p:val>
                                        </p:tav>
                                        <p:tav tm="100000">
                                          <p:val>
                                            <p:fltVal val="0.0"/>
                                          </p:val>
                                        </p:tav>
                                      </p:tavLst>
                                    </p:anim>
                                    <p:anim calcmode="lin" valueType="num">
                                      <p:cBhvr>
                                        <p:cTn decel="50000" dur="500" fill="hold" id="8">
                                          <p:stCondLst>
                                            <p:cond delay="0"/>
                                          </p:stCondLst>
                                        </p:cTn>
                                        <p:tgtEl>
                                          <p:spTgt spid="147"/>
                                        </p:tgtEl>
                                        <p:attrNameLst>
                                          <p:attrName>ppt_w</p:attrName>
                                        </p:attrNameLst>
                                      </p:cBhvr>
                                      <p:tavLst>
                                        <p:tav tm="0">
                                          <p:val>
                                            <p:strVal val="#ppt_w"/>
                                          </p:val>
                                        </p:tav>
                                        <p:tav tm="100000">
                                          <p:val>
                                            <p:strVal val="#ppt_w*.05"/>
                                          </p:val>
                                        </p:tav>
                                      </p:tavLst>
                                    </p:anim>
                                    <p:anim calcmode="lin" valueType="num">
                                      <p:cBhvr>
                                        <p:cTn accel="50000" dur="500" fill="hold" id="9">
                                          <p:stCondLst>
                                            <p:cond delay="500"/>
                                          </p:stCondLst>
                                        </p:cTn>
                                        <p:tgtEl>
                                          <p:spTgt spid="147"/>
                                        </p:tgtEl>
                                        <p:attrNameLst>
                                          <p:attrName>ppt_w</p:attrName>
                                        </p:attrNameLst>
                                      </p:cBhvr>
                                      <p:tavLst>
                                        <p:tav tm="0">
                                          <p:val>
                                            <p:strVal val="#ppt_w*.05"/>
                                          </p:val>
                                        </p:tav>
                                        <p:tav tm="100000">
                                          <p:val>
                                            <p:strVal val="#ppt_w"/>
                                          </p:val>
                                        </p:tav>
                                      </p:tavLst>
                                    </p:anim>
                                    <p:anim calcmode="lin" valueType="num">
                                      <p:cBhvr>
                                        <p:cTn dur="1000" fill="hold" id="10"/>
                                        <p:tgtEl>
                                          <p:spTgt spid="147"/>
                                        </p:tgtEl>
                                        <p:attrNameLst>
                                          <p:attrName>ppt_h</p:attrName>
                                        </p:attrNameLst>
                                      </p:cBhvr>
                                      <p:tavLst>
                                        <p:tav tm="0">
                                          <p:val>
                                            <p:strVal val="#ppt_h"/>
                                          </p:val>
                                        </p:tav>
                                        <p:tav tm="100000">
                                          <p:val>
                                            <p:strVal val="#ppt_h"/>
                                          </p:val>
                                        </p:tav>
                                      </p:tavLst>
                                    </p:anim>
                                    <p:anim calcmode="lin" valueType="num">
                                      <p:cBhvr>
                                        <p:cTn decel="50000" dur="500" fill="hold" id="11">
                                          <p:stCondLst>
                                            <p:cond delay="0"/>
                                          </p:stCondLst>
                                        </p:cTn>
                                        <p:tgtEl>
                                          <p:spTgt spid="147"/>
                                        </p:tgtEl>
                                        <p:attrNameLst>
                                          <p:attrName>ppt_x</p:attrName>
                                        </p:attrNameLst>
                                      </p:cBhvr>
                                      <p:tavLst>
                                        <p:tav tm="0">
                                          <p:val>
                                            <p:strVal val="#ppt_x+.4"/>
                                          </p:val>
                                        </p:tav>
                                        <p:tav tm="100000">
                                          <p:val>
                                            <p:strVal val="#ppt_x"/>
                                          </p:val>
                                        </p:tav>
                                      </p:tavLst>
                                    </p:anim>
                                    <p:anim calcmode="lin" valueType="num">
                                      <p:cBhvr>
                                        <p:cTn decel="50000" dur="500" fill="hold" id="12">
                                          <p:stCondLst>
                                            <p:cond delay="0"/>
                                          </p:stCondLst>
                                        </p:cTn>
                                        <p:tgtEl>
                                          <p:spTgt spid="147"/>
                                        </p:tgtEl>
                                        <p:attrNameLst>
                                          <p:attrName>ppt_y</p:attrName>
                                        </p:attrNameLst>
                                      </p:cBhvr>
                                      <p:tavLst>
                                        <p:tav tm="0">
                                          <p:val>
                                            <p:strVal val="#ppt_y-.2"/>
                                          </p:val>
                                        </p:tav>
                                        <p:tav tm="100000">
                                          <p:val>
                                            <p:strVal val="#ppt_y+.1"/>
                                          </p:val>
                                        </p:tav>
                                      </p:tavLst>
                                    </p:anim>
                                    <p:anim calcmode="lin" valueType="num">
                                      <p:cBhvr>
                                        <p:cTn accel="50000" dur="500" fill="hold" id="13">
                                          <p:stCondLst>
                                            <p:cond delay="500"/>
                                          </p:stCondLst>
                                        </p:cTn>
                                        <p:tgtEl>
                                          <p:spTgt spid="147"/>
                                        </p:tgtEl>
                                        <p:attrNameLst>
                                          <p:attrName>ppt_y</p:attrName>
                                        </p:attrNameLst>
                                      </p:cBhvr>
                                      <p:tavLst>
                                        <p:tav tm="0">
                                          <p:val>
                                            <p:strVal val="#ppt_y+.1"/>
                                          </p:val>
                                        </p:tav>
                                        <p:tav tm="100000">
                                          <p:val>
                                            <p:strVal val="#ppt_y"/>
                                          </p:val>
                                        </p:tav>
                                      </p:tavLst>
                                    </p:anim>
                                    <p:animEffect transition="in" filter="fade">
                                      <p:cBhvr>
                                        <p:cTn decel="50000" dur="1000" id="14">
                                          <p:stCondLst>
                                            <p:cond delay="0"/>
                                          </p:stCondLst>
                                        </p:cTn>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50" name=""/>
        <p:cNvGrpSpPr/>
        <p:nvPr/>
      </p:nvGrpSpPr>
      <p:grpSpPr>
        <a:xfrm>
          <a:off x="0" y="0"/>
          <a:ext cx="0" cy="0"/>
          <a:chOff x="0" y="0"/>
          <a:chExt cx="0" cy="0"/>
        </a:xfrm>
      </p:grpSpPr>
      <p:pic>
        <p:nvPicPr>
          <p:cNvPr id="209725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99"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900" name="Rectangle 4"/>
          <p:cNvSpPr>
            <a:spLocks noChangeArrowheads="1"/>
          </p:cNvSpPr>
          <p:nvPr/>
        </p:nvSpPr>
        <p:spPr bwMode="auto">
          <a:xfrm>
            <a:off x="914400" y="1143000"/>
            <a:ext cx="4259580" cy="447040"/>
          </a:xfrm>
          <a:prstGeom prst="rect"/>
          <a:solidFill>
            <a:srgbClr val="996633"/>
          </a:solidFill>
          <a:ln w="9525">
            <a:solidFill>
              <a:srgbClr val="000000"/>
            </a:solidFill>
            <a:miter lim="800000"/>
            <a:headEnd/>
            <a:tailEnd/>
          </a:ln>
          <a:effectLst/>
        </p:spPr>
        <p:txBody>
          <a:bodyPr wrap="none">
            <a:spAutoFit/>
          </a:bodyPr>
          <a:p>
            <a:pPr eaLnBrk="1" hangingPunct="1"/>
            <a:r>
              <a:rPr dirty="0" lang="en-US" err="1" smtClean="0">
                <a:solidFill>
                  <a:srgbClr val="FFFF99"/>
                </a:solidFill>
              </a:rPr>
              <a:t>Moebius</a:t>
            </a:r>
            <a:r>
              <a:rPr dirty="0" lang="en-US" smtClean="0">
                <a:solidFill>
                  <a:srgbClr val="FFFF99"/>
                </a:solidFill>
              </a:rPr>
              <a:t> Counter – The Name </a:t>
            </a:r>
            <a:endParaRPr dirty="0" lang="en-US">
              <a:solidFill>
                <a:srgbClr val="FFFF99"/>
              </a:solidFill>
            </a:endParaRPr>
          </a:p>
        </p:txBody>
      </p:sp>
      <p:pic>
        <p:nvPicPr>
          <p:cNvPr id="2097251" name="Picture 4" descr="enter image description here"/>
          <p:cNvPicPr>
            <a:picLocks noChangeAspect="1" noChangeArrowheads="1"/>
          </p:cNvPicPr>
          <p:nvPr/>
        </p:nvPicPr>
        <p:blipFill>
          <a:blip xmlns:r="http://schemas.openxmlformats.org/officeDocument/2006/relationships" r:embed="rId2" cstate="print"/>
          <a:srcRect/>
          <a:stretch>
            <a:fillRect/>
          </a:stretch>
        </p:blipFill>
        <p:spPr bwMode="auto">
          <a:xfrm>
            <a:off x="990600" y="1784743"/>
            <a:ext cx="5105400" cy="4387457"/>
          </a:xfrm>
          <a:prstGeom prst="rect"/>
          <a:noFill/>
        </p:spPr>
      </p:pic>
      <p:pic>
        <p:nvPicPr>
          <p:cNvPr id="2097252" name="Picture 8" descr="http://t2.gstatic.com/images?q=tbn:ANd9GcRwt5fd4WaOd57k5uXp9Q7L5TRlKCA0n8Cu6lJw2v9kRRdtQCfSieKBzg">
            <a:hlinkClick r:id="rId3"/>
          </p:cNvPr>
          <p:cNvPicPr>
            <a:picLocks noChangeAspect="1" noChangeArrowheads="1"/>
          </p:cNvPicPr>
          <p:nvPr/>
        </p:nvPicPr>
        <p:blipFill>
          <a:blip xmlns:r="http://schemas.openxmlformats.org/officeDocument/2006/relationships" r:embed="rId4" cstate="print"/>
          <a:srcRect/>
          <a:stretch>
            <a:fillRect/>
          </a:stretch>
        </p:blipFill>
        <p:spPr bwMode="auto">
          <a:xfrm>
            <a:off x="6134103" y="2971800"/>
            <a:ext cx="2247897" cy="1676400"/>
          </a:xfrm>
          <a:prstGeom prst="rect"/>
          <a:noFill/>
        </p:spPr>
      </p:pic>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53" name=""/>
        <p:cNvGrpSpPr/>
        <p:nvPr/>
      </p:nvGrpSpPr>
      <p:grpSpPr>
        <a:xfrm>
          <a:off x="0" y="0"/>
          <a:ext cx="0" cy="0"/>
          <a:chOff x="0" y="0"/>
          <a:chExt cx="0" cy="0"/>
        </a:xfrm>
      </p:grpSpPr>
      <p:pic>
        <p:nvPicPr>
          <p:cNvPr id="2097253" name="Picture 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04" name="Text Box 5"/>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905" name="Rectangle 6"/>
          <p:cNvSpPr>
            <a:spLocks noChangeArrowheads="1"/>
          </p:cNvSpPr>
          <p:nvPr/>
        </p:nvSpPr>
        <p:spPr bwMode="auto">
          <a:xfrm>
            <a:off x="914400" y="1143000"/>
            <a:ext cx="25069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Johnson Counter</a:t>
            </a:r>
          </a:p>
        </p:txBody>
      </p:sp>
      <p:sp>
        <p:nvSpPr>
          <p:cNvPr id="1048906" name="Text Box 11"/>
          <p:cNvSpPr txBox="1">
            <a:spLocks noChangeArrowheads="1"/>
          </p:cNvSpPr>
          <p:nvPr/>
        </p:nvSpPr>
        <p:spPr bwMode="auto">
          <a:xfrm>
            <a:off x="990600" y="1676400"/>
            <a:ext cx="7391400" cy="1513840"/>
          </a:xfrm>
          <a:prstGeom prst="rect"/>
          <a:noFill/>
          <a:ln w="9525">
            <a:noFill/>
            <a:miter lim="800000"/>
            <a:headEnd/>
            <a:tailEnd/>
          </a:ln>
          <a:effectLst/>
        </p:spPr>
        <p:txBody>
          <a:bodyPr>
            <a:spAutoFit/>
          </a:bodyPr>
          <a:p>
            <a:pPr eaLnBrk="1" hangingPunct="1">
              <a:spcBef>
                <a:spcPct val="50000"/>
              </a:spcBef>
            </a:pPr>
            <a:r>
              <a:rPr lang="en-US"/>
              <a:t>The Johnson counter is useful when you need a sequence that changes by only one bit at a time but it has a limited number of states (2</a:t>
            </a:r>
            <a:r>
              <a:rPr i="1" lang="en-US"/>
              <a:t>n</a:t>
            </a:r>
            <a:r>
              <a:rPr lang="en-US"/>
              <a:t>, where </a:t>
            </a:r>
            <a:r>
              <a:rPr i="1" lang="en-US"/>
              <a:t>n</a:t>
            </a:r>
            <a:r>
              <a:rPr lang="en-US"/>
              <a:t> = number of stages).</a:t>
            </a:r>
          </a:p>
        </p:txBody>
      </p:sp>
      <p:sp>
        <p:nvSpPr>
          <p:cNvPr id="1048907" name="Text Box 12"/>
          <p:cNvSpPr txBox="1">
            <a:spLocks noChangeArrowheads="1"/>
          </p:cNvSpPr>
          <p:nvPr/>
        </p:nvSpPr>
        <p:spPr bwMode="auto">
          <a:xfrm>
            <a:off x="2209800" y="2819400"/>
            <a:ext cx="5791200" cy="1158240"/>
          </a:xfrm>
          <a:prstGeom prst="rect"/>
          <a:noFill/>
          <a:ln w="9525">
            <a:noFill/>
            <a:miter lim="800000"/>
            <a:headEnd/>
            <a:tailEnd/>
          </a:ln>
          <a:effectLst/>
        </p:spPr>
        <p:txBody>
          <a:bodyPr>
            <a:spAutoFit/>
          </a:bodyPr>
          <a:p>
            <a:pPr eaLnBrk="1" hangingPunct="1">
              <a:spcBef>
                <a:spcPct val="50000"/>
              </a:spcBef>
            </a:pPr>
            <a:r>
              <a:rPr sz="2000" lang="en-US"/>
              <a:t>The first five counts for a 4-bit Johnson counter that is initially cleared are:  	 </a:t>
            </a:r>
            <a:r>
              <a:rPr sz="2000" lang="en-US">
                <a:solidFill>
                  <a:srgbClr val="996633"/>
                </a:solidFill>
              </a:rPr>
              <a:t>CLK	  </a:t>
            </a:r>
            <a:r>
              <a:rPr sz="2000" i="1" lang="en-US">
                <a:solidFill>
                  <a:srgbClr val="FF0000"/>
                </a:solidFill>
              </a:rPr>
              <a:t>Q</a:t>
            </a:r>
            <a:r>
              <a:rPr baseline="-25000" sz="2000" lang="en-US">
                <a:solidFill>
                  <a:srgbClr val="FF0000"/>
                </a:solidFill>
              </a:rPr>
              <a:t>0</a:t>
            </a:r>
            <a:r>
              <a:rPr sz="2000" lang="en-US">
                <a:solidFill>
                  <a:srgbClr val="FF0000"/>
                </a:solidFill>
              </a:rPr>
              <a:t>   </a:t>
            </a:r>
            <a:r>
              <a:rPr sz="2000" i="1" lang="en-US">
                <a:solidFill>
                  <a:srgbClr val="FF0000"/>
                </a:solidFill>
              </a:rPr>
              <a:t>Q</a:t>
            </a:r>
            <a:r>
              <a:rPr baseline="-25000" sz="2000" lang="en-US">
                <a:solidFill>
                  <a:srgbClr val="FF0000"/>
                </a:solidFill>
              </a:rPr>
              <a:t>1</a:t>
            </a:r>
            <a:r>
              <a:rPr sz="2000" lang="en-US">
                <a:solidFill>
                  <a:srgbClr val="FF0000"/>
                </a:solidFill>
              </a:rPr>
              <a:t>   </a:t>
            </a:r>
            <a:r>
              <a:rPr sz="2000" i="1" lang="en-US">
                <a:solidFill>
                  <a:srgbClr val="FF0000"/>
                </a:solidFill>
              </a:rPr>
              <a:t>Q</a:t>
            </a:r>
            <a:r>
              <a:rPr baseline="-25000" sz="2000" lang="en-US">
                <a:solidFill>
                  <a:srgbClr val="FF0000"/>
                </a:solidFill>
              </a:rPr>
              <a:t>2</a:t>
            </a:r>
            <a:r>
              <a:rPr sz="2000" lang="en-US">
                <a:solidFill>
                  <a:srgbClr val="FF0000"/>
                </a:solidFill>
              </a:rPr>
              <a:t>   </a:t>
            </a:r>
            <a:r>
              <a:rPr sz="2000" i="1" lang="en-US">
                <a:solidFill>
                  <a:srgbClr val="FF0000"/>
                </a:solidFill>
              </a:rPr>
              <a:t>Q</a:t>
            </a:r>
            <a:r>
              <a:rPr baseline="-25000" sz="2000" lang="en-US">
                <a:solidFill>
                  <a:srgbClr val="FF0000"/>
                </a:solidFill>
              </a:rPr>
              <a:t>3</a:t>
            </a:r>
          </a:p>
        </p:txBody>
      </p:sp>
      <p:sp>
        <p:nvSpPr>
          <p:cNvPr id="1048908" name="Text Box 13"/>
          <p:cNvSpPr txBox="1">
            <a:spLocks noChangeArrowheads="1"/>
          </p:cNvSpPr>
          <p:nvPr/>
        </p:nvSpPr>
        <p:spPr bwMode="auto">
          <a:xfrm>
            <a:off x="6096000" y="3505200"/>
            <a:ext cx="1905000" cy="2530475"/>
          </a:xfrm>
          <a:prstGeom prst="rect"/>
          <a:noFill/>
          <a:ln w="9525">
            <a:noFill/>
            <a:miter lim="800000"/>
            <a:headEnd/>
            <a:tailEnd/>
          </a:ln>
          <a:effectLst/>
        </p:spPr>
        <p:txBody>
          <a:bodyPr>
            <a:spAutoFit/>
          </a:bodyPr>
          <a:p>
            <a:pPr eaLnBrk="1" hangingPunct="1" indent="-342900" marL="342900"/>
            <a:r>
              <a:rPr sz="2000" lang="en-US">
                <a:solidFill>
                  <a:srgbClr val="FF0000"/>
                </a:solidFill>
              </a:rPr>
              <a:t>0     0     0     0</a:t>
            </a:r>
          </a:p>
          <a:p>
            <a:pPr eaLnBrk="1" hangingPunct="1" indent="-342900" marL="342900"/>
            <a:r>
              <a:rPr sz="2000" lang="en-US">
                <a:solidFill>
                  <a:srgbClr val="FF0000"/>
                </a:solidFill>
              </a:rPr>
              <a:t>1	  0     0     0</a:t>
            </a:r>
          </a:p>
          <a:p>
            <a:pPr eaLnBrk="1" hangingPunct="1" indent="-342900" marL="342900"/>
            <a:r>
              <a:rPr sz="2000" lang="en-US">
                <a:solidFill>
                  <a:srgbClr val="FF0000"/>
                </a:solidFill>
              </a:rPr>
              <a:t>1     1     0     0</a:t>
            </a:r>
          </a:p>
          <a:p>
            <a:pPr eaLnBrk="1" hangingPunct="1" indent="-342900" marL="342900"/>
            <a:r>
              <a:rPr sz="2000" lang="en-US">
                <a:solidFill>
                  <a:srgbClr val="FF0000"/>
                </a:solidFill>
              </a:rPr>
              <a:t>1     1     1     0</a:t>
            </a:r>
          </a:p>
          <a:p>
            <a:pPr eaLnBrk="1" hangingPunct="1" indent="-342900" marL="342900"/>
            <a:r>
              <a:rPr sz="2000" lang="en-US">
                <a:solidFill>
                  <a:srgbClr val="FF0000"/>
                </a:solidFill>
              </a:rPr>
              <a:t>1     1     1     1</a:t>
            </a:r>
          </a:p>
          <a:p>
            <a:pPr eaLnBrk="1" hangingPunct="1" indent="-342900" marL="342900"/>
            <a:r>
              <a:rPr sz="2000" lang="en-US">
                <a:solidFill>
                  <a:srgbClr val="FF0000"/>
                </a:solidFill>
              </a:rPr>
              <a:t>0     1      1    1 </a:t>
            </a:r>
          </a:p>
          <a:p>
            <a:pPr eaLnBrk="1" hangingPunct="1" indent="-342900" marL="342900"/>
            <a:r>
              <a:rPr sz="2000" lang="en-US">
                <a:solidFill>
                  <a:srgbClr val="FF0000"/>
                </a:solidFill>
              </a:rPr>
              <a:t>0     0      1    1  </a:t>
            </a:r>
          </a:p>
          <a:p>
            <a:pPr eaLnBrk="1" hangingPunct="1" indent="-342900" marL="342900"/>
            <a:r>
              <a:rPr sz="2000" lang="en-US">
                <a:solidFill>
                  <a:srgbClr val="FF0000"/>
                </a:solidFill>
              </a:rPr>
              <a:t>0     0      0    1</a:t>
            </a:r>
          </a:p>
        </p:txBody>
      </p:sp>
      <p:sp>
        <p:nvSpPr>
          <p:cNvPr id="1048909" name="Text Box 14"/>
          <p:cNvSpPr txBox="1">
            <a:spLocks noChangeArrowheads="1"/>
          </p:cNvSpPr>
          <p:nvPr/>
        </p:nvSpPr>
        <p:spPr bwMode="auto">
          <a:xfrm>
            <a:off x="5181600" y="3505200"/>
            <a:ext cx="381000" cy="2530475"/>
          </a:xfrm>
          <a:prstGeom prst="rect"/>
          <a:noFill/>
          <a:ln w="9525">
            <a:noFill/>
            <a:miter lim="800000"/>
            <a:headEnd/>
            <a:tailEnd/>
          </a:ln>
          <a:effectLst/>
        </p:spPr>
        <p:txBody>
          <a:bodyPr>
            <a:spAutoFit/>
          </a:bodyPr>
          <a:p>
            <a:pPr eaLnBrk="1" hangingPunct="1"/>
            <a:r>
              <a:rPr sz="2000" lang="en-US">
                <a:solidFill>
                  <a:srgbClr val="996633"/>
                </a:solidFill>
              </a:rPr>
              <a:t>0</a:t>
            </a:r>
          </a:p>
          <a:p>
            <a:pPr eaLnBrk="1" hangingPunct="1"/>
            <a:r>
              <a:rPr sz="2000" lang="en-US">
                <a:solidFill>
                  <a:srgbClr val="996633"/>
                </a:solidFill>
              </a:rPr>
              <a:t>1</a:t>
            </a:r>
          </a:p>
          <a:p>
            <a:pPr eaLnBrk="1" hangingPunct="1"/>
            <a:r>
              <a:rPr sz="2000" lang="en-US">
                <a:solidFill>
                  <a:srgbClr val="996633"/>
                </a:solidFill>
              </a:rPr>
              <a:t>2</a:t>
            </a:r>
          </a:p>
          <a:p>
            <a:pPr eaLnBrk="1" hangingPunct="1"/>
            <a:r>
              <a:rPr sz="2000" lang="en-US">
                <a:solidFill>
                  <a:srgbClr val="996633"/>
                </a:solidFill>
              </a:rPr>
              <a:t>3</a:t>
            </a:r>
          </a:p>
          <a:p>
            <a:pPr eaLnBrk="1" hangingPunct="1"/>
            <a:r>
              <a:rPr sz="2000" lang="en-US">
                <a:solidFill>
                  <a:srgbClr val="996633"/>
                </a:solidFill>
              </a:rPr>
              <a:t>4</a:t>
            </a:r>
          </a:p>
          <a:p>
            <a:pPr eaLnBrk="1" hangingPunct="1"/>
            <a:r>
              <a:rPr sz="2000" lang="en-US">
                <a:solidFill>
                  <a:srgbClr val="996633"/>
                </a:solidFill>
              </a:rPr>
              <a:t>5</a:t>
            </a:r>
          </a:p>
          <a:p>
            <a:pPr eaLnBrk="1" hangingPunct="1"/>
            <a:r>
              <a:rPr sz="2000" lang="en-US">
                <a:solidFill>
                  <a:srgbClr val="996633"/>
                </a:solidFill>
              </a:rPr>
              <a:t>6</a:t>
            </a:r>
          </a:p>
          <a:p>
            <a:pPr eaLnBrk="1" hangingPunct="1"/>
            <a:r>
              <a:rPr sz="2000" lang="en-US">
                <a:solidFill>
                  <a:srgbClr val="996633"/>
                </a:solidFill>
              </a:rPr>
              <a:t>7</a:t>
            </a:r>
          </a:p>
        </p:txBody>
      </p:sp>
      <p:sp>
        <p:nvSpPr>
          <p:cNvPr id="1048910" name="Text Box 17"/>
          <p:cNvSpPr txBox="1">
            <a:spLocks noChangeArrowheads="1"/>
          </p:cNvSpPr>
          <p:nvPr/>
        </p:nvSpPr>
        <p:spPr bwMode="auto">
          <a:xfrm>
            <a:off x="990600" y="5715000"/>
            <a:ext cx="4419600" cy="802640"/>
          </a:xfrm>
          <a:prstGeom prst="rect"/>
          <a:noFill/>
          <a:ln w="9525">
            <a:noFill/>
            <a:miter lim="800000"/>
            <a:headEnd/>
            <a:tailEnd/>
          </a:ln>
          <a:effectLst/>
        </p:spPr>
        <p:txBody>
          <a:bodyPr>
            <a:spAutoFit/>
          </a:bodyPr>
          <a:p>
            <a:pPr eaLnBrk="1" hangingPunct="1">
              <a:spcBef>
                <a:spcPct val="50000"/>
              </a:spcBef>
            </a:pPr>
            <a:r>
              <a:rPr lang="en-US"/>
              <a:t>What are the remaining 3 states?</a:t>
            </a:r>
          </a:p>
        </p:txBody>
      </p:sp>
      <p:sp>
        <p:nvSpPr>
          <p:cNvPr id="1048911" name="Rectangle 18"/>
          <p:cNvSpPr>
            <a:spLocks noChangeArrowheads="1"/>
          </p:cNvSpPr>
          <p:nvPr/>
        </p:nvSpPr>
        <p:spPr bwMode="auto">
          <a:xfrm>
            <a:off x="5105400" y="5105400"/>
            <a:ext cx="2743200" cy="914400"/>
          </a:xfrm>
          <a:prstGeom prst="rect"/>
          <a:solidFill>
            <a:srgbClr val="FFFFFF"/>
          </a:solidFill>
          <a:ln w="9525">
            <a:noFill/>
            <a:miter lim="800000"/>
            <a:headEnd/>
            <a:tailEnd/>
          </a:ln>
          <a:effectLst/>
        </p:spPr>
        <p:txBody>
          <a:bodyPr anchor="ctr" wrap="none"/>
          <a:p>
            <a:endParaRPr lang="en-US"/>
          </a:p>
        </p:txBody>
      </p:sp>
      <p:sp>
        <p:nvSpPr>
          <p:cNvPr id="1048912" name="WordArt 19"/>
          <p:cNvSpPr>
            <a:spLocks noChangeArrowheads="1" noChangeShapeType="1" noTextEdit="1"/>
          </p:cNvSpPr>
          <p:nvPr/>
        </p:nvSpPr>
        <p:spPr bwMode="auto">
          <a:xfrm>
            <a:off x="914400" y="52578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Question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8912"/>
                                        </p:tgtEl>
                                        <p:attrNameLst>
                                          <p:attrName>style.visibility</p:attrName>
                                        </p:attrNameLst>
                                      </p:cBhvr>
                                      <p:to>
                                        <p:strVal val="visible"/>
                                      </p:to>
                                    </p:set>
                                    <p:animEffect transition="in" filter="dissolve">
                                      <p:cBhvr>
                                        <p:cTn dur="500" id="7"/>
                                        <p:tgtEl>
                                          <p:spTgt spid="1048912"/>
                                        </p:tgtEl>
                                      </p:cBhvr>
                                    </p:animEffect>
                                  </p:childTnLst>
                                </p:cTn>
                              </p:par>
                              <p:par>
                                <p:cTn fill="hold" grpId="0" id="8" nodeType="withEffect" presetClass="entr" presetID="37" presetSubtype="0">
                                  <p:stCondLst>
                                    <p:cond delay="0"/>
                                  </p:stCondLst>
                                  <p:childTnLst>
                                    <p:set>
                                      <p:cBhvr>
                                        <p:cTn dur="1" fill="hold" id="9">
                                          <p:stCondLst>
                                            <p:cond delay="0"/>
                                          </p:stCondLst>
                                        </p:cTn>
                                        <p:tgtEl>
                                          <p:spTgt spid="1048910"/>
                                        </p:tgtEl>
                                        <p:attrNameLst>
                                          <p:attrName>style.visibility</p:attrName>
                                        </p:attrNameLst>
                                      </p:cBhvr>
                                      <p:to>
                                        <p:strVal val="visible"/>
                                      </p:to>
                                    </p:set>
                                    <p:animEffect transition="in" filter="fade">
                                      <p:cBhvr>
                                        <p:cTn dur="1000" id="10"/>
                                        <p:tgtEl>
                                          <p:spTgt spid="1048910"/>
                                        </p:tgtEl>
                                      </p:cBhvr>
                                    </p:animEffect>
                                    <p:anim calcmode="lin" valueType="num">
                                      <p:cBhvr>
                                        <p:cTn dur="1000" fill="hold" id="11"/>
                                        <p:tgtEl>
                                          <p:spTgt spid="1048910"/>
                                        </p:tgtEl>
                                        <p:attrNameLst>
                                          <p:attrName>ppt_x</p:attrName>
                                        </p:attrNameLst>
                                      </p:cBhvr>
                                      <p:tavLst>
                                        <p:tav tm="0">
                                          <p:val>
                                            <p:strVal val="#ppt_x"/>
                                          </p:val>
                                        </p:tav>
                                        <p:tav tm="100000">
                                          <p:val>
                                            <p:strVal val="#ppt_x"/>
                                          </p:val>
                                        </p:tav>
                                      </p:tavLst>
                                    </p:anim>
                                    <p:anim calcmode="lin" valueType="num">
                                      <p:cBhvr>
                                        <p:cTn decel="100000" dur="900" fill="hold" id="12"/>
                                        <p:tgtEl>
                                          <p:spTgt spid="1048910"/>
                                        </p:tgtEl>
                                        <p:attrNameLst>
                                          <p:attrName>ppt_y</p:attrName>
                                        </p:attrNameLst>
                                      </p:cBhvr>
                                      <p:tavLst>
                                        <p:tav tm="0">
                                          <p:val>
                                            <p:strVal val="#ppt_y+1"/>
                                          </p:val>
                                        </p:tav>
                                        <p:tav tm="100000">
                                          <p:val>
                                            <p:strVal val="#ppt_y-.03"/>
                                          </p:val>
                                        </p:tav>
                                      </p:tavLst>
                                    </p:anim>
                                    <p:anim calcmode="lin" valueType="num">
                                      <p:cBhvr>
                                        <p:cTn accel="100000" dur="100" fill="hold" id="13">
                                          <p:stCondLst>
                                            <p:cond delay="900"/>
                                          </p:stCondLst>
                                        </p:cTn>
                                        <p:tgtEl>
                                          <p:spTgt spid="1048910"/>
                                        </p:tgtEl>
                                        <p:attrNameLst>
                                          <p:attrName>ppt_y</p:attrName>
                                        </p:attrNameLst>
                                      </p:cBhvr>
                                      <p:tavLst>
                                        <p:tav tm="0">
                                          <p:val>
                                            <p:strVal val="#ppt_y-.03"/>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xit" presetID="22" presetSubtype="1">
                                  <p:stCondLst>
                                    <p:cond delay="0"/>
                                  </p:stCondLst>
                                  <p:childTnLst>
                                    <p:animEffect transition="out" filter="wipe(up)">
                                      <p:cBhvr>
                                        <p:cTn dur="2000" id="17"/>
                                        <p:tgtEl>
                                          <p:spTgt spid="1048911"/>
                                        </p:tgtEl>
                                      </p:cBhvr>
                                    </p:animEffect>
                                    <p:set>
                                      <p:cBhvr>
                                        <p:cTn dur="1" fill="hold" id="18">
                                          <p:stCondLst>
                                            <p:cond delay="1999"/>
                                          </p:stCondLst>
                                        </p:cTn>
                                        <p:tgtEl>
                                          <p:spTgt spid="10489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0" grpId="0"/>
      <p:bldP spid="1048911" grpId="0" animBg="1"/>
      <p:bldP spid="104891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56" name=""/>
        <p:cNvGrpSpPr/>
        <p:nvPr/>
      </p:nvGrpSpPr>
      <p:grpSpPr>
        <a:xfrm>
          <a:off x="0" y="0"/>
          <a:ext cx="0" cy="0"/>
          <a:chOff x="0" y="0"/>
          <a:chExt cx="0" cy="0"/>
        </a:xfrm>
      </p:grpSpPr>
      <p:pic>
        <p:nvPicPr>
          <p:cNvPr id="2097254" name="Picture 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16" name="Text Box 5"/>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917" name="Rectangle 6"/>
          <p:cNvSpPr>
            <a:spLocks noChangeArrowheads="1"/>
          </p:cNvSpPr>
          <p:nvPr/>
        </p:nvSpPr>
        <p:spPr bwMode="auto">
          <a:xfrm>
            <a:off x="914400" y="1143000"/>
            <a:ext cx="3180080" cy="447040"/>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4-bit Johnson </a:t>
            </a:r>
            <a:r>
              <a:rPr dirty="0" lang="en-US">
                <a:solidFill>
                  <a:srgbClr val="FFFF99"/>
                </a:solidFill>
              </a:rPr>
              <a:t>Counter</a:t>
            </a:r>
          </a:p>
        </p:txBody>
      </p:sp>
      <p:sp>
        <p:nvSpPr>
          <p:cNvPr id="1048918" name="Rectangle 18"/>
          <p:cNvSpPr>
            <a:spLocks noChangeArrowheads="1"/>
          </p:cNvSpPr>
          <p:nvPr/>
        </p:nvSpPr>
        <p:spPr bwMode="auto">
          <a:xfrm>
            <a:off x="4419600" y="5105400"/>
            <a:ext cx="3962400" cy="914400"/>
          </a:xfrm>
          <a:prstGeom prst="rect"/>
          <a:solidFill>
            <a:srgbClr val="FFFFFF"/>
          </a:solidFill>
          <a:ln w="9525">
            <a:noFill/>
            <a:miter lim="800000"/>
            <a:headEnd/>
            <a:tailEnd/>
          </a:ln>
          <a:effectLst/>
        </p:spPr>
        <p:txBody>
          <a:bodyPr anchor="ctr" wrap="none"/>
          <a:p>
            <a:r>
              <a:rPr dirty="0" sz="1400" lang="en-US" smtClean="0"/>
              <a:t>Disadvantage of this counter is that the maximum </a:t>
            </a:r>
          </a:p>
          <a:p>
            <a:r>
              <a:rPr dirty="0" sz="1400" lang="en-US" smtClean="0"/>
              <a:t>available states are not fully utilized.</a:t>
            </a:r>
          </a:p>
          <a:p>
            <a:r>
              <a:rPr dirty="0" sz="1400" lang="en-US" smtClean="0"/>
              <a:t>Only eight of the sixteen states are being used.</a:t>
            </a:r>
            <a:endParaRPr dirty="0" sz="1400" lang="en-US"/>
          </a:p>
        </p:txBody>
      </p:sp>
      <p:pic>
        <p:nvPicPr>
          <p:cNvPr id="2097255" name="Picture 2" descr="4-bit Johnson Counter"/>
          <p:cNvPicPr>
            <a:picLocks noChangeAspect="1" noChangeArrowheads="1"/>
          </p:cNvPicPr>
          <p:nvPr/>
        </p:nvPicPr>
        <p:blipFill>
          <a:blip xmlns:r="http://schemas.openxmlformats.org/officeDocument/2006/relationships" r:embed="rId2" cstate="print"/>
          <a:srcRect/>
          <a:stretch>
            <a:fillRect/>
          </a:stretch>
        </p:blipFill>
        <p:spPr bwMode="auto">
          <a:xfrm>
            <a:off x="914400" y="1676400"/>
            <a:ext cx="6495020" cy="2209800"/>
          </a:xfrm>
          <a:prstGeom prst="rect"/>
          <a:noFill/>
        </p:spPr>
      </p:pic>
      <p:pic>
        <p:nvPicPr>
          <p:cNvPr id="2097256" name="Picture 4" descr="4-bit Johnson Sequence "/>
          <p:cNvPicPr>
            <a:picLocks noChangeAspect="1" noChangeArrowheads="1"/>
          </p:cNvPicPr>
          <p:nvPr/>
        </p:nvPicPr>
        <p:blipFill>
          <a:blip xmlns:r="http://schemas.openxmlformats.org/officeDocument/2006/relationships" r:embed="rId3" cstate="print"/>
          <a:srcRect/>
          <a:stretch>
            <a:fillRect/>
          </a:stretch>
        </p:blipFill>
        <p:spPr bwMode="auto">
          <a:xfrm>
            <a:off x="990599" y="4038600"/>
            <a:ext cx="3375947" cy="2133600"/>
          </a:xfrm>
          <a:prstGeom prst="rect"/>
          <a:noFill/>
        </p:spPr>
      </p:pic>
      <p:pic>
        <p:nvPicPr>
          <p:cNvPr id="2097257" name="Picture 6" descr="Johnson Animation"/>
          <p:cNvPicPr>
            <a:picLocks noChangeAspect="1" noChangeArrowheads="1" noCrop="1"/>
          </p:cNvPicPr>
          <p:nvPr/>
        </p:nvPicPr>
        <p:blipFill>
          <a:blip xmlns:r="http://schemas.openxmlformats.org/officeDocument/2006/relationships" r:embed="rId4" cstate="print"/>
          <a:srcRect/>
          <a:stretch>
            <a:fillRect/>
          </a:stretch>
        </p:blipFill>
        <p:spPr bwMode="auto">
          <a:xfrm>
            <a:off x="4419601" y="4191000"/>
            <a:ext cx="3962400" cy="685800"/>
          </a:xfrm>
          <a:prstGeom prst="rect"/>
          <a:noFill/>
        </p:spPr>
      </p:pic>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0" showMasterPhAnim="0">
  <p:cSld>
    <p:spTree>
      <p:nvGrpSpPr>
        <p:cNvPr id="159" name=""/>
        <p:cNvGrpSpPr/>
        <p:nvPr/>
      </p:nvGrpSpPr>
      <p:grpSpPr>
        <a:xfrm>
          <a:off x="0" y="0"/>
          <a:ext cx="0" cy="0"/>
          <a:chOff x="0" y="0"/>
          <a:chExt cx="0" cy="0"/>
        </a:xfrm>
      </p:grpSpPr>
      <p:pic>
        <p:nvPicPr>
          <p:cNvPr id="2097258" name="Picture 3"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22" name="Text Box 4"/>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923" name="Rectangle 5"/>
          <p:cNvSpPr>
            <a:spLocks noChangeArrowheads="1"/>
          </p:cNvSpPr>
          <p:nvPr/>
        </p:nvSpPr>
        <p:spPr bwMode="auto">
          <a:xfrm>
            <a:off x="914400" y="1143000"/>
            <a:ext cx="37642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Shift Register Applications</a:t>
            </a:r>
          </a:p>
        </p:txBody>
      </p:sp>
      <p:sp>
        <p:nvSpPr>
          <p:cNvPr id="1048924" name="Text Box 6"/>
          <p:cNvSpPr txBox="1">
            <a:spLocks noChangeArrowheads="1"/>
          </p:cNvSpPr>
          <p:nvPr/>
        </p:nvSpPr>
        <p:spPr bwMode="auto">
          <a:xfrm>
            <a:off x="1066800" y="1676400"/>
            <a:ext cx="7239000" cy="822325"/>
          </a:xfrm>
          <a:prstGeom prst="rect"/>
          <a:noFill/>
          <a:ln w="9525">
            <a:noFill/>
            <a:miter lim="800000"/>
            <a:headEnd/>
            <a:tailEnd/>
          </a:ln>
          <a:effectLst/>
        </p:spPr>
        <p:txBody>
          <a:bodyPr>
            <a:spAutoFit/>
          </a:bodyPr>
          <a:p>
            <a:pPr>
              <a:spcBef>
                <a:spcPct val="50000"/>
              </a:spcBef>
            </a:pPr>
            <a:r>
              <a:rPr lang="en-US"/>
              <a:t>Shift registers can be used to delay a digital signal by a predetermined amount.</a:t>
            </a:r>
          </a:p>
        </p:txBody>
      </p:sp>
      <p:pic>
        <p:nvPicPr>
          <p:cNvPr id="2097259" name="Picture 8"/>
          <p:cNvPicPr>
            <a:picLocks noChangeAspect="1" noChangeArrowheads="1"/>
          </p:cNvPicPr>
          <p:nvPr/>
        </p:nvPicPr>
        <p:blipFill>
          <a:blip xmlns:r="http://schemas.openxmlformats.org/officeDocument/2006/relationships" r:embed="rId2"/>
          <a:srcRect/>
          <a:stretch>
            <a:fillRect/>
          </a:stretch>
        </p:blipFill>
        <p:spPr bwMode="auto">
          <a:xfrm>
            <a:off x="3200400" y="3465513"/>
            <a:ext cx="5410200" cy="2632075"/>
          </a:xfrm>
          <a:prstGeom prst="rect"/>
          <a:noFill/>
          <a:ln>
            <a:noFill/>
          </a:ln>
          <a:effectLst/>
        </p:spPr>
      </p:pic>
      <p:sp>
        <p:nvSpPr>
          <p:cNvPr id="1048925" name="WordArt 9"/>
          <p:cNvSpPr>
            <a:spLocks noChangeArrowheads="1" noChangeShapeType="1" noTextEdit="1"/>
          </p:cNvSpPr>
          <p:nvPr/>
        </p:nvSpPr>
        <p:spPr bwMode="auto">
          <a:xfrm>
            <a:off x="914400" y="25146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926" name="Text Box 10"/>
          <p:cNvSpPr txBox="1">
            <a:spLocks noChangeArrowheads="1"/>
          </p:cNvSpPr>
          <p:nvPr/>
        </p:nvSpPr>
        <p:spPr bwMode="auto">
          <a:xfrm>
            <a:off x="2209800" y="2438400"/>
            <a:ext cx="6172200" cy="1005840"/>
          </a:xfrm>
          <a:prstGeom prst="rect"/>
          <a:noFill/>
          <a:ln w="9525">
            <a:noFill/>
            <a:miter lim="800000"/>
            <a:headEnd/>
            <a:tailEnd/>
          </a:ln>
          <a:effectLst/>
        </p:spPr>
        <p:txBody>
          <a:bodyPr>
            <a:spAutoFit/>
          </a:bodyPr>
          <a:p>
            <a:pPr>
              <a:spcBef>
                <a:spcPct val="50000"/>
              </a:spcBef>
            </a:pPr>
            <a:r>
              <a:rPr sz="2000" lang="en-US"/>
              <a:t>An 8-bit serial in/serial out shift register has a 40 MHz clock. What is the total delay through the register?</a:t>
            </a:r>
          </a:p>
        </p:txBody>
      </p:sp>
      <p:sp>
        <p:nvSpPr>
          <p:cNvPr id="1048927" name="Rectangle 11"/>
          <p:cNvSpPr>
            <a:spLocks noChangeArrowheads="1"/>
          </p:cNvSpPr>
          <p:nvPr/>
        </p:nvSpPr>
        <p:spPr bwMode="auto">
          <a:xfrm>
            <a:off x="3276600" y="4343400"/>
            <a:ext cx="5316538" cy="1371600"/>
          </a:xfrm>
          <a:prstGeom prst="rect"/>
          <a:solidFill>
            <a:srgbClr val="FFFFFF"/>
          </a:solidFill>
          <a:ln w="9525">
            <a:noFill/>
            <a:miter lim="800000"/>
            <a:headEnd/>
            <a:tailEnd/>
          </a:ln>
          <a:effectLst/>
        </p:spPr>
        <p:txBody>
          <a:bodyPr anchor="ctr" wrap="none"/>
          <a:p>
            <a:endParaRPr lang="en-US"/>
          </a:p>
        </p:txBody>
      </p:sp>
      <p:sp>
        <p:nvSpPr>
          <p:cNvPr id="1048928" name="WordArt 12"/>
          <p:cNvSpPr>
            <a:spLocks noChangeArrowheads="1" noChangeShapeType="1" noTextEdit="1"/>
          </p:cNvSpPr>
          <p:nvPr/>
        </p:nvSpPr>
        <p:spPr bwMode="auto">
          <a:xfrm>
            <a:off x="914400" y="3436938"/>
            <a:ext cx="1295400" cy="449262"/>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929" name="Text Box 13"/>
          <p:cNvSpPr txBox="1">
            <a:spLocks noChangeArrowheads="1"/>
          </p:cNvSpPr>
          <p:nvPr/>
        </p:nvSpPr>
        <p:spPr bwMode="auto">
          <a:xfrm>
            <a:off x="990600" y="3870325"/>
            <a:ext cx="2743200" cy="1005840"/>
          </a:xfrm>
          <a:prstGeom prst="rect"/>
          <a:noFill/>
          <a:ln w="9525">
            <a:noFill/>
            <a:miter lim="800000"/>
            <a:headEnd/>
            <a:tailEnd/>
          </a:ln>
          <a:effectLst/>
        </p:spPr>
        <p:txBody>
          <a:bodyPr>
            <a:spAutoFit/>
          </a:bodyPr>
          <a:p>
            <a:pPr>
              <a:spcBef>
                <a:spcPct val="50000"/>
              </a:spcBef>
            </a:pPr>
            <a:r>
              <a:rPr sz="2000" lang="en-US"/>
              <a:t>The delay for each clock is 1/40 MHz = 25 ns</a:t>
            </a:r>
          </a:p>
        </p:txBody>
      </p:sp>
      <p:sp>
        <p:nvSpPr>
          <p:cNvPr id="1048930" name="Text Box 14"/>
          <p:cNvSpPr txBox="1">
            <a:spLocks noChangeArrowheads="1"/>
          </p:cNvSpPr>
          <p:nvPr/>
        </p:nvSpPr>
        <p:spPr bwMode="auto">
          <a:xfrm>
            <a:off x="990600" y="4648200"/>
            <a:ext cx="2057400" cy="1005840"/>
          </a:xfrm>
          <a:prstGeom prst="rect"/>
          <a:noFill/>
          <a:ln w="9525">
            <a:noFill/>
            <a:miter lim="800000"/>
            <a:headEnd/>
            <a:tailEnd/>
          </a:ln>
          <a:effectLst/>
        </p:spPr>
        <p:txBody>
          <a:bodyPr>
            <a:spAutoFit/>
          </a:bodyPr>
          <a:p>
            <a:pPr>
              <a:spcBef>
                <a:spcPct val="50000"/>
              </a:spcBef>
            </a:pPr>
            <a:r>
              <a:rPr sz="2000" lang="en-US"/>
              <a:t>The total delay is 8 </a:t>
            </a:r>
            <a:r>
              <a:rPr sz="2000" lang="en-US">
                <a:latin typeface="Arial" charset="0"/>
              </a:rPr>
              <a:t>x</a:t>
            </a:r>
            <a:r>
              <a:rPr sz="2000" lang="en-US"/>
              <a:t> 25 ns = </a:t>
            </a:r>
            <a:r>
              <a:rPr sz="2000" lang="en-US">
                <a:solidFill>
                  <a:srgbClr val="FF0000"/>
                </a:solidFill>
              </a:rPr>
              <a:t>200 ns</a:t>
            </a:r>
          </a:p>
        </p:txBody>
      </p:sp>
      <p:sp>
        <p:nvSpPr>
          <p:cNvPr id="1048931" name="Text Box 16"/>
          <p:cNvSpPr txBox="1">
            <a:spLocks noChangeArrowheads="1"/>
          </p:cNvSpPr>
          <p:nvPr/>
        </p:nvSpPr>
        <p:spPr bwMode="auto">
          <a:xfrm>
            <a:off x="3962400" y="4419600"/>
            <a:ext cx="609600" cy="274638"/>
          </a:xfrm>
          <a:prstGeom prst="rect"/>
          <a:noFill/>
          <a:ln w="9525">
            <a:noFill/>
            <a:miter lim="800000"/>
            <a:headEnd/>
            <a:tailEnd/>
          </a:ln>
          <a:effectLst/>
        </p:spPr>
        <p:txBody>
          <a:bodyPr>
            <a:spAutoFit/>
          </a:bodyPr>
          <a:p>
            <a:pPr>
              <a:spcBef>
                <a:spcPct val="50000"/>
              </a:spcBef>
            </a:pPr>
            <a:r>
              <a:rPr sz="1200" lang="en-US"/>
              <a:t>25 ns</a:t>
            </a:r>
          </a:p>
        </p:txBody>
      </p:sp>
      <p:sp>
        <p:nvSpPr>
          <p:cNvPr id="1048932" name="Rectangle 17"/>
          <p:cNvSpPr>
            <a:spLocks noChangeArrowheads="1"/>
          </p:cNvSpPr>
          <p:nvPr/>
        </p:nvSpPr>
        <p:spPr bwMode="auto">
          <a:xfrm>
            <a:off x="3048000" y="5410200"/>
            <a:ext cx="5514975" cy="762000"/>
          </a:xfrm>
          <a:prstGeom prst="rect"/>
          <a:solidFill>
            <a:srgbClr val="FFFFFF"/>
          </a:solidFill>
          <a:ln w="9525">
            <a:noFill/>
            <a:miter lim="800000"/>
            <a:headEnd/>
            <a:tailEnd/>
          </a:ln>
          <a:effectLst/>
        </p:spPr>
        <p:txBody>
          <a:bodyPr anchor="ctr" wrap="none"/>
          <a:p>
            <a:endParaRPr lang="en-US"/>
          </a:p>
        </p:txBody>
      </p:sp>
      <p:sp>
        <p:nvSpPr>
          <p:cNvPr id="1048933" name="Text Box 15"/>
          <p:cNvSpPr txBox="1">
            <a:spLocks noChangeArrowheads="1"/>
          </p:cNvSpPr>
          <p:nvPr/>
        </p:nvSpPr>
        <p:spPr bwMode="auto">
          <a:xfrm>
            <a:off x="5715000" y="5791200"/>
            <a:ext cx="762000" cy="447040"/>
          </a:xfrm>
          <a:prstGeom prst="rect"/>
          <a:solidFill>
            <a:srgbClr val="FFFFFF"/>
          </a:solidFill>
          <a:ln w="9525">
            <a:noFill/>
            <a:miter lim="800000"/>
            <a:headEnd/>
            <a:tailEnd/>
          </a:ln>
          <a:effectLst/>
        </p:spPr>
        <p:txBody>
          <a:bodyPr>
            <a:spAutoFit/>
          </a:bodyPr>
          <a:p>
            <a:pPr>
              <a:spcBef>
                <a:spcPct val="50000"/>
              </a:spcBef>
            </a:pPr>
            <a:r>
              <a:rPr sz="1200" lang="en-US">
                <a:solidFill>
                  <a:srgbClr val="FF0000"/>
                </a:solidFill>
              </a:rPr>
              <a:t>= 200 ns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8925"/>
                                        </p:tgtEl>
                                        <p:attrNameLst>
                                          <p:attrName>style.visibility</p:attrName>
                                        </p:attrNameLst>
                                      </p:cBhvr>
                                      <p:to>
                                        <p:strVal val="visible"/>
                                      </p:to>
                                    </p:set>
                                    <p:animEffect transition="in" filter="dissolve">
                                      <p:cBhvr>
                                        <p:cTn dur="500" id="7"/>
                                        <p:tgtEl>
                                          <p:spTgt spid="1048925"/>
                                        </p:tgtEl>
                                      </p:cBhvr>
                                    </p:animEffect>
                                  </p:childTnLst>
                                </p:cTn>
                              </p:par>
                              <p:par>
                                <p:cTn fill="hold" grpId="0" id="8" nodeType="withEffect" presetClass="entr" presetID="2" presetSubtype="2">
                                  <p:stCondLst>
                                    <p:cond delay="0"/>
                                  </p:stCondLst>
                                  <p:childTnLst>
                                    <p:set>
                                      <p:cBhvr>
                                        <p:cTn dur="1" fill="hold" id="9">
                                          <p:stCondLst>
                                            <p:cond delay="0"/>
                                          </p:stCondLst>
                                        </p:cTn>
                                        <p:tgtEl>
                                          <p:spTgt spid="1048926"/>
                                        </p:tgtEl>
                                        <p:attrNameLst>
                                          <p:attrName>style.visibility</p:attrName>
                                        </p:attrNameLst>
                                      </p:cBhvr>
                                      <p:to>
                                        <p:strVal val="visible"/>
                                      </p:to>
                                    </p:set>
                                    <p:anim calcmode="lin" valueType="num">
                                      <p:cBhvr additive="base">
                                        <p:cTn dur="500" fill="hold" id="10"/>
                                        <p:tgtEl>
                                          <p:spTgt spid="1048926"/>
                                        </p:tgtEl>
                                        <p:attrNameLst>
                                          <p:attrName>ppt_x</p:attrName>
                                        </p:attrNameLst>
                                      </p:cBhvr>
                                      <p:tavLst>
                                        <p:tav tm="0">
                                          <p:val>
                                            <p:strVal val="1+#ppt_w/2"/>
                                          </p:val>
                                        </p:tav>
                                        <p:tav tm="100000">
                                          <p:val>
                                            <p:strVal val="#ppt_x"/>
                                          </p:val>
                                        </p:tav>
                                      </p:tavLst>
                                    </p:anim>
                                    <p:anim calcmode="lin" valueType="num">
                                      <p:cBhvr additive="base">
                                        <p:cTn dur="500" fill="hold" id="11"/>
                                        <p:tgtEl>
                                          <p:spTgt spid="1048926"/>
                                        </p:tgtEl>
                                        <p:attrNameLst>
                                          <p:attrName>ppt_y</p:attrName>
                                        </p:attrNameLst>
                                      </p:cBhvr>
                                      <p:tavLst>
                                        <p:tav tm="0">
                                          <p:val>
                                            <p:strVal val="#ppt_y"/>
                                          </p:val>
                                        </p:tav>
                                        <p:tav tm="100000">
                                          <p:val>
                                            <p:strVal val="#ppt_y"/>
                                          </p:val>
                                        </p:tav>
                                      </p:tavLst>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9" presetSubtype="0">
                                  <p:stCondLst>
                                    <p:cond delay="0"/>
                                  </p:stCondLst>
                                  <p:childTnLst>
                                    <p:set>
                                      <p:cBhvr>
                                        <p:cTn dur="1" fill="hold" id="15">
                                          <p:stCondLst>
                                            <p:cond delay="0"/>
                                          </p:stCondLst>
                                        </p:cTn>
                                        <p:tgtEl>
                                          <p:spTgt spid="1048928"/>
                                        </p:tgtEl>
                                        <p:attrNameLst>
                                          <p:attrName>style.visibility</p:attrName>
                                        </p:attrNameLst>
                                      </p:cBhvr>
                                      <p:to>
                                        <p:strVal val="visible"/>
                                      </p:to>
                                    </p:set>
                                    <p:animEffect transition="in" filter="dissolve">
                                      <p:cBhvr>
                                        <p:cTn dur="500" id="16"/>
                                        <p:tgtEl>
                                          <p:spTgt spid="1048928"/>
                                        </p:tgtEl>
                                      </p:cBhvr>
                                    </p:animEffect>
                                  </p:childTnLst>
                                </p:cTn>
                              </p:par>
                              <p:par>
                                <p:cTn fill="hold" grpId="0" id="17" nodeType="withEffect" presetClass="entr" presetID="2" presetSubtype="12">
                                  <p:stCondLst>
                                    <p:cond delay="0"/>
                                  </p:stCondLst>
                                  <p:childTnLst>
                                    <p:set>
                                      <p:cBhvr>
                                        <p:cTn dur="1" fill="hold" id="18">
                                          <p:stCondLst>
                                            <p:cond delay="0"/>
                                          </p:stCondLst>
                                        </p:cTn>
                                        <p:tgtEl>
                                          <p:spTgt spid="1048929"/>
                                        </p:tgtEl>
                                        <p:attrNameLst>
                                          <p:attrName>style.visibility</p:attrName>
                                        </p:attrNameLst>
                                      </p:cBhvr>
                                      <p:to>
                                        <p:strVal val="visible"/>
                                      </p:to>
                                    </p:set>
                                    <p:anim calcmode="lin" valueType="num">
                                      <p:cBhvr additive="base">
                                        <p:cTn dur="500" fill="hold" id="19"/>
                                        <p:tgtEl>
                                          <p:spTgt spid="1048929"/>
                                        </p:tgtEl>
                                        <p:attrNameLst>
                                          <p:attrName>ppt_x</p:attrName>
                                        </p:attrNameLst>
                                      </p:cBhvr>
                                      <p:tavLst>
                                        <p:tav tm="0">
                                          <p:val>
                                            <p:strVal val="0-#ppt_w/2"/>
                                          </p:val>
                                        </p:tav>
                                        <p:tav tm="100000">
                                          <p:val>
                                            <p:strVal val="#ppt_x"/>
                                          </p:val>
                                        </p:tav>
                                      </p:tavLst>
                                    </p:anim>
                                    <p:anim calcmode="lin" valueType="num">
                                      <p:cBhvr additive="base">
                                        <p:cTn dur="500" fill="hold" id="20"/>
                                        <p:tgtEl>
                                          <p:spTgt spid="1048929"/>
                                        </p:tgtEl>
                                        <p:attrNameLst>
                                          <p:attrName>ppt_y</p:attrName>
                                        </p:attrNameLst>
                                      </p:cBhvr>
                                      <p:tavLst>
                                        <p:tav tm="0">
                                          <p:val>
                                            <p:strVal val="1+#ppt_h/2"/>
                                          </p:val>
                                        </p:tav>
                                        <p:tav tm="100000">
                                          <p:val>
                                            <p:strVal val="#ppt_y"/>
                                          </p:val>
                                        </p:tav>
                                      </p:tavLst>
                                    </p:anim>
                                  </p:childTnLst>
                                </p:cTn>
                              </p:par>
                              <p:par>
                                <p:cTn fill="hold" grpId="0" id="21" nodeType="withEffect" presetClass="entr" presetID="15" presetSubtype="0">
                                  <p:stCondLst>
                                    <p:cond delay="0"/>
                                  </p:stCondLst>
                                  <p:childTnLst>
                                    <p:set>
                                      <p:cBhvr>
                                        <p:cTn dur="1" fill="hold" id="22">
                                          <p:stCondLst>
                                            <p:cond delay="0"/>
                                          </p:stCondLst>
                                        </p:cTn>
                                        <p:tgtEl>
                                          <p:spTgt spid="1048931"/>
                                        </p:tgtEl>
                                        <p:attrNameLst>
                                          <p:attrName>style.visibility</p:attrName>
                                        </p:attrNameLst>
                                      </p:cBhvr>
                                      <p:to>
                                        <p:strVal val="visible"/>
                                      </p:to>
                                    </p:set>
                                    <p:anim calcmode="lin" valueType="num">
                                      <p:cBhvr>
                                        <p:cTn dur="1000" fill="hold" id="23"/>
                                        <p:tgtEl>
                                          <p:spTgt spid="1048931"/>
                                        </p:tgtEl>
                                        <p:attrNameLst>
                                          <p:attrName>ppt_w</p:attrName>
                                        </p:attrNameLst>
                                      </p:cBhvr>
                                      <p:tavLst>
                                        <p:tav tm="0">
                                          <p:val>
                                            <p:fltVal val="0.0"/>
                                          </p:val>
                                        </p:tav>
                                        <p:tav tm="100000">
                                          <p:val>
                                            <p:strVal val="#ppt_w"/>
                                          </p:val>
                                        </p:tav>
                                      </p:tavLst>
                                    </p:anim>
                                    <p:anim calcmode="lin" valueType="num">
                                      <p:cBhvr>
                                        <p:cTn dur="1000" fill="hold" id="24"/>
                                        <p:tgtEl>
                                          <p:spTgt spid="1048931"/>
                                        </p:tgtEl>
                                        <p:attrNameLst>
                                          <p:attrName>ppt_h</p:attrName>
                                        </p:attrNameLst>
                                      </p:cBhvr>
                                      <p:tavLst>
                                        <p:tav tm="0">
                                          <p:val>
                                            <p:fltVal val="0.0"/>
                                          </p:val>
                                        </p:tav>
                                        <p:tav tm="100000">
                                          <p:val>
                                            <p:strVal val="#ppt_h"/>
                                          </p:val>
                                        </p:tav>
                                      </p:tavLst>
                                    </p:anim>
                                    <p:anim calcmode="lin" valueType="num">
                                      <p:cBhvr>
                                        <p:cTn dur="1000" fill="hold" id="25"/>
                                        <p:tgtEl>
                                          <p:spTgt spid="1048931"/>
                                        </p:tgtEl>
                                        <p:attrNameLst>
                                          <p:attrName>ppt_x</p:attrName>
                                        </p:attrNameLst>
                                      </p:cBhvr>
                                      <p:tavLst>
                                        <p:tav fmla="#ppt_x+(cos(-2*pi*(1-$))*-#ppt_x-sin(-2*pi*(1-$))*(1-#ppt_y))*(1-$)" tm="0">
                                          <p:val>
                                            <p:fltVal val="0.0"/>
                                          </p:val>
                                        </p:tav>
                                        <p:tav tm="100000">
                                          <p:val>
                                            <p:fltVal val="1.0"/>
                                          </p:val>
                                        </p:tav>
                                      </p:tavLst>
                                    </p:anim>
                                    <p:anim calcmode="lin" valueType="num">
                                      <p:cBhvr>
                                        <p:cTn dur="1000" fill="hold" id="26"/>
                                        <p:tgtEl>
                                          <p:spTgt spid="1048931"/>
                                        </p:tgtEl>
                                        <p:attrNameLst>
                                          <p:attrName>ppt_y</p:attrName>
                                        </p:attrNameLst>
                                      </p:cBhvr>
                                      <p:tavLst>
                                        <p:tav fmla="#ppt_y+(sin(-2*pi*(1-$))*-#ppt_x+cos(-2*pi*(1-$))*(1-#ppt_y))*(1-$)" tm="0">
                                          <p:val>
                                            <p:fltVal val="0.0"/>
                                          </p:val>
                                        </p:tav>
                                        <p:tav tm="100000">
                                          <p:val>
                                            <p:fltVal val="1.0"/>
                                          </p:val>
                                        </p:tav>
                                      </p:tavLst>
                                    </p:anim>
                                  </p:childTnLst>
                                </p:cTn>
                              </p:par>
                            </p:childTnLst>
                          </p:cTn>
                        </p:par>
                        <p:par>
                          <p:cTn fill="hold" id="27">
                            <p:stCondLst>
                              <p:cond delay="1000"/>
                            </p:stCondLst>
                            <p:childTnLst>
                              <p:par>
                                <p:cTn fill="hold" grpId="0" id="28" nodeType="afterEffect" presetClass="exit" presetID="22" presetSubtype="8">
                                  <p:stCondLst>
                                    <p:cond delay="0"/>
                                  </p:stCondLst>
                                  <p:childTnLst>
                                    <p:animEffect transition="out" filter="wipe(left)">
                                      <p:cBhvr>
                                        <p:cTn dur="1000" id="29"/>
                                        <p:tgtEl>
                                          <p:spTgt spid="1048927"/>
                                        </p:tgtEl>
                                      </p:cBhvr>
                                    </p:animEffect>
                                    <p:set>
                                      <p:cBhvr>
                                        <p:cTn dur="1" fill="hold" id="30">
                                          <p:stCondLst>
                                            <p:cond delay="999"/>
                                          </p:stCondLst>
                                        </p:cTn>
                                        <p:tgtEl>
                                          <p:spTgt spid="1048927"/>
                                        </p:tgtEl>
                                        <p:attrNameLst>
                                          <p:attrName>style.visibility</p:attrName>
                                        </p:attrNameLst>
                                      </p:cBhvr>
                                      <p:to>
                                        <p:strVal val="hidden"/>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37" presetSubtype="0">
                                  <p:stCondLst>
                                    <p:cond delay="0"/>
                                  </p:stCondLst>
                                  <p:childTnLst>
                                    <p:set>
                                      <p:cBhvr>
                                        <p:cTn dur="1" fill="hold" id="34">
                                          <p:stCondLst>
                                            <p:cond delay="0"/>
                                          </p:stCondLst>
                                        </p:cTn>
                                        <p:tgtEl>
                                          <p:spTgt spid="1048930"/>
                                        </p:tgtEl>
                                        <p:attrNameLst>
                                          <p:attrName>style.visibility</p:attrName>
                                        </p:attrNameLst>
                                      </p:cBhvr>
                                      <p:to>
                                        <p:strVal val="visible"/>
                                      </p:to>
                                    </p:set>
                                    <p:animEffect transition="in" filter="fade">
                                      <p:cBhvr>
                                        <p:cTn dur="1000" id="35"/>
                                        <p:tgtEl>
                                          <p:spTgt spid="1048930"/>
                                        </p:tgtEl>
                                      </p:cBhvr>
                                    </p:animEffect>
                                    <p:anim calcmode="lin" valueType="num">
                                      <p:cBhvr>
                                        <p:cTn dur="1000" fill="hold" id="36"/>
                                        <p:tgtEl>
                                          <p:spTgt spid="1048930"/>
                                        </p:tgtEl>
                                        <p:attrNameLst>
                                          <p:attrName>ppt_x</p:attrName>
                                        </p:attrNameLst>
                                      </p:cBhvr>
                                      <p:tavLst>
                                        <p:tav tm="0">
                                          <p:val>
                                            <p:strVal val="#ppt_x"/>
                                          </p:val>
                                        </p:tav>
                                        <p:tav tm="100000">
                                          <p:val>
                                            <p:strVal val="#ppt_x"/>
                                          </p:val>
                                        </p:tav>
                                      </p:tavLst>
                                    </p:anim>
                                    <p:anim calcmode="lin" valueType="num">
                                      <p:cBhvr>
                                        <p:cTn decel="100000" dur="900" fill="hold" id="37"/>
                                        <p:tgtEl>
                                          <p:spTgt spid="1048930"/>
                                        </p:tgtEl>
                                        <p:attrNameLst>
                                          <p:attrName>ppt_y</p:attrName>
                                        </p:attrNameLst>
                                      </p:cBhvr>
                                      <p:tavLst>
                                        <p:tav tm="0">
                                          <p:val>
                                            <p:strVal val="#ppt_y+1"/>
                                          </p:val>
                                        </p:tav>
                                        <p:tav tm="100000">
                                          <p:val>
                                            <p:strVal val="#ppt_y-.03"/>
                                          </p:val>
                                        </p:tav>
                                      </p:tavLst>
                                    </p:anim>
                                    <p:anim calcmode="lin" valueType="num">
                                      <p:cBhvr>
                                        <p:cTn accel="100000" dur="100" fill="hold" id="38">
                                          <p:stCondLst>
                                            <p:cond delay="900"/>
                                          </p:stCondLst>
                                        </p:cTn>
                                        <p:tgtEl>
                                          <p:spTgt spid="1048930"/>
                                        </p:tgtEl>
                                        <p:attrNameLst>
                                          <p:attrName>ppt_y</p:attrName>
                                        </p:attrNameLst>
                                      </p:cBhvr>
                                      <p:tavLst>
                                        <p:tav tm="0">
                                          <p:val>
                                            <p:strVal val="#ppt_y-.03"/>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xit" presetID="22" presetSubtype="8">
                                  <p:stCondLst>
                                    <p:cond delay="0"/>
                                  </p:stCondLst>
                                  <p:childTnLst>
                                    <p:animEffect transition="out" filter="wipe(left)">
                                      <p:cBhvr>
                                        <p:cTn dur="500" id="42"/>
                                        <p:tgtEl>
                                          <p:spTgt spid="1048932"/>
                                        </p:tgtEl>
                                      </p:cBhvr>
                                    </p:animEffect>
                                    <p:set>
                                      <p:cBhvr>
                                        <p:cTn dur="1" fill="hold" id="43">
                                          <p:stCondLst>
                                            <p:cond delay="499"/>
                                          </p:stCondLst>
                                        </p:cTn>
                                        <p:tgtEl>
                                          <p:spTgt spid="1048932"/>
                                        </p:tgtEl>
                                        <p:attrNameLst>
                                          <p:attrName>style.visibility</p:attrName>
                                        </p:attrNameLst>
                                      </p:cBhvr>
                                      <p:to>
                                        <p:strVal val="hidden"/>
                                      </p:to>
                                    </p:set>
                                  </p:childTnLst>
                                </p:cTn>
                              </p:par>
                            </p:childTnLst>
                          </p:cTn>
                        </p:par>
                        <p:par>
                          <p:cTn fill="hold" id="44">
                            <p:stCondLst>
                              <p:cond delay="500"/>
                            </p:stCondLst>
                            <p:childTnLst>
                              <p:par>
                                <p:cTn fill="hold" grpId="0" id="45" nodeType="afterEffect" presetClass="entr" presetID="15" presetSubtype="0">
                                  <p:stCondLst>
                                    <p:cond delay="0"/>
                                  </p:stCondLst>
                                  <p:childTnLst>
                                    <p:set>
                                      <p:cBhvr>
                                        <p:cTn dur="1" fill="hold" id="46">
                                          <p:stCondLst>
                                            <p:cond delay="0"/>
                                          </p:stCondLst>
                                        </p:cTn>
                                        <p:tgtEl>
                                          <p:spTgt spid="1048933"/>
                                        </p:tgtEl>
                                        <p:attrNameLst>
                                          <p:attrName>style.visibility</p:attrName>
                                        </p:attrNameLst>
                                      </p:cBhvr>
                                      <p:to>
                                        <p:strVal val="visible"/>
                                      </p:to>
                                    </p:set>
                                    <p:anim calcmode="lin" valueType="num">
                                      <p:cBhvr>
                                        <p:cTn dur="1000" fill="hold" id="47"/>
                                        <p:tgtEl>
                                          <p:spTgt spid="1048933"/>
                                        </p:tgtEl>
                                        <p:attrNameLst>
                                          <p:attrName>ppt_w</p:attrName>
                                        </p:attrNameLst>
                                      </p:cBhvr>
                                      <p:tavLst>
                                        <p:tav tm="0">
                                          <p:val>
                                            <p:fltVal val="0.0"/>
                                          </p:val>
                                        </p:tav>
                                        <p:tav tm="100000">
                                          <p:val>
                                            <p:strVal val="#ppt_w"/>
                                          </p:val>
                                        </p:tav>
                                      </p:tavLst>
                                    </p:anim>
                                    <p:anim calcmode="lin" valueType="num">
                                      <p:cBhvr>
                                        <p:cTn dur="1000" fill="hold" id="48"/>
                                        <p:tgtEl>
                                          <p:spTgt spid="1048933"/>
                                        </p:tgtEl>
                                        <p:attrNameLst>
                                          <p:attrName>ppt_h</p:attrName>
                                        </p:attrNameLst>
                                      </p:cBhvr>
                                      <p:tavLst>
                                        <p:tav tm="0">
                                          <p:val>
                                            <p:fltVal val="0.0"/>
                                          </p:val>
                                        </p:tav>
                                        <p:tav tm="100000">
                                          <p:val>
                                            <p:strVal val="#ppt_h"/>
                                          </p:val>
                                        </p:tav>
                                      </p:tavLst>
                                    </p:anim>
                                    <p:anim calcmode="lin" valueType="num">
                                      <p:cBhvr>
                                        <p:cTn dur="1000" fill="hold" id="49"/>
                                        <p:tgtEl>
                                          <p:spTgt spid="1048933"/>
                                        </p:tgtEl>
                                        <p:attrNameLst>
                                          <p:attrName>ppt_x</p:attrName>
                                        </p:attrNameLst>
                                      </p:cBhvr>
                                      <p:tavLst>
                                        <p:tav fmla="#ppt_x+(cos(-2*pi*(1-$))*-#ppt_x-sin(-2*pi*(1-$))*(1-#ppt_y))*(1-$)" tm="0">
                                          <p:val>
                                            <p:fltVal val="0.0"/>
                                          </p:val>
                                        </p:tav>
                                        <p:tav tm="100000">
                                          <p:val>
                                            <p:fltVal val="1.0"/>
                                          </p:val>
                                        </p:tav>
                                      </p:tavLst>
                                    </p:anim>
                                    <p:anim calcmode="lin" valueType="num">
                                      <p:cBhvr>
                                        <p:cTn dur="1000" fill="hold" id="50"/>
                                        <p:tgtEl>
                                          <p:spTgt spid="1048933"/>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5" grpId="0" animBg="1"/>
      <p:bldP spid="1048926" grpId="0"/>
      <p:bldP spid="1048927" grpId="0" animBg="1"/>
      <p:bldP spid="1048928" grpId="0" animBg="1"/>
      <p:bldP spid="1048929" grpId="0"/>
      <p:bldP spid="1048930" grpId="0"/>
      <p:bldP spid="1048931" grpId="0"/>
      <p:bldP spid="1048932" grpId="0" animBg="1"/>
      <p:bldP spid="104893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showMasterPhAnim="0">
  <p:cSld>
    <p:spTree>
      <p:nvGrpSpPr>
        <p:cNvPr id="162" name=""/>
        <p:cNvGrpSpPr/>
        <p:nvPr/>
      </p:nvGrpSpPr>
      <p:grpSpPr>
        <a:xfrm>
          <a:off x="0" y="0"/>
          <a:ext cx="0" cy="0"/>
          <a:chOff x="0" y="0"/>
          <a:chExt cx="0" cy="0"/>
        </a:xfrm>
      </p:grpSpPr>
      <p:sp>
        <p:nvSpPr>
          <p:cNvPr id="1048937" name="Rectangle 20"/>
          <p:cNvSpPr>
            <a:spLocks noChangeArrowheads="1"/>
          </p:cNvSpPr>
          <p:nvPr/>
        </p:nvSpPr>
        <p:spPr bwMode="auto">
          <a:xfrm>
            <a:off x="5029200" y="1447800"/>
            <a:ext cx="3429000" cy="3505200"/>
          </a:xfrm>
          <a:prstGeom prst="rect"/>
          <a:solidFill>
            <a:srgbClr val="FFFF99"/>
          </a:solidFill>
          <a:ln w="9525">
            <a:solidFill>
              <a:schemeClr val="tx1"/>
            </a:solidFill>
            <a:miter lim="800000"/>
            <a:headEnd/>
            <a:tailEnd/>
          </a:ln>
          <a:effectLst>
            <a:outerShdw algn="ctr" dir="2700000" dist="107763" rotWithShape="0">
              <a:schemeClr val="bg2">
                <a:alpha val="50000"/>
              </a:schemeClr>
            </a:outerShdw>
          </a:effectLst>
        </p:spPr>
        <p:txBody>
          <a:bodyPr anchor="ctr" wrap="none"/>
          <a:p>
            <a:endParaRPr lang="en-US"/>
          </a:p>
        </p:txBody>
      </p:sp>
      <p:pic>
        <p:nvPicPr>
          <p:cNvPr id="2097261"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38"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939" name="Rectangle 4"/>
          <p:cNvSpPr>
            <a:spLocks noChangeArrowheads="1"/>
          </p:cNvSpPr>
          <p:nvPr/>
        </p:nvSpPr>
        <p:spPr bwMode="auto">
          <a:xfrm>
            <a:off x="914400" y="1143000"/>
            <a:ext cx="37642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Shift Register Applications</a:t>
            </a:r>
          </a:p>
        </p:txBody>
      </p:sp>
      <p:sp>
        <p:nvSpPr>
          <p:cNvPr id="1048940" name="Text Box 5"/>
          <p:cNvSpPr txBox="1">
            <a:spLocks noChangeArrowheads="1"/>
          </p:cNvSpPr>
          <p:nvPr/>
        </p:nvSpPr>
        <p:spPr bwMode="auto">
          <a:xfrm>
            <a:off x="1066800" y="1676400"/>
            <a:ext cx="4114800" cy="1311275"/>
          </a:xfrm>
          <a:prstGeom prst="rect"/>
          <a:noFill/>
          <a:ln w="9525">
            <a:noFill/>
            <a:miter lim="800000"/>
            <a:headEnd/>
            <a:tailEnd/>
          </a:ln>
          <a:effectLst/>
        </p:spPr>
        <p:txBody>
          <a:bodyPr>
            <a:spAutoFit/>
          </a:bodyPr>
          <a:p>
            <a:pPr>
              <a:spcBef>
                <a:spcPct val="50000"/>
              </a:spcBef>
            </a:pPr>
            <a:r>
              <a:rPr sz="2000" lang="en-US"/>
              <a:t>A UART (Universal Asynchronous Receiver Transmitter) is a serial-to-parallel converter and a parallel to serial converter. </a:t>
            </a:r>
          </a:p>
        </p:txBody>
      </p:sp>
      <p:sp>
        <p:nvSpPr>
          <p:cNvPr id="1048941" name="Text Box 17"/>
          <p:cNvSpPr txBox="1">
            <a:spLocks noChangeArrowheads="1"/>
          </p:cNvSpPr>
          <p:nvPr/>
        </p:nvSpPr>
        <p:spPr bwMode="auto">
          <a:xfrm>
            <a:off x="1066800" y="3124200"/>
            <a:ext cx="3962400" cy="2225040"/>
          </a:xfrm>
          <a:prstGeom prst="rect"/>
          <a:noFill/>
          <a:ln w="9525">
            <a:noFill/>
            <a:miter lim="800000"/>
            <a:headEnd/>
            <a:tailEnd/>
          </a:ln>
          <a:effectLst/>
        </p:spPr>
        <p:txBody>
          <a:bodyPr>
            <a:spAutoFit/>
          </a:bodyPr>
          <a:p>
            <a:pPr>
              <a:spcBef>
                <a:spcPct val="50000"/>
              </a:spcBef>
            </a:pPr>
            <a:r>
              <a:rPr sz="2000" lang="en-US"/>
              <a:t>UARTs are commonly used in small systems where one device must communicate with another.  Parallel data is converted to asynchronous serial form and transmitted. The serial data format is:</a:t>
            </a:r>
          </a:p>
        </p:txBody>
      </p:sp>
      <p:grpSp>
        <p:nvGrpSpPr>
          <p:cNvPr id="163" name="Group 26"/>
          <p:cNvGrpSpPr/>
          <p:nvPr/>
        </p:nvGrpSpPr>
        <p:grpSpPr bwMode="auto">
          <a:xfrm>
            <a:off x="1066800" y="5105400"/>
            <a:ext cx="6858000" cy="598488"/>
            <a:chOff x="672" y="3216"/>
            <a:chExt cx="4320" cy="377"/>
          </a:xfrm>
        </p:grpSpPr>
        <p:pic>
          <p:nvPicPr>
            <p:cNvPr id="2097262" name="Picture 23"/>
            <p:cNvPicPr>
              <a:picLocks noChangeAspect="1" noChangeArrowheads="1"/>
            </p:cNvPicPr>
            <p:nvPr/>
          </p:nvPicPr>
          <p:blipFill>
            <a:blip xmlns:r="http://schemas.openxmlformats.org/officeDocument/2006/relationships" r:embed="rId2"/>
            <a:srcRect/>
            <a:stretch>
              <a:fillRect/>
            </a:stretch>
          </p:blipFill>
          <p:spPr bwMode="auto">
            <a:xfrm>
              <a:off x="672" y="3264"/>
              <a:ext cx="4320" cy="329"/>
            </a:xfrm>
            <a:prstGeom prst="rect"/>
            <a:noFill/>
            <a:ln>
              <a:noFill/>
            </a:ln>
            <a:effectLst/>
          </p:spPr>
        </p:pic>
        <p:sp>
          <p:nvSpPr>
            <p:cNvPr id="1048942" name="Text Box 24"/>
            <p:cNvSpPr txBox="1">
              <a:spLocks noChangeArrowheads="1"/>
            </p:cNvSpPr>
            <p:nvPr/>
          </p:nvSpPr>
          <p:spPr bwMode="auto">
            <a:xfrm>
              <a:off x="912" y="3216"/>
              <a:ext cx="480" cy="346"/>
            </a:xfrm>
            <a:prstGeom prst="rect"/>
            <a:noFill/>
            <a:ln w="9525">
              <a:noFill/>
              <a:miter lim="800000"/>
              <a:headEnd/>
              <a:tailEnd/>
            </a:ln>
            <a:effectLst/>
          </p:spPr>
          <p:txBody>
            <a:bodyPr>
              <a:spAutoFit/>
            </a:bodyPr>
            <a:p>
              <a:pPr>
                <a:spcBef>
                  <a:spcPct val="50000"/>
                </a:spcBef>
              </a:pPr>
              <a:r>
                <a:rPr sz="1200" lang="en-US">
                  <a:solidFill>
                    <a:srgbClr val="FF0000"/>
                  </a:solidFill>
                </a:rPr>
                <a:t>Start</a:t>
              </a:r>
            </a:p>
            <a:p>
              <a:pPr>
                <a:spcBef>
                  <a:spcPct val="50000"/>
                </a:spcBef>
              </a:pPr>
              <a:r>
                <a:rPr sz="1200" lang="en-US">
                  <a:solidFill>
                    <a:srgbClr val="FF0000"/>
                  </a:solidFill>
                </a:rPr>
                <a:t>Bit (0)</a:t>
              </a:r>
            </a:p>
          </p:txBody>
        </p:sp>
        <p:sp>
          <p:nvSpPr>
            <p:cNvPr id="1048943" name="Text Box 25"/>
            <p:cNvSpPr txBox="1">
              <a:spLocks noChangeArrowheads="1"/>
            </p:cNvSpPr>
            <p:nvPr/>
          </p:nvSpPr>
          <p:spPr bwMode="auto">
            <a:xfrm>
              <a:off x="4032" y="3312"/>
              <a:ext cx="720" cy="173"/>
            </a:xfrm>
            <a:prstGeom prst="rect"/>
            <a:noFill/>
            <a:ln w="9525">
              <a:noFill/>
              <a:miter lim="800000"/>
              <a:headEnd/>
              <a:tailEnd/>
            </a:ln>
            <a:effectLst/>
          </p:spPr>
          <p:txBody>
            <a:bodyPr>
              <a:spAutoFit/>
            </a:bodyPr>
            <a:p>
              <a:pPr>
                <a:spcBef>
                  <a:spcPct val="50000"/>
                </a:spcBef>
              </a:pPr>
              <a:r>
                <a:rPr sz="1200" lang="en-US">
                  <a:solidFill>
                    <a:srgbClr val="FF0000"/>
                  </a:solidFill>
                </a:rPr>
                <a:t>Stop Bits (1)</a:t>
              </a:r>
            </a:p>
          </p:txBody>
        </p:sp>
      </p:grpSp>
      <p:sp>
        <p:nvSpPr>
          <p:cNvPr id="1048944" name="Text Box 28"/>
          <p:cNvSpPr txBox="1">
            <a:spLocks noChangeArrowheads="1"/>
          </p:cNvSpPr>
          <p:nvPr/>
        </p:nvSpPr>
        <p:spPr bwMode="auto">
          <a:xfrm>
            <a:off x="6553200" y="1524000"/>
            <a:ext cx="914400" cy="274638"/>
          </a:xfrm>
          <a:prstGeom prst="rect"/>
          <a:noFill/>
          <a:ln w="9525">
            <a:noFill/>
            <a:miter lim="800000"/>
            <a:headEnd/>
            <a:tailEnd/>
          </a:ln>
          <a:effectLst/>
        </p:spPr>
        <p:txBody>
          <a:bodyPr>
            <a:spAutoFit/>
          </a:bodyPr>
          <a:p>
            <a:pPr>
              <a:spcBef>
                <a:spcPct val="50000"/>
              </a:spcBef>
            </a:pPr>
            <a:r>
              <a:rPr sz="1200" lang="en-US">
                <a:solidFill>
                  <a:srgbClr val="FF0000"/>
                </a:solidFill>
              </a:rPr>
              <a:t>Data bus</a:t>
            </a:r>
          </a:p>
        </p:txBody>
      </p:sp>
      <p:sp>
        <p:nvSpPr>
          <p:cNvPr id="1048945" name="Text Box 29"/>
          <p:cNvSpPr txBox="1">
            <a:spLocks noChangeArrowheads="1"/>
          </p:cNvSpPr>
          <p:nvPr/>
        </p:nvSpPr>
        <p:spPr bwMode="auto">
          <a:xfrm>
            <a:off x="7315200" y="4572000"/>
            <a:ext cx="1066800" cy="447040"/>
          </a:xfrm>
          <a:prstGeom prst="rect"/>
          <a:noFill/>
          <a:ln w="9525">
            <a:noFill/>
            <a:miter lim="800000"/>
            <a:headEnd/>
            <a:tailEnd/>
          </a:ln>
          <a:effectLst/>
        </p:spPr>
        <p:txBody>
          <a:bodyPr>
            <a:spAutoFit/>
          </a:bodyPr>
          <a:p>
            <a:pPr>
              <a:spcBef>
                <a:spcPct val="50000"/>
              </a:spcBef>
            </a:pPr>
            <a:r>
              <a:rPr sz="1200" lang="en-US">
                <a:solidFill>
                  <a:srgbClr val="FF0000"/>
                </a:solidFill>
              </a:rPr>
              <a:t>Serial data in</a:t>
            </a:r>
          </a:p>
        </p:txBody>
      </p:sp>
      <p:sp>
        <p:nvSpPr>
          <p:cNvPr id="1048946" name="Text Box 30"/>
          <p:cNvSpPr txBox="1">
            <a:spLocks noChangeArrowheads="1"/>
          </p:cNvSpPr>
          <p:nvPr/>
        </p:nvSpPr>
        <p:spPr bwMode="auto">
          <a:xfrm>
            <a:off x="5486400" y="4572000"/>
            <a:ext cx="1143000" cy="447040"/>
          </a:xfrm>
          <a:prstGeom prst="rect"/>
          <a:noFill/>
          <a:ln w="9525">
            <a:noFill/>
            <a:miter lim="800000"/>
            <a:headEnd/>
            <a:tailEnd/>
          </a:ln>
          <a:effectLst/>
        </p:spPr>
        <p:txBody>
          <a:bodyPr>
            <a:spAutoFit/>
          </a:bodyPr>
          <a:p>
            <a:pPr>
              <a:spcBef>
                <a:spcPct val="50000"/>
              </a:spcBef>
            </a:pPr>
            <a:r>
              <a:rPr sz="1200" lang="en-US">
                <a:solidFill>
                  <a:srgbClr val="FF0000"/>
                </a:solidFill>
              </a:rPr>
              <a:t>Serial data out</a:t>
            </a:r>
          </a:p>
        </p:txBody>
      </p:sp>
      <p:sp>
        <p:nvSpPr>
          <p:cNvPr id="1048947" name="Text Box 31"/>
          <p:cNvSpPr txBox="1">
            <a:spLocks noChangeArrowheads="1"/>
          </p:cNvSpPr>
          <p:nvPr/>
        </p:nvSpPr>
        <p:spPr bwMode="auto">
          <a:xfrm>
            <a:off x="5029200" y="3962400"/>
            <a:ext cx="685800" cy="274638"/>
          </a:xfrm>
          <a:prstGeom prst="rect"/>
          <a:noFill/>
          <a:ln w="9525">
            <a:noFill/>
            <a:miter lim="800000"/>
            <a:headEnd/>
            <a:tailEnd/>
          </a:ln>
          <a:effectLst/>
        </p:spPr>
        <p:txBody>
          <a:bodyPr>
            <a:spAutoFit/>
          </a:bodyPr>
          <a:p>
            <a:pPr>
              <a:spcBef>
                <a:spcPct val="50000"/>
              </a:spcBef>
            </a:pPr>
            <a:r>
              <a:rPr sz="1200" lang="en-US">
                <a:solidFill>
                  <a:srgbClr val="FF0000"/>
                </a:solidFill>
                <a:latin typeface="Arial" charset="0"/>
              </a:rPr>
              <a:t>CLK</a:t>
            </a:r>
          </a:p>
        </p:txBody>
      </p:sp>
      <p:sp>
        <p:nvSpPr>
          <p:cNvPr id="1048948" name="Text Box 32"/>
          <p:cNvSpPr txBox="1">
            <a:spLocks noChangeArrowheads="1"/>
          </p:cNvSpPr>
          <p:nvPr/>
        </p:nvSpPr>
        <p:spPr bwMode="auto">
          <a:xfrm>
            <a:off x="6858000" y="3962400"/>
            <a:ext cx="685800" cy="274638"/>
          </a:xfrm>
          <a:prstGeom prst="rect"/>
          <a:noFill/>
          <a:ln w="9525">
            <a:noFill/>
            <a:miter lim="800000"/>
            <a:headEnd/>
            <a:tailEnd/>
          </a:ln>
          <a:effectLst/>
        </p:spPr>
        <p:txBody>
          <a:bodyPr>
            <a:spAutoFit/>
          </a:bodyPr>
          <a:p>
            <a:pPr>
              <a:spcBef>
                <a:spcPct val="50000"/>
              </a:spcBef>
            </a:pPr>
            <a:r>
              <a:rPr sz="1200" lang="en-US">
                <a:solidFill>
                  <a:srgbClr val="FF0000"/>
                </a:solidFill>
                <a:latin typeface="Arial" charset="0"/>
              </a:rPr>
              <a:t>CLK</a:t>
            </a:r>
          </a:p>
        </p:txBody>
      </p:sp>
      <p:pic>
        <p:nvPicPr>
          <p:cNvPr id="2097263" name="Picture 33"/>
          <p:cNvPicPr>
            <a:picLocks noChangeAspect="1" noChangeArrowheads="1"/>
          </p:cNvPicPr>
          <p:nvPr/>
        </p:nvPicPr>
        <p:blipFill>
          <a:blip xmlns:r="http://schemas.openxmlformats.org/officeDocument/2006/relationships" r:embed="rId3"/>
          <a:srcRect/>
          <a:stretch>
            <a:fillRect/>
          </a:stretch>
        </p:blipFill>
        <p:spPr bwMode="auto">
          <a:xfrm>
            <a:off x="5410200" y="1752600"/>
            <a:ext cx="2895600" cy="2822575"/>
          </a:xfrm>
          <a:prstGeom prst="rect"/>
          <a:noFill/>
          <a:ln>
            <a:noFill/>
          </a:ln>
          <a:effectLs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12" presetSubtype="4">
                                  <p:stCondLst>
                                    <p:cond delay="0"/>
                                  </p:stCondLst>
                                  <p:childTnLst>
                                    <p:set>
                                      <p:cBhvr>
                                        <p:cTn dur="1" fill="hold" id="6">
                                          <p:stCondLst>
                                            <p:cond delay="0"/>
                                          </p:stCondLst>
                                        </p:cTn>
                                        <p:tgtEl>
                                          <p:spTgt spid="1048944"/>
                                        </p:tgtEl>
                                        <p:attrNameLst>
                                          <p:attrName>style.visibility</p:attrName>
                                        </p:attrNameLst>
                                      </p:cBhvr>
                                      <p:to>
                                        <p:strVal val="visible"/>
                                      </p:to>
                                    </p:set>
                                    <p:animEffect transition="in" filter="slide(fromBottom)">
                                      <p:cBhvr>
                                        <p:cTn dur="500" id="7"/>
                                        <p:tgtEl>
                                          <p:spTgt spid="1048944"/>
                                        </p:tgtEl>
                                      </p:cBhvr>
                                    </p:animEffect>
                                  </p:childTnLst>
                                </p:cTn>
                              </p:par>
                              <p:par>
                                <p:cTn fill="hold" grpId="0" id="8" nodeType="withEffect" presetClass="entr" presetID="12" presetSubtype="4">
                                  <p:stCondLst>
                                    <p:cond delay="0"/>
                                  </p:stCondLst>
                                  <p:childTnLst>
                                    <p:set>
                                      <p:cBhvr>
                                        <p:cTn dur="1" fill="hold" id="9">
                                          <p:stCondLst>
                                            <p:cond delay="0"/>
                                          </p:stCondLst>
                                        </p:cTn>
                                        <p:tgtEl>
                                          <p:spTgt spid="1048945"/>
                                        </p:tgtEl>
                                        <p:attrNameLst>
                                          <p:attrName>style.visibility</p:attrName>
                                        </p:attrNameLst>
                                      </p:cBhvr>
                                      <p:to>
                                        <p:strVal val="visible"/>
                                      </p:to>
                                    </p:set>
                                    <p:animEffect transition="in" filter="slide(fromBottom)">
                                      <p:cBhvr>
                                        <p:cTn dur="500" id="10"/>
                                        <p:tgtEl>
                                          <p:spTgt spid="1048945"/>
                                        </p:tgtEl>
                                      </p:cBhvr>
                                    </p:animEffect>
                                  </p:childTnLst>
                                </p:cTn>
                              </p:par>
                              <p:par>
                                <p:cTn fill="hold" grpId="0" id="11" nodeType="withEffect" presetClass="entr" presetID="12" presetSubtype="4">
                                  <p:stCondLst>
                                    <p:cond delay="0"/>
                                  </p:stCondLst>
                                  <p:childTnLst>
                                    <p:set>
                                      <p:cBhvr>
                                        <p:cTn dur="1" fill="hold" id="12">
                                          <p:stCondLst>
                                            <p:cond delay="0"/>
                                          </p:stCondLst>
                                        </p:cTn>
                                        <p:tgtEl>
                                          <p:spTgt spid="1048946"/>
                                        </p:tgtEl>
                                        <p:attrNameLst>
                                          <p:attrName>style.visibility</p:attrName>
                                        </p:attrNameLst>
                                      </p:cBhvr>
                                      <p:to>
                                        <p:strVal val="visible"/>
                                      </p:to>
                                    </p:set>
                                    <p:animEffect transition="in" filter="slide(fromBottom)">
                                      <p:cBhvr>
                                        <p:cTn dur="500" id="13"/>
                                        <p:tgtEl>
                                          <p:spTgt spid="1048946"/>
                                        </p:tgtEl>
                                      </p:cBhvr>
                                    </p:animEffect>
                                  </p:childTnLst>
                                </p:cTn>
                              </p:par>
                              <p:par>
                                <p:cTn fill="hold" grpId="0" id="14" nodeType="withEffect" presetClass="entr" presetID="12" presetSubtype="4">
                                  <p:stCondLst>
                                    <p:cond delay="0"/>
                                  </p:stCondLst>
                                  <p:childTnLst>
                                    <p:set>
                                      <p:cBhvr>
                                        <p:cTn dur="1" fill="hold" id="15">
                                          <p:stCondLst>
                                            <p:cond delay="0"/>
                                          </p:stCondLst>
                                        </p:cTn>
                                        <p:tgtEl>
                                          <p:spTgt spid="1048947"/>
                                        </p:tgtEl>
                                        <p:attrNameLst>
                                          <p:attrName>style.visibility</p:attrName>
                                        </p:attrNameLst>
                                      </p:cBhvr>
                                      <p:to>
                                        <p:strVal val="visible"/>
                                      </p:to>
                                    </p:set>
                                    <p:animEffect transition="in" filter="slide(fromBottom)">
                                      <p:cBhvr>
                                        <p:cTn dur="500" id="16"/>
                                        <p:tgtEl>
                                          <p:spTgt spid="1048947"/>
                                        </p:tgtEl>
                                      </p:cBhvr>
                                    </p:animEffect>
                                  </p:childTnLst>
                                </p:cTn>
                              </p:par>
                              <p:par>
                                <p:cTn fill="hold" grpId="0" id="17" nodeType="withEffect" presetClass="entr" presetID="12" presetSubtype="4">
                                  <p:stCondLst>
                                    <p:cond delay="0"/>
                                  </p:stCondLst>
                                  <p:childTnLst>
                                    <p:set>
                                      <p:cBhvr>
                                        <p:cTn dur="1" fill="hold" id="18">
                                          <p:stCondLst>
                                            <p:cond delay="0"/>
                                          </p:stCondLst>
                                        </p:cTn>
                                        <p:tgtEl>
                                          <p:spTgt spid="1048948"/>
                                        </p:tgtEl>
                                        <p:attrNameLst>
                                          <p:attrName>style.visibility</p:attrName>
                                        </p:attrNameLst>
                                      </p:cBhvr>
                                      <p:to>
                                        <p:strVal val="visible"/>
                                      </p:to>
                                    </p:set>
                                    <p:animEffect transition="in" filter="slide(fromBottom)">
                                      <p:cBhvr>
                                        <p:cTn dur="500" id="19"/>
                                        <p:tgtEl>
                                          <p:spTgt spid="1048948"/>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2" presetSubtype="8">
                                  <p:stCondLst>
                                    <p:cond delay="0"/>
                                  </p:stCondLst>
                                  <p:childTnLst>
                                    <p:set>
                                      <p:cBhvr>
                                        <p:cTn dur="1" fill="hold" id="23">
                                          <p:stCondLst>
                                            <p:cond delay="0"/>
                                          </p:stCondLst>
                                        </p:cTn>
                                        <p:tgtEl>
                                          <p:spTgt spid="1048941"/>
                                        </p:tgtEl>
                                        <p:attrNameLst>
                                          <p:attrName>style.visibility</p:attrName>
                                        </p:attrNameLst>
                                      </p:cBhvr>
                                      <p:to>
                                        <p:strVal val="visible"/>
                                      </p:to>
                                    </p:set>
                                    <p:anim calcmode="lin" valueType="num">
                                      <p:cBhvr additive="base">
                                        <p:cTn dur="500" fill="hold" id="24"/>
                                        <p:tgtEl>
                                          <p:spTgt spid="1048941"/>
                                        </p:tgtEl>
                                        <p:attrNameLst>
                                          <p:attrName>ppt_x</p:attrName>
                                        </p:attrNameLst>
                                      </p:cBhvr>
                                      <p:tavLst>
                                        <p:tav tm="0">
                                          <p:val>
                                            <p:strVal val="0-#ppt_w/2"/>
                                          </p:val>
                                        </p:tav>
                                        <p:tav tm="100000">
                                          <p:val>
                                            <p:strVal val="#ppt_x"/>
                                          </p:val>
                                        </p:tav>
                                      </p:tavLst>
                                    </p:anim>
                                    <p:anim calcmode="lin" valueType="num">
                                      <p:cBhvr additive="base">
                                        <p:cTn dur="500" fill="hold" id="25"/>
                                        <p:tgtEl>
                                          <p:spTgt spid="1048941"/>
                                        </p:tgtEl>
                                        <p:attrNameLst>
                                          <p:attrName>ppt_y</p:attrName>
                                        </p:attrNameLst>
                                      </p:cBhvr>
                                      <p:tavLst>
                                        <p:tav tm="0">
                                          <p:val>
                                            <p:strVal val="#ppt_y"/>
                                          </p:val>
                                        </p:tav>
                                        <p:tav tm="100000">
                                          <p:val>
                                            <p:strVal val="#ppt_y"/>
                                          </p:val>
                                        </p:tav>
                                      </p:tavLst>
                                    </p:anim>
                                  </p:childTnLst>
                                </p:cTn>
                              </p:par>
                            </p:childTnLst>
                          </p:cTn>
                        </p:par>
                        <p:par>
                          <p:cTn fill="hold" id="26">
                            <p:stCondLst>
                              <p:cond delay="500"/>
                            </p:stCondLst>
                            <p:childTnLst>
                              <p:par>
                                <p:cTn fill="hold" id="27" nodeType="afterEffect" presetClass="entr" presetID="37" presetSubtype="0">
                                  <p:stCondLst>
                                    <p:cond delay="0"/>
                                  </p:stCondLst>
                                  <p:childTnLst>
                                    <p:set>
                                      <p:cBhvr>
                                        <p:cTn dur="1" fill="hold" id="28">
                                          <p:stCondLst>
                                            <p:cond delay="0"/>
                                          </p:stCondLst>
                                        </p:cTn>
                                        <p:tgtEl>
                                          <p:spTgt spid="163"/>
                                        </p:tgtEl>
                                        <p:attrNameLst>
                                          <p:attrName>style.visibility</p:attrName>
                                        </p:attrNameLst>
                                      </p:cBhvr>
                                      <p:to>
                                        <p:strVal val="visible"/>
                                      </p:to>
                                    </p:set>
                                    <p:animEffect transition="in" filter="fade">
                                      <p:cBhvr>
                                        <p:cTn dur="1000" id="29"/>
                                        <p:tgtEl>
                                          <p:spTgt spid="163"/>
                                        </p:tgtEl>
                                      </p:cBhvr>
                                    </p:animEffect>
                                    <p:anim calcmode="lin" valueType="num">
                                      <p:cBhvr>
                                        <p:cTn dur="1000" fill="hold" id="30"/>
                                        <p:tgtEl>
                                          <p:spTgt spid="163"/>
                                        </p:tgtEl>
                                        <p:attrNameLst>
                                          <p:attrName>ppt_x</p:attrName>
                                        </p:attrNameLst>
                                      </p:cBhvr>
                                      <p:tavLst>
                                        <p:tav tm="0">
                                          <p:val>
                                            <p:strVal val="#ppt_x"/>
                                          </p:val>
                                        </p:tav>
                                        <p:tav tm="100000">
                                          <p:val>
                                            <p:strVal val="#ppt_x"/>
                                          </p:val>
                                        </p:tav>
                                      </p:tavLst>
                                    </p:anim>
                                    <p:anim calcmode="lin" valueType="num">
                                      <p:cBhvr>
                                        <p:cTn decel="100000" dur="900" fill="hold" id="31"/>
                                        <p:tgtEl>
                                          <p:spTgt spid="163"/>
                                        </p:tgtEl>
                                        <p:attrNameLst>
                                          <p:attrName>ppt_y</p:attrName>
                                        </p:attrNameLst>
                                      </p:cBhvr>
                                      <p:tavLst>
                                        <p:tav tm="0">
                                          <p:val>
                                            <p:strVal val="#ppt_y+1"/>
                                          </p:val>
                                        </p:tav>
                                        <p:tav tm="100000">
                                          <p:val>
                                            <p:strVal val="#ppt_y-.03"/>
                                          </p:val>
                                        </p:tav>
                                      </p:tavLst>
                                    </p:anim>
                                    <p:anim calcmode="lin" valueType="num">
                                      <p:cBhvr>
                                        <p:cTn accel="100000" dur="100" fill="hold" id="32">
                                          <p:stCondLst>
                                            <p:cond delay="900"/>
                                          </p:stCondLst>
                                        </p:cTn>
                                        <p:tgtEl>
                                          <p:spTgt spid="16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1" grpId="0"/>
      <p:bldP spid="1048944" grpId="0"/>
      <p:bldP spid="1048945" grpId="0"/>
      <p:bldP spid="1048946" grpId="0"/>
      <p:bldP spid="1048947" grpId="0"/>
      <p:bldP spid="104894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64" name=""/>
        <p:cNvGrpSpPr/>
        <p:nvPr/>
      </p:nvGrpSpPr>
      <p:grpSpPr>
        <a:xfrm>
          <a:off x="0" y="0"/>
          <a:ext cx="0" cy="0"/>
          <a:chOff x="0" y="0"/>
          <a:chExt cx="0" cy="0"/>
        </a:xfrm>
      </p:grpSpPr>
      <p:pic>
        <p:nvPicPr>
          <p:cNvPr id="2097156" name="Picture 3"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14" name="Text Box 4"/>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615" name="Rectangle 5"/>
          <p:cNvSpPr>
            <a:spLocks noChangeArrowheads="1"/>
          </p:cNvSpPr>
          <p:nvPr/>
        </p:nvSpPr>
        <p:spPr bwMode="auto">
          <a:xfrm>
            <a:off x="914400" y="1143000"/>
            <a:ext cx="45770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Serial-in/Serial out Shift Register</a:t>
            </a:r>
          </a:p>
        </p:txBody>
      </p:sp>
      <p:sp>
        <p:nvSpPr>
          <p:cNvPr id="1048616" name="Text Box 26"/>
          <p:cNvSpPr txBox="1">
            <a:spLocks noChangeArrowheads="1"/>
          </p:cNvSpPr>
          <p:nvPr/>
        </p:nvSpPr>
        <p:spPr bwMode="auto">
          <a:xfrm>
            <a:off x="990600" y="1676400"/>
            <a:ext cx="7543800" cy="1158240"/>
          </a:xfrm>
          <a:prstGeom prst="rect"/>
          <a:noFill/>
          <a:ln w="9525">
            <a:noFill/>
            <a:miter lim="800000"/>
            <a:headEnd/>
            <a:tailEnd/>
          </a:ln>
          <a:effectLst/>
        </p:spPr>
        <p:txBody>
          <a:bodyPr>
            <a:spAutoFit/>
          </a:bodyPr>
          <a:p>
            <a:pPr eaLnBrk="1" hangingPunct="1">
              <a:spcBef>
                <a:spcPct val="50000"/>
              </a:spcBef>
            </a:pPr>
            <a:r>
              <a:rPr lang="en-US"/>
              <a:t>Shift registers are available in IC form or can be constructed from discrete flip-flops as is shown here with a five-bit serial-in serial-out register. </a:t>
            </a:r>
          </a:p>
        </p:txBody>
      </p:sp>
      <p:pic>
        <p:nvPicPr>
          <p:cNvPr id="2097157" name="Picture 27"/>
          <p:cNvPicPr>
            <a:picLocks noChangeAspect="1" noChangeArrowheads="1"/>
          </p:cNvPicPr>
          <p:nvPr/>
        </p:nvPicPr>
        <p:blipFill>
          <a:blip xmlns:r="http://schemas.openxmlformats.org/officeDocument/2006/relationships" r:embed="rId2"/>
          <a:srcRect/>
          <a:stretch>
            <a:fillRect/>
          </a:stretch>
        </p:blipFill>
        <p:spPr bwMode="auto">
          <a:xfrm>
            <a:off x="838200" y="4127500"/>
            <a:ext cx="7467600" cy="1787525"/>
          </a:xfrm>
          <a:prstGeom prst="rect"/>
          <a:noFill/>
          <a:ln>
            <a:noFill/>
          </a:ln>
          <a:effectLst/>
        </p:spPr>
      </p:pic>
      <p:sp>
        <p:nvSpPr>
          <p:cNvPr id="1048617" name="Text Box 28"/>
          <p:cNvSpPr txBox="1">
            <a:spLocks noChangeArrowheads="1"/>
          </p:cNvSpPr>
          <p:nvPr/>
        </p:nvSpPr>
        <p:spPr bwMode="auto">
          <a:xfrm>
            <a:off x="990600" y="2759075"/>
            <a:ext cx="7467600" cy="1158240"/>
          </a:xfrm>
          <a:prstGeom prst="rect"/>
          <a:noFill/>
          <a:ln w="9525">
            <a:noFill/>
            <a:miter lim="800000"/>
            <a:headEnd/>
            <a:tailEnd/>
          </a:ln>
          <a:effectLst/>
        </p:spPr>
        <p:txBody>
          <a:bodyPr>
            <a:spAutoFit/>
          </a:bodyPr>
          <a:p>
            <a:pPr eaLnBrk="1" hangingPunct="1"/>
            <a:r>
              <a:rPr lang="en-US"/>
              <a:t>Each clock pulse will move an input bit to the next flip-flop. For example, a 1 is shown as it moves across.</a:t>
            </a:r>
          </a:p>
        </p:txBody>
      </p:sp>
      <p:sp>
        <p:nvSpPr>
          <p:cNvPr id="1048618" name="Text Box 29"/>
          <p:cNvSpPr txBox="1">
            <a:spLocks noChangeArrowheads="1"/>
          </p:cNvSpPr>
          <p:nvPr/>
        </p:nvSpPr>
        <p:spPr bwMode="auto">
          <a:xfrm>
            <a:off x="1371600" y="4191000"/>
            <a:ext cx="457200" cy="366713"/>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1</a:t>
            </a:r>
          </a:p>
        </p:txBody>
      </p:sp>
      <p:grpSp>
        <p:nvGrpSpPr>
          <p:cNvPr id="65" name="Group 30"/>
          <p:cNvGrpSpPr/>
          <p:nvPr/>
        </p:nvGrpSpPr>
        <p:grpSpPr bwMode="auto">
          <a:xfrm>
            <a:off x="1447800" y="3886200"/>
            <a:ext cx="1447800" cy="671513"/>
            <a:chOff x="912" y="2448"/>
            <a:chExt cx="912" cy="423"/>
          </a:xfrm>
        </p:grpSpPr>
        <p:pic>
          <p:nvPicPr>
            <p:cNvPr id="2097158" name="Picture 31"/>
            <p:cNvPicPr>
              <a:picLocks noChangeAspect="1" noChangeArrowheads="1"/>
            </p:cNvPicPr>
            <p:nvPr/>
          </p:nvPicPr>
          <p:blipFill>
            <a:blip xmlns:r="http://schemas.openxmlformats.org/officeDocument/2006/relationships" r:embed="rId3"/>
            <a:srcRect/>
            <a:stretch>
              <a:fillRect/>
            </a:stretch>
          </p:blipFill>
          <p:spPr bwMode="auto">
            <a:xfrm>
              <a:off x="912" y="2448"/>
              <a:ext cx="816" cy="246"/>
            </a:xfrm>
            <a:prstGeom prst="rect"/>
            <a:noFill/>
            <a:ln>
              <a:noFill/>
            </a:ln>
            <a:effectLst/>
          </p:spPr>
        </p:pic>
        <p:sp>
          <p:nvSpPr>
            <p:cNvPr id="1048619" name="Text Box 32"/>
            <p:cNvSpPr txBox="1">
              <a:spLocks noChangeArrowheads="1"/>
            </p:cNvSpPr>
            <p:nvPr/>
          </p:nvSpPr>
          <p:spPr bwMode="auto">
            <a:xfrm>
              <a:off x="1536" y="2640"/>
              <a:ext cx="288"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1</a:t>
              </a:r>
            </a:p>
          </p:txBody>
        </p:sp>
      </p:grpSp>
      <p:grpSp>
        <p:nvGrpSpPr>
          <p:cNvPr id="66" name="Group 33"/>
          <p:cNvGrpSpPr/>
          <p:nvPr/>
        </p:nvGrpSpPr>
        <p:grpSpPr bwMode="auto">
          <a:xfrm>
            <a:off x="2667000" y="3886200"/>
            <a:ext cx="1447800" cy="671513"/>
            <a:chOff x="912" y="2448"/>
            <a:chExt cx="912" cy="423"/>
          </a:xfrm>
        </p:grpSpPr>
        <p:pic>
          <p:nvPicPr>
            <p:cNvPr id="2097159" name="Picture 34"/>
            <p:cNvPicPr>
              <a:picLocks noChangeAspect="1" noChangeArrowheads="1"/>
            </p:cNvPicPr>
            <p:nvPr/>
          </p:nvPicPr>
          <p:blipFill>
            <a:blip xmlns:r="http://schemas.openxmlformats.org/officeDocument/2006/relationships" r:embed="rId3"/>
            <a:srcRect/>
            <a:stretch>
              <a:fillRect/>
            </a:stretch>
          </p:blipFill>
          <p:spPr bwMode="auto">
            <a:xfrm>
              <a:off x="912" y="2448"/>
              <a:ext cx="816" cy="246"/>
            </a:xfrm>
            <a:prstGeom prst="rect"/>
            <a:noFill/>
            <a:ln>
              <a:noFill/>
            </a:ln>
            <a:effectLst/>
          </p:spPr>
        </p:pic>
        <p:sp>
          <p:nvSpPr>
            <p:cNvPr id="1048620" name="Text Box 35"/>
            <p:cNvSpPr txBox="1">
              <a:spLocks noChangeArrowheads="1"/>
            </p:cNvSpPr>
            <p:nvPr/>
          </p:nvSpPr>
          <p:spPr bwMode="auto">
            <a:xfrm>
              <a:off x="1536" y="2640"/>
              <a:ext cx="288"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1</a:t>
              </a:r>
            </a:p>
          </p:txBody>
        </p:sp>
      </p:grpSp>
      <p:grpSp>
        <p:nvGrpSpPr>
          <p:cNvPr id="67" name="Group 36"/>
          <p:cNvGrpSpPr/>
          <p:nvPr/>
        </p:nvGrpSpPr>
        <p:grpSpPr bwMode="auto">
          <a:xfrm>
            <a:off x="3886200" y="3886200"/>
            <a:ext cx="1447800" cy="671513"/>
            <a:chOff x="912" y="2448"/>
            <a:chExt cx="912" cy="423"/>
          </a:xfrm>
        </p:grpSpPr>
        <p:pic>
          <p:nvPicPr>
            <p:cNvPr id="2097160" name="Picture 37"/>
            <p:cNvPicPr>
              <a:picLocks noChangeAspect="1" noChangeArrowheads="1"/>
            </p:cNvPicPr>
            <p:nvPr/>
          </p:nvPicPr>
          <p:blipFill>
            <a:blip xmlns:r="http://schemas.openxmlformats.org/officeDocument/2006/relationships" r:embed="rId3"/>
            <a:srcRect/>
            <a:stretch>
              <a:fillRect/>
            </a:stretch>
          </p:blipFill>
          <p:spPr bwMode="auto">
            <a:xfrm>
              <a:off x="912" y="2448"/>
              <a:ext cx="816" cy="246"/>
            </a:xfrm>
            <a:prstGeom prst="rect"/>
            <a:noFill/>
            <a:ln>
              <a:noFill/>
            </a:ln>
            <a:effectLst/>
          </p:spPr>
        </p:pic>
        <p:sp>
          <p:nvSpPr>
            <p:cNvPr id="1048621" name="Text Box 38"/>
            <p:cNvSpPr txBox="1">
              <a:spLocks noChangeArrowheads="1"/>
            </p:cNvSpPr>
            <p:nvPr/>
          </p:nvSpPr>
          <p:spPr bwMode="auto">
            <a:xfrm>
              <a:off x="1536" y="2640"/>
              <a:ext cx="288"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1</a:t>
              </a:r>
            </a:p>
          </p:txBody>
        </p:sp>
      </p:grpSp>
      <p:grpSp>
        <p:nvGrpSpPr>
          <p:cNvPr id="68" name="Group 39"/>
          <p:cNvGrpSpPr/>
          <p:nvPr/>
        </p:nvGrpSpPr>
        <p:grpSpPr bwMode="auto">
          <a:xfrm>
            <a:off x="5105400" y="3886200"/>
            <a:ext cx="1447800" cy="671513"/>
            <a:chOff x="912" y="2448"/>
            <a:chExt cx="912" cy="423"/>
          </a:xfrm>
        </p:grpSpPr>
        <p:pic>
          <p:nvPicPr>
            <p:cNvPr id="2097161" name="Picture 40"/>
            <p:cNvPicPr>
              <a:picLocks noChangeAspect="1" noChangeArrowheads="1"/>
            </p:cNvPicPr>
            <p:nvPr/>
          </p:nvPicPr>
          <p:blipFill>
            <a:blip xmlns:r="http://schemas.openxmlformats.org/officeDocument/2006/relationships" r:embed="rId3"/>
            <a:srcRect/>
            <a:stretch>
              <a:fillRect/>
            </a:stretch>
          </p:blipFill>
          <p:spPr bwMode="auto">
            <a:xfrm>
              <a:off x="912" y="2448"/>
              <a:ext cx="816" cy="246"/>
            </a:xfrm>
            <a:prstGeom prst="rect"/>
            <a:noFill/>
            <a:ln>
              <a:noFill/>
            </a:ln>
            <a:effectLst/>
          </p:spPr>
        </p:pic>
        <p:sp>
          <p:nvSpPr>
            <p:cNvPr id="1048622" name="Text Box 41"/>
            <p:cNvSpPr txBox="1">
              <a:spLocks noChangeArrowheads="1"/>
            </p:cNvSpPr>
            <p:nvPr/>
          </p:nvSpPr>
          <p:spPr bwMode="auto">
            <a:xfrm>
              <a:off x="1536" y="2640"/>
              <a:ext cx="288"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1</a:t>
              </a:r>
            </a:p>
          </p:txBody>
        </p:sp>
      </p:grpSp>
      <p:grpSp>
        <p:nvGrpSpPr>
          <p:cNvPr id="69" name="Group 42"/>
          <p:cNvGrpSpPr/>
          <p:nvPr/>
        </p:nvGrpSpPr>
        <p:grpSpPr bwMode="auto">
          <a:xfrm>
            <a:off x="6324600" y="3886200"/>
            <a:ext cx="1447800" cy="671513"/>
            <a:chOff x="912" y="2448"/>
            <a:chExt cx="912" cy="423"/>
          </a:xfrm>
        </p:grpSpPr>
        <p:pic>
          <p:nvPicPr>
            <p:cNvPr id="2097162" name="Picture 43"/>
            <p:cNvPicPr>
              <a:picLocks noChangeAspect="1" noChangeArrowheads="1"/>
            </p:cNvPicPr>
            <p:nvPr/>
          </p:nvPicPr>
          <p:blipFill>
            <a:blip xmlns:r="http://schemas.openxmlformats.org/officeDocument/2006/relationships" r:embed="rId3"/>
            <a:srcRect/>
            <a:stretch>
              <a:fillRect/>
            </a:stretch>
          </p:blipFill>
          <p:spPr bwMode="auto">
            <a:xfrm>
              <a:off x="912" y="2448"/>
              <a:ext cx="816" cy="246"/>
            </a:xfrm>
            <a:prstGeom prst="rect"/>
            <a:noFill/>
            <a:ln>
              <a:noFill/>
            </a:ln>
            <a:effectLst/>
          </p:spPr>
        </p:pic>
        <p:sp>
          <p:nvSpPr>
            <p:cNvPr id="1048623" name="Text Box 44"/>
            <p:cNvSpPr txBox="1">
              <a:spLocks noChangeArrowheads="1"/>
            </p:cNvSpPr>
            <p:nvPr/>
          </p:nvSpPr>
          <p:spPr bwMode="auto">
            <a:xfrm>
              <a:off x="1536" y="2640"/>
              <a:ext cx="288"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1</a:t>
              </a:r>
            </a:p>
          </p:txBody>
        </p:sp>
      </p:grpSp>
      <p:grpSp>
        <p:nvGrpSpPr>
          <p:cNvPr id="70" name="Group 45"/>
          <p:cNvGrpSpPr/>
          <p:nvPr/>
        </p:nvGrpSpPr>
        <p:grpSpPr bwMode="auto">
          <a:xfrm>
            <a:off x="533400" y="5446713"/>
            <a:ext cx="919163" cy="679450"/>
            <a:chOff x="336" y="3431"/>
            <a:chExt cx="579" cy="428"/>
          </a:xfrm>
        </p:grpSpPr>
        <p:pic>
          <p:nvPicPr>
            <p:cNvPr id="2097163" name="Picture 46" descr="MCDD00016_0000[1]"/>
            <p:cNvPicPr>
              <a:picLocks noChangeAspect="1" noChangeArrowheads="1"/>
            </p:cNvPicPr>
            <p:nvPr/>
          </p:nvPicPr>
          <p:blipFill>
            <a:blip xmlns:r="http://schemas.openxmlformats.org/officeDocument/2006/relationships" r:embed="rId4" cstate="print"/>
            <a:srcRect/>
            <a:stretch>
              <a:fillRect/>
            </a:stretch>
          </p:blipFill>
          <p:spPr bwMode="auto">
            <a:xfrm>
              <a:off x="336" y="3431"/>
              <a:ext cx="579" cy="428"/>
            </a:xfrm>
            <a:prstGeom prst="rect"/>
            <a:noFill/>
          </p:spPr>
        </p:pic>
        <p:sp>
          <p:nvSpPr>
            <p:cNvPr id="1048624" name="Text Box 47"/>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71" name="Group 48"/>
          <p:cNvGrpSpPr/>
          <p:nvPr/>
        </p:nvGrpSpPr>
        <p:grpSpPr bwMode="auto">
          <a:xfrm>
            <a:off x="533400" y="5416550"/>
            <a:ext cx="919163" cy="679450"/>
            <a:chOff x="336" y="3431"/>
            <a:chExt cx="579" cy="428"/>
          </a:xfrm>
        </p:grpSpPr>
        <p:pic>
          <p:nvPicPr>
            <p:cNvPr id="2097164" name="Picture 49" descr="MCDD00016_0000[1]"/>
            <p:cNvPicPr>
              <a:picLocks noChangeAspect="1" noChangeArrowheads="1"/>
            </p:cNvPicPr>
            <p:nvPr/>
          </p:nvPicPr>
          <p:blipFill>
            <a:blip xmlns:r="http://schemas.openxmlformats.org/officeDocument/2006/relationships" r:embed="rId4" cstate="print"/>
            <a:srcRect/>
            <a:stretch>
              <a:fillRect/>
            </a:stretch>
          </p:blipFill>
          <p:spPr bwMode="auto">
            <a:xfrm>
              <a:off x="336" y="3431"/>
              <a:ext cx="579" cy="428"/>
            </a:xfrm>
            <a:prstGeom prst="rect"/>
            <a:noFill/>
          </p:spPr>
        </p:pic>
        <p:sp>
          <p:nvSpPr>
            <p:cNvPr id="1048625" name="Text Box 50"/>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72" name="Group 51"/>
          <p:cNvGrpSpPr/>
          <p:nvPr/>
        </p:nvGrpSpPr>
        <p:grpSpPr bwMode="auto">
          <a:xfrm>
            <a:off x="533400" y="5410200"/>
            <a:ext cx="919163" cy="679450"/>
            <a:chOff x="336" y="3431"/>
            <a:chExt cx="579" cy="428"/>
          </a:xfrm>
        </p:grpSpPr>
        <p:pic>
          <p:nvPicPr>
            <p:cNvPr id="2097165" name="Picture 52" descr="MCDD00016_0000[1]"/>
            <p:cNvPicPr>
              <a:picLocks noChangeAspect="1" noChangeArrowheads="1"/>
            </p:cNvPicPr>
            <p:nvPr/>
          </p:nvPicPr>
          <p:blipFill>
            <a:blip xmlns:r="http://schemas.openxmlformats.org/officeDocument/2006/relationships" r:embed="rId4" cstate="print"/>
            <a:srcRect/>
            <a:stretch>
              <a:fillRect/>
            </a:stretch>
          </p:blipFill>
          <p:spPr bwMode="auto">
            <a:xfrm>
              <a:off x="336" y="3431"/>
              <a:ext cx="579" cy="428"/>
            </a:xfrm>
            <a:prstGeom prst="rect"/>
            <a:noFill/>
          </p:spPr>
        </p:pic>
        <p:sp>
          <p:nvSpPr>
            <p:cNvPr id="1048626" name="Text Box 53"/>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73" name="Group 54"/>
          <p:cNvGrpSpPr/>
          <p:nvPr/>
        </p:nvGrpSpPr>
        <p:grpSpPr bwMode="auto">
          <a:xfrm>
            <a:off x="533400" y="5410200"/>
            <a:ext cx="919163" cy="679450"/>
            <a:chOff x="336" y="3431"/>
            <a:chExt cx="579" cy="428"/>
          </a:xfrm>
        </p:grpSpPr>
        <p:pic>
          <p:nvPicPr>
            <p:cNvPr id="2097166" name="Picture 55" descr="MCDD00016_0000[1]"/>
            <p:cNvPicPr>
              <a:picLocks noChangeAspect="1" noChangeArrowheads="1"/>
            </p:cNvPicPr>
            <p:nvPr/>
          </p:nvPicPr>
          <p:blipFill>
            <a:blip xmlns:r="http://schemas.openxmlformats.org/officeDocument/2006/relationships" r:embed="rId4" cstate="print"/>
            <a:srcRect/>
            <a:stretch>
              <a:fillRect/>
            </a:stretch>
          </p:blipFill>
          <p:spPr bwMode="auto">
            <a:xfrm>
              <a:off x="336" y="3431"/>
              <a:ext cx="579" cy="428"/>
            </a:xfrm>
            <a:prstGeom prst="rect"/>
            <a:noFill/>
          </p:spPr>
        </p:pic>
        <p:sp>
          <p:nvSpPr>
            <p:cNvPr id="1048627" name="Text Box 56"/>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74" name="Group 57"/>
          <p:cNvGrpSpPr/>
          <p:nvPr/>
        </p:nvGrpSpPr>
        <p:grpSpPr bwMode="auto">
          <a:xfrm>
            <a:off x="533400" y="5410200"/>
            <a:ext cx="919163" cy="679450"/>
            <a:chOff x="336" y="3431"/>
            <a:chExt cx="579" cy="428"/>
          </a:xfrm>
        </p:grpSpPr>
        <p:pic>
          <p:nvPicPr>
            <p:cNvPr id="2097167" name="Picture 58" descr="MCDD00016_0000[1]"/>
            <p:cNvPicPr>
              <a:picLocks noChangeAspect="1" noChangeArrowheads="1"/>
            </p:cNvPicPr>
            <p:nvPr/>
          </p:nvPicPr>
          <p:blipFill>
            <a:blip xmlns:r="http://schemas.openxmlformats.org/officeDocument/2006/relationships" r:embed="rId4" cstate="print"/>
            <a:srcRect/>
            <a:stretch>
              <a:fillRect/>
            </a:stretch>
          </p:blipFill>
          <p:spPr bwMode="auto">
            <a:xfrm>
              <a:off x="336" y="3431"/>
              <a:ext cx="579" cy="428"/>
            </a:xfrm>
            <a:prstGeom prst="rect"/>
            <a:noFill/>
          </p:spPr>
        </p:pic>
        <p:sp>
          <p:nvSpPr>
            <p:cNvPr id="1048628" name="Text Box 59"/>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17"/>
                                        </p:tgtEl>
                                        <p:attrNameLst>
                                          <p:attrName>style.visibility</p:attrName>
                                        </p:attrNameLst>
                                      </p:cBhvr>
                                      <p:to>
                                        <p:strVal val="visible"/>
                                      </p:to>
                                    </p:set>
                                    <p:anim calcmode="lin" valueType="num">
                                      <p:cBhvr additive="base">
                                        <p:cTn dur="500" fill="hold" id="7"/>
                                        <p:tgtEl>
                                          <p:spTgt spid="1048617"/>
                                        </p:tgtEl>
                                        <p:attrNameLst>
                                          <p:attrName>ppt_x</p:attrName>
                                        </p:attrNameLst>
                                      </p:cBhvr>
                                      <p:tavLst>
                                        <p:tav tm="0">
                                          <p:val>
                                            <p:strVal val="0-#ppt_w/2"/>
                                          </p:val>
                                        </p:tav>
                                        <p:tav tm="100000">
                                          <p:val>
                                            <p:strVal val="#ppt_x"/>
                                          </p:val>
                                        </p:tav>
                                      </p:tavLst>
                                    </p:anim>
                                    <p:anim calcmode="lin" valueType="num">
                                      <p:cBhvr additive="base">
                                        <p:cTn dur="500" fill="hold" id="8"/>
                                        <p:tgtEl>
                                          <p:spTgt spid="1048617"/>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xit" presetID="1" presetSubtype="0">
                                  <p:stCondLst>
                                    <p:cond delay="0"/>
                                  </p:stCondLst>
                                  <p:childTnLst>
                                    <p:set>
                                      <p:cBhvr>
                                        <p:cTn dur="1" fill="hold" id="12">
                                          <p:stCondLst>
                                            <p:cond delay="0"/>
                                          </p:stCondLst>
                                        </p:cTn>
                                        <p:tgtEl>
                                          <p:spTgt spid="1048618"/>
                                        </p:tgtEl>
                                        <p:attrNameLst>
                                          <p:attrName>style.visibility</p:attrName>
                                        </p:attrNameLst>
                                      </p:cBhvr>
                                      <p:to>
                                        <p:strVal val="hidden"/>
                                      </p:to>
                                    </p:set>
                                  </p:childTnLst>
                                </p:cTn>
                              </p:par>
                              <p:par>
                                <p:cTn fill="remove" id="13" nodeType="withEffect" presetClass="entr" presetID="17" presetSubtype="10">
                                  <p:stCondLst>
                                    <p:cond delay="0"/>
                                  </p:stCondLst>
                                  <p:childTnLst>
                                    <p:set>
                                      <p:cBhvr>
                                        <p:cTn dur="1" fill="hold" id="14">
                                          <p:stCondLst>
                                            <p:cond delay="0"/>
                                          </p:stCondLst>
                                        </p:cTn>
                                        <p:tgtEl>
                                          <p:spTgt spid="70"/>
                                        </p:tgtEl>
                                        <p:attrNameLst>
                                          <p:attrName>style.visibility</p:attrName>
                                        </p:attrNameLst>
                                      </p:cBhvr>
                                      <p:to>
                                        <p:strVal val="visible"/>
                                      </p:to>
                                    </p:set>
                                    <p:anim calcmode="lin" valueType="num">
                                      <p:cBhvr>
                                        <p:cTn dur="500" fill="hold" id="15"/>
                                        <p:tgtEl>
                                          <p:spTgt spid="70"/>
                                        </p:tgtEl>
                                        <p:attrNameLst>
                                          <p:attrName>ppt_w</p:attrName>
                                        </p:attrNameLst>
                                      </p:cBhvr>
                                      <p:tavLst>
                                        <p:tav tm="0">
                                          <p:val>
                                            <p:fltVal val="0.0"/>
                                          </p:val>
                                        </p:tav>
                                        <p:tav tm="100000">
                                          <p:val>
                                            <p:strVal val="#ppt_w"/>
                                          </p:val>
                                        </p:tav>
                                      </p:tavLst>
                                    </p:anim>
                                    <p:anim calcmode="lin" valueType="num">
                                      <p:cBhvr>
                                        <p:cTn dur="500" fill="hold" id="16"/>
                                        <p:tgtEl>
                                          <p:spTgt spid="70"/>
                                        </p:tgtEl>
                                        <p:attrNameLst>
                                          <p:attrName>ppt_h</p:attrName>
                                        </p:attrNameLst>
                                      </p:cBhvr>
                                      <p:tavLst>
                                        <p:tav tm="0">
                                          <p:val>
                                            <p:strVal val="#ppt_h"/>
                                          </p:val>
                                        </p:tav>
                                        <p:tav tm="100000">
                                          <p:val>
                                            <p:strVal val="#ppt_h"/>
                                          </p:val>
                                        </p:tav>
                                      </p:tavLst>
                                    </p:anim>
                                  </p:childTnLst>
                                </p:cTn>
                              </p:par>
                              <p:par>
                                <p:cTn fill="hold" id="17" nodeType="withEffect" presetClass="entr" presetID="22" presetSubtype="8">
                                  <p:stCondLst>
                                    <p:cond delay="0"/>
                                  </p:stCondLst>
                                  <p:childTnLst>
                                    <p:set>
                                      <p:cBhvr>
                                        <p:cTn dur="1" fill="hold" id="18">
                                          <p:stCondLst>
                                            <p:cond delay="0"/>
                                          </p:stCondLst>
                                        </p:cTn>
                                        <p:tgtEl>
                                          <p:spTgt spid="65"/>
                                        </p:tgtEl>
                                        <p:attrNameLst>
                                          <p:attrName>style.visibility</p:attrName>
                                        </p:attrNameLst>
                                      </p:cBhvr>
                                      <p:to>
                                        <p:strVal val="visible"/>
                                      </p:to>
                                    </p:set>
                                    <p:animEffect transition="in" filter="wipe(left)">
                                      <p:cBhvr>
                                        <p:cTn dur="500" id="19"/>
                                        <p:tgtEl>
                                          <p:spTgt spid="65"/>
                                        </p:tgtEl>
                                      </p:cBhvr>
                                    </p:animEffect>
                                  </p:childTnLst>
                                </p:cTn>
                              </p:par>
                            </p:childTnLst>
                          </p:cTn>
                        </p:par>
                      </p:childTnLst>
                    </p:cTn>
                  </p:par>
                  <p:par>
                    <p:cTn fill="hold" id="20">
                      <p:stCondLst>
                        <p:cond delay="indefinite"/>
                      </p:stCondLst>
                      <p:childTnLst>
                        <p:par>
                          <p:cTn fill="hold" id="21">
                            <p:stCondLst>
                              <p:cond delay="0"/>
                            </p:stCondLst>
                            <p:childTnLst>
                              <p:par>
                                <p:cTn fill="hold" id="22" nodeType="clickEffect" presetClass="exit" presetID="1" presetSubtype="0">
                                  <p:stCondLst>
                                    <p:cond delay="0"/>
                                  </p:stCondLst>
                                  <p:childTnLst>
                                    <p:set>
                                      <p:cBhvr>
                                        <p:cTn dur="1" fill="hold" id="23">
                                          <p:stCondLst>
                                            <p:cond delay="0"/>
                                          </p:stCondLst>
                                        </p:cTn>
                                        <p:tgtEl>
                                          <p:spTgt spid="65"/>
                                        </p:tgtEl>
                                        <p:attrNameLst>
                                          <p:attrName>style.visibility</p:attrName>
                                        </p:attrNameLst>
                                      </p:cBhvr>
                                      <p:to>
                                        <p:strVal val="hidden"/>
                                      </p:to>
                                    </p:set>
                                  </p:childTnLst>
                                </p:cTn>
                              </p:par>
                              <p:par>
                                <p:cTn fill="remove" id="24" nodeType="withEffect" presetClass="entr" presetID="17" presetSubtype="10">
                                  <p:stCondLst>
                                    <p:cond delay="0"/>
                                  </p:stCondLst>
                                  <p:childTnLst>
                                    <p:set>
                                      <p:cBhvr>
                                        <p:cTn dur="1" fill="hold" id="25">
                                          <p:stCondLst>
                                            <p:cond delay="0"/>
                                          </p:stCondLst>
                                        </p:cTn>
                                        <p:tgtEl>
                                          <p:spTgt spid="71"/>
                                        </p:tgtEl>
                                        <p:attrNameLst>
                                          <p:attrName>style.visibility</p:attrName>
                                        </p:attrNameLst>
                                      </p:cBhvr>
                                      <p:to>
                                        <p:strVal val="visible"/>
                                      </p:to>
                                    </p:set>
                                    <p:anim calcmode="lin" valueType="num">
                                      <p:cBhvr>
                                        <p:cTn dur="500" fill="hold" id="26"/>
                                        <p:tgtEl>
                                          <p:spTgt spid="71"/>
                                        </p:tgtEl>
                                        <p:attrNameLst>
                                          <p:attrName>ppt_w</p:attrName>
                                        </p:attrNameLst>
                                      </p:cBhvr>
                                      <p:tavLst>
                                        <p:tav tm="0">
                                          <p:val>
                                            <p:fltVal val="0.0"/>
                                          </p:val>
                                        </p:tav>
                                        <p:tav tm="100000">
                                          <p:val>
                                            <p:strVal val="#ppt_w"/>
                                          </p:val>
                                        </p:tav>
                                      </p:tavLst>
                                    </p:anim>
                                    <p:anim calcmode="lin" valueType="num">
                                      <p:cBhvr>
                                        <p:cTn dur="500" fill="hold" id="27"/>
                                        <p:tgtEl>
                                          <p:spTgt spid="71"/>
                                        </p:tgtEl>
                                        <p:attrNameLst>
                                          <p:attrName>ppt_h</p:attrName>
                                        </p:attrNameLst>
                                      </p:cBhvr>
                                      <p:tavLst>
                                        <p:tav tm="0">
                                          <p:val>
                                            <p:strVal val="#ppt_h"/>
                                          </p:val>
                                        </p:tav>
                                        <p:tav tm="100000">
                                          <p:val>
                                            <p:strVal val="#ppt_h"/>
                                          </p:val>
                                        </p:tav>
                                      </p:tavLst>
                                    </p:anim>
                                  </p:childTnLst>
                                </p:cTn>
                              </p:par>
                              <p:par>
                                <p:cTn fill="hold" id="28" nodeType="withEffect" presetClass="entr" presetID="22" presetSubtype="8">
                                  <p:stCondLst>
                                    <p:cond delay="0"/>
                                  </p:stCondLst>
                                  <p:childTnLst>
                                    <p:set>
                                      <p:cBhvr>
                                        <p:cTn dur="1" fill="hold" id="29">
                                          <p:stCondLst>
                                            <p:cond delay="0"/>
                                          </p:stCondLst>
                                        </p:cTn>
                                        <p:tgtEl>
                                          <p:spTgt spid="66"/>
                                        </p:tgtEl>
                                        <p:attrNameLst>
                                          <p:attrName>style.visibility</p:attrName>
                                        </p:attrNameLst>
                                      </p:cBhvr>
                                      <p:to>
                                        <p:strVal val="visible"/>
                                      </p:to>
                                    </p:set>
                                    <p:animEffect transition="in" filter="wipe(left)">
                                      <p:cBhvr>
                                        <p:cTn dur="500" id="30"/>
                                        <p:tgtEl>
                                          <p:spTgt spid="66"/>
                                        </p:tgtEl>
                                      </p:cBhvr>
                                    </p:animEffect>
                                  </p:childTnLst>
                                </p:cTn>
                              </p:par>
                            </p:childTnLst>
                          </p:cTn>
                        </p:par>
                      </p:childTnLst>
                    </p:cTn>
                  </p:par>
                  <p:par>
                    <p:cTn fill="hold" id="31">
                      <p:stCondLst>
                        <p:cond delay="indefinite"/>
                      </p:stCondLst>
                      <p:childTnLst>
                        <p:par>
                          <p:cTn fill="hold" id="32">
                            <p:stCondLst>
                              <p:cond delay="0"/>
                            </p:stCondLst>
                            <p:childTnLst>
                              <p:par>
                                <p:cTn fill="hold" id="33" nodeType="clickEffect" presetClass="exit" presetID="1" presetSubtype="0">
                                  <p:stCondLst>
                                    <p:cond delay="0"/>
                                  </p:stCondLst>
                                  <p:childTnLst>
                                    <p:set>
                                      <p:cBhvr>
                                        <p:cTn dur="1" fill="hold" id="34">
                                          <p:stCondLst>
                                            <p:cond delay="0"/>
                                          </p:stCondLst>
                                        </p:cTn>
                                        <p:tgtEl>
                                          <p:spTgt spid="66"/>
                                        </p:tgtEl>
                                        <p:attrNameLst>
                                          <p:attrName>style.visibility</p:attrName>
                                        </p:attrNameLst>
                                      </p:cBhvr>
                                      <p:to>
                                        <p:strVal val="hidden"/>
                                      </p:to>
                                    </p:set>
                                  </p:childTnLst>
                                </p:cTn>
                              </p:par>
                              <p:par>
                                <p:cTn fill="remove" id="35" nodeType="withEffect" presetClass="entr" presetID="17" presetSubtype="10">
                                  <p:stCondLst>
                                    <p:cond delay="0"/>
                                  </p:stCondLst>
                                  <p:childTnLst>
                                    <p:set>
                                      <p:cBhvr>
                                        <p:cTn dur="1" fill="hold" id="36">
                                          <p:stCondLst>
                                            <p:cond delay="0"/>
                                          </p:stCondLst>
                                        </p:cTn>
                                        <p:tgtEl>
                                          <p:spTgt spid="72"/>
                                        </p:tgtEl>
                                        <p:attrNameLst>
                                          <p:attrName>style.visibility</p:attrName>
                                        </p:attrNameLst>
                                      </p:cBhvr>
                                      <p:to>
                                        <p:strVal val="visible"/>
                                      </p:to>
                                    </p:set>
                                    <p:anim calcmode="lin" valueType="num">
                                      <p:cBhvr>
                                        <p:cTn dur="500" fill="hold" id="37"/>
                                        <p:tgtEl>
                                          <p:spTgt spid="72"/>
                                        </p:tgtEl>
                                        <p:attrNameLst>
                                          <p:attrName>ppt_w</p:attrName>
                                        </p:attrNameLst>
                                      </p:cBhvr>
                                      <p:tavLst>
                                        <p:tav tm="0">
                                          <p:val>
                                            <p:fltVal val="0.0"/>
                                          </p:val>
                                        </p:tav>
                                        <p:tav tm="100000">
                                          <p:val>
                                            <p:strVal val="#ppt_w"/>
                                          </p:val>
                                        </p:tav>
                                      </p:tavLst>
                                    </p:anim>
                                    <p:anim calcmode="lin" valueType="num">
                                      <p:cBhvr>
                                        <p:cTn dur="500" fill="hold" id="38"/>
                                        <p:tgtEl>
                                          <p:spTgt spid="72"/>
                                        </p:tgtEl>
                                        <p:attrNameLst>
                                          <p:attrName>ppt_h</p:attrName>
                                        </p:attrNameLst>
                                      </p:cBhvr>
                                      <p:tavLst>
                                        <p:tav tm="0">
                                          <p:val>
                                            <p:strVal val="#ppt_h"/>
                                          </p:val>
                                        </p:tav>
                                        <p:tav tm="100000">
                                          <p:val>
                                            <p:strVal val="#ppt_h"/>
                                          </p:val>
                                        </p:tav>
                                      </p:tavLst>
                                    </p:anim>
                                  </p:childTnLst>
                                </p:cTn>
                              </p:par>
                              <p:par>
                                <p:cTn fill="hold" id="39" nodeType="withEffect" presetClass="entr" presetID="22" presetSubtype="8">
                                  <p:stCondLst>
                                    <p:cond delay="0"/>
                                  </p:stCondLst>
                                  <p:childTnLst>
                                    <p:set>
                                      <p:cBhvr>
                                        <p:cTn dur="1" fill="hold" id="40">
                                          <p:stCondLst>
                                            <p:cond delay="0"/>
                                          </p:stCondLst>
                                        </p:cTn>
                                        <p:tgtEl>
                                          <p:spTgt spid="67"/>
                                        </p:tgtEl>
                                        <p:attrNameLst>
                                          <p:attrName>style.visibility</p:attrName>
                                        </p:attrNameLst>
                                      </p:cBhvr>
                                      <p:to>
                                        <p:strVal val="visible"/>
                                      </p:to>
                                    </p:set>
                                    <p:animEffect transition="in" filter="wipe(left)">
                                      <p:cBhvr>
                                        <p:cTn dur="500" id="41"/>
                                        <p:tgtEl>
                                          <p:spTgt spid="67"/>
                                        </p:tgtEl>
                                      </p:cBhvr>
                                    </p:animEffect>
                                  </p:childTnLst>
                                </p:cTn>
                              </p:par>
                            </p:childTnLst>
                          </p:cTn>
                        </p:par>
                      </p:childTnLst>
                    </p:cTn>
                  </p:par>
                  <p:par>
                    <p:cTn fill="hold" id="42">
                      <p:stCondLst>
                        <p:cond delay="indefinite"/>
                      </p:stCondLst>
                      <p:childTnLst>
                        <p:par>
                          <p:cTn fill="hold" id="43">
                            <p:stCondLst>
                              <p:cond delay="0"/>
                            </p:stCondLst>
                            <p:childTnLst>
                              <p:par>
                                <p:cTn fill="hold" id="44" nodeType="clickEffect" presetClass="exit" presetID="1" presetSubtype="0">
                                  <p:stCondLst>
                                    <p:cond delay="0"/>
                                  </p:stCondLst>
                                  <p:childTnLst>
                                    <p:set>
                                      <p:cBhvr>
                                        <p:cTn dur="1" fill="hold" id="45">
                                          <p:stCondLst>
                                            <p:cond delay="0"/>
                                          </p:stCondLst>
                                        </p:cTn>
                                        <p:tgtEl>
                                          <p:spTgt spid="67"/>
                                        </p:tgtEl>
                                        <p:attrNameLst>
                                          <p:attrName>style.visibility</p:attrName>
                                        </p:attrNameLst>
                                      </p:cBhvr>
                                      <p:to>
                                        <p:strVal val="hidden"/>
                                      </p:to>
                                    </p:set>
                                  </p:childTnLst>
                                </p:cTn>
                              </p:par>
                              <p:par>
                                <p:cTn fill="remove" id="46" nodeType="withEffect" presetClass="entr" presetID="17" presetSubtype="10">
                                  <p:stCondLst>
                                    <p:cond delay="0"/>
                                  </p:stCondLst>
                                  <p:childTnLst>
                                    <p:set>
                                      <p:cBhvr>
                                        <p:cTn dur="1" fill="hold" id="47">
                                          <p:stCondLst>
                                            <p:cond delay="0"/>
                                          </p:stCondLst>
                                        </p:cTn>
                                        <p:tgtEl>
                                          <p:spTgt spid="73"/>
                                        </p:tgtEl>
                                        <p:attrNameLst>
                                          <p:attrName>style.visibility</p:attrName>
                                        </p:attrNameLst>
                                      </p:cBhvr>
                                      <p:to>
                                        <p:strVal val="visible"/>
                                      </p:to>
                                    </p:set>
                                    <p:anim calcmode="lin" valueType="num">
                                      <p:cBhvr>
                                        <p:cTn dur="500" fill="hold" id="48"/>
                                        <p:tgtEl>
                                          <p:spTgt spid="73"/>
                                        </p:tgtEl>
                                        <p:attrNameLst>
                                          <p:attrName>ppt_w</p:attrName>
                                        </p:attrNameLst>
                                      </p:cBhvr>
                                      <p:tavLst>
                                        <p:tav tm="0">
                                          <p:val>
                                            <p:fltVal val="0.0"/>
                                          </p:val>
                                        </p:tav>
                                        <p:tav tm="100000">
                                          <p:val>
                                            <p:strVal val="#ppt_w"/>
                                          </p:val>
                                        </p:tav>
                                      </p:tavLst>
                                    </p:anim>
                                    <p:anim calcmode="lin" valueType="num">
                                      <p:cBhvr>
                                        <p:cTn dur="500" fill="hold" id="49"/>
                                        <p:tgtEl>
                                          <p:spTgt spid="73"/>
                                        </p:tgtEl>
                                        <p:attrNameLst>
                                          <p:attrName>ppt_h</p:attrName>
                                        </p:attrNameLst>
                                      </p:cBhvr>
                                      <p:tavLst>
                                        <p:tav tm="0">
                                          <p:val>
                                            <p:strVal val="#ppt_h"/>
                                          </p:val>
                                        </p:tav>
                                        <p:tav tm="100000">
                                          <p:val>
                                            <p:strVal val="#ppt_h"/>
                                          </p:val>
                                        </p:tav>
                                      </p:tavLst>
                                    </p:anim>
                                  </p:childTnLst>
                                </p:cTn>
                              </p:par>
                              <p:par>
                                <p:cTn fill="hold" id="50" nodeType="withEffect" presetClass="entr" presetID="22" presetSubtype="8">
                                  <p:stCondLst>
                                    <p:cond delay="0"/>
                                  </p:stCondLst>
                                  <p:childTnLst>
                                    <p:set>
                                      <p:cBhvr>
                                        <p:cTn dur="1" fill="hold" id="51">
                                          <p:stCondLst>
                                            <p:cond delay="0"/>
                                          </p:stCondLst>
                                        </p:cTn>
                                        <p:tgtEl>
                                          <p:spTgt spid="68"/>
                                        </p:tgtEl>
                                        <p:attrNameLst>
                                          <p:attrName>style.visibility</p:attrName>
                                        </p:attrNameLst>
                                      </p:cBhvr>
                                      <p:to>
                                        <p:strVal val="visible"/>
                                      </p:to>
                                    </p:set>
                                    <p:animEffect transition="in" filter="wipe(left)">
                                      <p:cBhvr>
                                        <p:cTn dur="500" id="52"/>
                                        <p:tgtEl>
                                          <p:spTgt spid="68"/>
                                        </p:tgtEl>
                                      </p:cBhvr>
                                    </p:animEffect>
                                  </p:childTnLst>
                                </p:cTn>
                              </p:par>
                            </p:childTnLst>
                          </p:cTn>
                        </p:par>
                      </p:childTnLst>
                    </p:cTn>
                  </p:par>
                  <p:par>
                    <p:cTn fill="hold" id="53">
                      <p:stCondLst>
                        <p:cond delay="indefinite"/>
                      </p:stCondLst>
                      <p:childTnLst>
                        <p:par>
                          <p:cTn fill="hold" id="54">
                            <p:stCondLst>
                              <p:cond delay="0"/>
                            </p:stCondLst>
                            <p:childTnLst>
                              <p:par>
                                <p:cTn fill="hold" id="55" nodeType="clickEffect" presetClass="exit" presetID="1" presetSubtype="0">
                                  <p:stCondLst>
                                    <p:cond delay="0"/>
                                  </p:stCondLst>
                                  <p:childTnLst>
                                    <p:set>
                                      <p:cBhvr>
                                        <p:cTn dur="1" fill="hold" id="56">
                                          <p:stCondLst>
                                            <p:cond delay="0"/>
                                          </p:stCondLst>
                                        </p:cTn>
                                        <p:tgtEl>
                                          <p:spTgt spid="68"/>
                                        </p:tgtEl>
                                        <p:attrNameLst>
                                          <p:attrName>style.visibility</p:attrName>
                                        </p:attrNameLst>
                                      </p:cBhvr>
                                      <p:to>
                                        <p:strVal val="hidden"/>
                                      </p:to>
                                    </p:set>
                                  </p:childTnLst>
                                </p:cTn>
                              </p:par>
                              <p:par>
                                <p:cTn fill="remove" id="57" nodeType="withEffect" presetClass="entr" presetID="17" presetSubtype="10">
                                  <p:stCondLst>
                                    <p:cond delay="0"/>
                                  </p:stCondLst>
                                  <p:childTnLst>
                                    <p:set>
                                      <p:cBhvr>
                                        <p:cTn dur="1" fill="hold" id="58">
                                          <p:stCondLst>
                                            <p:cond delay="0"/>
                                          </p:stCondLst>
                                        </p:cTn>
                                        <p:tgtEl>
                                          <p:spTgt spid="74"/>
                                        </p:tgtEl>
                                        <p:attrNameLst>
                                          <p:attrName>style.visibility</p:attrName>
                                        </p:attrNameLst>
                                      </p:cBhvr>
                                      <p:to>
                                        <p:strVal val="visible"/>
                                      </p:to>
                                    </p:set>
                                    <p:anim calcmode="lin" valueType="num">
                                      <p:cBhvr>
                                        <p:cTn dur="500" fill="hold" id="59"/>
                                        <p:tgtEl>
                                          <p:spTgt spid="74"/>
                                        </p:tgtEl>
                                        <p:attrNameLst>
                                          <p:attrName>ppt_w</p:attrName>
                                        </p:attrNameLst>
                                      </p:cBhvr>
                                      <p:tavLst>
                                        <p:tav tm="0">
                                          <p:val>
                                            <p:fltVal val="0.0"/>
                                          </p:val>
                                        </p:tav>
                                        <p:tav tm="100000">
                                          <p:val>
                                            <p:strVal val="#ppt_w"/>
                                          </p:val>
                                        </p:tav>
                                      </p:tavLst>
                                    </p:anim>
                                    <p:anim calcmode="lin" valueType="num">
                                      <p:cBhvr>
                                        <p:cTn dur="500" fill="hold" id="60"/>
                                        <p:tgtEl>
                                          <p:spTgt spid="74"/>
                                        </p:tgtEl>
                                        <p:attrNameLst>
                                          <p:attrName>ppt_h</p:attrName>
                                        </p:attrNameLst>
                                      </p:cBhvr>
                                      <p:tavLst>
                                        <p:tav tm="0">
                                          <p:val>
                                            <p:strVal val="#ppt_h"/>
                                          </p:val>
                                        </p:tav>
                                        <p:tav tm="100000">
                                          <p:val>
                                            <p:strVal val="#ppt_h"/>
                                          </p:val>
                                        </p:tav>
                                      </p:tavLst>
                                    </p:anim>
                                  </p:childTnLst>
                                </p:cTn>
                              </p:par>
                              <p:par>
                                <p:cTn fill="hold" id="61" nodeType="withEffect" presetClass="entr" presetID="22" presetSubtype="8">
                                  <p:stCondLst>
                                    <p:cond delay="0"/>
                                  </p:stCondLst>
                                  <p:childTnLst>
                                    <p:set>
                                      <p:cBhvr>
                                        <p:cTn dur="1" fill="hold" id="62">
                                          <p:stCondLst>
                                            <p:cond delay="0"/>
                                          </p:stCondLst>
                                        </p:cTn>
                                        <p:tgtEl>
                                          <p:spTgt spid="69"/>
                                        </p:tgtEl>
                                        <p:attrNameLst>
                                          <p:attrName>style.visibility</p:attrName>
                                        </p:attrNameLst>
                                      </p:cBhvr>
                                      <p:to>
                                        <p:strVal val="visible"/>
                                      </p:to>
                                    </p:set>
                                    <p:animEffect transition="in" filter="wipe(left)">
                                      <p:cBhvr>
                                        <p:cTn dur="500" id="63"/>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p:bldP spid="1048618" grpId="0"/>
    </p:bldLst>
  </p:timing>
</p:sld>
</file>

<file path=ppt/slides/slide30.xml><?xml version="1.0" encoding="utf-8"?>
<p:sld xmlns:a="http://schemas.openxmlformats.org/drawingml/2006/main" xmlns:r="http://schemas.openxmlformats.org/officeDocument/2006/relationships" xmlns:p="http://schemas.openxmlformats.org/presentationml/2006/main" show="0" showMasterPhAnim="0">
  <p:cSld>
    <p:spTree>
      <p:nvGrpSpPr>
        <p:cNvPr id="166" name=""/>
        <p:cNvGrpSpPr/>
        <p:nvPr/>
      </p:nvGrpSpPr>
      <p:grpSpPr>
        <a:xfrm>
          <a:off x="0" y="0"/>
          <a:ext cx="0" cy="0"/>
          <a:chOff x="0" y="0"/>
          <a:chExt cx="0" cy="0"/>
        </a:xfrm>
      </p:grpSpPr>
      <p:pic>
        <p:nvPicPr>
          <p:cNvPr id="2097266" name="Picture 6"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52" name="Text Box 7"/>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953" name="Rectangle 8"/>
          <p:cNvSpPr>
            <a:spLocks noChangeArrowheads="1"/>
          </p:cNvSpPr>
          <p:nvPr/>
        </p:nvSpPr>
        <p:spPr bwMode="auto">
          <a:xfrm>
            <a:off x="914400" y="1143000"/>
            <a:ext cx="26720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Keyboard Encoder</a:t>
            </a:r>
          </a:p>
        </p:txBody>
      </p:sp>
      <p:sp>
        <p:nvSpPr>
          <p:cNvPr id="1048954" name="Text Box 20"/>
          <p:cNvSpPr txBox="1">
            <a:spLocks noChangeArrowheads="1"/>
          </p:cNvSpPr>
          <p:nvPr/>
        </p:nvSpPr>
        <p:spPr bwMode="auto">
          <a:xfrm>
            <a:off x="1295400" y="1828800"/>
            <a:ext cx="7086600" cy="4541520"/>
          </a:xfrm>
          <a:prstGeom prst="rect"/>
          <a:noFill/>
          <a:ln w="9525">
            <a:noFill/>
            <a:miter lim="800000"/>
            <a:headEnd/>
            <a:tailEnd/>
          </a:ln>
          <a:effectLst/>
        </p:spPr>
        <p:txBody>
          <a:bodyPr>
            <a:spAutoFit/>
          </a:bodyPr>
          <a:p>
            <a:pPr>
              <a:spcBef>
                <a:spcPct val="50000"/>
              </a:spcBef>
            </a:pPr>
            <a:r>
              <a:rPr lang="en-US"/>
              <a:t>The keyboard encoder is an example of where a ring counter is used in a small system to encode a key press. </a:t>
            </a:r>
          </a:p>
          <a:p>
            <a:pPr>
              <a:spcBef>
                <a:spcPct val="50000"/>
              </a:spcBef>
            </a:pPr>
            <a:r>
              <a:rPr lang="en-US"/>
              <a:t>Two 74HC195 shift registers are connected as an 8-bit ring counter preloaded with a single 0. As the 0 circulate in the ring counter, it “scans” the keyboard looking for any row that has a key closure. When one is found, a corresponding column line is connected to that row line. The combination of the unique column and row lines identifies the key. The schematic is shown on the following slide…</a:t>
            </a: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0" showMasterPhAnim="0">
  <p:cSld>
    <p:spTree>
      <p:nvGrpSpPr>
        <p:cNvPr id="169" name=""/>
        <p:cNvGrpSpPr/>
        <p:nvPr/>
      </p:nvGrpSpPr>
      <p:grpSpPr>
        <a:xfrm>
          <a:off x="0" y="0"/>
          <a:ext cx="0" cy="0"/>
          <a:chOff x="0" y="0"/>
          <a:chExt cx="0" cy="0"/>
        </a:xfrm>
      </p:grpSpPr>
      <p:sp>
        <p:nvSpPr>
          <p:cNvPr id="1048958" name="Rectangle 6"/>
          <p:cNvSpPr>
            <a:spLocks noChangeArrowheads="1"/>
          </p:cNvSpPr>
          <p:nvPr/>
        </p:nvSpPr>
        <p:spPr bwMode="auto">
          <a:xfrm>
            <a:off x="457200" y="0"/>
            <a:ext cx="8164513" cy="6858000"/>
          </a:xfrm>
          <a:prstGeom prst="rect"/>
          <a:solidFill>
            <a:srgbClr val="FFFFFF"/>
          </a:solidFill>
          <a:ln w="9525">
            <a:solidFill>
              <a:schemeClr val="tx1"/>
            </a:solidFill>
            <a:miter lim="800000"/>
            <a:headEnd/>
            <a:tailEnd/>
          </a:ln>
          <a:effectLst/>
        </p:spPr>
        <p:txBody>
          <a:bodyPr anchor="ctr" wrap="none"/>
          <a:p>
            <a:endParaRPr lang="en-US"/>
          </a:p>
        </p:txBody>
      </p:sp>
      <p:sp>
        <p:nvSpPr>
          <p:cNvPr id="1048959" name="Text Box 7"/>
          <p:cNvSpPr txBox="1">
            <a:spLocks noChangeArrowheads="1"/>
          </p:cNvSpPr>
          <p:nvPr/>
        </p:nvSpPr>
        <p:spPr bwMode="auto">
          <a:xfrm>
            <a:off x="7086600" y="6400800"/>
            <a:ext cx="2438400" cy="274638"/>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pic>
        <p:nvPicPr>
          <p:cNvPr id="2097267" name="Picture 8"/>
          <p:cNvPicPr>
            <a:picLocks noChangeAspect="1" noChangeArrowheads="1"/>
          </p:cNvPicPr>
          <p:nvPr/>
        </p:nvPicPr>
        <p:blipFill>
          <a:blip xmlns:r="http://schemas.openxmlformats.org/officeDocument/2006/relationships" r:embed="rId1"/>
          <a:srcRect/>
          <a:stretch>
            <a:fillRect/>
          </a:stretch>
        </p:blipFill>
        <p:spPr bwMode="auto">
          <a:xfrm>
            <a:off x="1981200" y="68263"/>
            <a:ext cx="5646738" cy="6561137"/>
          </a:xfrm>
          <a:prstGeom prst="rect"/>
          <a:noFill/>
          <a:ln>
            <a:noFill/>
          </a:ln>
          <a:effectLst/>
        </p:spPr>
      </p:pic>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pic>
        <p:nvPicPr>
          <p:cNvPr id="2097269" name="Picture 1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352800" y="228600"/>
            <a:ext cx="2438400" cy="685800"/>
          </a:xfrm>
          <a:prstGeom prst="rect"/>
          <a:noFill/>
          <a:ln w="19050">
            <a:solidFill>
              <a:schemeClr val="accent2"/>
            </a:solidFill>
            <a:miter lim="800000"/>
            <a:headEnd/>
            <a:tailEnd/>
          </a:ln>
        </p:spPr>
      </p:pic>
      <p:sp>
        <p:nvSpPr>
          <p:cNvPr id="1048963" name="Text Box 5"/>
          <p:cNvSpPr txBox="1">
            <a:spLocks noChangeArrowheads="1"/>
          </p:cNvSpPr>
          <p:nvPr/>
        </p:nvSpPr>
        <p:spPr bwMode="auto">
          <a:xfrm>
            <a:off x="3429000" y="228600"/>
            <a:ext cx="2438400" cy="64135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Key Terms</a:t>
            </a:r>
          </a:p>
        </p:txBody>
      </p:sp>
      <p:sp>
        <p:nvSpPr>
          <p:cNvPr id="1048964" name="Rectangle 15"/>
          <p:cNvSpPr>
            <a:spLocks noChangeArrowheads="1"/>
          </p:cNvSpPr>
          <p:nvPr/>
        </p:nvSpPr>
        <p:spPr bwMode="auto">
          <a:xfrm>
            <a:off x="20638" y="0"/>
            <a:ext cx="9155112" cy="6889750"/>
          </a:xfrm>
          <a:prstGeom prst="rect"/>
          <a:noFill/>
          <a:ln w="76200">
            <a:solidFill>
              <a:schemeClr val="tx2"/>
            </a:solidFill>
            <a:miter lim="800000"/>
            <a:headEnd/>
            <a:tailEnd/>
          </a:ln>
          <a:effectLst/>
        </p:spPr>
        <p:txBody>
          <a:bodyPr anchor="ctr" wrap="none"/>
          <a:p>
            <a:endParaRPr lang="en-US"/>
          </a:p>
        </p:txBody>
      </p:sp>
      <p:sp>
        <p:nvSpPr>
          <p:cNvPr id="1048965" name="Text Box 16"/>
          <p:cNvSpPr txBox="1">
            <a:spLocks noChangeArrowheads="1"/>
          </p:cNvSpPr>
          <p:nvPr/>
        </p:nvSpPr>
        <p:spPr bwMode="auto">
          <a:xfrm>
            <a:off x="1447800" y="1479550"/>
            <a:ext cx="6553200" cy="519113"/>
          </a:xfrm>
          <a:prstGeom prst="rect"/>
          <a:noFill/>
          <a:ln w="9525">
            <a:noFill/>
            <a:miter lim="800000"/>
            <a:headEnd/>
            <a:tailEnd/>
          </a:ln>
          <a:effectLst/>
        </p:spPr>
        <p:txBody>
          <a:bodyPr>
            <a:spAutoFit/>
          </a:bodyPr>
          <a:p>
            <a:pPr eaLnBrk="1" hangingPunct="1">
              <a:spcBef>
                <a:spcPct val="50000"/>
              </a:spcBef>
            </a:pPr>
            <a:r>
              <a:rPr sz="2800" lang="en-US">
                <a:latin typeface="Times" pitchFamily="18" charset="0"/>
                <a:cs typeface="Times New Roman" pitchFamily="18" charset="0"/>
              </a:rPr>
              <a:t> </a:t>
            </a:r>
          </a:p>
        </p:txBody>
      </p:sp>
      <p:sp>
        <p:nvSpPr>
          <p:cNvPr id="1048966" name="Text Box 17"/>
          <p:cNvSpPr txBox="1">
            <a:spLocks noChangeArrowheads="1"/>
          </p:cNvSpPr>
          <p:nvPr/>
        </p:nvSpPr>
        <p:spPr bwMode="auto">
          <a:xfrm>
            <a:off x="152400" y="1546225"/>
            <a:ext cx="2209800" cy="3291841"/>
          </a:xfrm>
          <a:prstGeom prst="rect"/>
          <a:noFill/>
          <a:ln w="9525">
            <a:noFill/>
            <a:miter lim="800000"/>
            <a:headEnd/>
            <a:tailEnd/>
          </a:ln>
          <a:effectLst/>
        </p:spPr>
        <p:txBody>
          <a:bodyPr>
            <a:spAutoFit/>
          </a:bodyPr>
          <a:p>
            <a:pPr algn="r" eaLnBrk="1" hangingPunct="1"/>
            <a:r>
              <a:rPr b="1" i="1" lang="en-US">
                <a:solidFill>
                  <a:schemeClr val="tx2"/>
                </a:solidFill>
                <a:latin typeface="Times" pitchFamily="18" charset="0"/>
                <a:cs typeface="Times New Roman" pitchFamily="18" charset="0"/>
              </a:rPr>
              <a:t>Register  </a:t>
            </a: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Stage</a:t>
            </a:r>
            <a:endParaRPr b="1" i="1" lang="en-US">
              <a:solidFill>
                <a:schemeClr val="tx2"/>
              </a:solidFill>
              <a:latin typeface="Wingdings" pitchFamily="2" charset="2"/>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Shift</a:t>
            </a:r>
          </a:p>
          <a:p>
            <a:pPr algn="r" eaLnBrk="1" hangingPunct="1"/>
            <a:endParaRPr b="1" i="1" lang="en-US">
              <a:solidFill>
                <a:schemeClr val="tx2"/>
              </a:solidFill>
              <a:latin typeface="Times" pitchFamily="18" charset="0"/>
              <a:cs typeface="Times New Roman" pitchFamily="18" charset="0"/>
            </a:endParaRPr>
          </a:p>
          <a:p>
            <a:pPr algn="r" eaLnBrk="1" hangingPunct="1"/>
            <a:endParaRPr b="1" i="1" lang="en-US">
              <a:solidFill>
                <a:schemeClr val="tx2"/>
              </a:solidFill>
              <a:latin typeface="Times" pitchFamily="18" charset="0"/>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Load</a:t>
            </a: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Bidirectional</a:t>
            </a:r>
          </a:p>
        </p:txBody>
      </p:sp>
      <p:sp>
        <p:nvSpPr>
          <p:cNvPr id="1048967" name="Text Box 18"/>
          <p:cNvSpPr txBox="1">
            <a:spLocks noChangeArrowheads="1"/>
          </p:cNvSpPr>
          <p:nvPr/>
        </p:nvSpPr>
        <p:spPr bwMode="auto">
          <a:xfrm>
            <a:off x="2444750" y="1543050"/>
            <a:ext cx="6470650" cy="802640"/>
          </a:xfrm>
          <a:prstGeom prst="rect"/>
          <a:noFill/>
          <a:ln w="9525">
            <a:noFill/>
            <a:miter lim="800000"/>
            <a:headEnd/>
            <a:tailEnd/>
          </a:ln>
          <a:effectLst/>
        </p:spPr>
        <p:txBody>
          <a:bodyPr>
            <a:spAutoFit/>
          </a:bodyPr>
          <a:p>
            <a:pPr eaLnBrk="1" hangingPunct="1"/>
            <a:r>
              <a:rPr lang="en-US">
                <a:latin typeface="Times" pitchFamily="18" charset="0"/>
                <a:cs typeface="Times New Roman" pitchFamily="18" charset="0"/>
              </a:rPr>
              <a:t>One or more flip-flops used to store and shift data.</a:t>
            </a:r>
          </a:p>
        </p:txBody>
      </p:sp>
      <p:sp>
        <p:nvSpPr>
          <p:cNvPr id="1048968" name="Text Box 19"/>
          <p:cNvSpPr txBox="1">
            <a:spLocks noChangeArrowheads="1"/>
          </p:cNvSpPr>
          <p:nvPr/>
        </p:nvSpPr>
        <p:spPr bwMode="auto">
          <a:xfrm>
            <a:off x="2438400" y="2089150"/>
            <a:ext cx="6477000" cy="457200"/>
          </a:xfrm>
          <a:prstGeom prst="rect"/>
          <a:noFill/>
          <a:ln w="9525">
            <a:noFill/>
            <a:miter lim="800000"/>
            <a:headEnd/>
            <a:tailEnd/>
          </a:ln>
          <a:effectLst/>
        </p:spPr>
        <p:txBody>
          <a:bodyPr>
            <a:spAutoFit/>
          </a:bodyPr>
          <a:p>
            <a:pPr eaLnBrk="1" hangingPunct="1"/>
            <a:r>
              <a:rPr lang="en-US">
                <a:solidFill>
                  <a:srgbClr val="000000"/>
                </a:solidFill>
                <a:latin typeface="Times" pitchFamily="18" charset="0"/>
                <a:cs typeface="Times New Roman" pitchFamily="18" charset="0"/>
              </a:rPr>
              <a:t>One storage element in a register.</a:t>
            </a:r>
          </a:p>
        </p:txBody>
      </p:sp>
      <p:sp>
        <p:nvSpPr>
          <p:cNvPr id="1048969" name="Text Box 20"/>
          <p:cNvSpPr txBox="1">
            <a:spLocks noChangeArrowheads="1"/>
          </p:cNvSpPr>
          <p:nvPr/>
        </p:nvSpPr>
        <p:spPr bwMode="auto">
          <a:xfrm>
            <a:off x="2438400" y="2622550"/>
            <a:ext cx="6477000" cy="1513840"/>
          </a:xfrm>
          <a:prstGeom prst="rect"/>
          <a:noFill/>
          <a:ln w="9525">
            <a:noFill/>
            <a:miter lim="800000"/>
            <a:headEnd/>
            <a:tailEnd/>
          </a:ln>
          <a:effectLst/>
        </p:spPr>
        <p:txBody>
          <a:bodyPr>
            <a:spAutoFit/>
          </a:bodyPr>
          <a:p>
            <a:pPr eaLnBrk="1" hangingPunct="1">
              <a:spcBef>
                <a:spcPct val="50000"/>
              </a:spcBef>
            </a:pPr>
            <a:r>
              <a:rPr lang="en-US">
                <a:solidFill>
                  <a:srgbClr val="000000"/>
                </a:solidFill>
                <a:latin typeface="Times" pitchFamily="18" charset="0"/>
                <a:cs typeface="Times New Roman" pitchFamily="18" charset="0"/>
              </a:rPr>
              <a:t>To move binary data from stage to stage within a shift register or other storage device or to move binary data into or out of the device.</a:t>
            </a:r>
            <a:endParaRPr b="1" i="1" lang="en-US">
              <a:solidFill>
                <a:srgbClr val="000000"/>
              </a:solidFill>
              <a:latin typeface="Times" pitchFamily="18" charset="0"/>
              <a:cs typeface="Times New Roman" pitchFamily="18" charset="0"/>
            </a:endParaRPr>
          </a:p>
        </p:txBody>
      </p:sp>
      <p:sp>
        <p:nvSpPr>
          <p:cNvPr id="1048970" name="Text Box 21"/>
          <p:cNvSpPr txBox="1">
            <a:spLocks noChangeArrowheads="1"/>
          </p:cNvSpPr>
          <p:nvPr/>
        </p:nvSpPr>
        <p:spPr bwMode="auto">
          <a:xfrm>
            <a:off x="2438400" y="3886200"/>
            <a:ext cx="6477000" cy="457200"/>
          </a:xfrm>
          <a:prstGeom prst="rect"/>
          <a:noFill/>
          <a:ln w="9525">
            <a:noFill/>
            <a:miter lim="800000"/>
            <a:headEnd/>
            <a:tailEnd/>
          </a:ln>
          <a:effectLst/>
        </p:spPr>
        <p:txBody>
          <a:bodyPr>
            <a:spAutoFit/>
          </a:bodyPr>
          <a:p>
            <a:pPr eaLnBrk="1" hangingPunct="1">
              <a:spcBef>
                <a:spcPct val="50000"/>
              </a:spcBef>
            </a:pPr>
            <a:r>
              <a:rPr lang="en-US">
                <a:latin typeface="Times" pitchFamily="18" charset="0"/>
                <a:cs typeface="Times New Roman" pitchFamily="18" charset="0"/>
              </a:rPr>
              <a:t>To enter data in a shift register.</a:t>
            </a:r>
          </a:p>
        </p:txBody>
      </p:sp>
      <p:sp>
        <p:nvSpPr>
          <p:cNvPr id="1048971" name="Text Box 22"/>
          <p:cNvSpPr txBox="1">
            <a:spLocks noChangeArrowheads="1"/>
          </p:cNvSpPr>
          <p:nvPr/>
        </p:nvSpPr>
        <p:spPr bwMode="auto">
          <a:xfrm>
            <a:off x="2438400" y="4435475"/>
            <a:ext cx="6477000" cy="1158240"/>
          </a:xfrm>
          <a:prstGeom prst="rect"/>
          <a:noFill/>
          <a:ln w="9525">
            <a:noFill/>
            <a:miter lim="800000"/>
            <a:headEnd/>
            <a:tailEnd/>
          </a:ln>
          <a:effectLst/>
        </p:spPr>
        <p:txBody>
          <a:bodyPr>
            <a:spAutoFit/>
          </a:bodyPr>
          <a:p>
            <a:pPr eaLnBrk="1" hangingPunct="1">
              <a:spcBef>
                <a:spcPct val="50000"/>
              </a:spcBef>
            </a:pPr>
            <a:r>
              <a:rPr lang="en-US">
                <a:latin typeface="Times" pitchFamily="18" charset="0"/>
                <a:cs typeface="Times New Roman" pitchFamily="18" charset="0"/>
              </a:rPr>
              <a:t>Having two directions. In a bidirectional shift register, the stored data can be shifted right or left.</a:t>
            </a:r>
          </a:p>
        </p:txBody>
      </p:sp>
    </p:spTree>
  </p:cSld>
  <p:clrMapOvr>
    <a:masterClrMapping/>
  </p:clrMapOvr>
  <p:transition>
    <p:pull dir="d"/>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967"/>
                                        </p:tgtEl>
                                        <p:attrNameLst>
                                          <p:attrName>style.visibility</p:attrName>
                                        </p:attrNameLst>
                                      </p:cBhvr>
                                      <p:to>
                                        <p:strVal val="visible"/>
                                      </p:to>
                                    </p:set>
                                    <p:anim calcmode="lin" valueType="num">
                                      <p:cBhvr additive="base">
                                        <p:cTn dur="500" fill="hold" id="7"/>
                                        <p:tgtEl>
                                          <p:spTgt spid="1048967"/>
                                        </p:tgtEl>
                                        <p:attrNameLst>
                                          <p:attrName>ppt_x</p:attrName>
                                        </p:attrNameLst>
                                      </p:cBhvr>
                                      <p:tavLst>
                                        <p:tav tm="0">
                                          <p:val>
                                            <p:strVal val="1+#ppt_w/2"/>
                                          </p:val>
                                        </p:tav>
                                        <p:tav tm="100000">
                                          <p:val>
                                            <p:strVal val="#ppt_x"/>
                                          </p:val>
                                        </p:tav>
                                      </p:tavLst>
                                    </p:anim>
                                    <p:anim calcmode="lin" valueType="num">
                                      <p:cBhvr additive="base">
                                        <p:cTn dur="500" fill="hold" id="8"/>
                                        <p:tgtEl>
                                          <p:spTgt spid="1048967"/>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8968"/>
                                        </p:tgtEl>
                                        <p:attrNameLst>
                                          <p:attrName>style.visibility</p:attrName>
                                        </p:attrNameLst>
                                      </p:cBhvr>
                                      <p:to>
                                        <p:strVal val="visible"/>
                                      </p:to>
                                    </p:set>
                                    <p:anim calcmode="lin" valueType="num">
                                      <p:cBhvr additive="base">
                                        <p:cTn dur="500" fill="hold" id="13"/>
                                        <p:tgtEl>
                                          <p:spTgt spid="1048968"/>
                                        </p:tgtEl>
                                        <p:attrNameLst>
                                          <p:attrName>ppt_x</p:attrName>
                                        </p:attrNameLst>
                                      </p:cBhvr>
                                      <p:tavLst>
                                        <p:tav tm="0">
                                          <p:val>
                                            <p:strVal val="1+#ppt_w/2"/>
                                          </p:val>
                                        </p:tav>
                                        <p:tav tm="100000">
                                          <p:val>
                                            <p:strVal val="#ppt_x"/>
                                          </p:val>
                                        </p:tav>
                                      </p:tavLst>
                                    </p:anim>
                                    <p:anim calcmode="lin" valueType="num">
                                      <p:cBhvr additive="base">
                                        <p:cTn dur="500" fill="hold" id="14"/>
                                        <p:tgtEl>
                                          <p:spTgt spid="1048968"/>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8969"/>
                                        </p:tgtEl>
                                        <p:attrNameLst>
                                          <p:attrName>style.visibility</p:attrName>
                                        </p:attrNameLst>
                                      </p:cBhvr>
                                      <p:to>
                                        <p:strVal val="visible"/>
                                      </p:to>
                                    </p:set>
                                    <p:anim calcmode="lin" valueType="num">
                                      <p:cBhvr additive="base">
                                        <p:cTn dur="500" fill="hold" id="19"/>
                                        <p:tgtEl>
                                          <p:spTgt spid="1048969"/>
                                        </p:tgtEl>
                                        <p:attrNameLst>
                                          <p:attrName>ppt_x</p:attrName>
                                        </p:attrNameLst>
                                      </p:cBhvr>
                                      <p:tavLst>
                                        <p:tav tm="0">
                                          <p:val>
                                            <p:strVal val="1+#ppt_w/2"/>
                                          </p:val>
                                        </p:tav>
                                        <p:tav tm="100000">
                                          <p:val>
                                            <p:strVal val="#ppt_x"/>
                                          </p:val>
                                        </p:tav>
                                      </p:tavLst>
                                    </p:anim>
                                    <p:anim calcmode="lin" valueType="num">
                                      <p:cBhvr additive="base">
                                        <p:cTn dur="500" fill="hold" id="20"/>
                                        <p:tgtEl>
                                          <p:spTgt spid="1048969"/>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8970"/>
                                        </p:tgtEl>
                                        <p:attrNameLst>
                                          <p:attrName>style.visibility</p:attrName>
                                        </p:attrNameLst>
                                      </p:cBhvr>
                                      <p:to>
                                        <p:strVal val="visible"/>
                                      </p:to>
                                    </p:set>
                                    <p:anim calcmode="lin" valueType="num">
                                      <p:cBhvr additive="base">
                                        <p:cTn dur="500" fill="hold" id="25"/>
                                        <p:tgtEl>
                                          <p:spTgt spid="1048970"/>
                                        </p:tgtEl>
                                        <p:attrNameLst>
                                          <p:attrName>ppt_x</p:attrName>
                                        </p:attrNameLst>
                                      </p:cBhvr>
                                      <p:tavLst>
                                        <p:tav tm="0">
                                          <p:val>
                                            <p:strVal val="1+#ppt_w/2"/>
                                          </p:val>
                                        </p:tav>
                                        <p:tav tm="100000">
                                          <p:val>
                                            <p:strVal val="#ppt_x"/>
                                          </p:val>
                                        </p:tav>
                                      </p:tavLst>
                                    </p:anim>
                                    <p:anim calcmode="lin" valueType="num">
                                      <p:cBhvr additive="base">
                                        <p:cTn dur="500" fill="hold" id="26"/>
                                        <p:tgtEl>
                                          <p:spTgt spid="1048970"/>
                                        </p:tgtEl>
                                        <p:attrNameLst>
                                          <p:attrName>ppt_y</p:attrName>
                                        </p:attrNameLst>
                                      </p:cBhvr>
                                      <p:tavLst>
                                        <p:tav tm="0">
                                          <p:val>
                                            <p:strVal val="#ppt_y"/>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48971"/>
                                        </p:tgtEl>
                                        <p:attrNameLst>
                                          <p:attrName>style.visibility</p:attrName>
                                        </p:attrNameLst>
                                      </p:cBhvr>
                                      <p:to>
                                        <p:strVal val="visible"/>
                                      </p:to>
                                    </p:set>
                                    <p:anim calcmode="lin" valueType="num">
                                      <p:cBhvr additive="base">
                                        <p:cTn dur="500" fill="hold" id="31"/>
                                        <p:tgtEl>
                                          <p:spTgt spid="1048971"/>
                                        </p:tgtEl>
                                        <p:attrNameLst>
                                          <p:attrName>ppt_x</p:attrName>
                                        </p:attrNameLst>
                                      </p:cBhvr>
                                      <p:tavLst>
                                        <p:tav tm="0">
                                          <p:val>
                                            <p:strVal val="1+#ppt_w/2"/>
                                          </p:val>
                                        </p:tav>
                                        <p:tav tm="100000">
                                          <p:val>
                                            <p:strVal val="#ppt_x"/>
                                          </p:val>
                                        </p:tav>
                                      </p:tavLst>
                                    </p:anim>
                                    <p:anim calcmode="lin" valueType="num">
                                      <p:cBhvr additive="base">
                                        <p:cTn dur="500" fill="hold" id="32"/>
                                        <p:tgtEl>
                                          <p:spTgt spid="10489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7" grpId="0" autoUpdateAnimBg="0"/>
      <p:bldP spid="1048968" grpId="0" autoUpdateAnimBg="0"/>
      <p:bldP spid="1048969" grpId="0" autoUpdateAnimBg="0"/>
      <p:bldP spid="1048970" grpId="0" autoUpdateAnimBg="0"/>
      <p:bldP spid="104897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975"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976" name="Text Box 3"/>
          <p:cNvSpPr txBox="1">
            <a:spLocks noChangeArrowheads="1"/>
          </p:cNvSpPr>
          <p:nvPr/>
        </p:nvSpPr>
        <p:spPr bwMode="auto">
          <a:xfrm>
            <a:off x="914400" y="1600200"/>
            <a:ext cx="7848600" cy="3312159"/>
          </a:xfrm>
          <a:prstGeom prst="rect"/>
          <a:noFill/>
          <a:ln w="9525">
            <a:noFill/>
            <a:miter lim="800000"/>
            <a:headEnd/>
            <a:tailEnd/>
          </a:ln>
          <a:effectLst/>
        </p:spPr>
        <p:txBody>
          <a:bodyPr>
            <a:spAutoFit/>
          </a:bodyPr>
          <a:p>
            <a:pPr eaLnBrk="1" hangingPunct="1"/>
            <a:r>
              <a:rPr lang="en-US">
                <a:solidFill>
                  <a:schemeClr val="tx2"/>
                </a:solidFill>
              </a:rPr>
              <a:t>1.  The shift register that would be used to delay serial data by  </a:t>
            </a:r>
          </a:p>
          <a:p>
            <a:pPr eaLnBrk="1" hangingPunct="1"/>
            <a:r>
              <a:rPr lang="en-US">
                <a:solidFill>
                  <a:schemeClr val="tx2"/>
                </a:solidFill>
              </a:rPr>
              <a:t>    4 clock periods is </a:t>
            </a:r>
          </a:p>
          <a:p>
            <a:pPr eaLnBrk="1" hangingPunct="1">
              <a:spcBef>
                <a:spcPct val="50000"/>
              </a:spcBef>
            </a:pPr>
            <a:r>
              <a:rPr lang="en-US">
                <a:solidFill>
                  <a:schemeClr val="tx2"/>
                </a:solidFill>
              </a:rPr>
              <a:t>	a.				c. </a:t>
            </a:r>
          </a:p>
          <a:p>
            <a:pPr eaLnBrk="1" hangingPunct="1">
              <a:spcBef>
                <a:spcPct val="50000"/>
              </a:spcBef>
            </a:pPr>
            <a:endParaRPr lang="en-US">
              <a:solidFill>
                <a:schemeClr val="tx2"/>
              </a:solidFill>
            </a:endParaRPr>
          </a:p>
          <a:p>
            <a:pPr eaLnBrk="1" hangingPunct="1">
              <a:spcBef>
                <a:spcPct val="50000"/>
              </a:spcBef>
            </a:pPr>
            <a:endParaRPr lang="en-US">
              <a:solidFill>
                <a:schemeClr val="tx2"/>
              </a:solidFill>
            </a:endParaRPr>
          </a:p>
          <a:p>
            <a:pPr eaLnBrk="1" hangingPunct="1">
              <a:spcBef>
                <a:spcPct val="50000"/>
              </a:spcBef>
            </a:pPr>
            <a:r>
              <a:rPr lang="en-US">
                <a:solidFill>
                  <a:schemeClr val="tx2"/>
                </a:solidFill>
              </a:rPr>
              <a:t>	b.				d. </a:t>
            </a:r>
          </a:p>
        </p:txBody>
      </p:sp>
      <p:sp>
        <p:nvSpPr>
          <p:cNvPr id="1048977"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978"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pic>
        <p:nvPicPr>
          <p:cNvPr id="2097270" name="Picture 9"/>
          <p:cNvPicPr>
            <a:picLocks noChangeAspect="1" noChangeArrowheads="1"/>
          </p:cNvPicPr>
          <p:nvPr/>
        </p:nvPicPr>
        <p:blipFill>
          <a:blip xmlns:r="http://schemas.openxmlformats.org/officeDocument/2006/relationships" r:embed="rId2"/>
          <a:srcRect/>
          <a:stretch>
            <a:fillRect/>
          </a:stretch>
        </p:blipFill>
        <p:spPr bwMode="auto">
          <a:xfrm>
            <a:off x="2262188" y="2209800"/>
            <a:ext cx="5967412" cy="3122613"/>
          </a:xfrm>
          <a:prstGeom prst="rect"/>
          <a:noFill/>
          <a:ln>
            <a:noFill/>
          </a:ln>
          <a:effectLst/>
        </p:spPr>
      </p:pic>
    </p:spTree>
  </p:cSld>
  <p:clrMapOvr>
    <a:masterClrMapping/>
  </p:clrMapOvr>
  <p:transition>
    <p:wedge/>
  </p:transition>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982"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983"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984"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
        <p:nvSpPr>
          <p:cNvPr id="1048985" name="Text Box 6"/>
          <p:cNvSpPr txBox="1">
            <a:spLocks noChangeArrowheads="1"/>
          </p:cNvSpPr>
          <p:nvPr/>
        </p:nvSpPr>
        <p:spPr bwMode="auto">
          <a:xfrm>
            <a:off x="1066800" y="1295400"/>
            <a:ext cx="6553200" cy="2499361"/>
          </a:xfrm>
          <a:prstGeom prst="rect"/>
          <a:noFill/>
          <a:ln w="9525">
            <a:noFill/>
            <a:miter lim="800000"/>
            <a:headEnd/>
            <a:tailEnd/>
          </a:ln>
          <a:effectLst/>
        </p:spPr>
        <p:txBody>
          <a:bodyPr>
            <a:spAutoFit/>
          </a:bodyPr>
          <a:p>
            <a:pPr eaLnBrk="1" hangingPunct="1" indent="-342900" marL="342900">
              <a:spcBef>
                <a:spcPct val="15000"/>
              </a:spcBef>
            </a:pPr>
            <a:r>
              <a:rPr lang="en-US">
                <a:solidFill>
                  <a:schemeClr val="tx2"/>
                </a:solidFill>
              </a:rPr>
              <a:t>2.	The circuit shown is a</a:t>
            </a:r>
          </a:p>
          <a:p>
            <a:pPr eaLnBrk="1" hangingPunct="1" indent="-342900" marL="342900">
              <a:spcBef>
                <a:spcPct val="15000"/>
              </a:spcBef>
            </a:pPr>
            <a:r>
              <a:rPr lang="en-US">
                <a:solidFill>
                  <a:schemeClr val="tx2"/>
                </a:solidFill>
              </a:rPr>
              <a:t>	a.  serial-in/serial-out shift register</a:t>
            </a:r>
            <a:r>
              <a:rPr lang="en-US"/>
              <a:t> </a:t>
            </a:r>
            <a:r>
              <a:rPr lang="en-US">
                <a:solidFill>
                  <a:schemeClr val="tx2"/>
                </a:solidFill>
              </a:rPr>
              <a:t>	</a:t>
            </a:r>
          </a:p>
          <a:p>
            <a:pPr eaLnBrk="1" hangingPunct="1" indent="-342900" marL="342900">
              <a:spcBef>
                <a:spcPct val="15000"/>
              </a:spcBef>
            </a:pPr>
            <a:r>
              <a:rPr lang="en-US">
                <a:solidFill>
                  <a:schemeClr val="tx2"/>
                </a:solidFill>
              </a:rPr>
              <a:t>	b.  serial-in/parallel-out shift register</a:t>
            </a:r>
          </a:p>
          <a:p>
            <a:pPr eaLnBrk="1" hangingPunct="1" indent="-342900" marL="342900">
              <a:spcBef>
                <a:spcPct val="15000"/>
              </a:spcBef>
            </a:pPr>
            <a:r>
              <a:rPr lang="en-US">
                <a:solidFill>
                  <a:schemeClr val="tx2"/>
                </a:solidFill>
              </a:rPr>
              <a:t>	c.  parallel-in/serial-out shift register</a:t>
            </a:r>
          </a:p>
          <a:p>
            <a:pPr eaLnBrk="1" hangingPunct="1" indent="-342900" marL="342900">
              <a:spcBef>
                <a:spcPct val="15000"/>
              </a:spcBef>
            </a:pPr>
            <a:r>
              <a:rPr lang="en-US">
                <a:solidFill>
                  <a:schemeClr val="tx2"/>
                </a:solidFill>
              </a:rPr>
              <a:t>	d.  parallel-in/parallel-out shift register</a:t>
            </a:r>
            <a:endParaRPr i="1" lang="en-US">
              <a:solidFill>
                <a:schemeClr val="tx2"/>
              </a:solidFill>
            </a:endParaRPr>
          </a:p>
          <a:p>
            <a:pPr eaLnBrk="1" hangingPunct="1" indent="-342900" marL="342900">
              <a:spcBef>
                <a:spcPct val="15000"/>
              </a:spcBef>
            </a:pPr>
            <a:endParaRPr lang="en-US">
              <a:solidFill>
                <a:schemeClr val="tx2"/>
              </a:solidFill>
            </a:endParaRPr>
          </a:p>
        </p:txBody>
      </p:sp>
      <p:pic>
        <p:nvPicPr>
          <p:cNvPr id="2097272" name="Picture 7"/>
          <p:cNvPicPr>
            <a:picLocks noChangeAspect="1" noChangeArrowheads="1"/>
          </p:cNvPicPr>
          <p:nvPr/>
        </p:nvPicPr>
        <p:blipFill>
          <a:blip xmlns:r="http://schemas.openxmlformats.org/officeDocument/2006/relationships" r:embed="rId2"/>
          <a:srcRect/>
          <a:stretch>
            <a:fillRect/>
          </a:stretch>
        </p:blipFill>
        <p:spPr bwMode="auto">
          <a:xfrm>
            <a:off x="1905000" y="3505200"/>
            <a:ext cx="6248400" cy="2862263"/>
          </a:xfrm>
          <a:prstGeom prst="rect"/>
          <a:noFill/>
          <a:ln>
            <a:noFill/>
          </a:ln>
          <a:effectLst/>
        </p:spPr>
      </p:pic>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989"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990"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pic>
        <p:nvPicPr>
          <p:cNvPr id="2097274" name="Picture 9"/>
          <p:cNvPicPr>
            <a:picLocks noChangeAspect="1" noChangeArrowheads="1"/>
          </p:cNvPicPr>
          <p:nvPr/>
        </p:nvPicPr>
        <p:blipFill>
          <a:blip xmlns:r="http://schemas.openxmlformats.org/officeDocument/2006/relationships" r:embed="rId2"/>
          <a:srcRect/>
          <a:stretch>
            <a:fillRect/>
          </a:stretch>
        </p:blipFill>
        <p:spPr bwMode="auto">
          <a:xfrm>
            <a:off x="1828800" y="3657600"/>
            <a:ext cx="6096000" cy="2792413"/>
          </a:xfrm>
          <a:prstGeom prst="rect"/>
          <a:noFill/>
          <a:ln>
            <a:noFill/>
          </a:ln>
          <a:effectLst/>
        </p:spPr>
      </p:pic>
      <p:grpSp>
        <p:nvGrpSpPr>
          <p:cNvPr id="183" name="Group 10"/>
          <p:cNvGrpSpPr/>
          <p:nvPr/>
        </p:nvGrpSpPr>
        <p:grpSpPr bwMode="auto">
          <a:xfrm>
            <a:off x="990600" y="1447800"/>
            <a:ext cx="7086600" cy="3033713"/>
            <a:chOff x="864" y="912"/>
            <a:chExt cx="4464" cy="1911"/>
          </a:xfrm>
        </p:grpSpPr>
        <p:sp>
          <p:nvSpPr>
            <p:cNvPr id="1048991" name="Text Box 11"/>
            <p:cNvSpPr txBox="1">
              <a:spLocks noChangeArrowheads="1"/>
            </p:cNvSpPr>
            <p:nvPr/>
          </p:nvSpPr>
          <p:spPr bwMode="auto">
            <a:xfrm>
              <a:off x="864" y="912"/>
              <a:ext cx="4464" cy="1911"/>
            </a:xfrm>
            <a:prstGeom prst="rect"/>
            <a:noFill/>
            <a:ln w="9525">
              <a:noFill/>
              <a:miter lim="800000"/>
              <a:headEnd/>
              <a:tailEnd/>
            </a:ln>
            <a:effectLst/>
          </p:spPr>
          <p:txBody>
            <a:bodyPr>
              <a:spAutoFit/>
            </a:bodyPr>
            <a:p>
              <a:pPr eaLnBrk="1" hangingPunct="1" indent="-342900" marL="342900">
                <a:spcBef>
                  <a:spcPct val="15000"/>
                </a:spcBef>
              </a:pPr>
              <a:r>
                <a:rPr lang="en-US">
                  <a:solidFill>
                    <a:schemeClr val="tx2"/>
                  </a:solidFill>
                </a:rPr>
                <a:t>3.	If the </a:t>
              </a:r>
              <a:r>
                <a:rPr i="1" lang="en-US">
                  <a:solidFill>
                    <a:schemeClr val="tx2"/>
                  </a:solidFill>
                </a:rPr>
                <a:t>SHIFT/LOAD</a:t>
              </a:r>
              <a:r>
                <a:rPr lang="en-US">
                  <a:solidFill>
                    <a:schemeClr val="tx2"/>
                  </a:solidFill>
                </a:rPr>
                <a:t> line is HIGH, data</a:t>
              </a:r>
            </a:p>
            <a:p>
              <a:pPr eaLnBrk="1" hangingPunct="1" indent="-342900" marL="342900">
                <a:spcBef>
                  <a:spcPct val="15000"/>
                </a:spcBef>
              </a:pPr>
              <a:r>
                <a:rPr lang="en-US">
                  <a:solidFill>
                    <a:schemeClr val="tx2"/>
                  </a:solidFill>
                </a:rPr>
                <a:t>	a.  is loaded from </a:t>
              </a:r>
              <a:r>
                <a:rPr i="1" lang="en-US">
                  <a:solidFill>
                    <a:schemeClr val="tx2"/>
                  </a:solidFill>
                </a:rPr>
                <a:t>D</a:t>
              </a:r>
              <a:r>
                <a:rPr baseline="-25000" lang="en-US">
                  <a:solidFill>
                    <a:schemeClr val="tx2"/>
                  </a:solidFill>
                </a:rPr>
                <a:t>0</a:t>
              </a:r>
              <a:r>
                <a:rPr lang="en-US">
                  <a:solidFill>
                    <a:schemeClr val="tx2"/>
                  </a:solidFill>
                </a:rPr>
                <a:t>, </a:t>
              </a:r>
              <a:r>
                <a:rPr i="1" lang="en-US">
                  <a:solidFill>
                    <a:schemeClr val="tx2"/>
                  </a:solidFill>
                </a:rPr>
                <a:t>D</a:t>
              </a:r>
              <a:r>
                <a:rPr baseline="-25000" lang="en-US">
                  <a:solidFill>
                    <a:schemeClr val="tx2"/>
                  </a:solidFill>
                </a:rPr>
                <a:t>1</a:t>
              </a:r>
              <a:r>
                <a:rPr lang="en-US">
                  <a:solidFill>
                    <a:schemeClr val="tx2"/>
                  </a:solidFill>
                </a:rPr>
                <a:t>, </a:t>
              </a:r>
              <a:r>
                <a:rPr i="1" lang="en-US">
                  <a:solidFill>
                    <a:schemeClr val="tx2"/>
                  </a:solidFill>
                </a:rPr>
                <a:t>D</a:t>
              </a:r>
              <a:r>
                <a:rPr baseline="-25000" lang="en-US">
                  <a:solidFill>
                    <a:schemeClr val="tx2"/>
                  </a:solidFill>
                </a:rPr>
                <a:t>2</a:t>
              </a:r>
              <a:r>
                <a:rPr lang="en-US">
                  <a:solidFill>
                    <a:schemeClr val="tx2"/>
                  </a:solidFill>
                </a:rPr>
                <a:t> and </a:t>
              </a:r>
              <a:r>
                <a:rPr i="1" lang="en-US">
                  <a:solidFill>
                    <a:schemeClr val="tx2"/>
                  </a:solidFill>
                </a:rPr>
                <a:t>D</a:t>
              </a:r>
              <a:r>
                <a:rPr baseline="-25000" lang="en-US">
                  <a:solidFill>
                    <a:schemeClr val="tx2"/>
                  </a:solidFill>
                </a:rPr>
                <a:t>3</a:t>
              </a:r>
              <a:r>
                <a:rPr lang="en-US">
                  <a:solidFill>
                    <a:schemeClr val="tx2"/>
                  </a:solidFill>
                </a:rPr>
                <a:t> immediately</a:t>
              </a:r>
            </a:p>
            <a:p>
              <a:pPr eaLnBrk="1" hangingPunct="1" indent="-342900" marL="342900">
                <a:spcBef>
                  <a:spcPct val="15000"/>
                </a:spcBef>
              </a:pPr>
              <a:r>
                <a:rPr lang="en-US">
                  <a:solidFill>
                    <a:schemeClr val="tx2"/>
                  </a:solidFill>
                </a:rPr>
                <a:t>	b.  is loaded from </a:t>
              </a:r>
              <a:r>
                <a:rPr i="1" lang="en-US">
                  <a:solidFill>
                    <a:schemeClr val="tx2"/>
                  </a:solidFill>
                </a:rPr>
                <a:t>D</a:t>
              </a:r>
              <a:r>
                <a:rPr baseline="-25000" lang="en-US">
                  <a:solidFill>
                    <a:schemeClr val="tx2"/>
                  </a:solidFill>
                </a:rPr>
                <a:t>0</a:t>
              </a:r>
              <a:r>
                <a:rPr lang="en-US">
                  <a:solidFill>
                    <a:schemeClr val="tx2"/>
                  </a:solidFill>
                </a:rPr>
                <a:t>, </a:t>
              </a:r>
              <a:r>
                <a:rPr i="1" lang="en-US">
                  <a:solidFill>
                    <a:schemeClr val="tx2"/>
                  </a:solidFill>
                </a:rPr>
                <a:t>D</a:t>
              </a:r>
              <a:r>
                <a:rPr baseline="-25000" lang="en-US">
                  <a:solidFill>
                    <a:schemeClr val="tx2"/>
                  </a:solidFill>
                </a:rPr>
                <a:t>1</a:t>
              </a:r>
              <a:r>
                <a:rPr lang="en-US">
                  <a:solidFill>
                    <a:schemeClr val="tx2"/>
                  </a:solidFill>
                </a:rPr>
                <a:t>, </a:t>
              </a:r>
              <a:r>
                <a:rPr i="1" lang="en-US">
                  <a:solidFill>
                    <a:schemeClr val="tx2"/>
                  </a:solidFill>
                </a:rPr>
                <a:t>D</a:t>
              </a:r>
              <a:r>
                <a:rPr baseline="-25000" lang="en-US">
                  <a:solidFill>
                    <a:schemeClr val="tx2"/>
                  </a:solidFill>
                </a:rPr>
                <a:t>2</a:t>
              </a:r>
              <a:r>
                <a:rPr lang="en-US">
                  <a:solidFill>
                    <a:schemeClr val="tx2"/>
                  </a:solidFill>
                </a:rPr>
                <a:t> and </a:t>
              </a:r>
              <a:r>
                <a:rPr i="1" lang="en-US">
                  <a:solidFill>
                    <a:schemeClr val="tx2"/>
                  </a:solidFill>
                </a:rPr>
                <a:t>D</a:t>
              </a:r>
              <a:r>
                <a:rPr baseline="-25000" lang="en-US">
                  <a:solidFill>
                    <a:schemeClr val="tx2"/>
                  </a:solidFill>
                </a:rPr>
                <a:t>3</a:t>
              </a:r>
              <a:r>
                <a:rPr lang="en-US">
                  <a:solidFill>
                    <a:schemeClr val="tx2"/>
                  </a:solidFill>
                </a:rPr>
                <a:t> on the next CLK</a:t>
              </a:r>
            </a:p>
            <a:p>
              <a:pPr eaLnBrk="1" hangingPunct="1" indent="-342900" marL="342900">
                <a:spcBef>
                  <a:spcPct val="15000"/>
                </a:spcBef>
              </a:pPr>
              <a:r>
                <a:rPr lang="en-US">
                  <a:solidFill>
                    <a:schemeClr val="tx2"/>
                  </a:solidFill>
                </a:rPr>
                <a:t>	c.  shifted from left to right on the next CLK</a:t>
              </a:r>
              <a:endParaRPr i="1" lang="en-US">
                <a:solidFill>
                  <a:schemeClr val="tx2"/>
                </a:solidFill>
              </a:endParaRPr>
            </a:p>
            <a:p>
              <a:pPr eaLnBrk="1" hangingPunct="1" indent="-342900" marL="342900">
                <a:spcBef>
                  <a:spcPct val="15000"/>
                </a:spcBef>
              </a:pPr>
              <a:r>
                <a:rPr i="1" lang="en-US">
                  <a:solidFill>
                    <a:schemeClr val="tx2"/>
                  </a:solidFill>
                </a:rPr>
                <a:t>	</a:t>
              </a:r>
              <a:r>
                <a:rPr lang="en-US">
                  <a:solidFill>
                    <a:schemeClr val="tx2"/>
                  </a:solidFill>
                </a:rPr>
                <a:t>d.  shifted from right to left on the next CLK</a:t>
              </a:r>
              <a:endParaRPr i="1" lang="en-US">
                <a:solidFill>
                  <a:schemeClr val="tx2"/>
                </a:solidFill>
              </a:endParaRPr>
            </a:p>
            <a:p>
              <a:pPr eaLnBrk="1" hangingPunct="1" indent="-342900" marL="342900">
                <a:spcBef>
                  <a:spcPct val="15000"/>
                </a:spcBef>
              </a:pPr>
              <a:endParaRPr lang="en-US">
                <a:solidFill>
                  <a:schemeClr val="tx2"/>
                </a:solidFill>
              </a:endParaRPr>
            </a:p>
          </p:txBody>
        </p:sp>
        <p:sp>
          <p:nvSpPr>
            <p:cNvPr id="1048992" name="Line 12"/>
            <p:cNvSpPr>
              <a:spLocks noChangeShapeType="1"/>
            </p:cNvSpPr>
            <p:nvPr/>
          </p:nvSpPr>
          <p:spPr bwMode="auto">
            <a:xfrm>
              <a:off x="2208" y="960"/>
              <a:ext cx="480" cy="0"/>
            </a:xfrm>
            <a:prstGeom prst="line"/>
            <a:noFill/>
            <a:ln w="9525">
              <a:solidFill>
                <a:schemeClr val="tx1"/>
              </a:solidFill>
              <a:round/>
              <a:headEnd/>
              <a:tailEnd/>
            </a:ln>
            <a:effectLst/>
          </p:spPr>
          <p:txBody>
            <a:bodyPr/>
            <a:p>
              <a:endParaRPr lang="en-US"/>
            </a:p>
          </p:txBody>
        </p:sp>
      </p:grpSp>
      <p:sp>
        <p:nvSpPr>
          <p:cNvPr id="1048993" name="Text Box 13"/>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997"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998"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999"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
        <p:nvSpPr>
          <p:cNvPr id="1049000" name="Text Box 6"/>
          <p:cNvSpPr txBox="1">
            <a:spLocks noChangeArrowheads="1"/>
          </p:cNvSpPr>
          <p:nvPr/>
        </p:nvSpPr>
        <p:spPr bwMode="auto">
          <a:xfrm>
            <a:off x="914400" y="1447800"/>
            <a:ext cx="7086600" cy="3129281"/>
          </a:xfrm>
          <a:prstGeom prst="rect"/>
          <a:noFill/>
          <a:ln w="9525">
            <a:noFill/>
            <a:miter lim="800000"/>
            <a:headEnd/>
            <a:tailEnd/>
          </a:ln>
          <a:effectLst/>
        </p:spPr>
        <p:txBody>
          <a:bodyPr>
            <a:spAutoFit/>
          </a:bodyPr>
          <a:p>
            <a:pPr eaLnBrk="1" hangingPunct="1" indent="-342900" marL="342900">
              <a:spcBef>
                <a:spcPct val="30000"/>
              </a:spcBef>
            </a:pPr>
            <a:r>
              <a:rPr lang="en-US">
                <a:solidFill>
                  <a:schemeClr val="tx2"/>
                </a:solidFill>
              </a:rPr>
              <a:t>4.	A 4-bit parallel-in/parallel-out shift register will store data for</a:t>
            </a:r>
          </a:p>
          <a:p>
            <a:pPr eaLnBrk="1" hangingPunct="1" indent="-342900" marL="342900">
              <a:spcBef>
                <a:spcPct val="30000"/>
              </a:spcBef>
            </a:pPr>
            <a:r>
              <a:rPr lang="en-US">
                <a:solidFill>
                  <a:schemeClr val="tx2"/>
                </a:solidFill>
              </a:rPr>
              <a:t>	a.  1 clock period</a:t>
            </a:r>
          </a:p>
          <a:p>
            <a:pPr eaLnBrk="1" hangingPunct="1" indent="-342900" marL="342900">
              <a:spcBef>
                <a:spcPct val="30000"/>
              </a:spcBef>
            </a:pPr>
            <a:r>
              <a:rPr lang="en-US">
                <a:solidFill>
                  <a:schemeClr val="tx2"/>
                </a:solidFill>
              </a:rPr>
              <a:t>	b.  2 clock periods </a:t>
            </a:r>
          </a:p>
          <a:p>
            <a:pPr eaLnBrk="1" hangingPunct="1" indent="-342900" marL="342900">
              <a:spcBef>
                <a:spcPct val="30000"/>
              </a:spcBef>
            </a:pPr>
            <a:r>
              <a:rPr lang="en-US">
                <a:solidFill>
                  <a:schemeClr val="tx2"/>
                </a:solidFill>
              </a:rPr>
              <a:t>	c.  3 clock periods</a:t>
            </a:r>
            <a:endParaRPr i="1" lang="en-US">
              <a:solidFill>
                <a:schemeClr val="tx2"/>
              </a:solidFill>
            </a:endParaRPr>
          </a:p>
          <a:p>
            <a:pPr eaLnBrk="1" hangingPunct="1" indent="-342900" marL="342900">
              <a:spcBef>
                <a:spcPct val="30000"/>
              </a:spcBef>
            </a:pPr>
            <a:r>
              <a:rPr i="1" lang="en-US">
                <a:solidFill>
                  <a:schemeClr val="tx2"/>
                </a:solidFill>
              </a:rPr>
              <a:t>	</a:t>
            </a:r>
            <a:r>
              <a:rPr lang="en-US">
                <a:solidFill>
                  <a:schemeClr val="tx2"/>
                </a:solidFill>
              </a:rPr>
              <a:t>d.  4 clock periods</a:t>
            </a:r>
            <a:endParaRPr i="1" lang="en-US">
              <a:solidFill>
                <a:schemeClr val="tx2"/>
              </a:solidFill>
            </a:endParaRPr>
          </a:p>
          <a:p>
            <a:pPr eaLnBrk="1" hangingPunct="1" indent="-342900" marL="342900">
              <a:spcBef>
                <a:spcPct val="30000"/>
              </a:spcBef>
            </a:pPr>
            <a:endParaRPr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9004"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005" name="Text Box 3"/>
          <p:cNvSpPr txBox="1">
            <a:spLocks noChangeArrowheads="1"/>
          </p:cNvSpPr>
          <p:nvPr/>
        </p:nvSpPr>
        <p:spPr bwMode="auto">
          <a:xfrm>
            <a:off x="914400" y="1524000"/>
            <a:ext cx="7467600" cy="2763521"/>
          </a:xfrm>
          <a:prstGeom prst="rect"/>
          <a:noFill/>
          <a:ln w="9525">
            <a:noFill/>
            <a:miter lim="800000"/>
            <a:headEnd/>
            <a:tailEnd/>
          </a:ln>
          <a:effectLst/>
        </p:spPr>
        <p:txBody>
          <a:bodyPr>
            <a:spAutoFit/>
          </a:bodyPr>
          <a:p>
            <a:pPr eaLnBrk="1" hangingPunct="1">
              <a:spcBef>
                <a:spcPct val="50000"/>
              </a:spcBef>
            </a:pPr>
            <a:r>
              <a:rPr lang="en-US">
                <a:solidFill>
                  <a:schemeClr val="tx2"/>
                </a:solidFill>
              </a:rPr>
              <a:t>5. The 74HC164 (shown) has two serial inputs. If data is placed on the </a:t>
            </a:r>
            <a:r>
              <a:rPr i="1" lang="en-US">
                <a:solidFill>
                  <a:schemeClr val="tx2"/>
                </a:solidFill>
              </a:rPr>
              <a:t>A</a:t>
            </a:r>
            <a:r>
              <a:rPr lang="en-US">
                <a:solidFill>
                  <a:schemeClr val="tx2"/>
                </a:solidFill>
              </a:rPr>
              <a:t> input, the </a:t>
            </a:r>
            <a:r>
              <a:rPr i="1" lang="en-US">
                <a:solidFill>
                  <a:schemeClr val="tx2"/>
                </a:solidFill>
              </a:rPr>
              <a:t>B</a:t>
            </a:r>
            <a:r>
              <a:rPr lang="en-US">
                <a:solidFill>
                  <a:schemeClr val="tx2"/>
                </a:solidFill>
              </a:rPr>
              <a:t> input </a:t>
            </a:r>
          </a:p>
          <a:p>
            <a:pPr eaLnBrk="1" hangingPunct="1">
              <a:spcBef>
                <a:spcPct val="10000"/>
              </a:spcBef>
            </a:pPr>
            <a:r>
              <a:rPr lang="en-US">
                <a:solidFill>
                  <a:schemeClr val="tx2"/>
                </a:solidFill>
              </a:rPr>
              <a:t>	a. could serve as an active LOW enable</a:t>
            </a:r>
            <a:endParaRPr baseline="30000" lang="en-US">
              <a:solidFill>
                <a:schemeClr val="tx2"/>
              </a:solidFill>
            </a:endParaRPr>
          </a:p>
          <a:p>
            <a:pPr eaLnBrk="1" hangingPunct="1">
              <a:spcBef>
                <a:spcPct val="10000"/>
              </a:spcBef>
            </a:pPr>
            <a:r>
              <a:rPr lang="en-US">
                <a:solidFill>
                  <a:schemeClr val="tx2"/>
                </a:solidFill>
              </a:rPr>
              <a:t>	b. could serve as an active HIGH enable</a:t>
            </a:r>
          </a:p>
          <a:p>
            <a:pPr eaLnBrk="1" hangingPunct="1">
              <a:spcBef>
                <a:spcPct val="10000"/>
              </a:spcBef>
            </a:pPr>
            <a:r>
              <a:rPr lang="en-US">
                <a:solidFill>
                  <a:schemeClr val="tx2"/>
                </a:solidFill>
              </a:rPr>
              <a:t>	c. should be connected to ground</a:t>
            </a:r>
          </a:p>
          <a:p>
            <a:pPr eaLnBrk="1" hangingPunct="1">
              <a:spcBef>
                <a:spcPct val="10000"/>
              </a:spcBef>
            </a:pPr>
            <a:r>
              <a:rPr lang="en-US">
                <a:solidFill>
                  <a:schemeClr val="tx2"/>
                </a:solidFill>
              </a:rPr>
              <a:t>	d. should be left open</a:t>
            </a:r>
          </a:p>
          <a:p>
            <a:pPr eaLnBrk="1" hangingPunct="1">
              <a:spcBef>
                <a:spcPct val="10000"/>
              </a:spcBef>
            </a:pPr>
            <a:endParaRPr lang="en-US">
              <a:solidFill>
                <a:schemeClr val="tx2"/>
              </a:solidFill>
            </a:endParaRPr>
          </a:p>
        </p:txBody>
      </p:sp>
      <p:sp>
        <p:nvSpPr>
          <p:cNvPr id="1049006"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007"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pic>
        <p:nvPicPr>
          <p:cNvPr id="2097276" name="Picture 6"/>
          <p:cNvPicPr>
            <a:picLocks noChangeAspect="1" noChangeArrowheads="1"/>
          </p:cNvPicPr>
          <p:nvPr/>
        </p:nvPicPr>
        <p:blipFill>
          <a:blip xmlns:r="http://schemas.openxmlformats.org/officeDocument/2006/relationships" r:embed="rId2"/>
          <a:srcRect/>
          <a:stretch>
            <a:fillRect/>
          </a:stretch>
        </p:blipFill>
        <p:spPr bwMode="auto">
          <a:xfrm>
            <a:off x="1219200" y="4114800"/>
            <a:ext cx="6634163" cy="2092325"/>
          </a:xfrm>
          <a:prstGeom prst="rect"/>
          <a:noFill/>
          <a:ln>
            <a:noFill/>
          </a:ln>
          <a:effectLst/>
        </p:spPr>
      </p:pic>
      <p:sp>
        <p:nvSpPr>
          <p:cNvPr id="1049008" name="Rectangle 7"/>
          <p:cNvSpPr>
            <a:spLocks noChangeArrowheads="1"/>
          </p:cNvSpPr>
          <p:nvPr/>
        </p:nvSpPr>
        <p:spPr bwMode="auto">
          <a:xfrm>
            <a:off x="914400" y="4462463"/>
            <a:ext cx="381000" cy="182562"/>
          </a:xfrm>
          <a:prstGeom prst="rect"/>
          <a:noFill/>
          <a:ln w="9525">
            <a:noFill/>
            <a:miter lim="800000"/>
            <a:headEnd/>
            <a:tailEnd/>
          </a:ln>
        </p:spPr>
        <p:txBody>
          <a:bodyPr bIns="0" lIns="0" rIns="0" tIns="0">
            <a:spAutoFit/>
          </a:bodyPr>
          <a:p>
            <a:r>
              <a:rPr sz="1200" lang="en-US">
                <a:solidFill>
                  <a:srgbClr val="000000"/>
                </a:solidFill>
                <a:latin typeface="Times" pitchFamily="18" charset="0"/>
              </a:rPr>
              <a:t>CLK</a:t>
            </a:r>
            <a:endParaRPr sz="1200" lang="en-US"/>
          </a:p>
        </p:txBody>
      </p:sp>
      <p:sp>
        <p:nvSpPr>
          <p:cNvPr id="1049009" name="Text Box 8"/>
          <p:cNvSpPr txBox="1">
            <a:spLocks noChangeArrowheads="1"/>
          </p:cNvSpPr>
          <p:nvPr/>
        </p:nvSpPr>
        <p:spPr bwMode="auto">
          <a:xfrm>
            <a:off x="2951163" y="61261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0</a:t>
            </a:r>
          </a:p>
        </p:txBody>
      </p:sp>
      <p:sp>
        <p:nvSpPr>
          <p:cNvPr id="1049010" name="Text Box 9"/>
          <p:cNvSpPr txBox="1">
            <a:spLocks noChangeArrowheads="1"/>
          </p:cNvSpPr>
          <p:nvPr/>
        </p:nvSpPr>
        <p:spPr bwMode="auto">
          <a:xfrm>
            <a:off x="3621088" y="61261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1</a:t>
            </a:r>
          </a:p>
        </p:txBody>
      </p:sp>
      <p:sp>
        <p:nvSpPr>
          <p:cNvPr id="1049011" name="Text Box 10"/>
          <p:cNvSpPr txBox="1">
            <a:spLocks noChangeArrowheads="1"/>
          </p:cNvSpPr>
          <p:nvPr/>
        </p:nvSpPr>
        <p:spPr bwMode="auto">
          <a:xfrm>
            <a:off x="4310063" y="61261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2</a:t>
            </a:r>
          </a:p>
        </p:txBody>
      </p:sp>
      <p:sp>
        <p:nvSpPr>
          <p:cNvPr id="1049012" name="Text Box 11"/>
          <p:cNvSpPr txBox="1">
            <a:spLocks noChangeArrowheads="1"/>
          </p:cNvSpPr>
          <p:nvPr/>
        </p:nvSpPr>
        <p:spPr bwMode="auto">
          <a:xfrm>
            <a:off x="4953000" y="611822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3</a:t>
            </a:r>
          </a:p>
        </p:txBody>
      </p:sp>
      <p:sp>
        <p:nvSpPr>
          <p:cNvPr id="1049013" name="Rectangle 12"/>
          <p:cNvSpPr>
            <a:spLocks noChangeArrowheads="1"/>
          </p:cNvSpPr>
          <p:nvPr/>
        </p:nvSpPr>
        <p:spPr bwMode="auto">
          <a:xfrm>
            <a:off x="914400" y="4191000"/>
            <a:ext cx="381000" cy="182563"/>
          </a:xfrm>
          <a:prstGeom prst="rect"/>
          <a:noFill/>
          <a:ln w="9525">
            <a:noFill/>
            <a:miter lim="800000"/>
            <a:headEnd/>
            <a:tailEnd/>
          </a:ln>
        </p:spPr>
        <p:txBody>
          <a:bodyPr bIns="0" lIns="0" rIns="0" tIns="0">
            <a:spAutoFit/>
          </a:bodyPr>
          <a:p>
            <a:r>
              <a:rPr sz="1200" i="1" lang="en-US">
                <a:solidFill>
                  <a:srgbClr val="000000"/>
                </a:solidFill>
                <a:latin typeface="Times" pitchFamily="18" charset="0"/>
              </a:rPr>
              <a:t>CLR</a:t>
            </a:r>
            <a:endParaRPr sz="1200" lang="en-US"/>
          </a:p>
        </p:txBody>
      </p:sp>
      <p:sp>
        <p:nvSpPr>
          <p:cNvPr id="1049014" name="Text Box 13"/>
          <p:cNvSpPr txBox="1">
            <a:spLocks noChangeArrowheads="1"/>
          </p:cNvSpPr>
          <p:nvPr/>
        </p:nvSpPr>
        <p:spPr bwMode="auto">
          <a:xfrm>
            <a:off x="5618163" y="61261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4</a:t>
            </a:r>
          </a:p>
        </p:txBody>
      </p:sp>
      <p:sp>
        <p:nvSpPr>
          <p:cNvPr id="1049015" name="Text Box 14"/>
          <p:cNvSpPr txBox="1">
            <a:spLocks noChangeArrowheads="1"/>
          </p:cNvSpPr>
          <p:nvPr/>
        </p:nvSpPr>
        <p:spPr bwMode="auto">
          <a:xfrm>
            <a:off x="6288088" y="61261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5</a:t>
            </a:r>
          </a:p>
        </p:txBody>
      </p:sp>
      <p:sp>
        <p:nvSpPr>
          <p:cNvPr id="1049016" name="Text Box 15"/>
          <p:cNvSpPr txBox="1">
            <a:spLocks noChangeArrowheads="1"/>
          </p:cNvSpPr>
          <p:nvPr/>
        </p:nvSpPr>
        <p:spPr bwMode="auto">
          <a:xfrm>
            <a:off x="6977063" y="61261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6</a:t>
            </a:r>
          </a:p>
        </p:txBody>
      </p:sp>
      <p:sp>
        <p:nvSpPr>
          <p:cNvPr id="1049017" name="Text Box 16"/>
          <p:cNvSpPr txBox="1">
            <a:spLocks noChangeArrowheads="1"/>
          </p:cNvSpPr>
          <p:nvPr/>
        </p:nvSpPr>
        <p:spPr bwMode="auto">
          <a:xfrm>
            <a:off x="7620000" y="611822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7</a:t>
            </a:r>
          </a:p>
        </p:txBody>
      </p:sp>
      <p:sp>
        <p:nvSpPr>
          <p:cNvPr id="1049018" name="Line 17"/>
          <p:cNvSpPr>
            <a:spLocks noChangeShapeType="1"/>
          </p:cNvSpPr>
          <p:nvPr/>
        </p:nvSpPr>
        <p:spPr bwMode="auto">
          <a:xfrm>
            <a:off x="927100" y="4191000"/>
            <a:ext cx="228600" cy="0"/>
          </a:xfrm>
          <a:prstGeom prst="line"/>
          <a:noFill/>
          <a:ln w="9525">
            <a:solidFill>
              <a:schemeClr val="tx1"/>
            </a:solidFill>
            <a:round/>
            <a:headEnd/>
            <a:tailEnd/>
          </a:ln>
          <a:effectLst/>
        </p:spPr>
        <p:txBody>
          <a:bodyPr/>
          <a:p>
            <a:endParaRPr lang="en-US"/>
          </a:p>
        </p:txBody>
      </p:sp>
      <p:sp>
        <p:nvSpPr>
          <p:cNvPr id="1049019" name="Rectangle 18"/>
          <p:cNvSpPr>
            <a:spLocks noChangeArrowheads="1"/>
          </p:cNvSpPr>
          <p:nvPr/>
        </p:nvSpPr>
        <p:spPr bwMode="auto">
          <a:xfrm>
            <a:off x="838200" y="4724400"/>
            <a:ext cx="381000" cy="533400"/>
          </a:xfrm>
          <a:prstGeom prst="rect"/>
          <a:noFill/>
          <a:ln w="9525">
            <a:noFill/>
            <a:miter lim="800000"/>
            <a:headEnd/>
            <a:tailEnd/>
          </a:ln>
        </p:spPr>
        <p:txBody>
          <a:bodyPr bIns="0" lIns="0" rIns="0" tIns="0">
            <a:spAutoFit/>
          </a:bodyPr>
          <a:p>
            <a:r>
              <a:rPr sz="1200" lang="en-US">
                <a:solidFill>
                  <a:srgbClr val="FF0000"/>
                </a:solidFill>
                <a:latin typeface="Times" pitchFamily="18" charset="0"/>
              </a:rPr>
              <a:t>Serial  inputs</a:t>
            </a:r>
            <a:endParaRPr sz="1200" lang="en-US">
              <a:solidFill>
                <a:srgbClr val="FF0000"/>
              </a:solidFill>
            </a:endParaRPr>
          </a:p>
        </p:txBody>
      </p:sp>
      <p:sp>
        <p:nvSpPr>
          <p:cNvPr id="1049020" name="Text Box 19"/>
          <p:cNvSpPr txBox="1">
            <a:spLocks noChangeArrowheads="1"/>
          </p:cNvSpPr>
          <p:nvPr/>
        </p:nvSpPr>
        <p:spPr bwMode="auto">
          <a:xfrm>
            <a:off x="1225550" y="4660900"/>
            <a:ext cx="381000" cy="274638"/>
          </a:xfrm>
          <a:prstGeom prst="rect"/>
          <a:noFill/>
          <a:ln w="9525">
            <a:noFill/>
            <a:miter lim="800000"/>
            <a:headEnd/>
            <a:tailEnd/>
          </a:ln>
          <a:effectLst/>
        </p:spPr>
        <p:txBody>
          <a:bodyPr>
            <a:spAutoFit/>
          </a:bodyPr>
          <a:p>
            <a:pPr>
              <a:spcBef>
                <a:spcPct val="50000"/>
              </a:spcBef>
            </a:pPr>
            <a:r>
              <a:rPr sz="1200" i="1" lang="en-US">
                <a:solidFill>
                  <a:srgbClr val="FF0000"/>
                </a:solidFill>
              </a:rPr>
              <a:t>A</a:t>
            </a:r>
          </a:p>
        </p:txBody>
      </p:sp>
      <p:sp>
        <p:nvSpPr>
          <p:cNvPr id="1049021" name="Text Box 20"/>
          <p:cNvSpPr txBox="1">
            <a:spLocks noChangeArrowheads="1"/>
          </p:cNvSpPr>
          <p:nvPr/>
        </p:nvSpPr>
        <p:spPr bwMode="auto">
          <a:xfrm>
            <a:off x="1219200" y="4857750"/>
            <a:ext cx="381000" cy="274638"/>
          </a:xfrm>
          <a:prstGeom prst="rect"/>
          <a:noFill/>
          <a:ln w="9525">
            <a:noFill/>
            <a:miter lim="800000"/>
            <a:headEnd/>
            <a:tailEnd/>
          </a:ln>
          <a:effectLst/>
        </p:spPr>
        <p:txBody>
          <a:bodyPr>
            <a:spAutoFit/>
          </a:bodyPr>
          <a:p>
            <a:pPr>
              <a:spcBef>
                <a:spcPct val="50000"/>
              </a:spcBef>
            </a:pPr>
            <a:r>
              <a:rPr sz="1200" i="1" lang="en-US">
                <a:solidFill>
                  <a:srgbClr val="FF0000"/>
                </a:solidFill>
              </a:rPr>
              <a:t>B</a:t>
            </a: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9025" name="Rectangle 8"/>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026" name="WordArt 9"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
        <p:nvSpPr>
          <p:cNvPr id="1049027" name="Text Box 7"/>
          <p:cNvSpPr txBox="1">
            <a:spLocks noChangeArrowheads="1"/>
          </p:cNvSpPr>
          <p:nvPr/>
        </p:nvSpPr>
        <p:spPr bwMode="auto">
          <a:xfrm>
            <a:off x="914400" y="1524000"/>
            <a:ext cx="7848600" cy="3484880"/>
          </a:xfrm>
          <a:prstGeom prst="rect"/>
          <a:noFill/>
          <a:ln w="9525">
            <a:noFill/>
            <a:miter lim="800000"/>
            <a:headEnd/>
            <a:tailEnd/>
          </a:ln>
          <a:effectLst/>
        </p:spPr>
        <p:txBody>
          <a:bodyPr>
            <a:spAutoFit/>
          </a:bodyPr>
          <a:p>
            <a:pPr eaLnBrk="1" hangingPunct="1" indent="-342900" marL="342900">
              <a:spcBef>
                <a:spcPct val="30000"/>
              </a:spcBef>
            </a:pPr>
            <a:r>
              <a:rPr lang="en-US">
                <a:solidFill>
                  <a:schemeClr val="tx2"/>
                </a:solidFill>
              </a:rPr>
              <a:t>6.	An advantage of a ring counter over a Johnson counter is that the ring counter </a:t>
            </a:r>
          </a:p>
          <a:p>
            <a:pPr eaLnBrk="1" hangingPunct="1" indent="-342900" marL="342900">
              <a:spcBef>
                <a:spcPct val="30000"/>
              </a:spcBef>
            </a:pPr>
            <a:r>
              <a:rPr lang="en-US">
                <a:solidFill>
                  <a:schemeClr val="tx2"/>
                </a:solidFill>
              </a:rPr>
              <a:t>	a.  has more possible states for a given number of flip-flops</a:t>
            </a:r>
          </a:p>
          <a:p>
            <a:pPr eaLnBrk="1" hangingPunct="1" indent="-342900" marL="342900">
              <a:spcBef>
                <a:spcPct val="30000"/>
              </a:spcBef>
            </a:pPr>
            <a:r>
              <a:rPr lang="en-US">
                <a:solidFill>
                  <a:schemeClr val="tx2"/>
                </a:solidFill>
              </a:rPr>
              <a:t>	b.  is cleared after each cycle</a:t>
            </a:r>
          </a:p>
          <a:p>
            <a:pPr eaLnBrk="1" hangingPunct="1" indent="-342900" marL="342900">
              <a:spcBef>
                <a:spcPct val="30000"/>
              </a:spcBef>
            </a:pPr>
            <a:r>
              <a:rPr lang="en-US">
                <a:solidFill>
                  <a:schemeClr val="tx2"/>
                </a:solidFill>
              </a:rPr>
              <a:t>	c.  allows only one bit to change at a time</a:t>
            </a:r>
            <a:endParaRPr i="1" lang="en-US">
              <a:solidFill>
                <a:schemeClr val="tx2"/>
              </a:solidFill>
            </a:endParaRPr>
          </a:p>
          <a:p>
            <a:pPr eaLnBrk="1" hangingPunct="1" indent="-342900" marL="342900">
              <a:spcBef>
                <a:spcPct val="30000"/>
              </a:spcBef>
            </a:pPr>
            <a:r>
              <a:rPr i="1" lang="en-US">
                <a:solidFill>
                  <a:schemeClr val="tx2"/>
                </a:solidFill>
              </a:rPr>
              <a:t>	</a:t>
            </a:r>
            <a:r>
              <a:rPr lang="en-US">
                <a:solidFill>
                  <a:schemeClr val="tx2"/>
                </a:solidFill>
              </a:rPr>
              <a:t>d.  is self-decoding</a:t>
            </a:r>
            <a:r>
              <a:rPr lang="en-US"/>
              <a:t> </a:t>
            </a:r>
            <a:endParaRPr i="1" lang="en-US">
              <a:solidFill>
                <a:schemeClr val="tx2"/>
              </a:solidFill>
            </a:endParaRPr>
          </a:p>
          <a:p>
            <a:pPr eaLnBrk="1" hangingPunct="1" indent="-342900" marL="342900">
              <a:spcBef>
                <a:spcPct val="30000"/>
              </a:spcBef>
            </a:pPr>
            <a:endParaRPr lang="en-US">
              <a:solidFill>
                <a:schemeClr val="tx2"/>
              </a:solidFill>
            </a:endParaRPr>
          </a:p>
        </p:txBody>
      </p:sp>
    </p:spTree>
    <p:custDataLst>
      <p:tags r:id="rId2"/>
    </p:custDataLst>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9031" name="Rectangle 8"/>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032" name="WordArt 9"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
        <p:nvSpPr>
          <p:cNvPr id="1049033" name="Text Box 7"/>
          <p:cNvSpPr txBox="1">
            <a:spLocks noChangeArrowheads="1"/>
          </p:cNvSpPr>
          <p:nvPr/>
        </p:nvSpPr>
        <p:spPr bwMode="auto">
          <a:xfrm>
            <a:off x="990600" y="1646238"/>
            <a:ext cx="7086600" cy="2308353"/>
          </a:xfrm>
          <a:prstGeom prst="rect"/>
          <a:noFill/>
          <a:ln w="9525">
            <a:noFill/>
            <a:miter lim="800000"/>
            <a:headEnd/>
            <a:tailEnd/>
          </a:ln>
          <a:effectLst/>
        </p:spPr>
        <p:txBody>
          <a:bodyPr>
            <a:spAutoFit/>
          </a:bodyPr>
          <a:p>
            <a:pPr eaLnBrk="1" hangingPunct="1" indent="-342900" marL="342900">
              <a:spcBef>
                <a:spcPct val="30000"/>
              </a:spcBef>
            </a:pPr>
            <a:r>
              <a:rPr lang="en-US">
                <a:solidFill>
                  <a:schemeClr val="tx2"/>
                </a:solidFill>
              </a:rPr>
              <a:t>7.	A possible sequence for a 4-bit ring counter is</a:t>
            </a:r>
          </a:p>
          <a:p>
            <a:pPr eaLnBrk="1" hangingPunct="1" indent="-342900" marL="342900">
              <a:spcBef>
                <a:spcPct val="30000"/>
              </a:spcBef>
            </a:pPr>
            <a:r>
              <a:rPr lang="en-US">
                <a:solidFill>
                  <a:schemeClr val="tx2"/>
                </a:solidFill>
              </a:rPr>
              <a:t>	a. … 1111, 1110, 1101 …</a:t>
            </a:r>
            <a:r>
              <a:rPr lang="en-US"/>
              <a:t> </a:t>
            </a:r>
            <a:endParaRPr lang="en-US">
              <a:solidFill>
                <a:schemeClr val="tx2"/>
              </a:solidFill>
            </a:endParaRPr>
          </a:p>
          <a:p>
            <a:pPr eaLnBrk="1" hangingPunct="1" indent="-342900" marL="342900">
              <a:spcBef>
                <a:spcPct val="30000"/>
              </a:spcBef>
            </a:pPr>
            <a:r>
              <a:rPr lang="en-US">
                <a:solidFill>
                  <a:schemeClr val="tx2"/>
                </a:solidFill>
              </a:rPr>
              <a:t>	b.  … 0000, 0001, 0010 … </a:t>
            </a:r>
          </a:p>
          <a:p>
            <a:pPr eaLnBrk="1" hangingPunct="1" indent="-342900" marL="342900">
              <a:spcBef>
                <a:spcPct val="30000"/>
              </a:spcBef>
            </a:pPr>
            <a:r>
              <a:rPr lang="en-US">
                <a:solidFill>
                  <a:schemeClr val="tx2"/>
                </a:solidFill>
              </a:rPr>
              <a:t>	c.  … 0001, 0011, 0111 … </a:t>
            </a:r>
            <a:endParaRPr i="1" lang="en-US">
              <a:solidFill>
                <a:schemeClr val="tx2"/>
              </a:solidFill>
            </a:endParaRPr>
          </a:p>
          <a:p>
            <a:pPr eaLnBrk="1" hangingPunct="1" indent="-342900" marL="342900">
              <a:spcBef>
                <a:spcPct val="30000"/>
              </a:spcBef>
            </a:pPr>
            <a:r>
              <a:rPr i="1" lang="en-US">
                <a:solidFill>
                  <a:schemeClr val="tx2"/>
                </a:solidFill>
              </a:rPr>
              <a:t>	</a:t>
            </a:r>
            <a:r>
              <a:rPr lang="en-US">
                <a:solidFill>
                  <a:schemeClr val="tx2"/>
                </a:solidFill>
              </a:rPr>
              <a:t>d. … 1000, 0100, 0010 … </a:t>
            </a:r>
          </a:p>
        </p:txBody>
      </p:sp>
    </p:spTree>
    <p:custDataLst>
      <p:tags r:id="rId2"/>
    </p:custDataLst>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77" name=""/>
        <p:cNvGrpSpPr/>
        <p:nvPr/>
      </p:nvGrpSpPr>
      <p:grpSpPr>
        <a:xfrm>
          <a:off x="0" y="0"/>
          <a:ext cx="0" cy="0"/>
          <a:chOff x="0" y="0"/>
          <a:chExt cx="0" cy="0"/>
        </a:xfrm>
      </p:grpSpPr>
      <p:pic>
        <p:nvPicPr>
          <p:cNvPr id="2097174"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32"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633" name="Text Box 39"/>
          <p:cNvSpPr txBox="1">
            <a:spLocks noChangeArrowheads="1"/>
          </p:cNvSpPr>
          <p:nvPr/>
        </p:nvSpPr>
        <p:spPr bwMode="auto">
          <a:xfrm>
            <a:off x="990600" y="1676400"/>
            <a:ext cx="7086600" cy="822325"/>
          </a:xfrm>
          <a:prstGeom prst="rect"/>
          <a:noFill/>
          <a:ln w="9525">
            <a:noFill/>
            <a:miter lim="800000"/>
            <a:headEnd/>
            <a:tailEnd/>
          </a:ln>
          <a:effectLst/>
        </p:spPr>
        <p:txBody>
          <a:bodyPr>
            <a:spAutoFit/>
          </a:bodyPr>
          <a:p>
            <a:pPr eaLnBrk="1" hangingPunct="1">
              <a:spcBef>
                <a:spcPct val="50000"/>
              </a:spcBef>
            </a:pPr>
            <a:r>
              <a:rPr lang="en-US"/>
              <a:t>An application of shift registers is conversion of serial data to parallel form.</a:t>
            </a:r>
          </a:p>
        </p:txBody>
      </p:sp>
      <p:sp>
        <p:nvSpPr>
          <p:cNvPr id="1048634" name="Text Box 40"/>
          <p:cNvSpPr txBox="1">
            <a:spLocks noChangeArrowheads="1"/>
          </p:cNvSpPr>
          <p:nvPr/>
        </p:nvSpPr>
        <p:spPr bwMode="auto">
          <a:xfrm>
            <a:off x="990600" y="2514600"/>
            <a:ext cx="7315200" cy="822325"/>
          </a:xfrm>
          <a:prstGeom prst="rect"/>
          <a:noFill/>
          <a:ln w="9525">
            <a:noFill/>
            <a:miter lim="800000"/>
            <a:headEnd/>
            <a:tailEnd/>
          </a:ln>
          <a:effectLst/>
        </p:spPr>
        <p:txBody>
          <a:bodyPr>
            <a:spAutoFit/>
          </a:bodyPr>
          <a:p>
            <a:pPr eaLnBrk="1" hangingPunct="1"/>
            <a:r>
              <a:rPr lang="en-US"/>
              <a:t>For example, assume the binary number 1011 is loaded sequentially, one bit at each clock pulse.</a:t>
            </a:r>
          </a:p>
        </p:txBody>
      </p:sp>
      <p:pic>
        <p:nvPicPr>
          <p:cNvPr id="2097175" name="Picture 41"/>
          <p:cNvPicPr>
            <a:picLocks noChangeAspect="1" noChangeArrowheads="1"/>
          </p:cNvPicPr>
          <p:nvPr/>
        </p:nvPicPr>
        <p:blipFill>
          <a:blip xmlns:r="http://schemas.openxmlformats.org/officeDocument/2006/relationships" r:embed="rId2"/>
          <a:srcRect/>
          <a:stretch>
            <a:fillRect/>
          </a:stretch>
        </p:blipFill>
        <p:spPr bwMode="auto">
          <a:xfrm>
            <a:off x="1993900" y="4089400"/>
            <a:ext cx="5321300" cy="1655763"/>
          </a:xfrm>
          <a:prstGeom prst="rect"/>
          <a:noFill/>
          <a:ln>
            <a:noFill/>
          </a:ln>
          <a:effectLst/>
        </p:spPr>
      </p:pic>
      <p:pic>
        <p:nvPicPr>
          <p:cNvPr id="2097176" name="Picture 42"/>
          <p:cNvPicPr>
            <a:picLocks noChangeAspect="1" noChangeArrowheads="1"/>
          </p:cNvPicPr>
          <p:nvPr/>
        </p:nvPicPr>
        <p:blipFill>
          <a:blip xmlns:r="http://schemas.openxmlformats.org/officeDocument/2006/relationships" r:embed="rId3"/>
          <a:srcRect/>
          <a:stretch>
            <a:fillRect/>
          </a:stretch>
        </p:blipFill>
        <p:spPr bwMode="auto">
          <a:xfrm>
            <a:off x="1993900" y="3810000"/>
            <a:ext cx="5321300" cy="1935163"/>
          </a:xfrm>
          <a:prstGeom prst="rect"/>
          <a:noFill/>
          <a:ln>
            <a:noFill/>
          </a:ln>
          <a:effectLst/>
        </p:spPr>
      </p:pic>
      <p:pic>
        <p:nvPicPr>
          <p:cNvPr id="2097177" name="Picture 43"/>
          <p:cNvPicPr>
            <a:picLocks noChangeAspect="1" noChangeArrowheads="1"/>
          </p:cNvPicPr>
          <p:nvPr/>
        </p:nvPicPr>
        <p:blipFill>
          <a:blip xmlns:r="http://schemas.openxmlformats.org/officeDocument/2006/relationships" r:embed="rId4"/>
          <a:srcRect/>
          <a:stretch>
            <a:fillRect/>
          </a:stretch>
        </p:blipFill>
        <p:spPr bwMode="auto">
          <a:xfrm>
            <a:off x="1993900" y="3810000"/>
            <a:ext cx="5321300" cy="1935163"/>
          </a:xfrm>
          <a:prstGeom prst="rect"/>
          <a:noFill/>
          <a:ln>
            <a:noFill/>
          </a:ln>
          <a:effectLst/>
        </p:spPr>
      </p:pic>
      <p:pic>
        <p:nvPicPr>
          <p:cNvPr id="2097178" name="Picture 44"/>
          <p:cNvPicPr>
            <a:picLocks noChangeAspect="1" noChangeArrowheads="1"/>
          </p:cNvPicPr>
          <p:nvPr/>
        </p:nvPicPr>
        <p:blipFill>
          <a:blip xmlns:r="http://schemas.openxmlformats.org/officeDocument/2006/relationships" r:embed="rId5"/>
          <a:srcRect/>
          <a:stretch>
            <a:fillRect/>
          </a:stretch>
        </p:blipFill>
        <p:spPr bwMode="auto">
          <a:xfrm>
            <a:off x="1993900" y="3810000"/>
            <a:ext cx="5321300" cy="1935163"/>
          </a:xfrm>
          <a:prstGeom prst="rect"/>
          <a:noFill/>
          <a:ln>
            <a:noFill/>
          </a:ln>
          <a:effectLst/>
        </p:spPr>
      </p:pic>
      <p:pic>
        <p:nvPicPr>
          <p:cNvPr id="2097179" name="Picture 45"/>
          <p:cNvPicPr>
            <a:picLocks noChangeAspect="1" noChangeArrowheads="1"/>
          </p:cNvPicPr>
          <p:nvPr/>
        </p:nvPicPr>
        <p:blipFill>
          <a:blip xmlns:r="http://schemas.openxmlformats.org/officeDocument/2006/relationships" r:embed="rId6"/>
          <a:srcRect/>
          <a:stretch>
            <a:fillRect/>
          </a:stretch>
        </p:blipFill>
        <p:spPr bwMode="auto">
          <a:xfrm>
            <a:off x="1981200" y="3810000"/>
            <a:ext cx="5334000" cy="1935163"/>
          </a:xfrm>
          <a:prstGeom prst="rect"/>
          <a:noFill/>
          <a:ln>
            <a:noFill/>
          </a:ln>
          <a:effectLst/>
        </p:spPr>
      </p:pic>
      <p:pic>
        <p:nvPicPr>
          <p:cNvPr id="2097180" name="Picture 46"/>
          <p:cNvPicPr>
            <a:picLocks noChangeAspect="1" noChangeArrowheads="1"/>
          </p:cNvPicPr>
          <p:nvPr/>
        </p:nvPicPr>
        <p:blipFill>
          <a:blip xmlns:r="http://schemas.openxmlformats.org/officeDocument/2006/relationships" r:embed="rId7"/>
          <a:srcRect/>
          <a:stretch>
            <a:fillRect/>
          </a:stretch>
        </p:blipFill>
        <p:spPr bwMode="auto">
          <a:xfrm>
            <a:off x="1993900" y="4089400"/>
            <a:ext cx="5321300" cy="1655763"/>
          </a:xfrm>
          <a:prstGeom prst="rect"/>
          <a:noFill/>
          <a:ln>
            <a:noFill/>
          </a:ln>
          <a:effectLst/>
        </p:spPr>
      </p:pic>
      <p:grpSp>
        <p:nvGrpSpPr>
          <p:cNvPr id="78" name="Group 47"/>
          <p:cNvGrpSpPr/>
          <p:nvPr/>
        </p:nvGrpSpPr>
        <p:grpSpPr bwMode="auto">
          <a:xfrm>
            <a:off x="1676400" y="5257800"/>
            <a:ext cx="919163" cy="679450"/>
            <a:chOff x="336" y="3431"/>
            <a:chExt cx="579" cy="428"/>
          </a:xfrm>
        </p:grpSpPr>
        <p:pic>
          <p:nvPicPr>
            <p:cNvPr id="2097181" name="Picture 48" descr="MCDD00016_0000[1]"/>
            <p:cNvPicPr>
              <a:picLocks noChangeAspect="1" noChangeArrowheads="1"/>
            </p:cNvPicPr>
            <p:nvPr/>
          </p:nvPicPr>
          <p:blipFill>
            <a:blip xmlns:r="http://schemas.openxmlformats.org/officeDocument/2006/relationships" r:embed="rId8" cstate="print"/>
            <a:srcRect/>
            <a:stretch>
              <a:fillRect/>
            </a:stretch>
          </p:blipFill>
          <p:spPr bwMode="auto">
            <a:xfrm>
              <a:off x="336" y="3431"/>
              <a:ext cx="579" cy="428"/>
            </a:xfrm>
            <a:prstGeom prst="rect"/>
            <a:noFill/>
          </p:spPr>
        </p:pic>
        <p:sp>
          <p:nvSpPr>
            <p:cNvPr id="1048635" name="Text Box 49"/>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79" name="Group 50"/>
          <p:cNvGrpSpPr/>
          <p:nvPr/>
        </p:nvGrpSpPr>
        <p:grpSpPr bwMode="auto">
          <a:xfrm>
            <a:off x="1676400" y="5257800"/>
            <a:ext cx="919163" cy="679450"/>
            <a:chOff x="336" y="3431"/>
            <a:chExt cx="579" cy="428"/>
          </a:xfrm>
        </p:grpSpPr>
        <p:pic>
          <p:nvPicPr>
            <p:cNvPr id="2097182" name="Picture 51" descr="MCDD00016_0000[1]"/>
            <p:cNvPicPr>
              <a:picLocks noChangeAspect="1" noChangeArrowheads="1"/>
            </p:cNvPicPr>
            <p:nvPr/>
          </p:nvPicPr>
          <p:blipFill>
            <a:blip xmlns:r="http://schemas.openxmlformats.org/officeDocument/2006/relationships" r:embed="rId8" cstate="print"/>
            <a:srcRect/>
            <a:stretch>
              <a:fillRect/>
            </a:stretch>
          </p:blipFill>
          <p:spPr bwMode="auto">
            <a:xfrm>
              <a:off x="336" y="3431"/>
              <a:ext cx="579" cy="428"/>
            </a:xfrm>
            <a:prstGeom prst="rect"/>
            <a:noFill/>
          </p:spPr>
        </p:pic>
        <p:sp>
          <p:nvSpPr>
            <p:cNvPr id="1048636" name="Text Box 52"/>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80" name="Group 53"/>
          <p:cNvGrpSpPr/>
          <p:nvPr/>
        </p:nvGrpSpPr>
        <p:grpSpPr bwMode="auto">
          <a:xfrm>
            <a:off x="1676400" y="5257800"/>
            <a:ext cx="919163" cy="679450"/>
            <a:chOff x="336" y="3431"/>
            <a:chExt cx="579" cy="428"/>
          </a:xfrm>
        </p:grpSpPr>
        <p:pic>
          <p:nvPicPr>
            <p:cNvPr id="2097183" name="Picture 54" descr="MCDD00016_0000[1]"/>
            <p:cNvPicPr>
              <a:picLocks noChangeAspect="1" noChangeArrowheads="1"/>
            </p:cNvPicPr>
            <p:nvPr/>
          </p:nvPicPr>
          <p:blipFill>
            <a:blip xmlns:r="http://schemas.openxmlformats.org/officeDocument/2006/relationships" r:embed="rId8" cstate="print"/>
            <a:srcRect/>
            <a:stretch>
              <a:fillRect/>
            </a:stretch>
          </p:blipFill>
          <p:spPr bwMode="auto">
            <a:xfrm>
              <a:off x="336" y="3431"/>
              <a:ext cx="579" cy="428"/>
            </a:xfrm>
            <a:prstGeom prst="rect"/>
            <a:noFill/>
          </p:spPr>
        </p:pic>
        <p:sp>
          <p:nvSpPr>
            <p:cNvPr id="1048637" name="Text Box 55"/>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81" name="Group 56"/>
          <p:cNvGrpSpPr/>
          <p:nvPr/>
        </p:nvGrpSpPr>
        <p:grpSpPr bwMode="auto">
          <a:xfrm>
            <a:off x="1676400" y="5257800"/>
            <a:ext cx="919163" cy="679450"/>
            <a:chOff x="336" y="3431"/>
            <a:chExt cx="579" cy="428"/>
          </a:xfrm>
        </p:grpSpPr>
        <p:pic>
          <p:nvPicPr>
            <p:cNvPr id="2097184" name="Picture 57" descr="MCDD00016_0000[1]"/>
            <p:cNvPicPr>
              <a:picLocks noChangeAspect="1" noChangeArrowheads="1"/>
            </p:cNvPicPr>
            <p:nvPr/>
          </p:nvPicPr>
          <p:blipFill>
            <a:blip xmlns:r="http://schemas.openxmlformats.org/officeDocument/2006/relationships" r:embed="rId8" cstate="print"/>
            <a:srcRect/>
            <a:stretch>
              <a:fillRect/>
            </a:stretch>
          </p:blipFill>
          <p:spPr bwMode="auto">
            <a:xfrm>
              <a:off x="336" y="3431"/>
              <a:ext cx="579" cy="428"/>
            </a:xfrm>
            <a:prstGeom prst="rect"/>
            <a:noFill/>
          </p:spPr>
        </p:pic>
        <p:sp>
          <p:nvSpPr>
            <p:cNvPr id="1048638" name="Text Box 58"/>
            <p:cNvSpPr txBox="1">
              <a:spLocks noChangeArrowheads="1"/>
            </p:cNvSpPr>
            <p:nvPr/>
          </p:nvSpPr>
          <p:spPr bwMode="auto">
            <a:xfrm>
              <a:off x="432" y="3552"/>
              <a:ext cx="432" cy="231"/>
            </a:xfrm>
            <a:prstGeom prst="rect"/>
            <a:noFill/>
            <a:ln w="9525">
              <a:noFill/>
              <a:miter lim="800000"/>
              <a:headEnd/>
              <a:tailEnd/>
            </a:ln>
            <a:effectLst/>
          </p:spPr>
          <p:txBody>
            <a:bodyPr>
              <a:spAutoFit/>
            </a:bodyPr>
            <a:p>
              <a:pPr eaLnBrk="1" hangingPunct="1">
                <a:spcBef>
                  <a:spcPct val="50000"/>
                </a:spcBef>
              </a:pPr>
              <a:r>
                <a:rPr sz="1800" lang="en-US">
                  <a:solidFill>
                    <a:srgbClr val="FF0000"/>
                  </a:solidFill>
                </a:rPr>
                <a:t>CLK</a:t>
              </a:r>
            </a:p>
          </p:txBody>
        </p:sp>
      </p:grpSp>
      <p:grpSp>
        <p:nvGrpSpPr>
          <p:cNvPr id="82" name="Group 59"/>
          <p:cNvGrpSpPr/>
          <p:nvPr/>
        </p:nvGrpSpPr>
        <p:grpSpPr bwMode="auto">
          <a:xfrm>
            <a:off x="990600" y="3352800"/>
            <a:ext cx="6934200" cy="701675"/>
            <a:chOff x="624" y="2112"/>
            <a:chExt cx="4368" cy="442"/>
          </a:xfrm>
        </p:grpSpPr>
        <p:sp>
          <p:nvSpPr>
            <p:cNvPr id="1048639" name="Text Box 60"/>
            <p:cNvSpPr txBox="1">
              <a:spLocks noChangeArrowheads="1"/>
            </p:cNvSpPr>
            <p:nvPr/>
          </p:nvSpPr>
          <p:spPr bwMode="auto">
            <a:xfrm>
              <a:off x="624" y="2112"/>
              <a:ext cx="4368" cy="442"/>
            </a:xfrm>
            <a:prstGeom prst="rect"/>
            <a:noFill/>
            <a:ln w="9525">
              <a:noFill/>
              <a:miter lim="800000"/>
              <a:headEnd/>
              <a:tailEnd/>
            </a:ln>
            <a:effectLst/>
          </p:spPr>
          <p:txBody>
            <a:bodyPr>
              <a:spAutoFit/>
            </a:bodyPr>
            <a:p>
              <a:pPr eaLnBrk="1" hangingPunct="1">
                <a:spcBef>
                  <a:spcPct val="50000"/>
                </a:spcBef>
              </a:pPr>
              <a:r>
                <a:rPr sz="2000" lang="en-US"/>
                <a:t>After 4 clock pulses, the data is available at the parallel output.</a:t>
              </a:r>
            </a:p>
          </p:txBody>
        </p:sp>
        <p:sp>
          <p:nvSpPr>
            <p:cNvPr id="1048640" name="Line 61"/>
            <p:cNvSpPr>
              <a:spLocks noChangeShapeType="1"/>
            </p:cNvSpPr>
            <p:nvPr/>
          </p:nvSpPr>
          <p:spPr bwMode="auto">
            <a:xfrm flipV="1">
              <a:off x="2352" y="2352"/>
              <a:ext cx="0" cy="96"/>
            </a:xfrm>
            <a:prstGeom prst="line"/>
            <a:noFill/>
            <a:ln w="9525">
              <a:solidFill>
                <a:srgbClr val="FF3300"/>
              </a:solidFill>
              <a:round/>
              <a:headEnd/>
              <a:tailEnd type="triangle" w="med" len="med"/>
            </a:ln>
            <a:effectLst/>
          </p:spPr>
          <p:txBody>
            <a:bodyPr/>
            <a:p>
              <a:endParaRPr lang="en-US"/>
            </a:p>
          </p:txBody>
        </p:sp>
        <p:sp>
          <p:nvSpPr>
            <p:cNvPr id="1048641" name="Line 62"/>
            <p:cNvSpPr>
              <a:spLocks noChangeShapeType="1"/>
            </p:cNvSpPr>
            <p:nvPr/>
          </p:nvSpPr>
          <p:spPr bwMode="auto">
            <a:xfrm flipV="1">
              <a:off x="3120" y="2352"/>
              <a:ext cx="0" cy="96"/>
            </a:xfrm>
            <a:prstGeom prst="line"/>
            <a:noFill/>
            <a:ln w="9525">
              <a:solidFill>
                <a:srgbClr val="FF3300"/>
              </a:solidFill>
              <a:round/>
              <a:headEnd/>
              <a:tailEnd type="triangle" w="med" len="med"/>
            </a:ln>
            <a:effectLst/>
          </p:spPr>
          <p:txBody>
            <a:bodyPr/>
            <a:p>
              <a:endParaRPr lang="en-US"/>
            </a:p>
          </p:txBody>
        </p:sp>
        <p:sp>
          <p:nvSpPr>
            <p:cNvPr id="1048642" name="Line 63"/>
            <p:cNvSpPr>
              <a:spLocks noChangeShapeType="1"/>
            </p:cNvSpPr>
            <p:nvPr/>
          </p:nvSpPr>
          <p:spPr bwMode="auto">
            <a:xfrm flipV="1">
              <a:off x="3840" y="2352"/>
              <a:ext cx="0" cy="96"/>
            </a:xfrm>
            <a:prstGeom prst="line"/>
            <a:noFill/>
            <a:ln w="9525">
              <a:solidFill>
                <a:srgbClr val="FF3300"/>
              </a:solidFill>
              <a:round/>
              <a:headEnd/>
              <a:tailEnd type="triangle" w="med" len="med"/>
            </a:ln>
            <a:effectLst/>
          </p:spPr>
          <p:txBody>
            <a:bodyPr/>
            <a:p>
              <a:endParaRPr lang="en-US"/>
            </a:p>
          </p:txBody>
        </p:sp>
        <p:sp>
          <p:nvSpPr>
            <p:cNvPr id="1048643" name="Line 64"/>
            <p:cNvSpPr>
              <a:spLocks noChangeShapeType="1"/>
            </p:cNvSpPr>
            <p:nvPr/>
          </p:nvSpPr>
          <p:spPr bwMode="auto">
            <a:xfrm flipV="1">
              <a:off x="4560" y="2352"/>
              <a:ext cx="0" cy="96"/>
            </a:xfrm>
            <a:prstGeom prst="line"/>
            <a:noFill/>
            <a:ln w="9525">
              <a:solidFill>
                <a:srgbClr val="FF3300"/>
              </a:solidFill>
              <a:round/>
              <a:headEnd/>
              <a:tailEnd type="triangle" w="med" len="med"/>
            </a:ln>
            <a:effectLst/>
          </p:spPr>
          <p:txBody>
            <a:bodyPr/>
            <a:p>
              <a:endParaRPr lang="en-US"/>
            </a:p>
          </p:txBody>
        </p:sp>
      </p:grpSp>
      <p:sp>
        <p:nvSpPr>
          <p:cNvPr id="1048644" name="Rectangle 5"/>
          <p:cNvSpPr>
            <a:spLocks noChangeArrowheads="1"/>
          </p:cNvSpPr>
          <p:nvPr/>
        </p:nvSpPr>
        <p:spPr bwMode="auto">
          <a:xfrm>
            <a:off x="914400" y="1143000"/>
            <a:ext cx="4831080" cy="447040"/>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Serial-in/Parallel </a:t>
            </a:r>
            <a:r>
              <a:rPr dirty="0" lang="en-US">
                <a:solidFill>
                  <a:srgbClr val="FFFF99"/>
                </a:solidFill>
              </a:rPr>
              <a:t>out Shift Register</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34"/>
                                        </p:tgtEl>
                                        <p:attrNameLst>
                                          <p:attrName>style.visibility</p:attrName>
                                        </p:attrNameLst>
                                      </p:cBhvr>
                                      <p:to>
                                        <p:strVal val="visible"/>
                                      </p:to>
                                    </p:set>
                                    <p:anim calcmode="lin" valueType="num">
                                      <p:cBhvr additive="base">
                                        <p:cTn dur="500" fill="hold" id="7"/>
                                        <p:tgtEl>
                                          <p:spTgt spid="1048634"/>
                                        </p:tgtEl>
                                        <p:attrNameLst>
                                          <p:attrName>ppt_x</p:attrName>
                                        </p:attrNameLst>
                                      </p:cBhvr>
                                      <p:tavLst>
                                        <p:tav tm="0">
                                          <p:val>
                                            <p:strVal val="0-#ppt_w/2"/>
                                          </p:val>
                                        </p:tav>
                                        <p:tav tm="100000">
                                          <p:val>
                                            <p:strVal val="#ppt_x"/>
                                          </p:val>
                                        </p:tav>
                                      </p:tavLst>
                                    </p:anim>
                                    <p:anim calcmode="lin" valueType="num">
                                      <p:cBhvr additive="base">
                                        <p:cTn dur="500" fill="hold" id="8"/>
                                        <p:tgtEl>
                                          <p:spTgt spid="1048634"/>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3" nodeType="withEffect" presetClass="entr" presetID="11" presetSubtype="0">
                                  <p:stCondLst>
                                    <p:cond delay="0"/>
                                  </p:stCondLst>
                                  <p:childTnLst>
                                    <p:set>
                                      <p:cBhvr>
                                        <p:cTn dur="500" id="14">
                                          <p:stCondLst>
                                            <p:cond delay="0"/>
                                          </p:stCondLst>
                                        </p:cTn>
                                        <p:tgtEl>
                                          <p:spTgt spid="78"/>
                                        </p:tgtEl>
                                        <p:attrNameLst>
                                          <p:attrName>style.visibility</p:attrName>
                                        </p:attrNameLst>
                                      </p:cBhvr>
                                      <p:to>
                                        <p:strVal val="visible"/>
                                      </p:to>
                                    </p:set>
                                  </p:childTnLst>
                                  <p:subTnLst>
                                    <p:set>
                                      <p:cBhvr override="childStyle">
                                        <p:cTn afterEffect="1" display="0" dur="1" fill="hold" masterRel="sameClick">
                                          <p:stCondLst>
                                            <p:cond evt="end" delay="0">
                                              <p:tn val="13"/>
                                            </p:cond>
                                          </p:stCondLst>
                                        </p:cTn>
                                        <p:tgtEl>
                                          <p:spTgt spid="78"/>
                                        </p:tgtEl>
                                        <p:attrNameLst>
                                          <p:attrName>style.visibility</p:attrName>
                                        </p:attrNameLst>
                                      </p:cBhvr>
                                      <p:to>
                                        <p:strVal val="hidden"/>
                                      </p:to>
                                    </p:set>
                                  </p:subTnLst>
                                </p:cTn>
                              </p:par>
                            </p:childTnLst>
                          </p:cTn>
                        </p:par>
                      </p:childTnLst>
                    </p:cTn>
                  </p:par>
                  <p:par>
                    <p:cTn fill="hold" id="17">
                      <p:stCondLst>
                        <p:cond delay="indefinite"/>
                      </p:stCondLst>
                      <p:childTnLst>
                        <p:par>
                          <p:cTn fill="hold" id="18">
                            <p:stCondLst>
                              <p:cond delay="0"/>
                            </p:stCondLst>
                            <p:childTnLst>
                              <p:par>
                                <p:cTn fill="hold" id="19" nodeType="clickEffect" presetClass="entr" presetID="11" presetSubtype="0">
                                  <p:stCondLst>
                                    <p:cond delay="0"/>
                                  </p:stCondLst>
                                  <p:childTnLst>
                                    <p:set>
                                      <p:cBhvr>
                                        <p:cTn dur="500" id="20">
                                          <p:stCondLst>
                                            <p:cond delay="0"/>
                                          </p:stCondLst>
                                        </p:cTn>
                                        <p:tgtEl>
                                          <p:spTgt spid="79"/>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id="25" nodeType="clickEffect" presetClass="entr" presetID="11" presetSubtype="0">
                                  <p:stCondLst>
                                    <p:cond delay="0"/>
                                  </p:stCondLst>
                                  <p:childTnLst>
                                    <p:set>
                                      <p:cBhvr>
                                        <p:cTn dur="500" id="26">
                                          <p:stCondLst>
                                            <p:cond delay="0"/>
                                          </p:stCondLst>
                                        </p:cTn>
                                        <p:tgtEl>
                                          <p:spTgt spid="80"/>
                                        </p:tgtEl>
                                        <p:attrNameLst>
                                          <p:attrName>style.visibility</p:attrName>
                                        </p:attrNameLst>
                                      </p:cBhvr>
                                      <p:to>
                                        <p:strVal val="visible"/>
                                      </p:to>
                                    </p:set>
                                  </p:childTnLst>
                                  <p:subTnLst>
                                    <p:set>
                                      <p:cBhvr override="childStyle">
                                        <p:cTn afterEffect="1" display="0" dur="1" fill="hold" masterRel="sameClick">
                                          <p:stCondLst>
                                            <p:cond evt="end" delay="0">
                                              <p:tn val="25"/>
                                            </p:cond>
                                          </p:stCondLst>
                                        </p:cTn>
                                        <p:tgtEl>
                                          <p:spTgt spid="80"/>
                                        </p:tgtEl>
                                        <p:attrNameLst>
                                          <p:attrName>style.visibility</p:attrName>
                                        </p:attrNameLst>
                                      </p:cBhvr>
                                      <p:to>
                                        <p:strVal val="hidden"/>
                                      </p:to>
                                    </p:set>
                                  </p:sub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1" presetSubtype="0">
                                  <p:stCondLst>
                                    <p:cond delay="0"/>
                                  </p:stCondLst>
                                  <p:childTnLst>
                                    <p:set>
                                      <p:cBhvr>
                                        <p:cTn dur="500" id="32">
                                          <p:stCondLst>
                                            <p:cond delay="0"/>
                                          </p:stCondLst>
                                        </p:cTn>
                                        <p:tgtEl>
                                          <p:spTgt spid="81"/>
                                        </p:tgtEl>
                                        <p:attrNameLst>
                                          <p:attrName>style.visibility</p:attrName>
                                        </p:attrNameLst>
                                      </p:cBhvr>
                                      <p:to>
                                        <p:strVal val="visible"/>
                                      </p:to>
                                    </p:set>
                                  </p:childTnLst>
                                  <p:subTnLst>
                                    <p:set>
                                      <p:cBhvr override="childStyle">
                                        <p:cTn afterEffect="1" display="0" dur="1" fill="hold" masterRel="sameClick">
                                          <p:stCondLst>
                                            <p:cond evt="end" delay="0">
                                              <p:tn val="31"/>
                                            </p:cond>
                                          </p:stCondLst>
                                        </p:cTn>
                                        <p:tgtEl>
                                          <p:spTgt spid="81"/>
                                        </p:tgtEl>
                                        <p:attrNameLst>
                                          <p:attrName>style.visibility</p:attrName>
                                        </p:attrNameLst>
                                      </p:cBhvr>
                                      <p:to>
                                        <p:strVal val="hidden"/>
                                      </p:to>
                                    </p:set>
                                  </p:sub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 presetSubtype="0">
                                  <p:stCondLst>
                                    <p:cond delay="0"/>
                                  </p:stCondLst>
                                  <p:childTnLst>
                                    <p:set>
                                      <p:cBhvr>
                                        <p:cTn dur="1" fill="hold" id="42">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9037" name="Rectangle 9"/>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038" name="WordArt 10"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
        <p:nvSpPr>
          <p:cNvPr id="1049039" name="Text Box 7"/>
          <p:cNvSpPr txBox="1">
            <a:spLocks noChangeArrowheads="1"/>
          </p:cNvSpPr>
          <p:nvPr/>
        </p:nvSpPr>
        <p:spPr bwMode="auto">
          <a:xfrm>
            <a:off x="914400" y="1646238"/>
            <a:ext cx="7086600" cy="1917700"/>
          </a:xfrm>
          <a:prstGeom prst="rect"/>
          <a:noFill/>
          <a:ln w="9525">
            <a:noFill/>
            <a:miter lim="800000"/>
            <a:headEnd/>
            <a:tailEnd/>
          </a:ln>
          <a:effectLst/>
        </p:spPr>
        <p:txBody>
          <a:bodyPr>
            <a:spAutoFit/>
          </a:bodyPr>
          <a:p>
            <a:pPr eaLnBrk="1" hangingPunct="1" indent="-342900" marL="342900">
              <a:spcBef>
                <a:spcPct val="30000"/>
              </a:spcBef>
            </a:pPr>
            <a:r>
              <a:rPr lang="en-US">
                <a:solidFill>
                  <a:schemeClr val="tx2"/>
                </a:solidFill>
              </a:rPr>
              <a:t>8.	The circuit shown is a</a:t>
            </a:r>
          </a:p>
          <a:p>
            <a:pPr eaLnBrk="1" hangingPunct="1" indent="-342900" marL="342900"/>
            <a:r>
              <a:rPr lang="en-US">
                <a:solidFill>
                  <a:schemeClr val="tx2"/>
                </a:solidFill>
              </a:rPr>
              <a:t>	a.  serial-in/parallel-out shift register</a:t>
            </a:r>
          </a:p>
          <a:p>
            <a:pPr eaLnBrk="1" hangingPunct="1" indent="-342900" marL="342900"/>
            <a:r>
              <a:rPr lang="en-US">
                <a:solidFill>
                  <a:schemeClr val="tx2"/>
                </a:solidFill>
              </a:rPr>
              <a:t>	b.  serial-in/serial-out shift register</a:t>
            </a:r>
          </a:p>
          <a:p>
            <a:pPr eaLnBrk="1" hangingPunct="1" indent="-342900" marL="342900"/>
            <a:r>
              <a:rPr lang="en-US">
                <a:solidFill>
                  <a:schemeClr val="tx2"/>
                </a:solidFill>
              </a:rPr>
              <a:t>	c.  ring counter</a:t>
            </a:r>
            <a:endParaRPr i="1" lang="en-US">
              <a:solidFill>
                <a:schemeClr val="tx2"/>
              </a:solidFill>
            </a:endParaRPr>
          </a:p>
          <a:p>
            <a:pPr eaLnBrk="1" hangingPunct="1" indent="-342900" marL="342900"/>
            <a:r>
              <a:rPr i="1" lang="en-US">
                <a:solidFill>
                  <a:schemeClr val="tx2"/>
                </a:solidFill>
              </a:rPr>
              <a:t>	</a:t>
            </a:r>
            <a:r>
              <a:rPr lang="en-US">
                <a:solidFill>
                  <a:schemeClr val="tx2"/>
                </a:solidFill>
              </a:rPr>
              <a:t>d.  Johnson counter</a:t>
            </a:r>
          </a:p>
        </p:txBody>
      </p:sp>
      <p:pic>
        <p:nvPicPr>
          <p:cNvPr id="2097278" name="Picture 8"/>
          <p:cNvPicPr>
            <a:picLocks noChangeAspect="1" noChangeArrowheads="1"/>
          </p:cNvPicPr>
          <p:nvPr/>
        </p:nvPicPr>
        <p:blipFill>
          <a:blip xmlns:r="http://schemas.openxmlformats.org/officeDocument/2006/relationships" r:embed="rId2"/>
          <a:srcRect/>
          <a:stretch>
            <a:fillRect/>
          </a:stretch>
        </p:blipFill>
        <p:spPr bwMode="auto">
          <a:xfrm>
            <a:off x="1828800" y="3657600"/>
            <a:ext cx="5715000" cy="2090738"/>
          </a:xfrm>
          <a:prstGeom prst="rect"/>
          <a:noFill/>
          <a:ln>
            <a:noFill/>
          </a:ln>
          <a:effectLst/>
        </p:spPr>
      </p:pic>
    </p:spTree>
    <p:custDataLst>
      <p:tags r:id="rId3"/>
    </p:custDataLst>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9043"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044" name="Text Box 3"/>
          <p:cNvSpPr txBox="1">
            <a:spLocks noChangeArrowheads="1"/>
          </p:cNvSpPr>
          <p:nvPr/>
        </p:nvSpPr>
        <p:spPr bwMode="auto">
          <a:xfrm>
            <a:off x="914400" y="1600200"/>
            <a:ext cx="7848600" cy="3013075"/>
          </a:xfrm>
          <a:prstGeom prst="rect"/>
          <a:noFill/>
          <a:ln w="9525">
            <a:noFill/>
            <a:miter lim="800000"/>
            <a:headEnd/>
            <a:tailEnd/>
          </a:ln>
          <a:effectLst/>
        </p:spPr>
        <p:txBody>
          <a:bodyPr>
            <a:spAutoFit/>
          </a:bodyPr>
          <a:p>
            <a:pPr eaLnBrk="1" hangingPunct="1"/>
            <a:r>
              <a:rPr lang="en-US">
                <a:solidFill>
                  <a:schemeClr val="tx2"/>
                </a:solidFill>
              </a:rPr>
              <a:t>9. Assume serial data is applied to the 8-bit shift register </a:t>
            </a:r>
          </a:p>
          <a:p>
            <a:pPr eaLnBrk="1" hangingPunct="1"/>
            <a:r>
              <a:rPr lang="en-US">
                <a:solidFill>
                  <a:schemeClr val="tx2"/>
                </a:solidFill>
              </a:rPr>
              <a:t>     shown. The clock frequency is 20 MHz. The first data bit     </a:t>
            </a:r>
          </a:p>
          <a:p>
            <a:pPr eaLnBrk="1" hangingPunct="1"/>
            <a:r>
              <a:rPr lang="en-US">
                <a:solidFill>
                  <a:schemeClr val="tx2"/>
                </a:solidFill>
              </a:rPr>
              <a:t>     will show up at the output in </a:t>
            </a:r>
          </a:p>
          <a:p>
            <a:pPr eaLnBrk="1" hangingPunct="1"/>
            <a:r>
              <a:rPr lang="en-US">
                <a:solidFill>
                  <a:schemeClr val="tx2"/>
                </a:solidFill>
              </a:rPr>
              <a:t>	a. 50 ns</a:t>
            </a:r>
            <a:endParaRPr baseline="30000" lang="en-US">
              <a:solidFill>
                <a:schemeClr val="tx2"/>
              </a:solidFill>
            </a:endParaRPr>
          </a:p>
          <a:p>
            <a:pPr eaLnBrk="1" hangingPunct="1"/>
            <a:r>
              <a:rPr lang="en-US">
                <a:solidFill>
                  <a:schemeClr val="tx2"/>
                </a:solidFill>
              </a:rPr>
              <a:t>	b. 200 ns</a:t>
            </a:r>
          </a:p>
          <a:p>
            <a:pPr eaLnBrk="1" hangingPunct="1"/>
            <a:r>
              <a:rPr lang="en-US">
                <a:solidFill>
                  <a:schemeClr val="tx2"/>
                </a:solidFill>
              </a:rPr>
              <a:t>	c. 400 ns</a:t>
            </a:r>
          </a:p>
          <a:p>
            <a:pPr eaLnBrk="1" hangingPunct="1"/>
            <a:r>
              <a:rPr lang="en-US">
                <a:solidFill>
                  <a:schemeClr val="tx2"/>
                </a:solidFill>
              </a:rPr>
              <a:t>	d. 800 ns</a:t>
            </a:r>
          </a:p>
          <a:p>
            <a:pPr eaLnBrk="1" hangingPunct="1"/>
            <a:endParaRPr lang="en-US">
              <a:solidFill>
                <a:schemeClr val="tx2"/>
              </a:solidFill>
            </a:endParaRPr>
          </a:p>
        </p:txBody>
      </p:sp>
      <p:sp>
        <p:nvSpPr>
          <p:cNvPr id="1049045"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046"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pic>
        <p:nvPicPr>
          <p:cNvPr id="2097280" name="Picture 6"/>
          <p:cNvPicPr>
            <a:picLocks noChangeAspect="1" noChangeArrowheads="1"/>
          </p:cNvPicPr>
          <p:nvPr/>
        </p:nvPicPr>
        <p:blipFill>
          <a:blip xmlns:r="http://schemas.openxmlformats.org/officeDocument/2006/relationships" r:embed="rId2"/>
          <a:srcRect/>
          <a:stretch>
            <a:fillRect/>
          </a:stretch>
        </p:blipFill>
        <p:spPr bwMode="auto">
          <a:xfrm>
            <a:off x="1828800" y="4572000"/>
            <a:ext cx="5934075" cy="1098550"/>
          </a:xfrm>
          <a:prstGeom prst="rect"/>
          <a:noFill/>
          <a:ln>
            <a:noFill/>
          </a:ln>
          <a:effectLst/>
        </p:spPr>
      </p:pic>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9050"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051" name="Text Box 3"/>
          <p:cNvSpPr txBox="1">
            <a:spLocks noChangeArrowheads="1"/>
          </p:cNvSpPr>
          <p:nvPr/>
        </p:nvSpPr>
        <p:spPr bwMode="auto">
          <a:xfrm>
            <a:off x="914400" y="1600200"/>
            <a:ext cx="7467600" cy="3195638"/>
          </a:xfrm>
          <a:prstGeom prst="rect"/>
          <a:noFill/>
          <a:ln w="9525">
            <a:noFill/>
            <a:miter lim="800000"/>
            <a:headEnd/>
            <a:tailEnd/>
          </a:ln>
          <a:effectLst/>
        </p:spPr>
        <p:txBody>
          <a:bodyPr>
            <a:spAutoFit/>
          </a:bodyPr>
          <a:p>
            <a:pPr eaLnBrk="1" hangingPunct="1">
              <a:spcBef>
                <a:spcPct val="50000"/>
              </a:spcBef>
            </a:pPr>
            <a:r>
              <a:rPr lang="en-US">
                <a:solidFill>
                  <a:schemeClr val="tx2"/>
                </a:solidFill>
              </a:rPr>
              <a:t>10. For transmission, data from a UART is sent in</a:t>
            </a:r>
          </a:p>
          <a:p>
            <a:pPr eaLnBrk="1" hangingPunct="1">
              <a:spcBef>
                <a:spcPct val="50000"/>
              </a:spcBef>
            </a:pPr>
            <a:r>
              <a:rPr lang="en-US">
                <a:solidFill>
                  <a:schemeClr val="tx2"/>
                </a:solidFill>
              </a:rPr>
              <a:t>	a. asynchronous serial form</a:t>
            </a:r>
            <a:endParaRPr baseline="30000" lang="en-US">
              <a:solidFill>
                <a:schemeClr val="tx2"/>
              </a:solidFill>
            </a:endParaRPr>
          </a:p>
          <a:p>
            <a:pPr eaLnBrk="1" hangingPunct="1">
              <a:spcBef>
                <a:spcPct val="50000"/>
              </a:spcBef>
            </a:pPr>
            <a:r>
              <a:rPr lang="en-US">
                <a:solidFill>
                  <a:schemeClr val="tx2"/>
                </a:solidFill>
              </a:rPr>
              <a:t>	b. synchronous parallel form</a:t>
            </a:r>
          </a:p>
          <a:p>
            <a:pPr eaLnBrk="1" hangingPunct="1">
              <a:spcBef>
                <a:spcPct val="50000"/>
              </a:spcBef>
            </a:pPr>
            <a:r>
              <a:rPr lang="en-US">
                <a:solidFill>
                  <a:schemeClr val="tx2"/>
                </a:solidFill>
              </a:rPr>
              <a:t>	c. can be either of the above</a:t>
            </a:r>
          </a:p>
          <a:p>
            <a:pPr eaLnBrk="1" hangingPunct="1">
              <a:spcBef>
                <a:spcPct val="50000"/>
              </a:spcBef>
            </a:pPr>
            <a:r>
              <a:rPr lang="en-US">
                <a:solidFill>
                  <a:schemeClr val="tx2"/>
                </a:solidFill>
              </a:rPr>
              <a:t>	d. none of the above</a:t>
            </a:r>
          </a:p>
          <a:p>
            <a:pPr eaLnBrk="1" hangingPunct="1">
              <a:spcBef>
                <a:spcPct val="50000"/>
              </a:spcBef>
            </a:pPr>
            <a:endParaRPr lang="en-US">
              <a:solidFill>
                <a:schemeClr val="tx2"/>
              </a:solidFill>
            </a:endParaRPr>
          </a:p>
        </p:txBody>
      </p:sp>
      <p:sp>
        <p:nvSpPr>
          <p:cNvPr id="1049052"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053"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9057" name="Rectangle 7"/>
          <p:cNvSpPr>
            <a:spLocks noChangeArrowheads="1"/>
          </p:cNvSpPr>
          <p:nvPr/>
        </p:nvSpPr>
        <p:spPr bwMode="auto">
          <a:xfrm>
            <a:off x="3200400" y="1981200"/>
            <a:ext cx="2819400" cy="3429000"/>
          </a:xfrm>
          <a:prstGeom prst="rect"/>
          <a:solidFill>
            <a:schemeClr val="accent1"/>
          </a:solidFill>
          <a:ln w="9525">
            <a:solidFill>
              <a:schemeClr val="tx1"/>
            </a:solidFill>
            <a:miter lim="800000"/>
            <a:headEnd/>
            <a:tailEnd/>
          </a:ln>
          <a:effectLst/>
        </p:spPr>
        <p:txBody>
          <a:bodyPr anchor="ctr" wrap="none"/>
          <a:p>
            <a:endParaRPr lang="en-US"/>
          </a:p>
        </p:txBody>
      </p:sp>
      <p:sp>
        <p:nvSpPr>
          <p:cNvPr id="1049058" name="Text Box 8"/>
          <p:cNvSpPr txBox="1">
            <a:spLocks noChangeArrowheads="1"/>
          </p:cNvSpPr>
          <p:nvPr/>
        </p:nvSpPr>
        <p:spPr bwMode="auto">
          <a:xfrm>
            <a:off x="3657600" y="2057400"/>
            <a:ext cx="1828800" cy="3195638"/>
          </a:xfrm>
          <a:prstGeom prst="rect"/>
          <a:noFill/>
          <a:ln w="9525">
            <a:noFill/>
            <a:miter lim="800000"/>
            <a:headEnd/>
            <a:tailEnd/>
          </a:ln>
          <a:effectLst/>
        </p:spPr>
        <p:txBody>
          <a:bodyPr>
            <a:spAutoFit/>
          </a:bodyPr>
          <a:p>
            <a:pPr eaLnBrk="1" hangingPunct="1">
              <a:spcBef>
                <a:spcPct val="50000"/>
              </a:spcBef>
            </a:pPr>
            <a:r>
              <a:rPr lang="en-US"/>
              <a:t>Answers:</a:t>
            </a:r>
          </a:p>
          <a:p>
            <a:pPr eaLnBrk="1" hangingPunct="1">
              <a:spcBef>
                <a:spcPct val="50000"/>
              </a:spcBef>
            </a:pPr>
            <a:r>
              <a:rPr lang="en-US"/>
              <a:t>1.  a</a:t>
            </a:r>
          </a:p>
          <a:p>
            <a:pPr eaLnBrk="1" hangingPunct="1">
              <a:spcBef>
                <a:spcPct val="50000"/>
              </a:spcBef>
            </a:pPr>
            <a:r>
              <a:rPr lang="en-US"/>
              <a:t>2.  c</a:t>
            </a:r>
          </a:p>
          <a:p>
            <a:pPr eaLnBrk="1" hangingPunct="1">
              <a:spcBef>
                <a:spcPct val="50000"/>
              </a:spcBef>
            </a:pPr>
            <a:r>
              <a:rPr lang="en-US"/>
              <a:t>3.  c</a:t>
            </a:r>
          </a:p>
          <a:p>
            <a:pPr eaLnBrk="1" hangingPunct="1">
              <a:spcBef>
                <a:spcPct val="50000"/>
              </a:spcBef>
            </a:pPr>
            <a:r>
              <a:rPr lang="en-US"/>
              <a:t>4.  a</a:t>
            </a:r>
          </a:p>
          <a:p>
            <a:pPr eaLnBrk="1" hangingPunct="1">
              <a:spcBef>
                <a:spcPct val="50000"/>
              </a:spcBef>
            </a:pPr>
            <a:r>
              <a:rPr lang="en-US"/>
              <a:t>5.  b</a:t>
            </a:r>
          </a:p>
        </p:txBody>
      </p:sp>
      <p:sp>
        <p:nvSpPr>
          <p:cNvPr id="1049059" name="Text Box 9"/>
          <p:cNvSpPr txBox="1">
            <a:spLocks noChangeArrowheads="1"/>
          </p:cNvSpPr>
          <p:nvPr/>
        </p:nvSpPr>
        <p:spPr bwMode="auto">
          <a:xfrm>
            <a:off x="4800600" y="2590800"/>
            <a:ext cx="1752600" cy="3195638"/>
          </a:xfrm>
          <a:prstGeom prst="rect"/>
          <a:noFill/>
          <a:ln w="9525">
            <a:noFill/>
            <a:miter lim="800000"/>
            <a:headEnd/>
            <a:tailEnd/>
          </a:ln>
          <a:effectLst/>
        </p:spPr>
        <p:txBody>
          <a:bodyPr>
            <a:spAutoFit/>
          </a:bodyPr>
          <a:p>
            <a:pPr eaLnBrk="1" hangingPunct="1">
              <a:spcBef>
                <a:spcPct val="50000"/>
              </a:spcBef>
            </a:pPr>
            <a:r>
              <a:rPr lang="en-US"/>
              <a:t>6.  d</a:t>
            </a:r>
          </a:p>
          <a:p>
            <a:pPr eaLnBrk="1" hangingPunct="1">
              <a:spcBef>
                <a:spcPct val="50000"/>
              </a:spcBef>
            </a:pPr>
            <a:r>
              <a:rPr lang="en-US"/>
              <a:t>7.  d</a:t>
            </a:r>
          </a:p>
          <a:p>
            <a:pPr eaLnBrk="1" hangingPunct="1">
              <a:spcBef>
                <a:spcPct val="50000"/>
              </a:spcBef>
            </a:pPr>
            <a:r>
              <a:rPr lang="en-US"/>
              <a:t>8.  d</a:t>
            </a:r>
          </a:p>
          <a:p>
            <a:pPr eaLnBrk="1" hangingPunct="1">
              <a:spcBef>
                <a:spcPct val="50000"/>
              </a:spcBef>
            </a:pPr>
            <a:r>
              <a:rPr lang="en-US"/>
              <a:t>9.  c</a:t>
            </a:r>
          </a:p>
          <a:p>
            <a:pPr eaLnBrk="1" hangingPunct="1">
              <a:spcBef>
                <a:spcPct val="50000"/>
              </a:spcBef>
            </a:pPr>
            <a:r>
              <a:rPr lang="en-US"/>
              <a:t>10. a</a:t>
            </a:r>
          </a:p>
          <a:p>
            <a:pPr eaLnBrk="1" hangingPunct="1">
              <a:spcBef>
                <a:spcPct val="50000"/>
              </a:spcBef>
            </a:pPr>
            <a:endParaRPr lang="en-US"/>
          </a:p>
        </p:txBody>
      </p:sp>
      <p:sp>
        <p:nvSpPr>
          <p:cNvPr id="1049060" name="WordArt 10"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ransition>
    <p:newsflash/>
  </p:transition>
  <p:timing/>
</p:sld>
</file>

<file path=ppt/slides/slide5.xml><?xml version="1.0" encoding="utf-8"?>
<p:sld xmlns:a="http://schemas.openxmlformats.org/drawingml/2006/main" xmlns:r="http://schemas.openxmlformats.org/officeDocument/2006/relationships" xmlns:p="http://schemas.openxmlformats.org/presentationml/2006/main" show="0" showMasterPhAnim="0">
  <p:cSld>
    <p:spTree>
      <p:nvGrpSpPr>
        <p:cNvPr id="85" name=""/>
        <p:cNvGrpSpPr/>
        <p:nvPr/>
      </p:nvGrpSpPr>
      <p:grpSpPr>
        <a:xfrm>
          <a:off x="0" y="0"/>
          <a:ext cx="0" cy="0"/>
          <a:chOff x="0" y="0"/>
          <a:chExt cx="0" cy="0"/>
        </a:xfrm>
      </p:grpSpPr>
      <p:pic>
        <p:nvPicPr>
          <p:cNvPr id="2097191"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48"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649" name="Rectangle 4"/>
          <p:cNvSpPr>
            <a:spLocks noChangeArrowheads="1"/>
          </p:cNvSpPr>
          <p:nvPr/>
        </p:nvSpPr>
        <p:spPr bwMode="auto">
          <a:xfrm>
            <a:off x="914400" y="1143000"/>
            <a:ext cx="41071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The 74HC164A Shift Register </a:t>
            </a:r>
          </a:p>
        </p:txBody>
      </p:sp>
      <p:sp>
        <p:nvSpPr>
          <p:cNvPr id="1048650" name="Text Box 5"/>
          <p:cNvSpPr txBox="1">
            <a:spLocks noChangeArrowheads="1"/>
          </p:cNvSpPr>
          <p:nvPr/>
        </p:nvSpPr>
        <p:spPr bwMode="auto">
          <a:xfrm>
            <a:off x="990600" y="1676400"/>
            <a:ext cx="7543800" cy="891539"/>
          </a:xfrm>
          <a:prstGeom prst="rect"/>
          <a:noFill/>
          <a:ln w="9525">
            <a:noFill/>
            <a:miter lim="800000"/>
            <a:headEnd/>
            <a:tailEnd/>
          </a:ln>
          <a:effectLst/>
        </p:spPr>
        <p:txBody>
          <a:bodyPr>
            <a:spAutoFit/>
          </a:bodyPr>
          <a:p>
            <a:pPr eaLnBrk="1" hangingPunct="1">
              <a:spcBef>
                <a:spcPct val="50000"/>
              </a:spcBef>
            </a:pPr>
            <a:r>
              <a:rPr lang="en-US"/>
              <a:t>The 74HC164A is a CMOS 8-bit serial in/parallel out shift register. </a:t>
            </a:r>
            <a:r>
              <a:rPr i="1" lang="en-US"/>
              <a:t>V</a:t>
            </a:r>
            <a:r>
              <a:rPr baseline="-25000" lang="en-US"/>
              <a:t>CC</a:t>
            </a:r>
            <a:r>
              <a:rPr lang="en-US"/>
              <a:t> can be from +2.0 V to +6.0 V.</a:t>
            </a:r>
          </a:p>
        </p:txBody>
      </p:sp>
      <p:sp>
        <p:nvSpPr>
          <p:cNvPr id="1048651" name="Text Box 33"/>
          <p:cNvSpPr txBox="1">
            <a:spLocks noChangeArrowheads="1"/>
          </p:cNvSpPr>
          <p:nvPr/>
        </p:nvSpPr>
        <p:spPr bwMode="auto">
          <a:xfrm>
            <a:off x="990600" y="4816475"/>
            <a:ext cx="7315200" cy="1691640"/>
          </a:xfrm>
          <a:prstGeom prst="rect"/>
          <a:noFill/>
          <a:ln w="9525">
            <a:noFill/>
            <a:miter lim="800000"/>
            <a:headEnd/>
            <a:tailEnd/>
          </a:ln>
          <a:effectLst/>
        </p:spPr>
        <p:txBody>
          <a:bodyPr>
            <a:spAutoFit/>
          </a:bodyPr>
          <a:p>
            <a:pPr eaLnBrk="1" hangingPunct="1">
              <a:spcBef>
                <a:spcPct val="50000"/>
              </a:spcBef>
            </a:pPr>
            <a:r>
              <a:rPr sz="2000" lang="en-US"/>
              <a:t>One of the two serial data inputs may be used as an active HIGH enable to gate the other input. If no enable is needed, the other serial input can be connected to </a:t>
            </a:r>
            <a:r>
              <a:rPr sz="2000" i="1" lang="en-US"/>
              <a:t>V</a:t>
            </a:r>
            <a:r>
              <a:rPr baseline="-25000" sz="2000" lang="en-US"/>
              <a:t>CC</a:t>
            </a:r>
            <a:r>
              <a:rPr sz="2000" lang="en-US"/>
              <a:t>.  The 74HC164A has an active LOW asynchronous clear. Data is entered on the leading-edge of the clock.</a:t>
            </a:r>
          </a:p>
        </p:txBody>
      </p:sp>
      <p:pic>
        <p:nvPicPr>
          <p:cNvPr id="2097192" name="Picture 34"/>
          <p:cNvPicPr>
            <a:picLocks noChangeAspect="1" noChangeArrowheads="1"/>
          </p:cNvPicPr>
          <p:nvPr/>
        </p:nvPicPr>
        <p:blipFill>
          <a:blip xmlns:r="http://schemas.openxmlformats.org/officeDocument/2006/relationships" r:embed="rId2"/>
          <a:srcRect/>
          <a:stretch>
            <a:fillRect/>
          </a:stretch>
        </p:blipFill>
        <p:spPr bwMode="auto">
          <a:xfrm>
            <a:off x="1219200" y="2514600"/>
            <a:ext cx="6634163" cy="2092325"/>
          </a:xfrm>
          <a:prstGeom prst="rect"/>
          <a:noFill/>
          <a:ln>
            <a:noFill/>
          </a:ln>
          <a:effectLst/>
        </p:spPr>
      </p:pic>
      <p:sp>
        <p:nvSpPr>
          <p:cNvPr id="1048652" name="Rectangle 35"/>
          <p:cNvSpPr>
            <a:spLocks noChangeArrowheads="1"/>
          </p:cNvSpPr>
          <p:nvPr/>
        </p:nvSpPr>
        <p:spPr bwMode="auto">
          <a:xfrm>
            <a:off x="914400" y="2862263"/>
            <a:ext cx="381000" cy="182562"/>
          </a:xfrm>
          <a:prstGeom prst="rect"/>
          <a:noFill/>
          <a:ln w="9525">
            <a:noFill/>
            <a:miter lim="800000"/>
            <a:headEnd/>
            <a:tailEnd/>
          </a:ln>
        </p:spPr>
        <p:txBody>
          <a:bodyPr bIns="0" lIns="0" rIns="0" tIns="0">
            <a:spAutoFit/>
          </a:bodyPr>
          <a:p>
            <a:r>
              <a:rPr sz="1200" lang="en-US">
                <a:solidFill>
                  <a:srgbClr val="000000"/>
                </a:solidFill>
                <a:latin typeface="Times" pitchFamily="18" charset="0"/>
              </a:rPr>
              <a:t>CLK</a:t>
            </a:r>
            <a:endParaRPr sz="1200" lang="en-US"/>
          </a:p>
        </p:txBody>
      </p:sp>
      <p:sp>
        <p:nvSpPr>
          <p:cNvPr id="1048653" name="Text Box 36"/>
          <p:cNvSpPr txBox="1">
            <a:spLocks noChangeArrowheads="1"/>
          </p:cNvSpPr>
          <p:nvPr/>
        </p:nvSpPr>
        <p:spPr bwMode="auto">
          <a:xfrm>
            <a:off x="2951163" y="4525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0</a:t>
            </a:r>
          </a:p>
        </p:txBody>
      </p:sp>
      <p:sp>
        <p:nvSpPr>
          <p:cNvPr id="1048654" name="Text Box 37"/>
          <p:cNvSpPr txBox="1">
            <a:spLocks noChangeArrowheads="1"/>
          </p:cNvSpPr>
          <p:nvPr/>
        </p:nvSpPr>
        <p:spPr bwMode="auto">
          <a:xfrm>
            <a:off x="3621088" y="4525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1</a:t>
            </a:r>
          </a:p>
        </p:txBody>
      </p:sp>
      <p:sp>
        <p:nvSpPr>
          <p:cNvPr id="1048655" name="Text Box 38"/>
          <p:cNvSpPr txBox="1">
            <a:spLocks noChangeArrowheads="1"/>
          </p:cNvSpPr>
          <p:nvPr/>
        </p:nvSpPr>
        <p:spPr bwMode="auto">
          <a:xfrm>
            <a:off x="4310063" y="4525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2</a:t>
            </a:r>
          </a:p>
        </p:txBody>
      </p:sp>
      <p:sp>
        <p:nvSpPr>
          <p:cNvPr id="1048656" name="Text Box 39"/>
          <p:cNvSpPr txBox="1">
            <a:spLocks noChangeArrowheads="1"/>
          </p:cNvSpPr>
          <p:nvPr/>
        </p:nvSpPr>
        <p:spPr bwMode="auto">
          <a:xfrm>
            <a:off x="4953000" y="451802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3</a:t>
            </a:r>
          </a:p>
        </p:txBody>
      </p:sp>
      <p:sp>
        <p:nvSpPr>
          <p:cNvPr id="1048657" name="Rectangle 40"/>
          <p:cNvSpPr>
            <a:spLocks noChangeArrowheads="1"/>
          </p:cNvSpPr>
          <p:nvPr/>
        </p:nvSpPr>
        <p:spPr bwMode="auto">
          <a:xfrm>
            <a:off x="914400" y="2590800"/>
            <a:ext cx="381000" cy="182563"/>
          </a:xfrm>
          <a:prstGeom prst="rect"/>
          <a:noFill/>
          <a:ln w="9525">
            <a:noFill/>
            <a:miter lim="800000"/>
            <a:headEnd/>
            <a:tailEnd/>
          </a:ln>
        </p:spPr>
        <p:txBody>
          <a:bodyPr bIns="0" lIns="0" rIns="0" tIns="0">
            <a:spAutoFit/>
          </a:bodyPr>
          <a:p>
            <a:r>
              <a:rPr sz="1200" i="1" lang="en-US">
                <a:solidFill>
                  <a:srgbClr val="000000"/>
                </a:solidFill>
                <a:latin typeface="Times" pitchFamily="18" charset="0"/>
              </a:rPr>
              <a:t>CLR</a:t>
            </a:r>
            <a:endParaRPr sz="1200" lang="en-US"/>
          </a:p>
        </p:txBody>
      </p:sp>
      <p:sp>
        <p:nvSpPr>
          <p:cNvPr id="1048658" name="Text Box 41"/>
          <p:cNvSpPr txBox="1">
            <a:spLocks noChangeArrowheads="1"/>
          </p:cNvSpPr>
          <p:nvPr/>
        </p:nvSpPr>
        <p:spPr bwMode="auto">
          <a:xfrm>
            <a:off x="5618163" y="4525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4</a:t>
            </a:r>
          </a:p>
        </p:txBody>
      </p:sp>
      <p:sp>
        <p:nvSpPr>
          <p:cNvPr id="1048659" name="Text Box 42"/>
          <p:cNvSpPr txBox="1">
            <a:spLocks noChangeArrowheads="1"/>
          </p:cNvSpPr>
          <p:nvPr/>
        </p:nvSpPr>
        <p:spPr bwMode="auto">
          <a:xfrm>
            <a:off x="6288088" y="4525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5</a:t>
            </a:r>
          </a:p>
        </p:txBody>
      </p:sp>
      <p:sp>
        <p:nvSpPr>
          <p:cNvPr id="1048660" name="Text Box 43"/>
          <p:cNvSpPr txBox="1">
            <a:spLocks noChangeArrowheads="1"/>
          </p:cNvSpPr>
          <p:nvPr/>
        </p:nvSpPr>
        <p:spPr bwMode="auto">
          <a:xfrm>
            <a:off x="6977063" y="45259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6</a:t>
            </a:r>
          </a:p>
        </p:txBody>
      </p:sp>
      <p:sp>
        <p:nvSpPr>
          <p:cNvPr id="1048661" name="Text Box 44"/>
          <p:cNvSpPr txBox="1">
            <a:spLocks noChangeArrowheads="1"/>
          </p:cNvSpPr>
          <p:nvPr/>
        </p:nvSpPr>
        <p:spPr bwMode="auto">
          <a:xfrm>
            <a:off x="7620000" y="451802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7</a:t>
            </a:r>
          </a:p>
        </p:txBody>
      </p:sp>
      <p:sp>
        <p:nvSpPr>
          <p:cNvPr id="1048662" name="Line 45"/>
          <p:cNvSpPr>
            <a:spLocks noChangeShapeType="1"/>
          </p:cNvSpPr>
          <p:nvPr/>
        </p:nvSpPr>
        <p:spPr bwMode="auto">
          <a:xfrm>
            <a:off x="927100" y="2590800"/>
            <a:ext cx="228600" cy="0"/>
          </a:xfrm>
          <a:prstGeom prst="line"/>
          <a:noFill/>
          <a:ln w="9525">
            <a:solidFill>
              <a:schemeClr val="tx1"/>
            </a:solidFill>
            <a:round/>
            <a:headEnd/>
            <a:tailEnd/>
          </a:ln>
          <a:effectLst/>
        </p:spPr>
        <p:txBody>
          <a:bodyPr/>
          <a:p>
            <a:endParaRPr lang="en-US"/>
          </a:p>
        </p:txBody>
      </p:sp>
      <p:sp>
        <p:nvSpPr>
          <p:cNvPr id="1048663" name="Rectangle 46"/>
          <p:cNvSpPr>
            <a:spLocks noChangeArrowheads="1"/>
          </p:cNvSpPr>
          <p:nvPr/>
        </p:nvSpPr>
        <p:spPr bwMode="auto">
          <a:xfrm>
            <a:off x="838200" y="3124200"/>
            <a:ext cx="381000" cy="533400"/>
          </a:xfrm>
          <a:prstGeom prst="rect"/>
          <a:noFill/>
          <a:ln w="9525">
            <a:noFill/>
            <a:miter lim="800000"/>
            <a:headEnd/>
            <a:tailEnd/>
          </a:ln>
        </p:spPr>
        <p:txBody>
          <a:bodyPr bIns="0" lIns="0" rIns="0" tIns="0">
            <a:spAutoFit/>
          </a:bodyPr>
          <a:p>
            <a:r>
              <a:rPr sz="1200" lang="en-US">
                <a:solidFill>
                  <a:srgbClr val="FF0000"/>
                </a:solidFill>
                <a:latin typeface="Times" pitchFamily="18" charset="0"/>
              </a:rPr>
              <a:t>Serial  inputs</a:t>
            </a:r>
            <a:endParaRPr sz="1200" lang="en-US">
              <a:solidFill>
                <a:srgbClr val="FF0000"/>
              </a:solidFill>
            </a:endParaRPr>
          </a:p>
        </p:txBody>
      </p:sp>
      <p:sp>
        <p:nvSpPr>
          <p:cNvPr id="1048664" name="Text Box 47"/>
          <p:cNvSpPr txBox="1">
            <a:spLocks noChangeArrowheads="1"/>
          </p:cNvSpPr>
          <p:nvPr/>
        </p:nvSpPr>
        <p:spPr bwMode="auto">
          <a:xfrm>
            <a:off x="1225550" y="3060700"/>
            <a:ext cx="381000" cy="274638"/>
          </a:xfrm>
          <a:prstGeom prst="rect"/>
          <a:noFill/>
          <a:ln w="9525">
            <a:noFill/>
            <a:miter lim="800000"/>
            <a:headEnd/>
            <a:tailEnd/>
          </a:ln>
          <a:effectLst/>
        </p:spPr>
        <p:txBody>
          <a:bodyPr>
            <a:spAutoFit/>
          </a:bodyPr>
          <a:p>
            <a:pPr>
              <a:spcBef>
                <a:spcPct val="50000"/>
              </a:spcBef>
            </a:pPr>
            <a:r>
              <a:rPr sz="1200" i="1" lang="en-US">
                <a:solidFill>
                  <a:srgbClr val="FF0000"/>
                </a:solidFill>
              </a:rPr>
              <a:t>A</a:t>
            </a:r>
          </a:p>
        </p:txBody>
      </p:sp>
      <p:sp>
        <p:nvSpPr>
          <p:cNvPr id="1048665" name="Text Box 48"/>
          <p:cNvSpPr txBox="1">
            <a:spLocks noChangeArrowheads="1"/>
          </p:cNvSpPr>
          <p:nvPr/>
        </p:nvSpPr>
        <p:spPr bwMode="auto">
          <a:xfrm>
            <a:off x="1219200" y="3257550"/>
            <a:ext cx="381000" cy="274638"/>
          </a:xfrm>
          <a:prstGeom prst="rect"/>
          <a:noFill/>
          <a:ln w="9525">
            <a:noFill/>
            <a:miter lim="800000"/>
            <a:headEnd/>
            <a:tailEnd/>
          </a:ln>
          <a:effectLst/>
        </p:spPr>
        <p:txBody>
          <a:bodyPr>
            <a:spAutoFit/>
          </a:bodyPr>
          <a:p>
            <a:pPr>
              <a:spcBef>
                <a:spcPct val="50000"/>
              </a:spcBef>
            </a:pPr>
            <a:r>
              <a:rPr sz="1200" i="1" lang="en-US">
                <a:solidFill>
                  <a:srgbClr val="FF0000"/>
                </a:solidFill>
              </a:rPr>
              <a:t>B</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2" presetSubtype="8">
                                  <p:stCondLst>
                                    <p:cond delay="0"/>
                                  </p:stCondLst>
                                  <p:childTnLst>
                                    <p:set>
                                      <p:cBhvr>
                                        <p:cTn dur="1" fill="hold" id="6">
                                          <p:stCondLst>
                                            <p:cond delay="0"/>
                                          </p:stCondLst>
                                        </p:cTn>
                                        <p:tgtEl>
                                          <p:spTgt spid="1048653"/>
                                        </p:tgtEl>
                                        <p:attrNameLst>
                                          <p:attrName>style.visibility</p:attrName>
                                        </p:attrNameLst>
                                      </p:cBhvr>
                                      <p:to>
                                        <p:strVal val="visible"/>
                                      </p:to>
                                    </p:set>
                                    <p:animEffect transition="in" filter="slide(fromLeft)">
                                      <p:cBhvr>
                                        <p:cTn dur="500" id="7"/>
                                        <p:tgtEl>
                                          <p:spTgt spid="1048653"/>
                                        </p:tgtEl>
                                      </p:cBhvr>
                                    </p:animEffect>
                                  </p:childTnLst>
                                </p:cTn>
                              </p:par>
                              <p:par>
                                <p:cTn fill="hold" grpId="0" id="8" nodeType="withEffect" presetClass="entr" presetID="12" presetSubtype="8">
                                  <p:stCondLst>
                                    <p:cond delay="0"/>
                                  </p:stCondLst>
                                  <p:childTnLst>
                                    <p:set>
                                      <p:cBhvr>
                                        <p:cTn dur="1" fill="hold" id="9">
                                          <p:stCondLst>
                                            <p:cond delay="0"/>
                                          </p:stCondLst>
                                        </p:cTn>
                                        <p:tgtEl>
                                          <p:spTgt spid="1048654"/>
                                        </p:tgtEl>
                                        <p:attrNameLst>
                                          <p:attrName>style.visibility</p:attrName>
                                        </p:attrNameLst>
                                      </p:cBhvr>
                                      <p:to>
                                        <p:strVal val="visible"/>
                                      </p:to>
                                    </p:set>
                                    <p:animEffect transition="in" filter="slide(fromLeft)">
                                      <p:cBhvr>
                                        <p:cTn dur="500" id="10"/>
                                        <p:tgtEl>
                                          <p:spTgt spid="1048654"/>
                                        </p:tgtEl>
                                      </p:cBhvr>
                                    </p:animEffect>
                                  </p:childTnLst>
                                </p:cTn>
                              </p:par>
                              <p:par>
                                <p:cTn fill="hold" grpId="0" id="11" nodeType="withEffect" presetClass="entr" presetID="12" presetSubtype="8">
                                  <p:stCondLst>
                                    <p:cond delay="0"/>
                                  </p:stCondLst>
                                  <p:childTnLst>
                                    <p:set>
                                      <p:cBhvr>
                                        <p:cTn dur="1" fill="hold" id="12">
                                          <p:stCondLst>
                                            <p:cond delay="0"/>
                                          </p:stCondLst>
                                        </p:cTn>
                                        <p:tgtEl>
                                          <p:spTgt spid="1048655"/>
                                        </p:tgtEl>
                                        <p:attrNameLst>
                                          <p:attrName>style.visibility</p:attrName>
                                        </p:attrNameLst>
                                      </p:cBhvr>
                                      <p:to>
                                        <p:strVal val="visible"/>
                                      </p:to>
                                    </p:set>
                                    <p:animEffect transition="in" filter="slide(fromLeft)">
                                      <p:cBhvr>
                                        <p:cTn dur="500" id="13"/>
                                        <p:tgtEl>
                                          <p:spTgt spid="1048655"/>
                                        </p:tgtEl>
                                      </p:cBhvr>
                                    </p:animEffect>
                                  </p:childTnLst>
                                </p:cTn>
                              </p:par>
                              <p:par>
                                <p:cTn fill="hold" grpId="0" id="14" nodeType="withEffect" presetClass="entr" presetID="12" presetSubtype="8">
                                  <p:stCondLst>
                                    <p:cond delay="0"/>
                                  </p:stCondLst>
                                  <p:childTnLst>
                                    <p:set>
                                      <p:cBhvr>
                                        <p:cTn dur="1" fill="hold" id="15">
                                          <p:stCondLst>
                                            <p:cond delay="0"/>
                                          </p:stCondLst>
                                        </p:cTn>
                                        <p:tgtEl>
                                          <p:spTgt spid="1048656"/>
                                        </p:tgtEl>
                                        <p:attrNameLst>
                                          <p:attrName>style.visibility</p:attrName>
                                        </p:attrNameLst>
                                      </p:cBhvr>
                                      <p:to>
                                        <p:strVal val="visible"/>
                                      </p:to>
                                    </p:set>
                                    <p:animEffect transition="in" filter="slide(fromLeft)">
                                      <p:cBhvr>
                                        <p:cTn dur="500" id="16"/>
                                        <p:tgtEl>
                                          <p:spTgt spid="1048656"/>
                                        </p:tgtEl>
                                      </p:cBhvr>
                                    </p:animEffect>
                                  </p:childTnLst>
                                </p:cTn>
                              </p:par>
                              <p:par>
                                <p:cTn fill="hold" grpId="0" id="17" nodeType="withEffect" presetClass="entr" presetID="12" presetSubtype="8">
                                  <p:stCondLst>
                                    <p:cond delay="0"/>
                                  </p:stCondLst>
                                  <p:childTnLst>
                                    <p:set>
                                      <p:cBhvr>
                                        <p:cTn dur="1" fill="hold" id="18">
                                          <p:stCondLst>
                                            <p:cond delay="0"/>
                                          </p:stCondLst>
                                        </p:cTn>
                                        <p:tgtEl>
                                          <p:spTgt spid="1048658"/>
                                        </p:tgtEl>
                                        <p:attrNameLst>
                                          <p:attrName>style.visibility</p:attrName>
                                        </p:attrNameLst>
                                      </p:cBhvr>
                                      <p:to>
                                        <p:strVal val="visible"/>
                                      </p:to>
                                    </p:set>
                                    <p:animEffect transition="in" filter="slide(fromLeft)">
                                      <p:cBhvr>
                                        <p:cTn dur="500" id="19"/>
                                        <p:tgtEl>
                                          <p:spTgt spid="1048658"/>
                                        </p:tgtEl>
                                      </p:cBhvr>
                                    </p:animEffect>
                                  </p:childTnLst>
                                </p:cTn>
                              </p:par>
                              <p:par>
                                <p:cTn fill="hold" grpId="0" id="20" nodeType="withEffect" presetClass="entr" presetID="12" presetSubtype="8">
                                  <p:stCondLst>
                                    <p:cond delay="0"/>
                                  </p:stCondLst>
                                  <p:childTnLst>
                                    <p:set>
                                      <p:cBhvr>
                                        <p:cTn dur="1" fill="hold" id="21">
                                          <p:stCondLst>
                                            <p:cond delay="0"/>
                                          </p:stCondLst>
                                        </p:cTn>
                                        <p:tgtEl>
                                          <p:spTgt spid="1048659"/>
                                        </p:tgtEl>
                                        <p:attrNameLst>
                                          <p:attrName>style.visibility</p:attrName>
                                        </p:attrNameLst>
                                      </p:cBhvr>
                                      <p:to>
                                        <p:strVal val="visible"/>
                                      </p:to>
                                    </p:set>
                                    <p:animEffect transition="in" filter="slide(fromLeft)">
                                      <p:cBhvr>
                                        <p:cTn dur="500" id="22"/>
                                        <p:tgtEl>
                                          <p:spTgt spid="1048659"/>
                                        </p:tgtEl>
                                      </p:cBhvr>
                                    </p:animEffect>
                                  </p:childTnLst>
                                </p:cTn>
                              </p:par>
                              <p:par>
                                <p:cTn fill="hold" grpId="0" id="23" nodeType="withEffect" presetClass="entr" presetID="12" presetSubtype="8">
                                  <p:stCondLst>
                                    <p:cond delay="0"/>
                                  </p:stCondLst>
                                  <p:childTnLst>
                                    <p:set>
                                      <p:cBhvr>
                                        <p:cTn dur="1" fill="hold" id="24">
                                          <p:stCondLst>
                                            <p:cond delay="0"/>
                                          </p:stCondLst>
                                        </p:cTn>
                                        <p:tgtEl>
                                          <p:spTgt spid="1048660"/>
                                        </p:tgtEl>
                                        <p:attrNameLst>
                                          <p:attrName>style.visibility</p:attrName>
                                        </p:attrNameLst>
                                      </p:cBhvr>
                                      <p:to>
                                        <p:strVal val="visible"/>
                                      </p:to>
                                    </p:set>
                                    <p:animEffect transition="in" filter="slide(fromLeft)">
                                      <p:cBhvr>
                                        <p:cTn dur="500" id="25"/>
                                        <p:tgtEl>
                                          <p:spTgt spid="1048660"/>
                                        </p:tgtEl>
                                      </p:cBhvr>
                                    </p:animEffect>
                                  </p:childTnLst>
                                </p:cTn>
                              </p:par>
                              <p:par>
                                <p:cTn fill="hold" grpId="0" id="26" nodeType="withEffect" presetClass="entr" presetID="12" presetSubtype="8">
                                  <p:stCondLst>
                                    <p:cond delay="0"/>
                                  </p:stCondLst>
                                  <p:childTnLst>
                                    <p:set>
                                      <p:cBhvr>
                                        <p:cTn dur="1" fill="hold" id="27">
                                          <p:stCondLst>
                                            <p:cond delay="0"/>
                                          </p:stCondLst>
                                        </p:cTn>
                                        <p:tgtEl>
                                          <p:spTgt spid="1048661"/>
                                        </p:tgtEl>
                                        <p:attrNameLst>
                                          <p:attrName>style.visibility</p:attrName>
                                        </p:attrNameLst>
                                      </p:cBhvr>
                                      <p:to>
                                        <p:strVal val="visible"/>
                                      </p:to>
                                    </p:set>
                                    <p:animEffect transition="in" filter="slide(fromLeft)">
                                      <p:cBhvr>
                                        <p:cTn dur="500" id="28"/>
                                        <p:tgtEl>
                                          <p:spTgt spid="1048661"/>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 presetSubtype="8">
                                  <p:stCondLst>
                                    <p:cond delay="0"/>
                                  </p:stCondLst>
                                  <p:childTnLst>
                                    <p:set>
                                      <p:cBhvr>
                                        <p:cTn dur="1" fill="hold" id="32">
                                          <p:stCondLst>
                                            <p:cond delay="0"/>
                                          </p:stCondLst>
                                        </p:cTn>
                                        <p:tgtEl>
                                          <p:spTgt spid="1048651"/>
                                        </p:tgtEl>
                                        <p:attrNameLst>
                                          <p:attrName>style.visibility</p:attrName>
                                        </p:attrNameLst>
                                      </p:cBhvr>
                                      <p:to>
                                        <p:strVal val="visible"/>
                                      </p:to>
                                    </p:set>
                                    <p:anim calcmode="lin" valueType="num">
                                      <p:cBhvr additive="base">
                                        <p:cTn dur="500" fill="hold" id="33"/>
                                        <p:tgtEl>
                                          <p:spTgt spid="1048651"/>
                                        </p:tgtEl>
                                        <p:attrNameLst>
                                          <p:attrName>ppt_x</p:attrName>
                                        </p:attrNameLst>
                                      </p:cBhvr>
                                      <p:tavLst>
                                        <p:tav tm="0">
                                          <p:val>
                                            <p:strVal val="0-#ppt_w/2"/>
                                          </p:val>
                                        </p:tav>
                                        <p:tav tm="100000">
                                          <p:val>
                                            <p:strVal val="#ppt_x"/>
                                          </p:val>
                                        </p:tav>
                                      </p:tavLst>
                                    </p:anim>
                                    <p:anim calcmode="lin" valueType="num">
                                      <p:cBhvr additive="base">
                                        <p:cTn dur="500" fill="hold" id="34"/>
                                        <p:tgtEl>
                                          <p:spTgt spid="1048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3" grpId="0"/>
      <p:bldP spid="1048654" grpId="0"/>
      <p:bldP spid="1048655" grpId="0"/>
      <p:bldP spid="1048656" grpId="0"/>
      <p:bldP spid="1048658" grpId="0"/>
      <p:bldP spid="1048659" grpId="0"/>
      <p:bldP spid="1048660" grpId="0"/>
      <p:bldP spid="1048661" grpId="0"/>
    </p:bldLst>
  </p:timing>
</p:sld>
</file>

<file path=ppt/slides/slide6.xml><?xml version="1.0" encoding="utf-8"?>
<p:sld xmlns:a="http://schemas.openxmlformats.org/drawingml/2006/main" xmlns:r="http://schemas.openxmlformats.org/officeDocument/2006/relationships" xmlns:p="http://schemas.openxmlformats.org/presentationml/2006/main" show="0" showMasterPhAnim="0">
  <p:cSld>
    <p:spTree>
      <p:nvGrpSpPr>
        <p:cNvPr id="88" name=""/>
        <p:cNvGrpSpPr/>
        <p:nvPr/>
      </p:nvGrpSpPr>
      <p:grpSpPr>
        <a:xfrm>
          <a:off x="0" y="0"/>
          <a:ext cx="0" cy="0"/>
          <a:chOff x="0" y="0"/>
          <a:chExt cx="0" cy="0"/>
        </a:xfrm>
      </p:grpSpPr>
      <p:pic>
        <p:nvPicPr>
          <p:cNvPr id="2097194"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69"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670" name="Rectangle 4"/>
          <p:cNvSpPr>
            <a:spLocks noChangeArrowheads="1"/>
          </p:cNvSpPr>
          <p:nvPr/>
        </p:nvSpPr>
        <p:spPr bwMode="auto">
          <a:xfrm>
            <a:off x="914400" y="1143000"/>
            <a:ext cx="42214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Waveforms for the 74HC164A</a:t>
            </a:r>
          </a:p>
        </p:txBody>
      </p:sp>
      <p:sp>
        <p:nvSpPr>
          <p:cNvPr id="1048671" name="Text Box 5"/>
          <p:cNvSpPr txBox="1">
            <a:spLocks noChangeArrowheads="1"/>
          </p:cNvSpPr>
          <p:nvPr/>
        </p:nvSpPr>
        <p:spPr bwMode="auto">
          <a:xfrm>
            <a:off x="914400" y="1752600"/>
            <a:ext cx="2590800" cy="2225040"/>
          </a:xfrm>
          <a:prstGeom prst="rect"/>
          <a:noFill/>
          <a:ln w="9525">
            <a:noFill/>
            <a:miter lim="800000"/>
            <a:headEnd/>
            <a:tailEnd/>
          </a:ln>
          <a:effectLst/>
        </p:spPr>
        <p:txBody>
          <a:bodyPr>
            <a:spAutoFit/>
          </a:bodyPr>
          <a:p>
            <a:pPr eaLnBrk="1" hangingPunct="1">
              <a:spcBef>
                <a:spcPct val="50000"/>
              </a:spcBef>
            </a:pPr>
            <a:r>
              <a:rPr sz="2000" lang="en-US"/>
              <a:t>Sample waveforms for the 74HC164A are shown. Notice that </a:t>
            </a:r>
            <a:r>
              <a:rPr sz="2000" i="1" lang="en-US"/>
              <a:t>B</a:t>
            </a:r>
            <a:r>
              <a:rPr sz="2000" lang="en-US"/>
              <a:t> acts as an active HIGH enable for the data on </a:t>
            </a:r>
            <a:r>
              <a:rPr sz="2000" i="1" lang="en-US"/>
              <a:t>A</a:t>
            </a:r>
            <a:r>
              <a:rPr sz="2000" lang="en-US"/>
              <a:t> as discussed.</a:t>
            </a:r>
          </a:p>
        </p:txBody>
      </p:sp>
      <p:sp>
        <p:nvSpPr>
          <p:cNvPr id="1048672" name="Rectangle 23"/>
          <p:cNvSpPr>
            <a:spLocks noChangeArrowheads="1"/>
          </p:cNvSpPr>
          <p:nvPr/>
        </p:nvSpPr>
        <p:spPr bwMode="auto">
          <a:xfrm>
            <a:off x="3733800" y="2895600"/>
            <a:ext cx="381000" cy="182563"/>
          </a:xfrm>
          <a:prstGeom prst="rect"/>
          <a:noFill/>
          <a:ln w="9525">
            <a:noFill/>
            <a:miter lim="800000"/>
            <a:headEnd/>
            <a:tailEnd/>
          </a:ln>
        </p:spPr>
        <p:txBody>
          <a:bodyPr bIns="0" lIns="0" rIns="0" tIns="0">
            <a:spAutoFit/>
          </a:bodyPr>
          <a:p>
            <a:r>
              <a:rPr sz="1200" lang="en-US">
                <a:solidFill>
                  <a:srgbClr val="000000"/>
                </a:solidFill>
                <a:latin typeface="Times" pitchFamily="18" charset="0"/>
              </a:rPr>
              <a:t>CLK</a:t>
            </a:r>
            <a:endParaRPr sz="1200" lang="en-US"/>
          </a:p>
        </p:txBody>
      </p:sp>
      <p:sp>
        <p:nvSpPr>
          <p:cNvPr id="1048673" name="Text Box 24"/>
          <p:cNvSpPr txBox="1">
            <a:spLocks noChangeArrowheads="1"/>
          </p:cNvSpPr>
          <p:nvPr/>
        </p:nvSpPr>
        <p:spPr bwMode="auto">
          <a:xfrm>
            <a:off x="3886200" y="3149600"/>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0</a:t>
            </a:r>
          </a:p>
        </p:txBody>
      </p:sp>
      <p:sp>
        <p:nvSpPr>
          <p:cNvPr id="1048674" name="Text Box 25"/>
          <p:cNvSpPr txBox="1">
            <a:spLocks noChangeArrowheads="1"/>
          </p:cNvSpPr>
          <p:nvPr/>
        </p:nvSpPr>
        <p:spPr bwMode="auto">
          <a:xfrm>
            <a:off x="3886200" y="3486150"/>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1</a:t>
            </a:r>
          </a:p>
        </p:txBody>
      </p:sp>
      <p:sp>
        <p:nvSpPr>
          <p:cNvPr id="1048675" name="Text Box 26"/>
          <p:cNvSpPr txBox="1">
            <a:spLocks noChangeArrowheads="1"/>
          </p:cNvSpPr>
          <p:nvPr/>
        </p:nvSpPr>
        <p:spPr bwMode="auto">
          <a:xfrm>
            <a:off x="3886200" y="3824288"/>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2</a:t>
            </a:r>
          </a:p>
        </p:txBody>
      </p:sp>
      <p:sp>
        <p:nvSpPr>
          <p:cNvPr id="1048676" name="Text Box 27"/>
          <p:cNvSpPr txBox="1">
            <a:spLocks noChangeArrowheads="1"/>
          </p:cNvSpPr>
          <p:nvPr/>
        </p:nvSpPr>
        <p:spPr bwMode="auto">
          <a:xfrm>
            <a:off x="3886200" y="4160838"/>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3</a:t>
            </a:r>
          </a:p>
        </p:txBody>
      </p:sp>
      <p:sp>
        <p:nvSpPr>
          <p:cNvPr id="1048677" name="Rectangle 28"/>
          <p:cNvSpPr>
            <a:spLocks noChangeArrowheads="1"/>
          </p:cNvSpPr>
          <p:nvPr/>
        </p:nvSpPr>
        <p:spPr bwMode="auto">
          <a:xfrm>
            <a:off x="3733800" y="1828800"/>
            <a:ext cx="381000" cy="182563"/>
          </a:xfrm>
          <a:prstGeom prst="rect"/>
          <a:noFill/>
          <a:ln w="9525">
            <a:noFill/>
            <a:miter lim="800000"/>
            <a:headEnd/>
            <a:tailEnd/>
          </a:ln>
        </p:spPr>
        <p:txBody>
          <a:bodyPr bIns="0" lIns="0" rIns="0" tIns="0">
            <a:spAutoFit/>
          </a:bodyPr>
          <a:p>
            <a:r>
              <a:rPr sz="1200" i="1" lang="en-US">
                <a:solidFill>
                  <a:srgbClr val="000000"/>
                </a:solidFill>
                <a:latin typeface="Times" pitchFamily="18" charset="0"/>
              </a:rPr>
              <a:t>CLR</a:t>
            </a:r>
            <a:endParaRPr sz="1200" lang="en-US"/>
          </a:p>
        </p:txBody>
      </p:sp>
      <p:sp>
        <p:nvSpPr>
          <p:cNvPr id="1048678" name="Text Box 29"/>
          <p:cNvSpPr txBox="1">
            <a:spLocks noChangeArrowheads="1"/>
          </p:cNvSpPr>
          <p:nvPr/>
        </p:nvSpPr>
        <p:spPr bwMode="auto">
          <a:xfrm>
            <a:off x="3886200" y="449897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4</a:t>
            </a:r>
          </a:p>
        </p:txBody>
      </p:sp>
      <p:sp>
        <p:nvSpPr>
          <p:cNvPr id="1048679" name="Text Box 30"/>
          <p:cNvSpPr txBox="1">
            <a:spLocks noChangeArrowheads="1"/>
          </p:cNvSpPr>
          <p:nvPr/>
        </p:nvSpPr>
        <p:spPr bwMode="auto">
          <a:xfrm>
            <a:off x="3886200" y="483552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5</a:t>
            </a:r>
          </a:p>
        </p:txBody>
      </p:sp>
      <p:sp>
        <p:nvSpPr>
          <p:cNvPr id="1048680" name="Text Box 31"/>
          <p:cNvSpPr txBox="1">
            <a:spLocks noChangeArrowheads="1"/>
          </p:cNvSpPr>
          <p:nvPr/>
        </p:nvSpPr>
        <p:spPr bwMode="auto">
          <a:xfrm>
            <a:off x="3886200" y="51736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6</a:t>
            </a:r>
          </a:p>
        </p:txBody>
      </p:sp>
      <p:sp>
        <p:nvSpPr>
          <p:cNvPr id="1048681" name="Text Box 32"/>
          <p:cNvSpPr txBox="1">
            <a:spLocks noChangeArrowheads="1"/>
          </p:cNvSpPr>
          <p:nvPr/>
        </p:nvSpPr>
        <p:spPr bwMode="auto">
          <a:xfrm>
            <a:off x="3886200" y="5511800"/>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7</a:t>
            </a:r>
          </a:p>
        </p:txBody>
      </p:sp>
      <p:sp>
        <p:nvSpPr>
          <p:cNvPr id="1048682" name="Line 33"/>
          <p:cNvSpPr>
            <a:spLocks noChangeShapeType="1"/>
          </p:cNvSpPr>
          <p:nvPr/>
        </p:nvSpPr>
        <p:spPr bwMode="auto">
          <a:xfrm>
            <a:off x="3746500" y="1828800"/>
            <a:ext cx="228600" cy="0"/>
          </a:xfrm>
          <a:prstGeom prst="line"/>
          <a:noFill/>
          <a:ln w="9525">
            <a:solidFill>
              <a:schemeClr val="tx1"/>
            </a:solidFill>
            <a:round/>
            <a:headEnd/>
            <a:tailEnd/>
          </a:ln>
          <a:effectLst/>
        </p:spPr>
        <p:txBody>
          <a:bodyPr/>
          <a:p>
            <a:endParaRPr lang="en-US"/>
          </a:p>
        </p:txBody>
      </p:sp>
      <p:sp>
        <p:nvSpPr>
          <p:cNvPr id="1048683" name="Rectangle 34"/>
          <p:cNvSpPr>
            <a:spLocks noChangeArrowheads="1"/>
          </p:cNvSpPr>
          <p:nvPr/>
        </p:nvSpPr>
        <p:spPr bwMode="auto">
          <a:xfrm>
            <a:off x="3505200" y="2286000"/>
            <a:ext cx="381000" cy="533400"/>
          </a:xfrm>
          <a:prstGeom prst="rect"/>
          <a:noFill/>
          <a:ln w="9525">
            <a:noFill/>
            <a:miter lim="800000"/>
            <a:headEnd/>
            <a:tailEnd/>
          </a:ln>
        </p:spPr>
        <p:txBody>
          <a:bodyPr bIns="0" lIns="0" rIns="0" tIns="0">
            <a:spAutoFit/>
          </a:bodyPr>
          <a:p>
            <a:r>
              <a:rPr sz="1200" lang="en-US">
                <a:solidFill>
                  <a:srgbClr val="FF0000"/>
                </a:solidFill>
                <a:latin typeface="Times" pitchFamily="18" charset="0"/>
              </a:rPr>
              <a:t>Serial  inputs</a:t>
            </a:r>
            <a:endParaRPr sz="1200" lang="en-US">
              <a:solidFill>
                <a:srgbClr val="FF0000"/>
              </a:solidFill>
            </a:endParaRPr>
          </a:p>
        </p:txBody>
      </p:sp>
      <p:sp>
        <p:nvSpPr>
          <p:cNvPr id="1048684" name="Text Box 35"/>
          <p:cNvSpPr txBox="1">
            <a:spLocks noChangeArrowheads="1"/>
          </p:cNvSpPr>
          <p:nvPr/>
        </p:nvSpPr>
        <p:spPr bwMode="auto">
          <a:xfrm>
            <a:off x="3962400" y="2133600"/>
            <a:ext cx="381000" cy="274638"/>
          </a:xfrm>
          <a:prstGeom prst="rect"/>
          <a:noFill/>
          <a:ln w="9525">
            <a:noFill/>
            <a:miter lim="800000"/>
            <a:headEnd/>
            <a:tailEnd/>
          </a:ln>
          <a:effectLst/>
        </p:spPr>
        <p:txBody>
          <a:bodyPr>
            <a:spAutoFit/>
          </a:bodyPr>
          <a:p>
            <a:pPr>
              <a:spcBef>
                <a:spcPct val="50000"/>
              </a:spcBef>
            </a:pPr>
            <a:r>
              <a:rPr sz="1200" i="1" lang="en-US">
                <a:solidFill>
                  <a:srgbClr val="FF0000"/>
                </a:solidFill>
              </a:rPr>
              <a:t>A</a:t>
            </a:r>
          </a:p>
        </p:txBody>
      </p:sp>
      <p:sp>
        <p:nvSpPr>
          <p:cNvPr id="1048685" name="Text Box 36"/>
          <p:cNvSpPr txBox="1">
            <a:spLocks noChangeArrowheads="1"/>
          </p:cNvSpPr>
          <p:nvPr/>
        </p:nvSpPr>
        <p:spPr bwMode="auto">
          <a:xfrm>
            <a:off x="3956050" y="2468563"/>
            <a:ext cx="381000" cy="274637"/>
          </a:xfrm>
          <a:prstGeom prst="rect"/>
          <a:noFill/>
          <a:ln w="9525">
            <a:noFill/>
            <a:miter lim="800000"/>
            <a:headEnd/>
            <a:tailEnd/>
          </a:ln>
          <a:effectLst/>
        </p:spPr>
        <p:txBody>
          <a:bodyPr>
            <a:spAutoFit/>
          </a:bodyPr>
          <a:p>
            <a:pPr>
              <a:spcBef>
                <a:spcPct val="50000"/>
              </a:spcBef>
            </a:pPr>
            <a:r>
              <a:rPr sz="1200" i="1" lang="en-US">
                <a:solidFill>
                  <a:srgbClr val="FF0000"/>
                </a:solidFill>
              </a:rPr>
              <a:t>B</a:t>
            </a:r>
          </a:p>
        </p:txBody>
      </p:sp>
      <p:pic>
        <p:nvPicPr>
          <p:cNvPr id="2097195" name="Picture 37"/>
          <p:cNvPicPr>
            <a:picLocks noChangeAspect="1" noChangeArrowheads="1"/>
          </p:cNvPicPr>
          <p:nvPr/>
        </p:nvPicPr>
        <p:blipFill>
          <a:blip xmlns:r="http://schemas.openxmlformats.org/officeDocument/2006/relationships" r:embed="rId2"/>
          <a:srcRect/>
          <a:stretch>
            <a:fillRect/>
          </a:stretch>
        </p:blipFill>
        <p:spPr bwMode="auto">
          <a:xfrm>
            <a:off x="3886200" y="1828800"/>
            <a:ext cx="4343400" cy="4186238"/>
          </a:xfrm>
          <a:prstGeom prst="rect"/>
          <a:noFill/>
          <a:ln>
            <a:noFill/>
          </a:ln>
          <a:effectLst/>
        </p:spPr>
      </p:pic>
      <p:sp>
        <p:nvSpPr>
          <p:cNvPr id="1048686" name="Rectangle 38"/>
          <p:cNvSpPr>
            <a:spLocks noChangeArrowheads="1"/>
          </p:cNvSpPr>
          <p:nvPr/>
        </p:nvSpPr>
        <p:spPr bwMode="auto">
          <a:xfrm>
            <a:off x="3416300" y="4432300"/>
            <a:ext cx="533400" cy="355600"/>
          </a:xfrm>
          <a:prstGeom prst="rect"/>
          <a:noFill/>
          <a:ln w="9525">
            <a:noFill/>
            <a:miter lim="800000"/>
            <a:headEnd/>
            <a:tailEnd/>
          </a:ln>
        </p:spPr>
        <p:txBody>
          <a:bodyPr bIns="0" lIns="0" rIns="0" tIns="0">
            <a:spAutoFit/>
          </a:bodyPr>
          <a:p>
            <a:r>
              <a:rPr sz="1200" lang="en-US">
                <a:solidFill>
                  <a:srgbClr val="FF0000"/>
                </a:solidFill>
                <a:latin typeface="Times" pitchFamily="18" charset="0"/>
              </a:rPr>
              <a:t>Outputs</a:t>
            </a:r>
            <a:endParaRPr sz="1200" lang="en-US">
              <a:solidFill>
                <a:srgbClr val="FF0000"/>
              </a:solidFill>
            </a:endParaRPr>
          </a:p>
        </p:txBody>
      </p:sp>
      <p:sp>
        <p:nvSpPr>
          <p:cNvPr id="1048687" name="Rectangle 39"/>
          <p:cNvSpPr>
            <a:spLocks noChangeArrowheads="1"/>
          </p:cNvSpPr>
          <p:nvPr/>
        </p:nvSpPr>
        <p:spPr bwMode="auto">
          <a:xfrm>
            <a:off x="4267200" y="6019800"/>
            <a:ext cx="533400" cy="182563"/>
          </a:xfrm>
          <a:prstGeom prst="rect"/>
          <a:noFill/>
          <a:ln w="9525">
            <a:noFill/>
            <a:miter lim="800000"/>
            <a:headEnd/>
            <a:tailEnd/>
          </a:ln>
        </p:spPr>
        <p:txBody>
          <a:bodyPr bIns="0" lIns="0" rIns="0" tIns="0">
            <a:spAutoFit/>
          </a:bodyPr>
          <a:p>
            <a:r>
              <a:rPr sz="1200" lang="en-US">
                <a:solidFill>
                  <a:srgbClr val="FF0000"/>
                </a:solidFill>
                <a:latin typeface="Times" pitchFamily="18" charset="0"/>
              </a:rPr>
              <a:t>Clear</a:t>
            </a:r>
            <a:endParaRPr sz="1200" lang="en-US">
              <a:solidFill>
                <a:srgbClr val="FF0000"/>
              </a:solidFill>
            </a:endParaRPr>
          </a:p>
        </p:txBody>
      </p:sp>
      <p:sp>
        <p:nvSpPr>
          <p:cNvPr id="1048688" name="Rectangle 40"/>
          <p:cNvSpPr>
            <a:spLocks noChangeArrowheads="1"/>
          </p:cNvSpPr>
          <p:nvPr/>
        </p:nvSpPr>
        <p:spPr bwMode="auto">
          <a:xfrm>
            <a:off x="7467600" y="6019800"/>
            <a:ext cx="533400" cy="182563"/>
          </a:xfrm>
          <a:prstGeom prst="rect"/>
          <a:noFill/>
          <a:ln w="9525">
            <a:noFill/>
            <a:miter lim="800000"/>
            <a:headEnd/>
            <a:tailEnd/>
          </a:ln>
        </p:spPr>
        <p:txBody>
          <a:bodyPr bIns="0" lIns="0" rIns="0" tIns="0">
            <a:spAutoFit/>
          </a:bodyPr>
          <a:p>
            <a:r>
              <a:rPr sz="1200" lang="en-US">
                <a:solidFill>
                  <a:srgbClr val="FF0000"/>
                </a:solidFill>
                <a:latin typeface="Times" pitchFamily="18" charset="0"/>
              </a:rPr>
              <a:t>Clear</a:t>
            </a:r>
            <a:endParaRPr sz="1200" lang="en-US">
              <a:solidFill>
                <a:srgbClr val="FF0000"/>
              </a:solidFill>
            </a:endParaRPr>
          </a:p>
        </p:txBody>
      </p:sp>
      <p:sp>
        <p:nvSpPr>
          <p:cNvPr id="1048689" name="Text Box 41"/>
          <p:cNvSpPr txBox="1">
            <a:spLocks noChangeArrowheads="1"/>
          </p:cNvSpPr>
          <p:nvPr/>
        </p:nvSpPr>
        <p:spPr bwMode="auto">
          <a:xfrm>
            <a:off x="914400" y="3657600"/>
            <a:ext cx="2514600" cy="2529840"/>
          </a:xfrm>
          <a:prstGeom prst="rect"/>
          <a:noFill/>
          <a:ln w="9525">
            <a:noFill/>
            <a:miter lim="800000"/>
            <a:headEnd/>
            <a:tailEnd/>
          </a:ln>
          <a:effectLst/>
        </p:spPr>
        <p:txBody>
          <a:bodyPr>
            <a:spAutoFit/>
          </a:bodyPr>
          <a:p>
            <a:pPr>
              <a:spcBef>
                <a:spcPct val="50000"/>
              </a:spcBef>
            </a:pPr>
            <a:r>
              <a:rPr sz="2000" lang="en-US"/>
              <a:t>As with CMOS devices, unused inputs should </a:t>
            </a:r>
            <a:r>
              <a:rPr sz="2000" i="1" lang="en-US"/>
              <a:t>always</a:t>
            </a:r>
            <a:r>
              <a:rPr sz="2000" lang="en-US"/>
              <a:t> be connected to a logic level; unused outputs should be left open. </a:t>
            </a:r>
          </a:p>
        </p:txBody>
      </p:sp>
    </p:spTree>
  </p:cSld>
  <p:clrMapOvr>
    <a:masterClrMapping/>
  </p:clrMapOvr>
  <p:timing>
    <p:tnLst>
      <p:par>
        <p:cTn dur="indefinite" id="1" nodeType="tmRoot" restart="never">
          <p:childTnLst>
            <p:seq concurrent="1" nextAc="seek">
              <p:cTn dur="indefinite" id="2" nodeType="mainSeq">
                <p:childTnLst>
                  <p:par>
                    <p:cTn fill="hold" id="8">
                      <p:stCondLst>
                        <p:cond delay="indefinite"/>
                      </p:stCondLst>
                      <p:childTnLst>
                        <p:par>
                          <p:cTn fill="hold" id="9">
                            <p:stCondLst>
                              <p:cond delay="0"/>
                            </p:stCondLst>
                            <p:childTnLst>
                              <p:par>
                                <p:cTn fill="hold" grpId="0" id="10" nodeType="clickEffect" presetClass="entr" presetID="2" presetSubtype="8">
                                  <p:stCondLst>
                                    <p:cond delay="0"/>
                                  </p:stCondLst>
                                  <p:childTnLst>
                                    <p:set>
                                      <p:cBhvr>
                                        <p:cTn dur="1" fill="hold" id="11">
                                          <p:stCondLst>
                                            <p:cond delay="0"/>
                                          </p:stCondLst>
                                        </p:cTn>
                                        <p:tgtEl>
                                          <p:spTgt spid="1048689"/>
                                        </p:tgtEl>
                                        <p:attrNameLst>
                                          <p:attrName>style.visibility</p:attrName>
                                        </p:attrNameLst>
                                      </p:cBhvr>
                                      <p:to>
                                        <p:strVal val="visible"/>
                                      </p:to>
                                    </p:set>
                                    <p:anim calcmode="lin" valueType="num">
                                      <p:cBhvr additive="base">
                                        <p:cTn dur="500" fill="hold" id="12"/>
                                        <p:tgtEl>
                                          <p:spTgt spid="1048689"/>
                                        </p:tgtEl>
                                        <p:attrNameLst>
                                          <p:attrName>ppt_x</p:attrName>
                                        </p:attrNameLst>
                                      </p:cBhvr>
                                      <p:tavLst>
                                        <p:tav tm="0">
                                          <p:val>
                                            <p:strVal val="0-#ppt_w/2"/>
                                          </p:val>
                                        </p:tav>
                                        <p:tav tm="100000">
                                          <p:val>
                                            <p:strVal val="#ppt_x"/>
                                          </p:val>
                                        </p:tav>
                                      </p:tavLst>
                                    </p:anim>
                                    <p:anim calcmode="lin" valueType="num">
                                      <p:cBhvr additive="base">
                                        <p:cTn dur="500" fill="hold" id="13"/>
                                        <p:tgtEl>
                                          <p:spTgt spid="1048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9"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91" name=""/>
        <p:cNvGrpSpPr/>
        <p:nvPr/>
      </p:nvGrpSpPr>
      <p:grpSpPr>
        <a:xfrm>
          <a:off x="0" y="0"/>
          <a:ext cx="0" cy="0"/>
          <a:chOff x="0" y="0"/>
          <a:chExt cx="0" cy="0"/>
        </a:xfrm>
      </p:grpSpPr>
      <p:pic>
        <p:nvPicPr>
          <p:cNvPr id="2097197"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93"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694" name="Rectangle 4"/>
          <p:cNvSpPr>
            <a:spLocks noChangeArrowheads="1"/>
          </p:cNvSpPr>
          <p:nvPr/>
        </p:nvSpPr>
        <p:spPr bwMode="auto">
          <a:xfrm>
            <a:off x="914400" y="1143000"/>
            <a:ext cx="48183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Parallel in/Serial out Shift Register</a:t>
            </a:r>
          </a:p>
        </p:txBody>
      </p:sp>
      <p:sp>
        <p:nvSpPr>
          <p:cNvPr id="1048695" name="Text Box 24"/>
          <p:cNvSpPr txBox="1">
            <a:spLocks noChangeArrowheads="1"/>
          </p:cNvSpPr>
          <p:nvPr/>
        </p:nvSpPr>
        <p:spPr bwMode="auto">
          <a:xfrm>
            <a:off x="990600" y="1676400"/>
            <a:ext cx="7543800" cy="1158240"/>
          </a:xfrm>
          <a:prstGeom prst="rect"/>
          <a:noFill/>
          <a:ln w="9525">
            <a:noFill/>
            <a:miter lim="800000"/>
            <a:headEnd/>
            <a:tailEnd/>
          </a:ln>
          <a:effectLst/>
        </p:spPr>
        <p:txBody>
          <a:bodyPr>
            <a:spAutoFit/>
          </a:bodyPr>
          <a:p>
            <a:pPr eaLnBrk="1" hangingPunct="1">
              <a:spcBef>
                <a:spcPct val="50000"/>
              </a:spcBef>
            </a:pPr>
            <a:r>
              <a:rPr lang="en-US"/>
              <a:t>Shift registers can be used to convert parallel data to serial form. A logic diagram for this type of register is shown:</a:t>
            </a:r>
          </a:p>
        </p:txBody>
      </p:sp>
      <p:pic>
        <p:nvPicPr>
          <p:cNvPr id="2097198" name="Picture 25"/>
          <p:cNvPicPr>
            <a:picLocks noChangeAspect="1" noChangeArrowheads="1"/>
          </p:cNvPicPr>
          <p:nvPr/>
        </p:nvPicPr>
        <p:blipFill>
          <a:blip xmlns:r="http://schemas.openxmlformats.org/officeDocument/2006/relationships" r:embed="rId2"/>
          <a:srcRect/>
          <a:stretch>
            <a:fillRect/>
          </a:stretch>
        </p:blipFill>
        <p:spPr bwMode="auto">
          <a:xfrm>
            <a:off x="1981200" y="2778125"/>
            <a:ext cx="5792788" cy="3241675"/>
          </a:xfrm>
          <a:prstGeom prst="rect"/>
          <a:noFill/>
          <a:ln>
            <a:noFill/>
          </a:ln>
          <a:effectLst/>
        </p:spPr>
      </p:pic>
      <p:sp>
        <p:nvSpPr>
          <p:cNvPr id="1048696" name="Text Box 26"/>
          <p:cNvSpPr txBox="1">
            <a:spLocks noChangeArrowheads="1"/>
          </p:cNvSpPr>
          <p:nvPr/>
        </p:nvSpPr>
        <p:spPr bwMode="auto">
          <a:xfrm>
            <a:off x="2590800" y="2473325"/>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0</a:t>
            </a:r>
          </a:p>
        </p:txBody>
      </p:sp>
      <p:sp>
        <p:nvSpPr>
          <p:cNvPr id="1048697" name="Text Box 27"/>
          <p:cNvSpPr txBox="1">
            <a:spLocks noChangeArrowheads="1"/>
          </p:cNvSpPr>
          <p:nvPr/>
        </p:nvSpPr>
        <p:spPr bwMode="auto">
          <a:xfrm>
            <a:off x="4230688" y="2473325"/>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1</a:t>
            </a:r>
          </a:p>
        </p:txBody>
      </p:sp>
      <p:sp>
        <p:nvSpPr>
          <p:cNvPr id="1048698" name="Text Box 28"/>
          <p:cNvSpPr txBox="1">
            <a:spLocks noChangeArrowheads="1"/>
          </p:cNvSpPr>
          <p:nvPr/>
        </p:nvSpPr>
        <p:spPr bwMode="auto">
          <a:xfrm>
            <a:off x="5529263" y="2473325"/>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2</a:t>
            </a:r>
          </a:p>
        </p:txBody>
      </p:sp>
      <p:sp>
        <p:nvSpPr>
          <p:cNvPr id="1048699" name="Text Box 29"/>
          <p:cNvSpPr txBox="1">
            <a:spLocks noChangeArrowheads="1"/>
          </p:cNvSpPr>
          <p:nvPr/>
        </p:nvSpPr>
        <p:spPr bwMode="auto">
          <a:xfrm>
            <a:off x="6858000" y="2465388"/>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3</a:t>
            </a:r>
          </a:p>
        </p:txBody>
      </p:sp>
      <p:sp>
        <p:nvSpPr>
          <p:cNvPr id="1048700" name="Text Box 31"/>
          <p:cNvSpPr txBox="1">
            <a:spLocks noChangeArrowheads="1"/>
          </p:cNvSpPr>
          <p:nvPr/>
        </p:nvSpPr>
        <p:spPr bwMode="auto">
          <a:xfrm>
            <a:off x="3609975" y="46910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0</a:t>
            </a:r>
          </a:p>
        </p:txBody>
      </p:sp>
      <p:sp>
        <p:nvSpPr>
          <p:cNvPr id="1048701" name="Text Box 32"/>
          <p:cNvSpPr txBox="1">
            <a:spLocks noChangeArrowheads="1"/>
          </p:cNvSpPr>
          <p:nvPr/>
        </p:nvSpPr>
        <p:spPr bwMode="auto">
          <a:xfrm>
            <a:off x="4916488" y="46910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1</a:t>
            </a:r>
          </a:p>
        </p:txBody>
      </p:sp>
      <p:sp>
        <p:nvSpPr>
          <p:cNvPr id="1048702" name="Text Box 33"/>
          <p:cNvSpPr txBox="1">
            <a:spLocks noChangeArrowheads="1"/>
          </p:cNvSpPr>
          <p:nvPr/>
        </p:nvSpPr>
        <p:spPr bwMode="auto">
          <a:xfrm>
            <a:off x="6248400" y="4691063"/>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2</a:t>
            </a:r>
          </a:p>
        </p:txBody>
      </p:sp>
      <p:sp>
        <p:nvSpPr>
          <p:cNvPr id="1048703" name="Text Box 34"/>
          <p:cNvSpPr txBox="1">
            <a:spLocks noChangeArrowheads="1"/>
          </p:cNvSpPr>
          <p:nvPr/>
        </p:nvSpPr>
        <p:spPr bwMode="auto">
          <a:xfrm>
            <a:off x="7543800" y="4683125"/>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3</a:t>
            </a:r>
          </a:p>
        </p:txBody>
      </p:sp>
      <p:sp>
        <p:nvSpPr>
          <p:cNvPr id="1048704" name="Text Box 35"/>
          <p:cNvSpPr txBox="1">
            <a:spLocks noChangeArrowheads="1"/>
          </p:cNvSpPr>
          <p:nvPr/>
        </p:nvSpPr>
        <p:spPr bwMode="auto">
          <a:xfrm>
            <a:off x="990600" y="2847975"/>
            <a:ext cx="1084579" cy="269240"/>
          </a:xfrm>
          <a:prstGeom prst="rect"/>
          <a:noFill/>
          <a:ln w="9525">
            <a:noFill/>
            <a:miter lim="800000"/>
            <a:headEnd/>
            <a:tailEnd/>
          </a:ln>
          <a:effectLst/>
        </p:spPr>
        <p:txBody>
          <a:bodyPr wrap="none">
            <a:spAutoFit/>
          </a:bodyPr>
          <a:p>
            <a:r>
              <a:rPr sz="1200" i="1" lang="en-US"/>
              <a:t>SHIFT/LOAD</a:t>
            </a:r>
          </a:p>
        </p:txBody>
      </p:sp>
      <p:sp>
        <p:nvSpPr>
          <p:cNvPr id="1048705" name="Line 36"/>
          <p:cNvSpPr>
            <a:spLocks noChangeShapeType="1"/>
          </p:cNvSpPr>
          <p:nvPr/>
        </p:nvSpPr>
        <p:spPr bwMode="auto">
          <a:xfrm>
            <a:off x="1562100" y="2876550"/>
            <a:ext cx="381000" cy="0"/>
          </a:xfrm>
          <a:prstGeom prst="line"/>
          <a:noFill/>
          <a:ln w="9525">
            <a:solidFill>
              <a:schemeClr val="tx1"/>
            </a:solidFill>
            <a:round/>
            <a:headEnd/>
            <a:tailEnd/>
          </a:ln>
          <a:effectLst/>
        </p:spPr>
        <p:txBody>
          <a:bodyPr/>
          <a:p>
            <a:endParaRPr lang="en-US"/>
          </a:p>
        </p:txBody>
      </p:sp>
      <p:sp>
        <p:nvSpPr>
          <p:cNvPr id="1048706" name="Text Box 37"/>
          <p:cNvSpPr txBox="1">
            <a:spLocks noChangeArrowheads="1"/>
          </p:cNvSpPr>
          <p:nvPr/>
        </p:nvSpPr>
        <p:spPr bwMode="auto">
          <a:xfrm>
            <a:off x="1676400" y="5821363"/>
            <a:ext cx="533400" cy="274637"/>
          </a:xfrm>
          <a:prstGeom prst="rect"/>
          <a:noFill/>
          <a:ln w="9525">
            <a:noFill/>
            <a:miter lim="800000"/>
            <a:headEnd/>
            <a:tailEnd/>
          </a:ln>
          <a:effectLst/>
        </p:spPr>
        <p:txBody>
          <a:bodyPr>
            <a:spAutoFit/>
          </a:bodyPr>
          <a:p>
            <a:pPr>
              <a:spcBef>
                <a:spcPct val="50000"/>
              </a:spcBef>
            </a:pPr>
            <a:r>
              <a:rPr sz="1200" lang="en-US"/>
              <a:t>CLK</a:t>
            </a:r>
          </a:p>
        </p:txBody>
      </p:sp>
      <p:sp>
        <p:nvSpPr>
          <p:cNvPr id="1048707" name="Text Box 38"/>
          <p:cNvSpPr txBox="1">
            <a:spLocks noChangeArrowheads="1"/>
          </p:cNvSpPr>
          <p:nvPr/>
        </p:nvSpPr>
        <p:spPr bwMode="auto">
          <a:xfrm>
            <a:off x="7772400" y="4495800"/>
            <a:ext cx="685800" cy="624840"/>
          </a:xfrm>
          <a:prstGeom prst="rect"/>
          <a:noFill/>
          <a:ln w="9525">
            <a:noFill/>
            <a:miter lim="800000"/>
            <a:headEnd/>
            <a:tailEnd/>
          </a:ln>
          <a:effectLst/>
        </p:spPr>
        <p:txBody>
          <a:bodyPr>
            <a:spAutoFit/>
          </a:bodyPr>
          <a:p>
            <a:pPr>
              <a:spcBef>
                <a:spcPct val="50000"/>
              </a:spcBef>
            </a:pPr>
            <a:r>
              <a:rPr sz="1200" lang="en-US"/>
              <a:t>Serial data out</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0" showMasterPhAnim="0">
  <p:cSld>
    <p:spTree>
      <p:nvGrpSpPr>
        <p:cNvPr id="94" name=""/>
        <p:cNvGrpSpPr/>
        <p:nvPr/>
      </p:nvGrpSpPr>
      <p:grpSpPr>
        <a:xfrm>
          <a:off x="0" y="0"/>
          <a:ext cx="0" cy="0"/>
          <a:chOff x="0" y="0"/>
          <a:chExt cx="0" cy="0"/>
        </a:xfrm>
      </p:grpSpPr>
      <p:pic>
        <p:nvPicPr>
          <p:cNvPr id="209720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11"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712" name="Rectangle 19"/>
          <p:cNvSpPr>
            <a:spLocks noChangeArrowheads="1"/>
          </p:cNvSpPr>
          <p:nvPr/>
        </p:nvSpPr>
        <p:spPr bwMode="auto">
          <a:xfrm>
            <a:off x="914400" y="1143000"/>
            <a:ext cx="39039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The 74HC165 Shift Register </a:t>
            </a:r>
          </a:p>
        </p:txBody>
      </p:sp>
      <p:sp>
        <p:nvSpPr>
          <p:cNvPr id="1048713" name="Text Box 20"/>
          <p:cNvSpPr txBox="1">
            <a:spLocks noChangeArrowheads="1"/>
          </p:cNvSpPr>
          <p:nvPr/>
        </p:nvSpPr>
        <p:spPr bwMode="auto">
          <a:xfrm>
            <a:off x="990600" y="1676400"/>
            <a:ext cx="7543800" cy="822325"/>
          </a:xfrm>
          <a:prstGeom prst="rect"/>
          <a:noFill/>
          <a:ln w="9525">
            <a:noFill/>
            <a:miter lim="800000"/>
            <a:headEnd/>
            <a:tailEnd/>
          </a:ln>
          <a:effectLst/>
        </p:spPr>
        <p:txBody>
          <a:bodyPr>
            <a:spAutoFit/>
          </a:bodyPr>
          <a:p>
            <a:pPr eaLnBrk="1" hangingPunct="1">
              <a:spcBef>
                <a:spcPct val="50000"/>
              </a:spcBef>
            </a:pPr>
            <a:r>
              <a:rPr lang="en-US"/>
              <a:t>The 74HC165 is a CMOS 8-bit parallel in/serial out shift register. The logic symbol is shown:</a:t>
            </a:r>
          </a:p>
        </p:txBody>
      </p:sp>
      <p:pic>
        <p:nvPicPr>
          <p:cNvPr id="2097201" name="Picture 21"/>
          <p:cNvPicPr>
            <a:picLocks noChangeAspect="1" noChangeArrowheads="1"/>
          </p:cNvPicPr>
          <p:nvPr/>
        </p:nvPicPr>
        <p:blipFill>
          <a:blip xmlns:r="http://schemas.openxmlformats.org/officeDocument/2006/relationships" r:embed="rId2"/>
          <a:srcRect/>
          <a:stretch>
            <a:fillRect/>
          </a:stretch>
        </p:blipFill>
        <p:spPr bwMode="auto">
          <a:xfrm>
            <a:off x="3048000" y="2819400"/>
            <a:ext cx="3105150" cy="1192213"/>
          </a:xfrm>
          <a:prstGeom prst="rect"/>
          <a:noFill/>
          <a:ln>
            <a:noFill/>
          </a:ln>
          <a:effectLst/>
        </p:spPr>
      </p:pic>
      <p:sp>
        <p:nvSpPr>
          <p:cNvPr id="1048714" name="Text Box 22"/>
          <p:cNvSpPr txBox="1">
            <a:spLocks noChangeArrowheads="1"/>
          </p:cNvSpPr>
          <p:nvPr/>
        </p:nvSpPr>
        <p:spPr bwMode="auto">
          <a:xfrm>
            <a:off x="3429000"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0</a:t>
            </a:r>
          </a:p>
        </p:txBody>
      </p:sp>
      <p:sp>
        <p:nvSpPr>
          <p:cNvPr id="1048715" name="Text Box 23"/>
          <p:cNvSpPr txBox="1">
            <a:spLocks noChangeArrowheads="1"/>
          </p:cNvSpPr>
          <p:nvPr/>
        </p:nvSpPr>
        <p:spPr bwMode="auto">
          <a:xfrm>
            <a:off x="3702050"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1</a:t>
            </a:r>
          </a:p>
        </p:txBody>
      </p:sp>
      <p:sp>
        <p:nvSpPr>
          <p:cNvPr id="1048716" name="Text Box 24"/>
          <p:cNvSpPr txBox="1">
            <a:spLocks noChangeArrowheads="1"/>
          </p:cNvSpPr>
          <p:nvPr/>
        </p:nvSpPr>
        <p:spPr bwMode="auto">
          <a:xfrm>
            <a:off x="3973513"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2</a:t>
            </a:r>
          </a:p>
        </p:txBody>
      </p:sp>
      <p:sp>
        <p:nvSpPr>
          <p:cNvPr id="1048717" name="Text Box 25"/>
          <p:cNvSpPr txBox="1">
            <a:spLocks noChangeArrowheads="1"/>
          </p:cNvSpPr>
          <p:nvPr/>
        </p:nvSpPr>
        <p:spPr bwMode="auto">
          <a:xfrm>
            <a:off x="4246563"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3</a:t>
            </a:r>
          </a:p>
        </p:txBody>
      </p:sp>
      <p:sp>
        <p:nvSpPr>
          <p:cNvPr id="1048718" name="Text Box 26"/>
          <p:cNvSpPr txBox="1">
            <a:spLocks noChangeArrowheads="1"/>
          </p:cNvSpPr>
          <p:nvPr/>
        </p:nvSpPr>
        <p:spPr bwMode="auto">
          <a:xfrm>
            <a:off x="4518025"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4</a:t>
            </a:r>
          </a:p>
        </p:txBody>
      </p:sp>
      <p:sp>
        <p:nvSpPr>
          <p:cNvPr id="1048719" name="Text Box 27"/>
          <p:cNvSpPr txBox="1">
            <a:spLocks noChangeArrowheads="1"/>
          </p:cNvSpPr>
          <p:nvPr/>
        </p:nvSpPr>
        <p:spPr bwMode="auto">
          <a:xfrm>
            <a:off x="4791075"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5</a:t>
            </a:r>
          </a:p>
        </p:txBody>
      </p:sp>
      <p:sp>
        <p:nvSpPr>
          <p:cNvPr id="1048720" name="Text Box 28"/>
          <p:cNvSpPr txBox="1">
            <a:spLocks noChangeArrowheads="1"/>
          </p:cNvSpPr>
          <p:nvPr/>
        </p:nvSpPr>
        <p:spPr bwMode="auto">
          <a:xfrm>
            <a:off x="5062538"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6</a:t>
            </a:r>
          </a:p>
        </p:txBody>
      </p:sp>
      <p:sp>
        <p:nvSpPr>
          <p:cNvPr id="1048721" name="Text Box 29"/>
          <p:cNvSpPr txBox="1">
            <a:spLocks noChangeArrowheads="1"/>
          </p:cNvSpPr>
          <p:nvPr/>
        </p:nvSpPr>
        <p:spPr bwMode="auto">
          <a:xfrm>
            <a:off x="5334000" y="2590800"/>
            <a:ext cx="533400" cy="307339"/>
          </a:xfrm>
          <a:prstGeom prst="rect"/>
          <a:noFill/>
          <a:ln w="9525">
            <a:noFill/>
            <a:miter lim="800000"/>
            <a:headEnd/>
            <a:tailEnd/>
          </a:ln>
          <a:effectLst/>
        </p:spPr>
        <p:txBody>
          <a:bodyPr>
            <a:spAutoFit/>
          </a:bodyPr>
          <a:p>
            <a:pPr>
              <a:spcBef>
                <a:spcPct val="50000"/>
              </a:spcBef>
            </a:pPr>
            <a:r>
              <a:rPr sz="1200" i="1" lang="en-US">
                <a:solidFill>
                  <a:srgbClr val="FF0000"/>
                </a:solidFill>
              </a:rPr>
              <a:t>D</a:t>
            </a:r>
            <a:r>
              <a:rPr baseline="-25000" sz="1200" lang="en-US">
                <a:solidFill>
                  <a:srgbClr val="FF0000"/>
                </a:solidFill>
              </a:rPr>
              <a:t>7</a:t>
            </a:r>
          </a:p>
        </p:txBody>
      </p:sp>
      <p:sp>
        <p:nvSpPr>
          <p:cNvPr id="1048722" name="Text Box 30"/>
          <p:cNvSpPr txBox="1">
            <a:spLocks noChangeArrowheads="1"/>
          </p:cNvSpPr>
          <p:nvPr/>
        </p:nvSpPr>
        <p:spPr bwMode="auto">
          <a:xfrm>
            <a:off x="6096000" y="3078163"/>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7</a:t>
            </a:r>
          </a:p>
        </p:txBody>
      </p:sp>
      <p:sp>
        <p:nvSpPr>
          <p:cNvPr id="1048723" name="Text Box 31"/>
          <p:cNvSpPr txBox="1">
            <a:spLocks noChangeArrowheads="1"/>
          </p:cNvSpPr>
          <p:nvPr/>
        </p:nvSpPr>
        <p:spPr bwMode="auto">
          <a:xfrm>
            <a:off x="6096000" y="3657600"/>
            <a:ext cx="533400" cy="307340"/>
          </a:xfrm>
          <a:prstGeom prst="rect"/>
          <a:noFill/>
          <a:ln w="9525">
            <a:noFill/>
            <a:miter lim="800000"/>
            <a:headEnd/>
            <a:tailEnd/>
          </a:ln>
          <a:effectLst/>
        </p:spPr>
        <p:txBody>
          <a:bodyPr>
            <a:spAutoFit/>
          </a:bodyPr>
          <a:p>
            <a:pPr>
              <a:spcBef>
                <a:spcPct val="50000"/>
              </a:spcBef>
            </a:pPr>
            <a:r>
              <a:rPr sz="1200" i="1" lang="en-US">
                <a:solidFill>
                  <a:srgbClr val="FF0000"/>
                </a:solidFill>
              </a:rPr>
              <a:t>Q</a:t>
            </a:r>
            <a:r>
              <a:rPr baseline="-25000" sz="1200" lang="en-US">
                <a:solidFill>
                  <a:srgbClr val="FF0000"/>
                </a:solidFill>
              </a:rPr>
              <a:t>7</a:t>
            </a:r>
          </a:p>
        </p:txBody>
      </p:sp>
      <p:sp>
        <p:nvSpPr>
          <p:cNvPr id="1048724" name="Line 32"/>
          <p:cNvSpPr>
            <a:spLocks noChangeShapeType="1"/>
          </p:cNvSpPr>
          <p:nvPr/>
        </p:nvSpPr>
        <p:spPr bwMode="auto">
          <a:xfrm>
            <a:off x="6172200" y="3686175"/>
            <a:ext cx="152400" cy="0"/>
          </a:xfrm>
          <a:prstGeom prst="line"/>
          <a:noFill/>
          <a:ln w="9525">
            <a:solidFill>
              <a:srgbClr val="FF0000"/>
            </a:solidFill>
            <a:round/>
            <a:headEnd/>
            <a:tailEnd/>
          </a:ln>
          <a:effectLst/>
        </p:spPr>
        <p:txBody>
          <a:bodyPr/>
          <a:p>
            <a:endParaRPr lang="en-US"/>
          </a:p>
        </p:txBody>
      </p:sp>
      <p:sp>
        <p:nvSpPr>
          <p:cNvPr id="1048725" name="Text Box 33"/>
          <p:cNvSpPr txBox="1">
            <a:spLocks noChangeArrowheads="1"/>
          </p:cNvSpPr>
          <p:nvPr/>
        </p:nvSpPr>
        <p:spPr bwMode="auto">
          <a:xfrm>
            <a:off x="2514600" y="3124200"/>
            <a:ext cx="665480" cy="269241"/>
          </a:xfrm>
          <a:prstGeom prst="rect"/>
          <a:noFill/>
          <a:ln w="9525">
            <a:noFill/>
            <a:miter lim="800000"/>
            <a:headEnd/>
            <a:tailEnd/>
          </a:ln>
          <a:effectLst/>
        </p:spPr>
        <p:txBody>
          <a:bodyPr wrap="none">
            <a:spAutoFit/>
          </a:bodyPr>
          <a:p>
            <a:r>
              <a:rPr sz="1200" i="1" lang="en-US"/>
              <a:t>SH/LD</a:t>
            </a:r>
          </a:p>
        </p:txBody>
      </p:sp>
      <p:sp>
        <p:nvSpPr>
          <p:cNvPr id="1048726" name="Text Box 35"/>
          <p:cNvSpPr txBox="1">
            <a:spLocks noChangeArrowheads="1"/>
          </p:cNvSpPr>
          <p:nvPr/>
        </p:nvSpPr>
        <p:spPr bwMode="auto">
          <a:xfrm>
            <a:off x="2638425" y="3705225"/>
            <a:ext cx="533400" cy="274638"/>
          </a:xfrm>
          <a:prstGeom prst="rect"/>
          <a:noFill/>
          <a:ln w="9525">
            <a:noFill/>
            <a:miter lim="800000"/>
            <a:headEnd/>
            <a:tailEnd/>
          </a:ln>
          <a:effectLst/>
        </p:spPr>
        <p:txBody>
          <a:bodyPr>
            <a:spAutoFit/>
          </a:bodyPr>
          <a:p>
            <a:pPr>
              <a:spcBef>
                <a:spcPct val="50000"/>
              </a:spcBef>
            </a:pPr>
            <a:r>
              <a:rPr sz="1200" lang="en-US"/>
              <a:t>CLK</a:t>
            </a:r>
          </a:p>
        </p:txBody>
      </p:sp>
      <p:sp>
        <p:nvSpPr>
          <p:cNvPr id="1048727" name="Line 37"/>
          <p:cNvSpPr>
            <a:spLocks noChangeShapeType="1"/>
          </p:cNvSpPr>
          <p:nvPr/>
        </p:nvSpPr>
        <p:spPr bwMode="auto">
          <a:xfrm>
            <a:off x="2876550" y="3162300"/>
            <a:ext cx="152400" cy="0"/>
          </a:xfrm>
          <a:prstGeom prst="line"/>
          <a:noFill/>
          <a:ln w="9525">
            <a:solidFill>
              <a:schemeClr val="tx1"/>
            </a:solidFill>
            <a:round/>
            <a:headEnd/>
            <a:tailEnd/>
          </a:ln>
          <a:effectLst/>
        </p:spPr>
        <p:txBody>
          <a:bodyPr/>
          <a:p>
            <a:endParaRPr lang="en-US"/>
          </a:p>
        </p:txBody>
      </p:sp>
      <p:sp>
        <p:nvSpPr>
          <p:cNvPr id="1048728" name="Text Box 38"/>
          <p:cNvSpPr txBox="1">
            <a:spLocks noChangeArrowheads="1"/>
          </p:cNvSpPr>
          <p:nvPr/>
        </p:nvSpPr>
        <p:spPr bwMode="auto">
          <a:xfrm>
            <a:off x="2667000" y="3317875"/>
            <a:ext cx="533400" cy="274638"/>
          </a:xfrm>
          <a:prstGeom prst="rect"/>
          <a:noFill/>
          <a:ln w="9525">
            <a:noFill/>
            <a:miter lim="800000"/>
            <a:headEnd/>
            <a:tailEnd/>
          </a:ln>
          <a:effectLst/>
        </p:spPr>
        <p:txBody>
          <a:bodyPr>
            <a:spAutoFit/>
          </a:bodyPr>
          <a:p>
            <a:pPr>
              <a:spcBef>
                <a:spcPct val="50000"/>
              </a:spcBef>
            </a:pPr>
            <a:r>
              <a:rPr sz="1200" i="1" lang="en-US"/>
              <a:t>SER</a:t>
            </a:r>
          </a:p>
        </p:txBody>
      </p:sp>
      <p:sp>
        <p:nvSpPr>
          <p:cNvPr id="1048729" name="Text Box 39"/>
          <p:cNvSpPr txBox="1">
            <a:spLocks noChangeArrowheads="1"/>
          </p:cNvSpPr>
          <p:nvPr/>
        </p:nvSpPr>
        <p:spPr bwMode="auto">
          <a:xfrm>
            <a:off x="2362200" y="3511550"/>
            <a:ext cx="838200" cy="274638"/>
          </a:xfrm>
          <a:prstGeom prst="rect"/>
          <a:noFill/>
          <a:ln w="9525">
            <a:noFill/>
            <a:miter lim="800000"/>
            <a:headEnd/>
            <a:tailEnd/>
          </a:ln>
          <a:effectLst/>
        </p:spPr>
        <p:txBody>
          <a:bodyPr>
            <a:spAutoFit/>
          </a:bodyPr>
          <a:p>
            <a:pPr>
              <a:spcBef>
                <a:spcPct val="50000"/>
              </a:spcBef>
            </a:pPr>
            <a:r>
              <a:rPr sz="1200" i="1" lang="en-US"/>
              <a:t>CLK INH</a:t>
            </a:r>
          </a:p>
        </p:txBody>
      </p:sp>
      <p:grpSp>
        <p:nvGrpSpPr>
          <p:cNvPr id="95" name="Group 44"/>
          <p:cNvGrpSpPr/>
          <p:nvPr/>
        </p:nvGrpSpPr>
        <p:grpSpPr bwMode="auto">
          <a:xfrm>
            <a:off x="838200" y="4114800"/>
            <a:ext cx="7467600" cy="1920875"/>
            <a:chOff x="528" y="2592"/>
            <a:chExt cx="4704" cy="1210"/>
          </a:xfrm>
        </p:grpSpPr>
        <p:sp>
          <p:nvSpPr>
            <p:cNvPr id="1048730" name="Text Box 40"/>
            <p:cNvSpPr txBox="1">
              <a:spLocks noChangeArrowheads="1"/>
            </p:cNvSpPr>
            <p:nvPr/>
          </p:nvSpPr>
          <p:spPr bwMode="auto">
            <a:xfrm>
              <a:off x="528" y="2592"/>
              <a:ext cx="4704" cy="1210"/>
            </a:xfrm>
            <a:prstGeom prst="rect"/>
            <a:noFill/>
            <a:ln w="9525">
              <a:noFill/>
              <a:miter lim="800000"/>
              <a:headEnd/>
              <a:tailEnd/>
            </a:ln>
            <a:effectLst/>
          </p:spPr>
          <p:txBody>
            <a:bodyPr>
              <a:spAutoFit/>
            </a:bodyPr>
            <a:p>
              <a:pPr>
                <a:spcBef>
                  <a:spcPct val="50000"/>
                </a:spcBef>
              </a:pPr>
              <a:r>
                <a:rPr sz="2000" lang="en-US"/>
                <a:t>The clock (</a:t>
              </a:r>
              <a:r>
                <a:rPr sz="2000" i="1" lang="en-US"/>
                <a:t>CLK</a:t>
              </a:r>
              <a:r>
                <a:rPr sz="2000" lang="en-US"/>
                <a:t>) and clock inhibit (</a:t>
              </a:r>
              <a:r>
                <a:rPr sz="2000" i="1" lang="en-US"/>
                <a:t>CLK INH</a:t>
              </a:r>
              <a:r>
                <a:rPr sz="2000" lang="en-US"/>
                <a:t>) lines are connected to a common OR gate, so either of these inputs can be used as an active-LOW clock enable with the other as the clock input. Data is loaded </a:t>
              </a:r>
              <a:r>
                <a:rPr sz="2000" i="1" lang="en-US"/>
                <a:t>asynchronously</a:t>
              </a:r>
              <a:r>
                <a:rPr sz="2000" lang="en-US"/>
                <a:t> when </a:t>
              </a:r>
              <a:r>
                <a:rPr sz="2000" i="1" lang="en-US"/>
                <a:t>SH/LD</a:t>
              </a:r>
              <a:r>
                <a:rPr sz="2000" lang="en-US"/>
                <a:t> is LOW and moved through the register </a:t>
              </a:r>
              <a:r>
                <a:rPr sz="2000" i="1" lang="en-US"/>
                <a:t>synchronously</a:t>
              </a:r>
              <a:r>
                <a:rPr sz="2000" lang="en-US"/>
                <a:t> when </a:t>
              </a:r>
              <a:r>
                <a:rPr sz="2000" i="1" lang="en-US"/>
                <a:t>SH/LD</a:t>
              </a:r>
              <a:r>
                <a:rPr sz="2000" lang="en-US"/>
                <a:t> is HIGH and a rising clock pulse occurs. </a:t>
              </a:r>
            </a:p>
          </p:txBody>
        </p:sp>
        <p:sp>
          <p:nvSpPr>
            <p:cNvPr id="1048731" name="Line 41"/>
            <p:cNvSpPr>
              <a:spLocks noChangeShapeType="1"/>
            </p:cNvSpPr>
            <p:nvPr/>
          </p:nvSpPr>
          <p:spPr bwMode="auto">
            <a:xfrm>
              <a:off x="2310" y="3216"/>
              <a:ext cx="144" cy="0"/>
            </a:xfrm>
            <a:prstGeom prst="line"/>
            <a:noFill/>
            <a:ln w="9525">
              <a:solidFill>
                <a:schemeClr val="tx1"/>
              </a:solidFill>
              <a:round/>
              <a:headEnd/>
              <a:tailEnd/>
            </a:ln>
            <a:effectLst/>
          </p:spPr>
          <p:txBody>
            <a:bodyPr/>
            <a:p>
              <a:endParaRPr lang="en-US"/>
            </a:p>
          </p:txBody>
        </p:sp>
        <p:sp>
          <p:nvSpPr>
            <p:cNvPr id="1048732" name="Line 42"/>
            <p:cNvSpPr>
              <a:spLocks noChangeShapeType="1"/>
            </p:cNvSpPr>
            <p:nvPr/>
          </p:nvSpPr>
          <p:spPr bwMode="auto">
            <a:xfrm>
              <a:off x="2220" y="3402"/>
              <a:ext cx="144" cy="0"/>
            </a:xfrm>
            <a:prstGeom prst="line"/>
            <a:noFill/>
            <a:ln w="9525">
              <a:solidFill>
                <a:schemeClr val="tx1"/>
              </a:solidFill>
              <a:round/>
              <a:headEnd/>
              <a:tailEnd/>
            </a:ln>
            <a:effectLst/>
          </p:spPr>
          <p:txBody>
            <a:bodyPr/>
            <a:p>
              <a:endParaRPr lang="en-US"/>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12" presetSubtype="8">
                                  <p:stCondLst>
                                    <p:cond delay="0"/>
                                  </p:stCondLst>
                                  <p:childTnLst>
                                    <p:set>
                                      <p:cBhvr>
                                        <p:cTn dur="1" fill="hold" id="6">
                                          <p:stCondLst>
                                            <p:cond delay="0"/>
                                          </p:stCondLst>
                                        </p:cTn>
                                        <p:tgtEl>
                                          <p:spTgt spid="1048714"/>
                                        </p:tgtEl>
                                        <p:attrNameLst>
                                          <p:attrName>style.visibility</p:attrName>
                                        </p:attrNameLst>
                                      </p:cBhvr>
                                      <p:to>
                                        <p:strVal val="visible"/>
                                      </p:to>
                                    </p:set>
                                    <p:animEffect transition="in" filter="slide(fromLeft)">
                                      <p:cBhvr>
                                        <p:cTn dur="500" id="7"/>
                                        <p:tgtEl>
                                          <p:spTgt spid="1048714"/>
                                        </p:tgtEl>
                                      </p:cBhvr>
                                    </p:animEffect>
                                  </p:childTnLst>
                                </p:cTn>
                              </p:par>
                              <p:par>
                                <p:cTn fill="hold" grpId="0" id="8" nodeType="withEffect" presetClass="entr" presetID="12" presetSubtype="8">
                                  <p:stCondLst>
                                    <p:cond delay="0"/>
                                  </p:stCondLst>
                                  <p:childTnLst>
                                    <p:set>
                                      <p:cBhvr>
                                        <p:cTn dur="1" fill="hold" id="9">
                                          <p:stCondLst>
                                            <p:cond delay="0"/>
                                          </p:stCondLst>
                                        </p:cTn>
                                        <p:tgtEl>
                                          <p:spTgt spid="1048715"/>
                                        </p:tgtEl>
                                        <p:attrNameLst>
                                          <p:attrName>style.visibility</p:attrName>
                                        </p:attrNameLst>
                                      </p:cBhvr>
                                      <p:to>
                                        <p:strVal val="visible"/>
                                      </p:to>
                                    </p:set>
                                    <p:animEffect transition="in" filter="slide(fromLeft)">
                                      <p:cBhvr>
                                        <p:cTn dur="500" id="10"/>
                                        <p:tgtEl>
                                          <p:spTgt spid="1048715"/>
                                        </p:tgtEl>
                                      </p:cBhvr>
                                    </p:animEffect>
                                  </p:childTnLst>
                                </p:cTn>
                              </p:par>
                              <p:par>
                                <p:cTn fill="hold" grpId="0" id="11" nodeType="withEffect" presetClass="entr" presetID="12" presetSubtype="8">
                                  <p:stCondLst>
                                    <p:cond delay="0"/>
                                  </p:stCondLst>
                                  <p:childTnLst>
                                    <p:set>
                                      <p:cBhvr>
                                        <p:cTn dur="1" fill="hold" id="12">
                                          <p:stCondLst>
                                            <p:cond delay="0"/>
                                          </p:stCondLst>
                                        </p:cTn>
                                        <p:tgtEl>
                                          <p:spTgt spid="1048716"/>
                                        </p:tgtEl>
                                        <p:attrNameLst>
                                          <p:attrName>style.visibility</p:attrName>
                                        </p:attrNameLst>
                                      </p:cBhvr>
                                      <p:to>
                                        <p:strVal val="visible"/>
                                      </p:to>
                                    </p:set>
                                    <p:animEffect transition="in" filter="slide(fromLeft)">
                                      <p:cBhvr>
                                        <p:cTn dur="500" id="13"/>
                                        <p:tgtEl>
                                          <p:spTgt spid="1048716"/>
                                        </p:tgtEl>
                                      </p:cBhvr>
                                    </p:animEffect>
                                  </p:childTnLst>
                                </p:cTn>
                              </p:par>
                              <p:par>
                                <p:cTn fill="hold" grpId="0" id="14" nodeType="withEffect" presetClass="entr" presetID="12" presetSubtype="8">
                                  <p:stCondLst>
                                    <p:cond delay="0"/>
                                  </p:stCondLst>
                                  <p:childTnLst>
                                    <p:set>
                                      <p:cBhvr>
                                        <p:cTn dur="1" fill="hold" id="15">
                                          <p:stCondLst>
                                            <p:cond delay="0"/>
                                          </p:stCondLst>
                                        </p:cTn>
                                        <p:tgtEl>
                                          <p:spTgt spid="1048717"/>
                                        </p:tgtEl>
                                        <p:attrNameLst>
                                          <p:attrName>style.visibility</p:attrName>
                                        </p:attrNameLst>
                                      </p:cBhvr>
                                      <p:to>
                                        <p:strVal val="visible"/>
                                      </p:to>
                                    </p:set>
                                    <p:animEffect transition="in" filter="slide(fromLeft)">
                                      <p:cBhvr>
                                        <p:cTn dur="500" id="16"/>
                                        <p:tgtEl>
                                          <p:spTgt spid="1048717"/>
                                        </p:tgtEl>
                                      </p:cBhvr>
                                    </p:animEffect>
                                  </p:childTnLst>
                                </p:cTn>
                              </p:par>
                              <p:par>
                                <p:cTn fill="hold" grpId="0" id="17" nodeType="withEffect" presetClass="entr" presetID="12" presetSubtype="8">
                                  <p:stCondLst>
                                    <p:cond delay="0"/>
                                  </p:stCondLst>
                                  <p:childTnLst>
                                    <p:set>
                                      <p:cBhvr>
                                        <p:cTn dur="1" fill="hold" id="18">
                                          <p:stCondLst>
                                            <p:cond delay="0"/>
                                          </p:stCondLst>
                                        </p:cTn>
                                        <p:tgtEl>
                                          <p:spTgt spid="1048718"/>
                                        </p:tgtEl>
                                        <p:attrNameLst>
                                          <p:attrName>style.visibility</p:attrName>
                                        </p:attrNameLst>
                                      </p:cBhvr>
                                      <p:to>
                                        <p:strVal val="visible"/>
                                      </p:to>
                                    </p:set>
                                    <p:animEffect transition="in" filter="slide(fromLeft)">
                                      <p:cBhvr>
                                        <p:cTn dur="500" id="19"/>
                                        <p:tgtEl>
                                          <p:spTgt spid="1048718"/>
                                        </p:tgtEl>
                                      </p:cBhvr>
                                    </p:animEffect>
                                  </p:childTnLst>
                                </p:cTn>
                              </p:par>
                              <p:par>
                                <p:cTn fill="hold" grpId="0" id="20" nodeType="withEffect" presetClass="entr" presetID="12" presetSubtype="8">
                                  <p:stCondLst>
                                    <p:cond delay="0"/>
                                  </p:stCondLst>
                                  <p:childTnLst>
                                    <p:set>
                                      <p:cBhvr>
                                        <p:cTn dur="1" fill="hold" id="21">
                                          <p:stCondLst>
                                            <p:cond delay="0"/>
                                          </p:stCondLst>
                                        </p:cTn>
                                        <p:tgtEl>
                                          <p:spTgt spid="1048719"/>
                                        </p:tgtEl>
                                        <p:attrNameLst>
                                          <p:attrName>style.visibility</p:attrName>
                                        </p:attrNameLst>
                                      </p:cBhvr>
                                      <p:to>
                                        <p:strVal val="visible"/>
                                      </p:to>
                                    </p:set>
                                    <p:animEffect transition="in" filter="slide(fromLeft)">
                                      <p:cBhvr>
                                        <p:cTn dur="500" id="22"/>
                                        <p:tgtEl>
                                          <p:spTgt spid="1048719"/>
                                        </p:tgtEl>
                                      </p:cBhvr>
                                    </p:animEffect>
                                  </p:childTnLst>
                                </p:cTn>
                              </p:par>
                              <p:par>
                                <p:cTn fill="hold" grpId="0" id="23" nodeType="withEffect" presetClass="entr" presetID="12" presetSubtype="8">
                                  <p:stCondLst>
                                    <p:cond delay="0"/>
                                  </p:stCondLst>
                                  <p:childTnLst>
                                    <p:set>
                                      <p:cBhvr>
                                        <p:cTn dur="1" fill="hold" id="24">
                                          <p:stCondLst>
                                            <p:cond delay="0"/>
                                          </p:stCondLst>
                                        </p:cTn>
                                        <p:tgtEl>
                                          <p:spTgt spid="1048720"/>
                                        </p:tgtEl>
                                        <p:attrNameLst>
                                          <p:attrName>style.visibility</p:attrName>
                                        </p:attrNameLst>
                                      </p:cBhvr>
                                      <p:to>
                                        <p:strVal val="visible"/>
                                      </p:to>
                                    </p:set>
                                    <p:animEffect transition="in" filter="slide(fromLeft)">
                                      <p:cBhvr>
                                        <p:cTn dur="500" id="25"/>
                                        <p:tgtEl>
                                          <p:spTgt spid="1048720"/>
                                        </p:tgtEl>
                                      </p:cBhvr>
                                    </p:animEffect>
                                  </p:childTnLst>
                                </p:cTn>
                              </p:par>
                              <p:par>
                                <p:cTn fill="hold" grpId="0" id="26" nodeType="withEffect" presetClass="entr" presetID="12" presetSubtype="8">
                                  <p:stCondLst>
                                    <p:cond delay="0"/>
                                  </p:stCondLst>
                                  <p:childTnLst>
                                    <p:set>
                                      <p:cBhvr>
                                        <p:cTn dur="1" fill="hold" id="27">
                                          <p:stCondLst>
                                            <p:cond delay="0"/>
                                          </p:stCondLst>
                                        </p:cTn>
                                        <p:tgtEl>
                                          <p:spTgt spid="1048721"/>
                                        </p:tgtEl>
                                        <p:attrNameLst>
                                          <p:attrName>style.visibility</p:attrName>
                                        </p:attrNameLst>
                                      </p:cBhvr>
                                      <p:to>
                                        <p:strVal val="visible"/>
                                      </p:to>
                                    </p:set>
                                    <p:animEffect transition="in" filter="slide(fromLeft)">
                                      <p:cBhvr>
                                        <p:cTn dur="500" id="28"/>
                                        <p:tgtEl>
                                          <p:spTgt spid="1048721"/>
                                        </p:tgtEl>
                                      </p:cBhvr>
                                    </p:animEffect>
                                  </p:childTnLst>
                                </p:cTn>
                              </p:par>
                              <p:par>
                                <p:cTn fill="hold" grpId="0" id="29" nodeType="withEffect" presetClass="entr" presetID="12" presetSubtype="8">
                                  <p:stCondLst>
                                    <p:cond delay="0"/>
                                  </p:stCondLst>
                                  <p:childTnLst>
                                    <p:set>
                                      <p:cBhvr>
                                        <p:cTn dur="1" fill="hold" id="30">
                                          <p:stCondLst>
                                            <p:cond delay="0"/>
                                          </p:stCondLst>
                                        </p:cTn>
                                        <p:tgtEl>
                                          <p:spTgt spid="1048722"/>
                                        </p:tgtEl>
                                        <p:attrNameLst>
                                          <p:attrName>style.visibility</p:attrName>
                                        </p:attrNameLst>
                                      </p:cBhvr>
                                      <p:to>
                                        <p:strVal val="visible"/>
                                      </p:to>
                                    </p:set>
                                    <p:animEffect transition="in" filter="slide(fromLeft)">
                                      <p:cBhvr>
                                        <p:cTn dur="500" id="31"/>
                                        <p:tgtEl>
                                          <p:spTgt spid="1048722"/>
                                        </p:tgtEl>
                                      </p:cBhvr>
                                    </p:animEffect>
                                  </p:childTnLst>
                                </p:cTn>
                              </p:par>
                              <p:par>
                                <p:cTn fill="hold" grpId="0" id="32" nodeType="withEffect" presetClass="entr" presetID="12" presetSubtype="8">
                                  <p:stCondLst>
                                    <p:cond delay="0"/>
                                  </p:stCondLst>
                                  <p:childTnLst>
                                    <p:set>
                                      <p:cBhvr>
                                        <p:cTn dur="1" fill="hold" id="33">
                                          <p:stCondLst>
                                            <p:cond delay="0"/>
                                          </p:stCondLst>
                                        </p:cTn>
                                        <p:tgtEl>
                                          <p:spTgt spid="1048723"/>
                                        </p:tgtEl>
                                        <p:attrNameLst>
                                          <p:attrName>style.visibility</p:attrName>
                                        </p:attrNameLst>
                                      </p:cBhvr>
                                      <p:to>
                                        <p:strVal val="visible"/>
                                      </p:to>
                                    </p:set>
                                    <p:animEffect transition="in" filter="slide(fromLeft)">
                                      <p:cBhvr>
                                        <p:cTn dur="500" id="34"/>
                                        <p:tgtEl>
                                          <p:spTgt spid="1048723"/>
                                        </p:tgtEl>
                                      </p:cBhvr>
                                    </p:animEffect>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37" presetSubtype="0">
                                  <p:stCondLst>
                                    <p:cond delay="0"/>
                                  </p:stCondLst>
                                  <p:childTnLst>
                                    <p:set>
                                      <p:cBhvr>
                                        <p:cTn dur="1" fill="hold" id="38">
                                          <p:stCondLst>
                                            <p:cond delay="0"/>
                                          </p:stCondLst>
                                        </p:cTn>
                                        <p:tgtEl>
                                          <p:spTgt spid="95"/>
                                        </p:tgtEl>
                                        <p:attrNameLst>
                                          <p:attrName>style.visibility</p:attrName>
                                        </p:attrNameLst>
                                      </p:cBhvr>
                                      <p:to>
                                        <p:strVal val="visible"/>
                                      </p:to>
                                    </p:set>
                                    <p:animEffect transition="in" filter="fade">
                                      <p:cBhvr>
                                        <p:cTn dur="1000" id="39"/>
                                        <p:tgtEl>
                                          <p:spTgt spid="95"/>
                                        </p:tgtEl>
                                      </p:cBhvr>
                                    </p:animEffect>
                                    <p:anim calcmode="lin" valueType="num">
                                      <p:cBhvr>
                                        <p:cTn dur="1000" fill="hold" id="40"/>
                                        <p:tgtEl>
                                          <p:spTgt spid="95"/>
                                        </p:tgtEl>
                                        <p:attrNameLst>
                                          <p:attrName>ppt_x</p:attrName>
                                        </p:attrNameLst>
                                      </p:cBhvr>
                                      <p:tavLst>
                                        <p:tav tm="0">
                                          <p:val>
                                            <p:strVal val="#ppt_x"/>
                                          </p:val>
                                        </p:tav>
                                        <p:tav tm="100000">
                                          <p:val>
                                            <p:strVal val="#ppt_x"/>
                                          </p:val>
                                        </p:tav>
                                      </p:tavLst>
                                    </p:anim>
                                    <p:anim calcmode="lin" valueType="num">
                                      <p:cBhvr>
                                        <p:cTn decel="100000" dur="900" fill="hold" id="41"/>
                                        <p:tgtEl>
                                          <p:spTgt spid="95"/>
                                        </p:tgtEl>
                                        <p:attrNameLst>
                                          <p:attrName>ppt_y</p:attrName>
                                        </p:attrNameLst>
                                      </p:cBhvr>
                                      <p:tavLst>
                                        <p:tav tm="0">
                                          <p:val>
                                            <p:strVal val="#ppt_y+1"/>
                                          </p:val>
                                        </p:tav>
                                        <p:tav tm="100000">
                                          <p:val>
                                            <p:strVal val="#ppt_y-.03"/>
                                          </p:val>
                                        </p:tav>
                                      </p:tavLst>
                                    </p:anim>
                                    <p:anim calcmode="lin" valueType="num">
                                      <p:cBhvr>
                                        <p:cTn accel="100000" dur="100" fill="hold" id="42">
                                          <p:stCondLst>
                                            <p:cond delay="900"/>
                                          </p:stCondLst>
                                        </p:cTn>
                                        <p:tgtEl>
                                          <p:spTgt spid="9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4" grpId="0"/>
      <p:bldP spid="1048715" grpId="0"/>
      <p:bldP spid="1048716" grpId="0"/>
      <p:bldP spid="1048717" grpId="0"/>
      <p:bldP spid="1048718" grpId="0"/>
      <p:bldP spid="1048719" grpId="0"/>
      <p:bldP spid="1048720" grpId="0"/>
      <p:bldP spid="1048721" grpId="0"/>
      <p:bldP spid="1048722" grpId="0"/>
      <p:bldP spid="1048723" grpId="0"/>
    </p:bldLst>
  </p:timing>
</p:sld>
</file>

<file path=ppt/slides/slide9.xml><?xml version="1.0" encoding="utf-8"?>
<p:sld xmlns:a="http://schemas.openxmlformats.org/drawingml/2006/main" xmlns:r="http://schemas.openxmlformats.org/officeDocument/2006/relationships" xmlns:p="http://schemas.openxmlformats.org/presentationml/2006/main" show="0" showMasterPhAnim="0">
  <p:cSld>
    <p:spTree>
      <p:nvGrpSpPr>
        <p:cNvPr id="98" name=""/>
        <p:cNvGrpSpPr/>
        <p:nvPr/>
      </p:nvGrpSpPr>
      <p:grpSpPr>
        <a:xfrm>
          <a:off x="0" y="0"/>
          <a:ext cx="0" cy="0"/>
          <a:chOff x="0" y="0"/>
          <a:chExt cx="0" cy="0"/>
        </a:xfrm>
      </p:grpSpPr>
      <p:pic>
        <p:nvPicPr>
          <p:cNvPr id="2097203" name="Picture 39"/>
          <p:cNvPicPr>
            <a:picLocks noChangeAspect="1" noChangeArrowheads="1"/>
          </p:cNvPicPr>
          <p:nvPr/>
        </p:nvPicPr>
        <p:blipFill>
          <a:blip xmlns:r="http://schemas.openxmlformats.org/officeDocument/2006/relationships" r:embed="rId1" cstate="print"/>
          <a:srcRect/>
          <a:stretch>
            <a:fillRect/>
          </a:stretch>
        </p:blipFill>
        <p:spPr bwMode="auto">
          <a:xfrm>
            <a:off x="1676400" y="2438400"/>
            <a:ext cx="6253163" cy="3738563"/>
          </a:xfrm>
          <a:prstGeom prst="rect"/>
          <a:noFill/>
          <a:ln w="19050">
            <a:solidFill>
              <a:schemeClr val="tx1"/>
            </a:solidFill>
            <a:miter lim="800000"/>
            <a:headEnd/>
            <a:tailEnd/>
          </a:ln>
          <a:effectLst/>
        </p:spPr>
      </p:pic>
      <p:pic>
        <p:nvPicPr>
          <p:cNvPr id="2097204" name="Picture 2" descr="SH2507-crop"/>
          <p:cNvPicPr>
            <a:picLocks noChangeAspect="1" noChangeArrowheads="1"/>
          </p:cNvPicPr>
          <p:nvPr/>
        </p:nvPicPr>
        <p:blipFill>
          <a:blip xmlns:r="http://schemas.openxmlformats.org/officeDocument/2006/relationships" r:embed="rId2"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36" name="Text Box 3"/>
          <p:cNvSpPr txBox="1">
            <a:spLocks noChangeArrowheads="1"/>
          </p:cNvSpPr>
          <p:nvPr/>
        </p:nvSpPr>
        <p:spPr bwMode="auto">
          <a:xfrm>
            <a:off x="3581400" y="228600"/>
            <a:ext cx="19812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Summary</a:t>
            </a:r>
          </a:p>
        </p:txBody>
      </p:sp>
      <p:sp>
        <p:nvSpPr>
          <p:cNvPr id="1048737" name="Rectangle 4"/>
          <p:cNvSpPr>
            <a:spLocks noChangeArrowheads="1"/>
          </p:cNvSpPr>
          <p:nvPr/>
        </p:nvSpPr>
        <p:spPr bwMode="auto">
          <a:xfrm>
            <a:off x="914400" y="1143000"/>
            <a:ext cx="3903980" cy="447040"/>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The 74HC165 Shift Register </a:t>
            </a:r>
          </a:p>
        </p:txBody>
      </p:sp>
      <p:sp>
        <p:nvSpPr>
          <p:cNvPr id="1048738" name="Text Box 29"/>
          <p:cNvSpPr txBox="1">
            <a:spLocks noChangeArrowheads="1"/>
          </p:cNvSpPr>
          <p:nvPr/>
        </p:nvSpPr>
        <p:spPr bwMode="auto">
          <a:xfrm>
            <a:off x="990600" y="1676400"/>
            <a:ext cx="7543800" cy="1005840"/>
          </a:xfrm>
          <a:prstGeom prst="rect"/>
          <a:noFill/>
          <a:ln w="9525">
            <a:noFill/>
            <a:miter lim="800000"/>
            <a:headEnd/>
            <a:tailEnd/>
          </a:ln>
          <a:effectLst/>
        </p:spPr>
        <p:txBody>
          <a:bodyPr>
            <a:spAutoFit/>
          </a:bodyPr>
          <a:p>
            <a:pPr>
              <a:spcBef>
                <a:spcPct val="50000"/>
              </a:spcBef>
            </a:pPr>
            <a:r>
              <a:rPr sz="2000" lang="en-US"/>
              <a:t>A Multisim simulation of the 74165A is shown. The word generator is used as a source for the pattern shown in the green probes.</a:t>
            </a:r>
          </a:p>
        </p:txBody>
      </p:sp>
      <p:grpSp>
        <p:nvGrpSpPr>
          <p:cNvPr id="99" name="Group 37"/>
          <p:cNvGrpSpPr/>
          <p:nvPr/>
        </p:nvGrpSpPr>
        <p:grpSpPr bwMode="auto">
          <a:xfrm>
            <a:off x="1981200" y="2438400"/>
            <a:ext cx="914400" cy="533400"/>
            <a:chOff x="1248" y="1536"/>
            <a:chExt cx="576" cy="336"/>
          </a:xfrm>
        </p:grpSpPr>
        <p:sp>
          <p:nvSpPr>
            <p:cNvPr id="1048739" name="Text Box 30"/>
            <p:cNvSpPr txBox="1">
              <a:spLocks noChangeArrowheads="1"/>
            </p:cNvSpPr>
            <p:nvPr/>
          </p:nvSpPr>
          <p:spPr bwMode="auto">
            <a:xfrm>
              <a:off x="1248" y="1536"/>
              <a:ext cx="427" cy="218"/>
            </a:xfrm>
            <a:prstGeom prst="rect"/>
            <a:solidFill>
              <a:srgbClr val="FFFFFF"/>
            </a:solidFill>
            <a:ln w="9525">
              <a:solidFill>
                <a:srgbClr val="FF0000"/>
              </a:solidFill>
              <a:miter lim="800000"/>
              <a:headEnd/>
              <a:tailEnd/>
            </a:ln>
            <a:effectLst/>
          </p:spPr>
          <p:txBody>
            <a:bodyPr>
              <a:spAutoFit/>
            </a:bodyPr>
            <a:p>
              <a:pPr>
                <a:spcBef>
                  <a:spcPct val="50000"/>
                </a:spcBef>
              </a:pPr>
              <a:r>
                <a:rPr sz="1600" lang="en-US">
                  <a:solidFill>
                    <a:srgbClr val="FF0000"/>
                  </a:solidFill>
                </a:rPr>
                <a:t>MSB</a:t>
              </a:r>
            </a:p>
          </p:txBody>
        </p:sp>
        <p:sp>
          <p:nvSpPr>
            <p:cNvPr id="1048740" name="Line 31"/>
            <p:cNvSpPr>
              <a:spLocks noChangeShapeType="1"/>
            </p:cNvSpPr>
            <p:nvPr/>
          </p:nvSpPr>
          <p:spPr bwMode="auto">
            <a:xfrm>
              <a:off x="1664" y="1728"/>
              <a:ext cx="160" cy="144"/>
            </a:xfrm>
            <a:prstGeom prst="line"/>
            <a:noFill/>
            <a:ln w="9525">
              <a:solidFill>
                <a:srgbClr val="FF0000"/>
              </a:solidFill>
              <a:round/>
              <a:headEnd/>
              <a:tailEnd type="triangle" w="med" len="med"/>
            </a:ln>
            <a:effectLst/>
          </p:spPr>
          <p:txBody>
            <a:bodyPr/>
            <a:p>
              <a:endParaRPr lang="en-US"/>
            </a:p>
          </p:txBody>
        </p:sp>
      </p:grpSp>
      <p:sp>
        <p:nvSpPr>
          <p:cNvPr id="1048741" name="Text Box 33"/>
          <p:cNvSpPr txBox="1">
            <a:spLocks noChangeArrowheads="1"/>
          </p:cNvSpPr>
          <p:nvPr/>
        </p:nvSpPr>
        <p:spPr bwMode="auto">
          <a:xfrm>
            <a:off x="2362200" y="5749925"/>
            <a:ext cx="1600200" cy="815340"/>
          </a:xfrm>
          <a:prstGeom prst="rect"/>
          <a:solidFill>
            <a:srgbClr val="FFFFFF"/>
          </a:solidFill>
          <a:ln w="9525">
            <a:solidFill>
              <a:srgbClr val="FF0000"/>
            </a:solidFill>
            <a:miter lim="800000"/>
            <a:headEnd/>
            <a:tailEnd/>
          </a:ln>
          <a:effectLst/>
        </p:spPr>
        <p:txBody>
          <a:bodyPr>
            <a:spAutoFit/>
          </a:bodyPr>
          <a:p>
            <a:pPr>
              <a:spcBef>
                <a:spcPct val="50000"/>
              </a:spcBef>
            </a:pPr>
            <a:r>
              <a:rPr sz="1600" lang="en-US">
                <a:solidFill>
                  <a:srgbClr val="FF0000"/>
                </a:solidFill>
              </a:rPr>
              <a:t>Pattern is loaded when J1 is LOW</a:t>
            </a:r>
          </a:p>
        </p:txBody>
      </p:sp>
      <p:sp>
        <p:nvSpPr>
          <p:cNvPr id="1048742" name="Line 36"/>
          <p:cNvSpPr>
            <a:spLocks noChangeShapeType="1"/>
          </p:cNvSpPr>
          <p:nvPr/>
        </p:nvSpPr>
        <p:spPr bwMode="auto">
          <a:xfrm flipV="1">
            <a:off x="3962400" y="5715000"/>
            <a:ext cx="990600" cy="415925"/>
          </a:xfrm>
          <a:prstGeom prst="line"/>
          <a:noFill/>
          <a:ln w="9525">
            <a:solidFill>
              <a:srgbClr val="FF0000"/>
            </a:solidFill>
            <a:round/>
            <a:headEnd/>
            <a:tailEnd type="triangle" w="med" len="med"/>
          </a:ln>
          <a:effectLst/>
        </p:spPr>
        <p:txBody>
          <a:bodyPr/>
          <a:p>
            <a:endParaRPr lang="en-US"/>
          </a:p>
        </p:txBody>
      </p:sp>
      <p:sp>
        <p:nvSpPr>
          <p:cNvPr id="1048743" name="Text Box 40"/>
          <p:cNvSpPr txBox="1">
            <a:spLocks noChangeArrowheads="1"/>
          </p:cNvSpPr>
          <p:nvPr/>
        </p:nvSpPr>
        <p:spPr bwMode="auto">
          <a:xfrm>
            <a:off x="7010400" y="3733800"/>
            <a:ext cx="1524000" cy="675639"/>
          </a:xfrm>
          <a:prstGeom prst="rect"/>
          <a:solidFill>
            <a:srgbClr val="FFFFFF"/>
          </a:solidFill>
          <a:ln w="9525">
            <a:solidFill>
              <a:schemeClr val="tx1"/>
            </a:solidFill>
            <a:miter lim="800000"/>
            <a:headEnd/>
            <a:tailEnd/>
          </a:ln>
          <a:effectLst/>
        </p:spPr>
        <p:txBody>
          <a:bodyPr>
            <a:spAutoFit/>
          </a:bodyPr>
          <a:p>
            <a:pPr>
              <a:spcBef>
                <a:spcPct val="50000"/>
              </a:spcBef>
            </a:pPr>
            <a:r>
              <a:rPr sz="1600" i="1" lang="en-US"/>
              <a:t>Q</a:t>
            </a:r>
            <a:r>
              <a:rPr baseline="-25000" sz="1600" lang="en-US"/>
              <a:t>7 </a:t>
            </a:r>
            <a:r>
              <a:rPr sz="1600" lang="en-US"/>
              <a:t>is labeled </a:t>
            </a:r>
            <a:r>
              <a:rPr sz="1600" i="1" lang="en-US"/>
              <a:t>Q</a:t>
            </a:r>
            <a:r>
              <a:rPr baseline="-25000" sz="1600" lang="en-US"/>
              <a:t>H</a:t>
            </a:r>
            <a:r>
              <a:rPr sz="1600" lang="en-US"/>
              <a:t> in Multisim</a:t>
            </a:r>
          </a:p>
        </p:txBody>
      </p:sp>
      <p:sp>
        <p:nvSpPr>
          <p:cNvPr id="1048744" name="Line 42"/>
          <p:cNvSpPr>
            <a:spLocks noChangeShapeType="1"/>
          </p:cNvSpPr>
          <p:nvPr/>
        </p:nvSpPr>
        <p:spPr bwMode="auto">
          <a:xfrm flipH="1" flipV="1">
            <a:off x="6324600" y="3657600"/>
            <a:ext cx="685800" cy="228600"/>
          </a:xfrm>
          <a:prstGeom prst="line"/>
          <a:noFill/>
          <a:ln w="9525">
            <a:solidFill>
              <a:schemeClr val="tx1"/>
            </a:solidFill>
            <a:round/>
            <a:headEnd/>
            <a:tailEnd type="triangle" w="med" len="med"/>
          </a:ln>
          <a:effectLst/>
        </p:spPr>
        <p:txBody>
          <a:bodyPr/>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8">
                                  <p:stCondLst>
                                    <p:cond delay="0"/>
                                  </p:stCondLst>
                                  <p:childTnLst>
                                    <p:set>
                                      <p:cBhvr>
                                        <p:cTn dur="1" fill="hold" id="6">
                                          <p:stCondLst>
                                            <p:cond delay="0"/>
                                          </p:stCondLst>
                                        </p:cTn>
                                        <p:tgtEl>
                                          <p:spTgt spid="99"/>
                                        </p:tgtEl>
                                        <p:attrNameLst>
                                          <p:attrName>style.visibility</p:attrName>
                                        </p:attrNameLst>
                                      </p:cBhvr>
                                      <p:to>
                                        <p:strVal val="visible"/>
                                      </p:to>
                                    </p:set>
                                    <p:anim calcmode="lin" valueType="num">
                                      <p:cBhvr additive="base">
                                        <p:cTn dur="500" fill="hold" id="7"/>
                                        <p:tgtEl>
                                          <p:spTgt spid="99"/>
                                        </p:tgtEl>
                                        <p:attrNameLst>
                                          <p:attrName>ppt_x</p:attrName>
                                        </p:attrNameLst>
                                      </p:cBhvr>
                                      <p:tavLst>
                                        <p:tav tm="0">
                                          <p:val>
                                            <p:strVal val="0-#ppt_w/2"/>
                                          </p:val>
                                        </p:tav>
                                        <p:tav tm="100000">
                                          <p:val>
                                            <p:strVal val="#ppt_x"/>
                                          </p:val>
                                        </p:tav>
                                      </p:tavLst>
                                    </p:anim>
                                    <p:anim calcmode="lin" valueType="num">
                                      <p:cBhvr additive="base">
                                        <p:cTn dur="500" fill="hold" id="8"/>
                                        <p:tgtEl>
                                          <p:spTgt spid="99"/>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12">
                                  <p:stCondLst>
                                    <p:cond delay="0"/>
                                  </p:stCondLst>
                                  <p:childTnLst>
                                    <p:set>
                                      <p:cBhvr>
                                        <p:cTn dur="1" fill="hold" id="12">
                                          <p:stCondLst>
                                            <p:cond delay="0"/>
                                          </p:stCondLst>
                                        </p:cTn>
                                        <p:tgtEl>
                                          <p:spTgt spid="1048741"/>
                                        </p:tgtEl>
                                        <p:attrNameLst>
                                          <p:attrName>style.visibility</p:attrName>
                                        </p:attrNameLst>
                                      </p:cBhvr>
                                      <p:to>
                                        <p:strVal val="visible"/>
                                      </p:to>
                                    </p:set>
                                    <p:anim calcmode="lin" valueType="num">
                                      <p:cBhvr additive="base">
                                        <p:cTn dur="500" fill="hold" id="13"/>
                                        <p:tgtEl>
                                          <p:spTgt spid="1048741"/>
                                        </p:tgtEl>
                                        <p:attrNameLst>
                                          <p:attrName>ppt_x</p:attrName>
                                        </p:attrNameLst>
                                      </p:cBhvr>
                                      <p:tavLst>
                                        <p:tav tm="0">
                                          <p:val>
                                            <p:strVal val="0-#ppt_w/2"/>
                                          </p:val>
                                        </p:tav>
                                        <p:tav tm="100000">
                                          <p:val>
                                            <p:strVal val="#ppt_x"/>
                                          </p:val>
                                        </p:tav>
                                      </p:tavLst>
                                    </p:anim>
                                    <p:anim calcmode="lin" valueType="num">
                                      <p:cBhvr additive="base">
                                        <p:cTn dur="500" fill="hold" id="14"/>
                                        <p:tgtEl>
                                          <p:spTgt spid="1048741"/>
                                        </p:tgtEl>
                                        <p:attrNameLst>
                                          <p:attrName>ppt_y</p:attrName>
                                        </p:attrNameLst>
                                      </p:cBhvr>
                                      <p:tavLst>
                                        <p:tav tm="0">
                                          <p:val>
                                            <p:strVal val="1+#ppt_h/2"/>
                                          </p:val>
                                        </p:tav>
                                        <p:tav tm="100000">
                                          <p:val>
                                            <p:strVal val="#ppt_y"/>
                                          </p:val>
                                        </p:tav>
                                      </p:tavLst>
                                    </p:anim>
                                  </p:childTnLst>
                                </p:cTn>
                              </p:par>
                            </p:childTnLst>
                          </p:cTn>
                        </p:par>
                        <p:par>
                          <p:cTn fill="hold" id="15">
                            <p:stCondLst>
                              <p:cond delay="500"/>
                            </p:stCondLst>
                            <p:childTnLst>
                              <p:par>
                                <p:cTn fill="hold" grpId="0" id="16" nodeType="afterEffect" presetClass="entr" presetID="22" presetSubtype="8">
                                  <p:stCondLst>
                                    <p:cond delay="0"/>
                                  </p:stCondLst>
                                  <p:childTnLst>
                                    <p:set>
                                      <p:cBhvr>
                                        <p:cTn dur="1" fill="hold" id="17">
                                          <p:stCondLst>
                                            <p:cond delay="0"/>
                                          </p:stCondLst>
                                        </p:cTn>
                                        <p:tgtEl>
                                          <p:spTgt spid="1048742"/>
                                        </p:tgtEl>
                                        <p:attrNameLst>
                                          <p:attrName>style.visibility</p:attrName>
                                        </p:attrNameLst>
                                      </p:cBhvr>
                                      <p:to>
                                        <p:strVal val="visible"/>
                                      </p:to>
                                    </p:set>
                                    <p:animEffect transition="in" filter="wipe(left)">
                                      <p:cBhvr>
                                        <p:cTn dur="500" id="18"/>
                                        <p:tgtEl>
                                          <p:spTgt spid="1048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1" grpId="0" animBg="1"/>
      <p:bldP spid="1048742" grpId="0" animBg="1"/>
    </p:bldLst>
  </p:timing>
</p:sld>
</file>

<file path=ppt/tags/tag1.xml><?xml version="1.0" encoding="utf-8"?>
<p:tagLst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self</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David Buchla</dc:creator>
  <cp:lastModifiedBy>fcscls</cp:lastModifiedBy>
  <dcterms:created xsi:type="dcterms:W3CDTF">2006-09-20T11:54:22Z</dcterms:created>
  <dcterms:modified xsi:type="dcterms:W3CDTF">2023-01-27T04:28:07Z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834fee25d3424efbb0f2cdd641bde094</vt:lpwstr>
  </property>
</Properties>
</file>