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Slides/notesSlide5.xml" ContentType="application/vnd.openxmlformats-officedocument.presentationml.notes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Slides/notesSlide6.xml" ContentType="application/vnd.openxmlformats-officedocument.presentationml.notesSlide+xml"/>
  <Override PartName="/ppt/slides/slide51.xml" ContentType="application/vnd.openxmlformats-officedocument.presentationml.slide+xml"/>
  <Override PartName="/ppt/notesSlides/notesSlide7.xml" ContentType="application/vnd.openxmlformats-officedocument.presentationml.notesSlide+xml"/>
  <Override PartName="/ppt/slides/slide52.xml" ContentType="application/vnd.openxmlformats-officedocument.presentationml.slide+xml"/>
  <Override PartName="/ppt/notesSlides/notesSlide8.xml" ContentType="application/vnd.openxmlformats-officedocument.presentationml.notesSlide+xml"/>
  <Override PartName="/ppt/slides/slide53.xml" ContentType="application/vnd.openxmlformats-officedocument.presentationml.slide+xml"/>
  <Override PartName="/ppt/notesSlides/notesSlide9.xml" ContentType="application/vnd.openxmlformats-officedocument.presentationml.notesSlide+xml"/>
  <Override PartName="/ppt/slides/slide54.xml" ContentType="application/vnd.openxmlformats-officedocument.presentationml.slide+xml"/>
  <Override PartName="/ppt/notesSlides/notesSlide10.xml" ContentType="application/vnd.openxmlformats-officedocument.presentationml.notesSlide+xml"/>
  <Override PartName="/ppt/slides/slide55.xml" ContentType="application/vnd.openxmlformats-officedocument.presentationml.slide+xml"/>
  <Override PartName="/ppt/notesSlides/notesSlide11.xml" ContentType="application/vnd.openxmlformats-officedocument.presentationml.notesSlide+xml"/>
  <Override PartName="/ppt/slides/slide56.xml" ContentType="application/vnd.openxmlformats-officedocument.presentationml.slide+xml"/>
  <Override PartName="/ppt/notesSlides/notesSlide12.xml" ContentType="application/vnd.openxmlformats-officedocument.presentationml.notes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Lst>
  <p:sldSz type="screen16x9" cy="5143500" cx="9144000"/>
  <p:notesSz cx="6858000" cy="9144000"/>
  <p:defaultText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85D8DE"/>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347" autoAdjust="0"/>
    <p:restoredTop sz="85273" autoAdjust="0"/>
  </p:normalViewPr>
  <p:slideViewPr>
    <p:cSldViewPr>
      <p:cViewPr varScale="1">
        <p:scale>
          <a:sx n="84" d="100"/>
          <a:sy n="84" d="100"/>
        </p:scale>
        <p:origin x="100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tableStyles" Target="tableStyles.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00" name=""/>
        <p:cNvGrpSpPr/>
        <p:nvPr/>
      </p:nvGrpSpPr>
      <p:grpSpPr>
        <a:xfrm>
          <a:off x="0" y="0"/>
          <a:ext cx="0" cy="0"/>
          <a:chOff x="0" y="0"/>
          <a:chExt cx="0" cy="0"/>
        </a:xfrm>
      </p:grpSpPr>
      <p:sp>
        <p:nvSpPr>
          <p:cNvPr id="104872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2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B6062E48-2130-43D2-9F6F-4645F77BBD45}" type="datetimeFigureOut">
              <a:rPr lang="en-US" smtClean="0"/>
              <a:t>10/26/2022</a:t>
            </a:fld>
            <a:endParaRPr lang="en-US"/>
          </a:p>
        </p:txBody>
      </p:sp>
      <p:sp>
        <p:nvSpPr>
          <p:cNvPr id="104873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3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3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CBBA85AB-254C-4BA1-9AE3-9AC707C2D500}"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hyperlink" Target="https://library.leeds.ac.uk/info/14011/writing/106/academic_writing" TargetMode="External"/><Relationship Id="rId2" Type="http://schemas.openxmlformats.org/officeDocument/2006/relationships/hyperlink" Target="http://www.uefap.com/writing/feature/featfram.htm" TargetMode="External"/><Relationship Id="rId3" Type="http://schemas.openxmlformats.org/officeDocument/2006/relationships/slide" Target="../slides/slide50.xml"/><Relationship Id="rId4"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585" name="Slide Image Placeholder 1"/>
          <p:cNvSpPr>
            <a:spLocks noChangeAspect="1" noRot="1" noGrp="1" noTextEdit="1"/>
          </p:cNvSpPr>
          <p:nvPr>
            <p:ph type="sldImg"/>
          </p:nvPr>
        </p:nvSpPr>
        <p:spPr bwMode="auto">
          <a:noFill/>
          <a:ln>
            <a:solidFill>
              <a:srgbClr val="000000"/>
            </a:solidFill>
            <a:miter lim="800000"/>
            <a:headEnd/>
            <a:tailEnd/>
          </a:ln>
        </p:spPr>
      </p:sp>
      <p:sp>
        <p:nvSpPr>
          <p:cNvPr id="1048586"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endParaRPr altLang="en-US" dirty="0" lang="en-US">
              <a:latin typeface="Arial" panose="020B0604020202020204" pitchFamily="34" charset="0"/>
            </a:endParaRPr>
          </a:p>
        </p:txBody>
      </p:sp>
      <p:sp>
        <p:nvSpPr>
          <p:cNvPr id="1048587"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AE1CE95-80EB-8443-BA5E-2998FA3B03AF}" type="slidenum">
              <a:rPr altLang="en-US" lang="en-US">
                <a:latin typeface="Calibri" panose="020F0502020204030204" pitchFamily="34" charset="0"/>
              </a:rPr>
              <a:pPr eaLnBrk="1" hangingPunct="1"/>
              <a:t>2</a:t>
            </a:fld>
            <a:endParaRPr altLang="en-US" dirty="0" 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82"/>
        <p:cNvGrpSpPr/>
        <p:nvPr/>
      </p:nvGrpSpPr>
      <p:grpSpPr>
        <a:xfrm>
          <a:off x="0" y="0"/>
          <a:ext cx="0" cy="0"/>
          <a:chOff x="0" y="0"/>
          <a:chExt cx="0" cy="0"/>
        </a:xfrm>
      </p:grpSpPr>
      <p:sp>
        <p:nvSpPr>
          <p:cNvPr id="1048672" name="Google Shape;83;p7: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73" name="Google Shape;84;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88"/>
        <p:cNvGrpSpPr/>
        <p:nvPr/>
      </p:nvGrpSpPr>
      <p:grpSpPr>
        <a:xfrm>
          <a:off x="0" y="0"/>
          <a:ext cx="0" cy="0"/>
          <a:chOff x="0" y="0"/>
          <a:chExt cx="0" cy="0"/>
        </a:xfrm>
      </p:grpSpPr>
      <p:sp>
        <p:nvSpPr>
          <p:cNvPr id="1048676" name="Google Shape;89;p38: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77" name="Google Shape;90;p3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94"/>
        <p:cNvGrpSpPr/>
        <p:nvPr/>
      </p:nvGrpSpPr>
      <p:grpSpPr>
        <a:xfrm>
          <a:off x="0" y="0"/>
          <a:ext cx="0" cy="0"/>
          <a:chOff x="0" y="0"/>
          <a:chExt cx="0" cy="0"/>
        </a:xfrm>
      </p:grpSpPr>
      <p:sp>
        <p:nvSpPr>
          <p:cNvPr id="1048681" name="Google Shape;95;p8: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82" name="Google Shape;96;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589" name="Slide Image Placeholder 1"/>
          <p:cNvSpPr>
            <a:spLocks noChangeAspect="1" noRot="1" noGrp="1" noTextEdit="1"/>
          </p:cNvSpPr>
          <p:nvPr>
            <p:ph type="sldImg"/>
          </p:nvPr>
        </p:nvSpPr>
        <p:spPr bwMode="auto">
          <a:noFill/>
          <a:ln>
            <a:solidFill>
              <a:srgbClr val="000000"/>
            </a:solidFill>
            <a:miter lim="800000"/>
            <a:headEnd/>
            <a:tailEnd/>
          </a:ln>
        </p:spPr>
      </p:sp>
      <p:sp>
        <p:nvSpPr>
          <p:cNvPr id="1048590" name="Notes Placeholder 2"/>
          <p:cNvSpPr>
            <a:spLocks noGrp="1"/>
          </p:cNvSpPr>
          <p:nvPr>
            <p:ph type="body" idx="1"/>
          </p:nvPr>
        </p:nvSpPr>
        <p:spPr bwMode="auto">
          <a:noFill/>
        </p:spPr>
        <p:txBody>
          <a:bodyPr anchor="t" anchorCtr="0" compatLnSpc="1" numCol="1" wrap="square">
            <a:prstTxWarp prst="textNoShape"/>
          </a:bodyPr>
          <a:p>
            <a:pPr eaLnBrk="1" hangingPunct="1">
              <a:lnSpc>
                <a:spcPct val="90000"/>
              </a:lnSpc>
              <a:spcBef>
                <a:spcPct val="0"/>
              </a:spcBef>
            </a:pPr>
            <a:endParaRPr altLang="en-US" dirty="0" lang="en-US">
              <a:latin typeface="Arial" panose="020B0604020202020204" pitchFamily="34" charset="0"/>
            </a:endParaRPr>
          </a:p>
        </p:txBody>
      </p:sp>
      <p:sp>
        <p:nvSpPr>
          <p:cNvPr id="1048591" name="Slide Number Placeholder 3"/>
          <p:cNvSpPr>
            <a:spLocks noGrp="1"/>
          </p:cNvSpPr>
          <p:nvPr>
            <p:ph type="sldNum" sz="quarter" idx="5"/>
          </p:nvPr>
        </p:nvSpPr>
        <p:spPr bwMode="auto">
          <a:noFill/>
        </p:spPr>
        <p:txBody>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indent="-285750" marL="74295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pPr eaLnBrk="1" hangingPunct="1"/>
            <a:fld id="{8AE1CE95-80EB-8443-BA5E-2998FA3B03AF}" type="slidenum">
              <a:rPr altLang="en-US" lang="en-US">
                <a:latin typeface="Calibri" panose="020F0502020204030204" pitchFamily="34" charset="0"/>
              </a:rPr>
              <a:pPr eaLnBrk="1" hangingPunct="1"/>
              <a:t>3</a:t>
            </a:fld>
            <a:endParaRPr altLang="en-US" dirty="0" 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70"/>
        <p:cNvGrpSpPr/>
        <p:nvPr/>
      </p:nvGrpSpPr>
      <p:grpSpPr>
        <a:xfrm>
          <a:off x="0" y="0"/>
          <a:ext cx="0" cy="0"/>
          <a:chOff x="0" y="0"/>
          <a:chExt cx="0" cy="0"/>
        </a:xfrm>
      </p:grpSpPr>
      <p:sp>
        <p:nvSpPr>
          <p:cNvPr id="1048600" name="Google Shape;71;p2: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01" name="Google Shape;72;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77"/>
        <p:cNvGrpSpPr/>
        <p:nvPr/>
      </p:nvGrpSpPr>
      <p:grpSpPr>
        <a:xfrm>
          <a:off x="0" y="0"/>
          <a:ext cx="0" cy="0"/>
          <a:chOff x="0" y="0"/>
          <a:chExt cx="0" cy="0"/>
        </a:xfrm>
      </p:grpSpPr>
      <p:sp>
        <p:nvSpPr>
          <p:cNvPr id="1048604" name="Google Shape;78;p38: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05" name="Google Shape;79;p3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37" name="Slide Image Placeholder 1"/>
          <p:cNvSpPr>
            <a:spLocks noChangeAspect="1" noRot="1" noGrp="1"/>
          </p:cNvSpPr>
          <p:nvPr>
            <p:ph type="sldImg"/>
          </p:nvPr>
        </p:nvSpPr>
        <p:spPr/>
      </p:sp>
      <p:sp>
        <p:nvSpPr>
          <p:cNvPr id="1048638" name="Notes Placeholder 2"/>
          <p:cNvSpPr>
            <a:spLocks noGrp="1"/>
          </p:cNvSpPr>
          <p:nvPr>
            <p:ph type="body" idx="1"/>
          </p:nvPr>
        </p:nvSpPr>
        <p:spPr/>
        <p:txBody>
          <a:bodyPr/>
          <a:p>
            <a:endParaRPr dirty="0" lang="en-US"/>
          </a:p>
        </p:txBody>
      </p:sp>
      <p:sp>
        <p:nvSpPr>
          <p:cNvPr id="1048639" name="Slide Number Placeholder 3"/>
          <p:cNvSpPr>
            <a:spLocks noGrp="1"/>
          </p:cNvSpPr>
          <p:nvPr>
            <p:ph type="sldNum" sz="quarter" idx="10"/>
          </p:nvPr>
        </p:nvSpPr>
        <p:spPr/>
        <p:txBody>
          <a:bodyPr/>
          <a:p>
            <a:fld id="{CBBA85AB-254C-4BA1-9AE3-9AC707C2D500}" type="slidenum">
              <a:rPr lang="en-US" smtClean="0"/>
              <a:t>38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60"/>
        <p:cNvGrpSpPr/>
        <p:nvPr/>
      </p:nvGrpSpPr>
      <p:grpSpPr>
        <a:xfrm>
          <a:off x="0" y="0"/>
          <a:ext cx="0" cy="0"/>
          <a:chOff x="0" y="0"/>
          <a:chExt cx="0" cy="0"/>
        </a:xfrm>
      </p:grpSpPr>
      <p:sp>
        <p:nvSpPr>
          <p:cNvPr id="1048653" name="Google Shape;61;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4" name="Google Shape;62;p1: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rmAutofit fontScale="70000" lnSpcReduction="20000"/>
          </a:bodyPr>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Material Adapted from:</a:t>
            </a:r>
          </a:p>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Academic Writing.</a:t>
            </a:r>
            <a:r>
              <a:rPr sz="1200" lang="en-US">
                <a:latin typeface="Times New Roman"/>
                <a:ea typeface="Times New Roman"/>
                <a:cs typeface="Times New Roman"/>
                <a:sym typeface="Times New Roman"/>
              </a:rPr>
              <a:t> (n.d.). Retrieved May 14, 2020, from University of  Leeds </a:t>
            </a:r>
            <a:r>
              <a:rPr sz="1200" lang="en-US" u="sng">
                <a:solidFill>
                  <a:schemeClr val="hlink"/>
                </a:solidFill>
                <a:latin typeface="Times New Roman"/>
                <a:ea typeface="Times New Roman"/>
                <a:cs typeface="Times New Roman"/>
                <a:sym typeface="Times New Roman"/>
                <a:hlinkClick r:id="rId1"/>
              </a:rPr>
              <a:t>https://library.leeds.ac.uk/info/14011/writing/106/academic_writing</a:t>
            </a:r>
            <a:endParaRPr sz="1200">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endParaRPr sz="1400">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r>
              <a:rPr sz="1200" lang="en-US">
                <a:latin typeface="Times New Roman"/>
                <a:ea typeface="Times New Roman"/>
                <a:cs typeface="Times New Roman"/>
                <a:sym typeface="Times New Roman"/>
              </a:rPr>
              <a:t>Bailey, S. (2014). </a:t>
            </a:r>
            <a:r>
              <a:rPr sz="1200" i="1" lang="en-US">
                <a:latin typeface="Times New Roman"/>
                <a:ea typeface="Times New Roman"/>
                <a:cs typeface="Times New Roman"/>
                <a:sym typeface="Times New Roman"/>
              </a:rPr>
              <a:t>Academic Writing: A Handbook for International Students</a:t>
            </a:r>
            <a:r>
              <a:rPr sz="1200" lang="en-US">
                <a:latin typeface="Times New Roman"/>
                <a:ea typeface="Times New Roman"/>
                <a:cs typeface="Times New Roman"/>
                <a:sym typeface="Times New Roman"/>
              </a:rPr>
              <a:t> (Fourth ed.). London &amp; NewYork: Routledge.</a:t>
            </a:r>
          </a:p>
          <a:p>
            <a:pPr algn="l" indent="-457200" lvl="0" marL="457200" rtl="0">
              <a:lnSpc>
                <a:spcPct val="100000"/>
              </a:lnSpc>
              <a:spcBef>
                <a:spcPts val="0"/>
              </a:spcBef>
              <a:spcAft>
                <a:spcPts val="0"/>
              </a:spcAft>
              <a:buSzPts val="1400"/>
              <a:buNone/>
            </a:pPr>
            <a:endParaRPr sz="1400" i="1">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Features of Academic Writing.</a:t>
            </a:r>
            <a:r>
              <a:rPr sz="1200" lang="en-US">
                <a:latin typeface="Times New Roman"/>
                <a:ea typeface="Times New Roman"/>
                <a:cs typeface="Times New Roman"/>
                <a:sym typeface="Times New Roman"/>
              </a:rPr>
              <a:t> (n.d.). Retrieved May 13, 2020, from UEfAP.com: </a:t>
            </a:r>
            <a:r>
              <a:rPr sz="1200" lang="en-US" u="sng">
                <a:solidFill>
                  <a:schemeClr val="hlink"/>
                </a:solidFill>
                <a:latin typeface="Times New Roman"/>
                <a:ea typeface="Times New Roman"/>
                <a:cs typeface="Times New Roman"/>
                <a:sym typeface="Times New Roman"/>
                <a:hlinkClick r:id="rId2"/>
              </a:rPr>
              <a:t>http://www.uefap.com/writing/feature/featfram.htm</a:t>
            </a:r>
            <a:endParaRPr sz="1200">
              <a:solidFill>
                <a:schemeClr val="dk1"/>
              </a:solidFill>
              <a:latin typeface="Times New Roman"/>
              <a:ea typeface="Times New Roman"/>
              <a:cs typeface="Times New Roman"/>
              <a:sym typeface="Times New Roman"/>
            </a:endParaRPr>
          </a:p>
          <a:p>
            <a:pPr algn="l" indent="0" lvl="0" marL="0" rtl="0">
              <a:lnSpc>
                <a:spcPct val="100000"/>
              </a:lnSpc>
              <a:spcBef>
                <a:spcPts val="0"/>
              </a:spcBef>
              <a:spcAft>
                <a:spcPts val="0"/>
              </a:spcAft>
              <a:buSzPts val="1400"/>
              <a:buNone/>
            </a:pPr>
          </a:p>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Material Adapted from:</a:t>
            </a:r>
          </a:p>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Academic Writing.</a:t>
            </a:r>
            <a:r>
              <a:rPr sz="1200" lang="en-US">
                <a:latin typeface="Times New Roman"/>
                <a:ea typeface="Times New Roman"/>
                <a:cs typeface="Times New Roman"/>
                <a:sym typeface="Times New Roman"/>
              </a:rPr>
              <a:t> (n.d.). Retrieved May 14, 2020, from University of  Leeds </a:t>
            </a:r>
            <a:r>
              <a:rPr sz="1200" lang="en-US" u="sng">
                <a:solidFill>
                  <a:schemeClr val="hlink"/>
                </a:solidFill>
                <a:latin typeface="Times New Roman"/>
                <a:ea typeface="Times New Roman"/>
                <a:cs typeface="Times New Roman"/>
                <a:sym typeface="Times New Roman"/>
                <a:hlinkClick r:id="rId1"/>
              </a:rPr>
              <a:t>https://library.leeds.ac.uk/info/14011/writing/106/academic_writing</a:t>
            </a:r>
            <a:endParaRPr sz="1200">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endParaRPr sz="1400">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r>
              <a:rPr sz="1200" lang="en-US">
                <a:latin typeface="Times New Roman"/>
                <a:ea typeface="Times New Roman"/>
                <a:cs typeface="Times New Roman"/>
                <a:sym typeface="Times New Roman"/>
              </a:rPr>
              <a:t>Bailey, S. (2014). </a:t>
            </a:r>
            <a:r>
              <a:rPr sz="1200" i="1" lang="en-US">
                <a:latin typeface="Times New Roman"/>
                <a:ea typeface="Times New Roman"/>
                <a:cs typeface="Times New Roman"/>
                <a:sym typeface="Times New Roman"/>
              </a:rPr>
              <a:t>Academic Writing: A Handbook for International Students</a:t>
            </a:r>
            <a:r>
              <a:rPr sz="1200" lang="en-US">
                <a:latin typeface="Times New Roman"/>
                <a:ea typeface="Times New Roman"/>
                <a:cs typeface="Times New Roman"/>
                <a:sym typeface="Times New Roman"/>
              </a:rPr>
              <a:t> (Fourth ed.). London &amp; NewYork: Routledge.</a:t>
            </a:r>
          </a:p>
          <a:p>
            <a:pPr algn="l" indent="-457200" lvl="0" marL="457200" rtl="0">
              <a:lnSpc>
                <a:spcPct val="100000"/>
              </a:lnSpc>
              <a:spcBef>
                <a:spcPts val="0"/>
              </a:spcBef>
              <a:spcAft>
                <a:spcPts val="0"/>
              </a:spcAft>
              <a:buSzPts val="1400"/>
              <a:buNone/>
            </a:pPr>
            <a:endParaRPr sz="1400" i="1">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Features of Academic Writing.</a:t>
            </a:r>
            <a:r>
              <a:rPr sz="1200" lang="en-US">
                <a:latin typeface="Times New Roman"/>
                <a:ea typeface="Times New Roman"/>
                <a:cs typeface="Times New Roman"/>
                <a:sym typeface="Times New Roman"/>
              </a:rPr>
              <a:t> (n.d.). Retrieved May 13, 2020, from UEfAP.com: </a:t>
            </a:r>
            <a:r>
              <a:rPr sz="1200" lang="en-US" u="sng">
                <a:solidFill>
                  <a:schemeClr val="hlink"/>
                </a:solidFill>
                <a:latin typeface="Times New Roman"/>
                <a:ea typeface="Times New Roman"/>
                <a:cs typeface="Times New Roman"/>
                <a:sym typeface="Times New Roman"/>
                <a:hlinkClick r:id="rId2"/>
              </a:rPr>
              <a:t>http://www.uefap.com/writing/feature/featfram.htm</a:t>
            </a:r>
            <a:endParaRPr sz="1200">
              <a:solidFill>
                <a:schemeClr val="dk1"/>
              </a:solidFill>
              <a:latin typeface="Times New Roman"/>
              <a:ea typeface="Times New Roman"/>
              <a:cs typeface="Times New Roman"/>
              <a:sym typeface="Times New Roman"/>
            </a:endParaRPr>
          </a:p>
          <a:p>
            <a:pPr algn="l" indent="0" lvl="0" marL="0" rtl="0">
              <a:lnSpc>
                <a:spcPct val="100000"/>
              </a:lnSpc>
              <a:spcBef>
                <a:spcPts val="0"/>
              </a:spcBef>
              <a:spcAft>
                <a:spcPts val="0"/>
              </a:spcAft>
              <a:buSzPts val="1400"/>
              <a:buNone/>
            </a:pPr>
          </a:p>
          <a:p>
            <a:pPr algn="l" indent="0" lvl="0" marL="0" marR="0" rtl="0">
              <a:lnSpc>
                <a:spcPct val="90000"/>
              </a:lnSpc>
              <a:spcBef>
                <a:spcPts val="0"/>
              </a:spcBef>
              <a:spcAft>
                <a:spcPts val="0"/>
              </a:spcAft>
              <a:buClr>
                <a:schemeClr val="dk1"/>
              </a:buClr>
              <a:buSzPts val="1200"/>
              <a:buFont typeface="Calibri"/>
              <a:buNone/>
            </a:pPr>
            <a:endParaRPr sz="1200" i="1">
              <a:solidFill>
                <a:schemeClr val="dk1"/>
              </a:solidFill>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Material Adapted from:</a:t>
            </a:r>
          </a:p>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Academic Writing.</a:t>
            </a:r>
            <a:r>
              <a:rPr sz="1200" lang="en-US">
                <a:latin typeface="Times New Roman"/>
                <a:ea typeface="Times New Roman"/>
                <a:cs typeface="Times New Roman"/>
                <a:sym typeface="Times New Roman"/>
              </a:rPr>
              <a:t> (n.d.). Retrieved May 14, 2020, from University of  Leeds </a:t>
            </a:r>
            <a:r>
              <a:rPr sz="1200" lang="en-US" u="sng">
                <a:solidFill>
                  <a:schemeClr val="hlink"/>
                </a:solidFill>
                <a:latin typeface="Times New Roman"/>
                <a:ea typeface="Times New Roman"/>
                <a:cs typeface="Times New Roman"/>
                <a:sym typeface="Times New Roman"/>
                <a:hlinkClick r:id="rId1"/>
              </a:rPr>
              <a:t>https://library.leeds.ac.uk/info/14011/writing/106/academic_writing</a:t>
            </a:r>
            <a:endParaRPr sz="1200">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endParaRPr sz="1400">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r>
              <a:rPr sz="1200" lang="en-US">
                <a:latin typeface="Times New Roman"/>
                <a:ea typeface="Times New Roman"/>
                <a:cs typeface="Times New Roman"/>
                <a:sym typeface="Times New Roman"/>
              </a:rPr>
              <a:t>Bailey, S. (2014). </a:t>
            </a:r>
            <a:r>
              <a:rPr sz="1200" i="1" lang="en-US">
                <a:latin typeface="Times New Roman"/>
                <a:ea typeface="Times New Roman"/>
                <a:cs typeface="Times New Roman"/>
                <a:sym typeface="Times New Roman"/>
              </a:rPr>
              <a:t>Academic Writing: A Handbook for International Students</a:t>
            </a:r>
            <a:r>
              <a:rPr sz="1200" lang="en-US">
                <a:latin typeface="Times New Roman"/>
                <a:ea typeface="Times New Roman"/>
                <a:cs typeface="Times New Roman"/>
                <a:sym typeface="Times New Roman"/>
              </a:rPr>
              <a:t> (Fourth ed.). London &amp; NewYork: Routledge.</a:t>
            </a:r>
          </a:p>
          <a:p>
            <a:pPr algn="l" indent="-457200" lvl="0" marL="457200" rtl="0">
              <a:lnSpc>
                <a:spcPct val="100000"/>
              </a:lnSpc>
              <a:spcBef>
                <a:spcPts val="0"/>
              </a:spcBef>
              <a:spcAft>
                <a:spcPts val="0"/>
              </a:spcAft>
              <a:buSzPts val="1400"/>
              <a:buNone/>
            </a:pPr>
            <a:endParaRPr sz="1400" i="1">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Features of Academic Writing.</a:t>
            </a:r>
            <a:r>
              <a:rPr sz="1200" lang="en-US">
                <a:latin typeface="Times New Roman"/>
                <a:ea typeface="Times New Roman"/>
                <a:cs typeface="Times New Roman"/>
                <a:sym typeface="Times New Roman"/>
              </a:rPr>
              <a:t> (n.d.). Retrieved May 13, 2020, from UEfAP.com: </a:t>
            </a:r>
            <a:r>
              <a:rPr sz="1200" lang="en-US" u="sng">
                <a:solidFill>
                  <a:schemeClr val="hlink"/>
                </a:solidFill>
                <a:latin typeface="Times New Roman"/>
                <a:ea typeface="Times New Roman"/>
                <a:cs typeface="Times New Roman"/>
                <a:sym typeface="Times New Roman"/>
                <a:hlinkClick r:id="rId2"/>
              </a:rPr>
              <a:t>http://www.uefap.com/writing/feature/featfram.htm</a:t>
            </a:r>
            <a:endParaRPr sz="1200">
              <a:solidFill>
                <a:schemeClr val="dk1"/>
              </a:solidFill>
              <a:latin typeface="Times New Roman"/>
              <a:ea typeface="Times New Roman"/>
              <a:cs typeface="Times New Roman"/>
              <a:sym typeface="Times New Roman"/>
            </a:endParaRPr>
          </a:p>
          <a:p>
            <a:pPr algn="l" indent="0" lvl="0" marL="0" rtl="0">
              <a:lnSpc>
                <a:spcPct val="100000"/>
              </a:lnSpc>
              <a:spcBef>
                <a:spcPts val="0"/>
              </a:spcBef>
              <a:spcAft>
                <a:spcPts val="0"/>
              </a:spcAft>
              <a:buSzPts val="1400"/>
              <a:buNone/>
            </a:pPr>
          </a:p>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Material Adapted from:</a:t>
            </a:r>
          </a:p>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Academic Writing.</a:t>
            </a:r>
            <a:r>
              <a:rPr sz="1200" lang="en-US">
                <a:latin typeface="Times New Roman"/>
                <a:ea typeface="Times New Roman"/>
                <a:cs typeface="Times New Roman"/>
                <a:sym typeface="Times New Roman"/>
              </a:rPr>
              <a:t> (n.d.). Retrieved May 14, 2020, from University of  Leeds </a:t>
            </a:r>
            <a:r>
              <a:rPr sz="1200" lang="en-US" u="sng">
                <a:solidFill>
                  <a:schemeClr val="hlink"/>
                </a:solidFill>
                <a:latin typeface="Times New Roman"/>
                <a:ea typeface="Times New Roman"/>
                <a:cs typeface="Times New Roman"/>
                <a:sym typeface="Times New Roman"/>
                <a:hlinkClick r:id="rId1"/>
              </a:rPr>
              <a:t>https://library.leeds.ac.uk/info/14011/writing/106/academic_writing</a:t>
            </a:r>
            <a:endParaRPr sz="1200">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endParaRPr sz="1400">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r>
              <a:rPr sz="1200" lang="en-US">
                <a:latin typeface="Times New Roman"/>
                <a:ea typeface="Times New Roman"/>
                <a:cs typeface="Times New Roman"/>
                <a:sym typeface="Times New Roman"/>
              </a:rPr>
              <a:t>Bailey, S. (2014). </a:t>
            </a:r>
            <a:r>
              <a:rPr sz="1200" i="1" lang="en-US">
                <a:latin typeface="Times New Roman"/>
                <a:ea typeface="Times New Roman"/>
                <a:cs typeface="Times New Roman"/>
                <a:sym typeface="Times New Roman"/>
              </a:rPr>
              <a:t>Academic Writing: A Handbook for International Students</a:t>
            </a:r>
            <a:r>
              <a:rPr sz="1200" lang="en-US">
                <a:latin typeface="Times New Roman"/>
                <a:ea typeface="Times New Roman"/>
                <a:cs typeface="Times New Roman"/>
                <a:sym typeface="Times New Roman"/>
              </a:rPr>
              <a:t> (Fourth ed.). London &amp; NewYork: Routledge.</a:t>
            </a:r>
          </a:p>
          <a:p>
            <a:pPr algn="l" indent="-457200" lvl="0" marL="457200" rtl="0">
              <a:lnSpc>
                <a:spcPct val="100000"/>
              </a:lnSpc>
              <a:spcBef>
                <a:spcPts val="0"/>
              </a:spcBef>
              <a:spcAft>
                <a:spcPts val="0"/>
              </a:spcAft>
              <a:buSzPts val="1400"/>
              <a:buNone/>
            </a:pPr>
            <a:endParaRPr sz="1400" i="1">
              <a:latin typeface="Times New Roman"/>
              <a:ea typeface="Times New Roman"/>
              <a:cs typeface="Times New Roman"/>
              <a:sym typeface="Times New Roman"/>
            </a:endParaRPr>
          </a:p>
          <a:p>
            <a:pPr algn="l" indent="-457200" lvl="0" marL="457200" rtl="0">
              <a:lnSpc>
                <a:spcPct val="100000"/>
              </a:lnSpc>
              <a:spcBef>
                <a:spcPts val="0"/>
              </a:spcBef>
              <a:spcAft>
                <a:spcPts val="0"/>
              </a:spcAft>
              <a:buSzPts val="1400"/>
              <a:buNone/>
            </a:pPr>
            <a:r>
              <a:rPr sz="1200" i="1" lang="en-US">
                <a:latin typeface="Times New Roman"/>
                <a:ea typeface="Times New Roman"/>
                <a:cs typeface="Times New Roman"/>
                <a:sym typeface="Times New Roman"/>
              </a:rPr>
              <a:t>Features of Academic Writing.</a:t>
            </a:r>
            <a:r>
              <a:rPr sz="1200" lang="en-US">
                <a:latin typeface="Times New Roman"/>
                <a:ea typeface="Times New Roman"/>
                <a:cs typeface="Times New Roman"/>
                <a:sym typeface="Times New Roman"/>
              </a:rPr>
              <a:t> (n.d.). Retrieved May 13, 2020, from UEfAP.com: </a:t>
            </a:r>
            <a:r>
              <a:rPr sz="1200" lang="en-US" u="sng">
                <a:solidFill>
                  <a:schemeClr val="hlink"/>
                </a:solidFill>
                <a:latin typeface="Times New Roman"/>
                <a:ea typeface="Times New Roman"/>
                <a:cs typeface="Times New Roman"/>
                <a:sym typeface="Times New Roman"/>
                <a:hlinkClick r:id="rId2"/>
              </a:rPr>
              <a:t>http://www.uefap.com/writing/feature/featfram.htm</a:t>
            </a:r>
            <a:endParaRPr sz="1200">
              <a:solidFill>
                <a:schemeClr val="dk1"/>
              </a:solidFill>
              <a:latin typeface="Times New Roman"/>
              <a:ea typeface="Times New Roman"/>
              <a:cs typeface="Times New Roman"/>
              <a:sym typeface="Times New Roman"/>
            </a:endParaRPr>
          </a:p>
          <a:p>
            <a:pPr algn="l" indent="0" lvl="0" marL="0" rtl="0">
              <a:lnSpc>
                <a:spcPct val="100000"/>
              </a:lnSpc>
              <a:spcBef>
                <a:spcPts val="0"/>
              </a:spcBef>
              <a:spcAft>
                <a:spcPts val="0"/>
              </a:spcAft>
              <a:buSzPts val="1400"/>
              <a:buNone/>
            </a:pPr>
          </a:p>
          <a:p>
            <a:pPr algn="l" indent="0" lvl="0" marL="0" marR="0" rtl="0">
              <a:lnSpc>
                <a:spcPct val="90000"/>
              </a:lnSpc>
              <a:spcBef>
                <a:spcPts val="0"/>
              </a:spcBef>
              <a:spcAft>
                <a:spcPts val="0"/>
              </a:spcAft>
              <a:buClr>
                <a:schemeClr val="dk1"/>
              </a:buClr>
              <a:buSzPts val="1200"/>
              <a:buFont typeface="Calibri"/>
              <a:buNone/>
            </a:pPr>
            <a:endParaRPr sz="1200" i="1">
              <a:solidFill>
                <a:schemeClr val="dk1"/>
              </a:solidFill>
              <a:latin typeface="Times New Roman"/>
              <a:ea typeface="Times New Roman"/>
              <a:cs typeface="Times New Roman"/>
              <a:sym typeface="Times New Roman"/>
            </a:endParaRPr>
          </a:p>
          <a:p>
            <a:pPr algn="l" indent="0" lvl="0" marL="0" marR="0" rtl="0">
              <a:lnSpc>
                <a:spcPct val="90000"/>
              </a:lnSpc>
              <a:spcBef>
                <a:spcPts val="0"/>
              </a:spcBef>
              <a:spcAft>
                <a:spcPts val="0"/>
              </a:spcAft>
              <a:buClr>
                <a:schemeClr val="dk1"/>
              </a:buClr>
              <a:buSzPts val="1200"/>
              <a:buFont typeface="Calibri"/>
              <a:buNone/>
            </a:pPr>
            <a:endParaRPr sz="1200" i="1">
              <a:solidFill>
                <a:schemeClr val="dk1"/>
              </a:solidFill>
              <a:latin typeface="Times New Roman"/>
              <a:ea typeface="Times New Roman"/>
              <a:cs typeface="Times New Roman"/>
              <a:sym typeface="Times New Roman"/>
            </a:endParaRPr>
          </a:p>
        </p:txBody>
      </p:sp>
      <p:sp>
        <p:nvSpPr>
          <p:cNvPr id="1048655" name="Google Shape;63;p1: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50</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79"/>
        <p:cNvGrpSpPr/>
        <p:nvPr/>
      </p:nvGrpSpPr>
      <p:grpSpPr>
        <a:xfrm>
          <a:off x="0" y="0"/>
          <a:ext cx="0" cy="0"/>
          <a:chOff x="0" y="0"/>
          <a:chExt cx="0" cy="0"/>
        </a:xfrm>
      </p:grpSpPr>
      <p:sp>
        <p:nvSpPr>
          <p:cNvPr id="1048658" name="Google Shape;80;p40: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59" name="Google Shape;81;p4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70"/>
        <p:cNvGrpSpPr/>
        <p:nvPr/>
      </p:nvGrpSpPr>
      <p:grpSpPr>
        <a:xfrm>
          <a:off x="0" y="0"/>
          <a:ext cx="0" cy="0"/>
          <a:chOff x="0" y="0"/>
          <a:chExt cx="0" cy="0"/>
        </a:xfrm>
      </p:grpSpPr>
      <p:sp>
        <p:nvSpPr>
          <p:cNvPr id="1048664" name="Google Shape;71;p4: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65" name="Google Shape;72;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76"/>
        <p:cNvGrpSpPr/>
        <p:nvPr/>
      </p:nvGrpSpPr>
      <p:grpSpPr>
        <a:xfrm>
          <a:off x="0" y="0"/>
          <a:ext cx="0" cy="0"/>
          <a:chOff x="0" y="0"/>
          <a:chExt cx="0" cy="0"/>
        </a:xfrm>
      </p:grpSpPr>
      <p:sp>
        <p:nvSpPr>
          <p:cNvPr id="1048668" name="Google Shape;77;p6: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69" name="Google Shape;78;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bg1"/>
        </a:solidFill>
        <a:effectLst/>
      </p:bgPr>
    </p:bg>
    <p:spTree>
      <p:nvGrpSpPr>
        <p:cNvPr id="17" name=""/>
        <p:cNvGrpSpPr/>
        <p:nvPr/>
      </p:nvGrpSpPr>
      <p:grpSpPr>
        <a:xfrm>
          <a:off x="0" y="0"/>
          <a:ext cx="0" cy="0"/>
          <a:chOff x="0" y="0"/>
          <a:chExt cx="0" cy="0"/>
        </a:xfrm>
      </p:grpSpPr>
      <p:sp>
        <p:nvSpPr>
          <p:cNvPr id="1048577" name="Text Placeholder 9"/>
          <p:cNvSpPr>
            <a:spLocks noGrp="1"/>
          </p:cNvSpPr>
          <p:nvPr>
            <p:ph type="body" sz="quarter" idx="10" hasCustomPrompt="1"/>
          </p:nvPr>
        </p:nvSpPr>
        <p:spPr>
          <a:xfrm>
            <a:off x="0" y="3705210"/>
            <a:ext cx="9144000" cy="522725"/>
          </a:xfrm>
          <a:prstGeom prst="rect"/>
        </p:spPr>
        <p:txBody>
          <a:bodyPr anchor="ctr"/>
          <a:lstStyle>
            <a:lvl1pPr algn="ctr" indent="0" marL="0">
              <a:lnSpc>
                <a:spcPct val="100000"/>
              </a:lnSpc>
              <a:buNone/>
              <a:defRPr baseline="0" b="1" sz="3600">
                <a:solidFill>
                  <a:schemeClr val="tx1">
                    <a:lumMod val="75000"/>
                    <a:lumOff val="25000"/>
                  </a:schemeClr>
                </a:solidFill>
                <a:latin typeface="+mj-lt"/>
                <a:cs typeface="Arial" pitchFamily="34" charset="0"/>
              </a:defRPr>
            </a:lvl1pPr>
          </a:lstStyle>
          <a:p>
            <a:pPr lvl="0"/>
            <a:r>
              <a:rPr altLang="ko-KR" dirty="0" lang="en-US">
                <a:ea typeface="맑은 고딕" pitchFamily="50" charset="-127"/>
              </a:rPr>
              <a:t>title</a:t>
            </a:r>
            <a:endParaRPr altLang="ko-KR" dirty="0" lang="en-US"/>
          </a:p>
        </p:txBody>
      </p:sp>
      <p:sp>
        <p:nvSpPr>
          <p:cNvPr id="1048578" name="Text Placeholder 9"/>
          <p:cNvSpPr>
            <a:spLocks noGrp="1"/>
          </p:cNvSpPr>
          <p:nvPr>
            <p:ph type="body" sz="quarter" idx="11" hasCustomPrompt="1"/>
          </p:nvPr>
        </p:nvSpPr>
        <p:spPr>
          <a:xfrm>
            <a:off x="-148" y="4227934"/>
            <a:ext cx="9144000" cy="288032"/>
          </a:xfrm>
          <a:prstGeom prst="rect"/>
        </p:spPr>
        <p:txBody>
          <a:bodyPr anchor="ctr"/>
          <a:lstStyle>
            <a:lvl1pPr algn="ctr" indent="0" marL="0">
              <a:lnSpc>
                <a:spcPct val="100000"/>
              </a:lnSpc>
              <a:buNone/>
              <a:defRPr baseline="0" b="1" sz="1400">
                <a:solidFill>
                  <a:schemeClr val="tx1">
                    <a:lumMod val="75000"/>
                    <a:lumOff val="25000"/>
                  </a:schemeClr>
                </a:solidFill>
                <a:latin typeface="+mn-lt"/>
                <a:cs typeface="Arial" pitchFamily="34" charset="0"/>
              </a:defRPr>
            </a:lvl1pPr>
          </a:lstStyle>
          <a:p>
            <a:pPr lvl="0"/>
            <a:r>
              <a:rPr altLang="ko-KR" dirty="0" lang="en-US"/>
              <a:t>INSTERT THE TITLE OF YOUR PRESENTATION HERE</a:t>
            </a:r>
            <a:endParaRPr altLang="en-US" dirty="0" 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tx2">
            <a:lumMod val="75000"/>
          </a:schemeClr>
        </a:solidFill>
        <a:effectLst/>
      </p:bgPr>
    </p:bg>
    <p:spTree>
      <p:nvGrpSpPr>
        <p:cNvPr id="190" name=""/>
        <p:cNvGrpSpPr/>
        <p:nvPr/>
      </p:nvGrpSpPr>
      <p:grpSpPr>
        <a:xfrm>
          <a:off x="0" y="0"/>
          <a:ext cx="0" cy="0"/>
          <a:chOff x="0" y="0"/>
          <a:chExt cx="0" cy="0"/>
        </a:xfrm>
      </p:grpSpPr>
      <p:sp>
        <p:nvSpPr>
          <p:cNvPr id="1048704" name="Picture Placeholder 2"/>
          <p:cNvSpPr>
            <a:spLocks noGrp="1"/>
          </p:cNvSpPr>
          <p:nvPr>
            <p:ph type="pic" idx="1" hasCustomPrompt="1"/>
          </p:nvPr>
        </p:nvSpPr>
        <p:spPr>
          <a:xfrm>
            <a:off x="3347864" y="627534"/>
            <a:ext cx="5796136" cy="1052002"/>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05" name="Picture Placeholder 2"/>
          <p:cNvSpPr>
            <a:spLocks noGrp="1"/>
          </p:cNvSpPr>
          <p:nvPr>
            <p:ph type="pic" idx="12" hasCustomPrompt="1"/>
          </p:nvPr>
        </p:nvSpPr>
        <p:spPr>
          <a:xfrm>
            <a:off x="4104000" y="1798321"/>
            <a:ext cx="5040000" cy="1548000"/>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06" name="Picture Placeholder 2"/>
          <p:cNvSpPr>
            <a:spLocks noGrp="1"/>
          </p:cNvSpPr>
          <p:nvPr>
            <p:ph type="pic" idx="13" hasCustomPrompt="1"/>
          </p:nvPr>
        </p:nvSpPr>
        <p:spPr>
          <a:xfrm>
            <a:off x="4824000" y="3465106"/>
            <a:ext cx="4320000" cy="1050860"/>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rotWithShape="1" dpi="0">
          <a:blip xmlns:r="http://schemas.openxmlformats.org/officeDocument/2006/relationships" r:embed="rId1" cstate="print">
            <a:lum/>
          </a:blip>
          <a:srcRect/>
          <a:stretch>
            <a:fillRect/>
          </a:stretch>
        </a:blipFill>
        <a:effectLst/>
      </p:bgPr>
    </p:bg>
    <p:spTree>
      <p:nvGrpSpPr>
        <p:cNvPr id="188" name=""/>
        <p:cNvGrpSpPr/>
        <p:nvPr/>
      </p:nvGrpSpPr>
      <p:grpSpPr>
        <a:xfrm>
          <a:off x="0" y="0"/>
          <a:ext cx="0" cy="0"/>
          <a:chOff x="0" y="0"/>
          <a:chExt cx="0" cy="0"/>
        </a:xfrm>
      </p:grpSpPr>
      <p:sp>
        <p:nvSpPr>
          <p:cNvPr id="1048701" name="Picture Placeholder 2"/>
          <p:cNvSpPr>
            <a:spLocks noGrp="1"/>
          </p:cNvSpPr>
          <p:nvPr>
            <p:ph type="pic" idx="1" hasCustomPrompt="1"/>
          </p:nvPr>
        </p:nvSpPr>
        <p:spPr>
          <a:xfrm>
            <a:off x="3937417" y="627534"/>
            <a:ext cx="1872000" cy="3816424"/>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Insert Your Image</a:t>
            </a:r>
            <a:endParaRPr altLang="en-US" dirty="0" lang="ko-KR"/>
          </a:p>
        </p:txBody>
      </p:sp>
      <p:sp>
        <p:nvSpPr>
          <p:cNvPr id="1048702" name="Picture Placeholder 2"/>
          <p:cNvSpPr>
            <a:spLocks noGrp="1"/>
          </p:cNvSpPr>
          <p:nvPr>
            <p:ph type="pic" idx="10" hasCustomPrompt="1"/>
          </p:nvPr>
        </p:nvSpPr>
        <p:spPr>
          <a:xfrm>
            <a:off x="1968708" y="627534"/>
            <a:ext cx="1872000" cy="3816424"/>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Insert Your Image</a:t>
            </a:r>
            <a:endParaRPr altLang="en-US" dirty="0" lang="ko-KR"/>
          </a:p>
        </p:txBody>
      </p:sp>
      <p:sp>
        <p:nvSpPr>
          <p:cNvPr id="1048703" name="Picture Placeholder 2"/>
          <p:cNvSpPr>
            <a:spLocks noGrp="1"/>
          </p:cNvSpPr>
          <p:nvPr>
            <p:ph type="pic" idx="11" hasCustomPrompt="1"/>
          </p:nvPr>
        </p:nvSpPr>
        <p:spPr>
          <a:xfrm>
            <a:off x="0" y="627534"/>
            <a:ext cx="1872000" cy="3816424"/>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Insert Your Image</a:t>
            </a:r>
            <a:endParaRPr altLang="en-US" dirty="0" 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87" name=""/>
        <p:cNvGrpSpPr/>
        <p:nvPr/>
      </p:nvGrpSpPr>
      <p:grpSpPr>
        <a:xfrm>
          <a:off x="0" y="0"/>
          <a:ext cx="0" cy="0"/>
          <a:chOff x="0" y="0"/>
          <a:chExt cx="0" cy="0"/>
        </a:xfrm>
      </p:grpSpPr>
      <p:sp>
        <p:nvSpPr>
          <p:cNvPr id="1048696" name="Picture Placeholder 2"/>
          <p:cNvSpPr>
            <a:spLocks noGrp="1"/>
          </p:cNvSpPr>
          <p:nvPr>
            <p:ph type="pic" idx="13" hasCustomPrompt="1"/>
          </p:nvPr>
        </p:nvSpPr>
        <p:spPr>
          <a:xfrm>
            <a:off x="3795621" y="627533"/>
            <a:ext cx="3294112" cy="1115553"/>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97" name="Picture Placeholder 2"/>
          <p:cNvSpPr>
            <a:spLocks noGrp="1"/>
          </p:cNvSpPr>
          <p:nvPr>
            <p:ph type="pic" idx="15" hasCustomPrompt="1"/>
          </p:nvPr>
        </p:nvSpPr>
        <p:spPr>
          <a:xfrm>
            <a:off x="5613166" y="3399271"/>
            <a:ext cx="3293944" cy="1116695"/>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98" name="Picture Placeholder 2"/>
          <p:cNvSpPr>
            <a:spLocks noGrp="1"/>
          </p:cNvSpPr>
          <p:nvPr>
            <p:ph type="pic" idx="16" hasCustomPrompt="1"/>
          </p:nvPr>
        </p:nvSpPr>
        <p:spPr>
          <a:xfrm>
            <a:off x="3795621" y="1815095"/>
            <a:ext cx="1728192" cy="2700871"/>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699" name="Picture Placeholder 2"/>
          <p:cNvSpPr>
            <a:spLocks noGrp="1"/>
          </p:cNvSpPr>
          <p:nvPr>
            <p:ph type="pic" idx="17" hasCustomPrompt="1"/>
          </p:nvPr>
        </p:nvSpPr>
        <p:spPr>
          <a:xfrm>
            <a:off x="5621504" y="1814524"/>
            <a:ext cx="1468228" cy="1512168"/>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00" name="Picture Placeholder 2"/>
          <p:cNvSpPr>
            <a:spLocks noGrp="1"/>
          </p:cNvSpPr>
          <p:nvPr>
            <p:ph type="pic" idx="18" hasCustomPrompt="1"/>
          </p:nvPr>
        </p:nvSpPr>
        <p:spPr>
          <a:xfrm>
            <a:off x="7178918" y="627533"/>
            <a:ext cx="1728192" cy="2699730"/>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86" name=""/>
        <p:cNvGrpSpPr/>
        <p:nvPr/>
      </p:nvGrpSpPr>
      <p:grpSpPr>
        <a:xfrm>
          <a:off x="0" y="0"/>
          <a:ext cx="0" cy="0"/>
          <a:chOff x="0" y="0"/>
          <a:chExt cx="0" cy="0"/>
        </a:xfrm>
      </p:grpSpPr>
      <p:sp>
        <p:nvSpPr>
          <p:cNvPr id="1048693" name="Text Placeholder 9"/>
          <p:cNvSpPr>
            <a:spLocks noGrp="1"/>
          </p:cNvSpPr>
          <p:nvPr>
            <p:ph type="body" sz="quarter" idx="10" hasCustomPrompt="1"/>
          </p:nvPr>
        </p:nvSpPr>
        <p:spPr>
          <a:xfrm>
            <a:off x="0" y="411510"/>
            <a:ext cx="9144000" cy="576064"/>
          </a:xfrm>
          <a:prstGeom prst="rect"/>
        </p:spPr>
        <p:txBody>
          <a:bodyPr anchor="ctr"/>
          <a:lstStyle>
            <a:lvl1pPr algn="ctr" indent="0" marL="0">
              <a:buNone/>
              <a:defRPr baseline="0" b="0" sz="1800">
                <a:solidFill>
                  <a:schemeClr val="tx1">
                    <a:lumMod val="75000"/>
                    <a:lumOff val="25000"/>
                  </a:schemeClr>
                </a:solidFill>
                <a:latin typeface="+mj-lt"/>
                <a:cs typeface="Arial" pitchFamily="34" charset="0"/>
              </a:defRPr>
            </a:lvl1pPr>
          </a:lstStyle>
          <a:p>
            <a:pPr lvl="0"/>
            <a:r>
              <a:rPr altLang="ko-KR" dirty="0" lang="en-US"/>
              <a:t>IMAGES &amp; CONTENTS</a:t>
            </a:r>
          </a:p>
        </p:txBody>
      </p:sp>
      <p:sp>
        <p:nvSpPr>
          <p:cNvPr id="1048694" name="Text Placeholder 9"/>
          <p:cNvSpPr>
            <a:spLocks noGrp="1"/>
          </p:cNvSpPr>
          <p:nvPr>
            <p:ph type="body" sz="quarter" idx="11" hasCustomPrompt="1"/>
          </p:nvPr>
        </p:nvSpPr>
        <p:spPr>
          <a:xfrm>
            <a:off x="0" y="987574"/>
            <a:ext cx="9144000" cy="288032"/>
          </a:xfrm>
          <a:prstGeom prst="rect"/>
        </p:spPr>
        <p:txBody>
          <a:bodyPr anchor="ctr"/>
          <a:lstStyle>
            <a:lvl1pPr algn="ctr"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pic>
        <p:nvPicPr>
          <p:cNvPr id="2097169" name="Picture 3" descr="D:\Fullppt\005-PNG이미지\노트북.png"/>
          <p:cNvPicPr>
            <a:picLocks noChangeAspect="1" noChangeArrowheads="1"/>
          </p:cNvPicPr>
          <p:nvPr userDrawn="1"/>
        </p:nvPicPr>
        <p:blipFill>
          <a:blip xmlns:r="http://schemas.openxmlformats.org/officeDocument/2006/relationships" r:embed="rId1" cstate="print"/>
          <a:srcRect/>
          <a:stretch>
            <a:fillRect/>
          </a:stretch>
        </p:blipFill>
        <p:spPr bwMode="auto">
          <a:xfrm>
            <a:off x="-757041" y="1313860"/>
            <a:ext cx="6438182" cy="3274563"/>
          </a:xfrm>
          <a:prstGeom prst="rect"/>
          <a:noFill/>
        </p:spPr>
      </p:pic>
      <p:sp>
        <p:nvSpPr>
          <p:cNvPr id="1048695" name="Picture Placeholder 2"/>
          <p:cNvSpPr>
            <a:spLocks noGrp="1"/>
          </p:cNvSpPr>
          <p:nvPr>
            <p:ph type="pic" idx="1" hasCustomPrompt="1"/>
          </p:nvPr>
        </p:nvSpPr>
        <p:spPr>
          <a:xfrm>
            <a:off x="981898" y="1731279"/>
            <a:ext cx="3085597" cy="2281868"/>
          </a:xfrm>
          <a:prstGeom prst="rect"/>
          <a:solidFill>
            <a:schemeClr val="bg1">
              <a:lumMod val="95000"/>
            </a:schemeClr>
          </a:solidFill>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94" name=""/>
        <p:cNvGrpSpPr/>
        <p:nvPr/>
      </p:nvGrpSpPr>
      <p:grpSpPr>
        <a:xfrm>
          <a:off x="0" y="0"/>
          <a:ext cx="0" cy="0"/>
          <a:chOff x="0" y="0"/>
          <a:chExt cx="0" cy="0"/>
        </a:xfrm>
      </p:grpSpPr>
      <p:sp>
        <p:nvSpPr>
          <p:cNvPr id="1048711" name="Text Placeholder 9"/>
          <p:cNvSpPr>
            <a:spLocks noGrp="1"/>
          </p:cNvSpPr>
          <p:nvPr>
            <p:ph type="body" sz="quarter" idx="10" hasCustomPrompt="1"/>
          </p:nvPr>
        </p:nvSpPr>
        <p:spPr>
          <a:xfrm>
            <a:off x="0" y="475603"/>
            <a:ext cx="9144000" cy="576064"/>
          </a:xfrm>
          <a:prstGeom prst="rect"/>
        </p:spPr>
        <p:txBody>
          <a:bodyPr anchor="ctr"/>
          <a:lstStyle>
            <a:lvl1pPr algn="ctr" indent="0" marL="0">
              <a:buNone/>
              <a:defRPr baseline="0" b="0" sz="3600">
                <a:solidFill>
                  <a:schemeClr val="tx1">
                    <a:lumMod val="75000"/>
                    <a:lumOff val="25000"/>
                  </a:schemeClr>
                </a:solidFill>
                <a:latin typeface="+mj-lt"/>
                <a:cs typeface="Arial" pitchFamily="34" charset="0"/>
              </a:defRPr>
            </a:lvl1pPr>
          </a:lstStyle>
          <a:p>
            <a:pPr lvl="0"/>
            <a:r>
              <a:rPr altLang="ko-KR" dirty="0" lang="en-US"/>
              <a:t>ICON SETS LAYOUT</a:t>
            </a:r>
          </a:p>
        </p:txBody>
      </p:sp>
      <p:grpSp>
        <p:nvGrpSpPr>
          <p:cNvPr id="195" name="Group 4"/>
          <p:cNvGrpSpPr/>
          <p:nvPr userDrawn="1"/>
        </p:nvGrpSpPr>
        <p:grpSpPr>
          <a:xfrm>
            <a:off x="354008" y="1131589"/>
            <a:ext cx="2849840" cy="3384377"/>
            <a:chOff x="354008" y="1131589"/>
            <a:chExt cx="2849840" cy="3649171"/>
          </a:xfrm>
        </p:grpSpPr>
        <p:sp>
          <p:nvSpPr>
            <p:cNvPr id="1048712" name="Rounded Rectangle 5"/>
            <p:cNvSpPr/>
            <p:nvPr/>
          </p:nvSpPr>
          <p:spPr>
            <a:xfrm>
              <a:off x="354008" y="1131589"/>
              <a:ext cx="2849840" cy="3649171"/>
            </a:xfrm>
            <a:prstGeom prst="roundRect">
              <a:avLst>
                <a:gd name="adj" fmla="val 396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ko-KR"/>
            </a:p>
          </p:txBody>
        </p:sp>
        <p:sp>
          <p:nvSpPr>
            <p:cNvPr id="1048713"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bg1"/>
                </a:solidFill>
              </a:endParaRPr>
            </a:p>
          </p:txBody>
        </p:sp>
        <p:sp>
          <p:nvSpPr>
            <p:cNvPr id="1048714"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solidFil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bg>
      <p:bgPr>
        <a:pattFill prst="pct5">
          <a:fgClr>
            <a:schemeClr val="accent1"/>
          </a:fgClr>
          <a:bgClr>
            <a:schemeClr val="bg1"/>
          </a:bgClr>
        </a:pattFill>
        <a:effectLst/>
      </p:bgPr>
    </p:bg>
    <p:spTree>
      <p:nvGrpSpPr>
        <p:cNvPr id="199" name=""/>
        <p:cNvGrpSpPr/>
        <p:nvPr/>
      </p:nvGrpSpPr>
      <p:grpSpPr>
        <a:xfrm>
          <a:off x="0" y="0"/>
          <a:ext cx="0" cy="0"/>
          <a:chOff x="0" y="0"/>
          <a:chExt cx="0" cy="0"/>
        </a:xfrm>
      </p:grpSpPr>
      <p:sp>
        <p:nvSpPr>
          <p:cNvPr id="1048726" name="Text Placeholder 9"/>
          <p:cNvSpPr>
            <a:spLocks noGrp="1"/>
          </p:cNvSpPr>
          <p:nvPr>
            <p:ph type="body" sz="quarter" idx="10" hasCustomPrompt="1"/>
          </p:nvPr>
        </p:nvSpPr>
        <p:spPr>
          <a:xfrm>
            <a:off x="4572000" y="2253238"/>
            <a:ext cx="4572000" cy="473576"/>
          </a:xfrm>
          <a:prstGeom prst="rect"/>
        </p:spPr>
        <p:txBody>
          <a:bodyPr anchor="ctr"/>
          <a:lstStyle>
            <a:lvl1pPr algn="l" indent="0" marL="0">
              <a:buNone/>
              <a:defRPr baseline="0" b="0" sz="3600">
                <a:solidFill>
                  <a:schemeClr val="tx1">
                    <a:lumMod val="75000"/>
                    <a:lumOff val="25000"/>
                  </a:schemeClr>
                </a:solidFill>
                <a:latin typeface="+mj-lt"/>
                <a:cs typeface="Arial" pitchFamily="34" charset="0"/>
              </a:defRPr>
            </a:lvl1pPr>
          </a:lstStyle>
          <a:p>
            <a:pPr lvl="0"/>
            <a:r>
              <a:rPr altLang="ko-KR" dirty="0" lang="en-US"/>
              <a:t>SECTION BREAK</a:t>
            </a:r>
          </a:p>
        </p:txBody>
      </p:sp>
      <p:sp>
        <p:nvSpPr>
          <p:cNvPr id="1048727" name="Text Placeholder 9"/>
          <p:cNvSpPr>
            <a:spLocks noGrp="1"/>
          </p:cNvSpPr>
          <p:nvPr>
            <p:ph type="body" sz="quarter" idx="11" hasCustomPrompt="1"/>
          </p:nvPr>
        </p:nvSpPr>
        <p:spPr>
          <a:xfrm>
            <a:off x="4572000" y="2726814"/>
            <a:ext cx="4572000" cy="288032"/>
          </a:xfrm>
          <a:prstGeom prst="rect"/>
        </p:spPr>
        <p:txBody>
          <a:bodyPr anchor="ctr"/>
          <a:lstStyle>
            <a:lvl1pPr algn="l"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80" name=""/>
        <p:cNvGrpSpPr/>
        <p:nvPr/>
      </p:nvGrpSpPr>
      <p:grpSpPr>
        <a:xfrm>
          <a:off x="0" y="0"/>
          <a:ext cx="0" cy="0"/>
          <a:chOff x="0" y="0"/>
          <a:chExt cx="0" cy="0"/>
        </a:xfrm>
      </p:grpSpPr>
      <p:sp>
        <p:nvSpPr>
          <p:cNvPr id="1048581" name="Date Placeholder 3"/>
          <p:cNvSpPr>
            <a:spLocks noGrp="1"/>
          </p:cNvSpPr>
          <p:nvPr>
            <p:ph type="dt" sz="half" idx="10"/>
          </p:nvPr>
        </p:nvSpPr>
        <p:spPr/>
        <p:txBody>
          <a:bodyPr/>
          <a:p>
            <a:fld id="{A422E750-D3A8-1042-9737-605B9AC6FC24}" type="datetimeFigureOut">
              <a:rPr lang="en-US"/>
              <a:t>10/26/2022</a:t>
            </a:fld>
            <a:endParaRPr dirty="0" lang="en-US"/>
          </a:p>
        </p:txBody>
      </p:sp>
      <p:sp>
        <p:nvSpPr>
          <p:cNvPr id="1048582" name="Footer Placeholder 4"/>
          <p:cNvSpPr>
            <a:spLocks noGrp="1"/>
          </p:cNvSpPr>
          <p:nvPr>
            <p:ph type="ftr" sz="quarter" idx="11"/>
          </p:nvPr>
        </p:nvSpPr>
        <p:spPr/>
        <p:txBody>
          <a:bodyPr/>
          <a:p>
            <a:endParaRPr dirty="0" lang="en-US"/>
          </a:p>
        </p:txBody>
      </p:sp>
      <p:sp>
        <p:nvSpPr>
          <p:cNvPr id="1048583" name="Slide Number Placeholder 5"/>
          <p:cNvSpPr>
            <a:spLocks noGrp="1"/>
          </p:cNvSpPr>
          <p:nvPr>
            <p:ph type="sldNum" sz="quarter" idx="12"/>
          </p:nvPr>
        </p:nvSpPr>
        <p:spPr/>
        <p:txBody>
          <a:bodyPr/>
          <a:p>
            <a:fld id="{45B0DE0D-010F-E243-A41D-6EF3369C391F}" type="slidenum">
              <a:rPr altLang="en-US" lang="en-US"/>
              <a:t>‹#›</a:t>
            </a:fld>
            <a:endParaRPr altLang="en-US" dirty="0"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lt1"/>
        </a:solidFill>
        <a:effectLst/>
      </p:bgPr>
    </p:bg>
    <p:spTree>
      <p:nvGrpSpPr>
        <p:cNvPr id="140" name="Shape 13"/>
        <p:cNvGrpSpPr/>
        <p:nvPr/>
      </p:nvGrpSpPr>
      <p:grpSpPr>
        <a:xfrm>
          <a:off x="0" y="0"/>
          <a:ext cx="0" cy="0"/>
          <a:chOff x="0" y="0"/>
          <a:chExt cx="0" cy="0"/>
        </a:xfrm>
      </p:grpSpPr>
      <p:sp>
        <p:nvSpPr>
          <p:cNvPr id="1048650" name="Google Shape;14;p20"/>
          <p:cNvSpPr txBox="1">
            <a:spLocks noGrp="1"/>
          </p:cNvSpPr>
          <p:nvPr>
            <p:ph type="body" idx="1"/>
          </p:nvPr>
        </p:nvSpPr>
        <p:spPr>
          <a:xfrm>
            <a:off x="0" y="3705210"/>
            <a:ext cx="9144000" cy="522725"/>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720"/>
              </a:spcBef>
              <a:spcAft>
                <a:spcPts val="0"/>
              </a:spcAft>
              <a:buClr>
                <a:srgbClr val="3F3F3F"/>
              </a:buClr>
              <a:buSzPts val="3600"/>
              <a:buFont typeface="Arial"/>
              <a:buNone/>
              <a:defRPr b="1" cap="none" sz="3600" i="0" strike="noStrike" u="none">
                <a:solidFill>
                  <a:srgbClr val="3F3F3F"/>
                </a:solidFill>
                <a:latin typeface="Arial"/>
                <a:ea typeface="Arial"/>
                <a:cs typeface="Arial"/>
                <a:sym typeface="Arial"/>
              </a:defRPr>
            </a:lvl1pPr>
            <a:lvl2pPr algn="l" indent="-406400" lvl="1" marL="914400" marR="0" rtl="0">
              <a:lnSpc>
                <a:spcPct val="100000"/>
              </a:lnSpc>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lnSpc>
                <a:spcPct val="100000"/>
              </a:lnSpc>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651" name="Google Shape;15;p20"/>
          <p:cNvSpPr txBox="1">
            <a:spLocks noGrp="1"/>
          </p:cNvSpPr>
          <p:nvPr>
            <p:ph type="body" idx="2"/>
          </p:nvPr>
        </p:nvSpPr>
        <p:spPr>
          <a:xfrm>
            <a:off x="-148" y="4227934"/>
            <a:ext cx="9144000" cy="28803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280"/>
              </a:spcBef>
              <a:spcAft>
                <a:spcPts val="0"/>
              </a:spcAft>
              <a:buClr>
                <a:srgbClr val="3F3F3F"/>
              </a:buClr>
              <a:buSzPts val="1400"/>
              <a:buFont typeface="Arial"/>
              <a:buNone/>
              <a:defRPr b="1" cap="none" sz="1400" i="0" strike="noStrike" u="none">
                <a:solidFill>
                  <a:srgbClr val="3F3F3F"/>
                </a:solidFill>
                <a:latin typeface="Arial"/>
                <a:ea typeface="Arial"/>
                <a:cs typeface="Arial"/>
                <a:sym typeface="Arial"/>
              </a:defRPr>
            </a:lvl1pPr>
            <a:lvl2pPr algn="l" indent="-406400" lvl="1" marL="914400" marR="0" rtl="0">
              <a:lnSpc>
                <a:spcPct val="100000"/>
              </a:lnSpc>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lnSpc>
                <a:spcPct val="100000"/>
              </a:lnSpc>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genda Layout">
  <p:cSld name="Agenda Layout">
    <p:bg>
      <p:bgPr>
        <a:solidFill>
          <a:schemeClr val="lt1"/>
        </a:solidFill>
        <a:effectLst/>
      </p:bgPr>
    </p:bg>
    <p:spTree>
      <p:nvGrpSpPr>
        <p:cNvPr id="144" name="Shape 2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48" name="Shape 24"/>
        <p:cNvGrpSpPr/>
        <p:nvPr/>
      </p:nvGrpSpPr>
      <p:grpSpPr>
        <a:xfrm>
          <a:off x="0" y="0"/>
          <a:ext cx="0" cy="0"/>
          <a:chOff x="0" y="0"/>
          <a:chExt cx="0" cy="0"/>
        </a:xfrm>
      </p:grpSpPr>
      <p:sp>
        <p:nvSpPr>
          <p:cNvPr id="1048660" name="Google Shape;25;p24"/>
          <p:cNvSpPr txBox="1">
            <a:spLocks noGrp="1"/>
          </p:cNvSpPr>
          <p:nvPr>
            <p:ph type="body" idx="1"/>
          </p:nvPr>
        </p:nvSpPr>
        <p:spPr>
          <a:xfrm>
            <a:off x="179512" y="483518"/>
            <a:ext cx="4248472" cy="576064"/>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lnSpc>
                <a:spcPct val="100000"/>
              </a:lnSpc>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lnSpc>
                <a:spcPct val="100000"/>
              </a:lnSpc>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661" name="Google Shape;26;p24"/>
          <p:cNvSpPr txBox="1">
            <a:spLocks noGrp="1"/>
          </p:cNvSpPr>
          <p:nvPr>
            <p:ph type="body" idx="2"/>
          </p:nvPr>
        </p:nvSpPr>
        <p:spPr>
          <a:xfrm>
            <a:off x="179512" y="1131590"/>
            <a:ext cx="4248472" cy="288032"/>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lnSpc>
                <a:spcPct val="100000"/>
              </a:lnSpc>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lnSpc>
                <a:spcPct val="100000"/>
              </a:lnSpc>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rotWithShape="1" dpi="0">
          <a:blip xmlns:r="http://schemas.openxmlformats.org/officeDocument/2006/relationships" r:embed="rId1" cstate="print">
            <a:lum/>
          </a:blip>
          <a:srcRect/>
          <a:stretch>
            <a:fillRect t="-18000" b="-18000"/>
          </a:stretch>
        </a:blipFill>
        <a:effectLst/>
      </p:bgPr>
    </p:bg>
    <p:spTree>
      <p:nvGrpSpPr>
        <p:cNvPr id="198" name=""/>
        <p:cNvGrpSpPr/>
        <p:nvPr/>
      </p:nvGrpSpPr>
      <p:grpSpPr>
        <a:xfrm>
          <a:off x="0" y="0"/>
          <a:ext cx="0" cy="0"/>
          <a:chOff x="0" y="0"/>
          <a:chExt cx="0" cy="0"/>
        </a:xfrm>
      </p:grpSpPr>
      <p:sp>
        <p:nvSpPr>
          <p:cNvPr id="1048723" name="Oval 1"/>
          <p:cNvSpPr/>
          <p:nvPr userDrawn="1"/>
        </p:nvSpPr>
        <p:spPr>
          <a:xfrm>
            <a:off x="2699644" y="699542"/>
            <a:ext cx="3744416" cy="3744416"/>
          </a:xfrm>
          <a:prstGeom prst="ellipse"/>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p>
        </p:txBody>
      </p:sp>
      <p:sp>
        <p:nvSpPr>
          <p:cNvPr id="1048724" name="Text Placeholder 9"/>
          <p:cNvSpPr>
            <a:spLocks noGrp="1"/>
          </p:cNvSpPr>
          <p:nvPr>
            <p:ph type="body" sz="quarter" idx="10" hasCustomPrompt="1"/>
          </p:nvPr>
        </p:nvSpPr>
        <p:spPr>
          <a:xfrm>
            <a:off x="2699792" y="2181230"/>
            <a:ext cx="3744416" cy="576063"/>
          </a:xfrm>
          <a:prstGeom prst="rect"/>
        </p:spPr>
        <p:txBody>
          <a:bodyPr anchor="ctr"/>
          <a:lstStyle>
            <a:lvl1pPr algn="ctr" indent="0" marL="0">
              <a:buNone/>
              <a:defRPr baseline="0" b="1" sz="3600">
                <a:solidFill>
                  <a:schemeClr val="bg1"/>
                </a:solidFill>
                <a:latin typeface="+mj-lt"/>
                <a:cs typeface="Arial" pitchFamily="34" charset="0"/>
              </a:defRPr>
            </a:lvl1pPr>
          </a:lstStyle>
          <a:p>
            <a:pPr lvl="0"/>
            <a:r>
              <a:rPr altLang="ko-KR" dirty="0" lang="en-US"/>
              <a:t>Thank you</a:t>
            </a:r>
          </a:p>
        </p:txBody>
      </p:sp>
      <p:sp>
        <p:nvSpPr>
          <p:cNvPr id="1048725" name="Text Placeholder 9"/>
          <p:cNvSpPr>
            <a:spLocks noGrp="1"/>
          </p:cNvSpPr>
          <p:nvPr>
            <p:ph type="body" sz="quarter" idx="11" hasCustomPrompt="1"/>
          </p:nvPr>
        </p:nvSpPr>
        <p:spPr>
          <a:xfrm>
            <a:off x="2699644" y="2757294"/>
            <a:ext cx="3744416" cy="288032"/>
          </a:xfrm>
          <a:prstGeom prst="rect"/>
        </p:spPr>
        <p:txBody>
          <a:bodyPr anchor="ctr"/>
          <a:lstStyle>
            <a:lvl1pPr algn="ctr" indent="0" marL="0">
              <a:buNone/>
              <a:defRPr baseline="0" b="0" sz="1400">
                <a:solidFill>
                  <a:schemeClr val="bg1"/>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52" name="Shape 2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sic Layout">
  <p:cSld name="Basic Layout">
    <p:bg>
      <p:bgPr>
        <a:solidFill>
          <a:schemeClr val="lt1"/>
        </a:solidFill>
        <a:effectLst/>
      </p:bgPr>
    </p:bg>
    <p:spTree>
      <p:nvGrpSpPr>
        <p:cNvPr id="91" name="Shape 24"/>
        <p:cNvGrpSpPr/>
        <p:nvPr/>
      </p:nvGrpSpPr>
      <p:grpSpPr>
        <a:xfrm>
          <a:off x="0" y="0"/>
          <a:ext cx="0" cy="0"/>
          <a:chOff x="0" y="0"/>
          <a:chExt cx="0" cy="0"/>
        </a:xfrm>
      </p:grpSpPr>
      <p:sp>
        <p:nvSpPr>
          <p:cNvPr id="1048596" name="Google Shape;25;p22"/>
          <p:cNvSpPr txBox="1">
            <a:spLocks noGrp="1"/>
          </p:cNvSpPr>
          <p:nvPr>
            <p:ph type="body" idx="1"/>
          </p:nvPr>
        </p:nvSpPr>
        <p:spPr>
          <a:xfrm>
            <a:off x="0" y="483518"/>
            <a:ext cx="9144000" cy="576064"/>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720"/>
              </a:spcBef>
              <a:spcAft>
                <a:spcPts val="0"/>
              </a:spcAft>
              <a:buClr>
                <a:srgbClr val="3F3F3F"/>
              </a:buClr>
              <a:buSzPts val="3600"/>
              <a:buFont typeface="Arial"/>
              <a:buNone/>
              <a:defRPr b="0" cap="none" sz="3600" i="0" strike="noStrike" u="none">
                <a:solidFill>
                  <a:srgbClr val="3F3F3F"/>
                </a:solidFill>
                <a:latin typeface="Arial"/>
                <a:ea typeface="Arial"/>
                <a:cs typeface="Arial"/>
                <a:sym typeface="Arial"/>
              </a:defRPr>
            </a:lvl1pPr>
            <a:lvl2pPr algn="l" indent="-406400" lvl="1" marL="914400" marR="0" rtl="0">
              <a:lnSpc>
                <a:spcPct val="100000"/>
              </a:lnSpc>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lnSpc>
                <a:spcPct val="100000"/>
              </a:lnSpc>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
        <p:nvSpPr>
          <p:cNvPr id="1048597" name="Google Shape;26;p22"/>
          <p:cNvSpPr txBox="1">
            <a:spLocks noGrp="1"/>
          </p:cNvSpPr>
          <p:nvPr>
            <p:ph type="body" idx="2"/>
          </p:nvPr>
        </p:nvSpPr>
        <p:spPr>
          <a:xfrm>
            <a:off x="0" y="1059582"/>
            <a:ext cx="9144000" cy="288032"/>
          </a:xfrm>
          <a:prstGeom prst="rect"/>
          <a:noFill/>
          <a:ln>
            <a:noFill/>
          </a:ln>
        </p:spPr>
        <p:txBody>
          <a:bodyPr anchor="ctr" anchorCtr="0" bIns="45700" lIns="91425" rIns="91425" spcFirstLastPara="1" tIns="45700" wrap="square">
            <a:noAutofit/>
          </a:bodyPr>
          <a:lstStyle>
            <a:lvl1pPr algn="ctr" indent="-228600" lvl="0" marL="457200" marR="0" rtl="0">
              <a:lnSpc>
                <a:spcPct val="100000"/>
              </a:lnSpc>
              <a:spcBef>
                <a:spcPts val="280"/>
              </a:spcBef>
              <a:spcAft>
                <a:spcPts val="0"/>
              </a:spcAft>
              <a:buClr>
                <a:srgbClr val="3F3F3F"/>
              </a:buClr>
              <a:buSzPts val="1400"/>
              <a:buFont typeface="Arial"/>
              <a:buNone/>
              <a:defRPr b="0" cap="none" sz="1400" i="0" strike="noStrike" u="none">
                <a:solidFill>
                  <a:srgbClr val="3F3F3F"/>
                </a:solidFill>
                <a:latin typeface="Arial"/>
                <a:ea typeface="Arial"/>
                <a:cs typeface="Arial"/>
                <a:sym typeface="Arial"/>
              </a:defRPr>
            </a:lvl1pPr>
            <a:lvl2pPr algn="l" indent="-406400" lvl="1" marL="914400" marR="0" rtl="0">
              <a:lnSpc>
                <a:spcPct val="100000"/>
              </a:lnSpc>
              <a:spcBef>
                <a:spcPts val="56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2pPr>
            <a:lvl3pPr algn="l" indent="-381000" lvl="2" marL="1371600" marR="0" rtl="0">
              <a:lnSpc>
                <a:spcPct val="100000"/>
              </a:lnSpc>
              <a:spcBef>
                <a:spcPts val="48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3pPr>
            <a:lvl4pPr algn="l" indent="-355600" lvl="3" marL="1828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4pPr>
            <a:lvl5pPr algn="l" indent="-355600" lvl="4" marL="22860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5pPr>
            <a:lvl6pPr algn="l" indent="-355600" lvl="5" marL="27432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6pPr>
            <a:lvl7pPr algn="l" indent="-355600" lvl="6" marL="32004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7pPr>
            <a:lvl8pPr algn="l" indent="-355600" lvl="7" marL="36576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8pPr>
            <a:lvl9pPr algn="l" indent="-355600" lvl="8" marL="4114800" marR="0" rtl="0">
              <a:lnSpc>
                <a:spcPct val="100000"/>
              </a:lnSpc>
              <a:spcBef>
                <a:spcPts val="4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9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bg1"/>
        </a:solidFill>
        <a:effectLst/>
      </p:bgPr>
    </p:bg>
    <p:spTree>
      <p:nvGrpSpPr>
        <p:cNvPr id="192" name=""/>
        <p:cNvGrpSpPr/>
        <p:nvPr/>
      </p:nvGrpSpPr>
      <p:grpSpPr>
        <a:xfrm>
          <a:off x="0" y="0"/>
          <a:ext cx="0" cy="0"/>
          <a:chOff x="0" y="0"/>
          <a:chExt cx="0" cy="0"/>
        </a:xfrm>
      </p:grpSpPr>
      <p:sp>
        <p:nvSpPr>
          <p:cNvPr id="1048707" name="Text Placeholder 9"/>
          <p:cNvSpPr>
            <a:spLocks noGrp="1"/>
          </p:cNvSpPr>
          <p:nvPr>
            <p:ph type="body" sz="quarter" idx="10" hasCustomPrompt="1"/>
          </p:nvPr>
        </p:nvSpPr>
        <p:spPr>
          <a:xfrm>
            <a:off x="0" y="483518"/>
            <a:ext cx="9144000" cy="576064"/>
          </a:xfrm>
          <a:prstGeom prst="rect"/>
        </p:spPr>
        <p:txBody>
          <a:bodyPr anchor="ctr"/>
          <a:lstStyle>
            <a:lvl1pPr algn="ctr" indent="0" marL="0">
              <a:buNone/>
              <a:defRPr baseline="0" b="0" sz="36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708" name="Text Placeholder 9"/>
          <p:cNvSpPr>
            <a:spLocks noGrp="1"/>
          </p:cNvSpPr>
          <p:nvPr>
            <p:ph type="body" sz="quarter" idx="11" hasCustomPrompt="1"/>
          </p:nvPr>
        </p:nvSpPr>
        <p:spPr>
          <a:xfrm>
            <a:off x="0" y="1059582"/>
            <a:ext cx="9144000" cy="288032"/>
          </a:xfrm>
          <a:prstGeom prst="rect"/>
        </p:spPr>
        <p:txBody>
          <a:bodyPr anchor="ctr"/>
          <a:lstStyle>
            <a:lvl1pPr algn="ctr"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93" name=""/>
        <p:cNvGrpSpPr/>
        <p:nvPr/>
      </p:nvGrpSpPr>
      <p:grpSpPr>
        <a:xfrm>
          <a:off x="0" y="0"/>
          <a:ext cx="0" cy="0"/>
          <a:chOff x="0" y="0"/>
          <a:chExt cx="0" cy="0"/>
        </a:xfrm>
      </p:grpSpPr>
      <p:sp>
        <p:nvSpPr>
          <p:cNvPr id="1048709" name="Text Placeholder 9"/>
          <p:cNvSpPr>
            <a:spLocks noGrp="1"/>
          </p:cNvSpPr>
          <p:nvPr>
            <p:ph type="body" sz="quarter" idx="10" hasCustomPrompt="1"/>
          </p:nvPr>
        </p:nvSpPr>
        <p:spPr>
          <a:xfrm>
            <a:off x="179512" y="555526"/>
            <a:ext cx="8424936" cy="576064"/>
          </a:xfrm>
          <a:prstGeom prst="rect"/>
        </p:spPr>
        <p:txBody>
          <a:bodyPr anchor="ctr"/>
          <a:lstStyle>
            <a:lvl1pPr algn="l" indent="0" marL="0">
              <a:buNone/>
              <a:defRPr baseline="0" b="0" sz="36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710" name="Text Placeholder 9"/>
          <p:cNvSpPr>
            <a:spLocks noGrp="1"/>
          </p:cNvSpPr>
          <p:nvPr>
            <p:ph type="body" sz="quarter" idx="11" hasCustomPrompt="1"/>
          </p:nvPr>
        </p:nvSpPr>
        <p:spPr>
          <a:xfrm>
            <a:off x="179512" y="1203598"/>
            <a:ext cx="8424936" cy="288032"/>
          </a:xfrm>
          <a:prstGeom prst="rect"/>
        </p:spPr>
        <p:txBody>
          <a:bodyPr anchor="ctr"/>
          <a:lstStyle>
            <a:lvl1pPr algn="l"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85" name=""/>
        <p:cNvGrpSpPr/>
        <p:nvPr/>
      </p:nvGrpSpPr>
      <p:grpSpPr>
        <a:xfrm>
          <a:off x="0" y="0"/>
          <a:ext cx="0" cy="0"/>
          <a:chOff x="0" y="0"/>
          <a:chExt cx="0" cy="0"/>
        </a:xfrm>
      </p:grpSpPr>
      <p:sp>
        <p:nvSpPr>
          <p:cNvPr id="1048691" name="Text Placeholder 9"/>
          <p:cNvSpPr>
            <a:spLocks noGrp="1"/>
          </p:cNvSpPr>
          <p:nvPr>
            <p:ph type="body" sz="quarter" idx="10" hasCustomPrompt="1"/>
          </p:nvPr>
        </p:nvSpPr>
        <p:spPr>
          <a:xfrm>
            <a:off x="179512" y="483518"/>
            <a:ext cx="4248472" cy="576064"/>
          </a:xfrm>
          <a:prstGeom prst="rect"/>
        </p:spPr>
        <p:txBody>
          <a:bodyPr anchor="ctr"/>
          <a:lstStyle>
            <a:lvl1pPr algn="l" indent="0" marL="0">
              <a:buNone/>
              <a:defRPr baseline="0" b="0" sz="36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692" name="Text Placeholder 9"/>
          <p:cNvSpPr>
            <a:spLocks noGrp="1"/>
          </p:cNvSpPr>
          <p:nvPr>
            <p:ph type="body" sz="quarter" idx="11" hasCustomPrompt="1"/>
          </p:nvPr>
        </p:nvSpPr>
        <p:spPr>
          <a:xfrm>
            <a:off x="179512" y="1131590"/>
            <a:ext cx="4248472" cy="288032"/>
          </a:xfrm>
          <a:prstGeom prst="rect"/>
        </p:spPr>
        <p:txBody>
          <a:bodyPr anchor="ctr"/>
          <a:lstStyle>
            <a:lvl1pPr algn="l"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96" name=""/>
        <p:cNvGrpSpPr/>
        <p:nvPr/>
      </p:nvGrpSpPr>
      <p:grpSpPr>
        <a:xfrm>
          <a:off x="0" y="0"/>
          <a:ext cx="0" cy="0"/>
          <a:chOff x="0" y="0"/>
          <a:chExt cx="0" cy="0"/>
        </a:xfrm>
      </p:grpSpPr>
      <p:sp>
        <p:nvSpPr>
          <p:cNvPr id="1048715" name="Rectangle 1"/>
          <p:cNvSpPr/>
          <p:nvPr userDrawn="1"/>
        </p:nvSpPr>
        <p:spPr>
          <a:xfrm>
            <a:off x="0" y="0"/>
            <a:ext cx="9144000" cy="105958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ko-KR">
              <a:solidFill>
                <a:schemeClr val="tx1">
                  <a:lumMod val="75000"/>
                  <a:lumOff val="25000"/>
                </a:schemeClr>
              </a:solidFill>
            </a:endParaRPr>
          </a:p>
        </p:txBody>
      </p:sp>
      <p:sp>
        <p:nvSpPr>
          <p:cNvPr id="1048716" name="Text Placeholder 9"/>
          <p:cNvSpPr>
            <a:spLocks noGrp="1"/>
          </p:cNvSpPr>
          <p:nvPr>
            <p:ph type="body" sz="quarter" idx="10" hasCustomPrompt="1"/>
          </p:nvPr>
        </p:nvSpPr>
        <p:spPr>
          <a:xfrm>
            <a:off x="-42902" y="455940"/>
            <a:ext cx="9144000" cy="576064"/>
          </a:xfrm>
          <a:prstGeom prst="rect"/>
        </p:spPr>
        <p:txBody>
          <a:bodyPr anchor="ctr"/>
          <a:lstStyle>
            <a:lvl1pPr algn="ctr" indent="0" marL="0">
              <a:buNone/>
              <a:defRPr baseline="0" b="0" sz="1800">
                <a:solidFill>
                  <a:schemeClr val="tx1">
                    <a:lumMod val="75000"/>
                    <a:lumOff val="25000"/>
                  </a:schemeClr>
                </a:solidFill>
                <a:latin typeface="+mj-lt"/>
                <a:cs typeface="Arial" pitchFamily="34" charset="0"/>
              </a:defRPr>
            </a:lvl1pPr>
          </a:lstStyle>
          <a:p>
            <a:pPr lvl="0"/>
            <a:r>
              <a:rPr altLang="ko-KR" dirty="0" lang="en-US"/>
              <a:t>BASIC LAYOUT</a:t>
            </a:r>
          </a:p>
        </p:txBody>
      </p:sp>
      <p:sp>
        <p:nvSpPr>
          <p:cNvPr id="1048717" name="Text Placeholder 9"/>
          <p:cNvSpPr>
            <a:spLocks noGrp="1"/>
          </p:cNvSpPr>
          <p:nvPr>
            <p:ph type="body" sz="quarter" idx="11" hasCustomPrompt="1"/>
          </p:nvPr>
        </p:nvSpPr>
        <p:spPr>
          <a:xfrm>
            <a:off x="0" y="887988"/>
            <a:ext cx="9144000" cy="288032"/>
          </a:xfrm>
          <a:prstGeom prst="rect"/>
        </p:spPr>
        <p:txBody>
          <a:bodyPr anchor="ctr"/>
          <a:lstStyle>
            <a:lvl1pPr algn="ctr" indent="0" marL="0">
              <a:buNone/>
              <a:defRPr baseline="0" b="0" sz="1400">
                <a:solidFill>
                  <a:schemeClr val="tx1">
                    <a:lumMod val="75000"/>
                    <a:lumOff val="25000"/>
                  </a:schemeClr>
                </a:solidFill>
                <a:latin typeface="+mn-lt"/>
                <a:cs typeface="Arial" pitchFamily="34" charset="0"/>
              </a:defRPr>
            </a:lvl1pPr>
          </a:lstStyle>
          <a:p>
            <a:pPr lvl="0"/>
            <a:r>
              <a:rPr altLang="ko-KR" dirty="0" lang="en-US"/>
              <a:t>Insert the title of your subtitle Here</a:t>
            </a:r>
          </a:p>
        </p:txBody>
      </p:sp>
      <p:sp>
        <p:nvSpPr>
          <p:cNvPr id="1048718" name="Picture Placeholder 2"/>
          <p:cNvSpPr>
            <a:spLocks noGrp="1"/>
          </p:cNvSpPr>
          <p:nvPr>
            <p:ph type="pic" idx="1" hasCustomPrompt="1"/>
          </p:nvPr>
        </p:nvSpPr>
        <p:spPr>
          <a:xfrm>
            <a:off x="649246"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19" name="Picture Placeholder 2"/>
          <p:cNvSpPr>
            <a:spLocks noGrp="1"/>
          </p:cNvSpPr>
          <p:nvPr>
            <p:ph type="pic" idx="12" hasCustomPrompt="1"/>
          </p:nvPr>
        </p:nvSpPr>
        <p:spPr>
          <a:xfrm>
            <a:off x="2720790"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20" name="Picture Placeholder 2"/>
          <p:cNvSpPr>
            <a:spLocks noGrp="1"/>
          </p:cNvSpPr>
          <p:nvPr>
            <p:ph type="pic" idx="13" hasCustomPrompt="1"/>
          </p:nvPr>
        </p:nvSpPr>
        <p:spPr>
          <a:xfrm>
            <a:off x="4792334"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
        <p:nvSpPr>
          <p:cNvPr id="1048721" name="Picture Placeholder 2"/>
          <p:cNvSpPr>
            <a:spLocks noGrp="1"/>
          </p:cNvSpPr>
          <p:nvPr>
            <p:ph type="pic" idx="14" hasCustomPrompt="1"/>
          </p:nvPr>
        </p:nvSpPr>
        <p:spPr>
          <a:xfrm>
            <a:off x="6863879" y="1275606"/>
            <a:ext cx="1648869" cy="1648869"/>
          </a:xfrm>
          <a:prstGeom prst="ellipse"/>
          <a:solidFill>
            <a:schemeClr val="bg1">
              <a:lumMod val="95000"/>
            </a:schemeClr>
          </a:solidFill>
          <a:ln w="38100">
            <a:solidFill>
              <a:schemeClr val="tx2">
                <a:lumMod val="60000"/>
                <a:lumOff val="40000"/>
              </a:schemeClr>
            </a:solidFill>
          </a:ln>
        </p:spPr>
        <p:txBody>
          <a:bodyPr anchor="ctr"/>
          <a:lstStyle>
            <a:lvl1pPr algn="ctr" indent="0" marL="0">
              <a:buNone/>
              <a:defRPr baseline="0" sz="12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97" name=""/>
        <p:cNvGrpSpPr/>
        <p:nvPr/>
      </p:nvGrpSpPr>
      <p:grpSpPr>
        <a:xfrm>
          <a:off x="0" y="0"/>
          <a:ext cx="0" cy="0"/>
          <a:chOff x="0" y="0"/>
          <a:chExt cx="0" cy="0"/>
        </a:xfrm>
      </p:grpSpPr>
      <p:sp>
        <p:nvSpPr>
          <p:cNvPr id="1048722" name="Picture Placeholder 2"/>
          <p:cNvSpPr>
            <a:spLocks noGrp="1"/>
          </p:cNvSpPr>
          <p:nvPr>
            <p:ph type="pic" idx="1" hasCustomPrompt="1"/>
          </p:nvPr>
        </p:nvSpPr>
        <p:spPr>
          <a:xfrm>
            <a:off x="0" y="0"/>
            <a:ext cx="9144000" cy="5143500"/>
          </a:xfrm>
          <a:prstGeom prst="rect"/>
          <a:noFill/>
        </p:spPr>
        <p:txBody>
          <a:bodyPr anchor="ctr" lIns="720000"/>
          <a:lstStyle>
            <a:lvl1pPr algn="l" indent="0" marL="0">
              <a:buNone/>
              <a:defRPr baseline="0" sz="1800">
                <a:solidFill>
                  <a:schemeClr val="tx1">
                    <a:lumMod val="75000"/>
                    <a:lumOff val="25000"/>
                  </a:schemeClr>
                </a:solidFill>
                <a:latin typeface="+mn-lt"/>
                <a:cs typeface="Arial"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ko-KR" dirty="0" lang="en-US"/>
              <a:t>Your Picture Here</a:t>
            </a:r>
            <a:endParaRPr altLang="en-US" dirty="0" 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89"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image" Target="../media/image2.emf"/><Relationship Id="rId14" Type="http://schemas.openxmlformats.org/officeDocument/2006/relationships/image" Target="../media/image3.png"/><Relationship Id="rId1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image" Target="../media/image2.emf"/><Relationship Id="rId9" Type="http://schemas.openxmlformats.org/officeDocument/2006/relationships/image" Target="../media/image3.png"/><Relationship Id="rId1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pic>
        <p:nvPicPr>
          <p:cNvPr id="2097152" name="Picture 1"/>
          <p:cNvPicPr>
            <a:picLocks noChangeAspect="1"/>
          </p:cNvPicPr>
          <p:nvPr userDrawn="1"/>
        </p:nvPicPr>
        <p:blipFill>
          <a:blip xmlns:r="http://schemas.openxmlformats.org/officeDocument/2006/relationships" r:embed="rId3" cstate="print"/>
          <a:stretch>
            <a:fillRect/>
          </a:stretch>
        </p:blipFill>
        <p:spPr>
          <a:xfrm>
            <a:off x="3070850" y="0"/>
            <a:ext cx="6088050" cy="551250"/>
          </a:xfrm>
          <a:prstGeom prst="rect"/>
        </p:spPr>
      </p:pic>
      <p:pic>
        <p:nvPicPr>
          <p:cNvPr id="2097153" name="Picture 2"/>
          <p:cNvPicPr>
            <a:picLocks noChangeAspect="1"/>
          </p:cNvPicPr>
          <p:nvPr userDrawn="1"/>
        </p:nvPicPr>
        <p:blipFill>
          <a:blip xmlns:r="http://schemas.openxmlformats.org/officeDocument/2006/relationships" r:embed="rId3" cstate="print"/>
          <a:stretch>
            <a:fillRect/>
          </a:stretch>
        </p:blipFill>
        <p:spPr>
          <a:xfrm rot="10800000">
            <a:off x="-23339" y="4592250"/>
            <a:ext cx="6088050" cy="551250"/>
          </a:xfrm>
          <a:prstGeom prst="rect"/>
        </p:spPr>
      </p:pic>
      <p:sp>
        <p:nvSpPr>
          <p:cNvPr id="1048576" name="TextBox 3"/>
          <p:cNvSpPr txBox="1"/>
          <p:nvPr userDrawn="1"/>
        </p:nvSpPr>
        <p:spPr>
          <a:xfrm>
            <a:off x="179512" y="123478"/>
            <a:ext cx="1440160" cy="338554"/>
          </a:xfrm>
          <a:prstGeom prst="rect"/>
          <a:blipFill>
            <a:blip xmlns:r="http://schemas.openxmlformats.org/officeDocument/2006/relationships" r:embed="rId4" cstate="print"/>
            <a:stretch>
              <a:fillRect/>
            </a:stretch>
          </a:blipFill>
        </p:spPr>
        <p:txBody>
          <a:bodyPr rtlCol="0" wrap="square">
            <a:spAutoFit/>
          </a:bodyPr>
          <a:p>
            <a:pPr algn="ctr"/>
            <a:endParaRPr altLang="en-US" dirty="0" sz="1600" lang="ko-KR">
              <a:solidFill>
                <a:schemeClr val="tx1">
                  <a:lumMod val="75000"/>
                  <a:lumOff val="25000"/>
                </a:schemeClr>
              </a:solidFill>
              <a:cs typeface="Arial" pitchFamily="34" charset="0"/>
            </a:endParaRP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Lst>
  <p:txStyles>
    <p:titleStyle>
      <a:lvl1pPr algn="ctr" defTabSz="914400" eaLnBrk="1" hangingPunct="1" latinLnBrk="1" rtl="0">
        <a:spcBef>
          <a:spcPct val="0"/>
        </a:spcBef>
        <a:buNone/>
        <a:defRPr sz="4400" kern="1200">
          <a:solidFill>
            <a:schemeClr val="tx1"/>
          </a:solidFill>
          <a:latin typeface="+mj-lt"/>
          <a:ea typeface="+mj-ea"/>
          <a:cs typeface="+mj-cs"/>
        </a:defRPr>
      </a:lvl1pPr>
    </p:titleStyle>
    <p:body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72" name=""/>
        <p:cNvGrpSpPr/>
        <p:nvPr/>
      </p:nvGrpSpPr>
      <p:grpSpPr>
        <a:xfrm>
          <a:off x="0" y="0"/>
          <a:ext cx="0" cy="0"/>
          <a:chOff x="0" y="0"/>
          <a:chExt cx="0" cy="0"/>
        </a:xfrm>
      </p:grpSpPr>
      <p:pic>
        <p:nvPicPr>
          <p:cNvPr id="2097167" name="Picture 1"/>
          <p:cNvPicPr>
            <a:picLocks noChangeAspect="1"/>
          </p:cNvPicPr>
          <p:nvPr userDrawn="1"/>
        </p:nvPicPr>
        <p:blipFill>
          <a:blip xmlns:r="http://schemas.openxmlformats.org/officeDocument/2006/relationships" r:embed="rId13" cstate="print"/>
          <a:stretch>
            <a:fillRect/>
          </a:stretch>
        </p:blipFill>
        <p:spPr>
          <a:xfrm>
            <a:off x="3070850" y="0"/>
            <a:ext cx="6088050" cy="551250"/>
          </a:xfrm>
          <a:prstGeom prst="rect"/>
        </p:spPr>
      </p:pic>
      <p:pic>
        <p:nvPicPr>
          <p:cNvPr id="2097168" name="Picture 2"/>
          <p:cNvPicPr>
            <a:picLocks noChangeAspect="1"/>
          </p:cNvPicPr>
          <p:nvPr userDrawn="1"/>
        </p:nvPicPr>
        <p:blipFill>
          <a:blip xmlns:r="http://schemas.openxmlformats.org/officeDocument/2006/relationships" r:embed="rId13" cstate="print"/>
          <a:stretch>
            <a:fillRect/>
          </a:stretch>
        </p:blipFill>
        <p:spPr>
          <a:xfrm rot="10800000">
            <a:off x="-36511" y="4592250"/>
            <a:ext cx="6088050" cy="551250"/>
          </a:xfrm>
          <a:prstGeom prst="rect"/>
        </p:spPr>
      </p:pic>
      <p:sp>
        <p:nvSpPr>
          <p:cNvPr id="1048690" name="TextBox 3"/>
          <p:cNvSpPr txBox="1"/>
          <p:nvPr userDrawn="1"/>
        </p:nvSpPr>
        <p:spPr>
          <a:xfrm>
            <a:off x="179512" y="123478"/>
            <a:ext cx="1440160" cy="338554"/>
          </a:xfrm>
          <a:prstGeom prst="rect"/>
          <a:blipFill>
            <a:blip xmlns:r="http://schemas.openxmlformats.org/officeDocument/2006/relationships" r:embed="rId14" cstate="print"/>
            <a:stretch>
              <a:fillRect/>
            </a:stretch>
          </a:blipFill>
        </p:spPr>
        <p:txBody>
          <a:bodyPr rtlCol="0" wrap="square">
            <a:spAutoFit/>
          </a:bodyPr>
          <a:p>
            <a:pPr algn="ctr"/>
            <a:endParaRPr altLang="en-US" dirty="0" sz="1600" lang="ko-KR">
              <a:solidFill>
                <a:schemeClr val="tx1">
                  <a:lumMod val="75000"/>
                  <a:lumOff val="25000"/>
                </a:schemeClr>
              </a:solidFill>
              <a:cs typeface="Arial" pitchFamily="34" charset="0"/>
            </a:endParaRPr>
          </a:p>
        </p:txBody>
      </p:sp>
    </p:spTree>
  </p:cSld>
  <p:clrMap accent1="accent1" accent2="accent2" accent3="accent3" accent4="accent4" accent5="accent5" accent6="accent6" bg1="lt1" bg2="lt2" tx1="dk1" tx2="dk2"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914400" eaLnBrk="1" hangingPunct="1" latinLnBrk="1" rtl="0">
        <a:spcBef>
          <a:spcPct val="0"/>
        </a:spcBef>
        <a:buNone/>
        <a:defRPr sz="4400" kern="1200">
          <a:solidFill>
            <a:schemeClr val="tx1"/>
          </a:solidFill>
          <a:latin typeface="+mj-lt"/>
          <a:ea typeface="+mj-ea"/>
          <a:cs typeface="+mj-cs"/>
        </a:defRPr>
      </a:lvl1pPr>
    </p:titleStyle>
    <p:body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72" name=""/>
        <p:cNvGrpSpPr/>
        <p:nvPr/>
      </p:nvGrpSpPr>
      <p:grpSpPr>
        <a:xfrm>
          <a:off x="0" y="0"/>
          <a:ext cx="0" cy="0"/>
          <a:chOff x="0" y="0"/>
          <a:chExt cx="0" cy="0"/>
        </a:xfrm>
      </p:grpSpPr>
      <p:pic>
        <p:nvPicPr>
          <p:cNvPr id="2097155" name="Picture 1"/>
          <p:cNvPicPr>
            <a:picLocks noChangeAspect="1"/>
          </p:cNvPicPr>
          <p:nvPr userDrawn="1"/>
        </p:nvPicPr>
        <p:blipFill>
          <a:blip xmlns:r="http://schemas.openxmlformats.org/officeDocument/2006/relationships" r:embed="rId8" cstate="print"/>
          <a:stretch>
            <a:fillRect/>
          </a:stretch>
        </p:blipFill>
        <p:spPr>
          <a:xfrm>
            <a:off x="3070850" y="0"/>
            <a:ext cx="6088050" cy="551250"/>
          </a:xfrm>
          <a:prstGeom prst="rect"/>
        </p:spPr>
      </p:pic>
      <p:pic>
        <p:nvPicPr>
          <p:cNvPr id="2097156" name="Picture 2"/>
          <p:cNvPicPr>
            <a:picLocks noChangeAspect="1"/>
          </p:cNvPicPr>
          <p:nvPr userDrawn="1"/>
        </p:nvPicPr>
        <p:blipFill>
          <a:blip xmlns:r="http://schemas.openxmlformats.org/officeDocument/2006/relationships" r:embed="rId8" cstate="print"/>
          <a:stretch>
            <a:fillRect/>
          </a:stretch>
        </p:blipFill>
        <p:spPr>
          <a:xfrm rot="10800000">
            <a:off x="-36511" y="4592250"/>
            <a:ext cx="6088050" cy="551250"/>
          </a:xfrm>
          <a:prstGeom prst="rect"/>
        </p:spPr>
      </p:pic>
      <p:sp>
        <p:nvSpPr>
          <p:cNvPr id="1048580" name="TextBox 3"/>
          <p:cNvSpPr txBox="1"/>
          <p:nvPr userDrawn="1"/>
        </p:nvSpPr>
        <p:spPr>
          <a:xfrm>
            <a:off x="179512" y="123478"/>
            <a:ext cx="1440160" cy="338554"/>
          </a:xfrm>
          <a:prstGeom prst="rect"/>
          <a:blipFill>
            <a:blip xmlns:r="http://schemas.openxmlformats.org/officeDocument/2006/relationships" r:embed="rId9" cstate="print"/>
            <a:stretch>
              <a:fillRect/>
            </a:stretch>
          </a:blipFill>
        </p:spPr>
        <p:txBody>
          <a:bodyPr rtlCol="0" wrap="square">
            <a:spAutoFit/>
          </a:bodyPr>
          <a:p>
            <a:pPr algn="ctr"/>
            <a:endParaRPr altLang="en-US" dirty="0" sz="1600" lang="ko-KR">
              <a:solidFill>
                <a:schemeClr val="tx1">
                  <a:lumMod val="75000"/>
                  <a:lumOff val="25000"/>
                </a:schemeClr>
              </a:solidFill>
              <a:cs typeface="Arial" pitchFamily="34" charset="0"/>
            </a:endParaRPr>
          </a:p>
        </p:txBody>
      </p:sp>
    </p:spTree>
  </p:cSld>
  <p:clrMap accent1="accent1" accent2="accent2" accent3="accent3" accent4="accent4" accent5="accent5" accent6="accent6" bg1="lt1" bg2="lt2" tx1="dk1" tx2="dk2"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Lst>
  <p:txStyles>
    <p:titleStyle>
      <a:lvl1pPr algn="ctr" defTabSz="914400" eaLnBrk="1" hangingPunct="1" latinLnBrk="1" rtl="0">
        <a:spcBef>
          <a:spcPct val="0"/>
        </a:spcBef>
        <a:buNone/>
        <a:defRPr sz="4400" kern="1200">
          <a:solidFill>
            <a:schemeClr val="tx1"/>
          </a:solidFill>
          <a:latin typeface="+mj-lt"/>
          <a:ea typeface="+mj-ea"/>
          <a:cs typeface="+mj-cs"/>
        </a:defRPr>
      </a:lvl1pPr>
    </p:titleStyle>
    <p:body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hyperlink" Target="https://www.eapfoundation.com/infographics/writing/hedging/" TargetMode="External"/><Relationship Id="rId2"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6.xml"/><Relationship Id="rId3" Type="http://schemas.openxmlformats.org/officeDocument/2006/relationships/notesSlide" Target="../notesSlides/notesSlide5.xml"/></Relationships>
</file>

<file path=ppt/slides/_rels/slide3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Relationship Id="rId3" Type="http://schemas.openxmlformats.org/officeDocument/2006/relationships/notesSlide" Target="../notesSlides/notesSlid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1.xml"/><Relationship Id="rId3"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1.xml"/><Relationship Id="rId3"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alphaModFix amt="13000"/>
            <a:lum/>
          </a:blip>
          <a:srcRect/>
          <a:stretch>
            <a:fillRect t="-18000" b="-18000"/>
          </a:stretch>
        </a:blipFill>
        <a:effectLst/>
      </p:bgPr>
    </p:bg>
    <p:spTree>
      <p:nvGrpSpPr>
        <p:cNvPr id="18" name=""/>
        <p:cNvGrpSpPr/>
        <p:nvPr/>
      </p:nvGrpSpPr>
      <p:grpSpPr>
        <a:xfrm>
          <a:off x="0" y="0"/>
          <a:ext cx="0" cy="0"/>
          <a:chOff x="0" y="0"/>
          <a:chExt cx="0" cy="0"/>
        </a:xfrm>
      </p:grpSpPr>
      <p:sp>
        <p:nvSpPr>
          <p:cNvPr id="1048579" name="Text Placeholder 2"/>
          <p:cNvSpPr>
            <a:spLocks noGrp="1"/>
          </p:cNvSpPr>
          <p:nvPr>
            <p:ph type="body" sz="quarter" idx="10"/>
          </p:nvPr>
        </p:nvSpPr>
        <p:spPr>
          <a:xfrm>
            <a:off x="4014" y="1995686"/>
            <a:ext cx="9144000" cy="522725"/>
          </a:xfrm>
        </p:spPr>
        <p:txBody>
          <a:bodyPr/>
          <a:p>
            <a:pPr lvl="0"/>
            <a:endParaRPr dirty="0" lang="en-US" smtClean="0">
              <a:latin typeface="Times New Roman" pitchFamily="18" charset="0"/>
              <a:cs typeface="Times New Roman" pitchFamily="18" charset="0"/>
            </a:endParaRPr>
          </a:p>
          <a:p>
            <a:pPr lvl="0"/>
            <a:r>
              <a:rPr dirty="0" lang="en-US" smtClean="0">
                <a:latin typeface="Times New Roman" pitchFamily="18" charset="0"/>
                <a:cs typeface="Times New Roman" pitchFamily="18" charset="0"/>
              </a:rPr>
              <a:t>Academic Writing </a:t>
            </a:r>
          </a:p>
          <a:p>
            <a:pPr lvl="0"/>
            <a:endParaRPr dirty="0" lang="en-US">
              <a:latin typeface="Times New Roman" pitchFamily="18" charset="0"/>
              <a:cs typeface="Times New Roman" pitchFamily="18" charset="0"/>
            </a:endParaRPr>
          </a:p>
        </p:txBody>
      </p:sp>
      <p:pic>
        <p:nvPicPr>
          <p:cNvPr id="2097154" name="Picture 5"/>
          <p:cNvPicPr>
            <a:picLocks/>
          </p:cNvPicPr>
          <p:nvPr/>
        </p:nvPicPr>
        <p:blipFill>
          <a:blip xmlns:r="http://schemas.openxmlformats.org/officeDocument/2006/relationships" r:embed="rId2" cstate="print"/>
          <a:srcRect/>
          <a:stretch>
            <a:fillRect/>
          </a:stretch>
        </p:blipFill>
        <p:spPr bwMode="auto">
          <a:xfrm>
            <a:off x="75974" y="84080"/>
            <a:ext cx="1685925" cy="438150"/>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06" name="Text Placeholder 1"/>
          <p:cNvSpPr>
            <a:spLocks noGrp="1"/>
          </p:cNvSpPr>
          <p:nvPr>
            <p:ph type="body" idx="1"/>
          </p:nvPr>
        </p:nvSpPr>
        <p:spPr/>
        <p:txBody>
          <a:bodyPr/>
          <a:p>
            <a:r>
              <a:rPr b="1" dirty="0" lang="en-US" smtClean="0">
                <a:latin typeface="Times New Roman" panose="02020603050405020304" pitchFamily="18" charset="0"/>
                <a:cs typeface="Times New Roman" panose="02020603050405020304" pitchFamily="18" charset="0"/>
              </a:rPr>
              <a:t>Academic Writing</a:t>
            </a:r>
            <a:endParaRPr b="1" dirty="0" lang="en-US">
              <a:latin typeface="Times New Roman" panose="02020603050405020304" pitchFamily="18" charset="0"/>
              <a:cs typeface="Times New Roman" panose="02020603050405020304" pitchFamily="18" charset="0"/>
            </a:endParaRPr>
          </a:p>
        </p:txBody>
      </p:sp>
      <p:sp>
        <p:nvSpPr>
          <p:cNvPr id="1048607" name="Rectangle 3"/>
          <p:cNvSpPr/>
          <p:nvPr/>
        </p:nvSpPr>
        <p:spPr>
          <a:xfrm>
            <a:off x="107504" y="1419622"/>
            <a:ext cx="9036496" cy="1348740"/>
          </a:xfrm>
          <a:prstGeom prst="rect"/>
        </p:spPr>
        <p:txBody>
          <a:bodyPr wrap="square">
            <a:spAutoFit/>
          </a:bodyPr>
          <a:p>
            <a:r>
              <a:rPr dirty="0" sz="2800" lang="en-US">
                <a:solidFill>
                  <a:srgbClr val="030303"/>
                </a:solidFill>
                <a:latin typeface="Times New Roman" panose="02020603050405020304" pitchFamily="18" charset="0"/>
                <a:cs typeface="Times New Roman" panose="02020603050405020304" pitchFamily="18" charset="0"/>
              </a:rPr>
              <a:t>Academic writing is writing which communicates ideas, </a:t>
            </a:r>
            <a:endParaRPr dirty="0" sz="2800" lang="en-US" smtClean="0">
              <a:solidFill>
                <a:srgbClr val="030303"/>
              </a:solidFill>
              <a:latin typeface="Times New Roman" panose="02020603050405020304" pitchFamily="18" charset="0"/>
              <a:cs typeface="Times New Roman" panose="02020603050405020304" pitchFamily="18" charset="0"/>
            </a:endParaRPr>
          </a:p>
          <a:p>
            <a:r>
              <a:rPr dirty="0" sz="2800" lang="en-US" smtClean="0">
                <a:solidFill>
                  <a:srgbClr val="030303"/>
                </a:solidFill>
                <a:latin typeface="Times New Roman" panose="02020603050405020304" pitchFamily="18" charset="0"/>
                <a:cs typeface="Times New Roman" panose="02020603050405020304" pitchFamily="18" charset="0"/>
              </a:rPr>
              <a:t>information </a:t>
            </a:r>
            <a:r>
              <a:rPr dirty="0" sz="2800" lang="en-US">
                <a:solidFill>
                  <a:srgbClr val="030303"/>
                </a:solidFill>
                <a:latin typeface="Times New Roman" panose="02020603050405020304" pitchFamily="18" charset="0"/>
                <a:cs typeface="Times New Roman" panose="02020603050405020304" pitchFamily="18" charset="0"/>
              </a:rPr>
              <a:t>and research to the wider academic community.</a:t>
            </a:r>
            <a:endParaRPr dirty="0" sz="2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08" name="Text Placeholder 2"/>
          <p:cNvSpPr>
            <a:spLocks noGrp="1"/>
          </p:cNvSpPr>
          <p:nvPr>
            <p:ph type="body" idx="2"/>
          </p:nvPr>
        </p:nvSpPr>
        <p:spPr>
          <a:xfrm>
            <a:off x="0" y="2283718"/>
            <a:ext cx="9144000" cy="288032"/>
          </a:xfrm>
        </p:spPr>
        <p:txBody>
          <a:bodyPr/>
          <a:p>
            <a:pPr fontAlgn="base"/>
            <a:r>
              <a:rPr b="1" dirty="0" sz="3200" lang="en-US">
                <a:latin typeface="Times New Roman" panose="02020603050405020304" pitchFamily="18" charset="0"/>
                <a:cs typeface="Times New Roman" panose="02020603050405020304" pitchFamily="18" charset="0"/>
              </a:rPr>
              <a:t> </a:t>
            </a:r>
            <a:r>
              <a:rPr b="1" dirty="0" sz="3200" i="1" lang="en-US">
                <a:latin typeface="Times New Roman" panose="02020603050405020304" pitchFamily="18" charset="0"/>
                <a:cs typeface="Times New Roman" panose="02020603050405020304" pitchFamily="18" charset="0"/>
              </a:rPr>
              <a:t>People need to know </a:t>
            </a:r>
            <a:r>
              <a:rPr b="1" dirty="0" sz="3200" i="1" lang="en-US" u="sng">
                <a:solidFill>
                  <a:schemeClr val="tx2"/>
                </a:solidFill>
                <a:latin typeface="Times New Roman" panose="02020603050405020304" pitchFamily="18" charset="0"/>
                <a:cs typeface="Times New Roman" panose="02020603050405020304" pitchFamily="18" charset="0"/>
              </a:rPr>
              <a:t>what’s up</a:t>
            </a:r>
            <a:r>
              <a:rPr b="1" dirty="0" sz="3200" lang="en-US">
                <a:latin typeface="Times New Roman" panose="02020603050405020304" pitchFamily="18" charset="0"/>
                <a:cs typeface="Times New Roman" panose="02020603050405020304" pitchFamily="18" charset="0"/>
              </a:rPr>
              <a:t>. </a:t>
            </a:r>
            <a:endParaRPr b="1" dirty="0" sz="3200" lang="en-US" smtClean="0">
              <a:latin typeface="Times New Roman" panose="02020603050405020304" pitchFamily="18" charset="0"/>
              <a:cs typeface="Times New Roman" panose="02020603050405020304" pitchFamily="18" charset="0"/>
            </a:endParaRPr>
          </a:p>
          <a:p>
            <a:pPr fontAlgn="base"/>
            <a:r>
              <a:rPr dirty="0" sz="2400" lang="en-US" smtClean="0">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idiom/slang </a:t>
            </a:r>
            <a:r>
              <a:rPr dirty="0" sz="2400" lang="en-US" smtClean="0">
                <a:latin typeface="Times New Roman" panose="02020603050405020304" pitchFamily="18" charset="0"/>
                <a:cs typeface="Times New Roman" panose="02020603050405020304" pitchFamily="18" charset="0"/>
              </a:rPr>
              <a:t>and contraction)</a:t>
            </a:r>
          </a:p>
          <a:p>
            <a:pPr fontAlgn="base"/>
            <a:endParaRPr dirty="0" sz="2400" lang="en-US">
              <a:latin typeface="Times New Roman" panose="02020603050405020304" pitchFamily="18" charset="0"/>
              <a:cs typeface="Times New Roman" panose="02020603050405020304" pitchFamily="18" charset="0"/>
            </a:endParaRPr>
          </a:p>
          <a:p>
            <a:pPr fontAlgn="base"/>
            <a:r>
              <a:rPr b="1" dirty="0" sz="2800" lang="en-US">
                <a:latin typeface="Times New Roman" panose="02020603050405020304" pitchFamily="18" charset="0"/>
                <a:cs typeface="Times New Roman" panose="02020603050405020304" pitchFamily="18" charset="0"/>
              </a:rPr>
              <a:t> </a:t>
            </a:r>
            <a:r>
              <a:rPr b="1" dirty="0" sz="2800" i="1" lang="en-US">
                <a:latin typeface="Times New Roman" panose="02020603050405020304" pitchFamily="18" charset="0"/>
                <a:cs typeface="Times New Roman" panose="02020603050405020304" pitchFamily="18" charset="0"/>
              </a:rPr>
              <a:t>People need to </a:t>
            </a:r>
            <a:r>
              <a:rPr b="1" dirty="0" sz="2800" i="1" lang="en-US" u="sng">
                <a:solidFill>
                  <a:schemeClr val="tx2"/>
                </a:solidFill>
                <a:latin typeface="Times New Roman" panose="02020603050405020304" pitchFamily="18" charset="0"/>
                <a:cs typeface="Times New Roman" panose="02020603050405020304" pitchFamily="18" charset="0"/>
              </a:rPr>
              <a:t>be aware of the current issues</a:t>
            </a:r>
            <a:r>
              <a:rPr b="1" dirty="0" sz="2800" lang="en-US">
                <a:solidFill>
                  <a:schemeClr val="tx2"/>
                </a:solidFill>
                <a:latin typeface="Times New Roman" panose="02020603050405020304" pitchFamily="18" charset="0"/>
                <a:cs typeface="Times New Roman" panose="02020603050405020304" pitchFamily="18" charset="0"/>
              </a:rPr>
              <a:t>. </a:t>
            </a:r>
            <a:endParaRPr b="1" dirty="0" sz="2800" lang="en-US" smtClean="0">
              <a:solidFill>
                <a:schemeClr val="tx2"/>
              </a:solidFill>
              <a:latin typeface="Times New Roman" panose="02020603050405020304" pitchFamily="18" charset="0"/>
              <a:cs typeface="Times New Roman" panose="02020603050405020304" pitchFamily="18" charset="0"/>
            </a:endParaRPr>
          </a:p>
          <a:p>
            <a:pPr fontAlgn="base"/>
            <a:r>
              <a:rPr dirty="0" sz="2400" lang="en-US" smtClean="0">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standard </a:t>
            </a:r>
            <a:r>
              <a:rPr dirty="0" sz="2400" lang="en-US" smtClean="0">
                <a:latin typeface="Times New Roman" panose="02020603050405020304" pitchFamily="18" charset="0"/>
                <a:cs typeface="Times New Roman" panose="02020603050405020304" pitchFamily="18" charset="0"/>
              </a:rPr>
              <a:t>language</a:t>
            </a:r>
            <a:r>
              <a:rPr dirty="0" sz="2400" lang="en-US">
                <a:latin typeface="Times New Roman" panose="02020603050405020304" pitchFamily="18" charset="0"/>
                <a:cs typeface="Times New Roman" panose="02020603050405020304" pitchFamily="18" charset="0"/>
              </a:rPr>
              <a:t>)</a:t>
            </a:r>
          </a:p>
          <a:p>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pic>
        <p:nvPicPr>
          <p:cNvPr id="2097159" name="Picture 1"/>
          <p:cNvPicPr>
            <a:picLocks noChangeAspect="1"/>
          </p:cNvPicPr>
          <p:nvPr/>
        </p:nvPicPr>
        <p:blipFill>
          <a:blip xmlns:r="http://schemas.openxmlformats.org/officeDocument/2006/relationships" r:embed="rId1"/>
          <a:stretch>
            <a:fillRect/>
          </a:stretch>
        </p:blipFill>
        <p:spPr>
          <a:xfrm>
            <a:off x="1619672" y="0"/>
            <a:ext cx="5574213" cy="5143500"/>
          </a:xfrm>
          <a:prstGeom prst="rec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09" name="Rectangle 1"/>
          <p:cNvSpPr/>
          <p:nvPr/>
        </p:nvSpPr>
        <p:spPr>
          <a:xfrm>
            <a:off x="1763688" y="627534"/>
            <a:ext cx="4481235" cy="574040"/>
          </a:xfrm>
          <a:prstGeom prst="rect"/>
        </p:spPr>
        <p:txBody>
          <a:bodyPr wrap="none">
            <a:spAutoFit/>
          </a:bodyPr>
          <a:p>
            <a:r>
              <a:rPr dirty="0" sz="3200" lang="en-US">
                <a:latin typeface="Times New Roman" panose="02020603050405020304" pitchFamily="18" charset="0"/>
                <a:cs typeface="Times New Roman" panose="02020603050405020304" pitchFamily="18" charset="0"/>
              </a:rPr>
              <a:t>Knowing Your Audience</a:t>
            </a:r>
          </a:p>
        </p:txBody>
      </p:sp>
      <p:sp>
        <p:nvSpPr>
          <p:cNvPr id="1048610" name="Rectangle 2"/>
          <p:cNvSpPr/>
          <p:nvPr/>
        </p:nvSpPr>
        <p:spPr>
          <a:xfrm>
            <a:off x="1691680" y="1491630"/>
            <a:ext cx="7344816" cy="1158240"/>
          </a:xfrm>
          <a:prstGeom prst="rect"/>
        </p:spPr>
        <p:txBody>
          <a:bodyPr wrap="square">
            <a:spAutoFit/>
          </a:bodyPr>
          <a:p>
            <a:r>
              <a:rPr dirty="0" sz="2400" lang="en-US">
                <a:latin typeface="Times New Roman" panose="02020603050405020304" pitchFamily="18" charset="0"/>
                <a:cs typeface="Times New Roman" panose="02020603050405020304" pitchFamily="18" charset="0"/>
              </a:rPr>
              <a:t>When we communicate with others, we </a:t>
            </a:r>
            <a:r>
              <a:rPr dirty="0" sz="2400" lang="en-US" smtClean="0">
                <a:latin typeface="Times New Roman" panose="02020603050405020304" pitchFamily="18" charset="0"/>
                <a:cs typeface="Times New Roman" panose="02020603050405020304" pitchFamily="18" charset="0"/>
              </a:rPr>
              <a:t>need to </a:t>
            </a:r>
            <a:r>
              <a:rPr dirty="0" sz="2400" lang="en-US">
                <a:latin typeface="Times New Roman" panose="02020603050405020304" pitchFamily="18" charset="0"/>
                <a:cs typeface="Times New Roman" panose="02020603050405020304" pitchFamily="18" charset="0"/>
              </a:rPr>
              <a:t>consider with whom we </a:t>
            </a:r>
            <a:r>
              <a:rPr dirty="0" sz="2400" lang="en-US" smtClean="0">
                <a:latin typeface="Times New Roman" panose="02020603050405020304" pitchFamily="18" charset="0"/>
                <a:cs typeface="Times New Roman" panose="02020603050405020304" pitchFamily="18" charset="0"/>
              </a:rPr>
              <a:t>are communicating</a:t>
            </a:r>
            <a:r>
              <a:rPr dirty="0" sz="2400" lang="en-US">
                <a:latin typeface="Times New Roman" panose="02020603050405020304" pitchFamily="18" charset="0"/>
                <a:cs typeface="Times New Roman" panose="02020603050405020304" pitchFamily="18" charset="0"/>
              </a:rPr>
              <a:t>. That person or persons </a:t>
            </a:r>
            <a:r>
              <a:rPr dirty="0" sz="2400" lang="en-US" smtClean="0">
                <a:latin typeface="Times New Roman" panose="02020603050405020304" pitchFamily="18" charset="0"/>
                <a:cs typeface="Times New Roman" panose="02020603050405020304" pitchFamily="18" charset="0"/>
              </a:rPr>
              <a:t>are our </a:t>
            </a:r>
            <a:r>
              <a:rPr b="1" dirty="0" sz="2400" lang="en-US">
                <a:latin typeface="Times New Roman" panose="02020603050405020304" pitchFamily="18" charset="0"/>
                <a:cs typeface="Times New Roman" panose="02020603050405020304" pitchFamily="18" charset="0"/>
              </a:rPr>
              <a:t>audience</a:t>
            </a:r>
            <a:r>
              <a:rPr dirty="0" sz="2400" lang="en-US">
                <a:latin typeface="Times New Roman" panose="02020603050405020304" pitchFamily="18" charset="0"/>
                <a:cs typeface="Times New Roman" panose="02020603050405020304" pitchFamily="18" charset="0"/>
              </a:rPr>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11" name="Rectangle 1"/>
          <p:cNvSpPr/>
          <p:nvPr/>
        </p:nvSpPr>
        <p:spPr>
          <a:xfrm>
            <a:off x="1835696" y="699542"/>
            <a:ext cx="4292917" cy="574040"/>
          </a:xfrm>
          <a:prstGeom prst="rect"/>
        </p:spPr>
        <p:txBody>
          <a:bodyPr wrap="none">
            <a:spAutoFit/>
          </a:bodyPr>
          <a:p>
            <a:r>
              <a:rPr dirty="0" sz="3200" lang="en-US">
                <a:latin typeface="Times New Roman" panose="02020603050405020304" pitchFamily="18" charset="0"/>
                <a:cs typeface="Times New Roman" panose="02020603050405020304" pitchFamily="18" charset="0"/>
              </a:rPr>
              <a:t>Knowing Your Purpose</a:t>
            </a:r>
          </a:p>
        </p:txBody>
      </p:sp>
      <p:sp>
        <p:nvSpPr>
          <p:cNvPr id="1048612" name="Rectangle 2"/>
          <p:cNvSpPr/>
          <p:nvPr/>
        </p:nvSpPr>
        <p:spPr>
          <a:xfrm>
            <a:off x="1872208" y="1452721"/>
            <a:ext cx="5868144" cy="1513840"/>
          </a:xfrm>
          <a:prstGeom prst="rect"/>
        </p:spPr>
        <p:txBody>
          <a:bodyPr wrap="square">
            <a:spAutoFit/>
          </a:bodyPr>
          <a:p>
            <a:r>
              <a:rPr dirty="0" sz="2400" lang="en-US">
                <a:latin typeface="Times New Roman" panose="02020603050405020304" pitchFamily="18" charset="0"/>
                <a:cs typeface="Times New Roman" panose="02020603050405020304" pitchFamily="18" charset="0"/>
              </a:rPr>
              <a:t>When we are communicating, we also need to</a:t>
            </a:r>
          </a:p>
          <a:p>
            <a:r>
              <a:rPr dirty="0" sz="2400" lang="en-US">
                <a:latin typeface="Times New Roman" panose="02020603050405020304" pitchFamily="18" charset="0"/>
                <a:cs typeface="Times New Roman" panose="02020603050405020304" pitchFamily="18" charset="0"/>
              </a:rPr>
              <a:t>think about our purpose for communicating.</a:t>
            </a:r>
          </a:p>
        </p:txBody>
      </p:sp>
      <p:sp>
        <p:nvSpPr>
          <p:cNvPr id="1048613" name="Rectangle 3"/>
          <p:cNvSpPr/>
          <p:nvPr/>
        </p:nvSpPr>
        <p:spPr>
          <a:xfrm>
            <a:off x="1979712" y="2656532"/>
            <a:ext cx="5688632" cy="2225040"/>
          </a:xfrm>
          <a:prstGeom prst="rect"/>
        </p:spPr>
        <p:txBody>
          <a:bodyPr wrap="square">
            <a:spAutoFit/>
          </a:bodyPr>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Sometimes we communicate to entertain</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Sometimes </a:t>
            </a:r>
            <a:r>
              <a:rPr dirty="0" sz="2400" lang="en-US">
                <a:latin typeface="Times New Roman" panose="02020603050405020304" pitchFamily="18" charset="0"/>
                <a:cs typeface="Times New Roman" panose="02020603050405020304" pitchFamily="18" charset="0"/>
              </a:rPr>
              <a:t>we communicate to inform</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Sometimes </a:t>
            </a:r>
            <a:r>
              <a:rPr dirty="0" sz="2400" lang="en-US">
                <a:latin typeface="Times New Roman" panose="02020603050405020304" pitchFamily="18" charset="0"/>
                <a:cs typeface="Times New Roman" panose="02020603050405020304" pitchFamily="18" charset="0"/>
              </a:rPr>
              <a:t>we communicate to persuade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14" name="Rectangle 1"/>
          <p:cNvSpPr/>
          <p:nvPr/>
        </p:nvSpPr>
        <p:spPr>
          <a:xfrm>
            <a:off x="1619672" y="627534"/>
            <a:ext cx="3850997" cy="574040"/>
          </a:xfrm>
          <a:prstGeom prst="rect"/>
        </p:spPr>
        <p:txBody>
          <a:bodyPr wrap="none">
            <a:spAutoFit/>
          </a:bodyPr>
          <a:p>
            <a:r>
              <a:rPr dirty="0" sz="3200" lang="en-US">
                <a:latin typeface="Times New Roman" panose="02020603050405020304" pitchFamily="18" charset="0"/>
                <a:cs typeface="Times New Roman" panose="02020603050405020304" pitchFamily="18" charset="0"/>
              </a:rPr>
              <a:t>Audience &amp; Purpose</a:t>
            </a:r>
          </a:p>
        </p:txBody>
      </p:sp>
      <p:sp>
        <p:nvSpPr>
          <p:cNvPr id="1048615" name="Rectangle 2"/>
          <p:cNvSpPr/>
          <p:nvPr/>
        </p:nvSpPr>
        <p:spPr>
          <a:xfrm>
            <a:off x="1619672" y="1556088"/>
            <a:ext cx="7524328" cy="2936240"/>
          </a:xfrm>
          <a:prstGeom prst="rect"/>
        </p:spPr>
        <p:txBody>
          <a:bodyPr wrap="square">
            <a:spAutoFit/>
          </a:bodyPr>
          <a:p>
            <a:r>
              <a:rPr dirty="0" sz="2400" lang="en-US">
                <a:latin typeface="Times New Roman" panose="02020603050405020304" pitchFamily="18" charset="0"/>
                <a:cs typeface="Times New Roman" panose="02020603050405020304" pitchFamily="18" charset="0"/>
              </a:rPr>
              <a:t>To determine whether we </a:t>
            </a:r>
            <a:r>
              <a:rPr dirty="0" sz="2400" lang="en-US" smtClean="0">
                <a:latin typeface="Times New Roman" panose="02020603050405020304" pitchFamily="18" charset="0"/>
                <a:cs typeface="Times New Roman" panose="02020603050405020304" pitchFamily="18" charset="0"/>
              </a:rPr>
              <a:t>should communicate </a:t>
            </a:r>
            <a:r>
              <a:rPr dirty="0" sz="2400" lang="en-US">
                <a:latin typeface="Times New Roman" panose="02020603050405020304" pitchFamily="18" charset="0"/>
                <a:cs typeface="Times New Roman" panose="02020603050405020304" pitchFamily="18" charset="0"/>
              </a:rPr>
              <a:t>informally </a:t>
            </a:r>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or </a:t>
            </a:r>
            <a:r>
              <a:rPr dirty="0" sz="2400" lang="en-US">
                <a:latin typeface="Times New Roman" panose="02020603050405020304" pitchFamily="18" charset="0"/>
                <a:cs typeface="Times New Roman" panose="02020603050405020304" pitchFamily="18" charset="0"/>
              </a:rPr>
              <a:t>formally, </a:t>
            </a:r>
            <a:r>
              <a:rPr dirty="0" sz="2400" lang="en-US" smtClean="0">
                <a:latin typeface="Times New Roman" panose="02020603050405020304" pitchFamily="18" charset="0"/>
                <a:cs typeface="Times New Roman" panose="02020603050405020304" pitchFamily="18" charset="0"/>
              </a:rPr>
              <a:t>we combine </a:t>
            </a:r>
            <a:r>
              <a:rPr dirty="0" sz="2400" lang="en-US">
                <a:latin typeface="Times New Roman" panose="02020603050405020304" pitchFamily="18" charset="0"/>
                <a:cs typeface="Times New Roman" panose="02020603050405020304" pitchFamily="18" charset="0"/>
              </a:rPr>
              <a:t>what we know about BOTH </a:t>
            </a:r>
            <a:r>
              <a:rPr dirty="0" sz="2400" lang="en-US" smtClean="0">
                <a:latin typeface="Times New Roman" panose="02020603050405020304" pitchFamily="18" charset="0"/>
                <a:cs typeface="Times New Roman" panose="02020603050405020304" pitchFamily="18" charset="0"/>
              </a:rPr>
              <a:t>our </a:t>
            </a:r>
          </a:p>
          <a:p>
            <a:r>
              <a:rPr dirty="0" sz="2400" lang="en-US" smtClean="0">
                <a:latin typeface="Times New Roman" panose="02020603050405020304" pitchFamily="18" charset="0"/>
                <a:cs typeface="Times New Roman" panose="02020603050405020304" pitchFamily="18" charset="0"/>
              </a:rPr>
              <a:t>audience </a:t>
            </a:r>
            <a:r>
              <a:rPr dirty="0" sz="2400" lang="en-US">
                <a:latin typeface="Times New Roman" panose="02020603050405020304" pitchFamily="18" charset="0"/>
                <a:cs typeface="Times New Roman" panose="02020603050405020304" pitchFamily="18" charset="0"/>
              </a:rPr>
              <a:t>and the purpose for </a:t>
            </a:r>
            <a:r>
              <a:rPr dirty="0" sz="2400" lang="en-US" smtClean="0">
                <a:latin typeface="Times New Roman" panose="02020603050405020304" pitchFamily="18" charset="0"/>
                <a:cs typeface="Times New Roman" panose="02020603050405020304" pitchFamily="18" charset="0"/>
              </a:rPr>
              <a:t>our communication</a:t>
            </a:r>
            <a:r>
              <a:rPr dirty="0" sz="2400" lang="en-US">
                <a:latin typeface="Times New Roman" panose="02020603050405020304" pitchFamily="18" charset="0"/>
                <a:cs typeface="Times New Roman" panose="02020603050405020304" pitchFamily="18" charset="0"/>
              </a:rPr>
              <a:t>. Then, </a:t>
            </a:r>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we </a:t>
            </a:r>
            <a:r>
              <a:rPr dirty="0" sz="2400" lang="en-US">
                <a:latin typeface="Times New Roman" panose="02020603050405020304" pitchFamily="18" charset="0"/>
                <a:cs typeface="Times New Roman" panose="02020603050405020304" pitchFamily="18" charset="0"/>
              </a:rPr>
              <a:t>pick the style </a:t>
            </a:r>
            <a:r>
              <a:rPr dirty="0" sz="2400" lang="en-US" smtClean="0">
                <a:latin typeface="Times New Roman" panose="02020603050405020304" pitchFamily="18" charset="0"/>
                <a:cs typeface="Times New Roman" panose="02020603050405020304" pitchFamily="18" charset="0"/>
              </a:rPr>
              <a:t>that we </a:t>
            </a:r>
            <a:r>
              <a:rPr dirty="0" sz="2400" lang="en-US">
                <a:latin typeface="Times New Roman" panose="02020603050405020304" pitchFamily="18" charset="0"/>
                <a:cs typeface="Times New Roman" panose="02020603050405020304" pitchFamily="18" charset="0"/>
              </a:rPr>
              <a:t>think will </a:t>
            </a:r>
            <a:r>
              <a:rPr dirty="0" sz="2400" lang="en-US" smtClean="0">
                <a:latin typeface="Times New Roman" panose="02020603050405020304" pitchFamily="18" charset="0"/>
                <a:cs typeface="Times New Roman" panose="02020603050405020304" pitchFamily="18" charset="0"/>
              </a:rPr>
              <a:t>be best for </a:t>
            </a:r>
            <a:r>
              <a:rPr dirty="0" sz="2400" lang="en-US">
                <a:latin typeface="Times New Roman" panose="02020603050405020304" pitchFamily="18" charset="0"/>
                <a:cs typeface="Times New Roman" panose="02020603050405020304" pitchFamily="18" charset="0"/>
              </a:rPr>
              <a:t>our </a:t>
            </a:r>
            <a:r>
              <a:rPr dirty="0" sz="2400" lang="en-US" smtClean="0">
                <a:latin typeface="Times New Roman" panose="02020603050405020304" pitchFamily="18" charset="0"/>
                <a:cs typeface="Times New Roman" panose="02020603050405020304" pitchFamily="18" charset="0"/>
              </a:rPr>
              <a:t>audience to listen our </a:t>
            </a:r>
            <a:r>
              <a:rPr dirty="0" sz="2400" lang="en-US">
                <a:latin typeface="Times New Roman" panose="02020603050405020304" pitchFamily="18" charset="0"/>
                <a:cs typeface="Times New Roman" panose="02020603050405020304" pitchFamily="18" charset="0"/>
              </a:rPr>
              <a:t>ideas.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16" name="Rectangle 1"/>
          <p:cNvSpPr/>
          <p:nvPr/>
        </p:nvSpPr>
        <p:spPr>
          <a:xfrm>
            <a:off x="1547664" y="699542"/>
            <a:ext cx="4270097" cy="574040"/>
          </a:xfrm>
          <a:prstGeom prst="rect"/>
        </p:spPr>
        <p:txBody>
          <a:bodyPr wrap="none">
            <a:spAutoFit/>
          </a:bodyPr>
          <a:p>
            <a:r>
              <a:rPr dirty="0" sz="3200" lang="en-US">
                <a:latin typeface="Times New Roman" panose="02020603050405020304" pitchFamily="18" charset="0"/>
                <a:cs typeface="Times New Roman" panose="02020603050405020304" pitchFamily="18" charset="0"/>
              </a:rPr>
              <a:t>Audience and Purpose</a:t>
            </a:r>
          </a:p>
        </p:txBody>
      </p:sp>
      <p:sp>
        <p:nvSpPr>
          <p:cNvPr id="1048617" name="Rectangle 2"/>
          <p:cNvSpPr/>
          <p:nvPr/>
        </p:nvSpPr>
        <p:spPr>
          <a:xfrm>
            <a:off x="1547664" y="1563638"/>
            <a:ext cx="7488832" cy="2936240"/>
          </a:xfrm>
          <a:prstGeom prst="rect"/>
        </p:spPr>
        <p:txBody>
          <a:bodyPr wrap="square">
            <a:spAutoFit/>
          </a:bodyPr>
          <a:p>
            <a:r>
              <a:rPr dirty="0" sz="2400" lang="en-US">
                <a:latin typeface="Times New Roman" panose="02020603050405020304" pitchFamily="18" charset="0"/>
                <a:cs typeface="Times New Roman" panose="02020603050405020304" pitchFamily="18" charset="0"/>
              </a:rPr>
              <a:t>Generally, communication with friends and relatives should</a:t>
            </a:r>
          </a:p>
          <a:p>
            <a:r>
              <a:rPr dirty="0" sz="2400" lang="en-US" smtClean="0">
                <a:latin typeface="Times New Roman" panose="02020603050405020304" pitchFamily="18" charset="0"/>
                <a:cs typeface="Times New Roman" panose="02020603050405020304" pitchFamily="18" charset="0"/>
              </a:rPr>
              <a:t>be informal. Communication with strangers, people in</a:t>
            </a:r>
          </a:p>
          <a:p>
            <a:r>
              <a:rPr dirty="0" sz="2400" lang="en-US" smtClean="0">
                <a:latin typeface="Times New Roman" panose="02020603050405020304" pitchFamily="18" charset="0"/>
                <a:cs typeface="Times New Roman" panose="02020603050405020304" pitchFamily="18" charset="0"/>
              </a:rPr>
              <a:t>authority</a:t>
            </a:r>
            <a:r>
              <a:rPr dirty="0" sz="2400" lang="en-US">
                <a:latin typeface="Times New Roman" panose="02020603050405020304" pitchFamily="18" charset="0"/>
                <a:cs typeface="Times New Roman" panose="02020603050405020304" pitchFamily="18" charset="0"/>
              </a:rPr>
              <a:t>, or co-workers is most often formal</a:t>
            </a:r>
            <a:r>
              <a:rPr dirty="0" sz="2400" lang="en-US" smtClean="0">
                <a:latin typeface="Times New Roman" panose="02020603050405020304" pitchFamily="18" charset="0"/>
                <a:cs typeface="Times New Roman" panose="02020603050405020304" pitchFamily="18" charset="0"/>
              </a:rPr>
              <a:t>.</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However, communication with a purpose to entertain is</a:t>
            </a:r>
          </a:p>
          <a:p>
            <a:r>
              <a:rPr dirty="0" sz="2400" lang="en-US">
                <a:latin typeface="Times New Roman" panose="02020603050405020304" pitchFamily="18" charset="0"/>
                <a:cs typeface="Times New Roman" panose="02020603050405020304" pitchFamily="18" charset="0"/>
              </a:rPr>
              <a:t>usually informal regardless of the audience.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18" name="TextBox 1"/>
          <p:cNvSpPr txBox="1"/>
          <p:nvPr/>
        </p:nvSpPr>
        <p:spPr>
          <a:xfrm>
            <a:off x="1259632" y="699542"/>
            <a:ext cx="5530175" cy="3596641"/>
          </a:xfrm>
          <a:prstGeom prst="rect"/>
          <a:noFill/>
        </p:spPr>
        <p:txBody>
          <a:bodyPr rtlCol="0" wrap="none">
            <a:spAutoFit/>
          </a:bodyPr>
          <a:p>
            <a:r>
              <a:rPr b="1" dirty="0" sz="3200" lang="en-US" smtClean="0">
                <a:latin typeface="Times New Roman" panose="02020603050405020304" pitchFamily="18" charset="0"/>
                <a:cs typeface="Times New Roman" panose="02020603050405020304" pitchFamily="18" charset="0"/>
              </a:rPr>
              <a:t>Features of Academic Writing</a:t>
            </a:r>
          </a:p>
          <a:p>
            <a:endParaRPr dirty="0" lang="en-US" smtClean="0"/>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Structured</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Evidenced</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Critical</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Precise</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Balanced</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Objective</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Formal</a:t>
            </a:r>
          </a:p>
          <a:p>
            <a:endParaRPr dirty="0" lang="en-US"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19" name="TextBox 1"/>
          <p:cNvSpPr txBox="1"/>
          <p:nvPr/>
        </p:nvSpPr>
        <p:spPr>
          <a:xfrm>
            <a:off x="611560" y="627534"/>
            <a:ext cx="9025404" cy="2974340"/>
          </a:xfrm>
          <a:prstGeom prst="rect"/>
          <a:noFill/>
        </p:spPr>
        <p:txBody>
          <a:bodyPr rtlCol="0" wrap="none">
            <a:spAutoFit/>
          </a:bodyPr>
          <a:p>
            <a:r>
              <a:rPr b="1" dirty="0" sz="3200" lang="en-US" smtClean="0">
                <a:latin typeface="Times New Roman" panose="02020603050405020304" pitchFamily="18" charset="0"/>
                <a:cs typeface="Times New Roman" panose="02020603050405020304" pitchFamily="18" charset="0"/>
              </a:rPr>
              <a:t>Structured</a:t>
            </a:r>
          </a:p>
          <a:p>
            <a:endParaRPr dirty="0" lang="en-US" smtClean="0">
              <a:latin typeface="Times New Roman" panose="02020603050405020304" pitchFamily="18" charset="0"/>
              <a:cs typeface="Times New Roman" panose="02020603050405020304" pitchFamily="18" charset="0"/>
            </a:endParaRPr>
          </a:p>
          <a:p>
            <a:r>
              <a:rPr b="1" dirty="0" sz="2400" lang="en-US" smtClean="0">
                <a:latin typeface="Times New Roman" panose="02020603050405020304" pitchFamily="18" charset="0"/>
                <a:cs typeface="Times New Roman" panose="02020603050405020304" pitchFamily="18" charset="0"/>
              </a:rPr>
              <a:t>Academic </a:t>
            </a:r>
            <a:r>
              <a:rPr b="1" dirty="0" sz="2400" lang="en-US">
                <a:latin typeface="Times New Roman" panose="02020603050405020304" pitchFamily="18" charset="0"/>
                <a:cs typeface="Times New Roman" panose="02020603050405020304" pitchFamily="18" charset="0"/>
              </a:rPr>
              <a:t>writing should have a clear structure</a:t>
            </a:r>
            <a:r>
              <a:rPr b="1" dirty="0" sz="2400" lang="en-US" smtClean="0">
                <a:latin typeface="Times New Roman" panose="02020603050405020304" pitchFamily="18" charset="0"/>
                <a:cs typeface="Times New Roman" panose="02020603050405020304" pitchFamily="18" charset="0"/>
              </a:rPr>
              <a:t>.</a:t>
            </a:r>
          </a:p>
          <a:p>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For </a:t>
            </a:r>
            <a:r>
              <a:rPr dirty="0" sz="2400" lang="en-US">
                <a:latin typeface="Times New Roman" panose="02020603050405020304" pitchFamily="18" charset="0"/>
                <a:cs typeface="Times New Roman" panose="02020603050405020304" pitchFamily="18" charset="0"/>
              </a:rPr>
              <a:t>example</a:t>
            </a:r>
            <a:r>
              <a:rPr dirty="0" sz="2400" lang="en-US" smtClean="0">
                <a:latin typeface="Times New Roman" panose="02020603050405020304" pitchFamily="18" charset="0"/>
                <a:cs typeface="Times New Roman" panose="02020603050405020304" pitchFamily="18" charset="0"/>
              </a:rPr>
              <a:t>,</a:t>
            </a:r>
          </a:p>
          <a:p>
            <a:endParaRPr dirty="0" sz="2400" lang="en-US" smtClean="0">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A</a:t>
            </a:r>
            <a:r>
              <a:rPr dirty="0" sz="2400" lang="en-US" smtClean="0">
                <a:latin typeface="Times New Roman" panose="02020603050405020304" pitchFamily="18" charset="0"/>
                <a:cs typeface="Times New Roman" panose="02020603050405020304" pitchFamily="18" charset="0"/>
              </a:rPr>
              <a:t>n </a:t>
            </a:r>
            <a:r>
              <a:rPr dirty="0" sz="2400" lang="en-US">
                <a:latin typeface="Times New Roman" panose="02020603050405020304" pitchFamily="18" charset="0"/>
                <a:cs typeface="Times New Roman" panose="02020603050405020304" pitchFamily="18" charset="0"/>
              </a:rPr>
              <a:t>essay will have an introduction (including a thesis statement), </a:t>
            </a:r>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clear </a:t>
            </a:r>
            <a:r>
              <a:rPr dirty="0" sz="2400" lang="en-US">
                <a:latin typeface="Times New Roman" panose="02020603050405020304" pitchFamily="18" charset="0"/>
                <a:cs typeface="Times New Roman" panose="02020603050405020304" pitchFamily="18" charset="0"/>
              </a:rPr>
              <a:t>body paragraphs with topic sentences, and a conclusion.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20" name="TextBox 1"/>
          <p:cNvSpPr txBox="1"/>
          <p:nvPr/>
        </p:nvSpPr>
        <p:spPr>
          <a:xfrm>
            <a:off x="1115616" y="699542"/>
            <a:ext cx="8313857" cy="3063241"/>
          </a:xfrm>
          <a:prstGeom prst="rect"/>
          <a:noFill/>
        </p:spPr>
        <p:txBody>
          <a:bodyPr rtlCol="0" wrap="none">
            <a:spAutoFit/>
          </a:bodyPr>
          <a:p>
            <a:r>
              <a:rPr b="1" dirty="0" sz="3200" lang="en-US" smtClean="0">
                <a:latin typeface="Times New Roman" panose="02020603050405020304" pitchFamily="18" charset="0"/>
                <a:cs typeface="Times New Roman" panose="02020603050405020304" pitchFamily="18" charset="0"/>
              </a:rPr>
              <a:t>Evidenced</a:t>
            </a:r>
          </a:p>
          <a:p>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Means, the </a:t>
            </a:r>
            <a:r>
              <a:rPr dirty="0" sz="2400" lang="en-US">
                <a:latin typeface="Times New Roman" panose="02020603050405020304" pitchFamily="18" charset="0"/>
                <a:cs typeface="Times New Roman" panose="02020603050405020304" pitchFamily="18" charset="0"/>
              </a:rPr>
              <a:t>opinions and arguments should be supported by </a:t>
            </a:r>
            <a:endParaRPr dirty="0" sz="2400" lang="en-US" smtClean="0">
              <a:latin typeface="Times New Roman" panose="02020603050405020304" pitchFamily="18" charset="0"/>
              <a:cs typeface="Times New Roman" panose="02020603050405020304" pitchFamily="18" charset="0"/>
            </a:endParaRPr>
          </a:p>
          <a:p>
            <a:endParaRPr dirty="0" sz="2400" lang="en-US" smtClean="0">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F</a:t>
            </a:r>
            <a:r>
              <a:rPr dirty="0" sz="2400" lang="en-US" smtClean="0">
                <a:latin typeface="Times New Roman" panose="02020603050405020304" pitchFamily="18" charset="0"/>
                <a:cs typeface="Times New Roman" panose="02020603050405020304" pitchFamily="18" charset="0"/>
              </a:rPr>
              <a:t>acts</a:t>
            </a:r>
            <a:r>
              <a:rPr dirty="0" sz="2400" lang="en-US">
                <a:latin typeface="Times New Roman" panose="02020603050405020304" pitchFamily="18" charset="0"/>
                <a:cs typeface="Times New Roman" panose="02020603050405020304" pitchFamily="18" charset="0"/>
              </a:rPr>
              <a:t>, </a:t>
            </a:r>
            <a:endParaRPr dirty="0" sz="2400" lang="en-US" smtClean="0">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R</a:t>
            </a:r>
            <a:r>
              <a:rPr dirty="0" sz="2400" lang="en-US" smtClean="0">
                <a:latin typeface="Times New Roman" panose="02020603050405020304" pitchFamily="18" charset="0"/>
                <a:cs typeface="Times New Roman" panose="02020603050405020304" pitchFamily="18" charset="0"/>
              </a:rPr>
              <a:t>easons</a:t>
            </a:r>
            <a:r>
              <a:rPr dirty="0" sz="2400" lang="en-US">
                <a:latin typeface="Times New Roman" panose="02020603050405020304" pitchFamily="18" charset="0"/>
                <a:cs typeface="Times New Roman" panose="02020603050405020304" pitchFamily="18" charset="0"/>
              </a:rPr>
              <a:t>, </a:t>
            </a:r>
            <a:endParaRPr dirty="0" sz="2400" lang="en-US" smtClean="0">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a:t>
            </a:r>
            <a:r>
              <a:rPr dirty="0" sz="2400" lang="en-US" smtClean="0">
                <a:latin typeface="Times New Roman" panose="02020603050405020304" pitchFamily="18" charset="0"/>
                <a:cs typeface="Times New Roman" panose="02020603050405020304" pitchFamily="18" charset="0"/>
              </a:rPr>
              <a:t>tatistics</a:t>
            </a:r>
            <a:r>
              <a:rPr dirty="0" sz="2400" lang="en-US">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and </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cited </a:t>
            </a:r>
            <a:r>
              <a:rPr dirty="0" sz="2400" lang="en-US">
                <a:latin typeface="Times New Roman" panose="02020603050405020304" pitchFamily="18" charset="0"/>
                <a:cs typeface="Times New Roman" panose="02020603050405020304" pitchFamily="18" charset="0"/>
              </a:rPr>
              <a:t>information from experts in the field.</a:t>
            </a:r>
            <a:endParaRPr b="1" dirty="0" sz="24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584" name="TextBox 1"/>
          <p:cNvSpPr txBox="1">
            <a:spLocks noChangeArrowheads="1"/>
          </p:cNvSpPr>
          <p:nvPr/>
        </p:nvSpPr>
        <p:spPr bwMode="auto">
          <a:xfrm>
            <a:off x="539552" y="1803469"/>
            <a:ext cx="8424936" cy="1158240"/>
          </a:xfrm>
          <a:prstGeom prst="rect"/>
          <a:noFill/>
          <a:ln>
            <a:noFill/>
          </a:ln>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r>
              <a:rPr dirty="0" sz="3600" lang="en-US">
                <a:latin typeface="Times New Roman" panose="02020603050405020304" pitchFamily="18" charset="0"/>
                <a:cs typeface="Times New Roman" panose="02020603050405020304" pitchFamily="18" charset="0"/>
              </a:rPr>
              <a:t>Think about how you communicate with</a:t>
            </a:r>
          </a:p>
          <a:p>
            <a:r>
              <a:rPr dirty="0" sz="3600" lang="en-US">
                <a:latin typeface="Times New Roman" panose="02020603050405020304" pitchFamily="18" charset="0"/>
                <a:cs typeface="Times New Roman" panose="02020603050405020304" pitchFamily="18" charset="0"/>
              </a:rPr>
              <a:t>different types of </a:t>
            </a:r>
            <a:r>
              <a:rPr dirty="0" sz="3600" lang="en-US" smtClean="0">
                <a:latin typeface="Times New Roman" panose="02020603050405020304" pitchFamily="18" charset="0"/>
                <a:cs typeface="Times New Roman" panose="02020603050405020304" pitchFamily="18" charset="0"/>
              </a:rPr>
              <a:t>people?</a:t>
            </a:r>
            <a:endParaRPr altLang="en-US" dirty="0" sz="3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21" name="TextBox 1"/>
          <p:cNvSpPr txBox="1"/>
          <p:nvPr/>
        </p:nvSpPr>
        <p:spPr>
          <a:xfrm>
            <a:off x="107504" y="699542"/>
            <a:ext cx="9866482" cy="2707641"/>
          </a:xfrm>
          <a:prstGeom prst="rect"/>
          <a:noFill/>
        </p:spPr>
        <p:txBody>
          <a:bodyPr rtlCol="0" wrap="none">
            <a:spAutoFit/>
          </a:bodyPr>
          <a:p>
            <a:pPr algn="just"/>
            <a:r>
              <a:rPr b="1" dirty="0" sz="3200" lang="en-US" smtClean="0">
                <a:latin typeface="Times New Roman" panose="02020603050405020304" pitchFamily="18" charset="0"/>
                <a:cs typeface="Times New Roman" panose="02020603050405020304" pitchFamily="18" charset="0"/>
              </a:rPr>
              <a:t>Critical</a:t>
            </a:r>
          </a:p>
          <a:p>
            <a:pPr algn="just"/>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Academic writing should be critical, rather than simply descriptive. </a:t>
            </a:r>
            <a:endParaRPr dirty="0" sz="2400" lang="en-US" smtClean="0">
              <a:latin typeface="Times New Roman" panose="02020603050405020304" pitchFamily="18" charset="0"/>
              <a:cs typeface="Times New Roman" panose="02020603050405020304" pitchFamily="18" charset="0"/>
            </a:endParaRPr>
          </a:p>
          <a:p>
            <a:pPr algn="just"/>
            <a:r>
              <a:rPr dirty="0" sz="2400" lang="en-US" smtClean="0">
                <a:latin typeface="Times New Roman" panose="02020603050405020304" pitchFamily="18" charset="0"/>
                <a:cs typeface="Times New Roman" panose="02020603050405020304" pitchFamily="18" charset="0"/>
              </a:rPr>
              <a:t>As </a:t>
            </a:r>
            <a:r>
              <a:rPr dirty="0" sz="2400" lang="en-US">
                <a:latin typeface="Times New Roman" panose="02020603050405020304" pitchFamily="18" charset="0"/>
                <a:cs typeface="Times New Roman" panose="02020603050405020304" pitchFamily="18" charset="0"/>
              </a:rPr>
              <a:t>an academic writer, </a:t>
            </a:r>
            <a:r>
              <a:rPr dirty="0" sz="2400" lang="en-US" smtClean="0">
                <a:latin typeface="Times New Roman" panose="02020603050405020304" pitchFamily="18" charset="0"/>
                <a:cs typeface="Times New Roman" panose="02020603050405020304" pitchFamily="18" charset="0"/>
              </a:rPr>
              <a:t>you </a:t>
            </a:r>
            <a:r>
              <a:rPr dirty="0" sz="2400" lang="en-US">
                <a:latin typeface="Times New Roman" panose="02020603050405020304" pitchFamily="18" charset="0"/>
                <a:cs typeface="Times New Roman" panose="02020603050405020304" pitchFamily="18" charset="0"/>
              </a:rPr>
              <a:t>should not simply accept everything </a:t>
            </a:r>
            <a:endParaRPr dirty="0" sz="2400" lang="en-US" smtClean="0">
              <a:latin typeface="Times New Roman" panose="02020603050405020304" pitchFamily="18" charset="0"/>
              <a:cs typeface="Times New Roman" panose="02020603050405020304" pitchFamily="18" charset="0"/>
            </a:endParaRPr>
          </a:p>
          <a:p>
            <a:pPr algn="just"/>
            <a:r>
              <a:rPr dirty="0" sz="2400" lang="en-US" smtClean="0">
                <a:latin typeface="Times New Roman" panose="02020603050405020304" pitchFamily="18" charset="0"/>
                <a:cs typeface="Times New Roman" panose="02020603050405020304" pitchFamily="18" charset="0"/>
              </a:rPr>
              <a:t>you </a:t>
            </a:r>
            <a:r>
              <a:rPr dirty="0" sz="2400" lang="en-US">
                <a:latin typeface="Times New Roman" panose="02020603050405020304" pitchFamily="18" charset="0"/>
                <a:cs typeface="Times New Roman" panose="02020603050405020304" pitchFamily="18" charset="0"/>
              </a:rPr>
              <a:t>read as fact. </a:t>
            </a:r>
            <a:r>
              <a:rPr dirty="0" sz="2400" lang="en-US" smtClean="0">
                <a:latin typeface="Times New Roman" panose="02020603050405020304" pitchFamily="18" charset="0"/>
                <a:cs typeface="Times New Roman" panose="02020603050405020304" pitchFamily="18" charset="0"/>
              </a:rPr>
              <a:t>You </a:t>
            </a:r>
            <a:r>
              <a:rPr dirty="0" sz="2400" lang="en-US">
                <a:latin typeface="Times New Roman" panose="02020603050405020304" pitchFamily="18" charset="0"/>
                <a:cs typeface="Times New Roman" panose="02020603050405020304" pitchFamily="18" charset="0"/>
              </a:rPr>
              <a:t>need to </a:t>
            </a:r>
            <a:r>
              <a:rPr dirty="0" sz="2400" lang="en-US" err="1">
                <a:latin typeface="Times New Roman" panose="02020603050405020304" pitchFamily="18" charset="0"/>
                <a:cs typeface="Times New Roman" panose="02020603050405020304" pitchFamily="18" charset="0"/>
              </a:rPr>
              <a:t>analyse</a:t>
            </a:r>
            <a:r>
              <a:rPr dirty="0" sz="2400" lang="en-US">
                <a:latin typeface="Times New Roman" panose="02020603050405020304" pitchFamily="18" charset="0"/>
                <a:cs typeface="Times New Roman" panose="02020603050405020304" pitchFamily="18" charset="0"/>
              </a:rPr>
              <a:t> and evaluate the </a:t>
            </a:r>
            <a:r>
              <a:rPr dirty="0" sz="2400" lang="en-US" smtClean="0">
                <a:latin typeface="Times New Roman" panose="02020603050405020304" pitchFamily="18" charset="0"/>
                <a:cs typeface="Times New Roman" panose="02020603050405020304" pitchFamily="18" charset="0"/>
              </a:rPr>
              <a:t>information </a:t>
            </a:r>
          </a:p>
          <a:p>
            <a:pPr algn="just"/>
            <a:r>
              <a:rPr dirty="0" sz="2400" lang="en-US" smtClean="0">
                <a:latin typeface="Times New Roman" panose="02020603050405020304" pitchFamily="18" charset="0"/>
                <a:cs typeface="Times New Roman" panose="02020603050405020304" pitchFamily="18" charset="0"/>
              </a:rPr>
              <a:t>you </a:t>
            </a:r>
            <a:r>
              <a:rPr dirty="0" sz="2400" lang="en-US">
                <a:latin typeface="Times New Roman" panose="02020603050405020304" pitchFamily="18" charset="0"/>
                <a:cs typeface="Times New Roman" panose="02020603050405020304" pitchFamily="18" charset="0"/>
              </a:rPr>
              <a:t>are writing about, </a:t>
            </a:r>
            <a:r>
              <a:rPr dirty="0" sz="2400" lang="en-US" smtClean="0">
                <a:latin typeface="Times New Roman" panose="02020603050405020304" pitchFamily="18" charset="0"/>
                <a:cs typeface="Times New Roman" panose="02020603050405020304" pitchFamily="18" charset="0"/>
              </a:rPr>
              <a:t>in </a:t>
            </a:r>
            <a:r>
              <a:rPr dirty="0" sz="2400" lang="en-US">
                <a:latin typeface="Times New Roman" panose="02020603050405020304" pitchFamily="18" charset="0"/>
                <a:cs typeface="Times New Roman" panose="02020603050405020304" pitchFamily="18" charset="0"/>
              </a:rPr>
              <a:t>other words make </a:t>
            </a:r>
            <a:r>
              <a:rPr dirty="0" sz="2400" lang="en-US" err="1">
                <a:latin typeface="Times New Roman" panose="02020603050405020304" pitchFamily="18" charset="0"/>
                <a:cs typeface="Times New Roman" panose="02020603050405020304" pitchFamily="18" charset="0"/>
              </a:rPr>
              <a:t>judgements</a:t>
            </a:r>
            <a:r>
              <a:rPr dirty="0" sz="2400" lang="en-US">
                <a:latin typeface="Times New Roman" panose="02020603050405020304" pitchFamily="18" charset="0"/>
                <a:cs typeface="Times New Roman" panose="02020603050405020304" pitchFamily="18" charset="0"/>
              </a:rPr>
              <a:t> about it, </a:t>
            </a:r>
            <a:endParaRPr dirty="0" sz="2400" lang="en-US" smtClean="0">
              <a:latin typeface="Times New Roman" panose="02020603050405020304" pitchFamily="18" charset="0"/>
              <a:cs typeface="Times New Roman" panose="02020603050405020304" pitchFamily="18" charset="0"/>
            </a:endParaRPr>
          </a:p>
          <a:p>
            <a:pPr algn="just"/>
            <a:r>
              <a:rPr dirty="0" sz="2400" lang="en-US" smtClean="0">
                <a:latin typeface="Times New Roman" panose="02020603050405020304" pitchFamily="18" charset="0"/>
                <a:cs typeface="Times New Roman" panose="02020603050405020304" pitchFamily="18" charset="0"/>
              </a:rPr>
              <a:t>before </a:t>
            </a:r>
            <a:r>
              <a:rPr dirty="0" sz="2400" lang="en-US">
                <a:latin typeface="Times New Roman" panose="02020603050405020304" pitchFamily="18" charset="0"/>
                <a:cs typeface="Times New Roman" panose="02020603050405020304" pitchFamily="18" charset="0"/>
              </a:rPr>
              <a:t>you decide whether and how </a:t>
            </a:r>
            <a:r>
              <a:rPr dirty="0" sz="2400" lang="en-US" smtClean="0">
                <a:latin typeface="Times New Roman" panose="02020603050405020304" pitchFamily="18" charset="0"/>
                <a:cs typeface="Times New Roman" panose="02020603050405020304" pitchFamily="18" charset="0"/>
              </a:rPr>
              <a:t>to integrate </a:t>
            </a:r>
            <a:r>
              <a:rPr dirty="0" sz="2400" lang="en-US">
                <a:latin typeface="Times New Roman" panose="02020603050405020304" pitchFamily="18" charset="0"/>
                <a:cs typeface="Times New Roman" panose="02020603050405020304" pitchFamily="18" charset="0"/>
              </a:rPr>
              <a:t>it into your own writing.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22" name="TextBox 1"/>
          <p:cNvSpPr txBox="1"/>
          <p:nvPr/>
        </p:nvSpPr>
        <p:spPr>
          <a:xfrm>
            <a:off x="827584" y="699542"/>
            <a:ext cx="8152379" cy="3241041"/>
          </a:xfrm>
          <a:prstGeom prst="rect"/>
          <a:noFill/>
        </p:spPr>
        <p:txBody>
          <a:bodyPr rtlCol="0" wrap="none">
            <a:spAutoFit/>
          </a:bodyPr>
          <a:p>
            <a:r>
              <a:rPr b="1" dirty="0" sz="3200" lang="en-US" smtClean="0">
                <a:latin typeface="Times New Roman" panose="02020603050405020304" pitchFamily="18" charset="0"/>
                <a:cs typeface="Times New Roman" panose="02020603050405020304" pitchFamily="18" charset="0"/>
              </a:rPr>
              <a:t>Precise</a:t>
            </a:r>
          </a:p>
          <a:p>
            <a:endParaRPr dirty="0" lang="en-US" smtClean="0"/>
          </a:p>
          <a:p>
            <a:r>
              <a:rPr dirty="0" sz="2400" lang="en-US" smtClean="0">
                <a:latin typeface="Times New Roman" panose="02020603050405020304" pitchFamily="18" charset="0"/>
                <a:cs typeface="Times New Roman" panose="02020603050405020304" pitchFamily="18" charset="0"/>
              </a:rPr>
              <a:t>Academic writing should use clear and precise language.</a:t>
            </a:r>
          </a:p>
          <a:p>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This includes the use of subject specific vocabulary.</a:t>
            </a:r>
          </a:p>
          <a:p>
            <a:r>
              <a:rPr dirty="0" sz="2400" lang="en-US" smtClean="0">
                <a:latin typeface="Times New Roman" panose="02020603050405020304" pitchFamily="18" charset="0"/>
                <a:cs typeface="Times New Roman" panose="02020603050405020304" pitchFamily="18" charset="0"/>
              </a:rPr>
              <a:t>Such as:</a:t>
            </a:r>
          </a:p>
          <a:p>
            <a:endParaRPr dirty="0" lang="en-US"/>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V</a:t>
            </a:r>
            <a:r>
              <a:rPr dirty="0" sz="2400" lang="en-US" smtClean="0">
                <a:latin typeface="Times New Roman" panose="02020603050405020304" pitchFamily="18" charset="0"/>
                <a:cs typeface="Times New Roman" panose="02020603050405020304" pitchFamily="18" charset="0"/>
              </a:rPr>
              <a:t>ector </a:t>
            </a:r>
            <a:r>
              <a:rPr dirty="0" sz="2400" lang="en-US">
                <a:latin typeface="Times New Roman" panose="02020603050405020304" pitchFamily="18" charset="0"/>
                <a:cs typeface="Times New Roman" panose="02020603050405020304" pitchFamily="18" charset="0"/>
              </a:rPr>
              <a:t>breeding </a:t>
            </a:r>
            <a:r>
              <a:rPr dirty="0" sz="2400" lang="en-US" smtClean="0">
                <a:latin typeface="Times New Roman" panose="02020603050405020304" pitchFamily="18" charset="0"/>
                <a:cs typeface="Times New Roman" panose="02020603050405020304" pitchFamily="18" charset="0"/>
              </a:rPr>
              <a:t>conditions		-	</a:t>
            </a:r>
            <a:r>
              <a:rPr dirty="0" sz="2000" lang="en-US">
                <a:latin typeface="Times New Roman" panose="02020603050405020304" pitchFamily="18" charset="0"/>
                <a:cs typeface="Times New Roman" panose="02020603050405020304" pitchFamily="18" charset="0"/>
              </a:rPr>
              <a:t>Dengue fever</a:t>
            </a:r>
            <a:endParaRPr dirty="0" sz="2000" lang="en-US" smtClean="0">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H</a:t>
            </a:r>
            <a:r>
              <a:rPr dirty="0" sz="2400" lang="en-US" smtClean="0">
                <a:latin typeface="Times New Roman" panose="02020603050405020304" pitchFamily="18" charset="0"/>
                <a:cs typeface="Times New Roman" panose="02020603050405020304" pitchFamily="18" charset="0"/>
              </a:rPr>
              <a:t>yper-endemic </a:t>
            </a:r>
            <a:r>
              <a:rPr dirty="0" sz="2400" lang="en-US">
                <a:latin typeface="Times New Roman" panose="02020603050405020304" pitchFamily="18" charset="0"/>
                <a:cs typeface="Times New Roman" panose="02020603050405020304" pitchFamily="18" charset="0"/>
              </a:rPr>
              <a:t>nature </a:t>
            </a:r>
            <a:r>
              <a:rPr dirty="0" sz="2400" lang="en-US" smtClean="0">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H</a:t>
            </a:r>
            <a:r>
              <a:rPr dirty="0" sz="2000" lang="en-US" smtClean="0">
                <a:latin typeface="Times New Roman" panose="02020603050405020304" pitchFamily="18" charset="0"/>
                <a:cs typeface="Times New Roman" panose="02020603050405020304" pitchFamily="18" charset="0"/>
              </a:rPr>
              <a:t>igh </a:t>
            </a:r>
            <a:r>
              <a:rPr dirty="0" sz="2000" lang="en-US">
                <a:latin typeface="Times New Roman" panose="02020603050405020304" pitchFamily="18" charset="0"/>
                <a:cs typeface="Times New Roman" panose="02020603050405020304" pitchFamily="18" charset="0"/>
              </a:rPr>
              <a:t>levels of disease</a:t>
            </a:r>
          </a:p>
        </p:txBody>
      </p:sp>
      <p:sp>
        <p:nvSpPr>
          <p:cNvPr id="1048623" name="Right Arrow 2"/>
          <p:cNvSpPr/>
          <p:nvPr/>
        </p:nvSpPr>
        <p:spPr>
          <a:xfrm>
            <a:off x="4932040" y="3795886"/>
            <a:ext cx="720080" cy="72008"/>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4" name="Right Arrow 3"/>
          <p:cNvSpPr/>
          <p:nvPr/>
        </p:nvSpPr>
        <p:spPr>
          <a:xfrm>
            <a:off x="5084440" y="3435846"/>
            <a:ext cx="720080" cy="72008"/>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25" name="TextBox 2"/>
          <p:cNvSpPr txBox="1"/>
          <p:nvPr/>
        </p:nvSpPr>
        <p:spPr>
          <a:xfrm>
            <a:off x="1259632" y="699542"/>
            <a:ext cx="5530175" cy="3596641"/>
          </a:xfrm>
          <a:prstGeom prst="rect"/>
          <a:noFill/>
        </p:spPr>
        <p:txBody>
          <a:bodyPr rtlCol="0" wrap="none">
            <a:spAutoFit/>
          </a:bodyPr>
          <a:p>
            <a:r>
              <a:rPr b="1" dirty="0" sz="3200" lang="en-US" smtClean="0">
                <a:latin typeface="Times New Roman" panose="02020603050405020304" pitchFamily="18" charset="0"/>
                <a:cs typeface="Times New Roman" panose="02020603050405020304" pitchFamily="18" charset="0"/>
              </a:rPr>
              <a:t>Features of Academic Writing</a:t>
            </a:r>
          </a:p>
          <a:p>
            <a:endParaRPr dirty="0" lang="en-US" smtClean="0"/>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Structured</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Evidenced</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Critical</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Precise</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Balanced</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Objective</a:t>
            </a:r>
          </a:p>
          <a:p>
            <a:pPr indent="-342900" marL="34290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Formal</a:t>
            </a:r>
          </a:p>
          <a:p>
            <a:endParaRPr dirty="0" lang="en-US"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26" name="TextBox 1"/>
          <p:cNvSpPr txBox="1"/>
          <p:nvPr/>
        </p:nvSpPr>
        <p:spPr>
          <a:xfrm>
            <a:off x="539552" y="843558"/>
            <a:ext cx="8991025" cy="2225041"/>
          </a:xfrm>
          <a:prstGeom prst="rect"/>
          <a:noFill/>
        </p:spPr>
        <p:txBody>
          <a:bodyPr rtlCol="0" wrap="none">
            <a:spAutoFit/>
          </a:bodyPr>
          <a:p>
            <a:r>
              <a:rPr b="1" dirty="0" sz="2400" lang="en-US" smtClean="0">
                <a:latin typeface="Times New Roman" panose="02020603050405020304" pitchFamily="18" charset="0"/>
                <a:cs typeface="Times New Roman" panose="02020603050405020304" pitchFamily="18" charset="0"/>
              </a:rPr>
              <a:t>Types </a:t>
            </a:r>
          </a:p>
          <a:p>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There are two types of languages we use within single language ..</a:t>
            </a:r>
          </a:p>
          <a:p>
            <a:endParaRPr dirty="0" sz="2400" lang="en-US">
              <a:latin typeface="Times New Roman" panose="02020603050405020304" pitchFamily="18" charset="0"/>
              <a:cs typeface="Times New Roman" panose="02020603050405020304" pitchFamily="18" charset="0"/>
            </a:endParaRPr>
          </a:p>
          <a:p>
            <a:pPr indent="-457200" marL="457200">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Formal</a:t>
            </a:r>
          </a:p>
          <a:p>
            <a:pPr indent="-457200" marL="457200">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Informal </a:t>
            </a:r>
            <a:endParaRPr b="1" dirty="0" sz="24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pic>
        <p:nvPicPr>
          <p:cNvPr id="2097160" name="Picture 1"/>
          <p:cNvPicPr>
            <a:picLocks noChangeAspect="1"/>
          </p:cNvPicPr>
          <p:nvPr/>
        </p:nvPicPr>
        <p:blipFill>
          <a:blip xmlns:r="http://schemas.openxmlformats.org/officeDocument/2006/relationships" r:embed="rId1"/>
          <a:stretch>
            <a:fillRect/>
          </a:stretch>
        </p:blipFill>
        <p:spPr>
          <a:xfrm>
            <a:off x="0" y="0"/>
            <a:ext cx="9143999" cy="5143500"/>
          </a:xfrm>
          <a:prstGeom prst="rec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pic>
        <p:nvPicPr>
          <p:cNvPr id="2097161" name="Picture 1"/>
          <p:cNvPicPr>
            <a:picLocks noChangeAspect="1"/>
          </p:cNvPicPr>
          <p:nvPr/>
        </p:nvPicPr>
        <p:blipFill>
          <a:blip xmlns:r="http://schemas.openxmlformats.org/officeDocument/2006/relationships" r:embed="rId1"/>
          <a:stretch>
            <a:fillRect/>
          </a:stretch>
        </p:blipFill>
        <p:spPr>
          <a:xfrm>
            <a:off x="1691681" y="0"/>
            <a:ext cx="7488832" cy="4587974"/>
          </a:xfrm>
          <a:prstGeom prst="rect"/>
        </p:spPr>
      </p:pic>
    </p:spTree>
  </p:cSld>
  <p:clrMapOvr>
    <a:masterClrMapping/>
  </p:clrMapOvr>
  <p:transition/>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pic>
        <p:nvPicPr>
          <p:cNvPr id="2097162" name="Picture 1"/>
          <p:cNvPicPr>
            <a:picLocks noChangeAspect="1"/>
          </p:cNvPicPr>
          <p:nvPr/>
        </p:nvPicPr>
        <p:blipFill>
          <a:blip xmlns:r="http://schemas.openxmlformats.org/officeDocument/2006/relationships" r:embed="rId1"/>
          <a:stretch>
            <a:fillRect/>
          </a:stretch>
        </p:blipFill>
        <p:spPr>
          <a:xfrm>
            <a:off x="1730575" y="1"/>
            <a:ext cx="7413425" cy="4587973"/>
          </a:xfrm>
          <a:prstGeom prst="rect"/>
        </p:spPr>
      </p:pic>
    </p:spTree>
  </p:cSld>
  <p:clrMapOvr>
    <a:masterClrMapping/>
  </p:clrMapOvr>
  <p:transition/>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pic>
        <p:nvPicPr>
          <p:cNvPr id="2097163" name="Picture 1"/>
          <p:cNvPicPr>
            <a:picLocks noChangeAspect="1"/>
          </p:cNvPicPr>
          <p:nvPr/>
        </p:nvPicPr>
        <p:blipFill>
          <a:blip xmlns:r="http://schemas.openxmlformats.org/officeDocument/2006/relationships" r:embed="rId1"/>
          <a:stretch>
            <a:fillRect/>
          </a:stretch>
        </p:blipFill>
        <p:spPr>
          <a:xfrm>
            <a:off x="1691680" y="0"/>
            <a:ext cx="7488832" cy="4587974"/>
          </a:xfrm>
          <a:prstGeom prst="rect"/>
        </p:spPr>
      </p:pic>
    </p:spTree>
  </p:cSld>
  <p:clrMapOvr>
    <a:masterClrMapping/>
  </p:clrMapOvr>
  <p:transition/>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27" name="Rectangle 1"/>
          <p:cNvSpPr/>
          <p:nvPr/>
        </p:nvSpPr>
        <p:spPr>
          <a:xfrm>
            <a:off x="0" y="555526"/>
            <a:ext cx="9144000" cy="4968240"/>
          </a:xfrm>
          <a:prstGeom prst="rect"/>
        </p:spPr>
        <p:txBody>
          <a:bodyPr wrap="square">
            <a:spAutoFit/>
          </a:bodyPr>
          <a:p>
            <a:pPr fontAlgn="base"/>
            <a:r>
              <a:rPr b="1" dirty="0" sz="2000" lang="en-US">
                <a:solidFill>
                  <a:srgbClr val="444444"/>
                </a:solidFill>
                <a:latin typeface="Times New Roman" panose="02020603050405020304" pitchFamily="18" charset="0"/>
                <a:cs typeface="Times New Roman" panose="02020603050405020304" pitchFamily="18" charset="0"/>
              </a:rPr>
              <a:t>Use </a:t>
            </a:r>
            <a:r>
              <a:rPr b="1" dirty="0" sz="2000" lang="en-US" u="sng">
                <a:solidFill>
                  <a:srgbClr val="444444"/>
                </a:solidFill>
                <a:latin typeface="Times New Roman" panose="02020603050405020304" pitchFamily="18" charset="0"/>
                <a:cs typeface="Times New Roman" panose="02020603050405020304" pitchFamily="18" charset="0"/>
              </a:rPr>
              <a:t>Im</a:t>
            </a:r>
            <a:r>
              <a:rPr b="1" dirty="0" sz="2000" lang="en-US">
                <a:solidFill>
                  <a:srgbClr val="444444"/>
                </a:solidFill>
                <a:latin typeface="Times New Roman" panose="02020603050405020304" pitchFamily="18" charset="0"/>
                <a:cs typeface="Times New Roman" panose="02020603050405020304" pitchFamily="18" charset="0"/>
              </a:rPr>
              <a:t>personal Language</a:t>
            </a:r>
            <a:r>
              <a:rPr dirty="0" sz="2000" lang="en-US">
                <a:solidFill>
                  <a:srgbClr val="444444"/>
                </a:solidFill>
                <a:latin typeface="Times New Roman" panose="02020603050405020304" pitchFamily="18" charset="0"/>
                <a:cs typeface="Times New Roman" panose="02020603050405020304" pitchFamily="18" charset="0"/>
              </a:rPr>
              <a:t> (it/people/they): Instead of using first- and second-person pronouns “I” or “You”, use the third person. The third person is “he/she/it”. For example:</a:t>
            </a:r>
          </a:p>
          <a:p>
            <a:pPr fontAlgn="base">
              <a:buFont typeface="Arial" panose="020B0604020202020204" pitchFamily="34" charset="0"/>
              <a:buChar char="•"/>
            </a:pPr>
            <a:endParaRPr dirty="0" sz="2000" lang="en-US" smtClean="0">
              <a:solidFill>
                <a:srgbClr val="444444"/>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dirty="0" sz="2000" lang="en-US" smtClean="0">
                <a:solidFill>
                  <a:srgbClr val="444444"/>
                </a:solidFill>
                <a:latin typeface="Times New Roman" panose="02020603050405020304" pitchFamily="18" charset="0"/>
                <a:cs typeface="Times New Roman" panose="02020603050405020304" pitchFamily="18" charset="0"/>
              </a:rPr>
              <a:t>Too </a:t>
            </a:r>
            <a:r>
              <a:rPr dirty="0" sz="2000" lang="en-US">
                <a:solidFill>
                  <a:srgbClr val="444444"/>
                </a:solidFill>
                <a:latin typeface="Times New Roman" panose="02020603050405020304" pitchFamily="18" charset="0"/>
                <a:cs typeface="Times New Roman" panose="02020603050405020304" pitchFamily="18" charset="0"/>
              </a:rPr>
              <a:t>personal: </a:t>
            </a:r>
            <a:r>
              <a:rPr dirty="0" sz="2000" i="1" lang="en-US">
                <a:solidFill>
                  <a:srgbClr val="444444"/>
                </a:solidFill>
                <a:latin typeface="Times New Roman" panose="02020603050405020304" pitchFamily="18" charset="0"/>
                <a:cs typeface="Times New Roman" panose="02020603050405020304" pitchFamily="18" charset="0"/>
              </a:rPr>
              <a:t>I like how Shakespeare describes the scene</a:t>
            </a:r>
            <a:r>
              <a:rPr dirty="0" sz="2000" lang="en-US">
                <a:solidFill>
                  <a:srgbClr val="444444"/>
                </a:solidFill>
                <a:latin typeface="Times New Roman" panose="02020603050405020304" pitchFamily="18" charset="0"/>
                <a:cs typeface="Times New Roman" panose="02020603050405020304" pitchFamily="18" charset="0"/>
              </a:rPr>
              <a:t>.</a:t>
            </a:r>
          </a:p>
          <a:p>
            <a:pPr fontAlgn="base">
              <a:buFont typeface="Arial" panose="020B0604020202020204" pitchFamily="34" charset="0"/>
              <a:buChar char="•"/>
            </a:pPr>
            <a:r>
              <a:rPr dirty="0" sz="2000" lang="en-US">
                <a:solidFill>
                  <a:srgbClr val="444444"/>
                </a:solidFill>
                <a:latin typeface="Times New Roman" panose="02020603050405020304" pitchFamily="18" charset="0"/>
                <a:cs typeface="Times New Roman" panose="02020603050405020304" pitchFamily="18" charset="0"/>
              </a:rPr>
              <a:t>Academic: </a:t>
            </a:r>
            <a:r>
              <a:rPr dirty="0" sz="2000" i="1" lang="en-US">
                <a:solidFill>
                  <a:srgbClr val="444444"/>
                </a:solidFill>
                <a:latin typeface="Times New Roman" panose="02020603050405020304" pitchFamily="18" charset="0"/>
                <a:cs typeface="Times New Roman" panose="02020603050405020304" pitchFamily="18" charset="0"/>
              </a:rPr>
              <a:t>Shakespeare describes the scene beautifully</a:t>
            </a:r>
            <a:r>
              <a:rPr dirty="0" sz="2000" lang="en-US">
                <a:solidFill>
                  <a:srgbClr val="444444"/>
                </a:solidFill>
                <a:latin typeface="Times New Roman" panose="02020603050405020304" pitchFamily="18" charset="0"/>
                <a:cs typeface="Times New Roman" panose="02020603050405020304" pitchFamily="18" charset="0"/>
              </a:rPr>
              <a:t>. (deleted personal pronoun “I”)</a:t>
            </a:r>
          </a:p>
          <a:p>
            <a:pPr fontAlgn="base">
              <a:buFont typeface="Arial" panose="020B0604020202020204" pitchFamily="34" charset="0"/>
              <a:buChar char="•"/>
            </a:pPr>
            <a:endParaRPr dirty="0" sz="2000" lang="en-US" smtClean="0">
              <a:solidFill>
                <a:srgbClr val="444444"/>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dirty="0" sz="2000" lang="en-US" smtClean="0">
                <a:solidFill>
                  <a:srgbClr val="444444"/>
                </a:solidFill>
                <a:latin typeface="Times New Roman" panose="02020603050405020304" pitchFamily="18" charset="0"/>
                <a:cs typeface="Times New Roman" panose="02020603050405020304" pitchFamily="18" charset="0"/>
              </a:rPr>
              <a:t>Too </a:t>
            </a:r>
            <a:r>
              <a:rPr dirty="0" sz="2000" lang="en-US">
                <a:solidFill>
                  <a:srgbClr val="444444"/>
                </a:solidFill>
                <a:latin typeface="Times New Roman" panose="02020603050405020304" pitchFamily="18" charset="0"/>
                <a:cs typeface="Times New Roman" panose="02020603050405020304" pitchFamily="18" charset="0"/>
              </a:rPr>
              <a:t>personal: </a:t>
            </a:r>
            <a:r>
              <a:rPr dirty="0" sz="2000" i="1" lang="en-US">
                <a:solidFill>
                  <a:srgbClr val="444444"/>
                </a:solidFill>
                <a:latin typeface="Times New Roman" panose="02020603050405020304" pitchFamily="18" charset="0"/>
                <a:cs typeface="Times New Roman" panose="02020603050405020304" pitchFamily="18" charset="0"/>
              </a:rPr>
              <a:t>Nowadays, we all have mobile phones</a:t>
            </a:r>
            <a:r>
              <a:rPr dirty="0" sz="2000" lang="en-US">
                <a:solidFill>
                  <a:srgbClr val="444444"/>
                </a:solidFill>
                <a:latin typeface="Times New Roman" panose="02020603050405020304" pitchFamily="18" charset="0"/>
                <a:cs typeface="Times New Roman" panose="02020603050405020304" pitchFamily="18" charset="0"/>
              </a:rPr>
              <a:t>. (</a:t>
            </a:r>
            <a:r>
              <a:rPr dirty="0" sz="2000" i="1" lang="en-US">
                <a:solidFill>
                  <a:srgbClr val="444444"/>
                </a:solidFill>
                <a:latin typeface="Times New Roman" panose="02020603050405020304" pitchFamily="18" charset="0"/>
                <a:cs typeface="Times New Roman" panose="02020603050405020304" pitchFamily="18" charset="0"/>
              </a:rPr>
              <a:t>We</a:t>
            </a:r>
            <a:r>
              <a:rPr dirty="0" sz="2000" lang="en-US">
                <a:solidFill>
                  <a:srgbClr val="444444"/>
                </a:solidFill>
                <a:latin typeface="Times New Roman" panose="02020603050405020304" pitchFamily="18" charset="0"/>
                <a:cs typeface="Times New Roman" panose="02020603050405020304" pitchFamily="18" charset="0"/>
              </a:rPr>
              <a:t> = first personal plural)</a:t>
            </a:r>
          </a:p>
          <a:p>
            <a:pPr fontAlgn="base">
              <a:buFont typeface="Arial" panose="020B0604020202020204" pitchFamily="34" charset="0"/>
              <a:buChar char="•"/>
            </a:pPr>
            <a:r>
              <a:rPr dirty="0" sz="2000" lang="en-US">
                <a:solidFill>
                  <a:srgbClr val="444444"/>
                </a:solidFill>
                <a:latin typeface="Times New Roman" panose="02020603050405020304" pitchFamily="18" charset="0"/>
                <a:cs typeface="Times New Roman" panose="02020603050405020304" pitchFamily="18" charset="0"/>
              </a:rPr>
              <a:t>Academic: </a:t>
            </a:r>
            <a:r>
              <a:rPr dirty="0" sz="2000" i="1" lang="en-US">
                <a:solidFill>
                  <a:srgbClr val="444444"/>
                </a:solidFill>
                <a:latin typeface="Times New Roman" panose="02020603050405020304" pitchFamily="18" charset="0"/>
                <a:cs typeface="Times New Roman" panose="02020603050405020304" pitchFamily="18" charset="0"/>
              </a:rPr>
              <a:t>Nowadays, everyone has a mobile phone</a:t>
            </a:r>
            <a:r>
              <a:rPr dirty="0" sz="2000" lang="en-US">
                <a:solidFill>
                  <a:srgbClr val="444444"/>
                </a:solidFill>
                <a:latin typeface="Times New Roman" panose="02020603050405020304" pitchFamily="18" charset="0"/>
                <a:cs typeface="Times New Roman" panose="02020603050405020304" pitchFamily="18" charset="0"/>
              </a:rPr>
              <a:t>. (</a:t>
            </a:r>
            <a:r>
              <a:rPr dirty="0" sz="2000" i="1" lang="en-US">
                <a:solidFill>
                  <a:srgbClr val="444444"/>
                </a:solidFill>
                <a:latin typeface="Times New Roman" panose="02020603050405020304" pitchFamily="18" charset="0"/>
                <a:cs typeface="Times New Roman" panose="02020603050405020304" pitchFamily="18" charset="0"/>
              </a:rPr>
              <a:t>Everyone</a:t>
            </a:r>
            <a:r>
              <a:rPr dirty="0" sz="2000" lang="en-US">
                <a:solidFill>
                  <a:srgbClr val="444444"/>
                </a:solidFill>
                <a:latin typeface="Times New Roman" panose="02020603050405020304" pitchFamily="18" charset="0"/>
                <a:cs typeface="Times New Roman" panose="02020603050405020304" pitchFamily="18" charset="0"/>
              </a:rPr>
              <a:t> = third person)</a:t>
            </a:r>
          </a:p>
          <a:p>
            <a:pPr fontAlgn="base">
              <a:buFont typeface="Arial" panose="020B0604020202020204" pitchFamily="34" charset="0"/>
              <a:buChar char="•"/>
            </a:pPr>
            <a:endParaRPr dirty="0" sz="2000" lang="en-US" smtClean="0">
              <a:solidFill>
                <a:srgbClr val="444444"/>
              </a:solidFill>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dirty="0" sz="2000" lang="en-US" smtClean="0">
                <a:solidFill>
                  <a:srgbClr val="444444"/>
                </a:solidFill>
                <a:latin typeface="Times New Roman" panose="02020603050405020304" pitchFamily="18" charset="0"/>
                <a:cs typeface="Times New Roman" panose="02020603050405020304" pitchFamily="18" charset="0"/>
              </a:rPr>
              <a:t>Too </a:t>
            </a:r>
            <a:r>
              <a:rPr dirty="0" sz="2000" lang="en-US">
                <a:solidFill>
                  <a:srgbClr val="444444"/>
                </a:solidFill>
                <a:latin typeface="Times New Roman" panose="02020603050405020304" pitchFamily="18" charset="0"/>
                <a:cs typeface="Times New Roman" panose="02020603050405020304" pitchFamily="18" charset="0"/>
              </a:rPr>
              <a:t>personal: </a:t>
            </a:r>
            <a:r>
              <a:rPr dirty="0" sz="2000" i="1" lang="en-US">
                <a:solidFill>
                  <a:srgbClr val="444444"/>
                </a:solidFill>
                <a:latin typeface="Times New Roman" panose="02020603050405020304" pitchFamily="18" charset="0"/>
                <a:cs typeface="Times New Roman" panose="02020603050405020304" pitchFamily="18" charset="0"/>
              </a:rPr>
              <a:t>Marketers try to convince you to buy their products</a:t>
            </a:r>
            <a:r>
              <a:rPr dirty="0" sz="2000" lang="en-US">
                <a:solidFill>
                  <a:srgbClr val="444444"/>
                </a:solidFill>
                <a:latin typeface="Times New Roman" panose="02020603050405020304" pitchFamily="18" charset="0"/>
                <a:cs typeface="Times New Roman" panose="02020603050405020304" pitchFamily="18" charset="0"/>
              </a:rPr>
              <a:t>. (</a:t>
            </a:r>
            <a:r>
              <a:rPr dirty="0" sz="2000" i="1" lang="en-US">
                <a:solidFill>
                  <a:srgbClr val="444444"/>
                </a:solidFill>
                <a:latin typeface="Times New Roman" panose="02020603050405020304" pitchFamily="18" charset="0"/>
                <a:cs typeface="Times New Roman" panose="02020603050405020304" pitchFamily="18" charset="0"/>
              </a:rPr>
              <a:t>you</a:t>
            </a:r>
            <a:r>
              <a:rPr dirty="0" sz="2000" lang="en-US">
                <a:solidFill>
                  <a:srgbClr val="444444"/>
                </a:solidFill>
                <a:latin typeface="Times New Roman" panose="02020603050405020304" pitchFamily="18" charset="0"/>
                <a:cs typeface="Times New Roman" panose="02020603050405020304" pitchFamily="18" charset="0"/>
              </a:rPr>
              <a:t> = second-person singular)</a:t>
            </a:r>
          </a:p>
          <a:p>
            <a:pPr fontAlgn="base">
              <a:buFont typeface="Arial" panose="020B0604020202020204" pitchFamily="34" charset="0"/>
              <a:buChar char="•"/>
            </a:pPr>
            <a:r>
              <a:rPr dirty="0" sz="2000" lang="en-US">
                <a:solidFill>
                  <a:srgbClr val="444444"/>
                </a:solidFill>
                <a:latin typeface="Times New Roman" panose="02020603050405020304" pitchFamily="18" charset="0"/>
                <a:cs typeface="Times New Roman" panose="02020603050405020304" pitchFamily="18" charset="0"/>
              </a:rPr>
              <a:t>Academic: </a:t>
            </a:r>
            <a:r>
              <a:rPr dirty="0" sz="2000" i="1" lang="en-US">
                <a:solidFill>
                  <a:srgbClr val="444444"/>
                </a:solidFill>
                <a:latin typeface="Times New Roman" panose="02020603050405020304" pitchFamily="18" charset="0"/>
                <a:cs typeface="Times New Roman" panose="02020603050405020304" pitchFamily="18" charset="0"/>
              </a:rPr>
              <a:t>Marketers try to convince people to buy their products</a:t>
            </a:r>
            <a:r>
              <a:rPr dirty="0" sz="2000" lang="en-US">
                <a:solidFill>
                  <a:srgbClr val="444444"/>
                </a:solidFill>
                <a:latin typeface="Times New Roman" panose="02020603050405020304" pitchFamily="18" charset="0"/>
                <a:cs typeface="Times New Roman" panose="02020603050405020304" pitchFamily="18" charset="0"/>
              </a:rPr>
              <a:t>. (</a:t>
            </a:r>
            <a:r>
              <a:rPr dirty="0" sz="2000" i="1" lang="en-US">
                <a:solidFill>
                  <a:srgbClr val="444444"/>
                </a:solidFill>
                <a:latin typeface="Times New Roman" panose="02020603050405020304" pitchFamily="18" charset="0"/>
                <a:cs typeface="Times New Roman" panose="02020603050405020304" pitchFamily="18" charset="0"/>
              </a:rPr>
              <a:t>people</a:t>
            </a:r>
            <a:r>
              <a:rPr dirty="0" sz="2000" lang="en-US">
                <a:solidFill>
                  <a:srgbClr val="444444"/>
                </a:solidFill>
                <a:latin typeface="Times New Roman" panose="02020603050405020304" pitchFamily="18" charset="0"/>
                <a:cs typeface="Times New Roman" panose="02020603050405020304" pitchFamily="18" charset="0"/>
              </a:rPr>
              <a:t> = third person perspective)</a:t>
            </a:r>
            <a:endParaRPr b="0" dirty="0" sz="2000" i="0" lang="en-US">
              <a:solidFill>
                <a:srgbClr val="444444"/>
              </a:solidFill>
              <a:effectLst/>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28" name="Rectangle 1"/>
          <p:cNvSpPr/>
          <p:nvPr/>
        </p:nvSpPr>
        <p:spPr>
          <a:xfrm>
            <a:off x="0" y="863590"/>
            <a:ext cx="9144000" cy="3647440"/>
          </a:xfrm>
          <a:prstGeom prst="rect"/>
        </p:spPr>
        <p:txBody>
          <a:bodyPr wrap="square">
            <a:spAutoFit/>
          </a:bodyPr>
          <a:p>
            <a:r>
              <a:rPr b="1" dirty="0" sz="2400" i="1" lang="en-US">
                <a:solidFill>
                  <a:srgbClr val="000000"/>
                </a:solidFill>
                <a:latin typeface="Times New Roman" panose="02020603050405020304" pitchFamily="18" charset="0"/>
                <a:cs typeface="Times New Roman" panose="02020603050405020304" pitchFamily="18" charset="0"/>
              </a:rPr>
              <a:t>Suggest improvements to the following sentences to avoid use of “you” and “we”. </a:t>
            </a:r>
            <a:endParaRPr b="1" dirty="0" sz="2400" lang="en-US">
              <a:solidFill>
                <a:srgbClr val="000000"/>
              </a:solidFill>
              <a:latin typeface="Times New Roman" panose="02020603050405020304" pitchFamily="18" charset="0"/>
              <a:cs typeface="Times New Roman" panose="02020603050405020304" pitchFamily="18" charset="0"/>
            </a:endParaRPr>
          </a:p>
          <a:p>
            <a:endParaRPr dirty="0" sz="2400" lang="en-US" smtClean="0">
              <a:solidFill>
                <a:srgbClr val="000000"/>
              </a:solidFill>
              <a:latin typeface="Times New Roman" panose="02020603050405020304" pitchFamily="18" charset="0"/>
              <a:cs typeface="Times New Roman" panose="02020603050405020304" pitchFamily="18" charset="0"/>
            </a:endParaRPr>
          </a:p>
          <a:p>
            <a:r>
              <a:rPr dirty="0" sz="2400" lang="en-US" smtClean="0">
                <a:solidFill>
                  <a:srgbClr val="000000"/>
                </a:solidFill>
                <a:latin typeface="Times New Roman" panose="02020603050405020304" pitchFamily="18" charset="0"/>
                <a:cs typeface="Times New Roman" panose="02020603050405020304" pitchFamily="18" charset="0"/>
              </a:rPr>
              <a:t>1</a:t>
            </a:r>
            <a:r>
              <a:rPr dirty="0" sz="2400" lang="en-US">
                <a:solidFill>
                  <a:srgbClr val="000000"/>
                </a:solidFill>
                <a:latin typeface="Times New Roman" panose="02020603050405020304" pitchFamily="18" charset="0"/>
                <a:cs typeface="Times New Roman" panose="02020603050405020304" pitchFamily="18" charset="0"/>
              </a:rPr>
              <a:t>. </a:t>
            </a:r>
            <a:r>
              <a:rPr b="1" dirty="0" sz="2400" lang="en-US">
                <a:solidFill>
                  <a:srgbClr val="000000"/>
                </a:solidFill>
                <a:latin typeface="Times New Roman" panose="02020603050405020304" pitchFamily="18" charset="0"/>
                <a:cs typeface="Times New Roman" panose="02020603050405020304" pitchFamily="18" charset="0"/>
              </a:rPr>
              <a:t>You can apply the same theory of learning </a:t>
            </a:r>
            <a:r>
              <a:rPr dirty="0" sz="2400" lang="en-US">
                <a:solidFill>
                  <a:srgbClr val="000000"/>
                </a:solidFill>
                <a:latin typeface="Times New Roman" panose="02020603050405020304" pitchFamily="18" charset="0"/>
                <a:cs typeface="Times New Roman" panose="02020603050405020304" pitchFamily="18" charset="0"/>
              </a:rPr>
              <a:t>to small children. </a:t>
            </a:r>
          </a:p>
          <a:p>
            <a:r>
              <a:rPr dirty="0" sz="2400" lang="en-US">
                <a:solidFill>
                  <a:srgbClr val="000000"/>
                </a:solidFill>
                <a:latin typeface="Times New Roman" panose="02020603050405020304" pitchFamily="18" charset="0"/>
                <a:cs typeface="Times New Roman" panose="02020603050405020304" pitchFamily="18" charset="0"/>
              </a:rPr>
              <a:t>2. </a:t>
            </a:r>
            <a:r>
              <a:rPr b="1" dirty="0" sz="2400" lang="en-US">
                <a:solidFill>
                  <a:srgbClr val="000000"/>
                </a:solidFill>
                <a:latin typeface="Times New Roman" panose="02020603050405020304" pitchFamily="18" charset="0"/>
                <a:cs typeface="Times New Roman" panose="02020603050405020304" pitchFamily="18" charset="0"/>
              </a:rPr>
              <a:t>You can only do this </a:t>
            </a:r>
            <a:r>
              <a:rPr dirty="0" sz="2400" lang="en-US">
                <a:solidFill>
                  <a:srgbClr val="000000"/>
                </a:solidFill>
                <a:latin typeface="Times New Roman" panose="02020603050405020304" pitchFamily="18" charset="0"/>
                <a:cs typeface="Times New Roman" panose="02020603050405020304" pitchFamily="18" charset="0"/>
              </a:rPr>
              <a:t>after the initial preparation has been conducted. </a:t>
            </a:r>
          </a:p>
          <a:p>
            <a:r>
              <a:rPr dirty="0" sz="2400" lang="en-US">
                <a:solidFill>
                  <a:srgbClr val="000000"/>
                </a:solidFill>
                <a:latin typeface="Times New Roman" panose="02020603050405020304" pitchFamily="18" charset="0"/>
                <a:cs typeface="Times New Roman" panose="02020603050405020304" pitchFamily="18" charset="0"/>
              </a:rPr>
              <a:t>3. The figures are accurate to within 1%, but </a:t>
            </a:r>
            <a:r>
              <a:rPr b="1" dirty="0" sz="2400" lang="en-US">
                <a:solidFill>
                  <a:srgbClr val="000000"/>
                </a:solidFill>
                <a:latin typeface="Times New Roman" panose="02020603050405020304" pitchFamily="18" charset="0"/>
                <a:cs typeface="Times New Roman" panose="02020603050405020304" pitchFamily="18" charset="0"/>
              </a:rPr>
              <a:t>you should note that </a:t>
            </a:r>
            <a:r>
              <a:rPr dirty="0" sz="2400" lang="en-US">
                <a:solidFill>
                  <a:srgbClr val="000000"/>
                </a:solidFill>
                <a:latin typeface="Times New Roman" panose="02020603050405020304" pitchFamily="18" charset="0"/>
                <a:cs typeface="Times New Roman" panose="02020603050405020304" pitchFamily="18" charset="0"/>
              </a:rPr>
              <a:t>local variations may apply. </a:t>
            </a:r>
          </a:p>
          <a:p>
            <a:r>
              <a:rPr dirty="0" sz="2400" lang="en-US">
                <a:solidFill>
                  <a:srgbClr val="000000"/>
                </a:solidFill>
                <a:latin typeface="Times New Roman" panose="02020603050405020304" pitchFamily="18" charset="0"/>
                <a:cs typeface="Times New Roman" panose="02020603050405020304" pitchFamily="18" charset="0"/>
              </a:rPr>
              <a:t>4. </a:t>
            </a:r>
            <a:r>
              <a:rPr b="1" dirty="0" sz="2400" lang="en-US">
                <a:solidFill>
                  <a:srgbClr val="000000"/>
                </a:solidFill>
                <a:latin typeface="Times New Roman" panose="02020603050405020304" pitchFamily="18" charset="0"/>
                <a:cs typeface="Times New Roman" panose="02020603050405020304" pitchFamily="18" charset="0"/>
              </a:rPr>
              <a:t>In the second section of the report, we will </a:t>
            </a:r>
            <a:r>
              <a:rPr dirty="0" sz="2400" lang="en-US">
                <a:solidFill>
                  <a:srgbClr val="000000"/>
                </a:solidFill>
                <a:latin typeface="Times New Roman" panose="02020603050405020304" pitchFamily="18" charset="0"/>
                <a:cs typeface="Times New Roman" panose="02020603050405020304" pitchFamily="18" charset="0"/>
              </a:rPr>
              <a:t>consider the environmental consequences.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588" name="TextBox 1"/>
          <p:cNvSpPr txBox="1">
            <a:spLocks noChangeArrowheads="1"/>
          </p:cNvSpPr>
          <p:nvPr/>
        </p:nvSpPr>
        <p:spPr bwMode="auto">
          <a:xfrm>
            <a:off x="395536" y="1199530"/>
            <a:ext cx="8640960" cy="2225040"/>
          </a:xfrm>
          <a:prstGeom prst="rect"/>
          <a:noFill/>
          <a:ln>
            <a:noFill/>
          </a:ln>
        </p:spPr>
        <p:txBody>
          <a:bodyPr wrap="square">
            <a:spAutoFit/>
          </a:bodyPr>
          <a:lstStyle>
            <a:lvl1pPr eaLnBrk="0" hangingPunct="0">
              <a:defRPr>
                <a:solidFill>
                  <a:schemeClr val="tx1"/>
                </a:solidFill>
                <a:latin typeface="Book Antiqua" panose="02040602050305030304" pitchFamily="18" charset="0"/>
                <a:ea typeface="MS PGothic" panose="020B0600070205080204" pitchFamily="34" charset="-128"/>
              </a:defRPr>
            </a:lvl1pPr>
            <a:lvl2pPr eaLnBrk="0" hangingPunct="0">
              <a:defRPr>
                <a:solidFill>
                  <a:schemeClr val="tx1"/>
                </a:solidFill>
                <a:latin typeface="Book Antiqua" panose="02040602050305030304" pitchFamily="18" charset="0"/>
                <a:ea typeface="MS PGothic" panose="020B0600070205080204" pitchFamily="34" charset="-128"/>
              </a:defRPr>
            </a:lvl2pPr>
            <a:lvl3pPr eaLnBrk="0" hangingPunct="0" indent="-228600" marL="1143000">
              <a:defRPr>
                <a:solidFill>
                  <a:schemeClr val="tx1"/>
                </a:solidFill>
                <a:latin typeface="Book Antiqua" panose="02040602050305030304" pitchFamily="18" charset="0"/>
                <a:ea typeface="MS PGothic" panose="020B0600070205080204" pitchFamily="34" charset="-128"/>
              </a:defRPr>
            </a:lvl3pPr>
            <a:lvl4pPr eaLnBrk="0" hangingPunct="0" indent="-228600" marL="1600200">
              <a:defRPr>
                <a:solidFill>
                  <a:schemeClr val="tx1"/>
                </a:solidFill>
                <a:latin typeface="Book Antiqua" panose="02040602050305030304" pitchFamily="18" charset="0"/>
                <a:ea typeface="MS PGothic" panose="020B0600070205080204" pitchFamily="34" charset="-128"/>
              </a:defRPr>
            </a:lvl4pPr>
            <a:lvl5pPr eaLnBrk="0" hangingPunct="0" indent="-228600" marL="2057400">
              <a:defRPr>
                <a:solidFill>
                  <a:schemeClr val="tx1"/>
                </a:solidFill>
                <a:latin typeface="Book Antiqua" panose="02040602050305030304" pitchFamily="18" charset="0"/>
                <a:ea typeface="MS PGothic" panose="020B0600070205080204" pitchFamily="34" charset="-128"/>
              </a:defRPr>
            </a:lvl5pPr>
            <a:lvl6pPr defTabSz="457200" eaLnBrk="0" fontAlgn="base" hangingPunct="0" indent="-228600" marL="2514600">
              <a:spcBef>
                <a:spcPct val="0"/>
              </a:spcBef>
              <a:spcAft>
                <a:spcPct val="0"/>
              </a:spcAft>
              <a:defRPr>
                <a:solidFill>
                  <a:schemeClr val="tx1"/>
                </a:solidFill>
                <a:latin typeface="Book Antiqua" panose="02040602050305030304" pitchFamily="18" charset="0"/>
                <a:ea typeface="MS PGothic" panose="020B0600070205080204" pitchFamily="34" charset="-128"/>
              </a:defRPr>
            </a:lvl6pPr>
            <a:lvl7pPr defTabSz="457200" eaLnBrk="0" fontAlgn="base" hangingPunct="0" indent="-228600" marL="2971800">
              <a:spcBef>
                <a:spcPct val="0"/>
              </a:spcBef>
              <a:spcAft>
                <a:spcPct val="0"/>
              </a:spcAft>
              <a:defRPr>
                <a:solidFill>
                  <a:schemeClr val="tx1"/>
                </a:solidFill>
                <a:latin typeface="Book Antiqua" panose="02040602050305030304" pitchFamily="18" charset="0"/>
                <a:ea typeface="MS PGothic" panose="020B0600070205080204" pitchFamily="34" charset="-128"/>
              </a:defRPr>
            </a:lvl7pPr>
            <a:lvl8pPr defTabSz="457200" eaLnBrk="0" fontAlgn="base" hangingPunct="0" indent="-228600" marL="3429000">
              <a:spcBef>
                <a:spcPct val="0"/>
              </a:spcBef>
              <a:spcAft>
                <a:spcPct val="0"/>
              </a:spcAft>
              <a:defRPr>
                <a:solidFill>
                  <a:schemeClr val="tx1"/>
                </a:solidFill>
                <a:latin typeface="Book Antiqua" panose="02040602050305030304" pitchFamily="18" charset="0"/>
                <a:ea typeface="MS PGothic" panose="020B0600070205080204" pitchFamily="34" charset="-128"/>
              </a:defRPr>
            </a:lvl8pPr>
            <a:lvl9pPr defTabSz="457200" eaLnBrk="0" fontAlgn="base" hangingPunct="0" indent="-228600" marL="3886200">
              <a:spcBef>
                <a:spcPct val="0"/>
              </a:spcBef>
              <a:spcAft>
                <a:spcPct val="0"/>
              </a:spcAft>
              <a:defRPr>
                <a:solidFill>
                  <a:schemeClr val="tx1"/>
                </a:solidFill>
                <a:latin typeface="Book Antiqua" panose="02040602050305030304" pitchFamily="18" charset="0"/>
                <a:ea typeface="MS PGothic" panose="020B0600070205080204" pitchFamily="34" charset="-128"/>
              </a:defRPr>
            </a:lvl9pPr>
          </a:lstStyle>
          <a:p>
            <a:r>
              <a:rPr dirty="0" sz="3600" lang="en-US">
                <a:latin typeface="Times New Roman" panose="02020603050405020304" pitchFamily="18" charset="0"/>
                <a:cs typeface="Times New Roman" panose="02020603050405020304" pitchFamily="18" charset="0"/>
              </a:rPr>
              <a:t>Do you use the same tone, words, and </a:t>
            </a:r>
            <a:r>
              <a:rPr dirty="0" sz="3600" lang="en-US" smtClean="0">
                <a:latin typeface="Times New Roman" panose="02020603050405020304" pitchFamily="18" charset="0"/>
                <a:cs typeface="Times New Roman" panose="02020603050405020304" pitchFamily="18" charset="0"/>
              </a:rPr>
              <a:t>phrases to </a:t>
            </a:r>
            <a:r>
              <a:rPr dirty="0" sz="3600" lang="en-US">
                <a:latin typeface="Times New Roman" panose="02020603050405020304" pitchFamily="18" charset="0"/>
                <a:cs typeface="Times New Roman" panose="02020603050405020304" pitchFamily="18" charset="0"/>
              </a:rPr>
              <a:t>communicate with your friends as you </a:t>
            </a:r>
            <a:r>
              <a:rPr dirty="0" sz="3600" lang="en-US" smtClean="0">
                <a:latin typeface="Times New Roman" panose="02020603050405020304" pitchFamily="18" charset="0"/>
                <a:cs typeface="Times New Roman" panose="02020603050405020304" pitchFamily="18" charset="0"/>
              </a:rPr>
              <a:t>do when </a:t>
            </a:r>
            <a:r>
              <a:rPr dirty="0" sz="3600" lang="en-US">
                <a:latin typeface="Times New Roman" panose="02020603050405020304" pitchFamily="18" charset="0"/>
                <a:cs typeface="Times New Roman" panose="02020603050405020304" pitchFamily="18" charset="0"/>
              </a:rPr>
              <a:t>you communicate with your parents </a:t>
            </a:r>
            <a:r>
              <a:rPr dirty="0" sz="3600" lang="en-US" smtClean="0">
                <a:latin typeface="Times New Roman" panose="02020603050405020304" pitchFamily="18" charset="0"/>
                <a:cs typeface="Times New Roman" panose="02020603050405020304" pitchFamily="18" charset="0"/>
              </a:rPr>
              <a:t>or your </a:t>
            </a:r>
            <a:r>
              <a:rPr dirty="0" sz="3600" lang="en-US">
                <a:latin typeface="Times New Roman" panose="02020603050405020304" pitchFamily="18" charset="0"/>
                <a:cs typeface="Times New Roman" panose="02020603050405020304" pitchFamily="18" charset="0"/>
              </a:rPr>
              <a:t>teachers?</a:t>
            </a:r>
            <a:endParaRPr altLang="en-US" dirty="0" sz="3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29" name="Rectangle 1"/>
          <p:cNvSpPr/>
          <p:nvPr/>
        </p:nvSpPr>
        <p:spPr>
          <a:xfrm>
            <a:off x="107504" y="843558"/>
            <a:ext cx="8928992" cy="1869441"/>
          </a:xfrm>
          <a:prstGeom prst="rect"/>
        </p:spPr>
        <p:txBody>
          <a:bodyPr wrap="square">
            <a:spAutoFit/>
          </a:bodyPr>
          <a:p>
            <a:endParaRPr dirty="0" sz="2400" lang="en-US">
              <a:solidFill>
                <a:srgbClr val="000000"/>
              </a:solidFill>
              <a:latin typeface="Times New Roman" panose="02020603050405020304" pitchFamily="18" charset="0"/>
              <a:cs typeface="Times New Roman" panose="02020603050405020304" pitchFamily="18" charset="0"/>
            </a:endParaRPr>
          </a:p>
          <a:p>
            <a:r>
              <a:rPr dirty="0" sz="2400" lang="en-US">
                <a:solidFill>
                  <a:srgbClr val="000000"/>
                </a:solidFill>
                <a:latin typeface="Times New Roman" panose="02020603050405020304" pitchFamily="18" charset="0"/>
                <a:cs typeface="Times New Roman" panose="02020603050405020304" pitchFamily="18" charset="0"/>
              </a:rPr>
              <a:t>1. </a:t>
            </a:r>
            <a:r>
              <a:rPr b="1" dirty="0" sz="2400" lang="en-US">
                <a:solidFill>
                  <a:srgbClr val="000000"/>
                </a:solidFill>
                <a:latin typeface="Times New Roman" panose="02020603050405020304" pitchFamily="18" charset="0"/>
                <a:cs typeface="Times New Roman" panose="02020603050405020304" pitchFamily="18" charset="0"/>
              </a:rPr>
              <a:t>The same theory of learning can be applied </a:t>
            </a:r>
            <a:endParaRPr dirty="0" sz="2400" lang="en-US">
              <a:solidFill>
                <a:srgbClr val="000000"/>
              </a:solidFill>
              <a:latin typeface="Times New Roman" panose="02020603050405020304" pitchFamily="18" charset="0"/>
              <a:cs typeface="Times New Roman" panose="02020603050405020304" pitchFamily="18" charset="0"/>
            </a:endParaRPr>
          </a:p>
          <a:p>
            <a:r>
              <a:rPr dirty="0" sz="2400" lang="en-US">
                <a:solidFill>
                  <a:srgbClr val="000000"/>
                </a:solidFill>
                <a:latin typeface="Times New Roman" panose="02020603050405020304" pitchFamily="18" charset="0"/>
                <a:cs typeface="Times New Roman" panose="02020603050405020304" pitchFamily="18" charset="0"/>
              </a:rPr>
              <a:t>2. </a:t>
            </a:r>
            <a:r>
              <a:rPr b="1" dirty="0" sz="2400" lang="en-US">
                <a:solidFill>
                  <a:srgbClr val="000000"/>
                </a:solidFill>
                <a:latin typeface="Times New Roman" panose="02020603050405020304" pitchFamily="18" charset="0"/>
                <a:cs typeface="Times New Roman" panose="02020603050405020304" pitchFamily="18" charset="0"/>
              </a:rPr>
              <a:t>This can only be done </a:t>
            </a:r>
            <a:endParaRPr dirty="0" sz="2400" lang="en-US">
              <a:solidFill>
                <a:srgbClr val="000000"/>
              </a:solidFill>
              <a:latin typeface="Times New Roman" panose="02020603050405020304" pitchFamily="18" charset="0"/>
              <a:cs typeface="Times New Roman" panose="02020603050405020304" pitchFamily="18" charset="0"/>
            </a:endParaRPr>
          </a:p>
          <a:p>
            <a:r>
              <a:rPr dirty="0" sz="2400" lang="en-US">
                <a:solidFill>
                  <a:srgbClr val="000000"/>
                </a:solidFill>
                <a:latin typeface="Times New Roman" panose="02020603050405020304" pitchFamily="18" charset="0"/>
                <a:cs typeface="Times New Roman" panose="02020603050405020304" pitchFamily="18" charset="0"/>
              </a:rPr>
              <a:t>3. </a:t>
            </a:r>
            <a:r>
              <a:rPr b="1" dirty="0" sz="2400" lang="en-US">
                <a:solidFill>
                  <a:srgbClr val="000000"/>
                </a:solidFill>
                <a:latin typeface="Times New Roman" panose="02020603050405020304" pitchFamily="18" charset="0"/>
                <a:cs typeface="Times New Roman" panose="02020603050405020304" pitchFamily="18" charset="0"/>
              </a:rPr>
              <a:t>it should be noted that </a:t>
            </a:r>
            <a:endParaRPr dirty="0" sz="2400" lang="en-US">
              <a:solidFill>
                <a:srgbClr val="000000"/>
              </a:solidFill>
              <a:latin typeface="Times New Roman" panose="02020603050405020304" pitchFamily="18" charset="0"/>
              <a:cs typeface="Times New Roman" panose="02020603050405020304" pitchFamily="18" charset="0"/>
            </a:endParaRPr>
          </a:p>
          <a:p>
            <a:r>
              <a:rPr dirty="0" sz="2400" lang="en-US">
                <a:solidFill>
                  <a:srgbClr val="000000"/>
                </a:solidFill>
                <a:latin typeface="Times New Roman" panose="02020603050405020304" pitchFamily="18" charset="0"/>
                <a:cs typeface="Times New Roman" panose="02020603050405020304" pitchFamily="18" charset="0"/>
              </a:rPr>
              <a:t>4. </a:t>
            </a:r>
            <a:r>
              <a:rPr b="1" dirty="0" sz="2400" lang="en-US">
                <a:solidFill>
                  <a:srgbClr val="000000"/>
                </a:solidFill>
                <a:latin typeface="Times New Roman" panose="02020603050405020304" pitchFamily="18" charset="0"/>
                <a:cs typeface="Times New Roman" panose="02020603050405020304" pitchFamily="18" charset="0"/>
              </a:rPr>
              <a:t>The second section of the report will </a:t>
            </a:r>
            <a:endParaRPr dirty="0" sz="2400" lang="en-US">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30" name="Rectangle 1"/>
          <p:cNvSpPr/>
          <p:nvPr/>
        </p:nvSpPr>
        <p:spPr>
          <a:xfrm>
            <a:off x="0" y="699542"/>
            <a:ext cx="9036496" cy="3329940"/>
          </a:xfrm>
          <a:prstGeom prst="rect"/>
        </p:spPr>
        <p:txBody>
          <a:bodyPr wrap="square">
            <a:spAutoFit/>
          </a:bodyPr>
          <a:p>
            <a:r>
              <a:rPr b="1" dirty="0" sz="2000" i="1" lang="en-US">
                <a:solidFill>
                  <a:srgbClr val="000000"/>
                </a:solidFill>
                <a:latin typeface="Times New Roman" panose="02020603050405020304" pitchFamily="18" charset="0"/>
                <a:cs typeface="Times New Roman" panose="02020603050405020304" pitchFamily="18" charset="0"/>
              </a:rPr>
              <a:t>Suggest alternatives to the following to avoid use of personal language. </a:t>
            </a:r>
            <a:endParaRPr b="1" dirty="0" sz="2000" lang="en-US">
              <a:solidFill>
                <a:srgbClr val="000000"/>
              </a:solidFill>
              <a:latin typeface="Times New Roman" panose="02020603050405020304" pitchFamily="18" charset="0"/>
              <a:cs typeface="Times New Roman" panose="02020603050405020304" pitchFamily="18" charset="0"/>
            </a:endParaRPr>
          </a:p>
          <a:p>
            <a:endParaRPr dirty="0" lang="en-US" smtClean="0">
              <a:solidFill>
                <a:srgbClr val="000000"/>
              </a:solidFill>
              <a:latin typeface="Arial" panose="020B0604020202020204" pitchFamily="34" charset="0"/>
            </a:endParaRPr>
          </a:p>
          <a:p>
            <a:pPr indent="-342900" marL="342900">
              <a:buAutoNum type="arabicPeriod"/>
            </a:pPr>
            <a:r>
              <a:rPr b="1" dirty="0" lang="en-US" smtClean="0">
                <a:solidFill>
                  <a:srgbClr val="000000"/>
                </a:solidFill>
                <a:latin typeface="Arial" panose="020B0604020202020204" pitchFamily="34" charset="0"/>
              </a:rPr>
              <a:t>In </a:t>
            </a:r>
            <a:r>
              <a:rPr b="1" dirty="0" lang="en-US">
                <a:solidFill>
                  <a:srgbClr val="000000"/>
                </a:solidFill>
                <a:latin typeface="Arial" panose="020B0604020202020204" pitchFamily="34" charset="0"/>
              </a:rPr>
              <a:t>this essay I will discuss </a:t>
            </a:r>
            <a:r>
              <a:rPr dirty="0" lang="en-US">
                <a:solidFill>
                  <a:srgbClr val="000000"/>
                </a:solidFill>
                <a:latin typeface="Arial" panose="020B0604020202020204" pitchFamily="34" charset="0"/>
              </a:rPr>
              <a:t>the main differences between the English and Scottish </a:t>
            </a:r>
            <a:endParaRPr dirty="0" lang="en-US" smtClean="0">
              <a:solidFill>
                <a:srgbClr val="000000"/>
              </a:solidFill>
              <a:latin typeface="Arial" panose="020B0604020202020204" pitchFamily="34" charset="0"/>
            </a:endParaRPr>
          </a:p>
          <a:p>
            <a:r>
              <a:rPr dirty="0" lang="en-US" smtClean="0">
                <a:solidFill>
                  <a:srgbClr val="000000"/>
                </a:solidFill>
                <a:latin typeface="Arial" panose="020B0604020202020204" pitchFamily="34" charset="0"/>
              </a:rPr>
              <a:t>legal </a:t>
            </a:r>
            <a:r>
              <a:rPr dirty="0" lang="en-US">
                <a:solidFill>
                  <a:srgbClr val="000000"/>
                </a:solidFill>
                <a:latin typeface="Arial" panose="020B0604020202020204" pitchFamily="34" charset="0"/>
              </a:rPr>
              <a:t>systems. </a:t>
            </a:r>
          </a:p>
          <a:p>
            <a:r>
              <a:rPr dirty="0" lang="en-US">
                <a:solidFill>
                  <a:srgbClr val="000000"/>
                </a:solidFill>
                <a:latin typeface="Arial" panose="020B0604020202020204" pitchFamily="34" charset="0"/>
              </a:rPr>
              <a:t>2. I have divided my report into five sections. </a:t>
            </a:r>
          </a:p>
          <a:p>
            <a:r>
              <a:rPr dirty="0" lang="en-US">
                <a:solidFill>
                  <a:srgbClr val="000000"/>
                </a:solidFill>
                <a:latin typeface="Arial" panose="020B0604020202020204" pitchFamily="34" charset="0"/>
              </a:rPr>
              <a:t>3. </a:t>
            </a:r>
            <a:r>
              <a:rPr b="1" dirty="0" lang="en-US">
                <a:solidFill>
                  <a:srgbClr val="000000"/>
                </a:solidFill>
                <a:latin typeface="Arial" panose="020B0604020202020204" pitchFamily="34" charset="0"/>
              </a:rPr>
              <a:t>I will conclude </a:t>
            </a:r>
            <a:r>
              <a:rPr dirty="0" lang="en-US">
                <a:solidFill>
                  <a:srgbClr val="000000"/>
                </a:solidFill>
                <a:latin typeface="Arial" panose="020B0604020202020204" pitchFamily="34" charset="0"/>
              </a:rPr>
              <a:t>by proposing that all drugs should be legalized. </a:t>
            </a:r>
          </a:p>
          <a:p>
            <a:r>
              <a:rPr dirty="0" lang="en-US">
                <a:solidFill>
                  <a:srgbClr val="000000"/>
                </a:solidFill>
                <a:latin typeface="Arial" panose="020B0604020202020204" pitchFamily="34" charset="0"/>
              </a:rPr>
              <a:t>4. </a:t>
            </a:r>
            <a:r>
              <a:rPr b="1" dirty="0" lang="en-US">
                <a:solidFill>
                  <a:srgbClr val="000000"/>
                </a:solidFill>
                <a:latin typeface="Arial" panose="020B0604020202020204" pitchFamily="34" charset="0"/>
              </a:rPr>
              <a:t>The opinion of the present author in this essay is that </a:t>
            </a:r>
            <a:r>
              <a:rPr dirty="0" lang="en-US">
                <a:solidFill>
                  <a:srgbClr val="000000"/>
                </a:solidFill>
                <a:latin typeface="Arial" panose="020B0604020202020204" pitchFamily="34" charset="0"/>
              </a:rPr>
              <a:t>the importance of the </a:t>
            </a:r>
            <a:endParaRPr dirty="0" lang="en-US" smtClean="0">
              <a:solidFill>
                <a:srgbClr val="000000"/>
              </a:solidFill>
              <a:latin typeface="Arial" panose="020B0604020202020204" pitchFamily="34" charset="0"/>
            </a:endParaRPr>
          </a:p>
          <a:p>
            <a:r>
              <a:rPr dirty="0" lang="en-US" smtClean="0">
                <a:solidFill>
                  <a:srgbClr val="000000"/>
                </a:solidFill>
                <a:latin typeface="Arial" panose="020B0604020202020204" pitchFamily="34" charset="0"/>
              </a:rPr>
              <a:t>monarchy </a:t>
            </a:r>
            <a:r>
              <a:rPr dirty="0" lang="en-US">
                <a:solidFill>
                  <a:srgbClr val="000000"/>
                </a:solidFill>
                <a:latin typeface="Arial" panose="020B0604020202020204" pitchFamily="34" charset="0"/>
              </a:rPr>
              <a:t>should be reduced. </a:t>
            </a:r>
          </a:p>
          <a:p>
            <a:r>
              <a:rPr dirty="0" lang="en-US">
                <a:solidFill>
                  <a:srgbClr val="000000"/>
                </a:solidFill>
                <a:latin typeface="Arial" panose="020B0604020202020204" pitchFamily="34" charset="0"/>
              </a:rPr>
              <a:t>5. </a:t>
            </a:r>
            <a:r>
              <a:rPr b="1" dirty="0" lang="en-US">
                <a:solidFill>
                  <a:srgbClr val="000000"/>
                </a:solidFill>
                <a:latin typeface="Arial" panose="020B0604020202020204" pitchFamily="34" charset="0"/>
              </a:rPr>
              <a:t>In the third part of the essay, we will look </a:t>
            </a:r>
            <a:r>
              <a:rPr dirty="0" lang="en-US">
                <a:solidFill>
                  <a:srgbClr val="000000"/>
                </a:solidFill>
                <a:latin typeface="Arial" panose="020B0604020202020204" pitchFamily="34" charset="0"/>
              </a:rPr>
              <a:t>at the reasons for public hysteria over </a:t>
            </a:r>
            <a:endParaRPr dirty="0" lang="en-US" smtClean="0">
              <a:solidFill>
                <a:srgbClr val="000000"/>
              </a:solidFill>
              <a:latin typeface="Arial" panose="020B0604020202020204" pitchFamily="34" charset="0"/>
            </a:endParaRPr>
          </a:p>
          <a:p>
            <a:r>
              <a:rPr dirty="0" lang="en-US" smtClean="0">
                <a:solidFill>
                  <a:srgbClr val="000000"/>
                </a:solidFill>
                <a:latin typeface="Arial" panose="020B0604020202020204" pitchFamily="34" charset="0"/>
              </a:rPr>
              <a:t>the </a:t>
            </a:r>
            <a:r>
              <a:rPr dirty="0" lang="en-US">
                <a:solidFill>
                  <a:srgbClr val="000000"/>
                </a:solidFill>
                <a:latin typeface="Arial" panose="020B0604020202020204" pitchFamily="34" charset="0"/>
              </a:rPr>
              <a:t>SARS virus. </a:t>
            </a:r>
          </a:p>
          <a:p>
            <a:r>
              <a:rPr b="1" dirty="0" lang="en-US">
                <a:solidFill>
                  <a:srgbClr val="000000"/>
                </a:solidFill>
                <a:latin typeface="Arial" panose="020B0604020202020204" pitchFamily="34" charset="0"/>
              </a:rPr>
              <a:t>6. Although I am not an expert in the field, I have tried very hard to understand </a:t>
            </a:r>
            <a:endParaRPr b="1" dirty="0" lang="en-US" smtClean="0">
              <a:solidFill>
                <a:srgbClr val="000000"/>
              </a:solidFill>
              <a:latin typeface="Arial" panose="020B0604020202020204" pitchFamily="34" charset="0"/>
            </a:endParaRPr>
          </a:p>
          <a:p>
            <a:r>
              <a:rPr b="1" dirty="0" lang="en-US" smtClean="0">
                <a:solidFill>
                  <a:srgbClr val="000000"/>
                </a:solidFill>
                <a:latin typeface="Arial" panose="020B0604020202020204" pitchFamily="34" charset="0"/>
              </a:rPr>
              <a:t>the </a:t>
            </a:r>
            <a:r>
              <a:rPr b="1" dirty="0" lang="en-US">
                <a:solidFill>
                  <a:srgbClr val="000000"/>
                </a:solidFill>
                <a:latin typeface="Arial" panose="020B0604020202020204" pitchFamily="34" charset="0"/>
              </a:rPr>
              <a:t>main ideas. </a:t>
            </a:r>
            <a:endParaRPr dirty="0" lang="en-US">
              <a:solidFill>
                <a:srgbClr val="000000"/>
              </a:solidFill>
              <a:latin typeface="Arial" panose="020B060402020202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31" name="Rectangle 1"/>
          <p:cNvSpPr/>
          <p:nvPr/>
        </p:nvSpPr>
        <p:spPr>
          <a:xfrm>
            <a:off x="0" y="902786"/>
            <a:ext cx="9036496" cy="2529840"/>
          </a:xfrm>
          <a:prstGeom prst="rect"/>
        </p:spPr>
        <p:txBody>
          <a:bodyPr wrap="square">
            <a:spAutoFit/>
          </a:bodyPr>
          <a:p>
            <a:endParaRPr dirty="0" sz="2000" lang="en-US">
              <a:solidFill>
                <a:srgbClr val="000000"/>
              </a:solidFill>
              <a:latin typeface="Arial" panose="020B0604020202020204" pitchFamily="34" charset="0"/>
            </a:endParaRPr>
          </a:p>
          <a:p>
            <a:r>
              <a:rPr dirty="0" lang="en-US">
                <a:solidFill>
                  <a:srgbClr val="000000"/>
                </a:solidFill>
                <a:latin typeface="Arial" panose="020B0604020202020204" pitchFamily="34" charset="0"/>
              </a:rPr>
              <a:t>1. </a:t>
            </a:r>
            <a:r>
              <a:rPr b="1" dirty="0" lang="en-US">
                <a:solidFill>
                  <a:srgbClr val="000000"/>
                </a:solidFill>
                <a:latin typeface="Arial" panose="020B0604020202020204" pitchFamily="34" charset="0"/>
              </a:rPr>
              <a:t>This essay will discuss </a:t>
            </a:r>
            <a:endParaRPr dirty="0" lang="en-US">
              <a:solidFill>
                <a:srgbClr val="000000"/>
              </a:solidFill>
              <a:latin typeface="Arial" panose="020B0604020202020204" pitchFamily="34" charset="0"/>
            </a:endParaRPr>
          </a:p>
          <a:p>
            <a:r>
              <a:rPr dirty="0" lang="en-US">
                <a:solidFill>
                  <a:srgbClr val="000000"/>
                </a:solidFill>
                <a:latin typeface="Arial" panose="020B0604020202020204" pitchFamily="34" charset="0"/>
              </a:rPr>
              <a:t>2. </a:t>
            </a:r>
            <a:r>
              <a:rPr b="1" dirty="0" lang="en-US">
                <a:solidFill>
                  <a:srgbClr val="000000"/>
                </a:solidFill>
                <a:latin typeface="Arial" panose="020B0604020202020204" pitchFamily="34" charset="0"/>
              </a:rPr>
              <a:t>The report has been divided into five sections OR There are five sections in this report </a:t>
            </a:r>
            <a:endParaRPr dirty="0" lang="en-US">
              <a:solidFill>
                <a:srgbClr val="000000"/>
              </a:solidFill>
              <a:latin typeface="Arial" panose="020B0604020202020204" pitchFamily="34" charset="0"/>
            </a:endParaRPr>
          </a:p>
          <a:p>
            <a:r>
              <a:rPr dirty="0" lang="en-US">
                <a:solidFill>
                  <a:srgbClr val="000000"/>
                </a:solidFill>
                <a:latin typeface="Arial" panose="020B0604020202020204" pitchFamily="34" charset="0"/>
              </a:rPr>
              <a:t>3. </a:t>
            </a:r>
            <a:r>
              <a:rPr b="1" dirty="0" lang="en-US">
                <a:solidFill>
                  <a:srgbClr val="000000"/>
                </a:solidFill>
                <a:latin typeface="Arial" panose="020B0604020202020204" pitchFamily="34" charset="0"/>
              </a:rPr>
              <a:t>The essay will conclude </a:t>
            </a:r>
            <a:endParaRPr dirty="0" lang="en-US">
              <a:solidFill>
                <a:srgbClr val="000000"/>
              </a:solidFill>
              <a:latin typeface="Arial" panose="020B0604020202020204" pitchFamily="34" charset="0"/>
            </a:endParaRPr>
          </a:p>
          <a:p>
            <a:r>
              <a:rPr dirty="0" lang="en-US">
                <a:solidFill>
                  <a:srgbClr val="000000"/>
                </a:solidFill>
                <a:latin typeface="Arial" panose="020B0604020202020204" pitchFamily="34" charset="0"/>
              </a:rPr>
              <a:t>4. </a:t>
            </a:r>
            <a:r>
              <a:rPr b="1" dirty="0" lang="en-US">
                <a:solidFill>
                  <a:srgbClr val="000000"/>
                </a:solidFill>
                <a:latin typeface="Arial" panose="020B0604020202020204" pitchFamily="34" charset="0"/>
              </a:rPr>
              <a:t>The importance of the monarchy should be reduced because</a:t>
            </a:r>
            <a:r>
              <a:rPr dirty="0" lang="en-US">
                <a:solidFill>
                  <a:srgbClr val="000000"/>
                </a:solidFill>
                <a:latin typeface="Arial" panose="020B0604020202020204" pitchFamily="34" charset="0"/>
              </a:rPr>
              <a:t>... (explain, with evidence) </a:t>
            </a:r>
          </a:p>
          <a:p>
            <a:r>
              <a:rPr dirty="0" lang="en-US">
                <a:solidFill>
                  <a:srgbClr val="000000"/>
                </a:solidFill>
                <a:latin typeface="Arial" panose="020B0604020202020204" pitchFamily="34" charset="0"/>
              </a:rPr>
              <a:t>5. </a:t>
            </a:r>
            <a:r>
              <a:rPr b="1" dirty="0" lang="en-US">
                <a:solidFill>
                  <a:srgbClr val="000000"/>
                </a:solidFill>
                <a:latin typeface="Arial" panose="020B0604020202020204" pitchFamily="34" charset="0"/>
              </a:rPr>
              <a:t>The third part of the essay will examine </a:t>
            </a:r>
            <a:r>
              <a:rPr dirty="0" lang="en-US">
                <a:solidFill>
                  <a:srgbClr val="000000"/>
                </a:solidFill>
                <a:latin typeface="Arial" panose="020B0604020202020204" pitchFamily="34" charset="0"/>
              </a:rPr>
              <a:t>/ </a:t>
            </a:r>
            <a:r>
              <a:rPr b="1" dirty="0" lang="en-US">
                <a:solidFill>
                  <a:srgbClr val="000000"/>
                </a:solidFill>
                <a:latin typeface="Arial" panose="020B0604020202020204" pitchFamily="34" charset="0"/>
              </a:rPr>
              <a:t>discuss </a:t>
            </a:r>
            <a:r>
              <a:rPr dirty="0" lang="en-US">
                <a:solidFill>
                  <a:srgbClr val="000000"/>
                </a:solidFill>
                <a:latin typeface="Arial" panose="020B0604020202020204" pitchFamily="34" charset="0"/>
              </a:rPr>
              <a:t>/ </a:t>
            </a:r>
            <a:r>
              <a:rPr b="1" dirty="0" lang="en-US" err="1">
                <a:solidFill>
                  <a:srgbClr val="000000"/>
                </a:solidFill>
                <a:latin typeface="Arial" panose="020B0604020202020204" pitchFamily="34" charset="0"/>
              </a:rPr>
              <a:t>analyse</a:t>
            </a:r>
            <a:r>
              <a:rPr dirty="0" lang="en-US">
                <a:solidFill>
                  <a:srgbClr val="000000"/>
                </a:solidFill>
                <a:latin typeface="Arial" panose="020B0604020202020204" pitchFamily="34" charset="0"/>
              </a:rPr>
              <a:t>... (choose the correct word to describe the content) </a:t>
            </a:r>
          </a:p>
          <a:p>
            <a:r>
              <a:rPr dirty="0" lang="en-US">
                <a:solidFill>
                  <a:srgbClr val="000000"/>
                </a:solidFill>
                <a:latin typeface="Arial" panose="020B0604020202020204" pitchFamily="34" charset="0"/>
              </a:rPr>
              <a:t>6. Remove this, just provide the evidence and your analysis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32" name="Rectangle 1"/>
          <p:cNvSpPr/>
          <p:nvPr/>
        </p:nvSpPr>
        <p:spPr>
          <a:xfrm>
            <a:off x="0" y="555526"/>
            <a:ext cx="9144000" cy="4053841"/>
          </a:xfrm>
          <a:prstGeom prst="rect"/>
        </p:spPr>
        <p:txBody>
          <a:bodyPr wrap="square">
            <a:spAutoFit/>
          </a:bodyPr>
          <a:p>
            <a:r>
              <a:rPr dirty="0" sz="2000" lang="en-US">
                <a:solidFill>
                  <a:srgbClr val="1E1E1E"/>
                </a:solidFill>
                <a:latin typeface="Times New Roman" panose="02020603050405020304" pitchFamily="18" charset="0"/>
                <a:cs typeface="Times New Roman" panose="02020603050405020304" pitchFamily="18" charset="0"/>
              </a:rPr>
              <a:t>Use </a:t>
            </a:r>
            <a:r>
              <a:rPr dirty="0" sz="2000" lang="en-US">
                <a:solidFill>
                  <a:srgbClr val="FA5858"/>
                </a:solidFill>
                <a:latin typeface="Times New Roman" panose="02020603050405020304" pitchFamily="18" charset="0"/>
                <a:cs typeface="Times New Roman" panose="02020603050405020304" pitchFamily="18" charset="0"/>
                <a:hlinkClick r:id="rId1"/>
              </a:rPr>
              <a:t>hedging</a:t>
            </a:r>
            <a:r>
              <a:rPr dirty="0" sz="2000" lang="en-US">
                <a:solidFill>
                  <a:srgbClr val="1E1E1E"/>
                </a:solidFill>
                <a:latin typeface="Times New Roman" panose="02020603050405020304" pitchFamily="18" charset="0"/>
                <a:cs typeface="Times New Roman" panose="02020603050405020304" pitchFamily="18" charset="0"/>
              </a:rPr>
              <a:t> (i.e. </a:t>
            </a:r>
            <a:r>
              <a:rPr dirty="0" sz="2000" i="1" lang="en-US">
                <a:solidFill>
                  <a:srgbClr val="1E1E1E"/>
                </a:solidFill>
                <a:latin typeface="Times New Roman" panose="02020603050405020304" pitchFamily="18" charset="0"/>
                <a:cs typeface="Times New Roman" panose="02020603050405020304" pitchFamily="18" charset="0"/>
              </a:rPr>
              <a:t>tentative language</a:t>
            </a:r>
            <a:r>
              <a:rPr dirty="0" sz="2000" lang="en-US">
                <a:solidFill>
                  <a:srgbClr val="1E1E1E"/>
                </a:solidFill>
                <a:latin typeface="Times New Roman" panose="02020603050405020304" pitchFamily="18" charset="0"/>
                <a:cs typeface="Times New Roman" panose="02020603050405020304" pitchFamily="18" charset="0"/>
              </a:rPr>
              <a:t>), such as 'possibly', 'probably', 'may', 'might', 'appears to', and 'seems to' to qualify statements. Avoid absolute statements and words such as 'always'.</a:t>
            </a:r>
          </a:p>
          <a:p>
            <a:r>
              <a:rPr dirty="0" sz="2000" lang="en-US">
                <a:solidFill>
                  <a:srgbClr val="3A3A3A"/>
                </a:solidFill>
                <a:latin typeface="Times New Roman" panose="02020603050405020304" pitchFamily="18" charset="0"/>
                <a:cs typeface="Times New Roman" panose="02020603050405020304" pitchFamily="18" charset="0"/>
              </a:rPr>
              <a:t>       </a:t>
            </a:r>
            <a:r>
              <a:rPr dirty="0" sz="2000" lang="en-US">
                <a:solidFill>
                  <a:srgbClr val="008000"/>
                </a:solidFill>
                <a:latin typeface="Times New Roman" panose="02020603050405020304" pitchFamily="18" charset="0"/>
                <a:cs typeface="Times New Roman" panose="02020603050405020304" pitchFamily="18" charset="0"/>
              </a:rPr>
              <a:t>✓</a:t>
            </a:r>
            <a:r>
              <a:rPr dirty="0" sz="2000" lang="en-US">
                <a:solidFill>
                  <a:srgbClr val="3A3A3A"/>
                </a:solidFill>
                <a:latin typeface="Times New Roman" panose="02020603050405020304" pitchFamily="18" charset="0"/>
                <a:cs typeface="Times New Roman" panose="02020603050405020304" pitchFamily="18" charset="0"/>
              </a:rPr>
              <a:t> Education may reduce crime.</a:t>
            </a:r>
          </a:p>
          <a:p>
            <a:r>
              <a:rPr dirty="0" sz="2000" lang="en-US">
                <a:solidFill>
                  <a:srgbClr val="3A3A3A"/>
                </a:solidFill>
                <a:latin typeface="Times New Roman" panose="02020603050405020304" pitchFamily="18" charset="0"/>
                <a:cs typeface="Times New Roman" panose="02020603050405020304" pitchFamily="18" charset="0"/>
              </a:rPr>
              <a:t>       </a:t>
            </a:r>
            <a:r>
              <a:rPr dirty="0" sz="2000" lang="en-US">
                <a:solidFill>
                  <a:srgbClr val="008000"/>
                </a:solidFill>
                <a:latin typeface="Times New Roman" panose="02020603050405020304" pitchFamily="18" charset="0"/>
                <a:cs typeface="Times New Roman" panose="02020603050405020304" pitchFamily="18" charset="0"/>
              </a:rPr>
              <a:t>✓</a:t>
            </a:r>
            <a:r>
              <a:rPr dirty="0" sz="2000" lang="en-US">
                <a:solidFill>
                  <a:srgbClr val="3A3A3A"/>
                </a:solidFill>
                <a:latin typeface="Times New Roman" panose="02020603050405020304" pitchFamily="18" charset="0"/>
                <a:cs typeface="Times New Roman" panose="02020603050405020304" pitchFamily="18" charset="0"/>
              </a:rPr>
              <a:t> It appears that education reduces crime.</a:t>
            </a:r>
          </a:p>
          <a:p>
            <a:r>
              <a:rPr dirty="0" sz="2000" lang="en-US">
                <a:solidFill>
                  <a:srgbClr val="3A3A3A"/>
                </a:solidFill>
                <a:latin typeface="Times New Roman" panose="02020603050405020304" pitchFamily="18" charset="0"/>
                <a:cs typeface="Times New Roman" panose="02020603050405020304" pitchFamily="18" charset="0"/>
              </a:rPr>
              <a:t>       </a:t>
            </a:r>
            <a:r>
              <a:rPr dirty="0" sz="2000" lang="en-US">
                <a:solidFill>
                  <a:srgbClr val="FF0000"/>
                </a:solidFill>
                <a:latin typeface="Times New Roman" panose="02020603050405020304" pitchFamily="18" charset="0"/>
                <a:cs typeface="Times New Roman" panose="02020603050405020304" pitchFamily="18" charset="0"/>
              </a:rPr>
              <a:t>✗</a:t>
            </a:r>
            <a:r>
              <a:rPr dirty="0" sz="2000" lang="en-US">
                <a:solidFill>
                  <a:srgbClr val="3A3A3A"/>
                </a:solidFill>
                <a:latin typeface="Times New Roman" panose="02020603050405020304" pitchFamily="18" charset="0"/>
                <a:cs typeface="Times New Roman" panose="02020603050405020304" pitchFamily="18" charset="0"/>
              </a:rPr>
              <a:t> </a:t>
            </a:r>
            <a:r>
              <a:rPr dirty="0" sz="2000" lang="en-US" strike="sngStrike">
                <a:solidFill>
                  <a:srgbClr val="3A3A3A"/>
                </a:solidFill>
                <a:latin typeface="Times New Roman" panose="02020603050405020304" pitchFamily="18" charset="0"/>
                <a:cs typeface="Times New Roman" panose="02020603050405020304" pitchFamily="18" charset="0"/>
              </a:rPr>
              <a:t>Education reduces crime.</a:t>
            </a:r>
            <a:endParaRPr dirty="0" sz="2000" lang="en-US">
              <a:solidFill>
                <a:srgbClr val="3A3A3A"/>
              </a:solidFill>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
            </a:r>
            <a:br>
              <a:rPr dirty="0" sz="2000" lang="en-US">
                <a:latin typeface="Times New Roman" panose="02020603050405020304" pitchFamily="18" charset="0"/>
                <a:cs typeface="Times New Roman" panose="02020603050405020304" pitchFamily="18" charset="0"/>
              </a:rPr>
            </a:br>
            <a:r>
              <a:rPr dirty="0" sz="2000" lang="en-US">
                <a:solidFill>
                  <a:srgbClr val="3A3A3A"/>
                </a:solidFill>
                <a:latin typeface="Times New Roman" panose="02020603050405020304" pitchFamily="18" charset="0"/>
                <a:cs typeface="Times New Roman" panose="02020603050405020304" pitchFamily="18" charset="0"/>
              </a:rPr>
              <a:t>       </a:t>
            </a:r>
            <a:r>
              <a:rPr dirty="0" sz="2000" lang="en-US">
                <a:solidFill>
                  <a:srgbClr val="008000"/>
                </a:solidFill>
                <a:latin typeface="Times New Roman" panose="02020603050405020304" pitchFamily="18" charset="0"/>
                <a:cs typeface="Times New Roman" panose="02020603050405020304" pitchFamily="18" charset="0"/>
              </a:rPr>
              <a:t>✓</a:t>
            </a:r>
            <a:r>
              <a:rPr dirty="0" sz="2000" lang="en-US">
                <a:solidFill>
                  <a:srgbClr val="3A3A3A"/>
                </a:solidFill>
                <a:latin typeface="Times New Roman" panose="02020603050405020304" pitchFamily="18" charset="0"/>
                <a:cs typeface="Times New Roman" panose="02020603050405020304" pitchFamily="18" charset="0"/>
              </a:rPr>
              <a:t> This is possibly caused by the effects of global warming.</a:t>
            </a:r>
          </a:p>
          <a:p>
            <a:r>
              <a:rPr dirty="0" sz="2000" lang="en-US">
                <a:solidFill>
                  <a:srgbClr val="3A3A3A"/>
                </a:solidFill>
                <a:latin typeface="Times New Roman" panose="02020603050405020304" pitchFamily="18" charset="0"/>
                <a:cs typeface="Times New Roman" panose="02020603050405020304" pitchFamily="18" charset="0"/>
              </a:rPr>
              <a:t>       </a:t>
            </a:r>
            <a:r>
              <a:rPr dirty="0" sz="2000" lang="en-US">
                <a:solidFill>
                  <a:srgbClr val="008000"/>
                </a:solidFill>
                <a:latin typeface="Times New Roman" panose="02020603050405020304" pitchFamily="18" charset="0"/>
                <a:cs typeface="Times New Roman" panose="02020603050405020304" pitchFamily="18" charset="0"/>
              </a:rPr>
              <a:t>✓</a:t>
            </a:r>
            <a:r>
              <a:rPr dirty="0" sz="2000" lang="en-US">
                <a:solidFill>
                  <a:srgbClr val="3A3A3A"/>
                </a:solidFill>
                <a:latin typeface="Times New Roman" panose="02020603050405020304" pitchFamily="18" charset="0"/>
                <a:cs typeface="Times New Roman" panose="02020603050405020304" pitchFamily="18" charset="0"/>
              </a:rPr>
              <a:t> This may be caused by the effects of global warming.</a:t>
            </a:r>
          </a:p>
          <a:p>
            <a:r>
              <a:rPr dirty="0" sz="2000" lang="en-US">
                <a:solidFill>
                  <a:srgbClr val="3A3A3A"/>
                </a:solidFill>
                <a:latin typeface="Times New Roman" panose="02020603050405020304" pitchFamily="18" charset="0"/>
                <a:cs typeface="Times New Roman" panose="02020603050405020304" pitchFamily="18" charset="0"/>
              </a:rPr>
              <a:t>       </a:t>
            </a:r>
            <a:r>
              <a:rPr dirty="0" sz="2000" lang="en-US">
                <a:solidFill>
                  <a:srgbClr val="FF0000"/>
                </a:solidFill>
                <a:latin typeface="Times New Roman" panose="02020603050405020304" pitchFamily="18" charset="0"/>
                <a:cs typeface="Times New Roman" panose="02020603050405020304" pitchFamily="18" charset="0"/>
              </a:rPr>
              <a:t>✗</a:t>
            </a:r>
            <a:r>
              <a:rPr dirty="0" sz="2000" lang="en-US">
                <a:solidFill>
                  <a:srgbClr val="3A3A3A"/>
                </a:solidFill>
                <a:latin typeface="Times New Roman" panose="02020603050405020304" pitchFamily="18" charset="0"/>
                <a:cs typeface="Times New Roman" panose="02020603050405020304" pitchFamily="18" charset="0"/>
              </a:rPr>
              <a:t> </a:t>
            </a:r>
            <a:r>
              <a:rPr dirty="0" sz="2000" lang="en-US" strike="sngStrike">
                <a:solidFill>
                  <a:srgbClr val="3A3A3A"/>
                </a:solidFill>
                <a:latin typeface="Times New Roman" panose="02020603050405020304" pitchFamily="18" charset="0"/>
                <a:cs typeface="Times New Roman" panose="02020603050405020304" pitchFamily="18" charset="0"/>
              </a:rPr>
              <a:t>This is caused by the effects of global warming.</a:t>
            </a:r>
            <a:endParaRPr dirty="0" sz="2000" lang="en-US">
              <a:solidFill>
                <a:srgbClr val="3A3A3A"/>
              </a:solidFill>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
            </a:r>
            <a:br>
              <a:rPr dirty="0" sz="2000" lang="en-US">
                <a:latin typeface="Times New Roman" panose="02020603050405020304" pitchFamily="18" charset="0"/>
                <a:cs typeface="Times New Roman" panose="02020603050405020304" pitchFamily="18" charset="0"/>
              </a:rPr>
            </a:br>
            <a:r>
              <a:rPr dirty="0" sz="2000" lang="en-US">
                <a:solidFill>
                  <a:srgbClr val="3A3A3A"/>
                </a:solidFill>
                <a:latin typeface="Times New Roman" panose="02020603050405020304" pitchFamily="18" charset="0"/>
                <a:cs typeface="Times New Roman" panose="02020603050405020304" pitchFamily="18" charset="0"/>
              </a:rPr>
              <a:t>       </a:t>
            </a:r>
            <a:r>
              <a:rPr dirty="0" sz="2000" lang="en-US">
                <a:solidFill>
                  <a:srgbClr val="008000"/>
                </a:solidFill>
                <a:latin typeface="Times New Roman" panose="02020603050405020304" pitchFamily="18" charset="0"/>
                <a:cs typeface="Times New Roman" panose="02020603050405020304" pitchFamily="18" charset="0"/>
              </a:rPr>
              <a:t>✓</a:t>
            </a:r>
            <a:r>
              <a:rPr dirty="0" sz="2000" lang="en-US">
                <a:solidFill>
                  <a:srgbClr val="3A3A3A"/>
                </a:solidFill>
                <a:latin typeface="Times New Roman" panose="02020603050405020304" pitchFamily="18" charset="0"/>
                <a:cs typeface="Times New Roman" panose="02020603050405020304" pitchFamily="18" charset="0"/>
              </a:rPr>
              <a:t> Chinese students often make mistakes with tenses.</a:t>
            </a:r>
          </a:p>
          <a:p>
            <a:r>
              <a:rPr dirty="0" sz="2000" lang="en-US">
                <a:solidFill>
                  <a:srgbClr val="3A3A3A"/>
                </a:solidFill>
                <a:latin typeface="Times New Roman" panose="02020603050405020304" pitchFamily="18" charset="0"/>
                <a:cs typeface="Times New Roman" panose="02020603050405020304" pitchFamily="18" charset="0"/>
              </a:rPr>
              <a:t>       </a:t>
            </a:r>
            <a:r>
              <a:rPr dirty="0" sz="2000" lang="en-US">
                <a:solidFill>
                  <a:srgbClr val="FF0000"/>
                </a:solidFill>
                <a:latin typeface="Times New Roman" panose="02020603050405020304" pitchFamily="18" charset="0"/>
                <a:cs typeface="Times New Roman" panose="02020603050405020304" pitchFamily="18" charset="0"/>
              </a:rPr>
              <a:t>✗</a:t>
            </a:r>
            <a:r>
              <a:rPr dirty="0" sz="2000" lang="en-US">
                <a:solidFill>
                  <a:srgbClr val="3A3A3A"/>
                </a:solidFill>
                <a:latin typeface="Times New Roman" panose="02020603050405020304" pitchFamily="18" charset="0"/>
                <a:cs typeface="Times New Roman" panose="02020603050405020304" pitchFamily="18" charset="0"/>
              </a:rPr>
              <a:t> </a:t>
            </a:r>
            <a:r>
              <a:rPr dirty="0" sz="2000" lang="en-US" strike="sngStrike">
                <a:solidFill>
                  <a:srgbClr val="3A3A3A"/>
                </a:solidFill>
                <a:latin typeface="Times New Roman" panose="02020603050405020304" pitchFamily="18" charset="0"/>
                <a:cs typeface="Times New Roman" panose="02020603050405020304" pitchFamily="18" charset="0"/>
              </a:rPr>
              <a:t>Chinese students always make mistakes with tenses.</a:t>
            </a:r>
            <a:endParaRPr b="0" dirty="0" sz="2000" i="0" lang="en-US">
              <a:solidFill>
                <a:srgbClr val="3A3A3A"/>
              </a:solidFill>
              <a:effectLst/>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33" name="TextBox 7"/>
          <p:cNvSpPr txBox="1"/>
          <p:nvPr/>
        </p:nvSpPr>
        <p:spPr>
          <a:xfrm>
            <a:off x="1043608" y="1275606"/>
            <a:ext cx="8372743" cy="2936240"/>
          </a:xfrm>
          <a:prstGeom prst="rect"/>
          <a:noFill/>
        </p:spPr>
        <p:txBody>
          <a:bodyPr rtlCol="0" wrap="none">
            <a:spAutoFit/>
          </a:bodyPr>
          <a:p>
            <a:pPr indent="-457200" marL="457200">
              <a:buFont typeface="+mj-lt"/>
              <a:buAutoNum type="arabicPeriod"/>
            </a:pPr>
            <a:r>
              <a:rPr dirty="0" sz="2400" lang="en-US" smtClean="0">
                <a:latin typeface="Times New Roman" panose="02020603050405020304" pitchFamily="18" charset="0"/>
                <a:cs typeface="Times New Roman" panose="02020603050405020304" pitchFamily="18" charset="0"/>
              </a:rPr>
              <a:t>Eating fast food is bad and should be avoided.</a:t>
            </a:r>
          </a:p>
          <a:p>
            <a:pPr indent="-457200" marL="457200">
              <a:buFont typeface="+mj-lt"/>
              <a:buAutoNum type="arabicPeriod"/>
            </a:pPr>
            <a:r>
              <a:rPr dirty="0" sz="2400" lang="en-US" smtClean="0">
                <a:latin typeface="Times New Roman" panose="02020603050405020304" pitchFamily="18" charset="0"/>
                <a:cs typeface="Times New Roman" panose="02020603050405020304" pitchFamily="18" charset="0"/>
              </a:rPr>
              <a:t>He is guilty.</a:t>
            </a:r>
          </a:p>
          <a:p>
            <a:pPr indent="-457200" marL="457200">
              <a:buFont typeface="+mj-lt"/>
              <a:buAutoNum type="arabicPeriod"/>
            </a:pPr>
            <a:r>
              <a:rPr dirty="0" sz="2400" lang="en-US" smtClean="0">
                <a:latin typeface="Times New Roman" panose="02020603050405020304" pitchFamily="18" charset="0"/>
                <a:cs typeface="Times New Roman" panose="02020603050405020304" pitchFamily="18" charset="0"/>
              </a:rPr>
              <a:t>Computers are taking away our privacy.</a:t>
            </a:r>
          </a:p>
          <a:p>
            <a:pPr indent="-457200" marL="457200">
              <a:buFont typeface="+mj-lt"/>
              <a:buAutoNum type="arabicPeriod"/>
            </a:pPr>
            <a:r>
              <a:rPr dirty="0" sz="2400" lang="en-US" smtClean="0">
                <a:latin typeface="Times New Roman" panose="02020603050405020304" pitchFamily="18" charset="0"/>
                <a:cs typeface="Times New Roman" panose="02020603050405020304" pitchFamily="18" charset="0"/>
              </a:rPr>
              <a:t>Paper newspapers will disappear with in the next decade.</a:t>
            </a:r>
          </a:p>
          <a:p>
            <a:pPr indent="-457200" marL="457200">
              <a:buFont typeface="+mj-lt"/>
              <a:buAutoNum type="arabicPeriod"/>
            </a:pPr>
            <a:r>
              <a:rPr dirty="0" sz="2400" lang="en-US" smtClean="0">
                <a:latin typeface="Times New Roman" panose="02020603050405020304" pitchFamily="18" charset="0"/>
                <a:cs typeface="Times New Roman" panose="02020603050405020304" pitchFamily="18" charset="0"/>
              </a:rPr>
              <a:t>I am right.</a:t>
            </a:r>
          </a:p>
          <a:p>
            <a:pPr indent="-457200" marL="457200">
              <a:buFont typeface="+mj-lt"/>
              <a:buAutoNum type="arabicPeriod"/>
            </a:pPr>
            <a:endParaRPr dirty="0" sz="2400" lang="en-US" smtClean="0">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smtClean="0">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34" name="TextBox 7"/>
          <p:cNvSpPr txBox="1"/>
          <p:nvPr/>
        </p:nvSpPr>
        <p:spPr>
          <a:xfrm>
            <a:off x="1043608" y="1275606"/>
            <a:ext cx="8138339" cy="3291840"/>
          </a:xfrm>
          <a:prstGeom prst="rect"/>
          <a:noFill/>
        </p:spPr>
        <p:txBody>
          <a:bodyPr rtlCol="0" wrap="none">
            <a:spAutoFit/>
          </a:bodyPr>
          <a:p>
            <a:pPr indent="-457200" marL="457200">
              <a:buFont typeface="+mj-lt"/>
              <a:buAutoNum type="arabicPeriod"/>
            </a:pPr>
            <a:r>
              <a:rPr dirty="0" sz="2400" lang="en-US" smtClean="0">
                <a:latin typeface="Times New Roman" panose="02020603050405020304" pitchFamily="18" charset="0"/>
                <a:cs typeface="Times New Roman" panose="02020603050405020304" pitchFamily="18" charset="0"/>
              </a:rPr>
              <a:t>Eating fast food is bad and should </a:t>
            </a:r>
            <a:r>
              <a:rPr dirty="0" sz="2400" lang="en-US" smtClean="0">
                <a:solidFill>
                  <a:srgbClr val="FF0000"/>
                </a:solidFill>
                <a:latin typeface="Times New Roman" panose="02020603050405020304" pitchFamily="18" charset="0"/>
                <a:cs typeface="Times New Roman" panose="02020603050405020304" pitchFamily="18" charset="0"/>
              </a:rPr>
              <a:t>probably</a:t>
            </a:r>
            <a:r>
              <a:rPr dirty="0" sz="2400" lang="en-US" smtClean="0">
                <a:latin typeface="Times New Roman" panose="02020603050405020304" pitchFamily="18" charset="0"/>
                <a:cs typeface="Times New Roman" panose="02020603050405020304" pitchFamily="18" charset="0"/>
              </a:rPr>
              <a:t> be avoided.</a:t>
            </a:r>
          </a:p>
          <a:p>
            <a:pPr indent="-457200" marL="457200">
              <a:buFont typeface="+mj-lt"/>
              <a:buAutoNum type="arabicPeriod"/>
            </a:pPr>
            <a:r>
              <a:rPr dirty="0" sz="2400" lang="en-US" smtClean="0">
                <a:solidFill>
                  <a:srgbClr val="FF0000"/>
                </a:solidFill>
                <a:latin typeface="Times New Roman" panose="02020603050405020304" pitchFamily="18" charset="0"/>
                <a:cs typeface="Times New Roman" panose="02020603050405020304" pitchFamily="18" charset="0"/>
              </a:rPr>
              <a:t>It is possible that </a:t>
            </a:r>
            <a:r>
              <a:rPr dirty="0" sz="2400" lang="en-US" smtClean="0">
                <a:latin typeface="Times New Roman" panose="02020603050405020304" pitchFamily="18" charset="0"/>
                <a:cs typeface="Times New Roman" panose="02020603050405020304" pitchFamily="18" charset="0"/>
              </a:rPr>
              <a:t>he is guilty.</a:t>
            </a:r>
          </a:p>
          <a:p>
            <a:pPr indent="-457200" marL="457200">
              <a:buFont typeface="+mj-lt"/>
              <a:buAutoNum type="arabicPeriod"/>
            </a:pPr>
            <a:r>
              <a:rPr dirty="0" sz="2400" lang="en-US" smtClean="0">
                <a:latin typeface="Times New Roman" panose="02020603050405020304" pitchFamily="18" charset="0"/>
                <a:cs typeface="Times New Roman" panose="02020603050405020304" pitchFamily="18" charset="0"/>
              </a:rPr>
              <a:t>Computers are </a:t>
            </a:r>
            <a:r>
              <a:rPr dirty="0" sz="2400" lang="en-US" smtClean="0">
                <a:solidFill>
                  <a:srgbClr val="FF0000"/>
                </a:solidFill>
                <a:latin typeface="Times New Roman" panose="02020603050405020304" pitchFamily="18" charset="0"/>
                <a:cs typeface="Times New Roman" panose="02020603050405020304" pitchFamily="18" charset="0"/>
              </a:rPr>
              <a:t>probably</a:t>
            </a:r>
            <a:r>
              <a:rPr dirty="0" sz="2400" lang="en-US" smtClean="0">
                <a:latin typeface="Times New Roman" panose="02020603050405020304" pitchFamily="18" charset="0"/>
                <a:cs typeface="Times New Roman" panose="02020603050405020304" pitchFamily="18" charset="0"/>
              </a:rPr>
              <a:t> taking away our privacy.</a:t>
            </a:r>
          </a:p>
          <a:p>
            <a:pPr indent="-457200" marL="457200">
              <a:buFont typeface="+mj-lt"/>
              <a:buAutoNum type="arabicPeriod"/>
            </a:pPr>
            <a:r>
              <a:rPr dirty="0" sz="2400" lang="en-US" smtClean="0">
                <a:solidFill>
                  <a:srgbClr val="FF0000"/>
                </a:solidFill>
                <a:latin typeface="Times New Roman" panose="02020603050405020304" pitchFamily="18" charset="0"/>
                <a:cs typeface="Times New Roman" panose="02020603050405020304" pitchFamily="18" charset="0"/>
              </a:rPr>
              <a:t>It is likely that </a:t>
            </a:r>
            <a:r>
              <a:rPr dirty="0" sz="2400" lang="en-US" smtClean="0">
                <a:latin typeface="Times New Roman" panose="02020603050405020304" pitchFamily="18" charset="0"/>
                <a:cs typeface="Times New Roman" panose="02020603050405020304" pitchFamily="18" charset="0"/>
              </a:rPr>
              <a:t>paper newspapers will disappear with in </a:t>
            </a:r>
          </a:p>
          <a:p>
            <a:r>
              <a:rPr dirty="0" sz="2400" lang="en-US" smtClean="0">
                <a:latin typeface="Times New Roman" panose="02020603050405020304" pitchFamily="18" charset="0"/>
                <a:cs typeface="Times New Roman" panose="02020603050405020304" pitchFamily="18" charset="0"/>
              </a:rPr>
              <a:t>      the next decade.</a:t>
            </a:r>
          </a:p>
          <a:p>
            <a:pPr indent="-457200" marL="457200">
              <a:buFont typeface="+mj-lt"/>
              <a:buAutoNum type="arabicPeriod"/>
            </a:pPr>
            <a:r>
              <a:rPr dirty="0" sz="2400" lang="en-US" smtClean="0">
                <a:latin typeface="Times New Roman" panose="02020603050405020304" pitchFamily="18" charset="0"/>
                <a:cs typeface="Times New Roman" panose="02020603050405020304" pitchFamily="18" charset="0"/>
              </a:rPr>
              <a:t>I am </a:t>
            </a:r>
            <a:r>
              <a:rPr dirty="0" sz="2400" lang="en-US" smtClean="0">
                <a:solidFill>
                  <a:srgbClr val="FF0000"/>
                </a:solidFill>
                <a:latin typeface="Times New Roman" panose="02020603050405020304" pitchFamily="18" charset="0"/>
                <a:cs typeface="Times New Roman" panose="02020603050405020304" pitchFamily="18" charset="0"/>
              </a:rPr>
              <a:t>probably</a:t>
            </a:r>
            <a:r>
              <a:rPr dirty="0" sz="2400" lang="en-US" smtClean="0">
                <a:latin typeface="Times New Roman" panose="02020603050405020304" pitchFamily="18" charset="0"/>
                <a:cs typeface="Times New Roman" panose="02020603050405020304" pitchFamily="18" charset="0"/>
              </a:rPr>
              <a:t> right.</a:t>
            </a:r>
          </a:p>
          <a:p>
            <a:pPr indent="-457200" marL="457200">
              <a:buFont typeface="+mj-lt"/>
              <a:buAutoNum type="arabicPeriod"/>
            </a:pPr>
            <a:endParaRPr dirty="0" sz="2400" lang="en-US" smtClean="0">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smtClean="0">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35" name="Rectangle 1"/>
          <p:cNvSpPr/>
          <p:nvPr/>
        </p:nvSpPr>
        <p:spPr>
          <a:xfrm>
            <a:off x="179512" y="1131590"/>
            <a:ext cx="8856984" cy="2225040"/>
          </a:xfrm>
          <a:prstGeom prst="rect"/>
        </p:spPr>
        <p:txBody>
          <a:bodyPr wrap="square">
            <a:spAutoFit/>
          </a:bodyPr>
          <a:p>
            <a:r>
              <a:rPr b="1" dirty="0" sz="2400" lang="en-US">
                <a:solidFill>
                  <a:srgbClr val="1E1E1E"/>
                </a:solidFill>
                <a:latin typeface="Times New Roman" panose="02020603050405020304" pitchFamily="18" charset="0"/>
                <a:cs typeface="Times New Roman" panose="02020603050405020304" pitchFamily="18" charset="0"/>
              </a:rPr>
              <a:t>Use </a:t>
            </a:r>
            <a:r>
              <a:rPr b="1" dirty="0" sz="2400" i="1" lang="en-US">
                <a:solidFill>
                  <a:srgbClr val="1E1E1E"/>
                </a:solidFill>
                <a:latin typeface="Times New Roman" panose="02020603050405020304" pitchFamily="18" charset="0"/>
                <a:cs typeface="Times New Roman" panose="02020603050405020304" pitchFamily="18" charset="0"/>
              </a:rPr>
              <a:t>formal verbs</a:t>
            </a:r>
            <a:r>
              <a:rPr b="1" dirty="0" sz="2400" lang="en-US">
                <a:solidFill>
                  <a:srgbClr val="1E1E1E"/>
                </a:solidFill>
                <a:latin typeface="Times New Roman" panose="02020603050405020304" pitchFamily="18" charset="0"/>
                <a:cs typeface="Times New Roman" panose="02020603050405020304" pitchFamily="18" charset="0"/>
              </a:rPr>
              <a:t> instead of two-word verbs.</a:t>
            </a:r>
          </a:p>
          <a:p>
            <a:r>
              <a:rPr dirty="0" sz="2400" lang="en-US">
                <a:solidFill>
                  <a:srgbClr val="3A3A3A"/>
                </a:solidFill>
                <a:latin typeface="Times New Roman" panose="02020603050405020304" pitchFamily="18" charset="0"/>
                <a:cs typeface="Times New Roman" panose="02020603050405020304" pitchFamily="18" charset="0"/>
              </a:rPr>
              <a:t>     </a:t>
            </a:r>
            <a:endParaRPr dirty="0" sz="2400" lang="en-US" smtClean="0">
              <a:solidFill>
                <a:srgbClr val="3A3A3A"/>
              </a:solidFill>
              <a:latin typeface="Times New Roman" panose="02020603050405020304" pitchFamily="18" charset="0"/>
              <a:cs typeface="Times New Roman" panose="02020603050405020304" pitchFamily="18" charset="0"/>
            </a:endParaRPr>
          </a:p>
          <a:p>
            <a:r>
              <a:rPr dirty="0" sz="2400" lang="en-US">
                <a:solidFill>
                  <a:srgbClr val="3A3A3A"/>
                </a:solidFill>
                <a:latin typeface="Times New Roman" panose="02020603050405020304" pitchFamily="18" charset="0"/>
                <a:cs typeface="Times New Roman" panose="02020603050405020304" pitchFamily="18" charset="0"/>
              </a:rPr>
              <a:t>  </a:t>
            </a:r>
            <a:r>
              <a:rPr dirty="0" sz="2400" lang="en-US">
                <a:solidFill>
                  <a:srgbClr val="008000"/>
                </a:solidFill>
                <a:latin typeface="Times New Roman" panose="02020603050405020304" pitchFamily="18" charset="0"/>
                <a:cs typeface="Times New Roman" panose="02020603050405020304" pitchFamily="18" charset="0"/>
              </a:rPr>
              <a:t>✓</a:t>
            </a:r>
            <a:r>
              <a:rPr dirty="0" sz="2400" lang="en-US">
                <a:solidFill>
                  <a:srgbClr val="3A3A3A"/>
                </a:solidFill>
                <a:latin typeface="Times New Roman" panose="02020603050405020304" pitchFamily="18" charset="0"/>
                <a:cs typeface="Times New Roman" panose="02020603050405020304" pitchFamily="18" charset="0"/>
              </a:rPr>
              <a:t> increase, decrease, discuss, improve, deteriorate, continue, raise</a:t>
            </a:r>
          </a:p>
          <a:p>
            <a:r>
              <a:rPr dirty="0" sz="2400" lang="en-US">
                <a:solidFill>
                  <a:srgbClr val="3A3A3A"/>
                </a:solidFill>
                <a:latin typeface="Times New Roman" panose="02020603050405020304" pitchFamily="18" charset="0"/>
                <a:cs typeface="Times New Roman" panose="02020603050405020304" pitchFamily="18" charset="0"/>
              </a:rPr>
              <a:t>       </a:t>
            </a:r>
            <a:r>
              <a:rPr dirty="0" sz="2400" lang="en-US">
                <a:solidFill>
                  <a:srgbClr val="FF0000"/>
                </a:solidFill>
                <a:latin typeface="Times New Roman" panose="02020603050405020304" pitchFamily="18" charset="0"/>
                <a:cs typeface="Times New Roman" panose="02020603050405020304" pitchFamily="18" charset="0"/>
              </a:rPr>
              <a:t>✗</a:t>
            </a:r>
            <a:r>
              <a:rPr dirty="0" sz="2400" lang="en-US">
                <a:solidFill>
                  <a:srgbClr val="3A3A3A"/>
                </a:solidFill>
                <a:latin typeface="Times New Roman" panose="02020603050405020304" pitchFamily="18" charset="0"/>
                <a:cs typeface="Times New Roman" panose="02020603050405020304" pitchFamily="18" charset="0"/>
              </a:rPr>
              <a:t> </a:t>
            </a:r>
            <a:r>
              <a:rPr dirty="0" sz="2400" lang="en-US" strike="sngStrike">
                <a:solidFill>
                  <a:srgbClr val="3A3A3A"/>
                </a:solidFill>
                <a:latin typeface="Times New Roman" panose="02020603050405020304" pitchFamily="18" charset="0"/>
                <a:cs typeface="Times New Roman" panose="02020603050405020304" pitchFamily="18" charset="0"/>
              </a:rPr>
              <a:t>go up</a:t>
            </a:r>
            <a:r>
              <a:rPr dirty="0" sz="2400" lang="en-US">
                <a:solidFill>
                  <a:srgbClr val="3A3A3A"/>
                </a:solidFill>
                <a:latin typeface="Times New Roman" panose="02020603050405020304" pitchFamily="18" charset="0"/>
                <a:cs typeface="Times New Roman" panose="02020603050405020304" pitchFamily="18" charset="0"/>
              </a:rPr>
              <a:t>, </a:t>
            </a:r>
            <a:r>
              <a:rPr dirty="0" sz="2400" lang="en-US" strike="sngStrike">
                <a:solidFill>
                  <a:srgbClr val="3A3A3A"/>
                </a:solidFill>
                <a:latin typeface="Times New Roman" panose="02020603050405020304" pitchFamily="18" charset="0"/>
                <a:cs typeface="Times New Roman" panose="02020603050405020304" pitchFamily="18" charset="0"/>
              </a:rPr>
              <a:t>go down</a:t>
            </a:r>
            <a:r>
              <a:rPr dirty="0" sz="2400" lang="en-US">
                <a:solidFill>
                  <a:srgbClr val="3A3A3A"/>
                </a:solidFill>
                <a:latin typeface="Times New Roman" panose="02020603050405020304" pitchFamily="18" charset="0"/>
                <a:cs typeface="Times New Roman" panose="02020603050405020304" pitchFamily="18" charset="0"/>
              </a:rPr>
              <a:t>, </a:t>
            </a:r>
            <a:r>
              <a:rPr dirty="0" sz="2400" lang="en-US" strike="sngStrike">
                <a:solidFill>
                  <a:srgbClr val="3A3A3A"/>
                </a:solidFill>
                <a:latin typeface="Times New Roman" panose="02020603050405020304" pitchFamily="18" charset="0"/>
                <a:cs typeface="Times New Roman" panose="02020603050405020304" pitchFamily="18" charset="0"/>
              </a:rPr>
              <a:t>talk about</a:t>
            </a:r>
            <a:r>
              <a:rPr dirty="0" sz="2400" lang="en-US">
                <a:solidFill>
                  <a:srgbClr val="3A3A3A"/>
                </a:solidFill>
                <a:latin typeface="Times New Roman" panose="02020603050405020304" pitchFamily="18" charset="0"/>
                <a:cs typeface="Times New Roman" panose="02020603050405020304" pitchFamily="18" charset="0"/>
              </a:rPr>
              <a:t>, </a:t>
            </a:r>
            <a:r>
              <a:rPr dirty="0" sz="2400" lang="en-US" strike="sngStrike">
                <a:solidFill>
                  <a:srgbClr val="3A3A3A"/>
                </a:solidFill>
                <a:latin typeface="Times New Roman" panose="02020603050405020304" pitchFamily="18" charset="0"/>
                <a:cs typeface="Times New Roman" panose="02020603050405020304" pitchFamily="18" charset="0"/>
              </a:rPr>
              <a:t>get better</a:t>
            </a:r>
            <a:r>
              <a:rPr dirty="0" sz="2400" lang="en-US">
                <a:solidFill>
                  <a:srgbClr val="3A3A3A"/>
                </a:solidFill>
                <a:latin typeface="Times New Roman" panose="02020603050405020304" pitchFamily="18" charset="0"/>
                <a:cs typeface="Times New Roman" panose="02020603050405020304" pitchFamily="18" charset="0"/>
              </a:rPr>
              <a:t>, </a:t>
            </a:r>
            <a:r>
              <a:rPr dirty="0" sz="2400" lang="en-US" strike="sngStrike">
                <a:solidFill>
                  <a:srgbClr val="3A3A3A"/>
                </a:solidFill>
                <a:latin typeface="Times New Roman" panose="02020603050405020304" pitchFamily="18" charset="0"/>
                <a:cs typeface="Times New Roman" panose="02020603050405020304" pitchFamily="18" charset="0"/>
              </a:rPr>
              <a:t>get worse</a:t>
            </a:r>
            <a:r>
              <a:rPr dirty="0" sz="2400" lang="en-US">
                <a:solidFill>
                  <a:srgbClr val="3A3A3A"/>
                </a:solidFill>
                <a:latin typeface="Times New Roman" panose="02020603050405020304" pitchFamily="18" charset="0"/>
                <a:cs typeface="Times New Roman" panose="02020603050405020304" pitchFamily="18" charset="0"/>
              </a:rPr>
              <a:t>, </a:t>
            </a:r>
            <a:r>
              <a:rPr dirty="0" sz="2400" lang="en-US" strike="sngStrike">
                <a:solidFill>
                  <a:srgbClr val="3A3A3A"/>
                </a:solidFill>
                <a:latin typeface="Times New Roman" panose="02020603050405020304" pitchFamily="18" charset="0"/>
                <a:cs typeface="Times New Roman" panose="02020603050405020304" pitchFamily="18" charset="0"/>
              </a:rPr>
              <a:t>go on</a:t>
            </a:r>
            <a:r>
              <a:rPr dirty="0" sz="2400" lang="en-US">
                <a:solidFill>
                  <a:srgbClr val="3A3A3A"/>
                </a:solidFill>
                <a:latin typeface="Times New Roman" panose="02020603050405020304" pitchFamily="18" charset="0"/>
                <a:cs typeface="Times New Roman" panose="02020603050405020304" pitchFamily="18" charset="0"/>
              </a:rPr>
              <a:t>, </a:t>
            </a:r>
            <a:r>
              <a:rPr dirty="0" sz="2400" lang="en-US" strike="sngStrike">
                <a:solidFill>
                  <a:srgbClr val="3A3A3A"/>
                </a:solidFill>
                <a:latin typeface="Times New Roman" panose="02020603050405020304" pitchFamily="18" charset="0"/>
                <a:cs typeface="Times New Roman" panose="02020603050405020304" pitchFamily="18" charset="0"/>
              </a:rPr>
              <a:t>bring up</a:t>
            </a:r>
            <a:endParaRPr b="0" dirty="0" sz="2400" i="0" lang="en-US">
              <a:solidFill>
                <a:srgbClr val="3A3A3A"/>
              </a:solidFill>
              <a:effectLst/>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36" name="Rectangle 1"/>
          <p:cNvSpPr/>
          <p:nvPr/>
        </p:nvSpPr>
        <p:spPr>
          <a:xfrm>
            <a:off x="539552" y="915566"/>
            <a:ext cx="7488832" cy="2186940"/>
          </a:xfrm>
          <a:prstGeom prst="rect"/>
        </p:spPr>
        <p:txBody>
          <a:bodyPr wrap="square">
            <a:spAutoFit/>
          </a:bodyPr>
          <a:p>
            <a:pPr indent="-457200" marL="457200">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As you examine the health effects of </a:t>
            </a:r>
            <a:r>
              <a:rPr dirty="0" sz="2800" lang="en-US" smtClean="0">
                <a:latin typeface="Times New Roman" panose="02020603050405020304" pitchFamily="18" charset="0"/>
                <a:cs typeface="Times New Roman" panose="02020603050405020304" pitchFamily="18" charset="0"/>
              </a:rPr>
              <a:t>...</a:t>
            </a:r>
          </a:p>
          <a:p>
            <a:r>
              <a:rPr dirty="0" sz="2800" lang="en-US" smtClean="0"/>
              <a:t>	When </a:t>
            </a:r>
            <a:r>
              <a:rPr dirty="0" sz="2800" lang="en-US"/>
              <a:t>examining the health effects of </a:t>
            </a:r>
            <a:r>
              <a:rPr dirty="0" sz="2800" lang="en-US" smtClean="0"/>
              <a:t>...</a:t>
            </a:r>
          </a:p>
          <a:p>
            <a:endParaRPr dirty="0" sz="2800" lang="en-US">
              <a:latin typeface="Times New Roman" panose="02020603050405020304" pitchFamily="18" charset="0"/>
              <a:cs typeface="Times New Roman" panose="02020603050405020304" pitchFamily="18" charset="0"/>
            </a:endParaRPr>
          </a:p>
          <a:p>
            <a:pPr indent="-457200" marL="457200">
              <a:buFont typeface="Arial" panose="020B0604020202020204" pitchFamily="34" charset="0"/>
              <a:buChar char="•"/>
            </a:pPr>
            <a:r>
              <a:rPr dirty="0" sz="2800" lang="en-US"/>
              <a:t>I believe the health effects of </a:t>
            </a:r>
            <a:r>
              <a:rPr dirty="0" sz="2800" lang="en-US" smtClean="0"/>
              <a:t>...</a:t>
            </a:r>
          </a:p>
          <a:p>
            <a:r>
              <a:rPr dirty="0" sz="2800" lang="en-US" smtClean="0"/>
              <a:t>	It </a:t>
            </a:r>
            <a:r>
              <a:rPr dirty="0" sz="2800" lang="en-US"/>
              <a:t>is believed that the health effects of ...</a:t>
            </a:r>
            <a:endParaRPr dirty="0" sz="2800" lang="en-US">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pic>
        <p:nvPicPr>
          <p:cNvPr id="2097164" name="Picture 1"/>
          <p:cNvPicPr>
            <a:picLocks noChangeAspect="1"/>
          </p:cNvPicPr>
          <p:nvPr/>
        </p:nvPicPr>
        <p:blipFill>
          <a:blip xmlns:r="http://schemas.openxmlformats.org/officeDocument/2006/relationships" r:embed="rId1"/>
          <a:stretch>
            <a:fillRect/>
          </a:stretch>
        </p:blipFill>
        <p:spPr>
          <a:xfrm>
            <a:off x="1691681" y="-20538"/>
            <a:ext cx="7488832" cy="4587974"/>
          </a:xfrm>
          <a:prstGeom prst="rect"/>
        </p:spPr>
      </p:pic>
    </p:spTree>
  </p:cSld>
  <p:clrMapOvr>
    <a:masterClrMapping/>
  </p:clrMapOvr>
  <p:transition/>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pic>
        <p:nvPicPr>
          <p:cNvPr id="2097165" name="Picture 1"/>
          <p:cNvPicPr>
            <a:picLocks noChangeAspect="1"/>
          </p:cNvPicPr>
          <p:nvPr/>
        </p:nvPicPr>
        <p:blipFill>
          <a:blip xmlns:r="http://schemas.openxmlformats.org/officeDocument/2006/relationships" r:embed="rId1"/>
          <a:stretch>
            <a:fillRect/>
          </a:stretch>
        </p:blipFill>
        <p:spPr>
          <a:xfrm>
            <a:off x="1691680" y="0"/>
            <a:ext cx="7488832" cy="4590797"/>
          </a:xfrm>
          <a:prstGeom prst="rect"/>
        </p:spPr>
      </p:pic>
    </p:spTree>
  </p:cSld>
  <p:clrMapOvr>
    <a:masterClrMapping/>
  </p:clrMapOvr>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592" name="Rectangle 1"/>
          <p:cNvSpPr/>
          <p:nvPr/>
        </p:nvSpPr>
        <p:spPr>
          <a:xfrm>
            <a:off x="395536" y="1563638"/>
            <a:ext cx="8568952" cy="2758439"/>
          </a:xfrm>
          <a:prstGeom prst="rect"/>
        </p:spPr>
        <p:txBody>
          <a:bodyPr wrap="square">
            <a:spAutoFit/>
          </a:bodyPr>
          <a:p>
            <a:r>
              <a:rPr dirty="0" sz="3600" lang="en-US">
                <a:latin typeface="Times New Roman" panose="02020603050405020304" pitchFamily="18" charset="0"/>
                <a:cs typeface="Times New Roman" panose="02020603050405020304" pitchFamily="18" charset="0"/>
              </a:rPr>
              <a:t>If you do communicate with everyone in the</a:t>
            </a:r>
          </a:p>
          <a:p>
            <a:r>
              <a:rPr dirty="0" sz="3600" lang="en-US">
                <a:latin typeface="Times New Roman" panose="02020603050405020304" pitchFamily="18" charset="0"/>
                <a:cs typeface="Times New Roman" panose="02020603050405020304" pitchFamily="18" charset="0"/>
              </a:rPr>
              <a:t>same way throughout your life, you are likely</a:t>
            </a:r>
          </a:p>
          <a:p>
            <a:r>
              <a:rPr dirty="0" sz="3600" lang="en-US">
                <a:latin typeface="Times New Roman" panose="02020603050405020304" pitchFamily="18" charset="0"/>
                <a:cs typeface="Times New Roman" panose="02020603050405020304" pitchFamily="18" charset="0"/>
              </a:rPr>
              <a:t>to have difficulties.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40" name="Rectangle 1"/>
          <p:cNvSpPr/>
          <p:nvPr/>
        </p:nvSpPr>
        <p:spPr>
          <a:xfrm>
            <a:off x="0" y="467831"/>
            <a:ext cx="9144000" cy="4561840"/>
          </a:xfrm>
          <a:prstGeom prst="rect"/>
        </p:spPr>
        <p:txBody>
          <a:bodyPr wrap="square">
            <a:spAutoFit/>
          </a:bodyPr>
          <a:p>
            <a:r>
              <a:rPr b="1" dirty="0" sz="2400" lang="en-US">
                <a:solidFill>
                  <a:srgbClr val="000000"/>
                </a:solidFill>
                <a:latin typeface="Times New Roman" panose="02020603050405020304" pitchFamily="18" charset="0"/>
                <a:cs typeface="Times New Roman" panose="02020603050405020304" pitchFamily="18" charset="0"/>
              </a:rPr>
              <a:t>Which of the two alternatives in bold do you think is more appropriate in academic writing? </a:t>
            </a:r>
            <a:endParaRPr b="1" dirty="0" sz="2400" lang="en-US" smtClean="0">
              <a:solidFill>
                <a:srgbClr val="000000"/>
              </a:solidFill>
              <a:latin typeface="Times New Roman" panose="02020603050405020304" pitchFamily="18" charset="0"/>
              <a:cs typeface="Times New Roman" panose="02020603050405020304" pitchFamily="18" charset="0"/>
            </a:endParaRPr>
          </a:p>
          <a:p>
            <a:endParaRPr dirty="0" sz="2400" lang="en-US"/>
          </a:p>
          <a:p>
            <a:r>
              <a:rPr dirty="0" sz="2000" lang="en-US">
                <a:latin typeface="Times New Roman" panose="02020603050405020304" pitchFamily="18" charset="0"/>
                <a:cs typeface="Times New Roman" panose="02020603050405020304" pitchFamily="18" charset="0"/>
              </a:rPr>
              <a:t>1. The government has made </a:t>
            </a:r>
            <a:r>
              <a:rPr b="1" dirty="0" sz="2000" lang="en-US">
                <a:latin typeface="Times New Roman" panose="02020603050405020304" pitchFamily="18" charset="0"/>
                <a:cs typeface="Times New Roman" panose="02020603050405020304" pitchFamily="18" charset="0"/>
              </a:rPr>
              <a:t>considerable/great </a:t>
            </a:r>
            <a:r>
              <a:rPr dirty="0" sz="2000" lang="en-US">
                <a:latin typeface="Times New Roman" panose="02020603050405020304" pitchFamily="18" charset="0"/>
                <a:cs typeface="Times New Roman" panose="02020603050405020304" pitchFamily="18" charset="0"/>
              </a:rPr>
              <a:t>progress in solving the problem. </a:t>
            </a:r>
          </a:p>
          <a:p>
            <a:r>
              <a:rPr dirty="0" sz="2000" lang="en-US">
                <a:latin typeface="Times New Roman" panose="02020603050405020304" pitchFamily="18" charset="0"/>
                <a:cs typeface="Times New Roman" panose="02020603050405020304" pitchFamily="18" charset="0"/>
              </a:rPr>
              <a:t>2. We </a:t>
            </a:r>
            <a:r>
              <a:rPr b="1" dirty="0" sz="2000" lang="en-US">
                <a:latin typeface="Times New Roman" panose="02020603050405020304" pitchFamily="18" charset="0"/>
                <a:cs typeface="Times New Roman" panose="02020603050405020304" pitchFamily="18" charset="0"/>
              </a:rPr>
              <a:t>got/obtained </a:t>
            </a:r>
            <a:r>
              <a:rPr dirty="0" sz="2000" lang="en-US">
                <a:latin typeface="Times New Roman" panose="02020603050405020304" pitchFamily="18" charset="0"/>
                <a:cs typeface="Times New Roman" panose="02020603050405020304" pitchFamily="18" charset="0"/>
              </a:rPr>
              <a:t>excellent results in the experiment. </a:t>
            </a:r>
          </a:p>
          <a:p>
            <a:r>
              <a:rPr dirty="0" sz="2000" lang="en-US">
                <a:latin typeface="Times New Roman" panose="02020603050405020304" pitchFamily="18" charset="0"/>
                <a:cs typeface="Times New Roman" panose="02020603050405020304" pitchFamily="18" charset="0"/>
              </a:rPr>
              <a:t>3. The results of </a:t>
            </a:r>
            <a:r>
              <a:rPr b="1" dirty="0" sz="2000" lang="en-US">
                <a:latin typeface="Times New Roman" panose="02020603050405020304" pitchFamily="18" charset="0"/>
                <a:cs typeface="Times New Roman" panose="02020603050405020304" pitchFamily="18" charset="0"/>
              </a:rPr>
              <a:t>lots of/numerous </a:t>
            </a:r>
            <a:r>
              <a:rPr dirty="0" sz="2000" lang="en-US">
                <a:latin typeface="Times New Roman" panose="02020603050405020304" pitchFamily="18" charset="0"/>
                <a:cs typeface="Times New Roman" panose="02020603050405020304" pitchFamily="18" charset="0"/>
              </a:rPr>
              <a:t>tests have been pretty good/encouraging. </a:t>
            </a:r>
          </a:p>
          <a:p>
            <a:r>
              <a:rPr dirty="0" sz="2000" lang="en-US" smtClean="0">
                <a:latin typeface="Times New Roman" panose="02020603050405020304" pitchFamily="18" charset="0"/>
                <a:cs typeface="Times New Roman" panose="02020603050405020304" pitchFamily="18" charset="0"/>
              </a:rPr>
              <a:t>4</a:t>
            </a:r>
            <a:r>
              <a:rPr dirty="0" sz="2000" lang="en-US">
                <a:latin typeface="Times New Roman" panose="02020603050405020304" pitchFamily="18" charset="0"/>
                <a:cs typeface="Times New Roman" panose="02020603050405020304" pitchFamily="18" charset="0"/>
              </a:rPr>
              <a:t>. A loss of jobs is one of the </a:t>
            </a:r>
            <a:r>
              <a:rPr b="1" dirty="0" sz="2000" lang="en-US">
                <a:latin typeface="Times New Roman" panose="02020603050405020304" pitchFamily="18" charset="0"/>
                <a:cs typeface="Times New Roman" panose="02020603050405020304" pitchFamily="18" charset="0"/>
              </a:rPr>
              <a:t>consequences/things that will happen </a:t>
            </a:r>
            <a:r>
              <a:rPr dirty="0" sz="2000" lang="en-US">
                <a:latin typeface="Times New Roman" panose="02020603050405020304" pitchFamily="18" charset="0"/>
                <a:cs typeface="Times New Roman" panose="02020603050405020304" pitchFamily="18" charset="0"/>
              </a:rPr>
              <a:t>if the process is automated. </a:t>
            </a:r>
          </a:p>
          <a:p>
            <a:r>
              <a:rPr dirty="0" sz="2000" lang="en-US">
                <a:latin typeface="Times New Roman" panose="02020603050405020304" pitchFamily="18" charset="0"/>
                <a:cs typeface="Times New Roman" panose="02020603050405020304" pitchFamily="18" charset="0"/>
              </a:rPr>
              <a:t>5. The relationship between the management and workers is </a:t>
            </a:r>
            <a:r>
              <a:rPr b="1" dirty="0" sz="2000" lang="en-US">
                <a:latin typeface="Times New Roman" panose="02020603050405020304" pitchFamily="18" charset="0"/>
                <a:cs typeface="Times New Roman" panose="02020603050405020304" pitchFamily="18" charset="0"/>
              </a:rPr>
              <a:t>extremely/really </a:t>
            </a:r>
            <a:r>
              <a:rPr dirty="0" sz="2000" lang="en-US" smtClean="0">
                <a:latin typeface="Times New Roman" panose="02020603050405020304" pitchFamily="18" charset="0"/>
                <a:cs typeface="Times New Roman" panose="02020603050405020304" pitchFamily="18" charset="0"/>
              </a:rPr>
              <a:t>important </a:t>
            </a:r>
            <a:endParaRPr dirty="0" sz="2000" lang="en-US">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6. Some suggestions </a:t>
            </a:r>
            <a:r>
              <a:rPr b="1" dirty="0" sz="2000" lang="en-US">
                <a:latin typeface="Times New Roman" panose="02020603050405020304" pitchFamily="18" charset="0"/>
                <a:cs typeface="Times New Roman" panose="02020603050405020304" pitchFamily="18" charset="0"/>
              </a:rPr>
              <a:t>springing up from/arising </a:t>
            </a:r>
            <a:r>
              <a:rPr dirty="0" sz="2000" lang="en-US">
                <a:latin typeface="Times New Roman" panose="02020603050405020304" pitchFamily="18" charset="0"/>
                <a:cs typeface="Times New Roman" panose="02020603050405020304" pitchFamily="18" charset="0"/>
              </a:rPr>
              <a:t>from the study will be presented. </a:t>
            </a:r>
          </a:p>
          <a:p>
            <a:endParaRPr b="1" dirty="0" sz="2400" lang="en-US">
              <a:latin typeface="Times New Roman" panose="02020603050405020304" pitchFamily="18" charset="0"/>
              <a:cs typeface="Times New Roman" panose="02020603050405020304" pitchFamily="18" charset="0"/>
            </a:endParaRP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41" name="Rectangle 1"/>
          <p:cNvSpPr/>
          <p:nvPr/>
        </p:nvSpPr>
        <p:spPr>
          <a:xfrm>
            <a:off x="1547664" y="483518"/>
            <a:ext cx="4572000" cy="3393441"/>
          </a:xfrm>
          <a:prstGeom prst="rect"/>
        </p:spPr>
        <p:txBody>
          <a:bodyPr>
            <a:spAutoFit/>
          </a:bodyPr>
          <a:p>
            <a:r>
              <a:rPr b="1" dirty="0" sz="3200" lang="en-US" smtClean="0">
                <a:solidFill>
                  <a:srgbClr val="000000"/>
                </a:solidFill>
                <a:latin typeface="Times New Roman" panose="02020603050405020304" pitchFamily="18" charset="0"/>
                <a:cs typeface="Times New Roman" panose="02020603050405020304" pitchFamily="18" charset="0"/>
              </a:rPr>
              <a:t>Keys</a:t>
            </a:r>
          </a:p>
          <a:p>
            <a:endParaRPr dirty="0" sz="2000" lang="en-US">
              <a:solidFill>
                <a:srgbClr val="000000"/>
              </a:solidFill>
              <a:latin typeface="Arial" panose="020B0604020202020204" pitchFamily="34" charset="0"/>
            </a:endParaRPr>
          </a:p>
          <a:p>
            <a:r>
              <a:rPr b="1" dirty="0" sz="2800" lang="en-US">
                <a:solidFill>
                  <a:srgbClr val="000000"/>
                </a:solidFill>
                <a:latin typeface="Times New Roman" panose="02020603050405020304" pitchFamily="18" charset="0"/>
                <a:cs typeface="Times New Roman" panose="02020603050405020304" pitchFamily="18" charset="0"/>
              </a:rPr>
              <a:t>1. considerable </a:t>
            </a:r>
          </a:p>
          <a:p>
            <a:r>
              <a:rPr b="1" dirty="0" sz="2800" lang="en-US">
                <a:solidFill>
                  <a:srgbClr val="000000"/>
                </a:solidFill>
                <a:latin typeface="Times New Roman" panose="02020603050405020304" pitchFamily="18" charset="0"/>
                <a:cs typeface="Times New Roman" panose="02020603050405020304" pitchFamily="18" charset="0"/>
              </a:rPr>
              <a:t>2. obtained </a:t>
            </a:r>
          </a:p>
          <a:p>
            <a:r>
              <a:rPr b="1" dirty="0" sz="2800" lang="en-US">
                <a:solidFill>
                  <a:srgbClr val="000000"/>
                </a:solidFill>
                <a:latin typeface="Times New Roman" panose="02020603050405020304" pitchFamily="18" charset="0"/>
                <a:cs typeface="Times New Roman" panose="02020603050405020304" pitchFamily="18" charset="0"/>
              </a:rPr>
              <a:t>3. </a:t>
            </a:r>
            <a:r>
              <a:rPr b="1" dirty="0" sz="2800" lang="en-US" smtClean="0">
                <a:solidFill>
                  <a:srgbClr val="000000"/>
                </a:solidFill>
                <a:latin typeface="Times New Roman" panose="02020603050405020304" pitchFamily="18" charset="0"/>
                <a:cs typeface="Times New Roman" panose="02020603050405020304" pitchFamily="18" charset="0"/>
              </a:rPr>
              <a:t>numerous</a:t>
            </a:r>
            <a:endParaRPr b="1" dirty="0" sz="2800" lang="en-US">
              <a:solidFill>
                <a:srgbClr val="000000"/>
              </a:solidFill>
              <a:latin typeface="Times New Roman" panose="02020603050405020304" pitchFamily="18" charset="0"/>
              <a:cs typeface="Times New Roman" panose="02020603050405020304" pitchFamily="18" charset="0"/>
            </a:endParaRPr>
          </a:p>
          <a:p>
            <a:r>
              <a:rPr b="1" dirty="0" sz="2800" lang="en-US">
                <a:solidFill>
                  <a:srgbClr val="000000"/>
                </a:solidFill>
                <a:latin typeface="Times New Roman" panose="02020603050405020304" pitchFamily="18" charset="0"/>
                <a:cs typeface="Times New Roman" panose="02020603050405020304" pitchFamily="18" charset="0"/>
              </a:rPr>
              <a:t>4. consequences </a:t>
            </a:r>
          </a:p>
          <a:p>
            <a:r>
              <a:rPr b="1" dirty="0" sz="2800" lang="en-US">
                <a:solidFill>
                  <a:srgbClr val="000000"/>
                </a:solidFill>
                <a:latin typeface="Times New Roman" panose="02020603050405020304" pitchFamily="18" charset="0"/>
                <a:cs typeface="Times New Roman" panose="02020603050405020304" pitchFamily="18" charset="0"/>
              </a:rPr>
              <a:t>5. extremely </a:t>
            </a:r>
          </a:p>
          <a:p>
            <a:r>
              <a:rPr b="1" dirty="0" sz="2800" lang="en-US">
                <a:solidFill>
                  <a:srgbClr val="000000"/>
                </a:solidFill>
                <a:latin typeface="Times New Roman" panose="02020603050405020304" pitchFamily="18" charset="0"/>
                <a:cs typeface="Times New Roman" panose="02020603050405020304" pitchFamily="18" charset="0"/>
              </a:rPr>
              <a:t>6. arising from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42" name="Rectangle 1"/>
          <p:cNvSpPr/>
          <p:nvPr/>
        </p:nvSpPr>
        <p:spPr>
          <a:xfrm>
            <a:off x="0" y="627534"/>
            <a:ext cx="9144000" cy="3812541"/>
          </a:xfrm>
          <a:prstGeom prst="rect"/>
        </p:spPr>
        <p:txBody>
          <a:bodyPr wrap="square">
            <a:spAutoFit/>
          </a:bodyPr>
          <a:p>
            <a:r>
              <a:rPr b="1" dirty="0" sz="2400" lang="en-US">
                <a:solidFill>
                  <a:srgbClr val="000000"/>
                </a:solidFill>
                <a:latin typeface="Times New Roman" panose="02020603050405020304" pitchFamily="18" charset="0"/>
                <a:cs typeface="Times New Roman" panose="02020603050405020304" pitchFamily="18" charset="0"/>
              </a:rPr>
              <a:t>Replace the contractions in the following sentences with full forms where necessary</a:t>
            </a:r>
            <a:r>
              <a:rPr b="1" dirty="0" sz="2400" lang="en-US" smtClean="0">
                <a:solidFill>
                  <a:srgbClr val="000000"/>
                </a:solidFill>
                <a:latin typeface="Times New Roman" panose="02020603050405020304" pitchFamily="18" charset="0"/>
                <a:cs typeface="Times New Roman" panose="02020603050405020304" pitchFamily="18" charset="0"/>
              </a:rPr>
              <a:t>.</a:t>
            </a:r>
            <a:endParaRPr dirty="0" lang="en-US"/>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1</a:t>
            </a:r>
            <a:r>
              <a:rPr dirty="0" sz="2000" lang="en-US">
                <a:latin typeface="Times New Roman" panose="02020603050405020304" pitchFamily="18" charset="0"/>
                <a:cs typeface="Times New Roman" panose="02020603050405020304" pitchFamily="18" charset="0"/>
              </a:rPr>
              <a:t>. The results weren't very encouraging. </a:t>
            </a:r>
          </a:p>
          <a:p>
            <a:r>
              <a:rPr dirty="0" sz="2000" lang="en-US">
                <a:latin typeface="Times New Roman" panose="02020603050405020304" pitchFamily="18" charset="0"/>
                <a:cs typeface="Times New Roman" panose="02020603050405020304" pitchFamily="18" charset="0"/>
              </a:rPr>
              <a:t>2. We'll have to conduct another experiment. </a:t>
            </a:r>
          </a:p>
          <a:p>
            <a:r>
              <a:rPr dirty="0" sz="2000" lang="en-US">
                <a:latin typeface="Times New Roman" panose="02020603050405020304" pitchFamily="18" charset="0"/>
                <a:cs typeface="Times New Roman" panose="02020603050405020304" pitchFamily="18" charset="0"/>
              </a:rPr>
              <a:t>3. She's been all around the world. </a:t>
            </a:r>
          </a:p>
          <a:p>
            <a:r>
              <a:rPr dirty="0" sz="2000" lang="en-US">
                <a:latin typeface="Times New Roman" panose="02020603050405020304" pitchFamily="18" charset="0"/>
                <a:cs typeface="Times New Roman" panose="02020603050405020304" pitchFamily="18" charset="0"/>
              </a:rPr>
              <a:t>4. It's the best solution to the problem. </a:t>
            </a:r>
          </a:p>
          <a:p>
            <a:r>
              <a:rPr dirty="0" sz="2000" lang="en-US">
                <a:latin typeface="Times New Roman" panose="02020603050405020304" pitchFamily="18" charset="0"/>
                <a:cs typeface="Times New Roman" panose="02020603050405020304" pitchFamily="18" charset="0"/>
              </a:rPr>
              <a:t>5. Our questionnaire shows that teachers aren't paid what they're worth. </a:t>
            </a:r>
          </a:p>
          <a:p>
            <a:r>
              <a:rPr dirty="0" sz="2000" lang="en-US">
                <a:latin typeface="Times New Roman" panose="02020603050405020304" pitchFamily="18" charset="0"/>
                <a:cs typeface="Times New Roman" panose="02020603050405020304" pitchFamily="18" charset="0"/>
              </a:rPr>
              <a:t>6. His response was, "A job's a job; if it doesn't pay enough, it's a lousy job'. </a:t>
            </a:r>
          </a:p>
          <a:p>
            <a:r>
              <a:rPr dirty="0" sz="2000" lang="en-US">
                <a:latin typeface="Times New Roman" panose="02020603050405020304" pitchFamily="18" charset="0"/>
                <a:cs typeface="Times New Roman" panose="02020603050405020304" pitchFamily="18" charset="0"/>
              </a:rPr>
              <a:t>7. He'd rather announce the findings at the conference. </a:t>
            </a:r>
          </a:p>
          <a:p>
            <a:r>
              <a:rPr dirty="0" sz="2000" lang="en-US">
                <a:latin typeface="Times New Roman" panose="02020603050405020304" pitchFamily="18" charset="0"/>
                <a:cs typeface="Times New Roman" panose="02020603050405020304" pitchFamily="18" charset="0"/>
              </a:rPr>
              <a:t>8. The department's approach didn't succeed. </a:t>
            </a:r>
          </a:p>
          <a:p>
            <a:r>
              <a:rPr dirty="0" i="1" lang="en-US" smtClean="0">
                <a:solidFill>
                  <a:srgbClr val="000000"/>
                </a:solidFill>
                <a:latin typeface="Arial" panose="020B0604020202020204" pitchFamily="34" charset="0"/>
              </a:rPr>
              <a:t> </a:t>
            </a:r>
            <a:endParaRPr dirty="0"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43" name="Rectangle 1"/>
          <p:cNvSpPr/>
          <p:nvPr/>
        </p:nvSpPr>
        <p:spPr>
          <a:xfrm>
            <a:off x="755576" y="627534"/>
            <a:ext cx="4572000" cy="3914140"/>
          </a:xfrm>
          <a:prstGeom prst="rect"/>
        </p:spPr>
        <p:txBody>
          <a:bodyPr>
            <a:spAutoFit/>
          </a:bodyPr>
          <a:p>
            <a:r>
              <a:rPr b="1" dirty="0" sz="2400" lang="en-US" smtClean="0">
                <a:solidFill>
                  <a:srgbClr val="000000"/>
                </a:solidFill>
                <a:latin typeface="Times New Roman" panose="02020603050405020304" pitchFamily="18" charset="0"/>
                <a:cs typeface="Times New Roman" panose="02020603050405020304" pitchFamily="18" charset="0"/>
              </a:rPr>
              <a:t>Keys</a:t>
            </a:r>
            <a:endParaRPr b="1" dirty="0" sz="2400" lang="en-US">
              <a:solidFill>
                <a:srgbClr val="000000"/>
              </a:solidFill>
              <a:latin typeface="Times New Roman" panose="02020603050405020304" pitchFamily="18" charset="0"/>
              <a:cs typeface="Times New Roman" panose="02020603050405020304" pitchFamily="18" charset="0"/>
            </a:endParaRPr>
          </a:p>
          <a:p>
            <a:endParaRPr dirty="0" lang="en-US" smtClean="0">
              <a:solidFill>
                <a:srgbClr val="000000"/>
              </a:solidFill>
              <a:latin typeface="Arial" panose="020B0604020202020204" pitchFamily="34" charset="0"/>
            </a:endParaRPr>
          </a:p>
          <a:p>
            <a:r>
              <a:rPr b="1" dirty="0" sz="2400" lang="en-US" smtClean="0">
                <a:solidFill>
                  <a:srgbClr val="000000"/>
                </a:solidFill>
                <a:latin typeface="Times New Roman" panose="02020603050405020304" pitchFamily="18" charset="0"/>
                <a:cs typeface="Times New Roman" panose="02020603050405020304" pitchFamily="18" charset="0"/>
              </a:rPr>
              <a:t>1</a:t>
            </a:r>
            <a:r>
              <a:rPr b="1" dirty="0" sz="2400" lang="en-US">
                <a:solidFill>
                  <a:srgbClr val="000000"/>
                </a:solidFill>
                <a:latin typeface="Times New Roman" panose="02020603050405020304" pitchFamily="18" charset="0"/>
                <a:cs typeface="Times New Roman" panose="02020603050405020304" pitchFamily="18" charset="0"/>
              </a:rPr>
              <a:t>. were not </a:t>
            </a:r>
          </a:p>
          <a:p>
            <a:r>
              <a:rPr b="1" dirty="0" sz="2400" lang="en-US">
                <a:solidFill>
                  <a:srgbClr val="000000"/>
                </a:solidFill>
                <a:latin typeface="Times New Roman" panose="02020603050405020304" pitchFamily="18" charset="0"/>
                <a:cs typeface="Times New Roman" panose="02020603050405020304" pitchFamily="18" charset="0"/>
              </a:rPr>
              <a:t>2. We will </a:t>
            </a:r>
          </a:p>
          <a:p>
            <a:r>
              <a:rPr b="1" dirty="0" sz="2400" lang="en-US">
                <a:solidFill>
                  <a:srgbClr val="000000"/>
                </a:solidFill>
                <a:latin typeface="Times New Roman" panose="02020603050405020304" pitchFamily="18" charset="0"/>
                <a:cs typeface="Times New Roman" panose="02020603050405020304" pitchFamily="18" charset="0"/>
              </a:rPr>
              <a:t>3. She has </a:t>
            </a:r>
          </a:p>
          <a:p>
            <a:r>
              <a:rPr b="1" dirty="0" sz="2400" lang="en-US">
                <a:solidFill>
                  <a:srgbClr val="000000"/>
                </a:solidFill>
                <a:latin typeface="Times New Roman" panose="02020603050405020304" pitchFamily="18" charset="0"/>
                <a:cs typeface="Times New Roman" panose="02020603050405020304" pitchFamily="18" charset="0"/>
              </a:rPr>
              <a:t>4. It is </a:t>
            </a:r>
          </a:p>
          <a:p>
            <a:r>
              <a:rPr b="1" dirty="0" sz="2400" lang="en-US">
                <a:solidFill>
                  <a:srgbClr val="000000"/>
                </a:solidFill>
                <a:latin typeface="Times New Roman" panose="02020603050405020304" pitchFamily="18" charset="0"/>
                <a:cs typeface="Times New Roman" panose="02020603050405020304" pitchFamily="18" charset="0"/>
              </a:rPr>
              <a:t>5. are not / they are </a:t>
            </a:r>
          </a:p>
          <a:p>
            <a:r>
              <a:rPr b="1" dirty="0" sz="2400" lang="en-US">
                <a:solidFill>
                  <a:srgbClr val="000000"/>
                </a:solidFill>
                <a:latin typeface="Times New Roman" panose="02020603050405020304" pitchFamily="18" charset="0"/>
                <a:cs typeface="Times New Roman" panose="02020603050405020304" pitchFamily="18" charset="0"/>
              </a:rPr>
              <a:t>6. No changes - this is a quotation </a:t>
            </a:r>
          </a:p>
          <a:p>
            <a:r>
              <a:rPr b="1" dirty="0" sz="2400" lang="en-US">
                <a:solidFill>
                  <a:srgbClr val="000000"/>
                </a:solidFill>
                <a:latin typeface="Times New Roman" panose="02020603050405020304" pitchFamily="18" charset="0"/>
                <a:cs typeface="Times New Roman" panose="02020603050405020304" pitchFamily="18" charset="0"/>
              </a:rPr>
              <a:t>7. He would </a:t>
            </a:r>
          </a:p>
          <a:p>
            <a:r>
              <a:rPr b="1" dirty="0" sz="2400" lang="en-US">
                <a:solidFill>
                  <a:srgbClr val="000000"/>
                </a:solidFill>
                <a:latin typeface="Times New Roman" panose="02020603050405020304" pitchFamily="18" charset="0"/>
                <a:cs typeface="Times New Roman" panose="02020603050405020304" pitchFamily="18" charset="0"/>
              </a:rPr>
              <a:t>8. did not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44" name="Rectangle 1"/>
          <p:cNvSpPr/>
          <p:nvPr/>
        </p:nvSpPr>
        <p:spPr>
          <a:xfrm>
            <a:off x="0" y="627534"/>
            <a:ext cx="9144000" cy="4358639"/>
          </a:xfrm>
          <a:prstGeom prst="rect"/>
        </p:spPr>
        <p:txBody>
          <a:bodyPr wrap="square">
            <a:spAutoFit/>
          </a:bodyPr>
          <a:p>
            <a:r>
              <a:rPr b="1" dirty="0" sz="2400" i="1" lang="en-US">
                <a:solidFill>
                  <a:srgbClr val="000000"/>
                </a:solidFill>
                <a:latin typeface="Times New Roman" panose="02020603050405020304" pitchFamily="18" charset="0"/>
                <a:cs typeface="Times New Roman" panose="02020603050405020304" pitchFamily="18" charset="0"/>
              </a:rPr>
              <a:t>Replace the following phrasal verbs with a more formal single word. </a:t>
            </a:r>
            <a:endParaRPr b="1" dirty="0" sz="2400" lang="en-US">
              <a:solidFill>
                <a:srgbClr val="000000"/>
              </a:solidFill>
              <a:latin typeface="Times New Roman" panose="02020603050405020304" pitchFamily="18" charset="0"/>
              <a:cs typeface="Times New Roman" panose="02020603050405020304" pitchFamily="18" charset="0"/>
            </a:endParaRPr>
          </a:p>
          <a:p>
            <a:endParaRPr dirty="0" sz="2400" lang="en-US" smtClean="0">
              <a:solidFill>
                <a:srgbClr val="000000"/>
              </a:solidFill>
              <a:latin typeface="Times New Roman" panose="02020603050405020304" pitchFamily="18" charset="0"/>
              <a:cs typeface="Times New Roman" panose="02020603050405020304" pitchFamily="18" charset="0"/>
            </a:endParaRPr>
          </a:p>
          <a:p>
            <a:r>
              <a:rPr dirty="0" sz="2400" lang="en-US" smtClean="0">
                <a:solidFill>
                  <a:srgbClr val="000000"/>
                </a:solidFill>
                <a:latin typeface="Times New Roman" panose="02020603050405020304" pitchFamily="18" charset="0"/>
                <a:cs typeface="Times New Roman" panose="02020603050405020304" pitchFamily="18" charset="0"/>
              </a:rPr>
              <a:t>1</a:t>
            </a:r>
            <a:r>
              <a:rPr dirty="0" sz="2400" lang="en-US">
                <a:solidFill>
                  <a:srgbClr val="000000"/>
                </a:solidFill>
                <a:latin typeface="Times New Roman" panose="02020603050405020304" pitchFamily="18" charset="0"/>
                <a:cs typeface="Times New Roman" panose="02020603050405020304" pitchFamily="18" charset="0"/>
              </a:rPr>
              <a:t>. </a:t>
            </a:r>
            <a:r>
              <a:rPr dirty="0" sz="2400" lang="en-US" smtClean="0">
                <a:solidFill>
                  <a:srgbClr val="000000"/>
                </a:solidFill>
                <a:latin typeface="Times New Roman" panose="02020603050405020304" pitchFamily="18" charset="0"/>
                <a:cs typeface="Times New Roman" panose="02020603050405020304" pitchFamily="18" charset="0"/>
              </a:rPr>
              <a:t>The primary education system was </a:t>
            </a:r>
            <a:r>
              <a:rPr b="1" dirty="0" sz="2400" lang="en-US" smtClean="0">
                <a:solidFill>
                  <a:srgbClr val="000000"/>
                </a:solidFill>
                <a:latin typeface="Times New Roman" panose="02020603050405020304" pitchFamily="18" charset="0"/>
                <a:cs typeface="Times New Roman" panose="02020603050405020304" pitchFamily="18" charset="0"/>
              </a:rPr>
              <a:t>set up</a:t>
            </a:r>
            <a:r>
              <a:rPr dirty="0" sz="2400" lang="en-US" smtClean="0">
                <a:solidFill>
                  <a:srgbClr val="000000"/>
                </a:solidFill>
                <a:latin typeface="Times New Roman" panose="02020603050405020304" pitchFamily="18" charset="0"/>
                <a:cs typeface="Times New Roman" panose="02020603050405020304" pitchFamily="18" charset="0"/>
              </a:rPr>
              <a:t> throughout Ireland as early as 1831</a:t>
            </a:r>
            <a:r>
              <a:rPr dirty="0" sz="2400" lang="en-US" smtClean="0">
                <a:solidFill>
                  <a:srgbClr val="000000"/>
                </a:solidFill>
                <a:latin typeface="Times New Roman" panose="02020603050405020304" pitchFamily="18" charset="0"/>
                <a:cs typeface="Times New Roman" panose="02020603050405020304" pitchFamily="18" charset="0"/>
              </a:rPr>
              <a:t>. </a:t>
            </a:r>
            <a:endParaRPr dirty="0" sz="2400" lang="en-US">
              <a:solidFill>
                <a:srgbClr val="000000"/>
              </a:solidFill>
              <a:latin typeface="Times New Roman" panose="02020603050405020304" pitchFamily="18" charset="0"/>
              <a:cs typeface="Times New Roman" panose="02020603050405020304" pitchFamily="18" charset="0"/>
            </a:endParaRPr>
          </a:p>
          <a:p>
            <a:r>
              <a:rPr dirty="0" sz="2400" lang="en-US">
                <a:solidFill>
                  <a:srgbClr val="000000"/>
                </a:solidFill>
                <a:latin typeface="Times New Roman" panose="02020603050405020304" pitchFamily="18" charset="0"/>
                <a:cs typeface="Times New Roman" panose="02020603050405020304" pitchFamily="18" charset="0"/>
              </a:rPr>
              <a:t>2. The decline was </a:t>
            </a:r>
            <a:r>
              <a:rPr b="1" dirty="0" sz="2400" lang="en-US">
                <a:solidFill>
                  <a:srgbClr val="000000"/>
                </a:solidFill>
                <a:latin typeface="Times New Roman" panose="02020603050405020304" pitchFamily="18" charset="0"/>
                <a:cs typeface="Times New Roman" panose="02020603050405020304" pitchFamily="18" charset="0"/>
              </a:rPr>
              <a:t>brought about </a:t>
            </a:r>
            <a:r>
              <a:rPr dirty="0" sz="2400" lang="en-US">
                <a:solidFill>
                  <a:srgbClr val="000000"/>
                </a:solidFill>
                <a:latin typeface="Times New Roman" panose="02020603050405020304" pitchFamily="18" charset="0"/>
                <a:cs typeface="Times New Roman" panose="02020603050405020304" pitchFamily="18" charset="0"/>
              </a:rPr>
              <a:t>by cheap imports. </a:t>
            </a:r>
          </a:p>
          <a:p>
            <a:r>
              <a:rPr dirty="0" sz="2400" lang="en-US">
                <a:solidFill>
                  <a:srgbClr val="000000"/>
                </a:solidFill>
                <a:latin typeface="Times New Roman" panose="02020603050405020304" pitchFamily="18" charset="0"/>
                <a:cs typeface="Times New Roman" panose="02020603050405020304" pitchFamily="18" charset="0"/>
              </a:rPr>
              <a:t>3. The university is </a:t>
            </a:r>
            <a:r>
              <a:rPr b="1" dirty="0" sz="2400" lang="en-US">
                <a:solidFill>
                  <a:srgbClr val="000000"/>
                </a:solidFill>
                <a:latin typeface="Times New Roman" panose="02020603050405020304" pitchFamily="18" charset="0"/>
                <a:cs typeface="Times New Roman" panose="02020603050405020304" pitchFamily="18" charset="0"/>
              </a:rPr>
              <a:t>thinking about </a:t>
            </a:r>
            <a:r>
              <a:rPr dirty="0" sz="2400" lang="en-US">
                <a:solidFill>
                  <a:srgbClr val="000000"/>
                </a:solidFill>
                <a:latin typeface="Times New Roman" panose="02020603050405020304" pitchFamily="18" charset="0"/>
                <a:cs typeface="Times New Roman" panose="02020603050405020304" pitchFamily="18" charset="0"/>
              </a:rPr>
              <a:t>installing CCTV. </a:t>
            </a:r>
          </a:p>
          <a:p>
            <a:r>
              <a:rPr dirty="0" sz="2400" lang="en-US">
                <a:solidFill>
                  <a:srgbClr val="000000"/>
                </a:solidFill>
                <a:latin typeface="Times New Roman" panose="02020603050405020304" pitchFamily="18" charset="0"/>
                <a:cs typeface="Times New Roman" panose="02020603050405020304" pitchFamily="18" charset="0"/>
              </a:rPr>
              <a:t>4. Sales are likely to </a:t>
            </a:r>
            <a:r>
              <a:rPr b="1" dirty="0" sz="2400" lang="en-US">
                <a:solidFill>
                  <a:srgbClr val="000000"/>
                </a:solidFill>
                <a:latin typeface="Times New Roman" panose="02020603050405020304" pitchFamily="18" charset="0"/>
                <a:cs typeface="Times New Roman" panose="02020603050405020304" pitchFamily="18" charset="0"/>
              </a:rPr>
              <a:t>drop off </a:t>
            </a:r>
            <a:r>
              <a:rPr dirty="0" sz="2400" lang="en-US">
                <a:solidFill>
                  <a:srgbClr val="000000"/>
                </a:solidFill>
                <a:latin typeface="Times New Roman" panose="02020603050405020304" pitchFamily="18" charset="0"/>
                <a:cs typeface="Times New Roman" panose="02020603050405020304" pitchFamily="18" charset="0"/>
              </a:rPr>
              <a:t>in the third quarter. </a:t>
            </a:r>
          </a:p>
          <a:p>
            <a:r>
              <a:rPr dirty="0" sz="2400" lang="en-US">
                <a:solidFill>
                  <a:srgbClr val="000000"/>
                </a:solidFill>
                <a:latin typeface="Times New Roman" panose="02020603050405020304" pitchFamily="18" charset="0"/>
                <a:cs typeface="Times New Roman" panose="02020603050405020304" pitchFamily="18" charset="0"/>
              </a:rPr>
              <a:t>5. He </a:t>
            </a:r>
            <a:r>
              <a:rPr b="1" dirty="0" sz="2400" lang="en-US">
                <a:solidFill>
                  <a:srgbClr val="000000"/>
                </a:solidFill>
                <a:latin typeface="Times New Roman" panose="02020603050405020304" pitchFamily="18" charset="0"/>
                <a:cs typeface="Times New Roman" panose="02020603050405020304" pitchFamily="18" charset="0"/>
              </a:rPr>
              <a:t>went on </a:t>
            </a:r>
            <a:r>
              <a:rPr dirty="0" sz="2400" lang="en-US">
                <a:solidFill>
                  <a:srgbClr val="000000"/>
                </a:solidFill>
                <a:latin typeface="Times New Roman" panose="02020603050405020304" pitchFamily="18" charset="0"/>
                <a:cs typeface="Times New Roman" panose="02020603050405020304" pitchFamily="18" charset="0"/>
              </a:rPr>
              <a:t>speaking for over an hour. </a:t>
            </a:r>
          </a:p>
          <a:p>
            <a:r>
              <a:rPr dirty="0" sz="2400" lang="en-US">
                <a:solidFill>
                  <a:srgbClr val="000000"/>
                </a:solidFill>
                <a:latin typeface="Times New Roman" panose="02020603050405020304" pitchFamily="18" charset="0"/>
                <a:cs typeface="Times New Roman" panose="02020603050405020304" pitchFamily="18" charset="0"/>
              </a:rPr>
              <a:t>6. The meeting was </a:t>
            </a:r>
            <a:r>
              <a:rPr b="1" dirty="0" sz="2400" lang="en-US">
                <a:solidFill>
                  <a:srgbClr val="000000"/>
                </a:solidFill>
                <a:latin typeface="Times New Roman" panose="02020603050405020304" pitchFamily="18" charset="0"/>
                <a:cs typeface="Times New Roman" panose="02020603050405020304" pitchFamily="18" charset="0"/>
              </a:rPr>
              <a:t>put off </a:t>
            </a:r>
            <a:r>
              <a:rPr dirty="0" sz="2400" lang="en-US">
                <a:solidFill>
                  <a:srgbClr val="000000"/>
                </a:solidFill>
                <a:latin typeface="Times New Roman" panose="02020603050405020304" pitchFamily="18" charset="0"/>
                <a:cs typeface="Times New Roman" panose="02020603050405020304" pitchFamily="18" charset="0"/>
              </a:rPr>
              <a:t>until December. </a:t>
            </a:r>
          </a:p>
          <a:p>
            <a:r>
              <a:rPr dirty="0" sz="2400" lang="en-US">
                <a:solidFill>
                  <a:srgbClr val="000000"/>
                </a:solidFill>
                <a:latin typeface="Times New Roman" panose="02020603050405020304" pitchFamily="18" charset="0"/>
                <a:cs typeface="Times New Roman" panose="02020603050405020304" pitchFamily="18" charset="0"/>
              </a:rPr>
              <a:t>7. The cinema was </a:t>
            </a:r>
            <a:r>
              <a:rPr b="1" dirty="0" sz="2400" lang="en-US">
                <a:solidFill>
                  <a:srgbClr val="000000"/>
                </a:solidFill>
                <a:latin typeface="Times New Roman" panose="02020603050405020304" pitchFamily="18" charset="0"/>
                <a:cs typeface="Times New Roman" panose="02020603050405020304" pitchFamily="18" charset="0"/>
              </a:rPr>
              <a:t>pulled down </a:t>
            </a:r>
            <a:r>
              <a:rPr dirty="0" sz="2400" lang="en-US">
                <a:solidFill>
                  <a:srgbClr val="000000"/>
                </a:solidFill>
                <a:latin typeface="Times New Roman" panose="02020603050405020304" pitchFamily="18" charset="0"/>
                <a:cs typeface="Times New Roman" panose="02020603050405020304" pitchFamily="18" charset="0"/>
              </a:rPr>
              <a:t>ten years ago. </a:t>
            </a:r>
          </a:p>
          <a:p>
            <a:r>
              <a:rPr dirty="0" sz="2400" lang="en-US">
                <a:solidFill>
                  <a:srgbClr val="000000"/>
                </a:solidFill>
                <a:latin typeface="Times New Roman" panose="02020603050405020304" pitchFamily="18" charset="0"/>
                <a:cs typeface="Times New Roman" panose="02020603050405020304" pitchFamily="18" charset="0"/>
              </a:rPr>
              <a:t>8. People have </a:t>
            </a:r>
            <a:r>
              <a:rPr b="1" dirty="0" sz="2400" lang="en-US">
                <a:solidFill>
                  <a:srgbClr val="000000"/>
                </a:solidFill>
                <a:latin typeface="Times New Roman" panose="02020603050405020304" pitchFamily="18" charset="0"/>
                <a:cs typeface="Times New Roman" panose="02020603050405020304" pitchFamily="18" charset="0"/>
              </a:rPr>
              <a:t>cut down </a:t>
            </a:r>
            <a:r>
              <a:rPr dirty="0" sz="2400" lang="en-US">
                <a:solidFill>
                  <a:srgbClr val="000000"/>
                </a:solidFill>
                <a:latin typeface="Times New Roman" panose="02020603050405020304" pitchFamily="18" charset="0"/>
                <a:cs typeface="Times New Roman" panose="02020603050405020304" pitchFamily="18" charset="0"/>
              </a:rPr>
              <a:t>on their consumption of beef. </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45" name="Rectangle 1"/>
          <p:cNvSpPr/>
          <p:nvPr/>
        </p:nvSpPr>
        <p:spPr>
          <a:xfrm>
            <a:off x="611560" y="267494"/>
            <a:ext cx="8424936" cy="4155441"/>
          </a:xfrm>
          <a:prstGeom prst="rect"/>
        </p:spPr>
        <p:txBody>
          <a:bodyPr wrap="square">
            <a:spAutoFit/>
          </a:bodyPr>
          <a:p>
            <a:endParaRPr dirty="0" sz="2000" lang="en-US">
              <a:solidFill>
                <a:srgbClr val="000000"/>
              </a:solidFill>
              <a:latin typeface="Times New Roman" panose="02020603050405020304" pitchFamily="18" charset="0"/>
              <a:cs typeface="Times New Roman" panose="02020603050405020304" pitchFamily="18" charset="0"/>
            </a:endParaRPr>
          </a:p>
          <a:p>
            <a:r>
              <a:rPr b="1" dirty="0" sz="2400" lang="en-US">
                <a:solidFill>
                  <a:srgbClr val="000000"/>
                </a:solidFill>
                <a:latin typeface="Times New Roman" panose="02020603050405020304" pitchFamily="18" charset="0"/>
                <a:cs typeface="Times New Roman" panose="02020603050405020304" pitchFamily="18" charset="0"/>
              </a:rPr>
              <a:t>1. </a:t>
            </a:r>
            <a:r>
              <a:rPr b="1" dirty="0" sz="2400" lang="en-US" smtClean="0">
                <a:solidFill>
                  <a:srgbClr val="000000"/>
                </a:solidFill>
                <a:latin typeface="Times New Roman" panose="02020603050405020304" pitchFamily="18" charset="0"/>
                <a:cs typeface="Times New Roman" panose="02020603050405020304" pitchFamily="18" charset="0"/>
              </a:rPr>
              <a:t>Established </a:t>
            </a:r>
            <a:endParaRPr b="1" dirty="0" sz="2400" lang="en-US">
              <a:solidFill>
                <a:srgbClr val="000000"/>
              </a:solidFill>
              <a:latin typeface="Times New Roman" panose="02020603050405020304" pitchFamily="18" charset="0"/>
              <a:cs typeface="Times New Roman" panose="02020603050405020304" pitchFamily="18" charset="0"/>
            </a:endParaRPr>
          </a:p>
          <a:p>
            <a:r>
              <a:rPr b="1" dirty="0" sz="2400" lang="en-US">
                <a:solidFill>
                  <a:srgbClr val="000000"/>
                </a:solidFill>
                <a:latin typeface="Times New Roman" panose="02020603050405020304" pitchFamily="18" charset="0"/>
                <a:cs typeface="Times New Roman" panose="02020603050405020304" pitchFamily="18" charset="0"/>
              </a:rPr>
              <a:t>2. caused </a:t>
            </a:r>
          </a:p>
          <a:p>
            <a:r>
              <a:rPr b="1" dirty="0" sz="2400" lang="en-US">
                <a:solidFill>
                  <a:srgbClr val="000000"/>
                </a:solidFill>
                <a:latin typeface="Times New Roman" panose="02020603050405020304" pitchFamily="18" charset="0"/>
                <a:cs typeface="Times New Roman" panose="02020603050405020304" pitchFamily="18" charset="0"/>
              </a:rPr>
              <a:t>3. considering </a:t>
            </a:r>
          </a:p>
          <a:p>
            <a:r>
              <a:rPr b="1" dirty="0" sz="2400" lang="en-US">
                <a:solidFill>
                  <a:srgbClr val="000000"/>
                </a:solidFill>
                <a:latin typeface="Times New Roman" panose="02020603050405020304" pitchFamily="18" charset="0"/>
                <a:cs typeface="Times New Roman" panose="02020603050405020304" pitchFamily="18" charset="0"/>
              </a:rPr>
              <a:t>4. decline / fall </a:t>
            </a:r>
          </a:p>
          <a:p>
            <a:r>
              <a:rPr b="1" dirty="0" sz="2400" lang="en-US">
                <a:solidFill>
                  <a:srgbClr val="000000"/>
                </a:solidFill>
                <a:latin typeface="Times New Roman" panose="02020603050405020304" pitchFamily="18" charset="0"/>
                <a:cs typeface="Times New Roman" panose="02020603050405020304" pitchFamily="18" charset="0"/>
              </a:rPr>
              <a:t>5. continued </a:t>
            </a:r>
          </a:p>
          <a:p>
            <a:r>
              <a:rPr b="1" dirty="0" sz="2400" lang="en-US">
                <a:solidFill>
                  <a:srgbClr val="000000"/>
                </a:solidFill>
                <a:latin typeface="Times New Roman" panose="02020603050405020304" pitchFamily="18" charset="0"/>
                <a:cs typeface="Times New Roman" panose="02020603050405020304" pitchFamily="18" charset="0"/>
              </a:rPr>
              <a:t>6. postponed </a:t>
            </a:r>
          </a:p>
          <a:p>
            <a:r>
              <a:rPr b="1" dirty="0" sz="2400" lang="en-US">
                <a:solidFill>
                  <a:srgbClr val="000000"/>
                </a:solidFill>
                <a:latin typeface="Times New Roman" panose="02020603050405020304" pitchFamily="18" charset="0"/>
                <a:cs typeface="Times New Roman" panose="02020603050405020304" pitchFamily="18" charset="0"/>
              </a:rPr>
              <a:t>7. demolished </a:t>
            </a:r>
          </a:p>
          <a:p>
            <a:r>
              <a:rPr b="1" dirty="0" sz="2400" lang="en-US">
                <a:solidFill>
                  <a:srgbClr val="000000"/>
                </a:solidFill>
                <a:latin typeface="Times New Roman" panose="02020603050405020304" pitchFamily="18" charset="0"/>
                <a:cs typeface="Times New Roman" panose="02020603050405020304" pitchFamily="18" charset="0"/>
              </a:rPr>
              <a:t>8. reduced </a:t>
            </a:r>
            <a:endParaRPr b="1" dirty="0" sz="2400" lang="en-US" smtClean="0">
              <a:solidFill>
                <a:srgbClr val="000000"/>
              </a:solidFill>
              <a:latin typeface="Times New Roman" panose="02020603050405020304" pitchFamily="18" charset="0"/>
              <a:cs typeface="Times New Roman" panose="02020603050405020304" pitchFamily="18" charset="0"/>
            </a:endParaRPr>
          </a:p>
          <a:p>
            <a:endParaRPr dirty="0" sz="2000" lang="en-US">
              <a:solidFill>
                <a:srgbClr val="000000"/>
              </a:solidFill>
              <a:latin typeface="Times New Roman" panose="02020603050405020304" pitchFamily="18" charset="0"/>
              <a:cs typeface="Times New Roman" panose="02020603050405020304" pitchFamily="18" charset="0"/>
            </a:endParaRPr>
          </a:p>
          <a:p>
            <a:r>
              <a:rPr dirty="0" sz="2000" lang="en-US">
                <a:solidFill>
                  <a:srgbClr val="000000"/>
                </a:solidFill>
                <a:latin typeface="Times New Roman" panose="02020603050405020304" pitchFamily="18" charset="0"/>
                <a:cs typeface="Times New Roman" panose="02020603050405020304" pitchFamily="18" charset="0"/>
              </a:rPr>
              <a:t>If you have different answers - check their meaning carefully to see if they are a suitable replacement. </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46" name="Rectangle 1"/>
          <p:cNvSpPr/>
          <p:nvPr/>
        </p:nvSpPr>
        <p:spPr>
          <a:xfrm>
            <a:off x="251520" y="987574"/>
            <a:ext cx="8136904" cy="2936241"/>
          </a:xfrm>
          <a:prstGeom prst="rect"/>
        </p:spPr>
        <p:txBody>
          <a:bodyPr wrap="square">
            <a:spAutoFit/>
          </a:bodyPr>
          <a:p>
            <a:r>
              <a:rPr b="1" dirty="0" sz="2400" i="1" lang="en-US">
                <a:solidFill>
                  <a:srgbClr val="000000"/>
                </a:solidFill>
                <a:latin typeface="Times New Roman" panose="02020603050405020304" pitchFamily="18" charset="0"/>
                <a:cs typeface="Times New Roman" panose="02020603050405020304" pitchFamily="18" charset="0"/>
              </a:rPr>
              <a:t>Make these statements more cautious. </a:t>
            </a:r>
            <a:endParaRPr b="1" dirty="0" sz="2400" lang="en-US">
              <a:solidFill>
                <a:srgbClr val="000000"/>
              </a:solidFill>
              <a:latin typeface="Times New Roman" panose="02020603050405020304" pitchFamily="18" charset="0"/>
              <a:cs typeface="Times New Roman" panose="02020603050405020304" pitchFamily="18" charset="0"/>
            </a:endParaRPr>
          </a:p>
          <a:p>
            <a:endParaRPr dirty="0" sz="2400" lang="en-US" smtClean="0">
              <a:solidFill>
                <a:srgbClr val="000000"/>
              </a:solidFill>
              <a:latin typeface="Times New Roman" panose="02020603050405020304" pitchFamily="18" charset="0"/>
              <a:cs typeface="Times New Roman" panose="02020603050405020304" pitchFamily="18" charset="0"/>
            </a:endParaRPr>
          </a:p>
          <a:p>
            <a:r>
              <a:rPr dirty="0" sz="2400" lang="en-US" smtClean="0">
                <a:solidFill>
                  <a:srgbClr val="000000"/>
                </a:solidFill>
                <a:latin typeface="Times New Roman" panose="02020603050405020304" pitchFamily="18" charset="0"/>
                <a:cs typeface="Times New Roman" panose="02020603050405020304" pitchFamily="18" charset="0"/>
              </a:rPr>
              <a:t>1</a:t>
            </a:r>
            <a:r>
              <a:rPr dirty="0" sz="2400" lang="en-US">
                <a:solidFill>
                  <a:srgbClr val="000000"/>
                </a:solidFill>
                <a:latin typeface="Times New Roman" panose="02020603050405020304" pitchFamily="18" charset="0"/>
                <a:cs typeface="Times New Roman" panose="02020603050405020304" pitchFamily="18" charset="0"/>
              </a:rPr>
              <a:t>. Today, everyone uses credit cards for all their shopping. </a:t>
            </a:r>
          </a:p>
          <a:p>
            <a:r>
              <a:rPr dirty="0" sz="2400" lang="en-US">
                <a:solidFill>
                  <a:srgbClr val="000000"/>
                </a:solidFill>
                <a:latin typeface="Times New Roman" panose="02020603050405020304" pitchFamily="18" charset="0"/>
                <a:cs typeface="Times New Roman" panose="02020603050405020304" pitchFamily="18" charset="0"/>
              </a:rPr>
              <a:t>2. Drinking wine is bad for you. </a:t>
            </a:r>
          </a:p>
          <a:p>
            <a:r>
              <a:rPr dirty="0" sz="2400" lang="en-US">
                <a:solidFill>
                  <a:srgbClr val="000000"/>
                </a:solidFill>
                <a:latin typeface="Times New Roman" panose="02020603050405020304" pitchFamily="18" charset="0"/>
                <a:cs typeface="Times New Roman" panose="02020603050405020304" pitchFamily="18" charset="0"/>
              </a:rPr>
              <a:t>3. Global warming will have disastrous consequences for the whole world. </a:t>
            </a:r>
          </a:p>
          <a:p>
            <a:r>
              <a:rPr dirty="0" sz="2400" lang="en-US">
                <a:solidFill>
                  <a:srgbClr val="000000"/>
                </a:solidFill>
                <a:latin typeface="Times New Roman" panose="02020603050405020304" pitchFamily="18" charset="0"/>
                <a:cs typeface="Times New Roman" panose="02020603050405020304" pitchFamily="18" charset="0"/>
              </a:rPr>
              <a:t>4. Teleworking leads to isolation. </a:t>
            </a:r>
          </a:p>
          <a:p>
            <a:r>
              <a:rPr dirty="0" sz="2400" lang="en-US">
                <a:solidFill>
                  <a:srgbClr val="000000"/>
                </a:solidFill>
                <a:latin typeface="Times New Roman" panose="02020603050405020304" pitchFamily="18" charset="0"/>
                <a:cs typeface="Times New Roman" panose="02020603050405020304" pitchFamily="18" charset="0"/>
              </a:rPr>
              <a:t>5. Women are worse drivers than men.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47" name="Rectangle 1"/>
          <p:cNvSpPr/>
          <p:nvPr/>
        </p:nvSpPr>
        <p:spPr>
          <a:xfrm>
            <a:off x="0" y="586591"/>
            <a:ext cx="8676456" cy="3825240"/>
          </a:xfrm>
          <a:prstGeom prst="rect"/>
        </p:spPr>
        <p:txBody>
          <a:bodyPr wrap="square">
            <a:spAutoFit/>
          </a:bodyPr>
          <a:p>
            <a:r>
              <a:rPr dirty="0" lang="en-US">
                <a:solidFill>
                  <a:srgbClr val="000000"/>
                </a:solidFill>
                <a:latin typeface="Arial" panose="020B0604020202020204" pitchFamily="34" charset="0"/>
              </a:rPr>
              <a:t>There are many different ways to correct these sentences </a:t>
            </a:r>
          </a:p>
          <a:p>
            <a:r>
              <a:rPr dirty="0" lang="en-US">
                <a:solidFill>
                  <a:srgbClr val="000000"/>
                </a:solidFill>
                <a:latin typeface="Arial" panose="020B0604020202020204" pitchFamily="34" charset="0"/>
              </a:rPr>
              <a:t>1. Be specific, find evidence to identify how many people actually use them. Also, be specific about where/who - which city/country/continent or age/profession/etc.? </a:t>
            </a:r>
          </a:p>
          <a:p>
            <a:r>
              <a:rPr dirty="0" lang="en-US">
                <a:solidFill>
                  <a:srgbClr val="000000"/>
                </a:solidFill>
                <a:latin typeface="Arial" panose="020B0604020202020204" pitchFamily="34" charset="0"/>
              </a:rPr>
              <a:t>2. How much wine? Evidence needed. What harm does it cause? Evidence needed. </a:t>
            </a:r>
          </a:p>
          <a:p>
            <a:r>
              <a:rPr dirty="0" lang="en-US">
                <a:solidFill>
                  <a:srgbClr val="000000"/>
                </a:solidFill>
                <a:latin typeface="Arial" panose="020B0604020202020204" pitchFamily="34" charset="0"/>
              </a:rPr>
              <a:t>3. Avoid will unless you can prove that it is correct. Provide evidence and be careful/cautious with the language you use. </a:t>
            </a:r>
          </a:p>
          <a:p>
            <a:r>
              <a:rPr dirty="0" lang="en-US">
                <a:solidFill>
                  <a:srgbClr val="000000"/>
                </a:solidFill>
                <a:latin typeface="Arial" panose="020B0604020202020204" pitchFamily="34" charset="0"/>
              </a:rPr>
              <a:t>4. You can add can - can lead - but it is much better to provide evidence and explain why. </a:t>
            </a:r>
            <a:endParaRPr dirty="0" lang="en-US" smtClean="0">
              <a:solidFill>
                <a:srgbClr val="000000"/>
              </a:solidFill>
              <a:latin typeface="Arial" panose="020B0604020202020204" pitchFamily="34" charset="0"/>
            </a:endParaRPr>
          </a:p>
          <a:p>
            <a:endParaRPr dirty="0" lang="en-US"/>
          </a:p>
          <a:p>
            <a:r>
              <a:rPr dirty="0" lang="en-US"/>
              <a:t>5. Provide evidence. Explain. Be specific. How is this measured? Accidents? Practical skills? Which women/men? Which age group/location/etc.? For example, young male drivers in the UK can be charged much more for car insurance because they are more likely to have accidents. </a:t>
            </a:r>
          </a:p>
          <a:p>
            <a:endParaRPr dirty="0" lang="en-US">
              <a:solidFill>
                <a:srgbClr val="000000"/>
              </a:solidFill>
              <a:latin typeface="Arial" panose="020B0604020202020204"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48" name="Rectangle 1"/>
          <p:cNvSpPr/>
          <p:nvPr/>
        </p:nvSpPr>
        <p:spPr>
          <a:xfrm>
            <a:off x="107504" y="1002090"/>
            <a:ext cx="8928992" cy="3291840"/>
          </a:xfrm>
          <a:prstGeom prst="rect"/>
        </p:spPr>
        <p:txBody>
          <a:bodyPr wrap="square">
            <a:spAutoFit/>
          </a:bodyPr>
          <a:p>
            <a:r>
              <a:rPr b="1" dirty="0" sz="2400" i="1" lang="en-US">
                <a:solidFill>
                  <a:srgbClr val="000000"/>
                </a:solidFill>
                <a:latin typeface="Times New Roman" panose="02020603050405020304" pitchFamily="18" charset="0"/>
                <a:cs typeface="Times New Roman" panose="02020603050405020304" pitchFamily="18" charset="0"/>
              </a:rPr>
              <a:t>Rewrite the following in a more formal style. </a:t>
            </a:r>
            <a:endParaRPr b="1" dirty="0" sz="2400" lang="en-US">
              <a:solidFill>
                <a:srgbClr val="000000"/>
              </a:solidFill>
              <a:latin typeface="Times New Roman" panose="02020603050405020304" pitchFamily="18" charset="0"/>
              <a:cs typeface="Times New Roman" panose="02020603050405020304" pitchFamily="18" charset="0"/>
            </a:endParaRPr>
          </a:p>
          <a:p>
            <a:endParaRPr dirty="0" sz="2400" lang="en-US" smtClean="0">
              <a:solidFill>
                <a:srgbClr val="000000"/>
              </a:solidFill>
              <a:latin typeface="Arial" panose="020B0604020202020204" pitchFamily="34" charset="0"/>
            </a:endParaRPr>
          </a:p>
          <a:p>
            <a:r>
              <a:rPr dirty="0" sz="2400" lang="en-US" smtClean="0">
                <a:solidFill>
                  <a:srgbClr val="000000"/>
                </a:solidFill>
                <a:latin typeface="Arial" panose="020B0604020202020204" pitchFamily="34" charset="0"/>
              </a:rPr>
              <a:t>1</a:t>
            </a:r>
            <a:r>
              <a:rPr dirty="0" sz="2400" lang="en-US">
                <a:solidFill>
                  <a:srgbClr val="000000"/>
                </a:solidFill>
                <a:latin typeface="Arial" panose="020B0604020202020204" pitchFamily="34" charset="0"/>
              </a:rPr>
              <a:t>. The positive feedback </a:t>
            </a:r>
            <a:r>
              <a:rPr b="1" dirty="0" sz="2400" lang="en-US">
                <a:solidFill>
                  <a:srgbClr val="000000"/>
                </a:solidFill>
                <a:latin typeface="Arial" panose="020B0604020202020204" pitchFamily="34" charset="0"/>
              </a:rPr>
              <a:t>made up for </a:t>
            </a:r>
            <a:r>
              <a:rPr dirty="0" sz="2400" lang="en-US">
                <a:solidFill>
                  <a:srgbClr val="000000"/>
                </a:solidFill>
                <a:latin typeface="Arial" panose="020B0604020202020204" pitchFamily="34" charset="0"/>
              </a:rPr>
              <a:t>the problems </a:t>
            </a:r>
            <a:r>
              <a:rPr b="1" dirty="0" sz="2400" lang="en-US">
                <a:solidFill>
                  <a:srgbClr val="000000"/>
                </a:solidFill>
                <a:latin typeface="Arial" panose="020B0604020202020204" pitchFamily="34" charset="0"/>
              </a:rPr>
              <a:t>we came across </a:t>
            </a:r>
            <a:r>
              <a:rPr dirty="0" sz="2400" lang="en-US">
                <a:solidFill>
                  <a:srgbClr val="000000"/>
                </a:solidFill>
                <a:latin typeface="Arial" panose="020B0604020202020204" pitchFamily="34" charset="0"/>
              </a:rPr>
              <a:t>during the trials. </a:t>
            </a:r>
          </a:p>
          <a:p>
            <a:r>
              <a:rPr dirty="0" sz="2400" lang="en-US">
                <a:solidFill>
                  <a:srgbClr val="000000"/>
                </a:solidFill>
                <a:latin typeface="Arial" panose="020B0604020202020204" pitchFamily="34" charset="0"/>
              </a:rPr>
              <a:t>2. You can clearly see the differences between these two learning processes. </a:t>
            </a:r>
          </a:p>
          <a:p>
            <a:r>
              <a:rPr dirty="0" sz="2400" lang="en-US">
                <a:solidFill>
                  <a:srgbClr val="000000"/>
                </a:solidFill>
                <a:latin typeface="Arial" panose="020B0604020202020204" pitchFamily="34" charset="0"/>
              </a:rPr>
              <a:t>3. The subjects </a:t>
            </a:r>
            <a:r>
              <a:rPr b="1" dirty="0" sz="2400" lang="en-US">
                <a:solidFill>
                  <a:srgbClr val="000000"/>
                </a:solidFill>
                <a:latin typeface="Arial" panose="020B0604020202020204" pitchFamily="34" charset="0"/>
              </a:rPr>
              <a:t>didn't have much difficulty </a:t>
            </a:r>
            <a:r>
              <a:rPr dirty="0" sz="2400" lang="en-US">
                <a:solidFill>
                  <a:srgbClr val="000000"/>
                </a:solidFill>
                <a:latin typeface="Arial" panose="020B0604020202020204" pitchFamily="34" charset="0"/>
              </a:rPr>
              <a:t>with the task. </a:t>
            </a:r>
          </a:p>
          <a:p>
            <a:r>
              <a:rPr dirty="0" sz="2400" lang="en-US">
                <a:solidFill>
                  <a:srgbClr val="000000"/>
                </a:solidFill>
                <a:latin typeface="Arial" panose="020B0604020202020204" pitchFamily="34" charset="0"/>
              </a:rPr>
              <a:t>4. We found </a:t>
            </a:r>
            <a:r>
              <a:rPr b="1" dirty="0" sz="2400" lang="en-US">
                <a:solidFill>
                  <a:srgbClr val="000000"/>
                </a:solidFill>
                <a:latin typeface="Arial" panose="020B0604020202020204" pitchFamily="34" charset="0"/>
              </a:rPr>
              <a:t>example after example </a:t>
            </a:r>
            <a:r>
              <a:rPr dirty="0" sz="2400" lang="en-US">
                <a:solidFill>
                  <a:srgbClr val="000000"/>
                </a:solidFill>
                <a:latin typeface="Arial" panose="020B0604020202020204" pitchFamily="34" charset="0"/>
              </a:rPr>
              <a:t>of autonomous systems in lots of countries.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49" name="Rectangle 1"/>
          <p:cNvSpPr/>
          <p:nvPr/>
        </p:nvSpPr>
        <p:spPr>
          <a:xfrm>
            <a:off x="395536" y="1059582"/>
            <a:ext cx="8208912" cy="2225041"/>
          </a:xfrm>
          <a:prstGeom prst="rect"/>
        </p:spPr>
        <p:txBody>
          <a:bodyPr wrap="square">
            <a:spAutoFit/>
          </a:bodyPr>
          <a:p>
            <a:endParaRPr dirty="0" sz="2400" lang="en-US">
              <a:solidFill>
                <a:srgbClr val="000000"/>
              </a:solidFill>
              <a:latin typeface="Times New Roman" panose="02020603050405020304" pitchFamily="18" charset="0"/>
              <a:cs typeface="Times New Roman" panose="02020603050405020304" pitchFamily="18" charset="0"/>
            </a:endParaRPr>
          </a:p>
          <a:p>
            <a:r>
              <a:rPr dirty="0" sz="2400" lang="en-US">
                <a:solidFill>
                  <a:srgbClr val="000000"/>
                </a:solidFill>
                <a:latin typeface="Times New Roman" panose="02020603050405020304" pitchFamily="18" charset="0"/>
                <a:cs typeface="Times New Roman" panose="02020603050405020304" pitchFamily="18" charset="0"/>
              </a:rPr>
              <a:t>1. </a:t>
            </a:r>
            <a:r>
              <a:rPr b="1" dirty="0" sz="2400" lang="en-US">
                <a:solidFill>
                  <a:srgbClr val="000000"/>
                </a:solidFill>
                <a:latin typeface="Times New Roman" panose="02020603050405020304" pitchFamily="18" charset="0"/>
                <a:cs typeface="Times New Roman" panose="02020603050405020304" pitchFamily="18" charset="0"/>
              </a:rPr>
              <a:t>compensated for </a:t>
            </a:r>
            <a:r>
              <a:rPr dirty="0" sz="2400" lang="en-US">
                <a:solidFill>
                  <a:srgbClr val="000000"/>
                </a:solidFill>
                <a:latin typeface="Times New Roman" panose="02020603050405020304" pitchFamily="18" charset="0"/>
                <a:cs typeface="Times New Roman" panose="02020603050405020304" pitchFamily="18" charset="0"/>
              </a:rPr>
              <a:t>/ </a:t>
            </a:r>
            <a:r>
              <a:rPr b="1" dirty="0" sz="2400" lang="en-US">
                <a:solidFill>
                  <a:srgbClr val="000000"/>
                </a:solidFill>
                <a:latin typeface="Times New Roman" panose="02020603050405020304" pitchFamily="18" charset="0"/>
                <a:cs typeface="Times New Roman" panose="02020603050405020304" pitchFamily="18" charset="0"/>
              </a:rPr>
              <a:t>experienced </a:t>
            </a:r>
            <a:endParaRPr dirty="0" sz="2400" lang="en-US">
              <a:solidFill>
                <a:srgbClr val="000000"/>
              </a:solidFill>
              <a:latin typeface="Times New Roman" panose="02020603050405020304" pitchFamily="18" charset="0"/>
              <a:cs typeface="Times New Roman" panose="02020603050405020304" pitchFamily="18" charset="0"/>
            </a:endParaRPr>
          </a:p>
          <a:p>
            <a:r>
              <a:rPr dirty="0" sz="2400" lang="en-US">
                <a:solidFill>
                  <a:srgbClr val="000000"/>
                </a:solidFill>
                <a:latin typeface="Times New Roman" panose="02020603050405020304" pitchFamily="18" charset="0"/>
                <a:cs typeface="Times New Roman" panose="02020603050405020304" pitchFamily="18" charset="0"/>
              </a:rPr>
              <a:t>2. The differences between these two learning processes can be clearly seen. </a:t>
            </a:r>
          </a:p>
          <a:p>
            <a:r>
              <a:rPr dirty="0" sz="2400" lang="en-US">
                <a:solidFill>
                  <a:srgbClr val="000000"/>
                </a:solidFill>
                <a:latin typeface="Times New Roman" panose="02020603050405020304" pitchFamily="18" charset="0"/>
                <a:cs typeface="Times New Roman" panose="02020603050405020304" pitchFamily="18" charset="0"/>
              </a:rPr>
              <a:t>3. </a:t>
            </a:r>
            <a:r>
              <a:rPr b="1" dirty="0" sz="2400" lang="en-US">
                <a:solidFill>
                  <a:srgbClr val="000000"/>
                </a:solidFill>
                <a:latin typeface="Times New Roman" panose="02020603050405020304" pitchFamily="18" charset="0"/>
                <a:cs typeface="Times New Roman" panose="02020603050405020304" pitchFamily="18" charset="0"/>
              </a:rPr>
              <a:t>had little difficulty </a:t>
            </a:r>
            <a:endParaRPr dirty="0" sz="2400" lang="en-US">
              <a:solidFill>
                <a:srgbClr val="000000"/>
              </a:solidFill>
              <a:latin typeface="Times New Roman" panose="02020603050405020304" pitchFamily="18" charset="0"/>
              <a:cs typeface="Times New Roman" panose="02020603050405020304" pitchFamily="18" charset="0"/>
            </a:endParaRPr>
          </a:p>
          <a:p>
            <a:r>
              <a:rPr dirty="0" sz="2400" lang="en-US">
                <a:solidFill>
                  <a:srgbClr val="000000"/>
                </a:solidFill>
                <a:latin typeface="Times New Roman" panose="02020603050405020304" pitchFamily="18" charset="0"/>
                <a:cs typeface="Times New Roman" panose="02020603050405020304" pitchFamily="18" charset="0"/>
              </a:rPr>
              <a:t>4. </a:t>
            </a:r>
            <a:r>
              <a:rPr b="1" dirty="0" sz="2400" lang="en-US">
                <a:solidFill>
                  <a:srgbClr val="000000"/>
                </a:solidFill>
                <a:latin typeface="Times New Roman" panose="02020603050405020304" pitchFamily="18" charset="0"/>
                <a:cs typeface="Times New Roman" panose="02020603050405020304" pitchFamily="18" charset="0"/>
              </a:rPr>
              <a:t>numerous examples </a:t>
            </a:r>
            <a:endParaRPr dirty="0" sz="2400" lang="en-US">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593" name="Rectangle 1"/>
          <p:cNvSpPr/>
          <p:nvPr/>
        </p:nvSpPr>
        <p:spPr>
          <a:xfrm>
            <a:off x="467544" y="1131590"/>
            <a:ext cx="8496944" cy="3291840"/>
          </a:xfrm>
          <a:prstGeom prst="rect"/>
        </p:spPr>
        <p:txBody>
          <a:bodyPr wrap="square">
            <a:spAutoFit/>
          </a:bodyPr>
          <a:p>
            <a:r>
              <a:rPr dirty="0" sz="3600" lang="en-US">
                <a:latin typeface="Times New Roman" panose="02020603050405020304" pitchFamily="18" charset="0"/>
                <a:cs typeface="Times New Roman" panose="02020603050405020304" pitchFamily="18" charset="0"/>
              </a:rPr>
              <a:t>In every culture around the world, the way</a:t>
            </a:r>
          </a:p>
          <a:p>
            <a:r>
              <a:rPr dirty="0" sz="3600" lang="en-US">
                <a:latin typeface="Times New Roman" panose="02020603050405020304" pitchFamily="18" charset="0"/>
                <a:cs typeface="Times New Roman" panose="02020603050405020304" pitchFamily="18" charset="0"/>
              </a:rPr>
              <a:t>people are expected to communicate with</a:t>
            </a:r>
          </a:p>
          <a:p>
            <a:r>
              <a:rPr dirty="0" sz="3600" lang="en-US">
                <a:latin typeface="Times New Roman" panose="02020603050405020304" pitchFamily="18" charset="0"/>
                <a:cs typeface="Times New Roman" panose="02020603050405020304" pitchFamily="18" charset="0"/>
              </a:rPr>
              <a:t>friends, strangers, or people in authority </a:t>
            </a:r>
            <a:r>
              <a:rPr dirty="0" sz="3600" lang="en-US" smtClean="0">
                <a:latin typeface="Times New Roman" panose="02020603050405020304" pitchFamily="18" charset="0"/>
                <a:cs typeface="Times New Roman" panose="02020603050405020304" pitchFamily="18" charset="0"/>
              </a:rPr>
              <a:t>over them </a:t>
            </a:r>
            <a:r>
              <a:rPr dirty="0" sz="3600" lang="en-US">
                <a:latin typeface="Times New Roman" panose="02020603050405020304" pitchFamily="18" charset="0"/>
                <a:cs typeface="Times New Roman" panose="02020603050405020304" pitchFamily="18" charset="0"/>
              </a:rPr>
              <a:t>differs.</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41" name="Shape 64"/>
        <p:cNvGrpSpPr/>
        <p:nvPr/>
      </p:nvGrpSpPr>
      <p:grpSpPr>
        <a:xfrm>
          <a:off x="0" y="0"/>
          <a:ext cx="0" cy="0"/>
          <a:chOff x="0" y="0"/>
          <a:chExt cx="0" cy="0"/>
        </a:xfrm>
      </p:grpSpPr>
      <p:sp>
        <p:nvSpPr>
          <p:cNvPr id="1048652" name="Google Shape;65;p1"/>
          <p:cNvSpPr txBox="1">
            <a:spLocks noGrp="1"/>
          </p:cNvSpPr>
          <p:nvPr>
            <p:ph type="body" idx="1"/>
          </p:nvPr>
        </p:nvSpPr>
        <p:spPr>
          <a:xfrm>
            <a:off x="928662" y="1214428"/>
            <a:ext cx="7572428" cy="1558917"/>
          </a:xfrm>
          <a:prstGeom prst="rect"/>
          <a:noFill/>
          <a:ln>
            <a:noFill/>
          </a:ln>
        </p:spPr>
        <p:txBody>
          <a:bodyPr anchor="ctr" anchorCtr="0" bIns="45700" lIns="91425" rIns="91425" spcFirstLastPara="1" tIns="45700" wrap="square">
            <a:noAutofit/>
          </a:bodyPr>
          <a:p>
            <a:pPr algn="ctr" indent="0" lvl="0" marL="0" rtl="0">
              <a:lnSpc>
                <a:spcPct val="100000"/>
              </a:lnSpc>
              <a:spcBef>
                <a:spcPts val="0"/>
              </a:spcBef>
              <a:spcAft>
                <a:spcPts val="0"/>
              </a:spcAft>
              <a:buClr>
                <a:srgbClr val="3F3F3F"/>
              </a:buClr>
              <a:buSzPts val="3600"/>
              <a:buNone/>
            </a:pPr>
            <a:endParaRPr b="0" dirty="0">
              <a:latin typeface="Calibri"/>
              <a:ea typeface="Calibri"/>
              <a:cs typeface="Calibri"/>
              <a:sym typeface="Calibri"/>
            </a:endParaRPr>
          </a:p>
          <a:p>
            <a:pPr algn="ctr" indent="0" lvl="0" marL="0" rtl="0">
              <a:lnSpc>
                <a:spcPct val="100000"/>
              </a:lnSpc>
              <a:spcBef>
                <a:spcPts val="720"/>
              </a:spcBef>
              <a:spcAft>
                <a:spcPts val="0"/>
              </a:spcAft>
              <a:buClr>
                <a:schemeClr val="dk1"/>
              </a:buClr>
              <a:buSzPts val="3600"/>
              <a:buNone/>
            </a:pPr>
            <a:r>
              <a:rPr dirty="0" lang="en-US">
                <a:solidFill>
                  <a:schemeClr val="dk1"/>
                </a:solidFill>
                <a:latin typeface="Times New Roman"/>
                <a:ea typeface="Times New Roman"/>
                <a:cs typeface="Times New Roman"/>
                <a:sym typeface="Times New Roman"/>
              </a:rPr>
              <a:t/>
            </a:r>
            <a:br>
              <a:rPr dirty="0" lang="en-US">
                <a:solidFill>
                  <a:schemeClr val="dk1"/>
                </a:solidFill>
                <a:latin typeface="Times New Roman"/>
                <a:ea typeface="Times New Roman"/>
                <a:cs typeface="Times New Roman"/>
                <a:sym typeface="Times New Roman"/>
              </a:rPr>
            </a:br>
            <a:r>
              <a:rPr dirty="0" lang="en-US">
                <a:solidFill>
                  <a:schemeClr val="dk1"/>
                </a:solidFill>
                <a:latin typeface="Times New Roman"/>
                <a:ea typeface="Times New Roman"/>
                <a:cs typeface="Times New Roman"/>
                <a:sym typeface="Times New Roman"/>
              </a:rPr>
              <a:t>Understanding Academic Writing</a:t>
            </a:r>
            <a:endParaRPr dirty="0"/>
          </a:p>
          <a:p>
            <a:pPr algn="ctr" indent="0" lvl="0" marL="0" rtl="0">
              <a:lnSpc>
                <a:spcPct val="100000"/>
              </a:lnSpc>
              <a:spcBef>
                <a:spcPts val="720"/>
              </a:spcBef>
              <a:spcAft>
                <a:spcPts val="0"/>
              </a:spcAft>
              <a:buClr>
                <a:schemeClr val="dk1"/>
              </a:buClr>
              <a:buSzPts val="3600"/>
              <a:buNone/>
            </a:pPr>
            <a:r>
              <a:rPr dirty="0" lang="en-US" smtClean="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p:txBody>
      </p:sp>
      <p:pic>
        <p:nvPicPr>
          <p:cNvPr id="2097166" name="Google Shape;66;p1"/>
          <p:cNvPicPr preferRelativeResize="0">
            <a:picLocks/>
          </p:cNvPicPr>
          <p:nvPr/>
        </p:nvPicPr>
        <p:blipFill rotWithShape="1">
          <a:blip xmlns:r="http://schemas.openxmlformats.org/officeDocument/2006/relationships" r:embed="rId1">
            <a:alphaModFix/>
          </a:blip>
          <a:srcRect/>
          <a:stretch>
            <a:fillRect/>
          </a:stretch>
        </p:blipFill>
        <p:spPr>
          <a:xfrm>
            <a:off x="75974" y="84080"/>
            <a:ext cx="1685925" cy="438150"/>
          </a:xfrm>
          <a:prstGeom prst="rect"/>
          <a:noFill/>
          <a:ln>
            <a:noFill/>
          </a:ln>
        </p:spPr>
      </p:pic>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45" name="Shape 82"/>
        <p:cNvGrpSpPr/>
        <p:nvPr/>
      </p:nvGrpSpPr>
      <p:grpSpPr>
        <a:xfrm>
          <a:off x="0" y="0"/>
          <a:ext cx="0" cy="0"/>
          <a:chOff x="0" y="0"/>
          <a:chExt cx="0" cy="0"/>
        </a:xfrm>
      </p:grpSpPr>
      <p:sp>
        <p:nvSpPr>
          <p:cNvPr id="1048656" name="Google Shape;83;p40"/>
          <p:cNvSpPr txBox="1">
            <a:spLocks noGrp="1"/>
          </p:cNvSpPr>
          <p:nvPr>
            <p:ph type="body" idx="4294967295"/>
          </p:nvPr>
        </p:nvSpPr>
        <p:spPr>
          <a:xfrm>
            <a:off x="142844" y="525517"/>
            <a:ext cx="9001156" cy="525408"/>
          </a:xfrm>
          <a:prstGeom prst="rect"/>
          <a:noFill/>
          <a:ln>
            <a:noFill/>
          </a:ln>
        </p:spPr>
        <p:txBody>
          <a:bodyPr anchor="t" anchorCtr="0" bIns="45700" lIns="91425" rIns="91425" spcFirstLastPara="1" tIns="45700" wrap="square">
            <a:noAutofit/>
          </a:bodyPr>
          <a:p>
            <a:pPr algn="l" indent="-342900" lvl="0" marL="342900" marR="0" rtl="0">
              <a:lnSpc>
                <a:spcPct val="100000"/>
              </a:lnSpc>
              <a:spcBef>
                <a:spcPts val="0"/>
              </a:spcBef>
              <a:spcAft>
                <a:spcPts val="0"/>
              </a:spcAft>
              <a:buNone/>
            </a:pPr>
            <a:r>
              <a:rPr b="0" cap="none" sz="3600" i="0" lang="en-US" strike="noStrike" u="none">
                <a:solidFill>
                  <a:schemeClr val="dk1"/>
                </a:solidFill>
                <a:latin typeface="Times New Roman"/>
                <a:ea typeface="Times New Roman"/>
                <a:cs typeface="Times New Roman"/>
                <a:sym typeface="Times New Roman"/>
              </a:rPr>
              <a:t>Forms of Academic Writing</a:t>
            </a:r>
            <a:endParaRPr b="0" cap="none" sz="3600" i="0" strike="noStrike" u="none">
              <a:solidFill>
                <a:schemeClr val="dk1"/>
              </a:solidFill>
              <a:latin typeface="Times New Roman"/>
              <a:ea typeface="Times New Roman"/>
              <a:cs typeface="Times New Roman"/>
              <a:sym typeface="Times New Roman"/>
            </a:endParaRPr>
          </a:p>
        </p:txBody>
      </p:sp>
      <p:sp>
        <p:nvSpPr>
          <p:cNvPr id="1048657" name="Google Shape;84;p40"/>
          <p:cNvSpPr/>
          <p:nvPr/>
        </p:nvSpPr>
        <p:spPr>
          <a:xfrm>
            <a:off x="285719" y="1313792"/>
            <a:ext cx="8433738" cy="3291800"/>
          </a:xfrm>
          <a:prstGeom prst="rect"/>
          <a:noFill/>
          <a:ln>
            <a:noFill/>
          </a:ln>
        </p:spPr>
        <p:txBody>
          <a:bodyPr anchor="t" anchorCtr="0" bIns="45700" lIns="91425" rIns="91425" spcFirstLastPara="1" tIns="45700" wrap="square">
            <a:spAutoFit/>
          </a:bodyPr>
          <a:p>
            <a:pPr algn="l" indent="-152400" lvl="0" marL="0" marR="0" rtl="0">
              <a:lnSpc>
                <a:spcPct val="100000"/>
              </a:lnSpc>
              <a:spcBef>
                <a:spcPts val="0"/>
              </a:spcBef>
              <a:spcAft>
                <a:spcPts val="0"/>
              </a:spcAft>
              <a:buClr>
                <a:srgbClr val="000000"/>
              </a:buClr>
              <a:buSzPts val="2400"/>
              <a:buFont typeface="Noto Sans Symbols"/>
              <a:buChar char="▪"/>
            </a:pPr>
            <a:r>
              <a:rPr b="0" cap="none" sz="2400" i="0" lang="en-US" strike="noStrike" u="none">
                <a:solidFill>
                  <a:srgbClr val="000000"/>
                </a:solidFill>
                <a:latin typeface="Times New Roman"/>
                <a:ea typeface="Times New Roman"/>
                <a:cs typeface="Times New Roman"/>
                <a:sym typeface="Times New Roman"/>
              </a:rPr>
              <a:t> Research Articles</a:t>
            </a:r>
          </a:p>
          <a:p>
            <a:pPr algn="l" indent="-152400" lvl="0" marL="0" marR="0" rtl="0">
              <a:lnSpc>
                <a:spcPct val="100000"/>
              </a:lnSpc>
              <a:spcBef>
                <a:spcPts val="0"/>
              </a:spcBef>
              <a:spcAft>
                <a:spcPts val="0"/>
              </a:spcAft>
              <a:buClr>
                <a:srgbClr val="000000"/>
              </a:buClr>
              <a:buSzPts val="2400"/>
              <a:buFont typeface="Noto Sans Symbols"/>
              <a:buChar char="▪"/>
            </a:pPr>
            <a:r>
              <a:rPr b="0" cap="none" sz="2400" i="0" lang="en-US" strike="noStrike" u="none">
                <a:solidFill>
                  <a:srgbClr val="000000"/>
                </a:solidFill>
                <a:latin typeface="Times New Roman"/>
                <a:ea typeface="Times New Roman"/>
                <a:cs typeface="Times New Roman"/>
                <a:sym typeface="Times New Roman"/>
              </a:rPr>
              <a:t> Reports</a:t>
            </a:r>
          </a:p>
          <a:p>
            <a:pPr algn="l" indent="-152400" lvl="0" marL="0" marR="0" rtl="0">
              <a:lnSpc>
                <a:spcPct val="100000"/>
              </a:lnSpc>
              <a:spcBef>
                <a:spcPts val="0"/>
              </a:spcBef>
              <a:spcAft>
                <a:spcPts val="0"/>
              </a:spcAft>
              <a:buClr>
                <a:srgbClr val="000000"/>
              </a:buClr>
              <a:buSzPts val="2400"/>
              <a:buFont typeface="Noto Sans Symbols"/>
              <a:buChar char="▪"/>
            </a:pPr>
            <a:r>
              <a:rPr b="0" cap="none" sz="2400" i="0" lang="en-US" strike="noStrike" u="none">
                <a:solidFill>
                  <a:srgbClr val="000000"/>
                </a:solidFill>
                <a:latin typeface="Times New Roman"/>
                <a:ea typeface="Times New Roman"/>
                <a:cs typeface="Times New Roman"/>
                <a:sym typeface="Times New Roman"/>
              </a:rPr>
              <a:t> Notes</a:t>
            </a:r>
          </a:p>
          <a:p>
            <a:pPr algn="l" indent="-152400" lvl="0" marL="0" marR="0" rtl="0">
              <a:lnSpc>
                <a:spcPct val="100000"/>
              </a:lnSpc>
              <a:spcBef>
                <a:spcPts val="0"/>
              </a:spcBef>
              <a:spcAft>
                <a:spcPts val="0"/>
              </a:spcAft>
              <a:buClr>
                <a:srgbClr val="000000"/>
              </a:buClr>
              <a:buSzPts val="2400"/>
              <a:buFont typeface="Noto Sans Symbols"/>
              <a:buChar char="▪"/>
            </a:pPr>
            <a:r>
              <a:rPr b="0" cap="none" sz="2400" i="0" lang="en-US" strike="noStrike" u="none">
                <a:solidFill>
                  <a:srgbClr val="000000"/>
                </a:solidFill>
                <a:latin typeface="Times New Roman"/>
                <a:ea typeface="Times New Roman"/>
                <a:cs typeface="Times New Roman"/>
                <a:sym typeface="Times New Roman"/>
              </a:rPr>
              <a:t> Essays</a:t>
            </a:r>
          </a:p>
          <a:p>
            <a:pPr algn="l" indent="-152400" lvl="0" marL="0" marR="0" rtl="0">
              <a:lnSpc>
                <a:spcPct val="100000"/>
              </a:lnSpc>
              <a:spcBef>
                <a:spcPts val="0"/>
              </a:spcBef>
              <a:spcAft>
                <a:spcPts val="0"/>
              </a:spcAft>
              <a:buClr>
                <a:srgbClr val="000000"/>
              </a:buClr>
              <a:buSzPts val="2400"/>
              <a:buFont typeface="Noto Sans Symbols"/>
              <a:buChar char="▪"/>
            </a:pPr>
            <a:r>
              <a:rPr b="0" cap="none" sz="2400" i="0" lang="en-US" strike="noStrike" u="none">
                <a:solidFill>
                  <a:srgbClr val="000000"/>
                </a:solidFill>
                <a:latin typeface="Times New Roman"/>
                <a:ea typeface="Times New Roman"/>
                <a:cs typeface="Times New Roman"/>
                <a:sym typeface="Times New Roman"/>
              </a:rPr>
              <a:t> Dissertation </a:t>
            </a:r>
          </a:p>
          <a:p>
            <a:pPr algn="l" indent="-152400" lvl="0" marL="0" marR="0" rtl="0">
              <a:lnSpc>
                <a:spcPct val="100000"/>
              </a:lnSpc>
              <a:spcBef>
                <a:spcPts val="0"/>
              </a:spcBef>
              <a:spcAft>
                <a:spcPts val="0"/>
              </a:spcAft>
              <a:buClr>
                <a:srgbClr val="000000"/>
              </a:buClr>
              <a:buSzPts val="2400"/>
              <a:buFont typeface="Noto Sans Symbols"/>
              <a:buChar char="▪"/>
            </a:pPr>
            <a:r>
              <a:rPr b="0" cap="none" sz="2400" i="0" lang="en-US" strike="noStrike" u="none">
                <a:solidFill>
                  <a:srgbClr val="000000"/>
                </a:solidFill>
                <a:latin typeface="Times New Roman"/>
                <a:ea typeface="Times New Roman"/>
                <a:cs typeface="Times New Roman"/>
                <a:sym typeface="Times New Roman"/>
              </a:rPr>
              <a:t> Thesis</a:t>
            </a:r>
          </a:p>
          <a:p>
            <a:pPr algn="l" indent="-152400" lvl="0" marL="0" marR="0" rtl="0">
              <a:lnSpc>
                <a:spcPct val="100000"/>
              </a:lnSpc>
              <a:spcBef>
                <a:spcPts val="0"/>
              </a:spcBef>
              <a:spcAft>
                <a:spcPts val="0"/>
              </a:spcAft>
              <a:buClr>
                <a:srgbClr val="000000"/>
              </a:buClr>
              <a:buSzPts val="2400"/>
              <a:buFont typeface="Noto Sans Symbols"/>
              <a:buChar char="▪"/>
            </a:pPr>
            <a:r>
              <a:rPr b="0" cap="none" sz="2400" i="0" lang="en-US" strike="noStrike" u="none">
                <a:solidFill>
                  <a:srgbClr val="000000"/>
                </a:solidFill>
                <a:latin typeface="Times New Roman"/>
                <a:ea typeface="Times New Roman"/>
                <a:cs typeface="Times New Roman"/>
                <a:sym typeface="Times New Roman"/>
              </a:rPr>
              <a:t> Project </a:t>
            </a:r>
          </a:p>
          <a:p>
            <a:pPr algn="l" indent="-152400" lvl="0" marL="0" marR="0" rtl="0">
              <a:lnSpc>
                <a:spcPct val="100000"/>
              </a:lnSpc>
              <a:spcBef>
                <a:spcPts val="0"/>
              </a:spcBef>
              <a:spcAft>
                <a:spcPts val="0"/>
              </a:spcAft>
              <a:buClr>
                <a:srgbClr val="000000"/>
              </a:buClr>
              <a:buSzPts val="2400"/>
              <a:buFont typeface="Noto Sans Symbols"/>
              <a:buChar char="▪"/>
            </a:pPr>
            <a:r>
              <a:rPr b="0" cap="none" sz="2400" i="0" lang="en-US" strike="noStrike" u="none">
                <a:solidFill>
                  <a:srgbClr val="000000"/>
                </a:solidFill>
                <a:latin typeface="Times New Roman"/>
                <a:ea typeface="Times New Roman"/>
                <a:cs typeface="Times New Roman"/>
                <a:sym typeface="Times New Roman"/>
              </a:rPr>
              <a:t> Conference Papers</a:t>
            </a:r>
          </a:p>
          <a:p>
            <a:pPr algn="l" indent="0" lvl="0" marL="0" marR="0" rtl="0">
              <a:lnSpc>
                <a:spcPct val="100000"/>
              </a:lnSpc>
              <a:spcBef>
                <a:spcPts val="0"/>
              </a:spcBef>
              <a:spcAft>
                <a:spcPts val="0"/>
              </a:spcAft>
              <a:buClr>
                <a:srgbClr val="000000"/>
              </a:buClr>
              <a:buSzPts val="2400"/>
              <a:buFont typeface="Noto Sans Symbols"/>
              <a:buNone/>
            </a:pPr>
            <a:endParaRPr b="0" cap="none" sz="2400" i="0" strike="noStrike" u="none">
              <a:solidFill>
                <a:srgbClr val="000000"/>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49" name="Shape 73"/>
        <p:cNvGrpSpPr/>
        <p:nvPr/>
      </p:nvGrpSpPr>
      <p:grpSpPr>
        <a:xfrm>
          <a:off x="0" y="0"/>
          <a:ext cx="0" cy="0"/>
          <a:chOff x="0" y="0"/>
          <a:chExt cx="0" cy="0"/>
        </a:xfrm>
      </p:grpSpPr>
      <p:sp>
        <p:nvSpPr>
          <p:cNvPr id="1048662" name="Google Shape;74;p4"/>
          <p:cNvSpPr/>
          <p:nvPr/>
        </p:nvSpPr>
        <p:spPr>
          <a:xfrm>
            <a:off x="228600" y="1469204"/>
            <a:ext cx="8599714" cy="22250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0" cap="none" dirty="0" sz="2400" i="0" lang="en-US" strike="noStrike" u="none">
                <a:solidFill>
                  <a:srgbClr val="000000"/>
                </a:solidFill>
                <a:latin typeface="Times New Roman"/>
                <a:ea typeface="Times New Roman"/>
                <a:cs typeface="Times New Roman"/>
                <a:sym typeface="Times New Roman"/>
              </a:rPr>
              <a:t>We use language effectively to persuade, inform and educate others, and in academic style though there is no set or standardized style of  writing, but in general academic writing is precise, impersonal and </a:t>
            </a:r>
            <a:endParaRPr b="0" cap="none" dirty="0" sz="2400" i="0" lang="en-US" strike="noStrike" u="none" smtClean="0">
              <a:solidFill>
                <a:srgbClr val="000000"/>
              </a:solidFill>
              <a:latin typeface="Times New Roman"/>
              <a:ea typeface="Times New Roman"/>
              <a:cs typeface="Times New Roman"/>
              <a:sym typeface="Times New Roman"/>
            </a:endParaRPr>
          </a:p>
          <a:p>
            <a:pPr algn="l" indent="0" lvl="0" marL="0" marR="0" rtl="0">
              <a:lnSpc>
                <a:spcPct val="100000"/>
              </a:lnSpc>
              <a:spcBef>
                <a:spcPts val="0"/>
              </a:spcBef>
              <a:spcAft>
                <a:spcPts val="0"/>
              </a:spcAft>
              <a:buNone/>
            </a:pPr>
            <a:r>
              <a:rPr b="0" cap="none" dirty="0" sz="2400" i="0" lang="en-US" strike="noStrike" u="none" smtClean="0">
                <a:solidFill>
                  <a:srgbClr val="000000"/>
                </a:solidFill>
                <a:latin typeface="Times New Roman"/>
                <a:ea typeface="Times New Roman"/>
                <a:cs typeface="Times New Roman"/>
                <a:sym typeface="Times New Roman"/>
              </a:rPr>
              <a:t>objective</a:t>
            </a:r>
            <a:r>
              <a:rPr b="0" cap="none" dirty="0" sz="2400" i="0" lang="en-US" strike="noStrike" u="none">
                <a:solidFill>
                  <a:srgbClr val="000000"/>
                </a:solidFill>
                <a:latin typeface="Times New Roman"/>
                <a:ea typeface="Times New Roman"/>
                <a:cs typeface="Times New Roman"/>
                <a:sym typeface="Times New Roman"/>
              </a:rPr>
              <a:t>. </a:t>
            </a:r>
            <a:endParaRPr dirty="0"/>
          </a:p>
          <a:p>
            <a:pPr algn="l" indent="0" lvl="0" marL="0" marR="0" rtl="0">
              <a:lnSpc>
                <a:spcPct val="100000"/>
              </a:lnSpc>
              <a:spcBef>
                <a:spcPts val="0"/>
              </a:spcBef>
              <a:spcAft>
                <a:spcPts val="0"/>
              </a:spcAft>
              <a:buClr>
                <a:srgbClr val="000000"/>
              </a:buClr>
              <a:buSzPts val="2400"/>
              <a:buFont typeface="Arial"/>
              <a:buNone/>
            </a:pPr>
            <a:endParaRPr b="0" cap="none" dirty="0" sz="2400" i="0" strike="noStrike" u="none">
              <a:solidFill>
                <a:schemeClr val="dk1"/>
              </a:solidFill>
              <a:latin typeface="Times New Roman"/>
              <a:ea typeface="Times New Roman"/>
              <a:cs typeface="Times New Roman"/>
              <a:sym typeface="Times New Roman"/>
            </a:endParaRPr>
          </a:p>
        </p:txBody>
      </p:sp>
      <p:sp>
        <p:nvSpPr>
          <p:cNvPr id="1048663" name="Google Shape;75;p4"/>
          <p:cNvSpPr txBox="1">
            <a:spLocks noGrp="1"/>
          </p:cNvSpPr>
          <p:nvPr>
            <p:ph type="body" idx="1"/>
          </p:nvPr>
        </p:nvSpPr>
        <p:spPr>
          <a:xfrm>
            <a:off x="0" y="558229"/>
            <a:ext cx="7729224" cy="602751"/>
          </a:xfrm>
          <a:prstGeom prst="rect"/>
          <a:noFill/>
          <a:ln>
            <a:noFill/>
          </a:ln>
        </p:spPr>
        <p:txBody>
          <a:bodyPr anchor="ctr" anchorCtr="0" bIns="45700" lIns="91425" rIns="91425" spcFirstLastPara="1" tIns="45700" wrap="square">
            <a:noAutofit/>
          </a:bodyPr>
          <a:p>
            <a:pPr algn="l" indent="-228600" lvl="0" marL="457200" rtl="0">
              <a:lnSpc>
                <a:spcPct val="100000"/>
              </a:lnSpc>
              <a:spcBef>
                <a:spcPts val="720"/>
              </a:spcBef>
              <a:spcAft>
                <a:spcPts val="0"/>
              </a:spcAft>
              <a:buSzPts val="3600"/>
              <a:buNone/>
            </a:pPr>
            <a:r>
              <a:rPr lang="en-US">
                <a:solidFill>
                  <a:schemeClr val="dk1"/>
                </a:solidFill>
                <a:latin typeface="Times New Roman"/>
                <a:ea typeface="Times New Roman"/>
                <a:cs typeface="Times New Roman"/>
                <a:sym typeface="Times New Roman"/>
              </a:rPr>
              <a:t>Academic Writing Style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53" name="Shape 79"/>
        <p:cNvGrpSpPr/>
        <p:nvPr/>
      </p:nvGrpSpPr>
      <p:grpSpPr>
        <a:xfrm>
          <a:off x="0" y="0"/>
          <a:ext cx="0" cy="0"/>
          <a:chOff x="0" y="0"/>
          <a:chExt cx="0" cy="0"/>
        </a:xfrm>
      </p:grpSpPr>
      <p:sp>
        <p:nvSpPr>
          <p:cNvPr id="1048666" name="Google Shape;80;p6"/>
          <p:cNvSpPr/>
          <p:nvPr/>
        </p:nvSpPr>
        <p:spPr>
          <a:xfrm>
            <a:off x="0" y="504498"/>
            <a:ext cx="8440033" cy="64629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0" cap="none" sz="3600" i="0" lang="en-US" strike="noStrike" u="none">
                <a:solidFill>
                  <a:schemeClr val="dk1"/>
                </a:solidFill>
                <a:latin typeface="Times New Roman"/>
                <a:ea typeface="Times New Roman"/>
                <a:cs typeface="Times New Roman"/>
                <a:sym typeface="Times New Roman"/>
              </a:rPr>
              <a:t> Guidelines for Academic Writing Style</a:t>
            </a:r>
            <a:endParaRPr b="0" cap="none" sz="3600" i="0" strike="noStrike" u="none">
              <a:solidFill>
                <a:schemeClr val="dk1"/>
              </a:solidFill>
              <a:latin typeface="Times New Roman"/>
              <a:ea typeface="Times New Roman"/>
              <a:cs typeface="Times New Roman"/>
              <a:sym typeface="Times New Roman"/>
            </a:endParaRPr>
          </a:p>
        </p:txBody>
      </p:sp>
      <p:sp>
        <p:nvSpPr>
          <p:cNvPr id="1048667" name="Google Shape;81;p6"/>
          <p:cNvSpPr/>
          <p:nvPr/>
        </p:nvSpPr>
        <p:spPr>
          <a:xfrm>
            <a:off x="220524" y="1263722"/>
            <a:ext cx="8608166" cy="35331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400"/>
              <a:buFont typeface="Arial"/>
              <a:buNone/>
            </a:pPr>
            <a:r>
              <a:rPr b="0" cap="none" dirty="0" sz="2400" i="0" lang="en-US" strike="noStrike" u="none">
                <a:solidFill>
                  <a:srgbClr val="000000"/>
                </a:solidFill>
                <a:latin typeface="Times New Roman"/>
                <a:ea typeface="Times New Roman"/>
                <a:cs typeface="Times New Roman"/>
                <a:sym typeface="Times New Roman"/>
              </a:rPr>
              <a:t>Although there are no rules for academic style, yet certain guidelines may help students develop an appropriate style that is required. Following are some elements of writing that need to be considered:</a:t>
            </a:r>
            <a:endParaRPr dirty="0"/>
          </a:p>
          <a:p>
            <a:pPr algn="l" indent="0" lvl="0" marL="0" marR="0" rtl="0">
              <a:lnSpc>
                <a:spcPct val="100000"/>
              </a:lnSpc>
              <a:spcBef>
                <a:spcPts val="0"/>
              </a:spcBef>
              <a:spcAft>
                <a:spcPts val="0"/>
              </a:spcAft>
              <a:buClr>
                <a:srgbClr val="000000"/>
              </a:buClr>
              <a:buSzPts val="2400"/>
              <a:buFont typeface="Arial"/>
              <a:buNone/>
            </a:pPr>
            <a:endParaRPr b="0" cap="none" dirty="0" sz="2400" i="0" strike="noStrike" u="none">
              <a:solidFill>
                <a:srgbClr val="000000"/>
              </a:solidFill>
              <a:latin typeface="Times New Roman"/>
              <a:ea typeface="Times New Roman"/>
              <a:cs typeface="Times New Roman"/>
              <a:sym typeface="Times New Roman"/>
            </a:endParaRPr>
          </a:p>
          <a:p>
            <a:pPr algn="l" indent="-152400" lvl="0" marL="0" marR="0" rtl="0">
              <a:lnSpc>
                <a:spcPct val="100000"/>
              </a:lnSpc>
              <a:spcBef>
                <a:spcPts val="0"/>
              </a:spcBef>
              <a:spcAft>
                <a:spcPts val="0"/>
              </a:spcAft>
              <a:buClr>
                <a:srgbClr val="000000"/>
              </a:buClr>
              <a:buSzPts val="2400"/>
              <a:buFont typeface="Noto Sans Symbols"/>
              <a:buChar char="▪"/>
            </a:pPr>
            <a:r>
              <a:rPr b="0" cap="none" dirty="0" sz="2400" i="0" lang="en-US" strike="noStrike" u="none">
                <a:solidFill>
                  <a:srgbClr val="000000"/>
                </a:solidFill>
                <a:latin typeface="Times New Roman"/>
                <a:ea typeface="Times New Roman"/>
                <a:cs typeface="Times New Roman"/>
                <a:sym typeface="Times New Roman"/>
              </a:rPr>
              <a:t>  Correct usage of vocabulary with no informal or impersonal style of writing should be followed; words such as ‘ok’, or phrases similar to ‘I believe…’ are </a:t>
            </a:r>
            <a:r>
              <a:rPr b="0" cap="none" dirty="0" sz="2400" i="0" lang="en-US" strike="noStrike" u="none" smtClean="0">
                <a:solidFill>
                  <a:srgbClr val="000000"/>
                </a:solidFill>
                <a:latin typeface="Times New Roman"/>
                <a:ea typeface="Times New Roman"/>
                <a:cs typeface="Times New Roman"/>
                <a:sym typeface="Times New Roman"/>
              </a:rPr>
              <a:t>inappropriate.</a:t>
            </a:r>
            <a:endParaRPr dirty="0"/>
          </a:p>
          <a:p>
            <a:pPr algn="l" indent="0" lvl="0" marL="0" marR="0" rtl="0">
              <a:lnSpc>
                <a:spcPct val="100000"/>
              </a:lnSpc>
              <a:spcBef>
                <a:spcPts val="0"/>
              </a:spcBef>
              <a:spcAft>
                <a:spcPts val="0"/>
              </a:spcAft>
              <a:buNone/>
            </a:pPr>
            <a:endParaRPr b="0" cap="none" dirty="0" sz="1600" i="0" strike="noStrike" u="none">
              <a:solidFill>
                <a:srgbClr val="000000"/>
              </a:solidFill>
              <a:latin typeface="Times New Roman"/>
              <a:ea typeface="Times New Roman"/>
              <a:cs typeface="Times New Roman"/>
              <a:sym typeface="Times New Roman"/>
            </a:endParaRPr>
          </a:p>
          <a:p>
            <a:pPr algn="l" indent="-152400" lvl="0" marL="0" marR="0" rtl="0">
              <a:lnSpc>
                <a:spcPct val="100000"/>
              </a:lnSpc>
              <a:spcBef>
                <a:spcPts val="0"/>
              </a:spcBef>
              <a:spcAft>
                <a:spcPts val="0"/>
              </a:spcAft>
              <a:buClr>
                <a:srgbClr val="000000"/>
              </a:buClr>
              <a:buSzPts val="2400"/>
              <a:buFont typeface="Noto Sans Symbols"/>
              <a:buChar char="▪"/>
            </a:pPr>
            <a:r>
              <a:rPr b="0" cap="none" dirty="0" sz="2400" i="0" lang="en-US" strike="noStrike" u="none">
                <a:solidFill>
                  <a:srgbClr val="000000"/>
                </a:solidFill>
                <a:latin typeface="Times New Roman"/>
                <a:ea typeface="Times New Roman"/>
                <a:cs typeface="Times New Roman"/>
                <a:sym typeface="Times New Roman"/>
              </a:rPr>
              <a:t>  Emotive language must not be used.</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56" name="Shape 85"/>
        <p:cNvGrpSpPr/>
        <p:nvPr/>
      </p:nvGrpSpPr>
      <p:grpSpPr>
        <a:xfrm>
          <a:off x="0" y="0"/>
          <a:ext cx="0" cy="0"/>
          <a:chOff x="0" y="0"/>
          <a:chExt cx="0" cy="0"/>
        </a:xfrm>
      </p:grpSpPr>
      <p:sp>
        <p:nvSpPr>
          <p:cNvPr id="1048670" name="Google Shape;86;p7"/>
          <p:cNvSpPr txBox="1">
            <a:spLocks noGrp="1"/>
          </p:cNvSpPr>
          <p:nvPr>
            <p:ph type="body" idx="1"/>
          </p:nvPr>
        </p:nvSpPr>
        <p:spPr>
          <a:xfrm>
            <a:off x="0" y="546537"/>
            <a:ext cx="8164286" cy="599090"/>
          </a:xfrm>
          <a:prstGeom prst="rect"/>
          <a:noFill/>
          <a:ln>
            <a:noFill/>
          </a:ln>
        </p:spPr>
        <p:txBody>
          <a:bodyPr anchor="ctr" anchorCtr="0" bIns="45700" lIns="91425" rIns="91425" spcFirstLastPara="1" tIns="45700" wrap="square">
            <a:noAutofit/>
          </a:bodyPr>
          <a:p>
            <a:pPr algn="l" indent="-228600" lvl="0" marL="457200" rtl="0">
              <a:lnSpc>
                <a:spcPct val="100000"/>
              </a:lnSpc>
              <a:spcBef>
                <a:spcPts val="720"/>
              </a:spcBef>
              <a:spcAft>
                <a:spcPts val="0"/>
              </a:spcAft>
              <a:buSzPts val="3600"/>
              <a:buNone/>
            </a:pPr>
            <a:r>
              <a:rPr lang="en-US">
                <a:solidFill>
                  <a:schemeClr val="dk1"/>
                </a:solidFill>
                <a:latin typeface="Times New Roman"/>
                <a:ea typeface="Times New Roman"/>
                <a:cs typeface="Times New Roman"/>
                <a:sym typeface="Times New Roman"/>
              </a:rPr>
              <a:t>Guidelines for Academic Writing Style</a:t>
            </a:r>
            <a:endParaRPr>
              <a:solidFill>
                <a:schemeClr val="dk1"/>
              </a:solidFill>
              <a:latin typeface="Times New Roman"/>
              <a:ea typeface="Times New Roman"/>
              <a:cs typeface="Times New Roman"/>
              <a:sym typeface="Times New Roman"/>
            </a:endParaRPr>
          </a:p>
        </p:txBody>
      </p:sp>
      <p:sp>
        <p:nvSpPr>
          <p:cNvPr id="1048671" name="Google Shape;87;p7"/>
          <p:cNvSpPr/>
          <p:nvPr/>
        </p:nvSpPr>
        <p:spPr>
          <a:xfrm>
            <a:off x="214282" y="1263722"/>
            <a:ext cx="8788204" cy="3291800"/>
          </a:xfrm>
          <a:prstGeom prst="rect"/>
          <a:noFill/>
          <a:ln>
            <a:noFill/>
          </a:ln>
        </p:spPr>
        <p:txBody>
          <a:bodyPr anchor="t" anchorCtr="0" bIns="45700" lIns="91425" rIns="91425" spcFirstLastPara="1" tIns="45700" wrap="square">
            <a:spAutoFit/>
          </a:bodyPr>
          <a:p>
            <a:pPr algn="l" indent="-152400" lvl="0" marL="0" marR="0" rtl="0">
              <a:lnSpc>
                <a:spcPct val="100000"/>
              </a:lnSpc>
              <a:spcBef>
                <a:spcPts val="0"/>
              </a:spcBef>
              <a:spcAft>
                <a:spcPts val="0"/>
              </a:spcAft>
              <a:buClr>
                <a:srgbClr val="000000"/>
              </a:buClr>
              <a:buSzPts val="2400"/>
              <a:buFont typeface="Noto Sans Symbols"/>
              <a:buChar char="▪"/>
            </a:pPr>
            <a:r>
              <a:rPr b="0" cap="none" dirty="0" sz="2400" i="0" lang="en-US" strike="noStrike" u="none">
                <a:solidFill>
                  <a:schemeClr val="dk1"/>
                </a:solidFill>
                <a:latin typeface="Times New Roman"/>
                <a:ea typeface="Times New Roman"/>
                <a:cs typeface="Times New Roman"/>
                <a:sym typeface="Times New Roman"/>
              </a:rPr>
              <a:t>  Idiomatic or colloquial vocabulary, use of </a:t>
            </a:r>
            <a:r>
              <a:rPr b="0" cap="none" dirty="0" sz="2400" i="0" lang="en-US" strike="noStrike" u="none">
                <a:solidFill>
                  <a:srgbClr val="000000"/>
                </a:solidFill>
                <a:latin typeface="Times New Roman"/>
                <a:ea typeface="Times New Roman"/>
                <a:cs typeface="Times New Roman"/>
                <a:sym typeface="Times New Roman"/>
              </a:rPr>
              <a:t>slang words, jargon, abbreviations, or many clichés</a:t>
            </a:r>
            <a:r>
              <a:rPr b="0" cap="none" dirty="0" sz="2400" i="0" lang="en-US" strike="noStrike" u="none">
                <a:solidFill>
                  <a:schemeClr val="dk1"/>
                </a:solidFill>
                <a:latin typeface="Times New Roman"/>
                <a:ea typeface="Times New Roman"/>
                <a:cs typeface="Times New Roman"/>
                <a:sym typeface="Times New Roman"/>
              </a:rPr>
              <a:t> should be avoided.</a:t>
            </a:r>
            <a:r>
              <a:rPr b="0" cap="none" dirty="0" sz="2400" i="0" lang="en-US" strike="noStrike" u="none">
                <a:solidFill>
                  <a:srgbClr val="000000"/>
                </a:solidFill>
                <a:latin typeface="Times New Roman"/>
                <a:ea typeface="Times New Roman"/>
                <a:cs typeface="Times New Roman"/>
                <a:sym typeface="Times New Roman"/>
              </a:rPr>
              <a:t>  </a:t>
            </a:r>
            <a:r>
              <a:rPr b="0" cap="none" dirty="0" sz="2400" i="0" lang="en-US" strike="noStrike" u="none">
                <a:solidFill>
                  <a:srgbClr val="000000"/>
                </a:solidFill>
                <a:latin typeface="Arial"/>
                <a:ea typeface="Arial"/>
                <a:cs typeface="Arial"/>
                <a:sym typeface="Arial"/>
              </a:rPr>
              <a:t/>
            </a:r>
            <a:br>
              <a:rPr b="0" cap="none" dirty="0" sz="2400" i="0" lang="en-US" strike="noStrike" u="none">
                <a:solidFill>
                  <a:srgbClr val="000000"/>
                </a:solidFill>
                <a:latin typeface="Arial"/>
                <a:ea typeface="Arial"/>
                <a:cs typeface="Arial"/>
                <a:sym typeface="Arial"/>
              </a:rPr>
            </a:br>
            <a:endParaRPr b="0" cap="none" dirty="0" sz="2400" i="0" strike="noStrike" u="none">
              <a:solidFill>
                <a:schemeClr val="dk1"/>
              </a:solidFill>
              <a:latin typeface="Times New Roman"/>
              <a:ea typeface="Times New Roman"/>
              <a:cs typeface="Times New Roman"/>
              <a:sym typeface="Times New Roman"/>
            </a:endParaRPr>
          </a:p>
          <a:p>
            <a:pPr algn="l" indent="-152400" lvl="0" marL="0" marR="0" rtl="0">
              <a:lnSpc>
                <a:spcPct val="100000"/>
              </a:lnSpc>
              <a:spcBef>
                <a:spcPts val="0"/>
              </a:spcBef>
              <a:spcAft>
                <a:spcPts val="0"/>
              </a:spcAft>
              <a:buClr>
                <a:srgbClr val="000000"/>
              </a:buClr>
              <a:buSzPts val="2400"/>
              <a:buFont typeface="Noto Sans Symbols"/>
              <a:buChar char="▪"/>
            </a:pPr>
            <a:r>
              <a:rPr b="0" cap="none" dirty="0" sz="2400" i="0" lang="en-US" strike="noStrike" u="none">
                <a:solidFill>
                  <a:schemeClr val="dk1"/>
                </a:solidFill>
                <a:latin typeface="Times New Roman"/>
                <a:ea typeface="Times New Roman"/>
                <a:cs typeface="Times New Roman"/>
                <a:sym typeface="Times New Roman"/>
              </a:rPr>
              <a:t>  </a:t>
            </a:r>
            <a:r>
              <a:rPr b="0" cap="none" dirty="0" sz="2400" i="0" lang="en-US" strike="noStrike" u="none" smtClean="0">
                <a:solidFill>
                  <a:schemeClr val="dk1"/>
                </a:solidFill>
                <a:latin typeface="Times New Roman"/>
                <a:ea typeface="Times New Roman"/>
                <a:cs typeface="Times New Roman"/>
                <a:sym typeface="Times New Roman"/>
              </a:rPr>
              <a:t>Accuracy </a:t>
            </a:r>
            <a:r>
              <a:rPr b="0" cap="none" dirty="0" sz="2400" i="0" lang="en-US" strike="noStrike" u="none">
                <a:solidFill>
                  <a:schemeClr val="dk1"/>
                </a:solidFill>
                <a:latin typeface="Times New Roman"/>
                <a:ea typeface="Times New Roman"/>
                <a:cs typeface="Times New Roman"/>
                <a:sym typeface="Times New Roman"/>
              </a:rPr>
              <a:t>in choosing vocabulary is essential. Words and terms have very specific meanings and it is important that you use them correctly, both in meaning and grammatical use.</a:t>
            </a:r>
            <a:endParaRPr dirty="0"/>
          </a:p>
          <a:p>
            <a:pPr algn="l" indent="0" lvl="0" marL="0" marR="0" rtl="0">
              <a:lnSpc>
                <a:spcPct val="100000"/>
              </a:lnSpc>
              <a:spcBef>
                <a:spcPts val="0"/>
              </a:spcBef>
              <a:spcAft>
                <a:spcPts val="0"/>
              </a:spcAft>
              <a:buClr>
                <a:srgbClr val="000000"/>
              </a:buClr>
              <a:buSzPts val="2400"/>
              <a:buFont typeface="Noto Sans Symbols"/>
              <a:buNone/>
            </a:pPr>
            <a:endParaRPr b="0" cap="none" dirty="0" sz="2400" i="0" strike="noStrike" u="none">
              <a:solidFill>
                <a:schemeClr val="dk1"/>
              </a:solidFill>
              <a:latin typeface="Times New Roman"/>
              <a:ea typeface="Times New Roman"/>
              <a:cs typeface="Times New Roman"/>
              <a:sym typeface="Times New Roman"/>
            </a:endParaRPr>
          </a:p>
          <a:p>
            <a:pPr algn="l" indent="-152400" lvl="0" marL="0" marR="0" rtl="0">
              <a:lnSpc>
                <a:spcPct val="100000"/>
              </a:lnSpc>
              <a:spcBef>
                <a:spcPts val="0"/>
              </a:spcBef>
              <a:spcAft>
                <a:spcPts val="0"/>
              </a:spcAft>
              <a:buClr>
                <a:srgbClr val="000000"/>
              </a:buClr>
              <a:buSzPts val="2400"/>
              <a:buFont typeface="Noto Sans Symbols"/>
              <a:buChar char="▪"/>
            </a:pPr>
            <a:r>
              <a:rPr b="0" cap="none" dirty="0" sz="2400" i="0" lang="en-US" strike="noStrike" u="none">
                <a:solidFill>
                  <a:schemeClr val="dk1"/>
                </a:solidFill>
                <a:latin typeface="Times New Roman"/>
                <a:ea typeface="Times New Roman"/>
                <a:cs typeface="Times New Roman"/>
                <a:sym typeface="Times New Roman"/>
              </a:rPr>
              <a:t>  Word contractions (of verbs) should not be used such as don’t, hasn’t or mustn’t.</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59" name="Shape 91"/>
        <p:cNvGrpSpPr/>
        <p:nvPr/>
      </p:nvGrpSpPr>
      <p:grpSpPr>
        <a:xfrm>
          <a:off x="0" y="0"/>
          <a:ext cx="0" cy="0"/>
          <a:chOff x="0" y="0"/>
          <a:chExt cx="0" cy="0"/>
        </a:xfrm>
      </p:grpSpPr>
      <p:sp>
        <p:nvSpPr>
          <p:cNvPr id="1048674" name="Google Shape;92;p38"/>
          <p:cNvSpPr txBox="1">
            <a:spLocks noGrp="1"/>
          </p:cNvSpPr>
          <p:nvPr>
            <p:ph type="body" idx="1"/>
          </p:nvPr>
        </p:nvSpPr>
        <p:spPr>
          <a:xfrm>
            <a:off x="0" y="546537"/>
            <a:ext cx="8164286" cy="599090"/>
          </a:xfrm>
          <a:prstGeom prst="rect"/>
          <a:noFill/>
          <a:ln>
            <a:noFill/>
          </a:ln>
        </p:spPr>
        <p:txBody>
          <a:bodyPr anchor="ctr" anchorCtr="0" bIns="45700" lIns="91425" rIns="91425" spcFirstLastPara="1" tIns="45700" wrap="square">
            <a:noAutofit/>
          </a:bodyPr>
          <a:p>
            <a:pPr algn="l" indent="-228600" lvl="0" marL="457200" rtl="0">
              <a:lnSpc>
                <a:spcPct val="100000"/>
              </a:lnSpc>
              <a:spcBef>
                <a:spcPts val="720"/>
              </a:spcBef>
              <a:spcAft>
                <a:spcPts val="0"/>
              </a:spcAft>
              <a:buSzPts val="3600"/>
              <a:buNone/>
            </a:pPr>
            <a:r>
              <a:rPr lang="en-US">
                <a:solidFill>
                  <a:schemeClr val="dk1"/>
                </a:solidFill>
                <a:latin typeface="Times New Roman"/>
                <a:ea typeface="Times New Roman"/>
                <a:cs typeface="Times New Roman"/>
                <a:sym typeface="Times New Roman"/>
              </a:rPr>
              <a:t>Guidelines for Academic Writing Style</a:t>
            </a:r>
            <a:endParaRPr>
              <a:solidFill>
                <a:schemeClr val="dk1"/>
              </a:solidFill>
              <a:latin typeface="Times New Roman"/>
              <a:ea typeface="Times New Roman"/>
              <a:cs typeface="Times New Roman"/>
              <a:sym typeface="Times New Roman"/>
            </a:endParaRPr>
          </a:p>
        </p:txBody>
      </p:sp>
      <p:sp>
        <p:nvSpPr>
          <p:cNvPr id="1048675" name="Google Shape;93;p38"/>
          <p:cNvSpPr/>
          <p:nvPr/>
        </p:nvSpPr>
        <p:spPr>
          <a:xfrm>
            <a:off x="214282" y="1283904"/>
            <a:ext cx="8788204" cy="2917150"/>
          </a:xfrm>
          <a:prstGeom prst="rect"/>
          <a:noFill/>
          <a:ln>
            <a:noFill/>
          </a:ln>
        </p:spPr>
        <p:txBody>
          <a:bodyPr anchor="t" anchorCtr="0" bIns="45700" lIns="91425" rIns="91425" spcFirstLastPara="1" tIns="45700" wrap="square">
            <a:spAutoFit/>
          </a:bodyPr>
          <a:p>
            <a:pPr algn="l" indent="-152400" lvl="0" marL="0" marR="0" rtl="0">
              <a:lnSpc>
                <a:spcPct val="150000"/>
              </a:lnSpc>
              <a:spcBef>
                <a:spcPts val="0"/>
              </a:spcBef>
              <a:spcAft>
                <a:spcPts val="0"/>
              </a:spcAft>
              <a:buClr>
                <a:srgbClr val="000000"/>
              </a:buClr>
              <a:buSzPts val="2400"/>
              <a:buFont typeface="Noto Sans Symbols"/>
              <a:buChar char="▪"/>
            </a:pPr>
            <a:r>
              <a:rPr b="0" cap="none" dirty="0" sz="2400" i="0" lang="en-US" strike="noStrike" u="none">
                <a:solidFill>
                  <a:schemeClr val="dk1"/>
                </a:solidFill>
                <a:latin typeface="Times New Roman"/>
                <a:ea typeface="Times New Roman"/>
                <a:cs typeface="Times New Roman"/>
                <a:sym typeface="Times New Roman"/>
              </a:rPr>
              <a:t>  </a:t>
            </a:r>
            <a:r>
              <a:rPr dirty="0" sz="2400" lang="en-US">
                <a:solidFill>
                  <a:schemeClr val="dk1"/>
                </a:solidFill>
                <a:latin typeface="Times New Roman"/>
                <a:ea typeface="Times New Roman"/>
                <a:cs typeface="Times New Roman"/>
                <a:sym typeface="Times New Roman"/>
              </a:rPr>
              <a:t>R</a:t>
            </a:r>
            <a:r>
              <a:rPr b="0" cap="none" dirty="0" sz="2400" i="0" lang="en-US" strike="noStrike" u="none" smtClean="0">
                <a:solidFill>
                  <a:schemeClr val="dk1"/>
                </a:solidFill>
                <a:latin typeface="Times New Roman"/>
                <a:ea typeface="Times New Roman"/>
                <a:cs typeface="Times New Roman"/>
                <a:sym typeface="Times New Roman"/>
              </a:rPr>
              <a:t>epetition </a:t>
            </a:r>
            <a:r>
              <a:rPr b="0" cap="none" dirty="0" sz="2400" i="0" lang="en-US" strike="noStrike" u="none">
                <a:solidFill>
                  <a:schemeClr val="dk1"/>
                </a:solidFill>
                <a:latin typeface="Times New Roman"/>
                <a:ea typeface="Times New Roman"/>
                <a:cs typeface="Times New Roman"/>
                <a:sym typeface="Times New Roman"/>
              </a:rPr>
              <a:t>of words should be avoided.</a:t>
            </a:r>
            <a:endParaRPr dirty="0"/>
          </a:p>
          <a:p>
            <a:pPr algn="l" indent="0" lvl="0" marL="0" marR="0" rtl="0">
              <a:lnSpc>
                <a:spcPct val="150000"/>
              </a:lnSpc>
              <a:spcBef>
                <a:spcPts val="0"/>
              </a:spcBef>
              <a:spcAft>
                <a:spcPts val="0"/>
              </a:spcAft>
              <a:buNone/>
            </a:pPr>
            <a:endParaRPr b="0" cap="none" dirty="0" sz="1100" i="0" strike="noStrike" u="none">
              <a:solidFill>
                <a:schemeClr val="dk1"/>
              </a:solidFill>
              <a:latin typeface="Times New Roman"/>
              <a:ea typeface="Times New Roman"/>
              <a:cs typeface="Times New Roman"/>
              <a:sym typeface="Times New Roman"/>
            </a:endParaRPr>
          </a:p>
          <a:p>
            <a:pPr algn="l" indent="-152400" lvl="0" marL="0" marR="0" rtl="0">
              <a:lnSpc>
                <a:spcPct val="100000"/>
              </a:lnSpc>
              <a:spcBef>
                <a:spcPts val="0"/>
              </a:spcBef>
              <a:spcAft>
                <a:spcPts val="0"/>
              </a:spcAft>
              <a:buClr>
                <a:srgbClr val="000000"/>
              </a:buClr>
              <a:buSzPts val="2400"/>
              <a:buFont typeface="Noto Sans Symbols"/>
              <a:buChar char="▪"/>
            </a:pPr>
            <a:r>
              <a:rPr b="0" cap="none" dirty="0" sz="2400" i="0" lang="en-US" strike="noStrike" u="none">
                <a:solidFill>
                  <a:schemeClr val="dk1"/>
                </a:solidFill>
                <a:latin typeface="Times New Roman"/>
                <a:ea typeface="Times New Roman"/>
                <a:cs typeface="Times New Roman"/>
                <a:sym typeface="Times New Roman"/>
              </a:rPr>
              <a:t>  Appropriate sentence structure with correct grammar as well as </a:t>
            </a:r>
            <a:endParaRPr b="0" cap="none" dirty="0" sz="2400" i="0" lang="en-US" strike="noStrike" u="none" smtClean="0">
              <a:solidFill>
                <a:schemeClr val="dk1"/>
              </a:solidFill>
              <a:latin typeface="Times New Roman"/>
              <a:ea typeface="Times New Roman"/>
              <a:cs typeface="Times New Roman"/>
              <a:sym typeface="Times New Roman"/>
            </a:endParaRPr>
          </a:p>
          <a:p>
            <a:pPr algn="l" lvl="0" marR="0" rtl="0">
              <a:lnSpc>
                <a:spcPct val="100000"/>
              </a:lnSpc>
              <a:spcBef>
                <a:spcPts val="0"/>
              </a:spcBef>
              <a:spcAft>
                <a:spcPts val="0"/>
              </a:spcAft>
              <a:buClr>
                <a:srgbClr val="000000"/>
              </a:buClr>
              <a:buSzPts val="2400"/>
            </a:pPr>
            <a:r>
              <a:rPr dirty="0" sz="2400" lang="en-US" smtClean="0">
                <a:solidFill>
                  <a:schemeClr val="dk1"/>
                </a:solidFill>
                <a:latin typeface="Times New Roman"/>
                <a:ea typeface="Times New Roman"/>
                <a:cs typeface="Times New Roman"/>
                <a:sym typeface="Times New Roman"/>
              </a:rPr>
              <a:t>    </a:t>
            </a:r>
            <a:r>
              <a:rPr b="0" cap="none" dirty="0" sz="2400" i="0" lang="en-US" strike="noStrike" u="none" smtClean="0">
                <a:solidFill>
                  <a:schemeClr val="dk1"/>
                </a:solidFill>
                <a:latin typeface="Times New Roman"/>
                <a:ea typeface="Times New Roman"/>
                <a:cs typeface="Times New Roman"/>
                <a:sym typeface="Times New Roman"/>
              </a:rPr>
              <a:t>accurate </a:t>
            </a:r>
            <a:r>
              <a:rPr b="0" cap="none" dirty="0" sz="2400" i="0" lang="en-US" strike="noStrike" u="none">
                <a:solidFill>
                  <a:schemeClr val="dk1"/>
                </a:solidFill>
                <a:latin typeface="Times New Roman"/>
                <a:ea typeface="Times New Roman"/>
                <a:cs typeface="Times New Roman"/>
                <a:sym typeface="Times New Roman"/>
              </a:rPr>
              <a:t>use of tenses is a </a:t>
            </a:r>
            <a:r>
              <a:rPr b="0" cap="none" dirty="0" sz="2400" i="0" lang="en-US" strike="noStrike" u="none" smtClean="0">
                <a:solidFill>
                  <a:schemeClr val="dk1"/>
                </a:solidFill>
                <a:latin typeface="Times New Roman"/>
                <a:ea typeface="Times New Roman"/>
                <a:cs typeface="Times New Roman"/>
                <a:sym typeface="Times New Roman"/>
              </a:rPr>
              <a:t>mandatory.</a:t>
            </a:r>
            <a:endParaRPr dirty="0"/>
          </a:p>
          <a:p>
            <a:pPr algn="l" indent="0" lvl="0" marL="0" marR="0" rtl="0">
              <a:lnSpc>
                <a:spcPct val="100000"/>
              </a:lnSpc>
              <a:spcBef>
                <a:spcPts val="0"/>
              </a:spcBef>
              <a:spcAft>
                <a:spcPts val="0"/>
              </a:spcAft>
              <a:buNone/>
            </a:pPr>
            <a:endParaRPr b="0" cap="none" dirty="0" sz="1200" i="0" strike="noStrike" u="none">
              <a:solidFill>
                <a:schemeClr val="dk1"/>
              </a:solidFill>
              <a:latin typeface="Times New Roman"/>
              <a:ea typeface="Times New Roman"/>
              <a:cs typeface="Times New Roman"/>
              <a:sym typeface="Times New Roman"/>
            </a:endParaRPr>
          </a:p>
          <a:p>
            <a:pPr algn="l" indent="-342900" lvl="2" marL="342900" marR="0" rtl="0">
              <a:lnSpc>
                <a:spcPct val="150000"/>
              </a:lnSpc>
              <a:spcBef>
                <a:spcPts val="0"/>
              </a:spcBef>
              <a:spcAft>
                <a:spcPts val="0"/>
              </a:spcAft>
              <a:buClr>
                <a:srgbClr val="000000"/>
              </a:buClr>
              <a:buSzPts val="2400"/>
              <a:buFont typeface="Noto Sans Symbols"/>
              <a:buChar char="▪"/>
            </a:pPr>
            <a:r>
              <a:rPr b="0" cap="none" dirty="0" sz="2400" i="0" lang="en-US" strike="noStrike" u="none">
                <a:solidFill>
                  <a:srgbClr val="000000"/>
                </a:solidFill>
                <a:latin typeface="Times New Roman"/>
                <a:ea typeface="Times New Roman"/>
                <a:cs typeface="Times New Roman"/>
                <a:sym typeface="Times New Roman"/>
              </a:rPr>
              <a:t>Use of the third-person rather than first-person perspective.</a:t>
            </a:r>
            <a:endParaRPr dirty="0"/>
          </a:p>
          <a:p>
            <a:pPr algn="l" indent="-342900" lvl="2" marL="342900" marR="0" rtl="0">
              <a:lnSpc>
                <a:spcPct val="150000"/>
              </a:lnSpc>
              <a:spcBef>
                <a:spcPts val="0"/>
              </a:spcBef>
              <a:spcAft>
                <a:spcPts val="0"/>
              </a:spcAft>
              <a:buNone/>
            </a:pPr>
            <a:endParaRPr b="0" cap="none" dirty="0" sz="1200" i="0" strike="noStrike" u="none">
              <a:solidFill>
                <a:srgbClr val="000000"/>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62" name="Shape 97"/>
        <p:cNvGrpSpPr/>
        <p:nvPr/>
      </p:nvGrpSpPr>
      <p:grpSpPr>
        <a:xfrm>
          <a:off x="0" y="0"/>
          <a:ext cx="0" cy="0"/>
          <a:chOff x="0" y="0"/>
          <a:chExt cx="0" cy="0"/>
        </a:xfrm>
      </p:grpSpPr>
      <p:sp>
        <p:nvSpPr>
          <p:cNvPr id="1048678" name="Google Shape;98;p8"/>
          <p:cNvSpPr/>
          <p:nvPr/>
        </p:nvSpPr>
        <p:spPr>
          <a:xfrm>
            <a:off x="224793" y="555171"/>
            <a:ext cx="8572560" cy="64629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0" cap="none" sz="3600" i="0" lang="en-US" strike="noStrike" u="none">
                <a:solidFill>
                  <a:schemeClr val="dk1"/>
                </a:solidFill>
                <a:latin typeface="Times New Roman"/>
                <a:ea typeface="Times New Roman"/>
                <a:cs typeface="Times New Roman"/>
                <a:sym typeface="Times New Roman"/>
              </a:rPr>
              <a:t>Guidelines for Academic Writing Style</a:t>
            </a:r>
            <a:endParaRPr b="0" cap="none" sz="3600" i="0" strike="noStrike" u="none">
              <a:solidFill>
                <a:schemeClr val="dk1"/>
              </a:solidFill>
              <a:latin typeface="Times New Roman"/>
              <a:ea typeface="Times New Roman"/>
              <a:cs typeface="Times New Roman"/>
              <a:sym typeface="Times New Roman"/>
            </a:endParaRPr>
          </a:p>
        </p:txBody>
      </p:sp>
      <p:sp>
        <p:nvSpPr>
          <p:cNvPr id="1048679" name="Google Shape;99;p8"/>
          <p:cNvSpPr/>
          <p:nvPr/>
        </p:nvSpPr>
        <p:spPr>
          <a:xfrm>
            <a:off x="193261" y="1330837"/>
            <a:ext cx="8786874" cy="36929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80" name="Google Shape;100;p8"/>
          <p:cNvSpPr/>
          <p:nvPr/>
        </p:nvSpPr>
        <p:spPr>
          <a:xfrm>
            <a:off x="304799" y="1294542"/>
            <a:ext cx="8371115" cy="1513800"/>
          </a:xfrm>
          <a:prstGeom prst="rect"/>
          <a:noFill/>
          <a:ln>
            <a:noFill/>
          </a:ln>
        </p:spPr>
        <p:txBody>
          <a:bodyPr anchor="t" anchorCtr="0" bIns="45700" lIns="91425" rIns="91425" spcFirstLastPara="1" tIns="45700" wrap="square">
            <a:spAutoFit/>
          </a:bodyPr>
          <a:p>
            <a:pPr algn="l" indent="-342900" lvl="2" marL="342900" marR="0" rtl="0">
              <a:lnSpc>
                <a:spcPct val="100000"/>
              </a:lnSpc>
              <a:spcBef>
                <a:spcPts val="0"/>
              </a:spcBef>
              <a:spcAft>
                <a:spcPts val="0"/>
              </a:spcAft>
              <a:buNone/>
            </a:pPr>
            <a:endParaRPr b="0" cap="none" dirty="0" sz="2400" i="0" strike="noStrike" u="none">
              <a:solidFill>
                <a:schemeClr val="dk1"/>
              </a:solidFill>
              <a:latin typeface="Times New Roman"/>
              <a:ea typeface="Times New Roman"/>
              <a:cs typeface="Times New Roman"/>
              <a:sym typeface="Times New Roman"/>
            </a:endParaRPr>
          </a:p>
          <a:p>
            <a:pPr algn="l" indent="-342900" lvl="2" marL="342900" marR="0" rtl="0">
              <a:lnSpc>
                <a:spcPct val="100000"/>
              </a:lnSpc>
              <a:spcBef>
                <a:spcPts val="0"/>
              </a:spcBef>
              <a:spcAft>
                <a:spcPts val="0"/>
              </a:spcAft>
              <a:buClr>
                <a:srgbClr val="000000"/>
              </a:buClr>
              <a:buSzPts val="2400"/>
              <a:buFont typeface="Noto Sans Symbols"/>
              <a:buChar char="▪"/>
            </a:pPr>
            <a:r>
              <a:rPr b="0" cap="none" dirty="0" sz="2400" i="0" lang="en-US" strike="noStrike" u="none">
                <a:solidFill>
                  <a:srgbClr val="000000"/>
                </a:solidFill>
                <a:latin typeface="Times New Roman"/>
                <a:ea typeface="Times New Roman"/>
                <a:cs typeface="Times New Roman"/>
                <a:sym typeface="Times New Roman"/>
              </a:rPr>
              <a:t>In academic writing, facts and figures are given precisely</a:t>
            </a:r>
            <a:endParaRPr b="0" cap="none" dirty="0" sz="2400" i="0" strike="noStrike" u="none">
              <a:solidFill>
                <a:schemeClr val="dk1"/>
              </a:solidFill>
              <a:latin typeface="Times New Roman"/>
              <a:ea typeface="Times New Roman"/>
              <a:cs typeface="Times New Roman"/>
              <a:sym typeface="Times New Roman"/>
            </a:endParaRPr>
          </a:p>
          <a:p>
            <a:pPr algn="l" indent="-266700" lvl="2" marL="342900" marR="0" rtl="0">
              <a:lnSpc>
                <a:spcPct val="100000"/>
              </a:lnSpc>
              <a:spcBef>
                <a:spcPts val="0"/>
              </a:spcBef>
              <a:spcAft>
                <a:spcPts val="0"/>
              </a:spcAft>
              <a:buClr>
                <a:srgbClr val="000000"/>
              </a:buClr>
              <a:buSzPts val="1200"/>
              <a:buFont typeface="Noto Sans Symbols"/>
              <a:buNone/>
            </a:pPr>
            <a:endParaRPr b="0" cap="none" dirty="0" sz="1200" i="0" strike="noStrike" u="none">
              <a:solidFill>
                <a:schemeClr val="dk1"/>
              </a:solidFill>
              <a:latin typeface="Times New Roman"/>
              <a:ea typeface="Times New Roman"/>
              <a:cs typeface="Times New Roman"/>
              <a:sym typeface="Times New Roman"/>
            </a:endParaRPr>
          </a:p>
          <a:p>
            <a:pPr algn="l" indent="-342900" lvl="2" marL="342900" marR="0" rtl="0">
              <a:lnSpc>
                <a:spcPct val="150000"/>
              </a:lnSpc>
              <a:spcBef>
                <a:spcPts val="0"/>
              </a:spcBef>
              <a:spcAft>
                <a:spcPts val="0"/>
              </a:spcAft>
              <a:buClr>
                <a:srgbClr val="000000"/>
              </a:buClr>
              <a:buSzPts val="2400"/>
              <a:buFont typeface="Noto Sans Symbols"/>
              <a:buChar char="▪"/>
            </a:pPr>
            <a:r>
              <a:rPr b="0" cap="none" dirty="0" sz="2400" i="0" lang="en-US" strike="noStrike" u="none">
                <a:solidFill>
                  <a:schemeClr val="dk1"/>
                </a:solidFill>
                <a:latin typeface="Times New Roman"/>
                <a:ea typeface="Times New Roman"/>
                <a:cs typeface="Times New Roman"/>
                <a:sym typeface="Times New Roman"/>
              </a:rPr>
              <a:t>Citing sources accurately</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683" name="Rectangle 1"/>
          <p:cNvSpPr/>
          <p:nvPr/>
        </p:nvSpPr>
        <p:spPr>
          <a:xfrm>
            <a:off x="107504" y="627534"/>
            <a:ext cx="9036496" cy="4003041"/>
          </a:xfrm>
          <a:prstGeom prst="rect"/>
        </p:spPr>
        <p:txBody>
          <a:bodyPr wrap="square">
            <a:spAutoFit/>
          </a:bodyPr>
          <a:p>
            <a:r>
              <a:rPr dirty="0" sz="2400" i="1" lang="en-US">
                <a:latin typeface="Times New Roman" panose="02020603050405020304" pitchFamily="18" charset="0"/>
                <a:cs typeface="Times New Roman" panose="02020603050405020304" pitchFamily="18" charset="0"/>
              </a:rPr>
              <a:t>I think that essay writing is an important skill for all of us students. Don’t you see how many marks are given for this? Lots of students agree that they are marooned if they can’t write a decent essay. In my opinion (as a struggling student), we should have lessons in essay writing from day one</a:t>
            </a:r>
            <a:r>
              <a:rPr dirty="0" sz="2400" i="1" lang="en-US" smtClean="0">
                <a:latin typeface="Times New Roman" panose="02020603050405020304" pitchFamily="18" charset="0"/>
                <a:cs typeface="Times New Roman" panose="02020603050405020304" pitchFamily="18" charset="0"/>
              </a:rPr>
              <a:t>!!!</a:t>
            </a:r>
          </a:p>
          <a:p>
            <a:endParaRPr dirty="0" sz="2000" i="1" lang="en-US">
              <a:solidFill>
                <a:srgbClr val="222222"/>
              </a:solidFill>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Formal, straightforward, clearly written, correct </a:t>
            </a:r>
            <a:r>
              <a:rPr dirty="0" sz="2000" lang="en-US" smtClean="0">
                <a:latin typeface="Times New Roman" panose="02020603050405020304" pitchFamily="18" charset="0"/>
                <a:cs typeface="Times New Roman" panose="02020603050405020304" pitchFamily="18" charset="0"/>
              </a:rPr>
              <a:t>academic.</a:t>
            </a:r>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Informal</a:t>
            </a:r>
            <a:r>
              <a:rPr dirty="0" sz="2000" lang="en-US">
                <a:latin typeface="Times New Roman" panose="02020603050405020304" pitchFamily="18" charset="0"/>
                <a:cs typeface="Times New Roman" panose="02020603050405020304" pitchFamily="18" charset="0"/>
              </a:rPr>
              <a:t>, like spoken (colloquial) language, incorrect </a:t>
            </a:r>
            <a:r>
              <a:rPr dirty="0" sz="2000" lang="en-US" smtClean="0">
                <a:latin typeface="Times New Roman" panose="02020603050405020304" pitchFamily="18" charset="0"/>
                <a:cs typeface="Times New Roman" panose="02020603050405020304" pitchFamily="18" charset="0"/>
              </a:rPr>
              <a:t>academic</a:t>
            </a:r>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Too </a:t>
            </a:r>
            <a:r>
              <a:rPr dirty="0" sz="2000" lang="en-US">
                <a:latin typeface="Times New Roman" panose="02020603050405020304" pitchFamily="18" charset="0"/>
                <a:cs typeface="Times New Roman" panose="02020603050405020304" pitchFamily="18" charset="0"/>
              </a:rPr>
              <a:t>formal, uses too many words, incorrect </a:t>
            </a:r>
            <a:r>
              <a:rPr dirty="0" sz="2000" lang="en-US" smtClean="0">
                <a:latin typeface="Times New Roman" panose="02020603050405020304" pitchFamily="18" charset="0"/>
                <a:cs typeface="Times New Roman" panose="02020603050405020304" pitchFamily="18" charset="0"/>
              </a:rPr>
              <a:t>academic </a:t>
            </a:r>
            <a:endParaRPr dirty="0" sz="2000" lang="en-US">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684" name="Rectangle 1"/>
          <p:cNvSpPr/>
          <p:nvPr/>
        </p:nvSpPr>
        <p:spPr>
          <a:xfrm>
            <a:off x="107504" y="627534"/>
            <a:ext cx="9036496" cy="3444240"/>
          </a:xfrm>
          <a:prstGeom prst="rect"/>
        </p:spPr>
        <p:txBody>
          <a:bodyPr wrap="square">
            <a:spAutoFit/>
          </a:bodyPr>
          <a:p>
            <a:r>
              <a:rPr dirty="0" sz="2000" i="1" lang="en-US">
                <a:solidFill>
                  <a:srgbClr val="222222"/>
                </a:solidFill>
                <a:latin typeface="Times New Roman" panose="02020603050405020304" pitchFamily="18" charset="0"/>
                <a:cs typeface="Times New Roman" panose="02020603050405020304" pitchFamily="18" charset="0"/>
              </a:rPr>
              <a:t>I think that essay writing is an important skill for all of us students. Don’t you see how many marks are given for this? Lots of students agree that they are marooned if they can’t write a decent essay. In my opinion (as a struggling student), we should have lessons in essay writing from day one</a:t>
            </a:r>
            <a:r>
              <a:rPr dirty="0" sz="2000" i="1" lang="en-US" smtClean="0">
                <a:solidFill>
                  <a:srgbClr val="222222"/>
                </a:solidFill>
                <a:latin typeface="Times New Roman" panose="02020603050405020304" pitchFamily="18" charset="0"/>
                <a:cs typeface="Times New Roman" panose="02020603050405020304" pitchFamily="18" charset="0"/>
              </a:rPr>
              <a:t>!!!</a:t>
            </a:r>
          </a:p>
          <a:p>
            <a:endParaRPr dirty="0" sz="2000" i="1" lang="en-US">
              <a:solidFill>
                <a:srgbClr val="222222"/>
              </a:solidFill>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Formal, straightforward, clearly written, correct </a:t>
            </a:r>
            <a:r>
              <a:rPr dirty="0" sz="2000" lang="en-US" smtClean="0">
                <a:latin typeface="Times New Roman" panose="02020603050405020304" pitchFamily="18" charset="0"/>
                <a:cs typeface="Times New Roman" panose="02020603050405020304" pitchFamily="18" charset="0"/>
              </a:rPr>
              <a:t>academic.</a:t>
            </a:r>
            <a:endParaRPr dirty="0" sz="2000" lang="en-US">
              <a:latin typeface="Times New Roman" panose="02020603050405020304" pitchFamily="18" charset="0"/>
              <a:cs typeface="Times New Roman" panose="02020603050405020304" pitchFamily="18" charset="0"/>
            </a:endParaRPr>
          </a:p>
          <a:p>
            <a:endParaRPr dirty="0" sz="2000" lang="en-US" smtClean="0">
              <a:latin typeface="Times New Roman" panose="02020603050405020304" pitchFamily="18" charset="0"/>
              <a:cs typeface="Times New Roman" panose="02020603050405020304" pitchFamily="18" charset="0"/>
            </a:endParaRPr>
          </a:p>
          <a:p>
            <a:r>
              <a:rPr b="1" dirty="0" sz="2000" lang="en-US" smtClean="0">
                <a:latin typeface="Times New Roman" panose="02020603050405020304" pitchFamily="18" charset="0"/>
                <a:cs typeface="Times New Roman" panose="02020603050405020304" pitchFamily="18" charset="0"/>
              </a:rPr>
              <a:t>Informal</a:t>
            </a:r>
            <a:r>
              <a:rPr b="1" dirty="0" sz="2000" lang="en-US">
                <a:latin typeface="Times New Roman" panose="02020603050405020304" pitchFamily="18" charset="0"/>
                <a:cs typeface="Times New Roman" panose="02020603050405020304" pitchFamily="18" charset="0"/>
              </a:rPr>
              <a:t>, like spoken (colloquial) language, incorrect </a:t>
            </a:r>
            <a:r>
              <a:rPr b="1" dirty="0" sz="2000" lang="en-US" smtClean="0">
                <a:latin typeface="Times New Roman" panose="02020603050405020304" pitchFamily="18" charset="0"/>
                <a:cs typeface="Times New Roman" panose="02020603050405020304" pitchFamily="18" charset="0"/>
              </a:rPr>
              <a:t>academic. Correct</a:t>
            </a:r>
            <a:r>
              <a:rPr b="1" dirty="0" sz="2000" lang="en-US">
                <a:latin typeface="Times New Roman" panose="02020603050405020304" pitchFamily="18" charset="0"/>
                <a:cs typeface="Times New Roman" panose="02020603050405020304" pitchFamily="18" charset="0"/>
              </a:rPr>
              <a:t>!</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Too </a:t>
            </a:r>
            <a:r>
              <a:rPr dirty="0" sz="2000" lang="en-US">
                <a:latin typeface="Times New Roman" panose="02020603050405020304" pitchFamily="18" charset="0"/>
                <a:cs typeface="Times New Roman" panose="02020603050405020304" pitchFamily="18" charset="0"/>
              </a:rPr>
              <a:t>formal, uses too many words, incorrect </a:t>
            </a:r>
            <a:r>
              <a:rPr dirty="0" sz="2000" lang="en-US" smtClean="0">
                <a:latin typeface="Times New Roman" panose="02020603050405020304" pitchFamily="18" charset="0"/>
                <a:cs typeface="Times New Roman" panose="02020603050405020304" pitchFamily="18" charset="0"/>
              </a:rPr>
              <a:t>academic.</a:t>
            </a:r>
            <a:endParaRPr dirty="0" sz="2000" lang="en-US">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685" name="Rectangle 1"/>
          <p:cNvSpPr/>
          <p:nvPr/>
        </p:nvSpPr>
        <p:spPr>
          <a:xfrm>
            <a:off x="0" y="483518"/>
            <a:ext cx="9144000" cy="4358640"/>
          </a:xfrm>
          <a:prstGeom prst="rect"/>
        </p:spPr>
        <p:txBody>
          <a:bodyPr wrap="square">
            <a:spAutoFit/>
          </a:bodyPr>
          <a:p>
            <a:r>
              <a:rPr dirty="0" sz="2000" i="1" lang="en-US">
                <a:solidFill>
                  <a:srgbClr val="222222"/>
                </a:solidFill>
                <a:latin typeface="Times New Roman" panose="02020603050405020304" pitchFamily="18" charset="0"/>
                <a:cs typeface="Times New Roman" panose="02020603050405020304" pitchFamily="18" charset="0"/>
              </a:rPr>
              <a:t>It is in fact correct to say that academic essay writing is of utmost importance in the attainment of a university degree. A high proportion of marks are allocated to the compilation of essay assignments as part of a university course to the point where it could be the causation of terminating a degree program because of failure. There is somewhat of an obligation for universities in the provision of services to the student population to educate their students in the intricacies of essay writing early in their undergraduate first year</a:t>
            </a:r>
            <a:r>
              <a:rPr dirty="0" sz="2000" i="1" lang="en-US" smtClean="0">
                <a:solidFill>
                  <a:srgbClr val="222222"/>
                </a:solidFill>
                <a:latin typeface="Times New Roman" panose="02020603050405020304" pitchFamily="18" charset="0"/>
                <a:cs typeface="Times New Roman" panose="02020603050405020304" pitchFamily="18" charset="0"/>
              </a:rPr>
              <a:t>.</a:t>
            </a:r>
          </a:p>
          <a:p>
            <a:endParaRPr dirty="0" sz="2000" i="1" lang="en-US">
              <a:solidFill>
                <a:srgbClr val="222222"/>
              </a:solidFill>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Formal, straightforward, clearly written, correct academic style</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Informal</a:t>
            </a:r>
            <a:r>
              <a:rPr dirty="0" sz="2000" lang="en-US">
                <a:latin typeface="Times New Roman" panose="02020603050405020304" pitchFamily="18" charset="0"/>
                <a:cs typeface="Times New Roman" panose="02020603050405020304" pitchFamily="18" charset="0"/>
              </a:rPr>
              <a:t>, like spoken (colloquial) language, incorrect academic style</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Too </a:t>
            </a:r>
            <a:r>
              <a:rPr dirty="0" sz="2000" lang="en-US">
                <a:latin typeface="Times New Roman" panose="02020603050405020304" pitchFamily="18" charset="0"/>
                <a:cs typeface="Times New Roman" panose="02020603050405020304" pitchFamily="18" charset="0"/>
              </a:rPr>
              <a:t>formal, uses too many words, incorrect academic style</a:t>
            </a:r>
          </a:p>
          <a:p>
            <a:endParaRPr dirty="0" sz="20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594" name="Rectangle 1"/>
          <p:cNvSpPr/>
          <p:nvPr/>
        </p:nvSpPr>
        <p:spPr>
          <a:xfrm>
            <a:off x="539552" y="1059582"/>
            <a:ext cx="8604448" cy="2758440"/>
          </a:xfrm>
          <a:prstGeom prst="rect"/>
        </p:spPr>
        <p:txBody>
          <a:bodyPr wrap="square">
            <a:spAutoFit/>
          </a:bodyPr>
          <a:p>
            <a:r>
              <a:rPr dirty="0" sz="3600" lang="en-US">
                <a:latin typeface="Times New Roman" panose="02020603050405020304" pitchFamily="18" charset="0"/>
                <a:cs typeface="Times New Roman" panose="02020603050405020304" pitchFamily="18" charset="0"/>
              </a:rPr>
              <a:t>Those who do not learn how to </a:t>
            </a:r>
            <a:r>
              <a:rPr dirty="0" sz="3600" lang="en-US" smtClean="0">
                <a:latin typeface="Times New Roman" panose="02020603050405020304" pitchFamily="18" charset="0"/>
                <a:cs typeface="Times New Roman" panose="02020603050405020304" pitchFamily="18" charset="0"/>
              </a:rPr>
              <a:t>communicate in </a:t>
            </a:r>
            <a:r>
              <a:rPr dirty="0" sz="3600" lang="en-US">
                <a:latin typeface="Times New Roman" panose="02020603050405020304" pitchFamily="18" charset="0"/>
                <a:cs typeface="Times New Roman" panose="02020603050405020304" pitchFamily="18" charset="0"/>
              </a:rPr>
              <a:t>different ways to different people will </a:t>
            </a:r>
            <a:r>
              <a:rPr dirty="0" sz="3600" lang="en-US" smtClean="0">
                <a:latin typeface="Times New Roman" panose="02020603050405020304" pitchFamily="18" charset="0"/>
                <a:cs typeface="Times New Roman" panose="02020603050405020304" pitchFamily="18" charset="0"/>
              </a:rPr>
              <a:t>have a </a:t>
            </a:r>
            <a:r>
              <a:rPr dirty="0" sz="3600" lang="en-US">
                <a:latin typeface="Times New Roman" panose="02020603050405020304" pitchFamily="18" charset="0"/>
                <a:cs typeface="Times New Roman" panose="02020603050405020304" pitchFamily="18" charset="0"/>
              </a:rPr>
              <a:t>hard time getting people to listen to </a:t>
            </a:r>
            <a:r>
              <a:rPr dirty="0" sz="3600" lang="en-US" smtClean="0">
                <a:latin typeface="Times New Roman" panose="02020603050405020304" pitchFamily="18" charset="0"/>
                <a:cs typeface="Times New Roman" panose="02020603050405020304" pitchFamily="18" charset="0"/>
              </a:rPr>
              <a:t>and </a:t>
            </a:r>
          </a:p>
          <a:p>
            <a:r>
              <a:rPr dirty="0" sz="3600" lang="en-US" smtClean="0">
                <a:latin typeface="Times New Roman" panose="02020603050405020304" pitchFamily="18" charset="0"/>
                <a:cs typeface="Times New Roman" panose="02020603050405020304" pitchFamily="18" charset="0"/>
              </a:rPr>
              <a:t>understand </a:t>
            </a:r>
            <a:r>
              <a:rPr dirty="0" sz="3600" lang="en-US">
                <a:latin typeface="Times New Roman" panose="02020603050405020304" pitchFamily="18" charset="0"/>
                <a:cs typeface="Times New Roman" panose="02020603050405020304" pitchFamily="18" charset="0"/>
              </a:rPr>
              <a:t>what they have to say.</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686" name="Rectangle 1"/>
          <p:cNvSpPr/>
          <p:nvPr/>
        </p:nvSpPr>
        <p:spPr>
          <a:xfrm>
            <a:off x="0" y="483518"/>
            <a:ext cx="9144000" cy="4358640"/>
          </a:xfrm>
          <a:prstGeom prst="rect"/>
        </p:spPr>
        <p:txBody>
          <a:bodyPr wrap="square">
            <a:spAutoFit/>
          </a:bodyPr>
          <a:p>
            <a:r>
              <a:rPr dirty="0" sz="2000" i="1" lang="en-US">
                <a:latin typeface="Times New Roman" panose="02020603050405020304" pitchFamily="18" charset="0"/>
                <a:cs typeface="Times New Roman" panose="02020603050405020304" pitchFamily="18" charset="0"/>
              </a:rPr>
              <a:t>It is in fact correct to say that academic essay writing is of utmost importance in the attainment of a university degree. A high proportion of marks are allocated to the compilation of essay assignments as part of a university course to the point where it could be the causation of terminating a degree program because of failure. There is somewhat of an obligation for universities in the provision of services to the student population to educate their students in the intricacies of essay writing early in their undergraduate first year</a:t>
            </a:r>
            <a:r>
              <a:rPr dirty="0" sz="2000" i="1" lang="en-US" smtClean="0">
                <a:latin typeface="Times New Roman" panose="02020603050405020304" pitchFamily="18" charset="0"/>
                <a:cs typeface="Times New Roman" panose="02020603050405020304" pitchFamily="18" charset="0"/>
              </a:rPr>
              <a:t>.</a:t>
            </a:r>
          </a:p>
          <a:p>
            <a:endParaRPr dirty="0" sz="2000" i="1" lang="en-US">
              <a:solidFill>
                <a:srgbClr val="222222"/>
              </a:solidFill>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Formal, straightforward, clearly written, correct academic style</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Informal</a:t>
            </a:r>
            <a:r>
              <a:rPr dirty="0" sz="2000" lang="en-US">
                <a:latin typeface="Times New Roman" panose="02020603050405020304" pitchFamily="18" charset="0"/>
                <a:cs typeface="Times New Roman" panose="02020603050405020304" pitchFamily="18" charset="0"/>
              </a:rPr>
              <a:t>, like spoken (colloquial) language, incorrect academic style</a:t>
            </a:r>
          </a:p>
          <a:p>
            <a:endParaRPr dirty="0" sz="2000" lang="en-US" smtClean="0">
              <a:latin typeface="Times New Roman" panose="02020603050405020304" pitchFamily="18" charset="0"/>
              <a:cs typeface="Times New Roman" panose="02020603050405020304" pitchFamily="18" charset="0"/>
            </a:endParaRPr>
          </a:p>
          <a:p>
            <a:r>
              <a:rPr b="1" dirty="0" sz="2000" lang="en-US" smtClean="0">
                <a:latin typeface="Times New Roman" panose="02020603050405020304" pitchFamily="18" charset="0"/>
                <a:cs typeface="Times New Roman" panose="02020603050405020304" pitchFamily="18" charset="0"/>
              </a:rPr>
              <a:t>Too </a:t>
            </a:r>
            <a:r>
              <a:rPr b="1" dirty="0" sz="2000" lang="en-US">
                <a:latin typeface="Times New Roman" panose="02020603050405020304" pitchFamily="18" charset="0"/>
                <a:cs typeface="Times New Roman" panose="02020603050405020304" pitchFamily="18" charset="0"/>
              </a:rPr>
              <a:t>formal, uses too many words, incorrect academic </a:t>
            </a:r>
            <a:r>
              <a:rPr b="1" dirty="0" sz="2000" lang="en-US" smtClean="0">
                <a:latin typeface="Times New Roman" panose="02020603050405020304" pitchFamily="18" charset="0"/>
                <a:cs typeface="Times New Roman" panose="02020603050405020304" pitchFamily="18" charset="0"/>
              </a:rPr>
              <a:t>style. Correct!</a:t>
            </a:r>
            <a:endParaRPr b="1" dirty="0" sz="2000" lang="en-US">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687" name="Rectangle 1"/>
          <p:cNvSpPr/>
          <p:nvPr/>
        </p:nvSpPr>
        <p:spPr>
          <a:xfrm>
            <a:off x="0" y="699542"/>
            <a:ext cx="9144000" cy="3749039"/>
          </a:xfrm>
          <a:prstGeom prst="rect"/>
        </p:spPr>
        <p:txBody>
          <a:bodyPr wrap="square">
            <a:spAutoFit/>
          </a:bodyPr>
          <a:p>
            <a:r>
              <a:rPr dirty="0" sz="2000" i="1" lang="en-US">
                <a:latin typeface="Times New Roman" panose="02020603050405020304" pitchFamily="18" charset="0"/>
                <a:cs typeface="Times New Roman" panose="02020603050405020304" pitchFamily="18" charset="0"/>
              </a:rPr>
              <a:t>Essay writing is an important skill for tertiary students. Academic essays can attract a considerable proportion of assessment marks in most degree programs. Therefore, students may require a firm grounding in academic essay writing skills at the start of their first year to assist them to succeed in their university studies</a:t>
            </a:r>
            <a:r>
              <a:rPr dirty="0" sz="2000" i="1" lang="en-US" smtClean="0">
                <a:latin typeface="Times New Roman" panose="02020603050405020304" pitchFamily="18" charset="0"/>
                <a:cs typeface="Times New Roman" panose="02020603050405020304" pitchFamily="18" charset="0"/>
              </a:rPr>
              <a:t>.</a:t>
            </a:r>
          </a:p>
          <a:p>
            <a:endParaRPr dirty="0" sz="2000" i="1" lang="en-US">
              <a:solidFill>
                <a:srgbClr val="222222"/>
              </a:solidFill>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Formal, straightforward, clearly written, correct academic style</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Informal</a:t>
            </a:r>
            <a:r>
              <a:rPr dirty="0" sz="2000" lang="en-US">
                <a:latin typeface="Times New Roman" panose="02020603050405020304" pitchFamily="18" charset="0"/>
                <a:cs typeface="Times New Roman" panose="02020603050405020304" pitchFamily="18" charset="0"/>
              </a:rPr>
              <a:t>, like spoken (colloquial) language, incorrect academic style</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Too </a:t>
            </a:r>
            <a:r>
              <a:rPr dirty="0" sz="2000" lang="en-US">
                <a:latin typeface="Times New Roman" panose="02020603050405020304" pitchFamily="18" charset="0"/>
                <a:cs typeface="Times New Roman" panose="02020603050405020304" pitchFamily="18" charset="0"/>
              </a:rPr>
              <a:t>formal, uses too many words, incorrect academic style</a:t>
            </a:r>
          </a:p>
          <a:p>
            <a:endParaRPr dirty="0" sz="20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88" name="Rectangle 1"/>
          <p:cNvSpPr/>
          <p:nvPr/>
        </p:nvSpPr>
        <p:spPr>
          <a:xfrm>
            <a:off x="0" y="699542"/>
            <a:ext cx="9144000" cy="3749039"/>
          </a:xfrm>
          <a:prstGeom prst="rect"/>
        </p:spPr>
        <p:txBody>
          <a:bodyPr wrap="square">
            <a:spAutoFit/>
          </a:bodyPr>
          <a:p>
            <a:r>
              <a:rPr dirty="0" sz="2000" i="1" lang="en-US">
                <a:solidFill>
                  <a:srgbClr val="222222"/>
                </a:solidFill>
                <a:latin typeface="Times New Roman" panose="02020603050405020304" pitchFamily="18" charset="0"/>
                <a:cs typeface="Times New Roman" panose="02020603050405020304" pitchFamily="18" charset="0"/>
              </a:rPr>
              <a:t>Essay writing is an important skill for tertiary students. Academic essays can attract a considerable proportion of assessment marks in most degree programs. Therefore, students may require a firm grounding in academic essay writing skills at the start of their first year to assist them to succeed in their university studies</a:t>
            </a:r>
            <a:r>
              <a:rPr dirty="0" sz="2000" i="1" lang="en-US" smtClean="0">
                <a:solidFill>
                  <a:srgbClr val="222222"/>
                </a:solidFill>
                <a:latin typeface="Times New Roman" panose="02020603050405020304" pitchFamily="18" charset="0"/>
                <a:cs typeface="Times New Roman" panose="02020603050405020304" pitchFamily="18" charset="0"/>
              </a:rPr>
              <a:t>.</a:t>
            </a:r>
          </a:p>
          <a:p>
            <a:endParaRPr dirty="0" sz="2000" i="1" lang="en-US">
              <a:solidFill>
                <a:srgbClr val="222222"/>
              </a:solidFill>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Formal, straightforward, clearly written, correct academic style</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Informal</a:t>
            </a:r>
            <a:r>
              <a:rPr dirty="0" sz="2000" lang="en-US">
                <a:latin typeface="Times New Roman" panose="02020603050405020304" pitchFamily="18" charset="0"/>
                <a:cs typeface="Times New Roman" panose="02020603050405020304" pitchFamily="18" charset="0"/>
              </a:rPr>
              <a:t>, like spoken (colloquial) language, incorrect academic style</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Too </a:t>
            </a:r>
            <a:r>
              <a:rPr dirty="0" sz="2000" lang="en-US">
                <a:latin typeface="Times New Roman" panose="02020603050405020304" pitchFamily="18" charset="0"/>
                <a:cs typeface="Times New Roman" panose="02020603050405020304" pitchFamily="18" charset="0"/>
              </a:rPr>
              <a:t>formal, uses too many words, incorrect academic style</a:t>
            </a:r>
          </a:p>
          <a:p>
            <a:endParaRPr dirty="0" sz="2000"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689" name="Rectangle 1"/>
          <p:cNvSpPr/>
          <p:nvPr/>
        </p:nvSpPr>
        <p:spPr>
          <a:xfrm>
            <a:off x="107504" y="843558"/>
            <a:ext cx="9036496" cy="4714240"/>
          </a:xfrm>
          <a:prstGeom prst="rect"/>
        </p:spPr>
        <p:txBody>
          <a:bodyPr wrap="square">
            <a:spAutoFit/>
          </a:bodyPr>
          <a:p>
            <a:r>
              <a:rPr b="1" dirty="0" sz="2400" lang="en-US">
                <a:latin typeface="Times New Roman" panose="02020603050405020304" pitchFamily="18" charset="0"/>
                <a:cs typeface="Times New Roman" panose="02020603050405020304" pitchFamily="18" charset="0"/>
              </a:rPr>
              <a:t>Identify the different types of informal language in the following paragraph. </a:t>
            </a:r>
            <a:endParaRPr b="1" dirty="0" sz="2400" lang="en-US" smtClean="0">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Americans </a:t>
            </a:r>
            <a:r>
              <a:rPr dirty="0" sz="2400" lang="en-US">
                <a:latin typeface="Times New Roman" panose="02020603050405020304" pitchFamily="18" charset="0"/>
                <a:cs typeface="Times New Roman" panose="02020603050405020304" pitchFamily="18" charset="0"/>
              </a:rPr>
              <a:t>disagree whether the death penalty is a bad idea or not. Some people don’t think that the death penalty is humane, while many </a:t>
            </a:r>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conservatives </a:t>
            </a:r>
            <a:r>
              <a:rPr dirty="0" sz="2400" lang="en-US">
                <a:latin typeface="Times New Roman" panose="02020603050405020304" pitchFamily="18" charset="0"/>
                <a:cs typeface="Times New Roman" panose="02020603050405020304" pitchFamily="18" charset="0"/>
              </a:rPr>
              <a:t>believe that it’s fair punishment for killing someone, even if the murderer is under 18 years old.. I believe the death penalty is a </a:t>
            </a:r>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good </a:t>
            </a:r>
            <a:r>
              <a:rPr dirty="0" sz="2400" lang="en-US">
                <a:latin typeface="Times New Roman" panose="02020603050405020304" pitchFamily="18" charset="0"/>
                <a:cs typeface="Times New Roman" panose="02020603050405020304" pitchFamily="18" charset="0"/>
              </a:rPr>
              <a:t>way to stop kids from killing each other. Nobody would commit a crime. When you find out that guys you know have been fried for </a:t>
            </a:r>
            <a:r>
              <a:rPr sz="2400" lang="en-US">
                <a:latin typeface="Times New Roman" panose="02020603050405020304" pitchFamily="18" charset="0"/>
                <a:cs typeface="Times New Roman" panose="02020603050405020304" pitchFamily="18" charset="0"/>
              </a:rPr>
              <a:t>a </a:t>
            </a:r>
            <a:endParaRPr sz="2400" lang="en-US" smtClean="0">
              <a:latin typeface="Times New Roman" panose="02020603050405020304" pitchFamily="18" charset="0"/>
              <a:cs typeface="Times New Roman" panose="02020603050405020304" pitchFamily="18" charset="0"/>
            </a:endParaRPr>
          </a:p>
          <a:p>
            <a:r>
              <a:rPr sz="2400" lang="en-US" smtClean="0">
                <a:latin typeface="Times New Roman" panose="02020603050405020304" pitchFamily="18" charset="0"/>
                <a:cs typeface="Times New Roman" panose="02020603050405020304" pitchFamily="18" charset="0"/>
              </a:rPr>
              <a:t>crime</a:t>
            </a:r>
            <a:r>
              <a:rPr dirty="0" sz="2400" lang="en-US">
                <a:latin typeface="Times New Roman" panose="02020603050405020304" pitchFamily="18" charset="0"/>
                <a:cs typeface="Times New Roman" panose="02020603050405020304" pitchFamily="18" charset="0"/>
              </a:rPr>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595" name="Rectangle 1"/>
          <p:cNvSpPr/>
          <p:nvPr/>
        </p:nvSpPr>
        <p:spPr>
          <a:xfrm>
            <a:off x="611560" y="1347614"/>
            <a:ext cx="8352928" cy="1691641"/>
          </a:xfrm>
          <a:prstGeom prst="rect"/>
        </p:spPr>
        <p:txBody>
          <a:bodyPr wrap="square">
            <a:spAutoFit/>
          </a:bodyPr>
          <a:p>
            <a:r>
              <a:rPr dirty="0" sz="3600" lang="en-US">
                <a:latin typeface="Times New Roman" panose="02020603050405020304" pitchFamily="18" charset="0"/>
                <a:cs typeface="Times New Roman" panose="02020603050405020304" pitchFamily="18" charset="0"/>
              </a:rPr>
              <a:t>If you want people to hear what you have </a:t>
            </a:r>
            <a:r>
              <a:rPr dirty="0" sz="3600" lang="en-US" smtClean="0">
                <a:latin typeface="Times New Roman" panose="02020603050405020304" pitchFamily="18" charset="0"/>
                <a:cs typeface="Times New Roman" panose="02020603050405020304" pitchFamily="18" charset="0"/>
              </a:rPr>
              <a:t>to say</a:t>
            </a:r>
            <a:r>
              <a:rPr dirty="0" sz="3600" lang="en-US">
                <a:latin typeface="Times New Roman" panose="02020603050405020304" pitchFamily="18" charset="0"/>
                <a:cs typeface="Times New Roman" panose="02020603050405020304" pitchFamily="18" charset="0"/>
              </a:rPr>
              <a:t>, it pays to learn how to communicate </a:t>
            </a:r>
            <a:r>
              <a:rPr dirty="0" sz="3600" lang="en-US" smtClean="0">
                <a:latin typeface="Times New Roman" panose="02020603050405020304" pitchFamily="18" charset="0"/>
                <a:cs typeface="Times New Roman" panose="02020603050405020304" pitchFamily="18" charset="0"/>
              </a:rPr>
              <a:t>in different </a:t>
            </a:r>
            <a:r>
              <a:rPr dirty="0" sz="3600" lang="en-US">
                <a:latin typeface="Times New Roman" panose="02020603050405020304" pitchFamily="18" charset="0"/>
                <a:cs typeface="Times New Roman" panose="02020603050405020304" pitchFamily="18" charset="0"/>
              </a:rPr>
              <a:t>ways.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2" name="Shape 73"/>
        <p:cNvGrpSpPr/>
        <p:nvPr/>
      </p:nvGrpSpPr>
      <p:grpSpPr>
        <a:xfrm>
          <a:off x="0" y="0"/>
          <a:ext cx="0" cy="0"/>
          <a:chOff x="0" y="0"/>
          <a:chExt cx="0" cy="0"/>
        </a:xfrm>
      </p:grpSpPr>
      <p:pic>
        <p:nvPicPr>
          <p:cNvPr id="2097157" name="Google Shape;74;p2"/>
          <p:cNvPicPr preferRelativeResize="0">
            <a:picLocks/>
          </p:cNvPicPr>
          <p:nvPr/>
        </p:nvPicPr>
        <p:blipFill rotWithShape="1">
          <a:blip xmlns:r="http://schemas.openxmlformats.org/officeDocument/2006/relationships" r:embed="rId1">
            <a:alphaModFix/>
          </a:blip>
          <a:srcRect/>
          <a:stretch>
            <a:fillRect/>
          </a:stretch>
        </p:blipFill>
        <p:spPr>
          <a:xfrm>
            <a:off x="75974" y="84080"/>
            <a:ext cx="1685925" cy="438150"/>
          </a:xfrm>
          <a:prstGeom prst="rect"/>
          <a:noFill/>
          <a:ln>
            <a:noFill/>
          </a:ln>
        </p:spPr>
      </p:pic>
      <p:sp>
        <p:nvSpPr>
          <p:cNvPr id="1048598" name="Google Shape;75;p2"/>
          <p:cNvSpPr txBox="1">
            <a:spLocks noGrp="1"/>
          </p:cNvSpPr>
          <p:nvPr>
            <p:ph type="body" idx="1"/>
          </p:nvPr>
        </p:nvSpPr>
        <p:spPr>
          <a:xfrm>
            <a:off x="184724" y="620486"/>
            <a:ext cx="8643966" cy="502158"/>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3600"/>
              <a:buNone/>
            </a:pPr>
            <a:r>
              <a:rPr lang="en-US">
                <a:solidFill>
                  <a:schemeClr val="dk1"/>
                </a:solidFill>
                <a:latin typeface="Times New Roman"/>
                <a:ea typeface="Times New Roman"/>
                <a:cs typeface="Times New Roman"/>
                <a:sym typeface="Times New Roman"/>
              </a:rPr>
              <a:t>What is Academic Writing?</a:t>
            </a:r>
            <a:endParaRPr>
              <a:solidFill>
                <a:schemeClr val="dk1"/>
              </a:solidFill>
            </a:endParaRPr>
          </a:p>
        </p:txBody>
      </p:sp>
      <p:sp>
        <p:nvSpPr>
          <p:cNvPr id="1048599" name="Google Shape;76;p2"/>
          <p:cNvSpPr/>
          <p:nvPr/>
        </p:nvSpPr>
        <p:spPr>
          <a:xfrm>
            <a:off x="120579" y="1404256"/>
            <a:ext cx="8123829" cy="2047200"/>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0" cap="none" dirty="0" sz="2400" i="0" lang="en-US" strike="noStrike" u="none">
                <a:solidFill>
                  <a:srgbClr val="000000"/>
                </a:solidFill>
                <a:latin typeface="Times New Roman"/>
                <a:ea typeface="Times New Roman"/>
                <a:cs typeface="Times New Roman"/>
                <a:sym typeface="Times New Roman"/>
              </a:rPr>
              <a:t>Academic writing is a method of written communication that is used extensively in educational and research field to convey the author's ideas or research. </a:t>
            </a:r>
            <a:endParaRPr dirty="0"/>
          </a:p>
          <a:p>
            <a:pPr algn="l" indent="0" lvl="0" marL="0" marR="0" rtl="0">
              <a:lnSpc>
                <a:spcPct val="100000"/>
              </a:lnSpc>
              <a:spcBef>
                <a:spcPts val="0"/>
              </a:spcBef>
              <a:spcAft>
                <a:spcPts val="0"/>
              </a:spcAft>
              <a:buNone/>
            </a:pPr>
            <a:endParaRPr b="0" cap="none" dirty="0" sz="2400" i="0" strike="noStrike" u="non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5" name="Shape 80"/>
        <p:cNvGrpSpPr/>
        <p:nvPr/>
      </p:nvGrpSpPr>
      <p:grpSpPr>
        <a:xfrm>
          <a:off x="0" y="0"/>
          <a:ext cx="0" cy="0"/>
          <a:chOff x="0" y="0"/>
          <a:chExt cx="0" cy="0"/>
        </a:xfrm>
      </p:grpSpPr>
      <p:pic>
        <p:nvPicPr>
          <p:cNvPr id="2097158" name="Google Shape;81;p38"/>
          <p:cNvPicPr preferRelativeResize="0">
            <a:picLocks/>
          </p:cNvPicPr>
          <p:nvPr/>
        </p:nvPicPr>
        <p:blipFill rotWithShape="1">
          <a:blip xmlns:r="http://schemas.openxmlformats.org/officeDocument/2006/relationships" r:embed="rId1">
            <a:alphaModFix/>
          </a:blip>
          <a:srcRect/>
          <a:stretch>
            <a:fillRect/>
          </a:stretch>
        </p:blipFill>
        <p:spPr>
          <a:xfrm>
            <a:off x="75974" y="84080"/>
            <a:ext cx="1685925" cy="438150"/>
          </a:xfrm>
          <a:prstGeom prst="rect"/>
          <a:noFill/>
          <a:ln>
            <a:noFill/>
          </a:ln>
        </p:spPr>
      </p:pic>
      <p:sp>
        <p:nvSpPr>
          <p:cNvPr id="1048602" name="Google Shape;82;p38"/>
          <p:cNvSpPr txBox="1">
            <a:spLocks noGrp="1"/>
          </p:cNvSpPr>
          <p:nvPr>
            <p:ph type="body" idx="1"/>
          </p:nvPr>
        </p:nvSpPr>
        <p:spPr>
          <a:xfrm>
            <a:off x="184724" y="620486"/>
            <a:ext cx="8643966" cy="502158"/>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3600"/>
              <a:buNone/>
            </a:pPr>
            <a:r>
              <a:rPr lang="en-US">
                <a:solidFill>
                  <a:schemeClr val="dk1"/>
                </a:solidFill>
                <a:latin typeface="Times New Roman"/>
                <a:ea typeface="Times New Roman"/>
                <a:cs typeface="Times New Roman"/>
                <a:sym typeface="Times New Roman"/>
              </a:rPr>
              <a:t>What is Academic Writing?</a:t>
            </a:r>
            <a:endParaRPr>
              <a:solidFill>
                <a:schemeClr val="dk1"/>
              </a:solidFill>
            </a:endParaRPr>
          </a:p>
        </p:txBody>
      </p:sp>
      <p:sp>
        <p:nvSpPr>
          <p:cNvPr id="1048603" name="Google Shape;83;p38"/>
          <p:cNvSpPr/>
          <p:nvPr/>
        </p:nvSpPr>
        <p:spPr>
          <a:xfrm>
            <a:off x="120579" y="1404256"/>
            <a:ext cx="9023421" cy="2758399"/>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0" cap="none" dirty="0" sz="2400" i="0" lang="en-US" strike="noStrike" u="none">
                <a:solidFill>
                  <a:srgbClr val="000000"/>
                </a:solidFill>
                <a:latin typeface="Times New Roman"/>
                <a:ea typeface="Times New Roman"/>
                <a:cs typeface="Times New Roman"/>
                <a:sym typeface="Times New Roman"/>
              </a:rPr>
              <a:t>It is a genre of writing that utilizes relatively complex language </a:t>
            </a:r>
            <a:endParaRPr b="0" cap="none" dirty="0" sz="2400" i="0" lang="en-US" strike="noStrike" u="none" smtClean="0">
              <a:solidFill>
                <a:srgbClr val="000000"/>
              </a:solidFill>
              <a:latin typeface="Times New Roman"/>
              <a:ea typeface="Times New Roman"/>
              <a:cs typeface="Times New Roman"/>
              <a:sym typeface="Times New Roman"/>
            </a:endParaRPr>
          </a:p>
          <a:p>
            <a:pPr algn="l" indent="0" lvl="0" marL="0" marR="0" rtl="0">
              <a:lnSpc>
                <a:spcPct val="150000"/>
              </a:lnSpc>
              <a:spcBef>
                <a:spcPts val="0"/>
              </a:spcBef>
              <a:spcAft>
                <a:spcPts val="0"/>
              </a:spcAft>
              <a:buNone/>
            </a:pPr>
            <a:r>
              <a:rPr b="0" cap="none" dirty="0" sz="2400" i="0" lang="en-US" strike="noStrike" u="none" smtClean="0">
                <a:solidFill>
                  <a:srgbClr val="000000"/>
                </a:solidFill>
                <a:latin typeface="Times New Roman"/>
                <a:ea typeface="Times New Roman"/>
                <a:cs typeface="Times New Roman"/>
                <a:sym typeface="Times New Roman"/>
              </a:rPr>
              <a:t>effectively </a:t>
            </a:r>
            <a:r>
              <a:rPr b="0" cap="none" dirty="0" sz="2400" i="0" lang="en-US" strike="noStrike" u="none">
                <a:solidFill>
                  <a:srgbClr val="000000"/>
                </a:solidFill>
                <a:latin typeface="Times New Roman"/>
                <a:ea typeface="Times New Roman"/>
                <a:cs typeface="Times New Roman"/>
                <a:sym typeface="Times New Roman"/>
              </a:rPr>
              <a:t>to persuade, inform and educate others, appropriate to a </a:t>
            </a:r>
            <a:endParaRPr b="0" cap="none" dirty="0" sz="2400" i="0" lang="en-US" strike="noStrike" u="none" smtClean="0">
              <a:solidFill>
                <a:srgbClr val="000000"/>
              </a:solidFill>
              <a:latin typeface="Times New Roman"/>
              <a:ea typeface="Times New Roman"/>
              <a:cs typeface="Times New Roman"/>
              <a:sym typeface="Times New Roman"/>
            </a:endParaRPr>
          </a:p>
          <a:p>
            <a:pPr algn="l" indent="0" lvl="0" marL="0" marR="0" rtl="0">
              <a:lnSpc>
                <a:spcPct val="150000"/>
              </a:lnSpc>
              <a:spcBef>
                <a:spcPts val="0"/>
              </a:spcBef>
              <a:spcAft>
                <a:spcPts val="0"/>
              </a:spcAft>
              <a:buNone/>
            </a:pPr>
            <a:r>
              <a:rPr b="0" cap="none" dirty="0" sz="2400" i="0" lang="en-US" strike="noStrike" u="none" smtClean="0">
                <a:solidFill>
                  <a:srgbClr val="000000"/>
                </a:solidFill>
                <a:latin typeface="Times New Roman"/>
                <a:ea typeface="Times New Roman"/>
                <a:cs typeface="Times New Roman"/>
                <a:sym typeface="Times New Roman"/>
              </a:rPr>
              <a:t>discipline </a:t>
            </a:r>
            <a:r>
              <a:rPr b="0" cap="none" dirty="0" sz="2400" i="0" lang="en-US" strike="noStrike" u="none">
                <a:solidFill>
                  <a:srgbClr val="000000"/>
                </a:solidFill>
                <a:latin typeface="Times New Roman"/>
                <a:ea typeface="Times New Roman"/>
                <a:cs typeface="Times New Roman"/>
                <a:sym typeface="Times New Roman"/>
              </a:rPr>
              <a:t>in an academic setting with the objective of advancing </a:t>
            </a:r>
            <a:endParaRPr b="0" cap="none" dirty="0" sz="2400" i="0" lang="en-US" strike="noStrike" u="none" smtClean="0">
              <a:solidFill>
                <a:srgbClr val="000000"/>
              </a:solidFill>
              <a:latin typeface="Times New Roman"/>
              <a:ea typeface="Times New Roman"/>
              <a:cs typeface="Times New Roman"/>
              <a:sym typeface="Times New Roman"/>
            </a:endParaRPr>
          </a:p>
          <a:p>
            <a:pPr algn="l" indent="0" lvl="0" marL="0" marR="0" rtl="0">
              <a:lnSpc>
                <a:spcPct val="150000"/>
              </a:lnSpc>
              <a:spcBef>
                <a:spcPts val="0"/>
              </a:spcBef>
              <a:spcAft>
                <a:spcPts val="0"/>
              </a:spcAft>
              <a:buNone/>
            </a:pPr>
            <a:r>
              <a:rPr b="0" cap="none" dirty="0" sz="2400" i="0" lang="en-US" strike="noStrike" u="none" smtClean="0">
                <a:solidFill>
                  <a:srgbClr val="000000"/>
                </a:solidFill>
                <a:latin typeface="Times New Roman"/>
                <a:ea typeface="Times New Roman"/>
                <a:cs typeface="Times New Roman"/>
                <a:sym typeface="Times New Roman"/>
              </a:rPr>
              <a:t>knowledge </a:t>
            </a:r>
            <a:r>
              <a:rPr b="0" cap="none" dirty="0" sz="2400" i="0" lang="en-US" strike="noStrike" u="none">
                <a:solidFill>
                  <a:srgbClr val="000000"/>
                </a:solidFill>
                <a:latin typeface="Times New Roman"/>
                <a:ea typeface="Times New Roman"/>
                <a:cs typeface="Times New Roman"/>
                <a:sym typeface="Times New Roman"/>
              </a:rPr>
              <a:t>of a subject.</a:t>
            </a:r>
            <a:endParaRPr dirty="0"/>
          </a:p>
        </p:txBody>
      </p:sp>
    </p:spTree>
  </p:cSld>
  <p:clrMapOvr>
    <a:masterClrMapping/>
  </p:clrMapOvr>
</p:sld>
</file>

<file path=ppt/theme/theme1.xml><?xml version="1.0" encoding="utf-8"?>
<a:theme xmlns:a="http://schemas.openxmlformats.org/drawingml/2006/main" name="Cover and End Slide Master">
  <a:themeElements>
    <a:clrScheme name="ALLPPT-COLOR-A30">
      <a:dk1>
        <a:sysClr lastClr="000000" val="windowText"/>
      </a:dk1>
      <a:lt1>
        <a:sysClr lastClr="FFFFFF" val="window"/>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ontents Slide Master">
  <a:themeElements>
    <a:clrScheme name="ALLPPT-COLOR-A30">
      <a:dk1>
        <a:sysClr lastClr="000000" val="windowText"/>
      </a:dk1>
      <a:lt1>
        <a:sysClr lastClr="FFFFFF" val="window"/>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Section Break Slide Master">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Microsoft</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GoogleSlidesPPT.com;Allppt.com</dc:creator>
  <cp:lastModifiedBy>HP</cp:lastModifiedBy>
  <dcterms:created xsi:type="dcterms:W3CDTF">2016-12-05T13:26:54Z</dcterms:created>
  <dcterms:modified xsi:type="dcterms:W3CDTF">2023-04-23T11:02:17Z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16bc185f7fe44fee9ef0eec935009451</vt:lpwstr>
  </property>
</Properties>
</file>