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68" d="100"/>
          <a:sy n="68" d="100"/>
        </p:scale>
        <p:origin x="600" y="6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tableStyles" Target="tableStyles.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3" name=""/>
        <p:cNvGrpSpPr/>
        <p:nvPr/>
      </p:nvGrpSpPr>
      <p:grpSpPr>
        <a:xfrm>
          <a:off x="0" y="0"/>
          <a:ext cx="0" cy="0"/>
          <a:chOff x="0" y="0"/>
          <a:chExt cx="0" cy="0"/>
        </a:xfrm>
      </p:grpSpPr>
      <p:sp>
        <p:nvSpPr>
          <p:cNvPr id="104880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0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0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0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0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1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76" name=""/>
        <p:cNvGrpSpPr/>
        <p:nvPr/>
      </p:nvGrpSpPr>
      <p:grpSpPr>
        <a:xfrm>
          <a:off x="0" y="0"/>
          <a:ext cx="0" cy="0"/>
          <a:chOff x="0" y="0"/>
          <a:chExt cx="0" cy="0"/>
        </a:xfrm>
      </p:grpSpPr>
      <p:sp>
        <p:nvSpPr>
          <p:cNvPr id="1048616"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dirty="0" lang="en-US"/>
          </a:p>
        </p:txBody>
      </p:sp>
      <p:sp>
        <p:nvSpPr>
          <p:cNvPr id="1048617" name="Subtitle 2"/>
          <p:cNvSpPr>
            <a:spLocks noGrp="1"/>
          </p:cNvSpPr>
          <p:nvPr>
            <p:ph type="subTitle" idx="1"/>
          </p:nvPr>
        </p:nvSpPr>
        <p:spPr>
          <a:xfrm>
            <a:off x="2589213" y="4777379"/>
            <a:ext cx="8915399" cy="1126283"/>
          </a:xfrm>
        </p:spPr>
        <p:txBody>
          <a:bodyPr anchor="t"/>
          <a:lstStyle>
            <a:lvl1pPr algn="l" indent="0" marL="0">
              <a:buNone/>
              <a:defRPr>
                <a:solidFill>
                  <a:schemeClr val="tx1">
                    <a:lumMod val="65000"/>
                    <a:lumOff val="3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618" name="Date Placeholder 3"/>
          <p:cNvSpPr>
            <a:spLocks noGrp="1"/>
          </p:cNvSpPr>
          <p:nvPr>
            <p:ph type="dt" sz="half" idx="10"/>
          </p:nvPr>
        </p:nvSpPr>
        <p:spPr/>
        <p:txBody>
          <a:bodyPr/>
          <a:p>
            <a:fld id="{B61BEF0D-F0BB-DE4B-95CE-6DB70DBA9567}" type="datetimeFigureOut">
              <a:rPr dirty="0" lang="en-US"/>
              <a:t>5/27/2023</a:t>
            </a:fld>
            <a:endParaRPr dirty="0" lang="en-US"/>
          </a:p>
        </p:txBody>
      </p:sp>
      <p:sp>
        <p:nvSpPr>
          <p:cNvPr id="1048619" name="Footer Placeholder 4"/>
          <p:cNvSpPr>
            <a:spLocks noGrp="1"/>
          </p:cNvSpPr>
          <p:nvPr>
            <p:ph type="ftr" sz="quarter" idx="11"/>
          </p:nvPr>
        </p:nvSpPr>
        <p:spPr/>
        <p:txBody>
          <a:bodyPr/>
          <a:p>
            <a:endParaRPr dirty="0" lang="en-US"/>
          </a:p>
        </p:txBody>
      </p:sp>
      <p:sp>
        <p:nvSpPr>
          <p:cNvPr id="1048620" name="Freeform 6"/>
          <p:cNvSpPr/>
          <p:nvPr/>
        </p:nvSpPr>
        <p:spPr bwMode="auto">
          <a:xfrm>
            <a:off x="0" y="4323810"/>
            <a:ext cx="1744652" cy="778589"/>
          </a:xfrm>
          <a:custGeom>
            <a:avLst/>
            <a:ah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1048621" name="Slide Number Placeholder 5"/>
          <p:cNvSpPr>
            <a:spLocks noGrp="1"/>
          </p:cNvSpPr>
          <p:nvPr>
            <p:ph type="sldNum" sz="quarter" idx="12"/>
          </p:nvPr>
        </p:nvSpPr>
        <p:spPr>
          <a:xfrm>
            <a:off x="531812" y="4529540"/>
            <a:ext cx="779767" cy="365125"/>
          </a:xfrm>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37" name=""/>
        <p:cNvGrpSpPr/>
        <p:nvPr/>
      </p:nvGrpSpPr>
      <p:grpSpPr>
        <a:xfrm>
          <a:off x="0" y="0"/>
          <a:ext cx="0" cy="0"/>
          <a:chOff x="0" y="0"/>
          <a:chExt cx="0" cy="0"/>
        </a:xfrm>
      </p:grpSpPr>
      <p:sp>
        <p:nvSpPr>
          <p:cNvPr id="1048772" name="Title 1"/>
          <p:cNvSpPr>
            <a:spLocks noGrp="1"/>
          </p:cNvSpPr>
          <p:nvPr>
            <p:ph type="title"/>
          </p:nvPr>
        </p:nvSpPr>
        <p:spPr>
          <a:xfrm>
            <a:off x="2589212" y="609600"/>
            <a:ext cx="8915399" cy="3117040"/>
          </a:xfrm>
        </p:spPr>
        <p:txBody>
          <a:bodyPr anchor="ctr">
            <a:normAutofit/>
          </a:bodyPr>
          <a:lstStyle>
            <a:lvl1pPr algn="l">
              <a:defRPr b="0" cap="none" sz="4800"/>
            </a:lvl1pPr>
          </a:lstStyle>
          <a:p>
            <a:r>
              <a:rPr lang="en-US" smtClean="0"/>
              <a:t>Click to edit Master title style</a:t>
            </a:r>
            <a:endParaRPr dirty="0" lang="en-US"/>
          </a:p>
        </p:txBody>
      </p:sp>
      <p:sp>
        <p:nvSpPr>
          <p:cNvPr id="1048773" name="Text Placeholder 2"/>
          <p:cNvSpPr>
            <a:spLocks noGrp="1"/>
          </p:cNvSpPr>
          <p:nvPr>
            <p:ph type="body" idx="1"/>
          </p:nvPr>
        </p:nvSpPr>
        <p:spPr>
          <a:xfrm>
            <a:off x="2589212" y="4354046"/>
            <a:ext cx="8915399" cy="1555864"/>
          </a:xfrm>
        </p:spPr>
        <p:txBody>
          <a:bodyPr anchor="ctr">
            <a:normAutofit/>
          </a:bodyPr>
          <a:lstStyle>
            <a:lvl1pPr algn="l" indent="0" marL="0">
              <a:buNone/>
              <a:defRPr sz="18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774" name="Date Placeholder 3"/>
          <p:cNvSpPr>
            <a:spLocks noGrp="1"/>
          </p:cNvSpPr>
          <p:nvPr>
            <p:ph type="dt" sz="half" idx="10"/>
          </p:nvPr>
        </p:nvSpPr>
        <p:spPr/>
        <p:txBody>
          <a:bodyPr/>
          <a:p>
            <a:fld id="{B61BEF0D-F0BB-DE4B-95CE-6DB70DBA9567}" type="datetimeFigureOut">
              <a:rPr dirty="0" lang="en-US"/>
              <a:t>5/27/2023</a:t>
            </a:fld>
            <a:endParaRPr dirty="0" lang="en-US"/>
          </a:p>
        </p:txBody>
      </p:sp>
      <p:sp>
        <p:nvSpPr>
          <p:cNvPr id="1048775" name="Footer Placeholder 4"/>
          <p:cNvSpPr>
            <a:spLocks noGrp="1"/>
          </p:cNvSpPr>
          <p:nvPr>
            <p:ph type="ftr" sz="quarter" idx="11"/>
          </p:nvPr>
        </p:nvSpPr>
        <p:spPr/>
        <p:txBody>
          <a:bodyPr/>
          <a:p>
            <a:endParaRPr dirty="0" lang="en-US"/>
          </a:p>
        </p:txBody>
      </p:sp>
      <p:sp>
        <p:nvSpPr>
          <p:cNvPr id="1048776" name="Freeform 11"/>
          <p:cNvSpPr/>
          <p:nvPr/>
        </p:nvSpPr>
        <p:spPr bwMode="auto">
          <a:xfrm flipV="1">
            <a:off x="-4189" y="31781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77" name="Slide Number Placeholder 5"/>
          <p:cNvSpPr>
            <a:spLocks noGrp="1"/>
          </p:cNvSpPr>
          <p:nvPr>
            <p:ph type="sldNum" sz="quarter" idx="12"/>
          </p:nvPr>
        </p:nvSpPr>
        <p:spPr>
          <a:xfrm>
            <a:off x="531812" y="3244139"/>
            <a:ext cx="779767" cy="365125"/>
          </a:xfrm>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30" name=""/>
        <p:cNvGrpSpPr/>
        <p:nvPr/>
      </p:nvGrpSpPr>
      <p:grpSpPr>
        <a:xfrm>
          <a:off x="0" y="0"/>
          <a:ext cx="0" cy="0"/>
          <a:chOff x="0" y="0"/>
          <a:chExt cx="0" cy="0"/>
        </a:xfrm>
      </p:grpSpPr>
      <p:sp>
        <p:nvSpPr>
          <p:cNvPr id="1048725" name="Title 1"/>
          <p:cNvSpPr>
            <a:spLocks noGrp="1"/>
          </p:cNvSpPr>
          <p:nvPr>
            <p:ph type="title"/>
          </p:nvPr>
        </p:nvSpPr>
        <p:spPr>
          <a:xfrm>
            <a:off x="2849949" y="609600"/>
            <a:ext cx="8393926" cy="2895600"/>
          </a:xfrm>
        </p:spPr>
        <p:txBody>
          <a:bodyPr anchor="ctr">
            <a:normAutofit/>
          </a:bodyPr>
          <a:lstStyle>
            <a:lvl1pPr algn="l">
              <a:defRPr b="0" cap="none" sz="4800"/>
            </a:lvl1pPr>
          </a:lstStyle>
          <a:p>
            <a:r>
              <a:rPr lang="en-US" smtClean="0"/>
              <a:t>Click to edit Master title style</a:t>
            </a:r>
            <a:endParaRPr dirty="0" lang="en-US"/>
          </a:p>
        </p:txBody>
      </p:sp>
      <p:sp>
        <p:nvSpPr>
          <p:cNvPr id="1048726" name="Text Placeholder 9"/>
          <p:cNvSpPr>
            <a:spLocks noGrp="1"/>
          </p:cNvSpPr>
          <p:nvPr>
            <p:ph type="body" sz="quarter" idx="13"/>
          </p:nvPr>
        </p:nvSpPr>
        <p:spPr>
          <a:xfrm>
            <a:off x="3275012" y="3505200"/>
            <a:ext cx="753655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Click to edit Master text styles</a:t>
            </a:r>
          </a:p>
        </p:txBody>
      </p:sp>
      <p:sp>
        <p:nvSpPr>
          <p:cNvPr id="1048727" name="Text Placeholder 2"/>
          <p:cNvSpPr>
            <a:spLocks noGrp="1"/>
          </p:cNvSpPr>
          <p:nvPr>
            <p:ph type="body" idx="1"/>
          </p:nvPr>
        </p:nvSpPr>
        <p:spPr>
          <a:xfrm>
            <a:off x="2589212" y="4354046"/>
            <a:ext cx="8915399" cy="1555864"/>
          </a:xfrm>
        </p:spPr>
        <p:txBody>
          <a:bodyPr anchor="ctr">
            <a:normAutofit/>
          </a:bodyPr>
          <a:lstStyle>
            <a:lvl1pPr algn="l" indent="0" marL="0">
              <a:buNone/>
              <a:defRPr sz="18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728" name="Date Placeholder 3"/>
          <p:cNvSpPr>
            <a:spLocks noGrp="1"/>
          </p:cNvSpPr>
          <p:nvPr>
            <p:ph type="dt" sz="half" idx="10"/>
          </p:nvPr>
        </p:nvSpPr>
        <p:spPr/>
        <p:txBody>
          <a:bodyPr/>
          <a:p>
            <a:fld id="{B61BEF0D-F0BB-DE4B-95CE-6DB70DBA9567}" type="datetimeFigureOut">
              <a:rPr dirty="0" lang="en-US"/>
              <a:t>5/27/2023</a:t>
            </a:fld>
            <a:endParaRPr dirty="0" lang="en-US"/>
          </a:p>
        </p:txBody>
      </p:sp>
      <p:sp>
        <p:nvSpPr>
          <p:cNvPr id="1048729" name="Footer Placeholder 4"/>
          <p:cNvSpPr>
            <a:spLocks noGrp="1"/>
          </p:cNvSpPr>
          <p:nvPr>
            <p:ph type="ftr" sz="quarter" idx="11"/>
          </p:nvPr>
        </p:nvSpPr>
        <p:spPr/>
        <p:txBody>
          <a:bodyPr/>
          <a:p>
            <a:endParaRPr dirty="0" lang="en-US"/>
          </a:p>
        </p:txBody>
      </p:sp>
      <p:sp>
        <p:nvSpPr>
          <p:cNvPr id="1048730" name="Freeform 11"/>
          <p:cNvSpPr/>
          <p:nvPr/>
        </p:nvSpPr>
        <p:spPr bwMode="auto">
          <a:xfrm flipV="1">
            <a:off x="-4189" y="31781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31" name="Slide Number Placeholder 5"/>
          <p:cNvSpPr>
            <a:spLocks noGrp="1"/>
          </p:cNvSpPr>
          <p:nvPr>
            <p:ph type="sldNum" sz="quarter" idx="12"/>
          </p:nvPr>
        </p:nvSpPr>
        <p:spPr>
          <a:xfrm>
            <a:off x="531812" y="3244139"/>
            <a:ext cx="779767" cy="365125"/>
          </a:xfrm>
        </p:spPr>
        <p:txBody>
          <a:bodyPr/>
          <a:p>
            <a:fld id="{D57F1E4F-1CFF-5643-939E-217C01CDF565}" type="slidenum">
              <a:rPr dirty="0" lang="en-US"/>
              <a:t>‹#›</a:t>
            </a:fld>
            <a:endParaRPr dirty="0" lang="en-US"/>
          </a:p>
        </p:txBody>
      </p:sp>
      <p:sp>
        <p:nvSpPr>
          <p:cNvPr id="1048732" name="TextBox 13"/>
          <p:cNvSpPr txBox="1"/>
          <p:nvPr/>
        </p:nvSpPr>
        <p:spPr>
          <a:xfrm>
            <a:off x="2467652" y="648005"/>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
        <p:nvSpPr>
          <p:cNvPr id="1048733" name="TextBox 14"/>
          <p:cNvSpPr txBox="1"/>
          <p:nvPr/>
        </p:nvSpPr>
        <p:spPr>
          <a:xfrm>
            <a:off x="11114852" y="2905306"/>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36" name=""/>
        <p:cNvGrpSpPr/>
        <p:nvPr/>
      </p:nvGrpSpPr>
      <p:grpSpPr>
        <a:xfrm>
          <a:off x="0" y="0"/>
          <a:ext cx="0" cy="0"/>
          <a:chOff x="0" y="0"/>
          <a:chExt cx="0" cy="0"/>
        </a:xfrm>
      </p:grpSpPr>
      <p:sp>
        <p:nvSpPr>
          <p:cNvPr id="1048766" name="Title 1"/>
          <p:cNvSpPr>
            <a:spLocks noGrp="1"/>
          </p:cNvSpPr>
          <p:nvPr>
            <p:ph type="title"/>
          </p:nvPr>
        </p:nvSpPr>
        <p:spPr>
          <a:xfrm>
            <a:off x="2589213" y="2438400"/>
            <a:ext cx="8915400" cy="2724845"/>
          </a:xfrm>
        </p:spPr>
        <p:txBody>
          <a:bodyPr anchor="b">
            <a:normAutofit/>
          </a:bodyPr>
          <a:lstStyle>
            <a:lvl1pPr algn="l">
              <a:defRPr b="0" sz="4800"/>
            </a:lvl1pPr>
          </a:lstStyle>
          <a:p>
            <a:r>
              <a:rPr lang="en-US" smtClean="0"/>
              <a:t>Click to edit Master title style</a:t>
            </a:r>
            <a:endParaRPr dirty="0" lang="en-US"/>
          </a:p>
        </p:txBody>
      </p:sp>
      <p:sp>
        <p:nvSpPr>
          <p:cNvPr id="1048767" name="Text Placeholder 3"/>
          <p:cNvSpPr>
            <a:spLocks noGrp="1"/>
          </p:cNvSpPr>
          <p:nvPr>
            <p:ph type="body" sz="half" idx="2"/>
          </p:nvPr>
        </p:nvSpPr>
        <p:spPr>
          <a:xfrm>
            <a:off x="2589213" y="5181600"/>
            <a:ext cx="8915400" cy="729622"/>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smtClean="0"/>
              <a:t>Click to edit Master text styles</a:t>
            </a:r>
          </a:p>
        </p:txBody>
      </p:sp>
      <p:sp>
        <p:nvSpPr>
          <p:cNvPr id="1048768" name="Date Placeholder 4"/>
          <p:cNvSpPr>
            <a:spLocks noGrp="1"/>
          </p:cNvSpPr>
          <p:nvPr>
            <p:ph type="dt" sz="half" idx="10"/>
          </p:nvPr>
        </p:nvSpPr>
        <p:spPr/>
        <p:txBody>
          <a:bodyPr/>
          <a:p>
            <a:fld id="{B61BEF0D-F0BB-DE4B-95CE-6DB70DBA9567}" type="datetimeFigureOut">
              <a:rPr dirty="0" lang="en-US"/>
              <a:t>5/27/2023</a:t>
            </a:fld>
            <a:endParaRPr dirty="0" lang="en-US"/>
          </a:p>
        </p:txBody>
      </p:sp>
      <p:sp>
        <p:nvSpPr>
          <p:cNvPr id="1048769" name="Footer Placeholder 5"/>
          <p:cNvSpPr>
            <a:spLocks noGrp="1"/>
          </p:cNvSpPr>
          <p:nvPr>
            <p:ph type="ftr" sz="quarter" idx="11"/>
          </p:nvPr>
        </p:nvSpPr>
        <p:spPr/>
        <p:txBody>
          <a:bodyPr/>
          <a:p>
            <a:endParaRPr dirty="0" lang="en-US"/>
          </a:p>
        </p:txBody>
      </p:sp>
      <p:sp>
        <p:nvSpPr>
          <p:cNvPr id="1048770"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71" name="Slide Number Placeholder 6"/>
          <p:cNvSpPr>
            <a:spLocks noGrp="1"/>
          </p:cNvSpPr>
          <p:nvPr>
            <p:ph type="sldNum" sz="quarter" idx="12"/>
          </p:nvPr>
        </p:nvSpPr>
        <p:spPr>
          <a:xfrm>
            <a:off x="531812" y="4983087"/>
            <a:ext cx="779767" cy="365125"/>
          </a:xfrm>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29" name=""/>
        <p:cNvGrpSpPr/>
        <p:nvPr/>
      </p:nvGrpSpPr>
      <p:grpSpPr>
        <a:xfrm>
          <a:off x="0" y="0"/>
          <a:ext cx="0" cy="0"/>
          <a:chOff x="0" y="0"/>
          <a:chExt cx="0" cy="0"/>
        </a:xfrm>
      </p:grpSpPr>
      <p:sp>
        <p:nvSpPr>
          <p:cNvPr id="1048716" name="Title 1"/>
          <p:cNvSpPr>
            <a:spLocks noGrp="1"/>
          </p:cNvSpPr>
          <p:nvPr>
            <p:ph type="title"/>
          </p:nvPr>
        </p:nvSpPr>
        <p:spPr>
          <a:xfrm>
            <a:off x="2849949" y="609600"/>
            <a:ext cx="8393926" cy="2895600"/>
          </a:xfrm>
        </p:spPr>
        <p:txBody>
          <a:bodyPr anchor="ctr">
            <a:normAutofit/>
          </a:bodyPr>
          <a:lstStyle>
            <a:lvl1pPr algn="l">
              <a:defRPr b="0" cap="none" sz="4800"/>
            </a:lvl1pPr>
          </a:lstStyle>
          <a:p>
            <a:r>
              <a:rPr lang="en-US" smtClean="0"/>
              <a:t>Click to edit Master title style</a:t>
            </a:r>
            <a:endParaRPr dirty="0" lang="en-US"/>
          </a:p>
        </p:txBody>
      </p:sp>
      <p:sp>
        <p:nvSpPr>
          <p:cNvPr id="1048717" name="Text Placeholder 9"/>
          <p:cNvSpPr>
            <a:spLocks noGrp="1"/>
          </p:cNvSpPr>
          <p:nvPr>
            <p:ph type="body" sz="quarter" idx="13"/>
          </p:nvPr>
        </p:nvSpPr>
        <p:spPr>
          <a:xfrm>
            <a:off x="2589212" y="4343400"/>
            <a:ext cx="8915400" cy="838200"/>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Click to edit Master text styles</a:t>
            </a:r>
          </a:p>
        </p:txBody>
      </p:sp>
      <p:sp>
        <p:nvSpPr>
          <p:cNvPr id="1048718" name="Text Placeholder 3"/>
          <p:cNvSpPr>
            <a:spLocks noGrp="1"/>
          </p:cNvSpPr>
          <p:nvPr>
            <p:ph type="body" sz="half" idx="2"/>
          </p:nvPr>
        </p:nvSpPr>
        <p:spPr>
          <a:xfrm>
            <a:off x="2589213" y="5181600"/>
            <a:ext cx="8915400" cy="729622"/>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smtClean="0"/>
              <a:t>Click to edit Master text styles</a:t>
            </a:r>
          </a:p>
        </p:txBody>
      </p:sp>
      <p:sp>
        <p:nvSpPr>
          <p:cNvPr id="1048719" name="Date Placeholder 4"/>
          <p:cNvSpPr>
            <a:spLocks noGrp="1"/>
          </p:cNvSpPr>
          <p:nvPr>
            <p:ph type="dt" sz="half" idx="10"/>
          </p:nvPr>
        </p:nvSpPr>
        <p:spPr/>
        <p:txBody>
          <a:bodyPr/>
          <a:p>
            <a:fld id="{B61BEF0D-F0BB-DE4B-95CE-6DB70DBA9567}" type="datetimeFigureOut">
              <a:rPr dirty="0" lang="en-US"/>
              <a:t>5/27/2023</a:t>
            </a:fld>
            <a:endParaRPr dirty="0" lang="en-US"/>
          </a:p>
        </p:txBody>
      </p:sp>
      <p:sp>
        <p:nvSpPr>
          <p:cNvPr id="1048720" name="Footer Placeholder 5"/>
          <p:cNvSpPr>
            <a:spLocks noGrp="1"/>
          </p:cNvSpPr>
          <p:nvPr>
            <p:ph type="ftr" sz="quarter" idx="11"/>
          </p:nvPr>
        </p:nvSpPr>
        <p:spPr/>
        <p:txBody>
          <a:bodyPr/>
          <a:p>
            <a:endParaRPr dirty="0" lang="en-US"/>
          </a:p>
        </p:txBody>
      </p:sp>
      <p:sp>
        <p:nvSpPr>
          <p:cNvPr id="1048721"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22" name="Slide Number Placeholder 6"/>
          <p:cNvSpPr>
            <a:spLocks noGrp="1"/>
          </p:cNvSpPr>
          <p:nvPr>
            <p:ph type="sldNum" sz="quarter" idx="12"/>
          </p:nvPr>
        </p:nvSpPr>
        <p:spPr>
          <a:xfrm>
            <a:off x="531812" y="4983087"/>
            <a:ext cx="779767" cy="365125"/>
          </a:xfrm>
        </p:spPr>
        <p:txBody>
          <a:bodyPr/>
          <a:p>
            <a:fld id="{D57F1E4F-1CFF-5643-939E-217C01CDF565}" type="slidenum">
              <a:rPr dirty="0" lang="en-US"/>
              <a:t>‹#›</a:t>
            </a:fld>
            <a:endParaRPr dirty="0" lang="en-US"/>
          </a:p>
        </p:txBody>
      </p:sp>
      <p:sp>
        <p:nvSpPr>
          <p:cNvPr id="1048723" name="TextBox 16"/>
          <p:cNvSpPr txBox="1"/>
          <p:nvPr/>
        </p:nvSpPr>
        <p:spPr>
          <a:xfrm>
            <a:off x="2467652" y="648005"/>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
        <p:nvSpPr>
          <p:cNvPr id="1048724" name="TextBox 17"/>
          <p:cNvSpPr txBox="1"/>
          <p:nvPr/>
        </p:nvSpPr>
        <p:spPr>
          <a:xfrm>
            <a:off x="11114852" y="2905306"/>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39" name=""/>
        <p:cNvGrpSpPr/>
        <p:nvPr/>
      </p:nvGrpSpPr>
      <p:grpSpPr>
        <a:xfrm>
          <a:off x="0" y="0"/>
          <a:ext cx="0" cy="0"/>
          <a:chOff x="0" y="0"/>
          <a:chExt cx="0" cy="0"/>
        </a:xfrm>
      </p:grpSpPr>
      <p:sp>
        <p:nvSpPr>
          <p:cNvPr id="1048785" name="Title 1"/>
          <p:cNvSpPr>
            <a:spLocks noGrp="1"/>
          </p:cNvSpPr>
          <p:nvPr>
            <p:ph type="title"/>
          </p:nvPr>
        </p:nvSpPr>
        <p:spPr>
          <a:xfrm>
            <a:off x="2589212" y="627407"/>
            <a:ext cx="8915399" cy="2880020"/>
          </a:xfrm>
        </p:spPr>
        <p:txBody>
          <a:bodyPr anchor="ctr">
            <a:normAutofit/>
          </a:bodyPr>
          <a:lstStyle>
            <a:lvl1pPr algn="l">
              <a:defRPr b="0" sz="4800"/>
            </a:lvl1pPr>
          </a:lstStyle>
          <a:p>
            <a:r>
              <a:rPr lang="en-US" smtClean="0"/>
              <a:t>Click to edit Master title style</a:t>
            </a:r>
            <a:endParaRPr dirty="0" lang="en-US"/>
          </a:p>
        </p:txBody>
      </p:sp>
      <p:sp>
        <p:nvSpPr>
          <p:cNvPr id="1048786" name="Text Placeholder 9"/>
          <p:cNvSpPr>
            <a:spLocks noGrp="1"/>
          </p:cNvSpPr>
          <p:nvPr>
            <p:ph type="body" sz="quarter" idx="13"/>
          </p:nvPr>
        </p:nvSpPr>
        <p:spPr>
          <a:xfrm>
            <a:off x="2589212" y="4343400"/>
            <a:ext cx="8915400" cy="838200"/>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Click to edit Master text styles</a:t>
            </a:r>
          </a:p>
        </p:txBody>
      </p:sp>
      <p:sp>
        <p:nvSpPr>
          <p:cNvPr id="1048787" name="Text Placeholder 3"/>
          <p:cNvSpPr>
            <a:spLocks noGrp="1"/>
          </p:cNvSpPr>
          <p:nvPr>
            <p:ph type="body" sz="half" idx="2"/>
          </p:nvPr>
        </p:nvSpPr>
        <p:spPr>
          <a:xfrm>
            <a:off x="2589213" y="5181600"/>
            <a:ext cx="8915400" cy="729622"/>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smtClean="0"/>
              <a:t>Click to edit Master text styles</a:t>
            </a:r>
          </a:p>
        </p:txBody>
      </p:sp>
      <p:sp>
        <p:nvSpPr>
          <p:cNvPr id="1048788" name="Date Placeholder 4"/>
          <p:cNvSpPr>
            <a:spLocks noGrp="1"/>
          </p:cNvSpPr>
          <p:nvPr>
            <p:ph type="dt" sz="half" idx="10"/>
          </p:nvPr>
        </p:nvSpPr>
        <p:spPr/>
        <p:txBody>
          <a:bodyPr/>
          <a:p>
            <a:fld id="{B61BEF0D-F0BB-DE4B-95CE-6DB70DBA9567}" type="datetimeFigureOut">
              <a:rPr dirty="0" lang="en-US"/>
              <a:t>5/27/2023</a:t>
            </a:fld>
            <a:endParaRPr dirty="0" lang="en-US"/>
          </a:p>
        </p:txBody>
      </p:sp>
      <p:sp>
        <p:nvSpPr>
          <p:cNvPr id="1048789" name="Footer Placeholder 5"/>
          <p:cNvSpPr>
            <a:spLocks noGrp="1"/>
          </p:cNvSpPr>
          <p:nvPr>
            <p:ph type="ftr" sz="quarter" idx="11"/>
          </p:nvPr>
        </p:nvSpPr>
        <p:spPr/>
        <p:txBody>
          <a:bodyPr/>
          <a:p>
            <a:endParaRPr dirty="0" lang="en-US"/>
          </a:p>
        </p:txBody>
      </p:sp>
      <p:sp>
        <p:nvSpPr>
          <p:cNvPr id="1048790"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91" name="Slide Number Placeholder 6"/>
          <p:cNvSpPr>
            <a:spLocks noGrp="1"/>
          </p:cNvSpPr>
          <p:nvPr>
            <p:ph type="sldNum" sz="quarter" idx="12"/>
          </p:nvPr>
        </p:nvSpPr>
        <p:spPr>
          <a:xfrm>
            <a:off x="531812" y="4983087"/>
            <a:ext cx="779767" cy="365125"/>
          </a:xfrm>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32" name=""/>
        <p:cNvGrpSpPr/>
        <p:nvPr/>
      </p:nvGrpSpPr>
      <p:grpSpPr>
        <a:xfrm>
          <a:off x="0" y="0"/>
          <a:ext cx="0" cy="0"/>
          <a:chOff x="0" y="0"/>
          <a:chExt cx="0" cy="0"/>
        </a:xfrm>
      </p:grpSpPr>
      <p:sp>
        <p:nvSpPr>
          <p:cNvPr id="1048741" name="Title 1"/>
          <p:cNvSpPr>
            <a:spLocks noGrp="1"/>
          </p:cNvSpPr>
          <p:nvPr>
            <p:ph type="title"/>
          </p:nvPr>
        </p:nvSpPr>
        <p:spPr/>
        <p:txBody>
          <a:bodyPr/>
          <a:p>
            <a:r>
              <a:rPr lang="en-US" smtClean="0"/>
              <a:t>Click to edit Master title style</a:t>
            </a:r>
            <a:endParaRPr dirty="0" lang="en-US"/>
          </a:p>
        </p:txBody>
      </p:sp>
      <p:sp>
        <p:nvSpPr>
          <p:cNvPr id="1048742" name="Vertical Text Placeholder 2"/>
          <p:cNvSpPr>
            <a:spLocks noGrp="1"/>
          </p:cNvSpPr>
          <p:nvPr>
            <p:ph type="body" orient="vert" idx="1"/>
          </p:nvPr>
        </p:nvSpPr>
        <p:spPr/>
        <p:txBody>
          <a:bodyPr anchor="t"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3" name="Date Placeholder 3"/>
          <p:cNvSpPr>
            <a:spLocks noGrp="1"/>
          </p:cNvSpPr>
          <p:nvPr>
            <p:ph type="dt" sz="half" idx="10"/>
          </p:nvPr>
        </p:nvSpPr>
        <p:spPr/>
        <p:txBody>
          <a:bodyPr/>
          <a:p>
            <a:fld id="{B61BEF0D-F0BB-DE4B-95CE-6DB70DBA9567}" type="datetimeFigureOut">
              <a:rPr dirty="0" lang="en-US"/>
              <a:t>5/27/2023</a:t>
            </a:fld>
            <a:endParaRPr dirty="0" lang="en-US"/>
          </a:p>
        </p:txBody>
      </p:sp>
      <p:sp>
        <p:nvSpPr>
          <p:cNvPr id="1048744" name="Footer Placeholder 4"/>
          <p:cNvSpPr>
            <a:spLocks noGrp="1"/>
          </p:cNvSpPr>
          <p:nvPr>
            <p:ph type="ftr" sz="quarter" idx="11"/>
          </p:nvPr>
        </p:nvSpPr>
        <p:spPr/>
        <p:txBody>
          <a:bodyPr/>
          <a:p>
            <a:endParaRPr dirty="0" lang="en-US"/>
          </a:p>
        </p:txBody>
      </p:sp>
      <p:sp>
        <p:nvSpPr>
          <p:cNvPr id="1048745"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4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41" name=""/>
        <p:cNvGrpSpPr/>
        <p:nvPr/>
      </p:nvGrpSpPr>
      <p:grpSpPr>
        <a:xfrm>
          <a:off x="0" y="0"/>
          <a:ext cx="0" cy="0"/>
          <a:chOff x="0" y="0"/>
          <a:chExt cx="0" cy="0"/>
        </a:xfrm>
      </p:grpSpPr>
      <p:sp>
        <p:nvSpPr>
          <p:cNvPr id="1048799" name="Vertical Title 1"/>
          <p:cNvSpPr>
            <a:spLocks noGrp="1"/>
          </p:cNvSpPr>
          <p:nvPr>
            <p:ph type="title" orient="vert"/>
          </p:nvPr>
        </p:nvSpPr>
        <p:spPr>
          <a:xfrm>
            <a:off x="9294812" y="627405"/>
            <a:ext cx="2207601" cy="5283817"/>
          </a:xfrm>
        </p:spPr>
        <p:txBody>
          <a:bodyPr anchor="ctr" vert="eaVert"/>
          <a:p>
            <a:r>
              <a:rPr lang="en-US" smtClean="0"/>
              <a:t>Click to edit Master title style</a:t>
            </a:r>
            <a:endParaRPr dirty="0" lang="en-US"/>
          </a:p>
        </p:txBody>
      </p:sp>
      <p:sp>
        <p:nvSpPr>
          <p:cNvPr id="1048800" name="Vertical Text Placeholder 2"/>
          <p:cNvSpPr>
            <a:spLocks noGrp="1"/>
          </p:cNvSpPr>
          <p:nvPr>
            <p:ph type="body" orient="vert" idx="1"/>
          </p:nvPr>
        </p:nvSpPr>
        <p:spPr>
          <a:xfrm>
            <a:off x="2589212" y="627405"/>
            <a:ext cx="6477000" cy="5283817"/>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801" name="Date Placeholder 3"/>
          <p:cNvSpPr>
            <a:spLocks noGrp="1"/>
          </p:cNvSpPr>
          <p:nvPr>
            <p:ph type="dt" sz="half" idx="10"/>
          </p:nvPr>
        </p:nvSpPr>
        <p:spPr/>
        <p:txBody>
          <a:bodyPr/>
          <a:p>
            <a:fld id="{B61BEF0D-F0BB-DE4B-95CE-6DB70DBA9567}" type="datetimeFigureOut">
              <a:rPr dirty="0" lang="en-US"/>
              <a:t>5/27/2023</a:t>
            </a:fld>
            <a:endParaRPr dirty="0" lang="en-US"/>
          </a:p>
        </p:txBody>
      </p:sp>
      <p:sp>
        <p:nvSpPr>
          <p:cNvPr id="1048802" name="Footer Placeholder 4"/>
          <p:cNvSpPr>
            <a:spLocks noGrp="1"/>
          </p:cNvSpPr>
          <p:nvPr>
            <p:ph type="ftr" sz="quarter" idx="11"/>
          </p:nvPr>
        </p:nvSpPr>
        <p:spPr/>
        <p:txBody>
          <a:bodyPr/>
          <a:p>
            <a:endParaRPr dirty="0" lang="en-US"/>
          </a:p>
        </p:txBody>
      </p:sp>
      <p:sp>
        <p:nvSpPr>
          <p:cNvPr id="1048803"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804"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606" name="Title 1"/>
          <p:cNvSpPr>
            <a:spLocks noGrp="1"/>
          </p:cNvSpPr>
          <p:nvPr>
            <p:ph type="title"/>
          </p:nvPr>
        </p:nvSpPr>
        <p:spPr>
          <a:xfrm>
            <a:off x="2592925" y="624110"/>
            <a:ext cx="8911687" cy="1280890"/>
          </a:xfrm>
        </p:spPr>
        <p:txBody>
          <a:bodyPr/>
          <a:p>
            <a:r>
              <a:rPr lang="en-US" smtClean="0"/>
              <a:t>Click to edit Master title style</a:t>
            </a:r>
            <a:endParaRPr dirty="0" lang="en-US"/>
          </a:p>
        </p:txBody>
      </p:sp>
      <p:sp>
        <p:nvSpPr>
          <p:cNvPr id="1048607" name="Content Placeholder 2"/>
          <p:cNvSpPr>
            <a:spLocks noGrp="1"/>
          </p:cNvSpPr>
          <p:nvPr>
            <p:ph idx="1"/>
          </p:nvPr>
        </p:nvSpPr>
        <p:spPr>
          <a:xfrm>
            <a:off x="2589212" y="2133600"/>
            <a:ext cx="8915400" cy="3777622"/>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08" name="Date Placeholder 3"/>
          <p:cNvSpPr>
            <a:spLocks noGrp="1"/>
          </p:cNvSpPr>
          <p:nvPr>
            <p:ph type="dt" sz="half" idx="10"/>
          </p:nvPr>
        </p:nvSpPr>
        <p:spPr/>
        <p:txBody>
          <a:bodyPr/>
          <a:p>
            <a:fld id="{B61BEF0D-F0BB-DE4B-95CE-6DB70DBA9567}" type="datetimeFigureOut">
              <a:rPr dirty="0" lang="en-US"/>
              <a:t>5/27/2023</a:t>
            </a:fld>
            <a:endParaRPr dirty="0" lang="en-US"/>
          </a:p>
        </p:txBody>
      </p:sp>
      <p:sp>
        <p:nvSpPr>
          <p:cNvPr id="1048609" name="Footer Placeholder 4"/>
          <p:cNvSpPr>
            <a:spLocks noGrp="1"/>
          </p:cNvSpPr>
          <p:nvPr>
            <p:ph type="ftr" sz="quarter" idx="11"/>
          </p:nvPr>
        </p:nvSpPr>
        <p:spPr/>
        <p:txBody>
          <a:bodyPr/>
          <a:p>
            <a:endParaRPr dirty="0" lang="en-US"/>
          </a:p>
        </p:txBody>
      </p:sp>
      <p:sp>
        <p:nvSpPr>
          <p:cNvPr id="1048610"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1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33" name=""/>
        <p:cNvGrpSpPr/>
        <p:nvPr/>
      </p:nvGrpSpPr>
      <p:grpSpPr>
        <a:xfrm>
          <a:off x="0" y="0"/>
          <a:ext cx="0" cy="0"/>
          <a:chOff x="0" y="0"/>
          <a:chExt cx="0" cy="0"/>
        </a:xfrm>
      </p:grpSpPr>
      <p:sp>
        <p:nvSpPr>
          <p:cNvPr id="1048747" name="Title 1"/>
          <p:cNvSpPr>
            <a:spLocks noGrp="1"/>
          </p:cNvSpPr>
          <p:nvPr>
            <p:ph type="title"/>
          </p:nvPr>
        </p:nvSpPr>
        <p:spPr>
          <a:xfrm>
            <a:off x="2589212" y="2058750"/>
            <a:ext cx="8915399" cy="1468800"/>
          </a:xfrm>
        </p:spPr>
        <p:txBody>
          <a:bodyPr anchor="b"/>
          <a:lstStyle>
            <a:lvl1pPr algn="l">
              <a:defRPr b="0" cap="none" sz="4000"/>
            </a:lvl1pPr>
          </a:lstStyle>
          <a:p>
            <a:r>
              <a:rPr lang="en-US" smtClean="0"/>
              <a:t>Click to edit Master title style</a:t>
            </a:r>
            <a:endParaRPr dirty="0" lang="en-US"/>
          </a:p>
        </p:txBody>
      </p:sp>
      <p:sp>
        <p:nvSpPr>
          <p:cNvPr id="1048748" name="Text Placeholder 2"/>
          <p:cNvSpPr>
            <a:spLocks noGrp="1"/>
          </p:cNvSpPr>
          <p:nvPr>
            <p:ph type="body" idx="1"/>
          </p:nvPr>
        </p:nvSpPr>
        <p:spPr>
          <a:xfrm>
            <a:off x="2589212" y="3530129"/>
            <a:ext cx="8915399" cy="860400"/>
          </a:xfrm>
        </p:spPr>
        <p:txBody>
          <a:bodyPr anchor="t"/>
          <a:lstStyle>
            <a:lvl1pPr algn="l" indent="0" marL="0">
              <a:buNone/>
              <a:defRPr sz="20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749" name="Date Placeholder 3"/>
          <p:cNvSpPr>
            <a:spLocks noGrp="1"/>
          </p:cNvSpPr>
          <p:nvPr>
            <p:ph type="dt" sz="half" idx="10"/>
          </p:nvPr>
        </p:nvSpPr>
        <p:spPr/>
        <p:txBody>
          <a:bodyPr/>
          <a:p>
            <a:fld id="{B61BEF0D-F0BB-DE4B-95CE-6DB70DBA9567}" type="datetimeFigureOut">
              <a:rPr dirty="0" lang="en-US"/>
              <a:t>5/27/2023</a:t>
            </a:fld>
            <a:endParaRPr dirty="0" lang="en-US"/>
          </a:p>
        </p:txBody>
      </p:sp>
      <p:sp>
        <p:nvSpPr>
          <p:cNvPr id="1048750" name="Footer Placeholder 4"/>
          <p:cNvSpPr>
            <a:spLocks noGrp="1"/>
          </p:cNvSpPr>
          <p:nvPr>
            <p:ph type="ftr" sz="quarter" idx="11"/>
          </p:nvPr>
        </p:nvSpPr>
        <p:spPr/>
        <p:txBody>
          <a:bodyPr/>
          <a:p>
            <a:endParaRPr dirty="0" lang="en-US"/>
          </a:p>
        </p:txBody>
      </p:sp>
      <p:sp>
        <p:nvSpPr>
          <p:cNvPr id="1048751" name="Freeform 11"/>
          <p:cNvSpPr/>
          <p:nvPr/>
        </p:nvSpPr>
        <p:spPr bwMode="auto">
          <a:xfrm flipV="1">
            <a:off x="-4189" y="31781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52" name="Slide Number Placeholder 5"/>
          <p:cNvSpPr>
            <a:spLocks noGrp="1"/>
          </p:cNvSpPr>
          <p:nvPr>
            <p:ph type="sldNum" sz="quarter" idx="12"/>
          </p:nvPr>
        </p:nvSpPr>
        <p:spPr>
          <a:xfrm>
            <a:off x="531812" y="3244139"/>
            <a:ext cx="779767" cy="365125"/>
          </a:xfrm>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38" name=""/>
        <p:cNvGrpSpPr/>
        <p:nvPr/>
      </p:nvGrpSpPr>
      <p:grpSpPr>
        <a:xfrm>
          <a:off x="0" y="0"/>
          <a:ext cx="0" cy="0"/>
          <a:chOff x="0" y="0"/>
          <a:chExt cx="0" cy="0"/>
        </a:xfrm>
      </p:grpSpPr>
      <p:sp>
        <p:nvSpPr>
          <p:cNvPr id="1048778" name="Title 7"/>
          <p:cNvSpPr>
            <a:spLocks noGrp="1"/>
          </p:cNvSpPr>
          <p:nvPr>
            <p:ph type="title"/>
          </p:nvPr>
        </p:nvSpPr>
        <p:spPr/>
        <p:txBody>
          <a:bodyPr/>
          <a:p>
            <a:r>
              <a:rPr lang="en-US" smtClean="0"/>
              <a:t>Click to edit Master title style</a:t>
            </a:r>
            <a:endParaRPr dirty="0" lang="en-US"/>
          </a:p>
        </p:txBody>
      </p:sp>
      <p:sp>
        <p:nvSpPr>
          <p:cNvPr id="1048779" name="Content Placeholder 2"/>
          <p:cNvSpPr>
            <a:spLocks noGrp="1"/>
          </p:cNvSpPr>
          <p:nvPr>
            <p:ph sz="half" idx="1"/>
          </p:nvPr>
        </p:nvSpPr>
        <p:spPr>
          <a:xfrm>
            <a:off x="2589212" y="2133600"/>
            <a:ext cx="4313864" cy="3777622"/>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80" name="Content Placeholder 3"/>
          <p:cNvSpPr>
            <a:spLocks noGrp="1"/>
          </p:cNvSpPr>
          <p:nvPr>
            <p:ph sz="half" idx="2"/>
          </p:nvPr>
        </p:nvSpPr>
        <p:spPr>
          <a:xfrm>
            <a:off x="7190747" y="2126222"/>
            <a:ext cx="4313864" cy="3777622"/>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81" name="Date Placeholder 4"/>
          <p:cNvSpPr>
            <a:spLocks noGrp="1"/>
          </p:cNvSpPr>
          <p:nvPr>
            <p:ph type="dt" sz="half" idx="10"/>
          </p:nvPr>
        </p:nvSpPr>
        <p:spPr/>
        <p:txBody>
          <a:bodyPr/>
          <a:p>
            <a:fld id="{B61BEF0D-F0BB-DE4B-95CE-6DB70DBA9567}" type="datetimeFigureOut">
              <a:rPr dirty="0" lang="en-US"/>
              <a:t>5/27/2023</a:t>
            </a:fld>
            <a:endParaRPr dirty="0" lang="en-US"/>
          </a:p>
        </p:txBody>
      </p:sp>
      <p:sp>
        <p:nvSpPr>
          <p:cNvPr id="1048782" name="Footer Placeholder 5"/>
          <p:cNvSpPr>
            <a:spLocks noGrp="1"/>
          </p:cNvSpPr>
          <p:nvPr>
            <p:ph type="ftr" sz="quarter" idx="11"/>
          </p:nvPr>
        </p:nvSpPr>
        <p:spPr/>
        <p:txBody>
          <a:bodyPr/>
          <a:p>
            <a:endParaRPr dirty="0" lang="en-US"/>
          </a:p>
        </p:txBody>
      </p:sp>
      <p:sp>
        <p:nvSpPr>
          <p:cNvPr id="1048783"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84" name="Slide Number Placeholder 5"/>
          <p:cNvSpPr>
            <a:spLocks noGrp="1"/>
          </p:cNvSpPr>
          <p:nvPr>
            <p:ph type="sldNum" sz="quarter" idx="12"/>
          </p:nvPr>
        </p:nvSpPr>
        <p:spPr>
          <a:xfrm>
            <a:off x="531812" y="787782"/>
            <a:ext cx="779767" cy="365125"/>
          </a:xfrm>
        </p:spPr>
        <p:txBody>
          <a:bodyPr/>
          <a:p>
            <a:fld id="{D57F1E4F-1CFF-5643-939E-217C01CDF565}"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34" name=""/>
        <p:cNvGrpSpPr/>
        <p:nvPr/>
      </p:nvGrpSpPr>
      <p:grpSpPr>
        <a:xfrm>
          <a:off x="0" y="0"/>
          <a:ext cx="0" cy="0"/>
          <a:chOff x="0" y="0"/>
          <a:chExt cx="0" cy="0"/>
        </a:xfrm>
      </p:grpSpPr>
      <p:sp>
        <p:nvSpPr>
          <p:cNvPr id="1048753" name="Title 9"/>
          <p:cNvSpPr>
            <a:spLocks noGrp="1"/>
          </p:cNvSpPr>
          <p:nvPr>
            <p:ph type="title"/>
          </p:nvPr>
        </p:nvSpPr>
        <p:spPr/>
        <p:txBody>
          <a:bodyPr/>
          <a:p>
            <a:r>
              <a:rPr lang="en-US" smtClean="0"/>
              <a:t>Click to edit Master title style</a:t>
            </a:r>
            <a:endParaRPr dirty="0" lang="en-US"/>
          </a:p>
        </p:txBody>
      </p:sp>
      <p:sp>
        <p:nvSpPr>
          <p:cNvPr id="1048754" name="Text Placeholder 2"/>
          <p:cNvSpPr>
            <a:spLocks noGrp="1"/>
          </p:cNvSpPr>
          <p:nvPr>
            <p:ph type="body" idx="1"/>
          </p:nvPr>
        </p:nvSpPr>
        <p:spPr>
          <a:xfrm>
            <a:off x="2939373" y="1972703"/>
            <a:ext cx="3992732"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55" name="Content Placeholder 3"/>
          <p:cNvSpPr>
            <a:spLocks noGrp="1"/>
          </p:cNvSpPr>
          <p:nvPr>
            <p:ph sz="half" idx="2"/>
          </p:nvPr>
        </p:nvSpPr>
        <p:spPr>
          <a:xfrm>
            <a:off x="2589212" y="2548966"/>
            <a:ext cx="4342893" cy="3354060"/>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56" name="Text Placeholder 4"/>
          <p:cNvSpPr>
            <a:spLocks noGrp="1"/>
          </p:cNvSpPr>
          <p:nvPr>
            <p:ph type="body" sz="quarter" idx="3"/>
          </p:nvPr>
        </p:nvSpPr>
        <p:spPr>
          <a:xfrm>
            <a:off x="7506629" y="1969475"/>
            <a:ext cx="3999001"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57" name="Content Placeholder 5"/>
          <p:cNvSpPr>
            <a:spLocks noGrp="1"/>
          </p:cNvSpPr>
          <p:nvPr>
            <p:ph sz="quarter" idx="4"/>
          </p:nvPr>
        </p:nvSpPr>
        <p:spPr>
          <a:xfrm>
            <a:off x="7166957" y="2545738"/>
            <a:ext cx="4338674" cy="3354060"/>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58" name="Date Placeholder 6"/>
          <p:cNvSpPr>
            <a:spLocks noGrp="1"/>
          </p:cNvSpPr>
          <p:nvPr>
            <p:ph type="dt" sz="half" idx="10"/>
          </p:nvPr>
        </p:nvSpPr>
        <p:spPr/>
        <p:txBody>
          <a:bodyPr/>
          <a:p>
            <a:fld id="{B61BEF0D-F0BB-DE4B-95CE-6DB70DBA9567}" type="datetimeFigureOut">
              <a:rPr dirty="0" lang="en-US"/>
              <a:t>5/27/2023</a:t>
            </a:fld>
            <a:endParaRPr dirty="0" lang="en-US"/>
          </a:p>
        </p:txBody>
      </p:sp>
      <p:sp>
        <p:nvSpPr>
          <p:cNvPr id="1048759" name="Footer Placeholder 7"/>
          <p:cNvSpPr>
            <a:spLocks noGrp="1"/>
          </p:cNvSpPr>
          <p:nvPr>
            <p:ph type="ftr" sz="quarter" idx="11"/>
          </p:nvPr>
        </p:nvSpPr>
        <p:spPr/>
        <p:txBody>
          <a:bodyPr/>
          <a:p>
            <a:endParaRPr dirty="0" lang="en-US"/>
          </a:p>
        </p:txBody>
      </p:sp>
      <p:sp>
        <p:nvSpPr>
          <p:cNvPr id="1048760"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61" name="Slide Number Placeholder 5"/>
          <p:cNvSpPr>
            <a:spLocks noGrp="1"/>
          </p:cNvSpPr>
          <p:nvPr>
            <p:ph type="sldNum" sz="quarter" idx="12"/>
          </p:nvPr>
        </p:nvSpPr>
        <p:spPr>
          <a:xfrm>
            <a:off x="531812" y="787782"/>
            <a:ext cx="779767" cy="365125"/>
          </a:xfrm>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28" name=""/>
        <p:cNvGrpSpPr/>
        <p:nvPr/>
      </p:nvGrpSpPr>
      <p:grpSpPr>
        <a:xfrm>
          <a:off x="0" y="0"/>
          <a:ext cx="0" cy="0"/>
          <a:chOff x="0" y="0"/>
          <a:chExt cx="0" cy="0"/>
        </a:xfrm>
      </p:grpSpPr>
      <p:sp>
        <p:nvSpPr>
          <p:cNvPr id="1048711" name="Title 1"/>
          <p:cNvSpPr>
            <a:spLocks noGrp="1"/>
          </p:cNvSpPr>
          <p:nvPr>
            <p:ph type="title"/>
          </p:nvPr>
        </p:nvSpPr>
        <p:spPr/>
        <p:txBody>
          <a:bodyPr/>
          <a:p>
            <a:r>
              <a:rPr lang="en-US" smtClean="0"/>
              <a:t>Click to edit Master title style</a:t>
            </a:r>
            <a:endParaRPr dirty="0" lang="en-US"/>
          </a:p>
        </p:txBody>
      </p:sp>
      <p:sp>
        <p:nvSpPr>
          <p:cNvPr id="1048712" name="Date Placeholder 2"/>
          <p:cNvSpPr>
            <a:spLocks noGrp="1"/>
          </p:cNvSpPr>
          <p:nvPr>
            <p:ph type="dt" sz="half" idx="10"/>
          </p:nvPr>
        </p:nvSpPr>
        <p:spPr/>
        <p:txBody>
          <a:bodyPr/>
          <a:p>
            <a:fld id="{B61BEF0D-F0BB-DE4B-95CE-6DB70DBA9567}" type="datetimeFigureOut">
              <a:rPr dirty="0" lang="en-US"/>
              <a:t>5/27/2023</a:t>
            </a:fld>
            <a:endParaRPr dirty="0" lang="en-US"/>
          </a:p>
        </p:txBody>
      </p:sp>
      <p:sp>
        <p:nvSpPr>
          <p:cNvPr id="1048713" name="Footer Placeholder 3"/>
          <p:cNvSpPr>
            <a:spLocks noGrp="1"/>
          </p:cNvSpPr>
          <p:nvPr>
            <p:ph type="ftr" sz="quarter" idx="11"/>
          </p:nvPr>
        </p:nvSpPr>
        <p:spPr/>
        <p:txBody>
          <a:bodyPr/>
          <a:p>
            <a:endParaRPr dirty="0" lang="en-US"/>
          </a:p>
        </p:txBody>
      </p:sp>
      <p:sp>
        <p:nvSpPr>
          <p:cNvPr id="1048714"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15"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35" name=""/>
        <p:cNvGrpSpPr/>
        <p:nvPr/>
      </p:nvGrpSpPr>
      <p:grpSpPr>
        <a:xfrm>
          <a:off x="0" y="0"/>
          <a:ext cx="0" cy="0"/>
          <a:chOff x="0" y="0"/>
          <a:chExt cx="0" cy="0"/>
        </a:xfrm>
      </p:grpSpPr>
      <p:sp>
        <p:nvSpPr>
          <p:cNvPr id="1048762" name="Date Placeholder 1"/>
          <p:cNvSpPr>
            <a:spLocks noGrp="1"/>
          </p:cNvSpPr>
          <p:nvPr>
            <p:ph type="dt" sz="half" idx="10"/>
          </p:nvPr>
        </p:nvSpPr>
        <p:spPr/>
        <p:txBody>
          <a:bodyPr/>
          <a:p>
            <a:fld id="{B61BEF0D-F0BB-DE4B-95CE-6DB70DBA9567}" type="datetimeFigureOut">
              <a:rPr dirty="0" lang="en-US"/>
              <a:t>5/27/2023</a:t>
            </a:fld>
            <a:endParaRPr dirty="0" lang="en-US"/>
          </a:p>
        </p:txBody>
      </p:sp>
      <p:sp>
        <p:nvSpPr>
          <p:cNvPr id="1048763" name="Footer Placeholder 2"/>
          <p:cNvSpPr>
            <a:spLocks noGrp="1"/>
          </p:cNvSpPr>
          <p:nvPr>
            <p:ph type="ftr" sz="quarter" idx="11"/>
          </p:nvPr>
        </p:nvSpPr>
        <p:spPr/>
        <p:txBody>
          <a:bodyPr/>
          <a:p>
            <a:endParaRPr dirty="0" lang="en-US"/>
          </a:p>
        </p:txBody>
      </p:sp>
      <p:sp>
        <p:nvSpPr>
          <p:cNvPr id="1048764"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65"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40" name=""/>
        <p:cNvGrpSpPr/>
        <p:nvPr/>
      </p:nvGrpSpPr>
      <p:grpSpPr>
        <a:xfrm>
          <a:off x="0" y="0"/>
          <a:ext cx="0" cy="0"/>
          <a:chOff x="0" y="0"/>
          <a:chExt cx="0" cy="0"/>
        </a:xfrm>
      </p:grpSpPr>
      <p:sp>
        <p:nvSpPr>
          <p:cNvPr id="1048792" name="Title 1"/>
          <p:cNvSpPr>
            <a:spLocks noGrp="1"/>
          </p:cNvSpPr>
          <p:nvPr>
            <p:ph type="title"/>
          </p:nvPr>
        </p:nvSpPr>
        <p:spPr>
          <a:xfrm>
            <a:off x="2589212" y="446088"/>
            <a:ext cx="3505199" cy="976312"/>
          </a:xfrm>
        </p:spPr>
        <p:txBody>
          <a:bodyPr anchor="b"/>
          <a:lstStyle>
            <a:lvl1pPr algn="l">
              <a:defRPr b="0" sz="2000"/>
            </a:lvl1pPr>
          </a:lstStyle>
          <a:p>
            <a:r>
              <a:rPr lang="en-US" smtClean="0"/>
              <a:t>Click to edit Master title style</a:t>
            </a:r>
            <a:endParaRPr dirty="0" lang="en-US"/>
          </a:p>
        </p:txBody>
      </p:sp>
      <p:sp>
        <p:nvSpPr>
          <p:cNvPr id="1048793" name="Content Placeholder 2"/>
          <p:cNvSpPr>
            <a:spLocks noGrp="1"/>
          </p:cNvSpPr>
          <p:nvPr>
            <p:ph idx="1"/>
          </p:nvPr>
        </p:nvSpPr>
        <p:spPr>
          <a:xfrm>
            <a:off x="6323012" y="446088"/>
            <a:ext cx="5181600" cy="5414963"/>
          </a:xfrm>
        </p:spPr>
        <p:txBody>
          <a:bodyPr anchor="ct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94" name="Text Placeholder 3"/>
          <p:cNvSpPr>
            <a:spLocks noGrp="1"/>
          </p:cNvSpPr>
          <p:nvPr>
            <p:ph type="body" sz="half" idx="2"/>
          </p:nvPr>
        </p:nvSpPr>
        <p:spPr>
          <a:xfrm>
            <a:off x="2589212" y="1598613"/>
            <a:ext cx="3505199" cy="4262436"/>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95" name="Date Placeholder 4"/>
          <p:cNvSpPr>
            <a:spLocks noGrp="1"/>
          </p:cNvSpPr>
          <p:nvPr>
            <p:ph type="dt" sz="half" idx="10"/>
          </p:nvPr>
        </p:nvSpPr>
        <p:spPr/>
        <p:txBody>
          <a:bodyPr/>
          <a:p>
            <a:fld id="{B61BEF0D-F0BB-DE4B-95CE-6DB70DBA9567}" type="datetimeFigureOut">
              <a:rPr dirty="0" lang="en-US"/>
              <a:t>5/27/2023</a:t>
            </a:fld>
            <a:endParaRPr dirty="0" lang="en-US"/>
          </a:p>
        </p:txBody>
      </p:sp>
      <p:sp>
        <p:nvSpPr>
          <p:cNvPr id="1048796" name="Footer Placeholder 5"/>
          <p:cNvSpPr>
            <a:spLocks noGrp="1"/>
          </p:cNvSpPr>
          <p:nvPr>
            <p:ph type="ftr" sz="quarter" idx="11"/>
          </p:nvPr>
        </p:nvSpPr>
        <p:spPr/>
        <p:txBody>
          <a:bodyPr/>
          <a:p>
            <a:endParaRPr dirty="0" lang="en-US"/>
          </a:p>
        </p:txBody>
      </p:sp>
      <p:sp>
        <p:nvSpPr>
          <p:cNvPr id="1048797"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98"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31" name=""/>
        <p:cNvGrpSpPr/>
        <p:nvPr/>
      </p:nvGrpSpPr>
      <p:grpSpPr>
        <a:xfrm>
          <a:off x="0" y="0"/>
          <a:ext cx="0" cy="0"/>
          <a:chOff x="0" y="0"/>
          <a:chExt cx="0" cy="0"/>
        </a:xfrm>
      </p:grpSpPr>
      <p:sp>
        <p:nvSpPr>
          <p:cNvPr id="1048734" name="Title 1"/>
          <p:cNvSpPr>
            <a:spLocks noGrp="1"/>
          </p:cNvSpPr>
          <p:nvPr>
            <p:ph type="title"/>
          </p:nvPr>
        </p:nvSpPr>
        <p:spPr>
          <a:xfrm>
            <a:off x="2589213" y="4800600"/>
            <a:ext cx="8915400" cy="566738"/>
          </a:xfrm>
        </p:spPr>
        <p:txBody>
          <a:bodyPr anchor="b">
            <a:normAutofit/>
          </a:bodyPr>
          <a:lstStyle>
            <a:lvl1pPr algn="l">
              <a:defRPr b="0" sz="2400"/>
            </a:lvl1pPr>
          </a:lstStyle>
          <a:p>
            <a:r>
              <a:rPr lang="en-US" smtClean="0"/>
              <a:t>Click to edit Master title style</a:t>
            </a:r>
            <a:endParaRPr dirty="0" lang="en-US"/>
          </a:p>
        </p:txBody>
      </p:sp>
      <p:sp>
        <p:nvSpPr>
          <p:cNvPr id="1048735" name="Picture Placeholder 2"/>
          <p:cNvSpPr>
            <a:spLocks noChangeAspect="1" noGrp="1"/>
          </p:cNvSpPr>
          <p:nvPr>
            <p:ph type="pic" idx="1"/>
          </p:nvPr>
        </p:nvSpPr>
        <p:spPr>
          <a:xfrm>
            <a:off x="2589212" y="634965"/>
            <a:ext cx="8915400" cy="3854970"/>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736" name="Text Placeholder 3"/>
          <p:cNvSpPr>
            <a:spLocks noGrp="1"/>
          </p:cNvSpPr>
          <p:nvPr>
            <p:ph type="body" sz="half" idx="2"/>
          </p:nvPr>
        </p:nvSpPr>
        <p:spPr>
          <a:xfrm>
            <a:off x="2589213" y="5367338"/>
            <a:ext cx="8915400" cy="493712"/>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37" name="Date Placeholder 4"/>
          <p:cNvSpPr>
            <a:spLocks noGrp="1"/>
          </p:cNvSpPr>
          <p:nvPr>
            <p:ph type="dt" sz="half" idx="10"/>
          </p:nvPr>
        </p:nvSpPr>
        <p:spPr/>
        <p:txBody>
          <a:bodyPr/>
          <a:p>
            <a:fld id="{B61BEF0D-F0BB-DE4B-95CE-6DB70DBA9567}" type="datetimeFigureOut">
              <a:rPr dirty="0" lang="en-US"/>
              <a:t>5/27/2023</a:t>
            </a:fld>
            <a:endParaRPr dirty="0" lang="en-US"/>
          </a:p>
        </p:txBody>
      </p:sp>
      <p:sp>
        <p:nvSpPr>
          <p:cNvPr id="1048738" name="Footer Placeholder 5"/>
          <p:cNvSpPr>
            <a:spLocks noGrp="1"/>
          </p:cNvSpPr>
          <p:nvPr>
            <p:ph type="ftr" sz="quarter" idx="11"/>
          </p:nvPr>
        </p:nvSpPr>
        <p:spPr/>
        <p:txBody>
          <a:bodyPr/>
          <a:p>
            <a:endParaRPr dirty="0" lang="en-US"/>
          </a:p>
        </p:txBody>
      </p:sp>
      <p:sp>
        <p:nvSpPr>
          <p:cNvPr id="1048739"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40" name="Slide Number Placeholder 6"/>
          <p:cNvSpPr>
            <a:spLocks noGrp="1"/>
          </p:cNvSpPr>
          <p:nvPr>
            <p:ph type="sldNum" sz="quarter" idx="12"/>
          </p:nvPr>
        </p:nvSpPr>
        <p:spPr>
          <a:xfrm>
            <a:off x="531812" y="4983087"/>
            <a:ext cx="779767" cy="365125"/>
          </a:xfrm>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grpSp>
        <p:nvGrpSpPr>
          <p:cNvPr id="12" name="Group 22"/>
          <p:cNvGrpSpPr/>
          <p:nvPr/>
        </p:nvGrpSpPr>
        <p:grpSpPr>
          <a:xfrm>
            <a:off x="1" y="228600"/>
            <a:ext cx="2851516" cy="6638628"/>
            <a:chOff x="2487613" y="285750"/>
            <a:chExt cx="2428875" cy="5654676"/>
          </a:xfrm>
        </p:grpSpPr>
        <p:sp>
          <p:nvSpPr>
            <p:cNvPr id="1048576" name="Freeform 11"/>
            <p:cNvSpPr/>
            <p:nvPr/>
          </p:nvSpPr>
          <p:spPr bwMode="auto">
            <a:xfrm>
              <a:off x="2487613" y="2284413"/>
              <a:ext cx="85725" cy="533400"/>
            </a:xfrm>
            <a:custGeom>
              <a:avLst/>
              <a:ah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48577" name="Freeform 12"/>
            <p:cNvSpPr/>
            <p:nvPr/>
          </p:nvSpPr>
          <p:spPr bwMode="auto">
            <a:xfrm>
              <a:off x="2597151" y="2779713"/>
              <a:ext cx="550863" cy="1978025"/>
            </a:xfrm>
            <a:custGeom>
              <a:avLst/>
              <a:ah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48578" name="Freeform 13"/>
            <p:cNvSpPr/>
            <p:nvPr/>
          </p:nvSpPr>
          <p:spPr bwMode="auto">
            <a:xfrm>
              <a:off x="3175001" y="4730750"/>
              <a:ext cx="519113" cy="1209675"/>
            </a:xfrm>
            <a:custGeom>
              <a:avLst/>
              <a:ah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48579" name="Freeform 14"/>
            <p:cNvSpPr/>
            <p:nvPr/>
          </p:nvSpPr>
          <p:spPr bwMode="auto">
            <a:xfrm>
              <a:off x="3305176" y="5630863"/>
              <a:ext cx="146050" cy="309563"/>
            </a:xfrm>
            <a:custGeom>
              <a:avLst/>
              <a:ah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48580" name="Freeform 15"/>
            <p:cNvSpPr/>
            <p:nvPr/>
          </p:nvSpPr>
          <p:spPr bwMode="auto">
            <a:xfrm>
              <a:off x="2573338" y="2817813"/>
              <a:ext cx="700088" cy="2835275"/>
            </a:xfrm>
            <a:custGeom>
              <a:avLst/>
              <a:ah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48581" name="Freeform 16"/>
            <p:cNvSpPr/>
            <p:nvPr/>
          </p:nvSpPr>
          <p:spPr bwMode="auto">
            <a:xfrm>
              <a:off x="2506663" y="285750"/>
              <a:ext cx="90488" cy="2493963"/>
            </a:xfrm>
            <a:custGeom>
              <a:avLst/>
              <a:ah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48582" name="Freeform 17"/>
            <p:cNvSpPr/>
            <p:nvPr/>
          </p:nvSpPr>
          <p:spPr bwMode="auto">
            <a:xfrm>
              <a:off x="2554288" y="2598738"/>
              <a:ext cx="66675" cy="420688"/>
            </a:xfrm>
            <a:custGeom>
              <a:avLst/>
              <a:ah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48583" name="Freeform 18"/>
            <p:cNvSpPr/>
            <p:nvPr/>
          </p:nvSpPr>
          <p:spPr bwMode="auto">
            <a:xfrm>
              <a:off x="3143251" y="4757738"/>
              <a:ext cx="161925" cy="873125"/>
            </a:xfrm>
            <a:custGeom>
              <a:avLst/>
              <a:ah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48584" name="Freeform 19"/>
            <p:cNvSpPr/>
            <p:nvPr/>
          </p:nvSpPr>
          <p:spPr bwMode="auto">
            <a:xfrm>
              <a:off x="3148013" y="1282700"/>
              <a:ext cx="1768475" cy="3448050"/>
            </a:xfrm>
            <a:custGeom>
              <a:avLst/>
              <a:ah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48585" name="Freeform 20"/>
            <p:cNvSpPr/>
            <p:nvPr/>
          </p:nvSpPr>
          <p:spPr bwMode="auto">
            <a:xfrm>
              <a:off x="3273426" y="5653088"/>
              <a:ext cx="138113" cy="287338"/>
            </a:xfrm>
            <a:custGeom>
              <a:avLst/>
              <a:ah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48586" name="Freeform 21"/>
            <p:cNvSpPr/>
            <p:nvPr/>
          </p:nvSpPr>
          <p:spPr bwMode="auto">
            <a:xfrm>
              <a:off x="3143251" y="4656138"/>
              <a:ext cx="31750" cy="188913"/>
            </a:xfrm>
            <a:custGeom>
              <a:avLst/>
              <a:ah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48587" name="Freeform 22"/>
            <p:cNvSpPr/>
            <p:nvPr/>
          </p:nvSpPr>
          <p:spPr bwMode="auto">
            <a:xfrm>
              <a:off x="3211513" y="5410200"/>
              <a:ext cx="203200" cy="530225"/>
            </a:xfrm>
            <a:custGeom>
              <a:avLst/>
              <a:ah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3" name="Group 9"/>
          <p:cNvGrpSpPr/>
          <p:nvPr/>
        </p:nvGrpSpPr>
        <p:grpSpPr>
          <a:xfrm>
            <a:off x="27221" y="-786"/>
            <a:ext cx="2356674" cy="6854039"/>
            <a:chOff x="6627813" y="194833"/>
            <a:chExt cx="1952625" cy="5678918"/>
          </a:xfrm>
        </p:grpSpPr>
        <p:sp>
          <p:nvSpPr>
            <p:cNvPr id="1048588" name="Freeform 27"/>
            <p:cNvSpPr/>
            <p:nvPr/>
          </p:nvSpPr>
          <p:spPr bwMode="auto">
            <a:xfrm>
              <a:off x="6627813" y="194833"/>
              <a:ext cx="409575" cy="3646488"/>
            </a:xfrm>
            <a:custGeom>
              <a:avLst/>
              <a:ah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48589" name="Freeform 28"/>
            <p:cNvSpPr/>
            <p:nvPr/>
          </p:nvSpPr>
          <p:spPr bwMode="auto">
            <a:xfrm>
              <a:off x="7061201" y="3771900"/>
              <a:ext cx="350838" cy="1309688"/>
            </a:xfrm>
            <a:custGeom>
              <a:avLst/>
              <a:ah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48590" name="Freeform 29"/>
            <p:cNvSpPr/>
            <p:nvPr/>
          </p:nvSpPr>
          <p:spPr bwMode="auto">
            <a:xfrm>
              <a:off x="7439026" y="5053013"/>
              <a:ext cx="357188" cy="820738"/>
            </a:xfrm>
            <a:custGeom>
              <a:avLst/>
              <a:ah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48591" name="Freeform 30"/>
            <p:cNvSpPr/>
            <p:nvPr/>
          </p:nvSpPr>
          <p:spPr bwMode="auto">
            <a:xfrm>
              <a:off x="7037388" y="3811588"/>
              <a:ext cx="457200" cy="1852613"/>
            </a:xfrm>
            <a:custGeom>
              <a:avLst/>
              <a:ah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48592" name="Freeform 31"/>
            <p:cNvSpPr/>
            <p:nvPr/>
          </p:nvSpPr>
          <p:spPr bwMode="auto">
            <a:xfrm>
              <a:off x="6992938" y="1263650"/>
              <a:ext cx="144463" cy="2508250"/>
            </a:xfrm>
            <a:custGeom>
              <a:avLst/>
              <a:ah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48593" name="Freeform 32"/>
            <p:cNvSpPr/>
            <p:nvPr/>
          </p:nvSpPr>
          <p:spPr bwMode="auto">
            <a:xfrm>
              <a:off x="7526338" y="5640388"/>
              <a:ext cx="111125" cy="233363"/>
            </a:xfrm>
            <a:custGeom>
              <a:avLst/>
              <a:ah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48594" name="Freeform 33"/>
            <p:cNvSpPr/>
            <p:nvPr/>
          </p:nvSpPr>
          <p:spPr bwMode="auto">
            <a:xfrm>
              <a:off x="7021513" y="3598863"/>
              <a:ext cx="68263" cy="423863"/>
            </a:xfrm>
            <a:custGeom>
              <a:avLst/>
              <a:ah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48595" name="Freeform 34"/>
            <p:cNvSpPr/>
            <p:nvPr/>
          </p:nvSpPr>
          <p:spPr bwMode="auto">
            <a:xfrm>
              <a:off x="7412038" y="2801938"/>
              <a:ext cx="1168400" cy="2251075"/>
            </a:xfrm>
            <a:custGeom>
              <a:avLst/>
              <a:ah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48596" name="Freeform 35"/>
            <p:cNvSpPr/>
            <p:nvPr/>
          </p:nvSpPr>
          <p:spPr bwMode="auto">
            <a:xfrm>
              <a:off x="7494588" y="5664200"/>
              <a:ext cx="100013" cy="209550"/>
            </a:xfrm>
            <a:custGeom>
              <a:avLst/>
              <a:ah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48597" name="Freeform 36"/>
            <p:cNvSpPr/>
            <p:nvPr/>
          </p:nvSpPr>
          <p:spPr bwMode="auto">
            <a:xfrm>
              <a:off x="7412038" y="5081588"/>
              <a:ext cx="114300" cy="558800"/>
            </a:xfrm>
            <a:custGeom>
              <a:avLst/>
              <a:ah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48598" name="Freeform 37"/>
            <p:cNvSpPr/>
            <p:nvPr/>
          </p:nvSpPr>
          <p:spPr bwMode="auto">
            <a:xfrm>
              <a:off x="7412038" y="4978400"/>
              <a:ext cx="31750" cy="188913"/>
            </a:xfrm>
            <a:custGeom>
              <a:avLst/>
              <a:ah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48599" name="Freeform 38"/>
            <p:cNvSpPr/>
            <p:nvPr/>
          </p:nvSpPr>
          <p:spPr bwMode="auto">
            <a:xfrm>
              <a:off x="7439026" y="5434013"/>
              <a:ext cx="174625" cy="439738"/>
            </a:xfrm>
            <a:custGeom>
              <a:avLst/>
              <a:ah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48600" name="Rectangle 6"/>
          <p:cNvSpPr/>
          <p:nvPr/>
        </p:nvSpPr>
        <p:spPr>
          <a:xfrm>
            <a:off x="0" y="0"/>
            <a:ext cx="182880" cy="6858000"/>
          </a:xfrm>
          <a:prstGeom prst="rect"/>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48601" name="Title Placeholder 1"/>
          <p:cNvSpPr>
            <a:spLocks noGrp="1"/>
          </p:cNvSpPr>
          <p:nvPr>
            <p:ph type="title"/>
          </p:nvPr>
        </p:nvSpPr>
        <p:spPr>
          <a:xfrm>
            <a:off x="2592924" y="624110"/>
            <a:ext cx="8911687" cy="1280890"/>
          </a:xfrm>
          <a:prstGeom prst="rect"/>
        </p:spPr>
        <p:txBody>
          <a:bodyPr anchor="t" bIns="45720" lIns="91440" rIns="91440" rtlCol="0" tIns="45720" vert="horz">
            <a:normAutofit/>
          </a:bodyPr>
          <a:p>
            <a:r>
              <a:rPr lang="en-US" smtClean="0"/>
              <a:t>Click to edit Master title style</a:t>
            </a:r>
            <a:endParaRPr dirty="0" lang="en-US"/>
          </a:p>
        </p:txBody>
      </p:sp>
      <p:sp>
        <p:nvSpPr>
          <p:cNvPr id="1048602" name="Text Placeholder 2"/>
          <p:cNvSpPr>
            <a:spLocks noGrp="1"/>
          </p:cNvSpPr>
          <p:nvPr>
            <p:ph type="body" idx="1"/>
          </p:nvPr>
        </p:nvSpPr>
        <p:spPr>
          <a:xfrm>
            <a:off x="2589212" y="2133600"/>
            <a:ext cx="8915400" cy="38862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03" name="Date Placeholder 3"/>
          <p:cNvSpPr>
            <a:spLocks noGrp="1"/>
          </p:cNvSpPr>
          <p:nvPr>
            <p:ph type="dt" sz="half" idx="2"/>
          </p:nvPr>
        </p:nvSpPr>
        <p:spPr>
          <a:xfrm>
            <a:off x="10361612" y="6130437"/>
            <a:ext cx="1146283" cy="370396"/>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5/27/2023</a:t>
            </a:fld>
            <a:endParaRPr dirty="0" lang="en-US"/>
          </a:p>
        </p:txBody>
      </p:sp>
      <p:sp>
        <p:nvSpPr>
          <p:cNvPr id="1048604" name="Footer Placeholder 4"/>
          <p:cNvSpPr>
            <a:spLocks noGrp="1"/>
          </p:cNvSpPr>
          <p:nvPr>
            <p:ph type="ftr" sz="quarter" idx="3"/>
          </p:nvPr>
        </p:nvSpPr>
        <p:spPr>
          <a:xfrm>
            <a:off x="2589212" y="6135808"/>
            <a:ext cx="7619999"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605" name="Slide Number Placeholder 5"/>
          <p:cNvSpPr>
            <a:spLocks noGrp="1"/>
          </p:cNvSpPr>
          <p:nvPr>
            <p:ph type="sldNum" sz="quarter" idx="4"/>
          </p:nvPr>
        </p:nvSpPr>
        <p:spPr bwMode="gray">
          <a:xfrm>
            <a:off x="531812" y="787782"/>
            <a:ext cx="779767" cy="365125"/>
          </a:xfrm>
          <a:prstGeom prst="rect"/>
        </p:spPr>
        <p:txBody>
          <a:bodyPr anchor="ctr" bIns="45720" lIns="91440" rIns="91440" rtlCol="0" tIns="45720" vert="horz"/>
          <a:lstStyle>
            <a:lvl1pPr algn="r">
              <a:defRPr sz="2000">
                <a:solidFill>
                  <a:srgbClr val="FEFFFF"/>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12" name="Title 1"/>
          <p:cNvSpPr>
            <a:spLocks noGrp="1"/>
          </p:cNvSpPr>
          <p:nvPr>
            <p:ph type="title"/>
          </p:nvPr>
        </p:nvSpPr>
        <p:spPr/>
        <p:txBody>
          <a:bodyPr/>
          <a:p>
            <a:r>
              <a:rPr dirty="0" lang="en-US" smtClean="0"/>
              <a:t> </a:t>
            </a:r>
            <a:r>
              <a:rPr b="1" dirty="0" lang="en-US" smtClean="0">
                <a:latin typeface="Times New Roman" panose="02020603050405020304" pitchFamily="18" charset="0"/>
                <a:cs typeface="Times New Roman" panose="02020603050405020304" pitchFamily="18" charset="0"/>
              </a:rPr>
              <a:t>Plagiarism</a:t>
            </a:r>
            <a:r>
              <a:rPr b="1" dirty="0" lang="en-US">
                <a:latin typeface="Times New Roman" panose="02020603050405020304" pitchFamily="18" charset="0"/>
                <a:cs typeface="Times New Roman" panose="02020603050405020304" pitchFamily="18" charset="0"/>
              </a:rPr>
              <a:t/>
            </a:r>
            <a:br>
              <a:rPr b="1" dirty="0" lang="en-US">
                <a:latin typeface="Times New Roman" panose="02020603050405020304" pitchFamily="18" charset="0"/>
                <a:cs typeface="Times New Roman" panose="02020603050405020304" pitchFamily="18" charset="0"/>
              </a:rPr>
            </a:br>
            <a:endParaRPr dirty="0" lang="en-US"/>
          </a:p>
        </p:txBody>
      </p:sp>
      <p:sp>
        <p:nvSpPr>
          <p:cNvPr id="1048613" name="Content Placeholder 2"/>
          <p:cNvSpPr>
            <a:spLocks noGrp="1"/>
          </p:cNvSpPr>
          <p:nvPr>
            <p:ph idx="1"/>
          </p:nvPr>
        </p:nvSpPr>
        <p:spPr>
          <a:xfrm>
            <a:off x="2589212" y="1270716"/>
            <a:ext cx="9602788" cy="5130084"/>
          </a:xfrm>
        </p:spPr>
        <p:txBody>
          <a:bodyPr>
            <a:noAutofit/>
          </a:bodyPr>
          <a:p>
            <a:r>
              <a:rPr dirty="0" sz="2400" lang="en-US"/>
              <a:t>P</a:t>
            </a:r>
            <a:r>
              <a:rPr dirty="0" sz="2400" lang="en-US" smtClean="0"/>
              <a:t>lagiarism </a:t>
            </a:r>
            <a:r>
              <a:rPr dirty="0" sz="2400" lang="en-US"/>
              <a:t>means taking ideas or words from a source (e.g. a book or journal) </a:t>
            </a:r>
            <a:r>
              <a:rPr dirty="0" sz="2400" lang="en-US" smtClean="0"/>
              <a:t>without giving credit (acknowledgement</a:t>
            </a:r>
            <a:r>
              <a:rPr dirty="0" sz="2400" lang="en-US"/>
              <a:t>) to the author</a:t>
            </a:r>
            <a:r>
              <a:rPr dirty="0" sz="2400" lang="en-US" smtClean="0"/>
              <a:t>.</a:t>
            </a:r>
          </a:p>
          <a:p>
            <a:r>
              <a:rPr dirty="0" sz="2400" lang="en-US"/>
              <a:t>It is seen as a kind of theft, and is </a:t>
            </a:r>
            <a:r>
              <a:rPr dirty="0" sz="2400" lang="en-US" smtClean="0"/>
              <a:t>considered to </a:t>
            </a:r>
            <a:r>
              <a:rPr dirty="0" sz="2400" lang="en-US"/>
              <a:t>be </a:t>
            </a:r>
            <a:r>
              <a:rPr dirty="0" sz="2400" lang="en-US" smtClean="0"/>
              <a:t>an academic </a:t>
            </a:r>
            <a:r>
              <a:rPr dirty="0" sz="2400" lang="en-US"/>
              <a:t>crime</a:t>
            </a:r>
            <a:r>
              <a:rPr dirty="0" sz="2400" lang="en-US" smtClean="0"/>
              <a:t>.</a:t>
            </a:r>
          </a:p>
          <a:p>
            <a:r>
              <a:rPr dirty="0" sz="2400" lang="en-US"/>
              <a:t>In academic work, ideas and words are seen as private property belong </a:t>
            </a:r>
            <a:r>
              <a:rPr dirty="0" sz="2400" lang="en-US" smtClean="0"/>
              <a:t>- </a:t>
            </a:r>
            <a:r>
              <a:rPr dirty="0" sz="2400" lang="en-US" err="1" smtClean="0"/>
              <a:t>ing</a:t>
            </a:r>
            <a:r>
              <a:rPr dirty="0" sz="2400" lang="en-US" smtClean="0"/>
              <a:t> </a:t>
            </a:r>
            <a:r>
              <a:rPr dirty="0" sz="2400" lang="en-US"/>
              <a:t>to the person who first thought or wrote them</a:t>
            </a:r>
            <a:r>
              <a:rPr dirty="0" sz="2400" lang="en-US" smtClean="0"/>
              <a:t>.</a:t>
            </a:r>
          </a:p>
          <a:p>
            <a:r>
              <a:rPr dirty="0" sz="2400" lang="en-US"/>
              <a:t>Therefore, it is important for all students</a:t>
            </a:r>
            <a:r>
              <a:rPr dirty="0" sz="2400" lang="en-US" smtClean="0"/>
              <a:t>, </a:t>
            </a:r>
            <a:r>
              <a:rPr dirty="0" sz="2400" lang="en-US"/>
              <a:t>to understand the meaning of plagiarism and learn how to </a:t>
            </a:r>
            <a:r>
              <a:rPr dirty="0" sz="2400" lang="en-US" smtClean="0"/>
              <a:t>prevent it </a:t>
            </a:r>
            <a:r>
              <a:rPr dirty="0" sz="2400" lang="en-US"/>
              <a:t>in their work.</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35" name="Title 1"/>
          <p:cNvSpPr>
            <a:spLocks noGrp="1"/>
          </p:cNvSpPr>
          <p:nvPr>
            <p:ph type="title"/>
          </p:nvPr>
        </p:nvSpPr>
        <p:spPr/>
        <p:txBody>
          <a:bodyPr/>
          <a:p>
            <a:endParaRPr lang="en-US"/>
          </a:p>
        </p:txBody>
      </p:sp>
      <p:pic>
        <p:nvPicPr>
          <p:cNvPr id="2097152" name="Content Placeholder 4"/>
          <p:cNvPicPr>
            <a:picLocks noChangeAspect="1" noGrp="1"/>
          </p:cNvPicPr>
          <p:nvPr>
            <p:ph idx="1"/>
          </p:nvPr>
        </p:nvPicPr>
        <p:blipFill>
          <a:blip xmlns:r="http://schemas.openxmlformats.org/officeDocument/2006/relationships" r:embed="rId1"/>
          <a:stretch>
            <a:fillRect/>
          </a:stretch>
        </p:blipFill>
        <p:spPr>
          <a:xfrm>
            <a:off x="2641600" y="624110"/>
            <a:ext cx="9550400" cy="3677434"/>
          </a:xfrm>
          <a:prstGeom prst="rect"/>
        </p:spPr>
      </p:pic>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36" name="Title 1"/>
          <p:cNvSpPr>
            <a:spLocks noGrp="1"/>
          </p:cNvSpPr>
          <p:nvPr>
            <p:ph type="title"/>
          </p:nvPr>
        </p:nvSpPr>
        <p:spPr>
          <a:xfrm>
            <a:off x="2592925" y="624110"/>
            <a:ext cx="8911687" cy="921355"/>
          </a:xfrm>
        </p:spPr>
        <p:txBody>
          <a:bodyPr/>
          <a:p>
            <a:endParaRPr dirty="0" lang="en-US"/>
          </a:p>
        </p:txBody>
      </p:sp>
      <p:pic>
        <p:nvPicPr>
          <p:cNvPr id="2097153" name="Content Placeholder 3"/>
          <p:cNvPicPr>
            <a:picLocks noChangeAspect="1" noGrp="1"/>
          </p:cNvPicPr>
          <p:nvPr>
            <p:ph idx="1"/>
          </p:nvPr>
        </p:nvPicPr>
        <p:blipFill>
          <a:blip xmlns:r="http://schemas.openxmlformats.org/officeDocument/2006/relationships" r:embed="rId1"/>
          <a:stretch>
            <a:fillRect/>
          </a:stretch>
        </p:blipFill>
        <p:spPr>
          <a:xfrm>
            <a:off x="2837624" y="2440031"/>
            <a:ext cx="8946233" cy="92135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637" name="Title 1"/>
          <p:cNvSpPr>
            <a:spLocks noGrp="1"/>
          </p:cNvSpPr>
          <p:nvPr>
            <p:ph type="title"/>
          </p:nvPr>
        </p:nvSpPr>
        <p:spPr/>
        <p:txBody>
          <a:bodyPr/>
          <a:p>
            <a:endParaRPr lang="en-US"/>
          </a:p>
        </p:txBody>
      </p:sp>
      <p:pic>
        <p:nvPicPr>
          <p:cNvPr id="2097154" name="Content Placeholder 3"/>
          <p:cNvPicPr>
            <a:picLocks noChangeAspect="1" noGrp="1"/>
          </p:cNvPicPr>
          <p:nvPr>
            <p:ph idx="1"/>
          </p:nvPr>
        </p:nvPicPr>
        <p:blipFill>
          <a:blip xmlns:r="http://schemas.openxmlformats.org/officeDocument/2006/relationships" r:embed="rId1"/>
          <a:stretch>
            <a:fillRect/>
          </a:stretch>
        </p:blipFill>
        <p:spPr>
          <a:xfrm>
            <a:off x="2589213" y="1905001"/>
            <a:ext cx="8915400" cy="2280634"/>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638" name="Title 1"/>
          <p:cNvSpPr>
            <a:spLocks noGrp="1"/>
          </p:cNvSpPr>
          <p:nvPr>
            <p:ph type="title"/>
          </p:nvPr>
        </p:nvSpPr>
        <p:spPr/>
        <p:txBody>
          <a:bodyPr/>
          <a:p>
            <a:endParaRPr lang="en-US"/>
          </a:p>
        </p:txBody>
      </p:sp>
      <p:pic>
        <p:nvPicPr>
          <p:cNvPr id="2097155" name="Content Placeholder 3"/>
          <p:cNvPicPr>
            <a:picLocks noChangeAspect="1" noGrp="1"/>
          </p:cNvPicPr>
          <p:nvPr>
            <p:ph idx="1"/>
          </p:nvPr>
        </p:nvPicPr>
        <p:blipFill>
          <a:blip xmlns:r="http://schemas.openxmlformats.org/officeDocument/2006/relationships" r:embed="rId1"/>
          <a:stretch>
            <a:fillRect/>
          </a:stretch>
        </p:blipFill>
        <p:spPr>
          <a:xfrm>
            <a:off x="2592925" y="2034863"/>
            <a:ext cx="8915400" cy="1034630"/>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39" name="Title 1"/>
          <p:cNvSpPr>
            <a:spLocks noGrp="1"/>
          </p:cNvSpPr>
          <p:nvPr>
            <p:ph type="title"/>
          </p:nvPr>
        </p:nvSpPr>
        <p:spPr/>
        <p:txBody>
          <a:bodyPr/>
          <a:p>
            <a:endParaRPr lang="en-US"/>
          </a:p>
        </p:txBody>
      </p:sp>
      <p:pic>
        <p:nvPicPr>
          <p:cNvPr id="2097156" name="Content Placeholder 3"/>
          <p:cNvPicPr>
            <a:picLocks noChangeAspect="1" noGrp="1"/>
          </p:cNvPicPr>
          <p:nvPr>
            <p:ph idx="1"/>
          </p:nvPr>
        </p:nvPicPr>
        <p:blipFill>
          <a:blip xmlns:r="http://schemas.openxmlformats.org/officeDocument/2006/relationships" r:embed="rId1"/>
          <a:stretch>
            <a:fillRect/>
          </a:stretch>
        </p:blipFill>
        <p:spPr>
          <a:xfrm>
            <a:off x="2589213" y="1905000"/>
            <a:ext cx="9310866" cy="3160326"/>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40" name="Title 1"/>
          <p:cNvSpPr>
            <a:spLocks noGrp="1"/>
          </p:cNvSpPr>
          <p:nvPr>
            <p:ph type="title"/>
          </p:nvPr>
        </p:nvSpPr>
        <p:spPr>
          <a:xfrm>
            <a:off x="2592925" y="624110"/>
            <a:ext cx="8911687" cy="689535"/>
          </a:xfrm>
        </p:spPr>
        <p:txBody>
          <a:bodyPr>
            <a:normAutofit/>
          </a:bodyPr>
          <a:p>
            <a:r>
              <a:rPr b="1" dirty="0" sz="3200" lang="en-US" smtClean="0">
                <a:latin typeface="Times New Roman" panose="02020603050405020304" pitchFamily="18" charset="0"/>
                <a:cs typeface="Times New Roman" panose="02020603050405020304" pitchFamily="18" charset="0"/>
              </a:rPr>
              <a:t>Change the underlined words with synonyms</a:t>
            </a:r>
            <a:endParaRPr b="1" dirty="0" sz="3200" lang="en-US">
              <a:latin typeface="Times New Roman" panose="02020603050405020304" pitchFamily="18" charset="0"/>
              <a:cs typeface="Times New Roman" panose="02020603050405020304" pitchFamily="18" charset="0"/>
            </a:endParaRPr>
          </a:p>
        </p:txBody>
      </p:sp>
      <p:sp>
        <p:nvSpPr>
          <p:cNvPr id="1048641" name="Content Placeholder 2"/>
          <p:cNvSpPr>
            <a:spLocks noGrp="1"/>
          </p:cNvSpPr>
          <p:nvPr>
            <p:ph idx="1"/>
          </p:nvPr>
        </p:nvSpPr>
        <p:spPr>
          <a:xfrm>
            <a:off x="2589212" y="1669960"/>
            <a:ext cx="8915400" cy="3777622"/>
          </a:xfrm>
        </p:spPr>
        <p:txBody>
          <a:bodyPr>
            <a:noAutofit/>
          </a:bodyPr>
          <a:p>
            <a:pPr algn="just" indent="0" marL="0">
              <a:buNone/>
            </a:pPr>
            <a:r>
              <a:rPr dirty="0" sz="3200" lang="en-US" u="sng">
                <a:latin typeface="Times New Roman" panose="02020603050405020304" pitchFamily="18" charset="0"/>
                <a:cs typeface="Times New Roman" panose="02020603050405020304" pitchFamily="18" charset="0"/>
              </a:rPr>
              <a:t>Cell</a:t>
            </a:r>
            <a:r>
              <a:rPr dirty="0" sz="3200" lang="en-US">
                <a:latin typeface="Times New Roman" panose="02020603050405020304" pitchFamily="18" charset="0"/>
                <a:cs typeface="Times New Roman" panose="02020603050405020304" pitchFamily="18" charset="0"/>
              </a:rPr>
              <a:t> phone usage has </a:t>
            </a:r>
            <a:r>
              <a:rPr dirty="0" sz="3200" lang="en-US" u="sng">
                <a:latin typeface="Times New Roman" panose="02020603050405020304" pitchFamily="18" charset="0"/>
                <a:cs typeface="Times New Roman" panose="02020603050405020304" pitchFamily="18" charset="0"/>
              </a:rPr>
              <a:t>exploded</a:t>
            </a:r>
            <a:r>
              <a:rPr dirty="0" sz="3200" lang="en-US">
                <a:latin typeface="Times New Roman" panose="02020603050405020304" pitchFamily="18" charset="0"/>
                <a:cs typeface="Times New Roman" panose="02020603050405020304" pitchFamily="18" charset="0"/>
              </a:rPr>
              <a:t> over the past </a:t>
            </a:r>
            <a:r>
              <a:rPr dirty="0" sz="3200" lang="en-US" u="sng">
                <a:latin typeface="Times New Roman" panose="02020603050405020304" pitchFamily="18" charset="0"/>
                <a:cs typeface="Times New Roman" panose="02020603050405020304" pitchFamily="18" charset="0"/>
              </a:rPr>
              <a:t>decade</a:t>
            </a:r>
            <a:r>
              <a:rPr dirty="0" sz="3200" lang="en-US">
                <a:latin typeface="Times New Roman" panose="02020603050405020304" pitchFamily="18" charset="0"/>
                <a:cs typeface="Times New Roman" panose="02020603050405020304" pitchFamily="18" charset="0"/>
              </a:rPr>
              <a:t> and continues </a:t>
            </a:r>
            <a:r>
              <a:rPr dirty="0" sz="3200" lang="en-US" u="sng">
                <a:latin typeface="Times New Roman" panose="02020603050405020304" pitchFamily="18" charset="0"/>
                <a:cs typeface="Times New Roman" panose="02020603050405020304" pitchFamily="18" charset="0"/>
              </a:rPr>
              <a:t>to rise</a:t>
            </a:r>
            <a:r>
              <a:rPr dirty="0" sz="3200" lang="en-US">
                <a:latin typeface="Times New Roman" panose="02020603050405020304" pitchFamily="18" charset="0"/>
                <a:cs typeface="Times New Roman" panose="02020603050405020304" pitchFamily="18" charset="0"/>
              </a:rPr>
              <a:t>. Today there are </a:t>
            </a:r>
            <a:r>
              <a:rPr dirty="0" sz="3200" lang="en-US" u="sng">
                <a:latin typeface="Times New Roman" panose="02020603050405020304" pitchFamily="18" charset="0"/>
                <a:cs typeface="Times New Roman" panose="02020603050405020304" pitchFamily="18" charset="0"/>
              </a:rPr>
              <a:t>over</a:t>
            </a:r>
            <a:r>
              <a:rPr dirty="0" sz="3200" lang="en-US">
                <a:latin typeface="Times New Roman" panose="02020603050405020304" pitchFamily="18" charset="0"/>
                <a:cs typeface="Times New Roman" panose="02020603050405020304" pitchFamily="18" charset="0"/>
              </a:rPr>
              <a:t> one billion phone users </a:t>
            </a:r>
            <a:r>
              <a:rPr dirty="0" sz="3200" lang="en-US" u="sng">
                <a:latin typeface="Times New Roman" panose="02020603050405020304" pitchFamily="18" charset="0"/>
                <a:cs typeface="Times New Roman" panose="02020603050405020304" pitchFamily="18" charset="0"/>
              </a:rPr>
              <a:t>worldwide</a:t>
            </a:r>
            <a:r>
              <a:rPr dirty="0" sz="3200" lang="en-US">
                <a:latin typeface="Times New Roman" panose="02020603050405020304" pitchFamily="18" charset="0"/>
                <a:cs typeface="Times New Roman" panose="02020603050405020304" pitchFamily="18" charset="0"/>
              </a:rPr>
              <a:t>. </a:t>
            </a:r>
            <a:r>
              <a:rPr dirty="0" sz="3200" lang="en-US" u="sng">
                <a:latin typeface="Times New Roman" panose="02020603050405020304" pitchFamily="18" charset="0"/>
                <a:cs typeface="Times New Roman" panose="02020603050405020304" pitchFamily="18" charset="0"/>
              </a:rPr>
              <a:t>Concern</a:t>
            </a:r>
            <a:r>
              <a:rPr dirty="0" sz="3200" lang="en-US">
                <a:latin typeface="Times New Roman" panose="02020603050405020304" pitchFamily="18" charset="0"/>
                <a:cs typeface="Times New Roman" panose="02020603050405020304" pitchFamily="18" charset="0"/>
              </a:rPr>
              <a:t> has arisen over whether cell phone usage can </a:t>
            </a:r>
            <a:r>
              <a:rPr dirty="0" sz="3200" lang="en-US" u="sng">
                <a:latin typeface="Times New Roman" panose="02020603050405020304" pitchFamily="18" charset="0"/>
                <a:cs typeface="Times New Roman" panose="02020603050405020304" pitchFamily="18" charset="0"/>
              </a:rPr>
              <a:t>harm</a:t>
            </a:r>
            <a:r>
              <a:rPr dirty="0" sz="3200" lang="en-US">
                <a:latin typeface="Times New Roman" panose="02020603050405020304" pitchFamily="18" charset="0"/>
                <a:cs typeface="Times New Roman" panose="02020603050405020304" pitchFamily="18" charset="0"/>
              </a:rPr>
              <a:t> a person’s health. </a:t>
            </a:r>
            <a:r>
              <a:rPr dirty="0" sz="3200" lang="en-US" u="sng">
                <a:latin typeface="Times New Roman" panose="02020603050405020304" pitchFamily="18" charset="0"/>
                <a:cs typeface="Times New Roman" panose="02020603050405020304" pitchFamily="18" charset="0"/>
              </a:rPr>
              <a:t>Brain cancer rates</a:t>
            </a:r>
            <a:r>
              <a:rPr dirty="0" sz="3200" lang="en-US">
                <a:latin typeface="Times New Roman" panose="02020603050405020304" pitchFamily="18" charset="0"/>
                <a:cs typeface="Times New Roman" panose="02020603050405020304" pitchFamily="18" charset="0"/>
              </a:rPr>
              <a:t> in the United States have </a:t>
            </a:r>
            <a:r>
              <a:rPr dirty="0" sz="3200" lang="en-US" u="sng">
                <a:latin typeface="Times New Roman" panose="02020603050405020304" pitchFamily="18" charset="0"/>
                <a:cs typeface="Times New Roman" panose="02020603050405020304" pitchFamily="18" charset="0"/>
              </a:rPr>
              <a:t>risen</a:t>
            </a:r>
            <a:r>
              <a:rPr dirty="0" sz="3200" lang="en-US">
                <a:latin typeface="Times New Roman" panose="02020603050405020304" pitchFamily="18" charset="0"/>
                <a:cs typeface="Times New Roman" panose="02020603050405020304" pitchFamily="18" charset="0"/>
              </a:rPr>
              <a:t> since cell phones were introduced, leading some people to wonder if cell phone usage is </a:t>
            </a:r>
            <a:r>
              <a:rPr dirty="0" sz="3200" lang="en-US" u="sng">
                <a:latin typeface="Times New Roman" panose="02020603050405020304" pitchFamily="18" charset="0"/>
                <a:cs typeface="Times New Roman" panose="02020603050405020304" pitchFamily="18" charset="0"/>
              </a:rPr>
              <a:t>the reason for</a:t>
            </a:r>
            <a:r>
              <a:rPr dirty="0" sz="3200" lang="en-US">
                <a:latin typeface="Times New Roman" panose="02020603050405020304" pitchFamily="18" charset="0"/>
                <a:cs typeface="Times New Roman" panose="02020603050405020304" pitchFamily="18" charset="0"/>
              </a:rPr>
              <a:t> the </a:t>
            </a:r>
            <a:r>
              <a:rPr dirty="0" sz="3200" lang="en-US" u="sng">
                <a:latin typeface="Times New Roman" panose="02020603050405020304" pitchFamily="18" charset="0"/>
                <a:cs typeface="Times New Roman" panose="02020603050405020304" pitchFamily="18" charset="0"/>
              </a:rPr>
              <a:t>increase</a:t>
            </a:r>
            <a:r>
              <a:rPr dirty="0" sz="3200" lang="en-US">
                <a:latin typeface="Times New Roman" panose="02020603050405020304" pitchFamily="18" charset="0"/>
                <a:cs typeface="Times New Roman" panose="02020603050405020304" pitchFamily="18" charset="0"/>
              </a:rPr>
              <a:t>.</a:t>
            </a:r>
          </a:p>
          <a:p>
            <a:pPr algn="just" indent="0" marL="0">
              <a:buNone/>
            </a:pPr>
            <a:endParaRPr dirty="0" sz="320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42" name="Content Placeholder 2"/>
          <p:cNvSpPr>
            <a:spLocks noGrp="1"/>
          </p:cNvSpPr>
          <p:nvPr>
            <p:ph idx="1"/>
          </p:nvPr>
        </p:nvSpPr>
        <p:spPr>
          <a:xfrm>
            <a:off x="2589212" y="832835"/>
            <a:ext cx="8915400" cy="3777622"/>
          </a:xfrm>
        </p:spPr>
        <p:txBody>
          <a:bodyPr>
            <a:noAutofit/>
          </a:bodyPr>
          <a:p>
            <a:pPr algn="just" indent="0" marL="0">
              <a:buNone/>
            </a:pPr>
            <a:r>
              <a:rPr dirty="0" sz="3200" lang="en-US" u="sng">
                <a:latin typeface="Times New Roman" panose="02020603050405020304" pitchFamily="18" charset="0"/>
                <a:cs typeface="Times New Roman" panose="02020603050405020304" pitchFamily="18" charset="0"/>
              </a:rPr>
              <a:t>Mobile</a:t>
            </a:r>
            <a:r>
              <a:rPr dirty="0" sz="3200" lang="en-US">
                <a:latin typeface="Times New Roman" panose="02020603050405020304" pitchFamily="18" charset="0"/>
                <a:cs typeface="Times New Roman" panose="02020603050405020304" pitchFamily="18" charset="0"/>
              </a:rPr>
              <a:t> phone usage has </a:t>
            </a:r>
            <a:r>
              <a:rPr dirty="0" sz="3200" lang="en-US" u="sng">
                <a:latin typeface="Times New Roman" panose="02020603050405020304" pitchFamily="18" charset="0"/>
                <a:cs typeface="Times New Roman" panose="02020603050405020304" pitchFamily="18" charset="0"/>
              </a:rPr>
              <a:t>increased sharply</a:t>
            </a:r>
            <a:r>
              <a:rPr dirty="0" sz="3200" lang="en-US">
                <a:latin typeface="Times New Roman" panose="02020603050405020304" pitchFamily="18" charset="0"/>
                <a:cs typeface="Times New Roman" panose="02020603050405020304" pitchFamily="18" charset="0"/>
              </a:rPr>
              <a:t> over the past </a:t>
            </a:r>
            <a:r>
              <a:rPr dirty="0" sz="3200" lang="en-US" u="sng">
                <a:latin typeface="Times New Roman" panose="02020603050405020304" pitchFamily="18" charset="0"/>
                <a:cs typeface="Times New Roman" panose="02020603050405020304" pitchFamily="18" charset="0"/>
              </a:rPr>
              <a:t>10 years</a:t>
            </a:r>
            <a:r>
              <a:rPr dirty="0" sz="3200" lang="en-US">
                <a:latin typeface="Times New Roman" panose="02020603050405020304" pitchFamily="18" charset="0"/>
                <a:cs typeface="Times New Roman" panose="02020603050405020304" pitchFamily="18" charset="0"/>
              </a:rPr>
              <a:t> and continues </a:t>
            </a:r>
            <a:r>
              <a:rPr dirty="0" sz="3200" lang="en-US" u="sng">
                <a:latin typeface="Times New Roman" panose="02020603050405020304" pitchFamily="18" charset="0"/>
                <a:cs typeface="Times New Roman" panose="02020603050405020304" pitchFamily="18" charset="0"/>
              </a:rPr>
              <a:t>to grow</a:t>
            </a:r>
            <a:r>
              <a:rPr dirty="0" sz="3200" lang="en-US">
                <a:latin typeface="Times New Roman" panose="02020603050405020304" pitchFamily="18" charset="0"/>
                <a:cs typeface="Times New Roman" panose="02020603050405020304" pitchFamily="18" charset="0"/>
              </a:rPr>
              <a:t>. Today there are </a:t>
            </a:r>
            <a:r>
              <a:rPr dirty="0" sz="3200" lang="en-US" u="sng">
                <a:latin typeface="Times New Roman" panose="02020603050405020304" pitchFamily="18" charset="0"/>
                <a:cs typeface="Times New Roman" panose="02020603050405020304" pitchFamily="18" charset="0"/>
              </a:rPr>
              <a:t>more than</a:t>
            </a:r>
            <a:r>
              <a:rPr dirty="0" sz="3200" lang="en-US">
                <a:latin typeface="Times New Roman" panose="02020603050405020304" pitchFamily="18" charset="0"/>
                <a:cs typeface="Times New Roman" panose="02020603050405020304" pitchFamily="18" charset="0"/>
              </a:rPr>
              <a:t> one billion phone users </a:t>
            </a:r>
            <a:r>
              <a:rPr dirty="0" sz="3200" lang="en-US" u="sng">
                <a:latin typeface="Times New Roman" panose="02020603050405020304" pitchFamily="18" charset="0"/>
                <a:cs typeface="Times New Roman" panose="02020603050405020304" pitchFamily="18" charset="0"/>
              </a:rPr>
              <a:t>around the globe</a:t>
            </a:r>
            <a:r>
              <a:rPr dirty="0" sz="3200" lang="en-US">
                <a:latin typeface="Times New Roman" panose="02020603050405020304" pitchFamily="18" charset="0"/>
                <a:cs typeface="Times New Roman" panose="02020603050405020304" pitchFamily="18" charset="0"/>
              </a:rPr>
              <a:t>. </a:t>
            </a:r>
            <a:r>
              <a:rPr dirty="0" sz="3200" lang="en-US" u="sng">
                <a:latin typeface="Times New Roman" panose="02020603050405020304" pitchFamily="18" charset="0"/>
                <a:cs typeface="Times New Roman" panose="02020603050405020304" pitchFamily="18" charset="0"/>
              </a:rPr>
              <a:t>Questions have</a:t>
            </a:r>
            <a:r>
              <a:rPr dirty="0" sz="3200" lang="en-US">
                <a:latin typeface="Times New Roman" panose="02020603050405020304" pitchFamily="18" charset="0"/>
                <a:cs typeface="Times New Roman" panose="02020603050405020304" pitchFamily="18" charset="0"/>
              </a:rPr>
              <a:t> arisen over whether cell phone usage can </a:t>
            </a:r>
            <a:r>
              <a:rPr dirty="0" sz="3200" lang="en-US" u="sng">
                <a:latin typeface="Times New Roman" panose="02020603050405020304" pitchFamily="18" charset="0"/>
                <a:cs typeface="Times New Roman" panose="02020603050405020304" pitchFamily="18" charset="0"/>
              </a:rPr>
              <a:t>negatively impact</a:t>
            </a:r>
            <a:r>
              <a:rPr dirty="0" sz="3200" lang="en-US">
                <a:latin typeface="Times New Roman" panose="02020603050405020304" pitchFamily="18" charset="0"/>
                <a:cs typeface="Times New Roman" panose="02020603050405020304" pitchFamily="18" charset="0"/>
              </a:rPr>
              <a:t> a person’s health. </a:t>
            </a:r>
            <a:r>
              <a:rPr dirty="0" sz="3200" lang="en-US" u="sng">
                <a:latin typeface="Times New Roman" panose="02020603050405020304" pitchFamily="18" charset="0"/>
                <a:cs typeface="Times New Roman" panose="02020603050405020304" pitchFamily="18" charset="0"/>
              </a:rPr>
              <a:t>The number of brain cancer</a:t>
            </a:r>
            <a:r>
              <a:rPr dirty="0" sz="3200" lang="en-US">
                <a:latin typeface="Times New Roman" panose="02020603050405020304" pitchFamily="18" charset="0"/>
                <a:cs typeface="Times New Roman" panose="02020603050405020304" pitchFamily="18" charset="0"/>
              </a:rPr>
              <a:t> </a:t>
            </a:r>
            <a:r>
              <a:rPr dirty="0" sz="3200" lang="en-US" u="sng">
                <a:latin typeface="Times New Roman" panose="02020603050405020304" pitchFamily="18" charset="0"/>
                <a:cs typeface="Times New Roman" panose="02020603050405020304" pitchFamily="18" charset="0"/>
              </a:rPr>
              <a:t>patients</a:t>
            </a:r>
            <a:r>
              <a:rPr dirty="0" sz="3200" lang="en-US">
                <a:latin typeface="Times New Roman" panose="02020603050405020304" pitchFamily="18" charset="0"/>
                <a:cs typeface="Times New Roman" panose="02020603050405020304" pitchFamily="18" charset="0"/>
              </a:rPr>
              <a:t> in the United States has </a:t>
            </a:r>
            <a:r>
              <a:rPr dirty="0" sz="3200" lang="en-US" u="sng">
                <a:latin typeface="Times New Roman" panose="02020603050405020304" pitchFamily="18" charset="0"/>
                <a:cs typeface="Times New Roman" panose="02020603050405020304" pitchFamily="18" charset="0"/>
              </a:rPr>
              <a:t>increased</a:t>
            </a:r>
            <a:r>
              <a:rPr dirty="0" sz="3200" lang="en-US">
                <a:latin typeface="Times New Roman" panose="02020603050405020304" pitchFamily="18" charset="0"/>
                <a:cs typeface="Times New Roman" panose="02020603050405020304" pitchFamily="18" charset="0"/>
              </a:rPr>
              <a:t> since cell phones were introduced, leading some people to wonder if cell phone usage is </a:t>
            </a:r>
            <a:r>
              <a:rPr dirty="0" sz="3200" lang="en-US" u="sng">
                <a:latin typeface="Times New Roman" panose="02020603050405020304" pitchFamily="18" charset="0"/>
                <a:cs typeface="Times New Roman" panose="02020603050405020304" pitchFamily="18" charset="0"/>
              </a:rPr>
              <a:t>the cause of</a:t>
            </a:r>
            <a:r>
              <a:rPr dirty="0" sz="3200" lang="en-US">
                <a:latin typeface="Times New Roman" panose="02020603050405020304" pitchFamily="18" charset="0"/>
                <a:cs typeface="Times New Roman" panose="02020603050405020304" pitchFamily="18" charset="0"/>
              </a:rPr>
              <a:t> the </a:t>
            </a:r>
            <a:r>
              <a:rPr dirty="0" sz="3200" lang="en-US" u="sng" smtClean="0">
                <a:latin typeface="Times New Roman" panose="02020603050405020304" pitchFamily="18" charset="0"/>
                <a:cs typeface="Times New Roman" panose="02020603050405020304" pitchFamily="18" charset="0"/>
              </a:rPr>
              <a:t>change.</a:t>
            </a:r>
            <a:endParaRPr dirty="0" sz="32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43" name="Title 1"/>
          <p:cNvSpPr>
            <a:spLocks noGrp="1"/>
          </p:cNvSpPr>
          <p:nvPr>
            <p:ph type="title"/>
          </p:nvPr>
        </p:nvSpPr>
        <p:spPr/>
        <p:txBody>
          <a:bodyPr/>
          <a:p>
            <a:r>
              <a:rPr b="1" dirty="0" lang="en-US"/>
              <a:t>Techniques for paraphrasing</a:t>
            </a:r>
            <a:endParaRPr dirty="0" lang="en-US"/>
          </a:p>
        </p:txBody>
      </p:sp>
      <p:sp>
        <p:nvSpPr>
          <p:cNvPr id="1048644" name="Content Placeholder 2"/>
          <p:cNvSpPr>
            <a:spLocks noGrp="1"/>
          </p:cNvSpPr>
          <p:nvPr>
            <p:ph idx="1"/>
          </p:nvPr>
        </p:nvSpPr>
        <p:spPr/>
        <p:txBody>
          <a:bodyPr>
            <a:normAutofit/>
          </a:bodyPr>
          <a:p>
            <a:r>
              <a:rPr dirty="0" sz="2800" lang="en-US">
                <a:latin typeface="Times New Roman" panose="02020603050405020304" pitchFamily="18" charset="0"/>
                <a:cs typeface="Times New Roman" panose="02020603050405020304" pitchFamily="18" charset="0"/>
              </a:rPr>
              <a:t>Changing word class:</a:t>
            </a:r>
          </a:p>
          <a:p>
            <a:r>
              <a:rPr dirty="0" sz="2800" i="1" lang="en-US">
                <a:latin typeface="Times New Roman" panose="02020603050405020304" pitchFamily="18" charset="0"/>
                <a:cs typeface="Times New Roman" panose="02020603050405020304" pitchFamily="18" charset="0"/>
              </a:rPr>
              <a:t>explanation (n.) &gt; explain (v</a:t>
            </a:r>
            <a:r>
              <a:rPr dirty="0" sz="2800" i="1" lang="en-US" smtClean="0">
                <a:latin typeface="Times New Roman" panose="02020603050405020304" pitchFamily="18" charset="0"/>
                <a:cs typeface="Times New Roman" panose="02020603050405020304" pitchFamily="18" charset="0"/>
              </a:rPr>
              <a:t>.)/</a:t>
            </a:r>
          </a:p>
          <a:p>
            <a:r>
              <a:rPr dirty="0" sz="2800" i="1" lang="en-US" smtClean="0">
                <a:latin typeface="Times New Roman" panose="02020603050405020304" pitchFamily="18" charset="0"/>
                <a:cs typeface="Times New Roman" panose="02020603050405020304" pitchFamily="18" charset="0"/>
              </a:rPr>
              <a:t>mechanical </a:t>
            </a:r>
            <a:r>
              <a:rPr dirty="0" sz="2800" i="1" lang="en-US">
                <a:latin typeface="Times New Roman" panose="02020603050405020304" pitchFamily="18" charset="0"/>
                <a:cs typeface="Times New Roman" panose="02020603050405020304" pitchFamily="18" charset="0"/>
              </a:rPr>
              <a:t>(adj.) &gt; </a:t>
            </a:r>
            <a:r>
              <a:rPr dirty="0" sz="2800" i="1" lang="en-US" err="1">
                <a:latin typeface="Times New Roman" panose="02020603050405020304" pitchFamily="18" charset="0"/>
                <a:cs typeface="Times New Roman" panose="02020603050405020304" pitchFamily="18" charset="0"/>
              </a:rPr>
              <a:t>mechanise</a:t>
            </a:r>
            <a:r>
              <a:rPr dirty="0" sz="2800" i="1" lang="en-US">
                <a:latin typeface="Times New Roman" panose="02020603050405020304" pitchFamily="18" charset="0"/>
                <a:cs typeface="Times New Roman" panose="02020603050405020304" pitchFamily="18" charset="0"/>
              </a:rPr>
              <a:t> (v</a:t>
            </a:r>
            <a:r>
              <a:rPr dirty="0" sz="2800" i="1" lang="en-US" smtClean="0">
                <a:latin typeface="Times New Roman" panose="02020603050405020304" pitchFamily="18" charset="0"/>
                <a:cs typeface="Times New Roman" panose="02020603050405020304" pitchFamily="18" charset="0"/>
              </a:rPr>
              <a:t>.)/</a:t>
            </a:r>
          </a:p>
          <a:p>
            <a:r>
              <a:rPr dirty="0" sz="2800" i="1" lang="en-US" smtClean="0">
                <a:latin typeface="Times New Roman" panose="02020603050405020304" pitchFamily="18" charset="0"/>
                <a:cs typeface="Times New Roman" panose="02020603050405020304" pitchFamily="18" charset="0"/>
              </a:rPr>
              <a:t>profitable </a:t>
            </a:r>
            <a:r>
              <a:rPr dirty="0" sz="2800" i="1" lang="en-US">
                <a:latin typeface="Times New Roman" panose="02020603050405020304" pitchFamily="18" charset="0"/>
                <a:cs typeface="Times New Roman" panose="02020603050405020304" pitchFamily="18" charset="0"/>
              </a:rPr>
              <a:t>(adj.) </a:t>
            </a:r>
            <a:r>
              <a:rPr dirty="0" sz="2800" i="1" lang="en-US" smtClean="0">
                <a:latin typeface="Times New Roman" panose="02020603050405020304" pitchFamily="18" charset="0"/>
                <a:cs typeface="Times New Roman" panose="02020603050405020304" pitchFamily="18" charset="0"/>
              </a:rPr>
              <a:t>&gt; profitability </a:t>
            </a:r>
            <a:r>
              <a:rPr dirty="0" sz="2800" i="1" lang="en-US">
                <a:latin typeface="Times New Roman" panose="02020603050405020304" pitchFamily="18" charset="0"/>
                <a:cs typeface="Times New Roman" panose="02020603050405020304" pitchFamily="18" charset="0"/>
              </a:rPr>
              <a:t>(n.)</a:t>
            </a:r>
            <a:endParaRPr dirty="0" sz="280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645" name="Title 1"/>
          <p:cNvSpPr>
            <a:spLocks noGrp="1"/>
          </p:cNvSpPr>
          <p:nvPr>
            <p:ph type="title"/>
          </p:nvPr>
        </p:nvSpPr>
        <p:spPr>
          <a:xfrm>
            <a:off x="2592925" y="186226"/>
            <a:ext cx="8911687" cy="1280890"/>
          </a:xfrm>
        </p:spPr>
        <p:txBody>
          <a:bodyPr/>
          <a:p>
            <a:r>
              <a:rPr dirty="0" lang="en-US" smtClean="0"/>
              <a:t>Changing word class</a:t>
            </a:r>
            <a:endParaRPr dirty="0" lang="en-US"/>
          </a:p>
        </p:txBody>
      </p:sp>
      <p:sp>
        <p:nvSpPr>
          <p:cNvPr id="1048646" name="Content Placeholder 2"/>
          <p:cNvSpPr>
            <a:spLocks noGrp="1"/>
          </p:cNvSpPr>
          <p:nvPr>
            <p:ph idx="1"/>
          </p:nvPr>
        </p:nvSpPr>
        <p:spPr>
          <a:xfrm>
            <a:off x="2589212" y="1463899"/>
            <a:ext cx="8915400" cy="3777622"/>
          </a:xfrm>
        </p:spPr>
        <p:txBody>
          <a:bodyPr>
            <a:noAutofit/>
          </a:bodyPr>
          <a:p>
            <a:pPr indent="0" marL="0">
              <a:buNone/>
            </a:pPr>
            <a:endParaRPr dirty="0" sz="2000" lang="en-US">
              <a:latin typeface="Times New Roman" panose="02020603050405020304" pitchFamily="18" charset="0"/>
              <a:cs typeface="Times New Roman" panose="02020603050405020304" pitchFamily="18" charset="0"/>
            </a:endParaRPr>
          </a:p>
          <a:p>
            <a:r>
              <a:rPr dirty="0" sz="2000" lang="en-US">
                <a:latin typeface="Times New Roman" panose="02020603050405020304" pitchFamily="18" charset="0"/>
                <a:cs typeface="Times New Roman" panose="02020603050405020304" pitchFamily="18" charset="0"/>
              </a:rPr>
              <a:t>1. To </a:t>
            </a:r>
            <a:r>
              <a:rPr dirty="0" sz="2000" lang="en-US" err="1">
                <a:latin typeface="Times New Roman" panose="02020603050405020304" pitchFamily="18" charset="0"/>
                <a:cs typeface="Times New Roman" panose="02020603050405020304" pitchFamily="18" charset="0"/>
              </a:rPr>
              <a:t>analyse</a:t>
            </a:r>
            <a:r>
              <a:rPr dirty="0" sz="2000" lang="en-US">
                <a:latin typeface="Times New Roman" panose="02020603050405020304" pitchFamily="18" charset="0"/>
                <a:cs typeface="Times New Roman" panose="02020603050405020304" pitchFamily="18" charset="0"/>
              </a:rPr>
              <a:t> (change to noun) </a:t>
            </a:r>
          </a:p>
          <a:p>
            <a:r>
              <a:rPr dirty="0" sz="2000" lang="en-US">
                <a:latin typeface="Times New Roman" panose="02020603050405020304" pitchFamily="18" charset="0"/>
                <a:cs typeface="Times New Roman" panose="02020603050405020304" pitchFamily="18" charset="0"/>
              </a:rPr>
              <a:t>2. To </a:t>
            </a:r>
            <a:r>
              <a:rPr dirty="0" sz="2000" lang="en-US" err="1">
                <a:latin typeface="Times New Roman" panose="02020603050405020304" pitchFamily="18" charset="0"/>
                <a:cs typeface="Times New Roman" panose="02020603050405020304" pitchFamily="18" charset="0"/>
              </a:rPr>
              <a:t>analyse</a:t>
            </a:r>
            <a:r>
              <a:rPr dirty="0" sz="2000" lang="en-US">
                <a:latin typeface="Times New Roman" panose="02020603050405020304" pitchFamily="18" charset="0"/>
                <a:cs typeface="Times New Roman" panose="02020603050405020304" pitchFamily="18" charset="0"/>
              </a:rPr>
              <a:t> (change to adjective) </a:t>
            </a:r>
          </a:p>
          <a:p>
            <a:r>
              <a:rPr dirty="0" sz="2000" lang="en-US">
                <a:latin typeface="Times New Roman" panose="02020603050405020304" pitchFamily="18" charset="0"/>
                <a:cs typeface="Times New Roman" panose="02020603050405020304" pitchFamily="18" charset="0"/>
              </a:rPr>
              <a:t>3. Evaluation (change to verb) </a:t>
            </a:r>
          </a:p>
          <a:p>
            <a:r>
              <a:rPr dirty="0" sz="2000" lang="en-US">
                <a:latin typeface="Times New Roman" panose="02020603050405020304" pitchFamily="18" charset="0"/>
                <a:cs typeface="Times New Roman" panose="02020603050405020304" pitchFamily="18" charset="0"/>
              </a:rPr>
              <a:t>4. Theoretical (change to verb) </a:t>
            </a:r>
          </a:p>
          <a:p>
            <a:r>
              <a:rPr dirty="0" sz="2000" lang="en-US">
                <a:latin typeface="Times New Roman" panose="02020603050405020304" pitchFamily="18" charset="0"/>
                <a:cs typeface="Times New Roman" panose="02020603050405020304" pitchFamily="18" charset="0"/>
              </a:rPr>
              <a:t>5. Problem (change to adjective) </a:t>
            </a:r>
          </a:p>
          <a:p>
            <a:r>
              <a:rPr dirty="0" sz="2000" lang="en-US">
                <a:latin typeface="Times New Roman" panose="02020603050405020304" pitchFamily="18" charset="0"/>
                <a:cs typeface="Times New Roman" panose="02020603050405020304" pitchFamily="18" charset="0"/>
              </a:rPr>
              <a:t>6. To expect (change to noun) </a:t>
            </a:r>
          </a:p>
          <a:p>
            <a:r>
              <a:rPr dirty="0" sz="2000" lang="en-US">
                <a:latin typeface="Times New Roman" panose="02020603050405020304" pitchFamily="18" charset="0"/>
                <a:cs typeface="Times New Roman" panose="02020603050405020304" pitchFamily="18" charset="0"/>
              </a:rPr>
              <a:t>7. To agree (change to opposite verb) </a:t>
            </a:r>
          </a:p>
          <a:p>
            <a:r>
              <a:rPr dirty="0" sz="2000" lang="en-US">
                <a:latin typeface="Times New Roman" panose="02020603050405020304" pitchFamily="18" charset="0"/>
                <a:cs typeface="Times New Roman" panose="02020603050405020304" pitchFamily="18" charset="0"/>
              </a:rPr>
              <a:t>8. </a:t>
            </a:r>
            <a:r>
              <a:rPr dirty="0" sz="2000" lang="en-US" err="1">
                <a:latin typeface="Times New Roman" panose="02020603050405020304" pitchFamily="18" charset="0"/>
                <a:cs typeface="Times New Roman" panose="02020603050405020304" pitchFamily="18" charset="0"/>
              </a:rPr>
              <a:t>Organised</a:t>
            </a:r>
            <a:r>
              <a:rPr dirty="0" sz="2000" lang="en-US">
                <a:latin typeface="Times New Roman" panose="02020603050405020304" pitchFamily="18" charset="0"/>
                <a:cs typeface="Times New Roman" panose="02020603050405020304" pitchFamily="18" charset="0"/>
              </a:rPr>
              <a:t> (change to opposite adjective) </a:t>
            </a:r>
          </a:p>
          <a:p>
            <a:r>
              <a:rPr dirty="0" sz="2000" lang="en-US">
                <a:latin typeface="Times New Roman" panose="02020603050405020304" pitchFamily="18" charset="0"/>
                <a:cs typeface="Times New Roman" panose="02020603050405020304" pitchFamily="18" charset="0"/>
              </a:rPr>
              <a:t>9. To prove (change to noun) </a:t>
            </a:r>
          </a:p>
          <a:p>
            <a:r>
              <a:rPr dirty="0" sz="2000" lang="en-US">
                <a:latin typeface="Times New Roman" panose="02020603050405020304" pitchFamily="18" charset="0"/>
                <a:cs typeface="Times New Roman" panose="02020603050405020304" pitchFamily="18" charset="0"/>
              </a:rPr>
              <a:t>10.To prove (change to opposite verb) </a:t>
            </a:r>
          </a:p>
          <a:p>
            <a:pPr indent="0" marL="0">
              <a:buNone/>
            </a:pPr>
            <a:endParaRPr dirty="0" sz="200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47" name="Title 1"/>
          <p:cNvSpPr>
            <a:spLocks noGrp="1"/>
          </p:cNvSpPr>
          <p:nvPr>
            <p:ph type="title"/>
          </p:nvPr>
        </p:nvSpPr>
        <p:spPr>
          <a:xfrm>
            <a:off x="2592925" y="31682"/>
            <a:ext cx="8911687" cy="1280890"/>
          </a:xfrm>
        </p:spPr>
        <p:txBody>
          <a:bodyPr/>
          <a:p>
            <a:r>
              <a:rPr dirty="0" lang="en-US" smtClean="0"/>
              <a:t>Keys</a:t>
            </a:r>
            <a:endParaRPr dirty="0" lang="en-US"/>
          </a:p>
        </p:txBody>
      </p:sp>
      <p:sp>
        <p:nvSpPr>
          <p:cNvPr id="1048648" name="Content Placeholder 2"/>
          <p:cNvSpPr>
            <a:spLocks noGrp="1"/>
          </p:cNvSpPr>
          <p:nvPr>
            <p:ph idx="1"/>
          </p:nvPr>
        </p:nvSpPr>
        <p:spPr>
          <a:xfrm>
            <a:off x="2589212" y="1038897"/>
            <a:ext cx="8915400" cy="3777622"/>
          </a:xfrm>
        </p:spPr>
        <p:txBody>
          <a:bodyPr>
            <a:noAutofit/>
          </a:bodyPr>
          <a:p>
            <a:endParaRPr dirty="0" sz="2000" lang="en-US">
              <a:latin typeface="Times New Roman" panose="02020603050405020304" pitchFamily="18" charset="0"/>
              <a:cs typeface="Times New Roman" panose="02020603050405020304" pitchFamily="18" charset="0"/>
            </a:endParaRPr>
          </a:p>
          <a:p>
            <a:r>
              <a:rPr dirty="0" sz="2000" lang="en-US">
                <a:latin typeface="Times New Roman" panose="02020603050405020304" pitchFamily="18" charset="0"/>
                <a:cs typeface="Times New Roman" panose="02020603050405020304" pitchFamily="18" charset="0"/>
              </a:rPr>
              <a:t>1. analysis </a:t>
            </a:r>
          </a:p>
          <a:p>
            <a:r>
              <a:rPr dirty="0" sz="2000" lang="en-US">
                <a:latin typeface="Times New Roman" panose="02020603050405020304" pitchFamily="18" charset="0"/>
                <a:cs typeface="Times New Roman" panose="02020603050405020304" pitchFamily="18" charset="0"/>
              </a:rPr>
              <a:t>2. analytical </a:t>
            </a:r>
          </a:p>
          <a:p>
            <a:r>
              <a:rPr dirty="0" sz="2000" lang="en-US">
                <a:latin typeface="Times New Roman" panose="02020603050405020304" pitchFamily="18" charset="0"/>
                <a:cs typeface="Times New Roman" panose="02020603050405020304" pitchFamily="18" charset="0"/>
              </a:rPr>
              <a:t>3. to evaluate </a:t>
            </a:r>
          </a:p>
          <a:p>
            <a:r>
              <a:rPr dirty="0" sz="2000" lang="en-US">
                <a:latin typeface="Times New Roman" panose="02020603050405020304" pitchFamily="18" charset="0"/>
                <a:cs typeface="Times New Roman" panose="02020603050405020304" pitchFamily="18" charset="0"/>
              </a:rPr>
              <a:t>4. to </a:t>
            </a:r>
            <a:r>
              <a:rPr dirty="0" sz="2000" lang="en-US" err="1">
                <a:latin typeface="Times New Roman" panose="02020603050405020304" pitchFamily="18" charset="0"/>
                <a:cs typeface="Times New Roman" panose="02020603050405020304" pitchFamily="18" charset="0"/>
              </a:rPr>
              <a:t>theorise</a:t>
            </a:r>
            <a:r>
              <a:rPr dirty="0" sz="2000" lang="en-US">
                <a:latin typeface="Times New Roman" panose="02020603050405020304" pitchFamily="18" charset="0"/>
                <a:cs typeface="Times New Roman" panose="02020603050405020304" pitchFamily="18" charset="0"/>
              </a:rPr>
              <a:t> </a:t>
            </a:r>
          </a:p>
          <a:p>
            <a:r>
              <a:rPr dirty="0" sz="2000" lang="en-US">
                <a:latin typeface="Times New Roman" panose="02020603050405020304" pitchFamily="18" charset="0"/>
                <a:cs typeface="Times New Roman" panose="02020603050405020304" pitchFamily="18" charset="0"/>
              </a:rPr>
              <a:t>5. problematic </a:t>
            </a:r>
          </a:p>
          <a:p>
            <a:r>
              <a:rPr dirty="0" sz="2000" lang="en-US">
                <a:latin typeface="Times New Roman" panose="02020603050405020304" pitchFamily="18" charset="0"/>
                <a:cs typeface="Times New Roman" panose="02020603050405020304" pitchFamily="18" charset="0"/>
              </a:rPr>
              <a:t>6. expectation </a:t>
            </a:r>
          </a:p>
          <a:p>
            <a:r>
              <a:rPr dirty="0" sz="2000" lang="en-US">
                <a:latin typeface="Times New Roman" panose="02020603050405020304" pitchFamily="18" charset="0"/>
                <a:cs typeface="Times New Roman" panose="02020603050405020304" pitchFamily="18" charset="0"/>
              </a:rPr>
              <a:t>7. to disagree </a:t>
            </a:r>
          </a:p>
          <a:p>
            <a:r>
              <a:rPr dirty="0" sz="2000" lang="en-US">
                <a:latin typeface="Times New Roman" panose="02020603050405020304" pitchFamily="18" charset="0"/>
                <a:cs typeface="Times New Roman" panose="02020603050405020304" pitchFamily="18" charset="0"/>
              </a:rPr>
              <a:t>8. </a:t>
            </a:r>
            <a:r>
              <a:rPr dirty="0" sz="2000" lang="en-US" err="1">
                <a:latin typeface="Times New Roman" panose="02020603050405020304" pitchFamily="18" charset="0"/>
                <a:cs typeface="Times New Roman" panose="02020603050405020304" pitchFamily="18" charset="0"/>
              </a:rPr>
              <a:t>disorganised</a:t>
            </a:r>
            <a:r>
              <a:rPr dirty="0" sz="2000" lang="en-US">
                <a:latin typeface="Times New Roman" panose="02020603050405020304" pitchFamily="18" charset="0"/>
                <a:cs typeface="Times New Roman" panose="02020603050405020304" pitchFamily="18" charset="0"/>
              </a:rPr>
              <a:t> </a:t>
            </a:r>
          </a:p>
          <a:p>
            <a:r>
              <a:rPr dirty="0" sz="2000" lang="en-US">
                <a:latin typeface="Times New Roman" panose="02020603050405020304" pitchFamily="18" charset="0"/>
                <a:cs typeface="Times New Roman" panose="02020603050405020304" pitchFamily="18" charset="0"/>
              </a:rPr>
              <a:t>9. proof </a:t>
            </a:r>
          </a:p>
          <a:p>
            <a:r>
              <a:rPr dirty="0" sz="2000" lang="en-US">
                <a:latin typeface="Times New Roman" panose="02020603050405020304" pitchFamily="18" charset="0"/>
                <a:cs typeface="Times New Roman" panose="02020603050405020304" pitchFamily="18" charset="0"/>
              </a:rPr>
              <a:t>10.to disprove </a:t>
            </a:r>
          </a:p>
          <a:p>
            <a:pPr indent="0" marL="0">
              <a:buNone/>
            </a:pP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14" name="Title 1"/>
          <p:cNvSpPr>
            <a:spLocks noGrp="1"/>
          </p:cNvSpPr>
          <p:nvPr>
            <p:ph type="title"/>
          </p:nvPr>
        </p:nvSpPr>
        <p:spPr/>
        <p:txBody>
          <a:bodyPr/>
          <a:p>
            <a:r>
              <a:rPr b="1" dirty="0" lang="en-US">
                <a:latin typeface="Times New Roman" panose="02020603050405020304" pitchFamily="18" charset="0"/>
                <a:cs typeface="Times New Roman" panose="02020603050405020304" pitchFamily="18" charset="0"/>
              </a:rPr>
              <a:t>There are several reasons why students must avoid plagiarism:</a:t>
            </a:r>
          </a:p>
        </p:txBody>
      </p:sp>
      <p:sp>
        <p:nvSpPr>
          <p:cNvPr id="1048615" name="Content Placeholder 2"/>
          <p:cNvSpPr>
            <a:spLocks noGrp="1"/>
          </p:cNvSpPr>
          <p:nvPr>
            <p:ph idx="1"/>
          </p:nvPr>
        </p:nvSpPr>
        <p:spPr/>
        <p:txBody>
          <a:bodyPr>
            <a:noAutofit/>
          </a:bodyPr>
          <a:p>
            <a:r>
              <a:rPr dirty="0" sz="2800" lang="en-US">
                <a:latin typeface="Times New Roman" panose="02020603050405020304" pitchFamily="18" charset="0"/>
                <a:cs typeface="Times New Roman" panose="02020603050405020304" pitchFamily="18" charset="0"/>
              </a:rPr>
              <a:t>To show that they understand the rules of the academic community</a:t>
            </a:r>
          </a:p>
          <a:p>
            <a:r>
              <a:rPr dirty="0" sz="2800" lang="en-US" smtClean="0">
                <a:latin typeface="Times New Roman" panose="02020603050405020304" pitchFamily="18" charset="0"/>
                <a:cs typeface="Times New Roman" panose="02020603050405020304" pitchFamily="18" charset="0"/>
              </a:rPr>
              <a:t>Copying </a:t>
            </a:r>
            <a:r>
              <a:rPr dirty="0" sz="2800" lang="en-US">
                <a:latin typeface="Times New Roman" panose="02020603050405020304" pitchFamily="18" charset="0"/>
                <a:cs typeface="Times New Roman" panose="02020603050405020304" pitchFamily="18" charset="0"/>
              </a:rPr>
              <a:t>the work of others will not help them develop their own understanding</a:t>
            </a:r>
          </a:p>
          <a:p>
            <a:r>
              <a:rPr dirty="0" sz="2800" lang="en-US" smtClean="0">
                <a:latin typeface="Times New Roman" panose="02020603050405020304" pitchFamily="18" charset="0"/>
                <a:cs typeface="Times New Roman" panose="02020603050405020304" pitchFamily="18" charset="0"/>
              </a:rPr>
              <a:t>Plagiarism </a:t>
            </a:r>
            <a:r>
              <a:rPr dirty="0" sz="2800" lang="en-US">
                <a:latin typeface="Times New Roman" panose="02020603050405020304" pitchFamily="18" charset="0"/>
                <a:cs typeface="Times New Roman" panose="02020603050405020304" pitchFamily="18" charset="0"/>
              </a:rPr>
              <a:t>is easily detected by teachers and computer </a:t>
            </a:r>
            <a:r>
              <a:rPr dirty="0" sz="2800" lang="en-US" smtClean="0">
                <a:latin typeface="Times New Roman" panose="02020603050405020304" pitchFamily="18" charset="0"/>
                <a:cs typeface="Times New Roman" panose="02020603050405020304" pitchFamily="18" charset="0"/>
              </a:rPr>
              <a:t>software</a:t>
            </a:r>
            <a:endParaRPr dirty="0" sz="280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649" name="Title 1"/>
          <p:cNvSpPr>
            <a:spLocks noGrp="1"/>
          </p:cNvSpPr>
          <p:nvPr>
            <p:ph type="title"/>
          </p:nvPr>
        </p:nvSpPr>
        <p:spPr/>
        <p:txBody>
          <a:bodyPr/>
          <a:p>
            <a:r>
              <a:rPr b="1" dirty="0" lang="en-US"/>
              <a:t>Techniques for paraphrasing</a:t>
            </a:r>
            <a:endParaRPr dirty="0" lang="en-US"/>
          </a:p>
        </p:txBody>
      </p:sp>
      <p:sp>
        <p:nvSpPr>
          <p:cNvPr id="1048650" name="Content Placeholder 2"/>
          <p:cNvSpPr>
            <a:spLocks noGrp="1"/>
          </p:cNvSpPr>
          <p:nvPr>
            <p:ph idx="1"/>
          </p:nvPr>
        </p:nvSpPr>
        <p:spPr/>
        <p:txBody>
          <a:bodyPr>
            <a:normAutofit/>
          </a:bodyPr>
          <a:p>
            <a:r>
              <a:rPr dirty="0" sz="2800" lang="en-US">
                <a:latin typeface="Times New Roman" panose="02020603050405020304" pitchFamily="18" charset="0"/>
                <a:cs typeface="Times New Roman" panose="02020603050405020304" pitchFamily="18" charset="0"/>
              </a:rPr>
              <a:t>Changing word order:</a:t>
            </a:r>
          </a:p>
          <a:p>
            <a:r>
              <a:rPr dirty="0" sz="2800" i="1" lang="en-US">
                <a:latin typeface="Times New Roman" panose="02020603050405020304" pitchFamily="18" charset="0"/>
                <a:cs typeface="Times New Roman" panose="02020603050405020304" pitchFamily="18" charset="0"/>
              </a:rPr>
              <a:t>. . . the best explanation for the British location of the Industrial Revolution is found by </a:t>
            </a:r>
            <a:r>
              <a:rPr dirty="0" sz="2800" i="1" lang="en-US" smtClean="0">
                <a:latin typeface="Times New Roman" panose="02020603050405020304" pitchFamily="18" charset="0"/>
                <a:cs typeface="Times New Roman" panose="02020603050405020304" pitchFamily="18" charset="0"/>
              </a:rPr>
              <a:t>studying demand </a:t>
            </a:r>
            <a:r>
              <a:rPr dirty="0" sz="2800" i="1" lang="en-US">
                <a:latin typeface="Times New Roman" panose="02020603050405020304" pitchFamily="18" charset="0"/>
                <a:cs typeface="Times New Roman" panose="02020603050405020304" pitchFamily="18" charset="0"/>
              </a:rPr>
              <a:t>factors.</a:t>
            </a:r>
          </a:p>
          <a:p>
            <a:r>
              <a:rPr dirty="0" sz="2800" i="1" lang="en-US" smtClean="0">
                <a:latin typeface="Times New Roman" panose="02020603050405020304" pitchFamily="18" charset="0"/>
                <a:cs typeface="Times New Roman" panose="02020603050405020304" pitchFamily="18" charset="0"/>
              </a:rPr>
              <a:t>A </a:t>
            </a:r>
            <a:r>
              <a:rPr dirty="0" sz="2800" i="1" lang="en-US">
                <a:latin typeface="Times New Roman" panose="02020603050405020304" pitchFamily="18" charset="0"/>
                <a:cs typeface="Times New Roman" panose="02020603050405020304" pitchFamily="18" charset="0"/>
              </a:rPr>
              <a:t>focus on demand may help explain the UK origin of the Industrial Revolution.</a:t>
            </a:r>
            <a:endParaRPr dirty="0" sz="280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651" name="Title 1"/>
          <p:cNvSpPr>
            <a:spLocks noGrp="1"/>
          </p:cNvSpPr>
          <p:nvPr>
            <p:ph type="title"/>
          </p:nvPr>
        </p:nvSpPr>
        <p:spPr>
          <a:xfrm>
            <a:off x="2592925" y="173348"/>
            <a:ext cx="8911687" cy="985749"/>
          </a:xfrm>
        </p:spPr>
        <p:txBody>
          <a:bodyPr>
            <a:normAutofit/>
          </a:bodyPr>
          <a:p>
            <a:r>
              <a:rPr b="1" dirty="0" sz="2800" lang="en-US">
                <a:latin typeface="Times New Roman" panose="02020603050405020304" pitchFamily="18" charset="0"/>
                <a:cs typeface="Times New Roman" panose="02020603050405020304" pitchFamily="18" charset="0"/>
              </a:rPr>
              <a:t>Paraphrasing Method 1: Use Different Vocabulary with the Same Meaning</a:t>
            </a:r>
            <a:endParaRPr dirty="0" sz="2800" lang="en-US">
              <a:latin typeface="Times New Roman" panose="02020603050405020304" pitchFamily="18" charset="0"/>
              <a:cs typeface="Times New Roman" panose="02020603050405020304" pitchFamily="18" charset="0"/>
            </a:endParaRPr>
          </a:p>
        </p:txBody>
      </p:sp>
      <p:sp>
        <p:nvSpPr>
          <p:cNvPr id="1048652" name="Content Placeholder 2"/>
          <p:cNvSpPr>
            <a:spLocks noGrp="1"/>
          </p:cNvSpPr>
          <p:nvPr>
            <p:ph idx="1"/>
          </p:nvPr>
        </p:nvSpPr>
        <p:spPr>
          <a:xfrm>
            <a:off x="1815921" y="1159097"/>
            <a:ext cx="10376079" cy="4752125"/>
          </a:xfrm>
        </p:spPr>
        <p:txBody>
          <a:bodyPr>
            <a:noAutofit/>
          </a:bodyPr>
          <a:p>
            <a:r>
              <a:rPr dirty="0" sz="2800" lang="en-US">
                <a:latin typeface="Times New Roman" panose="02020603050405020304" pitchFamily="18" charset="0"/>
                <a:cs typeface="Times New Roman" panose="02020603050405020304" pitchFamily="18" charset="0"/>
              </a:rPr>
              <a:t>For example, look at this original sentence and two paraphrased </a:t>
            </a:r>
            <a:r>
              <a:rPr b="1" dirty="0" sz="2800" lang="en-US">
                <a:latin typeface="Times New Roman" panose="02020603050405020304" pitchFamily="18" charset="0"/>
                <a:cs typeface="Times New Roman" panose="02020603050405020304" pitchFamily="18" charset="0"/>
              </a:rPr>
              <a:t>equivalents</a:t>
            </a:r>
            <a:r>
              <a:rPr dirty="0" sz="2800" lang="en-US" smtClean="0">
                <a:latin typeface="Times New Roman" panose="02020603050405020304" pitchFamily="18" charset="0"/>
                <a:cs typeface="Times New Roman" panose="02020603050405020304" pitchFamily="18" charset="0"/>
              </a:rPr>
              <a:t>:</a:t>
            </a:r>
          </a:p>
          <a:p>
            <a:pPr indent="0" marL="0">
              <a:buNone/>
            </a:pPr>
            <a:r>
              <a:rPr b="1" dirty="0" sz="2800" lang="en-US">
                <a:latin typeface="Times New Roman" panose="02020603050405020304" pitchFamily="18" charset="0"/>
                <a:cs typeface="Times New Roman" panose="02020603050405020304" pitchFamily="18" charset="0"/>
              </a:rPr>
              <a:t>	</a:t>
            </a:r>
            <a:r>
              <a:rPr b="1" dirty="0" sz="2800" lang="en-US" smtClean="0">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"It can be difficult to choose a suitable place to study English</a:t>
            </a:r>
            <a:r>
              <a:rPr b="1" dirty="0" sz="2800" lang="en-US" smtClean="0">
                <a:latin typeface="Times New Roman" panose="02020603050405020304" pitchFamily="18" charset="0"/>
                <a:cs typeface="Times New Roman" panose="02020603050405020304" pitchFamily="18" charset="0"/>
              </a:rPr>
              <a:t>.“</a:t>
            </a:r>
          </a:p>
          <a:p>
            <a:pPr indent="0" marL="0">
              <a:buNone/>
            </a:pPr>
            <a:endParaRPr b="1" dirty="0" sz="2800" lang="en-US" smtClean="0">
              <a:latin typeface="Times New Roman" panose="02020603050405020304" pitchFamily="18" charset="0"/>
              <a:cs typeface="Times New Roman" panose="02020603050405020304" pitchFamily="18" charset="0"/>
            </a:endParaRPr>
          </a:p>
          <a:p>
            <a:r>
              <a:rPr b="1" dirty="0" sz="2800" lang="en-US">
                <a:latin typeface="Times New Roman" panose="02020603050405020304" pitchFamily="18" charset="0"/>
                <a:cs typeface="Times New Roman" panose="02020603050405020304" pitchFamily="18" charset="0"/>
              </a:rPr>
              <a:t>1</a:t>
            </a:r>
            <a:r>
              <a:rPr b="1" dirty="0" sz="2800" lang="en-US" smtClean="0">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"It is often a challenge </a:t>
            </a:r>
            <a:r>
              <a:rPr dirty="0" sz="2800" lang="en-US">
                <a:solidFill>
                  <a:srgbClr val="FF0000"/>
                </a:solidFill>
                <a:latin typeface="Times New Roman" panose="02020603050405020304" pitchFamily="18" charset="0"/>
                <a:cs typeface="Times New Roman" panose="02020603050405020304" pitchFamily="18" charset="0"/>
              </a:rPr>
              <a:t>to pick up (x) a relevant (x) </a:t>
            </a:r>
            <a:r>
              <a:rPr b="1" dirty="0" sz="2800" lang="en-US">
                <a:latin typeface="Times New Roman" panose="02020603050405020304" pitchFamily="18" charset="0"/>
                <a:cs typeface="Times New Roman" panose="02020603050405020304" pitchFamily="18" charset="0"/>
              </a:rPr>
              <a:t>school to learn English</a:t>
            </a:r>
            <a:r>
              <a:rPr b="1" dirty="0" sz="2800" lang="en-US" smtClean="0">
                <a:latin typeface="Times New Roman" panose="02020603050405020304" pitchFamily="18" charset="0"/>
                <a:cs typeface="Times New Roman" panose="02020603050405020304" pitchFamily="18" charset="0"/>
              </a:rPr>
              <a:t>.“</a:t>
            </a:r>
          </a:p>
          <a:p>
            <a:endParaRPr b="1" dirty="0" sz="2800" lang="en-US" smtClean="0">
              <a:latin typeface="Times New Roman" panose="02020603050405020304" pitchFamily="18" charset="0"/>
              <a:cs typeface="Times New Roman" panose="02020603050405020304" pitchFamily="18" charset="0"/>
            </a:endParaRPr>
          </a:p>
          <a:p>
            <a:r>
              <a:rPr b="1" dirty="0" sz="2800" lang="en-US">
                <a:latin typeface="Times New Roman" panose="02020603050405020304" pitchFamily="18" charset="0"/>
                <a:cs typeface="Times New Roman" panose="02020603050405020304" pitchFamily="18" charset="0"/>
              </a:rPr>
              <a:t>2</a:t>
            </a:r>
            <a:r>
              <a:rPr b="1" dirty="0" sz="2800" lang="en-US" smtClean="0">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"It is sometimes hard to select an appropriate place to learn English."</a:t>
            </a:r>
            <a:endParaRPr dirty="0" sz="280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653" name="Title 1"/>
          <p:cNvSpPr>
            <a:spLocks noGrp="1"/>
          </p:cNvSpPr>
          <p:nvPr>
            <p:ph type="title"/>
          </p:nvPr>
        </p:nvSpPr>
        <p:spPr/>
        <p:txBody>
          <a:bodyPr/>
          <a:p>
            <a:r>
              <a:rPr b="1" dirty="0" lang="en-US"/>
              <a:t>Paraphrasing Method 2: Change the Order of Words</a:t>
            </a:r>
            <a:endParaRPr dirty="0" lang="en-US"/>
          </a:p>
        </p:txBody>
      </p:sp>
      <p:sp>
        <p:nvSpPr>
          <p:cNvPr id="1048654" name="Content Placeholder 2"/>
          <p:cNvSpPr>
            <a:spLocks noGrp="1"/>
          </p:cNvSpPr>
          <p:nvPr>
            <p:ph idx="1"/>
          </p:nvPr>
        </p:nvSpPr>
        <p:spPr>
          <a:xfrm>
            <a:off x="2592924" y="2133600"/>
            <a:ext cx="9599075" cy="3777622"/>
          </a:xfrm>
        </p:spPr>
        <p:txBody>
          <a:bodyPr>
            <a:normAutofit/>
          </a:bodyPr>
          <a:p>
            <a:r>
              <a:rPr dirty="0" sz="2400" lang="en-US">
                <a:latin typeface="Times New Roman" panose="02020603050405020304" pitchFamily="18" charset="0"/>
                <a:cs typeface="Times New Roman" panose="02020603050405020304" pitchFamily="18" charset="0"/>
              </a:rPr>
              <a:t>If the original sentence has two or more clauses, change the order of the </a:t>
            </a:r>
            <a:r>
              <a:rPr b="1" dirty="0" sz="2400" lang="en-US">
                <a:latin typeface="Times New Roman" panose="02020603050405020304" pitchFamily="18" charset="0"/>
                <a:cs typeface="Times New Roman" panose="02020603050405020304" pitchFamily="18" charset="0"/>
              </a:rPr>
              <a:t>clauses</a:t>
            </a:r>
            <a:r>
              <a:rPr dirty="0" sz="2400" lang="en-US" smtClean="0">
                <a:latin typeface="Times New Roman" panose="02020603050405020304" pitchFamily="18" charset="0"/>
                <a:cs typeface="Times New Roman" panose="02020603050405020304" pitchFamily="18" charset="0"/>
              </a:rPr>
              <a:t>.</a:t>
            </a:r>
          </a:p>
          <a:p>
            <a:r>
              <a:rPr b="1" dirty="0" sz="2400" lang="en-US">
                <a:latin typeface="Times New Roman" panose="02020603050405020304" pitchFamily="18" charset="0"/>
                <a:cs typeface="Times New Roman" panose="02020603050405020304" pitchFamily="18" charset="0"/>
              </a:rPr>
              <a:t>1. </a:t>
            </a:r>
            <a:r>
              <a:rPr b="1" dirty="0" sz="2400" lang="en-US">
                <a:solidFill>
                  <a:srgbClr val="00B0F0"/>
                </a:solidFill>
                <a:latin typeface="Times New Roman" panose="02020603050405020304" pitchFamily="18" charset="0"/>
                <a:cs typeface="Times New Roman" panose="02020603050405020304" pitchFamily="18" charset="0"/>
              </a:rPr>
              <a:t>"If they have some help</a:t>
            </a:r>
            <a:r>
              <a:rPr b="1" dirty="0" sz="2400" lang="en-US">
                <a:latin typeface="Times New Roman" panose="02020603050405020304" pitchFamily="18" charset="0"/>
                <a:cs typeface="Times New Roman" panose="02020603050405020304" pitchFamily="18" charset="0"/>
              </a:rPr>
              <a:t>, </a:t>
            </a:r>
            <a:r>
              <a:rPr b="1" dirty="0" sz="2400" lang="en-US">
                <a:solidFill>
                  <a:srgbClr val="00B050"/>
                </a:solidFill>
                <a:latin typeface="Times New Roman" panose="02020603050405020304" pitchFamily="18" charset="0"/>
                <a:cs typeface="Times New Roman" panose="02020603050405020304" pitchFamily="18" charset="0"/>
              </a:rPr>
              <a:t>most people can paraphrase effectively</a:t>
            </a:r>
            <a:r>
              <a:rPr b="1" dirty="0" sz="2400" lang="en-US">
                <a:latin typeface="Times New Roman" panose="02020603050405020304" pitchFamily="18" charset="0"/>
                <a:cs typeface="Times New Roman" panose="02020603050405020304" pitchFamily="18" charset="0"/>
              </a:rPr>
              <a:t>. </a:t>
            </a:r>
            <a:r>
              <a:rPr b="1" dirty="0" sz="2400" lang="en-US">
                <a:solidFill>
                  <a:srgbClr val="FF0000"/>
                </a:solidFill>
                <a:latin typeface="Times New Roman" panose="02020603050405020304" pitchFamily="18" charset="0"/>
                <a:cs typeface="Times New Roman" panose="02020603050405020304" pitchFamily="18" charset="0"/>
              </a:rPr>
              <a:t>However</a:t>
            </a:r>
            <a:r>
              <a:rPr b="1" dirty="0" sz="2400" lang="en-US">
                <a:latin typeface="Times New Roman" panose="02020603050405020304" pitchFamily="18" charset="0"/>
                <a:cs typeface="Times New Roman" panose="02020603050405020304" pitchFamily="18" charset="0"/>
              </a:rPr>
              <a:t>, </a:t>
            </a:r>
            <a:r>
              <a:rPr b="1" dirty="0" sz="2400" lang="en-US">
                <a:solidFill>
                  <a:srgbClr val="7030A0"/>
                </a:solidFill>
                <a:latin typeface="Times New Roman" panose="02020603050405020304" pitchFamily="18" charset="0"/>
                <a:cs typeface="Times New Roman" panose="02020603050405020304" pitchFamily="18" charset="0"/>
              </a:rPr>
              <a:t>practice </a:t>
            </a:r>
            <a:r>
              <a:rPr b="1" dirty="0" sz="2400" lang="en-US" smtClean="0">
                <a:solidFill>
                  <a:srgbClr val="7030A0"/>
                </a:solidFill>
                <a:latin typeface="Times New Roman" panose="02020603050405020304" pitchFamily="18" charset="0"/>
                <a:cs typeface="Times New Roman" panose="02020603050405020304" pitchFamily="18" charset="0"/>
              </a:rPr>
              <a:t>is important</a:t>
            </a:r>
            <a:r>
              <a:rPr b="1" dirty="0" sz="2400" lang="en-US" smtClean="0">
                <a:latin typeface="Times New Roman" panose="02020603050405020304" pitchFamily="18" charset="0"/>
                <a:cs typeface="Times New Roman" panose="02020603050405020304" pitchFamily="18" charset="0"/>
              </a:rPr>
              <a:t> </a:t>
            </a:r>
            <a:r>
              <a:rPr b="1" dirty="0" sz="2400" lang="en-US">
                <a:latin typeface="Times New Roman" panose="02020603050405020304" pitchFamily="18" charset="0"/>
                <a:cs typeface="Times New Roman" panose="02020603050405020304" pitchFamily="18" charset="0"/>
              </a:rPr>
              <a:t>because </a:t>
            </a:r>
            <a:r>
              <a:rPr b="1" dirty="0" sz="2400" lang="en-US">
                <a:solidFill>
                  <a:schemeClr val="accent2">
                    <a:lumMod val="75000"/>
                  </a:schemeClr>
                </a:solidFill>
                <a:latin typeface="Times New Roman" panose="02020603050405020304" pitchFamily="18" charset="0"/>
                <a:cs typeface="Times New Roman" panose="02020603050405020304" pitchFamily="18" charset="0"/>
              </a:rPr>
              <a:t>paraphrasing is difficult</a:t>
            </a:r>
            <a:r>
              <a:rPr b="1" dirty="0" sz="2400" lang="en-US" smtClean="0">
                <a:solidFill>
                  <a:schemeClr val="accent2">
                    <a:lumMod val="75000"/>
                  </a:schemeClr>
                </a:solidFill>
                <a:latin typeface="Times New Roman" panose="02020603050405020304" pitchFamily="18" charset="0"/>
                <a:cs typeface="Times New Roman" panose="02020603050405020304" pitchFamily="18" charset="0"/>
              </a:rPr>
              <a:t>.</a:t>
            </a:r>
            <a:r>
              <a:rPr b="1" dirty="0" sz="2400" lang="en-US" smtClean="0">
                <a:latin typeface="Times New Roman" panose="02020603050405020304" pitchFamily="18" charset="0"/>
                <a:cs typeface="Times New Roman" panose="02020603050405020304" pitchFamily="18" charset="0"/>
              </a:rPr>
              <a:t>“</a:t>
            </a:r>
          </a:p>
          <a:p>
            <a:r>
              <a:rPr b="1" dirty="0" sz="2400" lang="en-US">
                <a:latin typeface="Times New Roman" panose="02020603050405020304" pitchFamily="18" charset="0"/>
                <a:cs typeface="Times New Roman" panose="02020603050405020304" pitchFamily="18" charset="0"/>
              </a:rPr>
              <a:t>2. "</a:t>
            </a:r>
            <a:r>
              <a:rPr b="1" dirty="0" sz="2400" lang="en-US">
                <a:solidFill>
                  <a:srgbClr val="00B050"/>
                </a:solidFill>
                <a:latin typeface="Times New Roman" panose="02020603050405020304" pitchFamily="18" charset="0"/>
                <a:cs typeface="Times New Roman" panose="02020603050405020304" pitchFamily="18" charset="0"/>
              </a:rPr>
              <a:t>Most people can paraphrase effectively</a:t>
            </a:r>
            <a:r>
              <a:rPr b="1" dirty="0" sz="2400" lang="en-US">
                <a:latin typeface="Times New Roman" panose="02020603050405020304" pitchFamily="18" charset="0"/>
                <a:cs typeface="Times New Roman" panose="02020603050405020304" pitchFamily="18" charset="0"/>
              </a:rPr>
              <a:t>, </a:t>
            </a:r>
            <a:r>
              <a:rPr b="1" dirty="0" sz="2400" lang="en-US">
                <a:solidFill>
                  <a:srgbClr val="00B0F0"/>
                </a:solidFill>
                <a:latin typeface="Times New Roman" panose="02020603050405020304" pitchFamily="18" charset="0"/>
                <a:cs typeface="Times New Roman" panose="02020603050405020304" pitchFamily="18" charset="0"/>
              </a:rPr>
              <a:t>if they have some help</a:t>
            </a:r>
            <a:r>
              <a:rPr b="1" dirty="0" sz="2400" lang="en-US">
                <a:latin typeface="Times New Roman" panose="02020603050405020304" pitchFamily="18" charset="0"/>
                <a:cs typeface="Times New Roman" panose="02020603050405020304" pitchFamily="18" charset="0"/>
              </a:rPr>
              <a:t>. </a:t>
            </a:r>
            <a:r>
              <a:rPr b="1" dirty="0" sz="2400" lang="en-US">
                <a:solidFill>
                  <a:schemeClr val="accent1">
                    <a:lumMod val="75000"/>
                  </a:schemeClr>
                </a:solidFill>
                <a:latin typeface="Times New Roman" panose="02020603050405020304" pitchFamily="18" charset="0"/>
                <a:cs typeface="Times New Roman" panose="02020603050405020304" pitchFamily="18" charset="0"/>
              </a:rPr>
              <a:t>Paraphrasing is </a:t>
            </a:r>
            <a:r>
              <a:rPr b="1" dirty="0" sz="2400" lang="en-US" smtClean="0">
                <a:solidFill>
                  <a:schemeClr val="accent1">
                    <a:lumMod val="75000"/>
                  </a:schemeClr>
                </a:solidFill>
                <a:latin typeface="Times New Roman" panose="02020603050405020304" pitchFamily="18" charset="0"/>
                <a:cs typeface="Times New Roman" panose="02020603050405020304" pitchFamily="18" charset="0"/>
              </a:rPr>
              <a:t>difficult</a:t>
            </a:r>
            <a:r>
              <a:rPr b="1" dirty="0" sz="2400" lang="en-US" smtClean="0">
                <a:latin typeface="Times New Roman" panose="02020603050405020304" pitchFamily="18" charset="0"/>
                <a:cs typeface="Times New Roman" panose="02020603050405020304" pitchFamily="18" charset="0"/>
              </a:rPr>
              <a:t>, </a:t>
            </a:r>
            <a:r>
              <a:rPr b="1" dirty="0" sz="2400" lang="en-US" smtClean="0">
                <a:solidFill>
                  <a:srgbClr val="FF0000"/>
                </a:solidFill>
                <a:latin typeface="Times New Roman" panose="02020603050405020304" pitchFamily="18" charset="0"/>
                <a:cs typeface="Times New Roman" panose="02020603050405020304" pitchFamily="18" charset="0"/>
              </a:rPr>
              <a:t>however</a:t>
            </a:r>
            <a:r>
              <a:rPr b="1" dirty="0" sz="2400" lang="en-US">
                <a:latin typeface="Times New Roman" panose="02020603050405020304" pitchFamily="18" charset="0"/>
                <a:cs typeface="Times New Roman" panose="02020603050405020304" pitchFamily="18" charset="0"/>
              </a:rPr>
              <a:t>, </a:t>
            </a:r>
            <a:r>
              <a:rPr b="1" dirty="0" sz="2400" lang="en-US">
                <a:solidFill>
                  <a:srgbClr val="7030A0"/>
                </a:solidFill>
                <a:latin typeface="Times New Roman" panose="02020603050405020304" pitchFamily="18" charset="0"/>
                <a:cs typeface="Times New Roman" panose="02020603050405020304" pitchFamily="18" charset="0"/>
              </a:rPr>
              <a:t>so practice is important.</a:t>
            </a:r>
            <a:r>
              <a:rPr b="1" dirty="0" sz="2400" lang="en-US">
                <a:latin typeface="Times New Roman" panose="02020603050405020304" pitchFamily="18" charset="0"/>
                <a:cs typeface="Times New Roman" panose="02020603050405020304" pitchFamily="18" charset="0"/>
              </a:rPr>
              <a: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655" name="Title 1"/>
          <p:cNvSpPr>
            <a:spLocks noGrp="1"/>
          </p:cNvSpPr>
          <p:nvPr>
            <p:ph type="title"/>
          </p:nvPr>
        </p:nvSpPr>
        <p:spPr/>
        <p:txBody>
          <a:bodyPr/>
          <a:p>
            <a:r>
              <a:rPr b="1" dirty="0" lang="en-US"/>
              <a:t>Paraphrasing Method 3: Use Different Grammar</a:t>
            </a:r>
            <a:endParaRPr dirty="0" lang="en-US"/>
          </a:p>
        </p:txBody>
      </p:sp>
      <p:sp>
        <p:nvSpPr>
          <p:cNvPr id="1048656" name="Content Placeholder 2"/>
          <p:cNvSpPr>
            <a:spLocks noGrp="1"/>
          </p:cNvSpPr>
          <p:nvPr>
            <p:ph idx="1"/>
          </p:nvPr>
        </p:nvSpPr>
        <p:spPr/>
        <p:txBody>
          <a:bodyPr>
            <a:normAutofit/>
          </a:bodyPr>
          <a:p>
            <a:r>
              <a:rPr dirty="0" sz="2400" lang="en-US">
                <a:latin typeface="Times New Roman" panose="02020603050405020304" pitchFamily="18" charset="0"/>
                <a:cs typeface="Times New Roman" panose="02020603050405020304" pitchFamily="18" charset="0"/>
              </a:rPr>
              <a:t>If the original sentence is in the active voice, change it to passive </a:t>
            </a:r>
            <a:r>
              <a:rPr b="1" dirty="0" sz="2400" lang="en-US">
                <a:latin typeface="Times New Roman" panose="02020603050405020304" pitchFamily="18" charset="0"/>
                <a:cs typeface="Times New Roman" panose="02020603050405020304" pitchFamily="18" charset="0"/>
              </a:rPr>
              <a:t>or vice versa</a:t>
            </a:r>
            <a:r>
              <a:rPr dirty="0" sz="2400" lang="en-US" smtClean="0">
                <a:latin typeface="Times New Roman" panose="02020603050405020304" pitchFamily="18" charset="0"/>
                <a:cs typeface="Times New Roman" panose="02020603050405020304" pitchFamily="18" charset="0"/>
              </a:rPr>
              <a:t>.</a:t>
            </a:r>
          </a:p>
          <a:p>
            <a:r>
              <a:rPr b="1" dirty="0" sz="2400" lang="en-US">
                <a:latin typeface="Times New Roman" panose="02020603050405020304" pitchFamily="18" charset="0"/>
                <a:cs typeface="Times New Roman" panose="02020603050405020304" pitchFamily="18" charset="0"/>
              </a:rPr>
              <a:t>1. "To improve English, you </a:t>
            </a:r>
            <a:r>
              <a:rPr b="1" dirty="0" sz="2400" lang="en-US">
                <a:solidFill>
                  <a:srgbClr val="FF0000"/>
                </a:solidFill>
                <a:latin typeface="Times New Roman" panose="02020603050405020304" pitchFamily="18" charset="0"/>
                <a:cs typeface="Times New Roman" panose="02020603050405020304" pitchFamily="18" charset="0"/>
              </a:rPr>
              <a:t>should learn</a:t>
            </a:r>
            <a:r>
              <a:rPr b="1" dirty="0" sz="2400" lang="en-US">
                <a:latin typeface="Times New Roman" panose="02020603050405020304" pitchFamily="18" charset="0"/>
                <a:cs typeface="Times New Roman" panose="02020603050405020304" pitchFamily="18" charset="0"/>
              </a:rPr>
              <a:t> new vocabulary on a daily basis</a:t>
            </a:r>
            <a:r>
              <a:rPr b="1" dirty="0" sz="2400" lang="en-US" smtClean="0">
                <a:latin typeface="Times New Roman" panose="02020603050405020304" pitchFamily="18" charset="0"/>
                <a:cs typeface="Times New Roman" panose="02020603050405020304" pitchFamily="18" charset="0"/>
              </a:rPr>
              <a:t>.“</a:t>
            </a:r>
          </a:p>
          <a:p>
            <a:r>
              <a:rPr b="1" dirty="0" sz="2400" lang="en-US">
                <a:latin typeface="Times New Roman" panose="02020603050405020304" pitchFamily="18" charset="0"/>
                <a:cs typeface="Times New Roman" panose="02020603050405020304" pitchFamily="18" charset="0"/>
              </a:rPr>
              <a:t>2. "To improve English, new vocabulary </a:t>
            </a:r>
            <a:r>
              <a:rPr b="1" dirty="0" sz="2400" lang="en-US">
                <a:solidFill>
                  <a:srgbClr val="FF0000"/>
                </a:solidFill>
                <a:latin typeface="Times New Roman" panose="02020603050405020304" pitchFamily="18" charset="0"/>
                <a:cs typeface="Times New Roman" panose="02020603050405020304" pitchFamily="18" charset="0"/>
              </a:rPr>
              <a:t>should be learned</a:t>
            </a:r>
            <a:r>
              <a:rPr b="1" dirty="0" sz="2400" lang="en-US">
                <a:latin typeface="Times New Roman" panose="02020603050405020304" pitchFamily="18" charset="0"/>
                <a:cs typeface="Times New Roman" panose="02020603050405020304" pitchFamily="18" charset="0"/>
              </a:rPr>
              <a:t> on a daily basis"</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657" name="Rectangle 1"/>
          <p:cNvSpPr>
            <a:spLocks noGrp="1" noChangeArrowheads="1"/>
          </p:cNvSpPr>
          <p:nvPr>
            <p:ph type="title"/>
          </p:nvPr>
        </p:nvSpPr>
        <p:spPr bwMode="auto">
          <a:xfrm>
            <a:off x="2592925" y="124027"/>
            <a:ext cx="3967753" cy="584775"/>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3200" i="0" kumimoji="0" lang="en-US" normalizeH="0" strike="noStrike"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Common Knowledge</a:t>
            </a:r>
            <a:r>
              <a:rPr altLang="en-US" baseline="0" b="0" cap="none" dirty="0" sz="3200" i="0" kumimoji="0" lang="en-US" normalizeH="0" strike="noStrike" smtClean="0">
                <a:ln>
                  <a:noFill/>
                </a:ln>
                <a:solidFill>
                  <a:schemeClr val="tx1"/>
                </a:solidFill>
                <a:effectLst/>
                <a:latin typeface="Times New Roman" panose="02020603050405020304" pitchFamily="18" charset="0"/>
                <a:cs typeface="Times New Roman" panose="02020603050405020304" pitchFamily="18" charset="0"/>
              </a:rPr>
              <a:t> </a:t>
            </a:r>
          </a:p>
        </p:txBody>
      </p:sp>
      <p:sp>
        <p:nvSpPr>
          <p:cNvPr id="1048658" name="Rectangle 2"/>
          <p:cNvSpPr>
            <a:spLocks noGrp="1" noChangeArrowheads="1"/>
          </p:cNvSpPr>
          <p:nvPr>
            <p:ph idx="1"/>
          </p:nvPr>
        </p:nvSpPr>
        <p:spPr bwMode="auto">
          <a:xfrm>
            <a:off x="2332384" y="917687"/>
            <a:ext cx="9859616" cy="5016758"/>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3200" i="0" kumimoji="0" lang="en-US" normalizeH="0" strike="noStrike"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“Material is probably common knowledge if . . </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3200" i="0" kumimoji="0" lang="en-US" normalizeH="0" strike="noStrik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3200" i="0" kumimoji="0" lang="en-US" normalizeH="0" strike="noStrike"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You find the same information undocumented in at</a:t>
            </a:r>
            <a:r>
              <a:rPr altLang="en-US" b="0" cap="none" dirty="0" sz="3200" i="0" kumimoji="0" lang="en-US" normalizeH="0" strike="noStrike"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altLang="en-US" baseline="0" b="0" cap="none" dirty="0" sz="3200" i="0" kumimoji="0" lang="en-US" normalizeH="0" strike="noStrike"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least five other sources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3200" i="0" kumimoji="0" lang="en-US" normalizeH="0" strike="noStrik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3200" i="0" kumimoji="0" lang="en-US" normalizeH="0" strike="noStrike"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You think it is information that your readers will already know</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3200" i="0" kumimoji="0" lang="en-US" normalizeH="0" strike="noStrike"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3200" i="0" kumimoji="0" lang="en-US" normalizeH="0" strike="noStrike"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You think a person could easily find the information with general reference sources</a:t>
            </a:r>
            <a:r>
              <a:rPr altLang="en-US" baseline="0" b="0" cap="none" dirty="0" sz="3200" i="0" kumimoji="0" lang="en-US" normalizeH="0" strike="noStrike" smtClean="0">
                <a:ln>
                  <a:noFill/>
                </a:ln>
                <a:solidFill>
                  <a:schemeClr val="tx1"/>
                </a:solidFill>
                <a:effectLst/>
                <a:latin typeface="Times New Roman" panose="02020603050405020304" pitchFamily="18" charset="0"/>
                <a:cs typeface="Times New Roman" panose="02020603050405020304" pitchFamily="18" charset="0"/>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659" name="Title 1"/>
          <p:cNvSpPr>
            <a:spLocks noGrp="1"/>
          </p:cNvSpPr>
          <p:nvPr>
            <p:ph type="title"/>
          </p:nvPr>
        </p:nvSpPr>
        <p:spPr/>
        <p:txBody>
          <a:bodyPr/>
          <a:p>
            <a:r>
              <a:rPr dirty="0" lang="en-US"/>
              <a:t>Steps to Effective Paraphrasing</a:t>
            </a:r>
          </a:p>
        </p:txBody>
      </p:sp>
      <p:sp>
        <p:nvSpPr>
          <p:cNvPr id="1048660" name="Content Placeholder 2"/>
          <p:cNvSpPr>
            <a:spLocks noGrp="1"/>
          </p:cNvSpPr>
          <p:nvPr>
            <p:ph idx="1"/>
          </p:nvPr>
        </p:nvSpPr>
        <p:spPr>
          <a:xfrm>
            <a:off x="2589212" y="1444486"/>
            <a:ext cx="9602788" cy="3777622"/>
          </a:xfrm>
        </p:spPr>
        <p:txBody>
          <a:bodyPr>
            <a:noAutofit/>
          </a:bodyPr>
          <a:p>
            <a:pPr lvl="0"/>
            <a:r>
              <a:rPr b="1" dirty="0" sz="2400" lang="en-US">
                <a:latin typeface="Times New Roman" panose="02020603050405020304" pitchFamily="18" charset="0"/>
                <a:cs typeface="Times New Roman" panose="02020603050405020304" pitchFamily="18" charset="0"/>
              </a:rPr>
              <a:t>Reread the original passage until you understand its full meaning. </a:t>
            </a:r>
          </a:p>
          <a:p>
            <a:r>
              <a:rPr b="1" dirty="0" sz="2400" lang="en-US">
                <a:latin typeface="Times New Roman" panose="02020603050405020304" pitchFamily="18" charset="0"/>
                <a:cs typeface="Times New Roman" panose="02020603050405020304" pitchFamily="18" charset="0"/>
              </a:rPr>
              <a:t>Set the original aside, and write your paraphrase </a:t>
            </a:r>
            <a:endParaRPr b="1" dirty="0" sz="2400" lang="en-US" smtClean="0">
              <a:latin typeface="Times New Roman" panose="02020603050405020304" pitchFamily="18" charset="0"/>
              <a:cs typeface="Times New Roman" panose="02020603050405020304" pitchFamily="18" charset="0"/>
            </a:endParaRPr>
          </a:p>
          <a:p>
            <a:pPr lvl="0"/>
            <a:r>
              <a:rPr b="1" dirty="0" sz="2400" lang="en-US">
                <a:latin typeface="Times New Roman" panose="02020603050405020304" pitchFamily="18" charset="0"/>
                <a:cs typeface="Times New Roman" panose="02020603050405020304" pitchFamily="18" charset="0"/>
              </a:rPr>
              <a:t>Check your rendition with the original to make sure that your version accurately expresses all the essential information in a new form. </a:t>
            </a:r>
          </a:p>
          <a:p>
            <a:pPr lvl="0"/>
            <a:r>
              <a:rPr b="1" dirty="0" sz="2400" lang="en-US">
                <a:latin typeface="Times New Roman" panose="02020603050405020304" pitchFamily="18" charset="0"/>
                <a:cs typeface="Times New Roman" panose="02020603050405020304" pitchFamily="18" charset="0"/>
              </a:rPr>
              <a:t>Use quotation marks to identify any unique term or phraseology you have borrowed exactly from the source. </a:t>
            </a:r>
          </a:p>
          <a:p>
            <a:r>
              <a:rPr b="1" dirty="0" sz="2400" lang="en-US">
                <a:latin typeface="Times New Roman" panose="02020603050405020304" pitchFamily="18" charset="0"/>
                <a:cs typeface="Times New Roman" panose="02020603050405020304" pitchFamily="18" charset="0"/>
              </a:rPr>
              <a:t>Record the source (including the page) on your note card so that you can credit it easily</a:t>
            </a:r>
          </a:p>
        </p:txBody>
      </p:sp>
    </p:spTree>
  </p:cSld>
  <p:clrMapOvr>
    <a:masterClrMapping/>
  </p:clrMapOvr>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661" name="Title 1"/>
          <p:cNvSpPr>
            <a:spLocks noGrp="1"/>
          </p:cNvSpPr>
          <p:nvPr>
            <p:ph type="title"/>
          </p:nvPr>
        </p:nvSpPr>
        <p:spPr/>
        <p:txBody>
          <a:bodyPr/>
          <a:p>
            <a:r>
              <a:rPr b="1" dirty="0" lang="en-US">
                <a:latin typeface="Times New Roman" panose="02020603050405020304" pitchFamily="18" charset="0"/>
                <a:cs typeface="Times New Roman" panose="02020603050405020304" pitchFamily="18" charset="0"/>
              </a:rPr>
              <a:t>Paraphrase the following sentences.</a:t>
            </a:r>
            <a:br>
              <a:rPr b="1" dirty="0" lang="en-US">
                <a:latin typeface="Times New Roman" panose="02020603050405020304" pitchFamily="18" charset="0"/>
                <a:cs typeface="Times New Roman" panose="02020603050405020304" pitchFamily="18" charset="0"/>
              </a:rPr>
            </a:br>
            <a:endParaRPr b="1" dirty="0" lang="en-US">
              <a:latin typeface="Times New Roman" panose="02020603050405020304" pitchFamily="18" charset="0"/>
              <a:cs typeface="Times New Roman" panose="02020603050405020304" pitchFamily="18" charset="0"/>
            </a:endParaRPr>
          </a:p>
        </p:txBody>
      </p:sp>
      <p:sp>
        <p:nvSpPr>
          <p:cNvPr id="1048662" name="Content Placeholder 2"/>
          <p:cNvSpPr>
            <a:spLocks noGrp="1"/>
          </p:cNvSpPr>
          <p:nvPr>
            <p:ph idx="1"/>
          </p:nvPr>
        </p:nvSpPr>
        <p:spPr>
          <a:xfrm>
            <a:off x="2589212" y="1386626"/>
            <a:ext cx="8915400" cy="3777622"/>
          </a:xfrm>
        </p:spPr>
        <p:txBody>
          <a:bodyPr>
            <a:noAutofit/>
          </a:bodyPr>
          <a:p>
            <a:pPr indent="-457200" lvl="0" marL="457200">
              <a:buFont typeface="+mj-lt"/>
              <a:buAutoNum type="arabicPeriod"/>
            </a:pPr>
            <a:r>
              <a:rPr dirty="0" sz="2400" lang="en-US">
                <a:latin typeface="Times New Roman" panose="02020603050405020304" pitchFamily="18" charset="0"/>
                <a:cs typeface="Times New Roman" panose="02020603050405020304" pitchFamily="18" charset="0"/>
              </a:rPr>
              <a:t>The student requested that the professor excuses her absence, but the professor refused.</a:t>
            </a:r>
          </a:p>
          <a:p>
            <a:pPr indent="-457200" lvl="0" marL="457200">
              <a:buFont typeface="+mj-lt"/>
              <a:buAutoNum type="arabicPeriod"/>
            </a:pPr>
            <a:r>
              <a:rPr dirty="0" sz="2400" lang="en-US">
                <a:latin typeface="Times New Roman" panose="02020603050405020304" pitchFamily="18" charset="0"/>
                <a:cs typeface="Times New Roman" panose="02020603050405020304" pitchFamily="18" charset="0"/>
              </a:rPr>
              <a:t>There will be a music concert next to Vienna coffee shop. Would you like to go?</a:t>
            </a:r>
          </a:p>
          <a:p>
            <a:pPr indent="-457200" lvl="0" marL="457200">
              <a:buFont typeface="+mj-lt"/>
              <a:buAutoNum type="arabicPeriod"/>
            </a:pPr>
            <a:r>
              <a:rPr dirty="0" sz="2400" lang="en-US">
                <a:latin typeface="Times New Roman" panose="02020603050405020304" pitchFamily="18" charset="0"/>
                <a:cs typeface="Times New Roman" panose="02020603050405020304" pitchFamily="18" charset="0"/>
              </a:rPr>
              <a:t>International Center is hosting English Conversation classes. They help non-native speakers of English practice their English speaking skills.</a:t>
            </a:r>
          </a:p>
          <a:p>
            <a:pPr indent="-457200" lvl="0" marL="457200">
              <a:buFont typeface="+mj-lt"/>
              <a:buAutoNum type="arabicPeriod"/>
            </a:pPr>
            <a:r>
              <a:rPr dirty="0" sz="2400" lang="en-US">
                <a:latin typeface="Times New Roman" panose="02020603050405020304" pitchFamily="18" charset="0"/>
                <a:cs typeface="Times New Roman" panose="02020603050405020304" pitchFamily="18" charset="0"/>
              </a:rPr>
              <a:t>The office of International Students and Scholars at Purdue University is located in </a:t>
            </a:r>
            <a:r>
              <a:rPr dirty="0" sz="2400" lang="en-US" err="1">
                <a:latin typeface="Times New Roman" panose="02020603050405020304" pitchFamily="18" charset="0"/>
                <a:cs typeface="Times New Roman" panose="02020603050405020304" pitchFamily="18" charset="0"/>
              </a:rPr>
              <a:t>Schleman</a:t>
            </a:r>
            <a:r>
              <a:rPr dirty="0" sz="2400" lang="en-US">
                <a:latin typeface="Times New Roman" panose="02020603050405020304" pitchFamily="18" charset="0"/>
                <a:cs typeface="Times New Roman" panose="02020603050405020304" pitchFamily="18" charset="0"/>
              </a:rPr>
              <a:t> Hall.</a:t>
            </a:r>
          </a:p>
          <a:p>
            <a:pPr indent="-457200" lvl="0" marL="457200">
              <a:buFont typeface="+mj-lt"/>
              <a:buAutoNum type="arabicPeriod"/>
            </a:pPr>
            <a:r>
              <a:rPr dirty="0" sz="2400" lang="en-US">
                <a:latin typeface="Times New Roman" panose="02020603050405020304" pitchFamily="18" charset="0"/>
                <a:cs typeface="Times New Roman" panose="02020603050405020304" pitchFamily="18" charset="0"/>
              </a:rPr>
              <a:t>The car that was pulled over by the police officer yesterday just had an accident. That driver is not careful.</a:t>
            </a:r>
          </a:p>
          <a:p>
            <a:endParaRPr dirty="0" sz="240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663" name="Title 1"/>
          <p:cNvSpPr>
            <a:spLocks noGrp="1"/>
          </p:cNvSpPr>
          <p:nvPr>
            <p:ph type="title"/>
          </p:nvPr>
        </p:nvSpPr>
        <p:spPr/>
        <p:txBody>
          <a:bodyPr/>
          <a:p>
            <a:r>
              <a:rPr b="1" dirty="0" lang="en-US"/>
              <a:t>Possible Solution:</a:t>
            </a:r>
            <a:endParaRPr dirty="0" lang="en-US"/>
          </a:p>
        </p:txBody>
      </p:sp>
      <p:sp>
        <p:nvSpPr>
          <p:cNvPr id="1048664" name="Content Placeholder 2"/>
          <p:cNvSpPr>
            <a:spLocks noGrp="1"/>
          </p:cNvSpPr>
          <p:nvPr>
            <p:ph idx="1"/>
          </p:nvPr>
        </p:nvSpPr>
        <p:spPr>
          <a:xfrm>
            <a:off x="2589212" y="2004810"/>
            <a:ext cx="8915400" cy="3777622"/>
          </a:xfrm>
        </p:spPr>
        <p:txBody>
          <a:bodyPr>
            <a:noAutofit/>
          </a:bodyPr>
          <a:p>
            <a:pPr indent="-514350" marL="514350">
              <a:buFont typeface="+mj-lt"/>
              <a:buAutoNum type="arabicPeriod"/>
            </a:pPr>
            <a:r>
              <a:rPr dirty="0" sz="2800" lang="en-US" smtClean="0">
                <a:latin typeface="Times New Roman" panose="02020603050405020304" pitchFamily="18" charset="0"/>
                <a:cs typeface="Times New Roman" panose="02020603050405020304" pitchFamily="18" charset="0"/>
              </a:rPr>
              <a:t>The </a:t>
            </a:r>
            <a:r>
              <a:rPr dirty="0" sz="2800" lang="en-US">
                <a:latin typeface="Times New Roman" panose="02020603050405020304" pitchFamily="18" charset="0"/>
                <a:cs typeface="Times New Roman" panose="02020603050405020304" pitchFamily="18" charset="0"/>
              </a:rPr>
              <a:t>professor denied the student’s request for an excused absence.</a:t>
            </a:r>
          </a:p>
          <a:p>
            <a:pPr indent="-514350" marL="514350">
              <a:buFont typeface="+mj-lt"/>
              <a:buAutoNum type="arabicPeriod"/>
            </a:pPr>
            <a:r>
              <a:rPr dirty="0" sz="2800" lang="en-US">
                <a:latin typeface="Times New Roman" panose="02020603050405020304" pitchFamily="18" charset="0"/>
                <a:cs typeface="Times New Roman" panose="02020603050405020304" pitchFamily="18" charset="0"/>
              </a:rPr>
              <a:t>Are you coming to a music concert in Vienna</a:t>
            </a:r>
            <a:r>
              <a:rPr dirty="0" sz="2800" lang="en-US" smtClean="0">
                <a:latin typeface="Times New Roman" panose="02020603050405020304" pitchFamily="18" charset="0"/>
                <a:cs typeface="Times New Roman" panose="02020603050405020304" pitchFamily="18" charset="0"/>
              </a:rPr>
              <a:t>?</a:t>
            </a:r>
          </a:p>
          <a:p>
            <a:pPr indent="-514350" marL="514350">
              <a:buFont typeface="+mj-lt"/>
              <a:buAutoNum type="arabicPeriod"/>
            </a:pPr>
            <a:r>
              <a:rPr dirty="0" sz="2800" lang="en-US">
                <a:latin typeface="Times New Roman" panose="02020603050405020304" pitchFamily="18" charset="0"/>
                <a:cs typeface="Times New Roman" panose="02020603050405020304" pitchFamily="18" charset="0"/>
              </a:rPr>
              <a:t>English non native speakers can improve their English by taking classes at International Center</a:t>
            </a:r>
            <a:r>
              <a:rPr dirty="0" sz="2800" lang="en-US" smtClean="0">
                <a:latin typeface="Times New Roman" panose="02020603050405020304" pitchFamily="18" charset="0"/>
                <a:cs typeface="Times New Roman" panose="02020603050405020304" pitchFamily="18" charset="0"/>
              </a:rPr>
              <a:t>.</a:t>
            </a:r>
          </a:p>
          <a:p>
            <a:pPr indent="-514350" marL="514350">
              <a:buFont typeface="+mj-lt"/>
              <a:buAutoNum type="arabicPeriod"/>
            </a:pPr>
            <a:r>
              <a:rPr dirty="0" sz="2800" lang="en-US" err="1">
                <a:latin typeface="Times New Roman" panose="02020603050405020304" pitchFamily="18" charset="0"/>
                <a:cs typeface="Times New Roman" panose="02020603050405020304" pitchFamily="18" charset="0"/>
              </a:rPr>
              <a:t>Schleman</a:t>
            </a:r>
            <a:r>
              <a:rPr dirty="0" sz="2800" lang="en-US">
                <a:latin typeface="Times New Roman" panose="02020603050405020304" pitchFamily="18" charset="0"/>
                <a:cs typeface="Times New Roman" panose="02020603050405020304" pitchFamily="18" charset="0"/>
              </a:rPr>
              <a:t> Hall hosts the ISS office</a:t>
            </a:r>
            <a:r>
              <a:rPr dirty="0" sz="2800" lang="en-US" smtClean="0">
                <a:latin typeface="Times New Roman" panose="02020603050405020304" pitchFamily="18" charset="0"/>
                <a:cs typeface="Times New Roman" panose="02020603050405020304" pitchFamily="18" charset="0"/>
              </a:rPr>
              <a:t>.</a:t>
            </a:r>
          </a:p>
          <a:p>
            <a:pPr indent="-514350" marL="514350">
              <a:buFont typeface="+mj-lt"/>
              <a:buAutoNum type="arabicPeriod"/>
            </a:pPr>
            <a:r>
              <a:rPr dirty="0" sz="2800" lang="en-US">
                <a:latin typeface="Times New Roman" panose="02020603050405020304" pitchFamily="18" charset="0"/>
                <a:cs typeface="Times New Roman" panose="02020603050405020304" pitchFamily="18" charset="0"/>
              </a:rPr>
              <a:t>The driver who was pulled over yesterday is not careful because he just had an accident</a:t>
            </a:r>
            <a:r>
              <a:rPr dirty="0" sz="2800" lang="en-US" smtClean="0">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 </a:t>
            </a:r>
          </a:p>
          <a:p>
            <a:pPr indent="-514350" marL="514350">
              <a:buFont typeface="+mj-lt"/>
              <a:buAutoNum type="arabicPeriod"/>
            </a:pPr>
            <a:endParaRPr dirty="0" sz="280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665" name="Title 1"/>
          <p:cNvSpPr>
            <a:spLocks noGrp="1"/>
          </p:cNvSpPr>
          <p:nvPr>
            <p:ph type="title"/>
          </p:nvPr>
        </p:nvSpPr>
        <p:spPr/>
        <p:txBody>
          <a:bodyPr/>
          <a:p>
            <a:r>
              <a:rPr dirty="0" lang="en-US" smtClean="0"/>
              <a:t>Paraphrase</a:t>
            </a:r>
            <a:endParaRPr dirty="0" lang="en-US"/>
          </a:p>
        </p:txBody>
      </p:sp>
      <p:sp>
        <p:nvSpPr>
          <p:cNvPr id="1048666" name="Content Placeholder 2"/>
          <p:cNvSpPr>
            <a:spLocks noGrp="1"/>
          </p:cNvSpPr>
          <p:nvPr>
            <p:ph idx="1"/>
          </p:nvPr>
        </p:nvSpPr>
        <p:spPr/>
        <p:txBody>
          <a:bodyPr>
            <a:normAutofit lnSpcReduction="10000"/>
          </a:bodyPr>
          <a:p>
            <a:pPr algn="just" indent="0" lvl="0" marL="0">
              <a:buNone/>
            </a:pPr>
            <a:r>
              <a:rPr dirty="0" sz="2800" lang="en-US">
                <a:latin typeface="Times New Roman" panose="02020603050405020304" pitchFamily="18" charset="0"/>
                <a:cs typeface="Times New Roman" panose="02020603050405020304" pitchFamily="18" charset="0"/>
              </a:rPr>
              <a:t>Language is the main means of communication between peoples. But so many different languages have developed that language has often been a barrier rather than an aid to understanding among peoples. For many years, people have dreamed of setting up an international universal language which all people are simple and obvious. If all people spoke the same tongue, cultural and economic ties might be much closer, and good will increase between countries (</a:t>
            </a:r>
            <a:r>
              <a:rPr dirty="0" sz="2800" lang="en-US" err="1">
                <a:latin typeface="Times New Roman" panose="02020603050405020304" pitchFamily="18" charset="0"/>
                <a:cs typeface="Times New Roman" panose="02020603050405020304" pitchFamily="18" charset="0"/>
              </a:rPr>
              <a:t>Kispert</a:t>
            </a:r>
            <a:r>
              <a:rPr dirty="0" sz="2800" lang="en-US">
                <a:latin typeface="Times New Roman" panose="02020603050405020304" pitchFamily="18" charset="0"/>
                <a:cs typeface="Times New Roman" panose="02020603050405020304" pitchFamily="18" charset="0"/>
              </a:rPr>
              <a:t>, 2004).</a:t>
            </a:r>
          </a:p>
          <a:p>
            <a:endParaRPr dirty="0"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667" name="Title 1"/>
          <p:cNvSpPr>
            <a:spLocks noGrp="1"/>
          </p:cNvSpPr>
          <p:nvPr>
            <p:ph type="title"/>
          </p:nvPr>
        </p:nvSpPr>
        <p:spPr/>
        <p:txBody>
          <a:bodyPr/>
          <a:p>
            <a:r>
              <a:rPr dirty="0" lang="en-US" smtClean="0"/>
              <a:t>Summarizing </a:t>
            </a:r>
            <a:endParaRPr dirty="0" lang="en-US"/>
          </a:p>
        </p:txBody>
      </p:sp>
      <p:sp>
        <p:nvSpPr>
          <p:cNvPr id="1048668" name="Content Placeholder 2"/>
          <p:cNvSpPr>
            <a:spLocks noGrp="1"/>
          </p:cNvSpPr>
          <p:nvPr>
            <p:ph idx="1"/>
          </p:nvPr>
        </p:nvSpPr>
        <p:spPr>
          <a:xfrm>
            <a:off x="2589212" y="2133600"/>
            <a:ext cx="9602788" cy="3777622"/>
          </a:xfrm>
        </p:spPr>
        <p:txBody>
          <a:bodyPr>
            <a:normAutofit/>
          </a:bodyPr>
          <a:p>
            <a:r>
              <a:rPr dirty="0" sz="2800" lang="en-US">
                <a:latin typeface="Times New Roman" panose="02020603050405020304" pitchFamily="18" charset="0"/>
                <a:cs typeface="Times New Roman" panose="02020603050405020304" pitchFamily="18" charset="0"/>
              </a:rPr>
              <a:t>Summarizing aims to reduce information to a suitable length.</a:t>
            </a:r>
          </a:p>
          <a:p>
            <a:r>
              <a:rPr dirty="0" sz="2800" lang="en-US">
                <a:latin typeface="Times New Roman" panose="02020603050405020304" pitchFamily="18" charset="0"/>
                <a:cs typeface="Times New Roman" panose="02020603050405020304" pitchFamily="18" charset="0"/>
              </a:rPr>
              <a:t>the writer condenses lengthy sources into a concise form.</a:t>
            </a:r>
          </a:p>
          <a:p>
            <a:pPr indent="0" marL="0">
              <a:buNone/>
            </a:pPr>
            <a:endParaRPr dirty="0" sz="2800" lang="en-US"/>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22" name="Title 1"/>
          <p:cNvSpPr>
            <a:spLocks noGrp="1"/>
          </p:cNvSpPr>
          <p:nvPr>
            <p:ph type="ctrTitle"/>
          </p:nvPr>
        </p:nvSpPr>
        <p:spPr/>
        <p:txBody>
          <a:bodyPr/>
          <a:p>
            <a:r>
              <a:rPr dirty="0" lang="en-US" smtClean="0"/>
              <a:t>Summarizing and Paraphrasing</a:t>
            </a:r>
            <a:endParaRPr dirty="0" lang="en-US"/>
          </a:p>
        </p:txBody>
      </p:sp>
      <p:sp>
        <p:nvSpPr>
          <p:cNvPr id="1048623" name="Subtitle 2"/>
          <p:cNvSpPr>
            <a:spLocks noGrp="1"/>
          </p:cNvSpPr>
          <p:nvPr>
            <p:ph type="subTitle" idx="1"/>
          </p:nvPr>
        </p:nvSpPr>
        <p:spPr/>
        <p:txBody>
          <a:bodyPr/>
          <a:p>
            <a:endParaRPr lang="en-US"/>
          </a:p>
        </p:txBody>
      </p:sp>
    </p:spTree>
  </p:cSld>
  <p:clrMapOvr>
    <a:masterClrMapping/>
  </p:clrMapOvr>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669" name="Title 1"/>
          <p:cNvSpPr>
            <a:spLocks noGrp="1"/>
          </p:cNvSpPr>
          <p:nvPr>
            <p:ph type="title"/>
          </p:nvPr>
        </p:nvSpPr>
        <p:spPr/>
        <p:txBody>
          <a:bodyPr/>
          <a:p>
            <a:r>
              <a:rPr dirty="0" lang="en-US"/>
              <a:t>Summarizing</a:t>
            </a:r>
          </a:p>
        </p:txBody>
      </p:sp>
      <p:sp>
        <p:nvSpPr>
          <p:cNvPr id="1048670" name="Content Placeholder 2"/>
          <p:cNvSpPr>
            <a:spLocks noGrp="1"/>
          </p:cNvSpPr>
          <p:nvPr>
            <p:ph idx="1"/>
          </p:nvPr>
        </p:nvSpPr>
        <p:spPr/>
        <p:txBody>
          <a:bodyPr>
            <a:normAutofit/>
          </a:bodyPr>
          <a:p>
            <a:pPr algn="just"/>
            <a:r>
              <a:rPr b="1" dirty="0" sz="2400" lang="en-US">
                <a:latin typeface="Times New Roman" panose="02020603050405020304" pitchFamily="18" charset="0"/>
                <a:cs typeface="Times New Roman" panose="02020603050405020304" pitchFamily="18" charset="0"/>
              </a:rPr>
              <a:t>"Mr. </a:t>
            </a:r>
            <a:r>
              <a:rPr b="1" dirty="0" sz="2400" lang="en-US" err="1">
                <a:latin typeface="Times New Roman" panose="02020603050405020304" pitchFamily="18" charset="0"/>
                <a:cs typeface="Times New Roman" panose="02020603050405020304" pitchFamily="18" charset="0"/>
              </a:rPr>
              <a:t>Leibovitz</a:t>
            </a:r>
            <a:r>
              <a:rPr b="1" dirty="0" sz="2400" lang="en-US">
                <a:latin typeface="Times New Roman" panose="02020603050405020304" pitchFamily="18" charset="0"/>
                <a:cs typeface="Times New Roman" panose="02020603050405020304" pitchFamily="18" charset="0"/>
              </a:rPr>
              <a:t> and writer Matthew Miller joined forces to tell the story of the students in their book, “Fortunate Sons.” The book says China sent one hundred twenty boys to America to learn about developments that could help modernize their country.” (American Documents the Country’s First Exchange Students from China, Voice of America, learningenglish.voanews.com</a:t>
            </a:r>
            <a:r>
              <a:rPr b="1" dirty="0" sz="2400" lang="en-US" smtClean="0">
                <a:latin typeface="Times New Roman" panose="02020603050405020304" pitchFamily="18" charset="0"/>
                <a:cs typeface="Times New Roman" panose="02020603050405020304" pitchFamily="18" charset="0"/>
              </a:rPr>
              <a:t>)</a:t>
            </a:r>
          </a:p>
          <a:p>
            <a:r>
              <a:rPr dirty="0" sz="2400" lang="en-US">
                <a:latin typeface="Times New Roman" panose="02020603050405020304" pitchFamily="18" charset="0"/>
                <a:cs typeface="Times New Roman" panose="02020603050405020304" pitchFamily="18" charset="0"/>
              </a:rPr>
              <a:t>“Fortunate Sons” tells the story of Chinese exchange students who came to the US in the 1870s to learn how to help their home nation.</a:t>
            </a:r>
          </a:p>
        </p:txBody>
      </p:sp>
    </p:spTree>
  </p:cSld>
  <p:clrMapOvr>
    <a:masterClrMapping/>
  </p:clrMapOvr>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671" name="Title 1"/>
          <p:cNvSpPr>
            <a:spLocks noGrp="1"/>
          </p:cNvSpPr>
          <p:nvPr>
            <p:ph type="title"/>
          </p:nvPr>
        </p:nvSpPr>
        <p:spPr/>
        <p:txBody>
          <a:bodyPr/>
          <a:p>
            <a:r>
              <a:rPr dirty="0" lang="en-US"/>
              <a:t>Summarizing</a:t>
            </a:r>
          </a:p>
        </p:txBody>
      </p:sp>
      <p:sp>
        <p:nvSpPr>
          <p:cNvPr id="1048672" name="Content Placeholder 2"/>
          <p:cNvSpPr>
            <a:spLocks noGrp="1"/>
          </p:cNvSpPr>
          <p:nvPr>
            <p:ph idx="1"/>
          </p:nvPr>
        </p:nvSpPr>
        <p:spPr/>
        <p:txBody>
          <a:bodyPr>
            <a:normAutofit/>
          </a:bodyPr>
          <a:p>
            <a:pPr algn="just"/>
            <a:r>
              <a:rPr dirty="0" sz="2400" lang="en-US" smtClean="0">
                <a:latin typeface="Times New Roman" panose="02020603050405020304" pitchFamily="18" charset="0"/>
                <a:cs typeface="Times New Roman" panose="02020603050405020304" pitchFamily="18" charset="0"/>
              </a:rPr>
              <a:t>“</a:t>
            </a:r>
            <a:r>
              <a:rPr dirty="0" sz="2400" lang="en-US">
                <a:latin typeface="Times New Roman" panose="02020603050405020304" pitchFamily="18" charset="0"/>
                <a:cs typeface="Times New Roman" panose="02020603050405020304" pitchFamily="18" charset="0"/>
              </a:rPr>
              <a:t>Illiteracy is a problem in many of the world’s poorest countries. Even in wealthier nations like the United States, many children struggle with reading and writing. But in 19 cities across the country </a:t>
            </a:r>
            <a:r>
              <a:rPr dirty="0" sz="2400" lang="en-US" smtClean="0">
                <a:latin typeface="Times New Roman" panose="02020603050405020304" pitchFamily="18" charset="0"/>
                <a:cs typeface="Times New Roman" panose="02020603050405020304" pitchFamily="18" charset="0"/>
              </a:rPr>
              <a:t>United States, </a:t>
            </a:r>
            <a:r>
              <a:rPr dirty="0" sz="2400" lang="en-US">
                <a:latin typeface="Times New Roman" panose="02020603050405020304" pitchFamily="18" charset="0"/>
                <a:cs typeface="Times New Roman" panose="02020603050405020304" pitchFamily="18" charset="0"/>
              </a:rPr>
              <a:t>the volunteers of Experience Corps are helping youngsters learn to read. The volunteers, all over 50, work with students in low-income areas.” (Older Volunteers Help Children Learn to Read, Voice of America, voanews.com</a:t>
            </a:r>
            <a:r>
              <a:rPr dirty="0" sz="2400" lang="en-US" smtClean="0">
                <a:latin typeface="Times New Roman" panose="02020603050405020304" pitchFamily="18" charset="0"/>
                <a:cs typeface="Times New Roman" panose="02020603050405020304" pitchFamily="18" charset="0"/>
              </a:rPr>
              <a:t>)</a:t>
            </a:r>
          </a:p>
          <a:p>
            <a:pPr algn="just"/>
            <a:r>
              <a:rPr dirty="0" sz="2400" lang="en-US"/>
              <a:t>Older Experience Corps volunteers help poor children from 19 US cities improve their literacy skills.</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673" name="Title 1"/>
          <p:cNvSpPr>
            <a:spLocks noGrp="1"/>
          </p:cNvSpPr>
          <p:nvPr>
            <p:ph type="title"/>
          </p:nvPr>
        </p:nvSpPr>
        <p:spPr>
          <a:xfrm>
            <a:off x="2580046" y="598352"/>
            <a:ext cx="8911687" cy="1280890"/>
          </a:xfrm>
        </p:spPr>
        <p:txBody>
          <a:bodyPr/>
          <a:p>
            <a:r>
              <a:rPr dirty="0" lang="en-US" smtClean="0"/>
              <a:t>Activity 1 </a:t>
            </a:r>
            <a:endParaRPr dirty="0" lang="en-US"/>
          </a:p>
        </p:txBody>
      </p:sp>
      <p:sp>
        <p:nvSpPr>
          <p:cNvPr id="1048674" name="Content Placeholder 2"/>
          <p:cNvSpPr>
            <a:spLocks noGrp="1"/>
          </p:cNvSpPr>
          <p:nvPr>
            <p:ph idx="1"/>
          </p:nvPr>
        </p:nvSpPr>
        <p:spPr/>
        <p:txBody>
          <a:bodyPr/>
          <a:p>
            <a:pPr algn="just" indent="0" marL="0">
              <a:buNone/>
            </a:pPr>
            <a:r>
              <a:rPr dirty="0" sz="2400" lang="en-US">
                <a:latin typeface="Times New Roman" panose="02020603050405020304" pitchFamily="18" charset="0"/>
                <a:cs typeface="Times New Roman" panose="02020603050405020304" pitchFamily="18" charset="0"/>
              </a:rPr>
              <a:t>“Women entrepreneurs in the developing world often face challenges that limit their chances for success and growth. They often have less access to education than men and have difficulty getting financing on their own. But with an understanding of the essential aspects of doing business – such as planning, financing, networking and marketing – they can overcome those obstacles. That's where the 10,000 Women Initiative comes in. As </a:t>
            </a:r>
            <a:r>
              <a:rPr dirty="0" sz="2400" lang="en-US" err="1">
                <a:latin typeface="Times New Roman" panose="02020603050405020304" pitchFamily="18" charset="0"/>
                <a:cs typeface="Times New Roman" panose="02020603050405020304" pitchFamily="18" charset="0"/>
              </a:rPr>
              <a:t>Faiza</a:t>
            </a:r>
            <a:r>
              <a:rPr dirty="0" sz="2400" lang="en-US">
                <a:latin typeface="Times New Roman" panose="02020603050405020304" pitchFamily="18" charset="0"/>
                <a:cs typeface="Times New Roman" panose="02020603050405020304" pitchFamily="18" charset="0"/>
              </a:rPr>
              <a:t> </a:t>
            </a:r>
            <a:r>
              <a:rPr dirty="0" sz="2400" lang="en-US" err="1">
                <a:latin typeface="Times New Roman" panose="02020603050405020304" pitchFamily="18" charset="0"/>
                <a:cs typeface="Times New Roman" panose="02020603050405020304" pitchFamily="18" charset="0"/>
              </a:rPr>
              <a:t>Elmasry</a:t>
            </a:r>
            <a:r>
              <a:rPr dirty="0" sz="2400" lang="en-US">
                <a:latin typeface="Times New Roman" panose="02020603050405020304" pitchFamily="18" charset="0"/>
                <a:cs typeface="Times New Roman" panose="02020603050405020304" pitchFamily="18" charset="0"/>
              </a:rPr>
              <a:t> tells us, it's an investment in education with dividends that benefit the businesswomen, their local communities and their national economies.” (Goldman Sachs invests in Educating Women in Business, Voice of America, voanews.com)</a:t>
            </a:r>
          </a:p>
          <a:p>
            <a:endParaRPr dirty="0" lang="en-US"/>
          </a:p>
        </p:txBody>
      </p:sp>
    </p:spTree>
  </p:cSld>
  <p:clrMapOvr>
    <a:masterClrMapping/>
  </p:clrMapOvr>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675" name="Title 1"/>
          <p:cNvSpPr>
            <a:spLocks noGrp="1"/>
          </p:cNvSpPr>
          <p:nvPr>
            <p:ph type="title"/>
          </p:nvPr>
        </p:nvSpPr>
        <p:spPr/>
        <p:txBody>
          <a:bodyPr/>
          <a:p>
            <a:r>
              <a:rPr dirty="0" lang="en-US" smtClean="0"/>
              <a:t>Activity 2</a:t>
            </a:r>
            <a:endParaRPr dirty="0" lang="en-US"/>
          </a:p>
        </p:txBody>
      </p:sp>
      <p:sp>
        <p:nvSpPr>
          <p:cNvPr id="1048676" name="Content Placeholder 2"/>
          <p:cNvSpPr>
            <a:spLocks noGrp="1"/>
          </p:cNvSpPr>
          <p:nvPr>
            <p:ph idx="1"/>
          </p:nvPr>
        </p:nvSpPr>
        <p:spPr/>
        <p:txBody>
          <a:bodyPr>
            <a:normAutofit lnSpcReduction="10000"/>
          </a:bodyPr>
          <a:p>
            <a:pPr algn="just" indent="0" lvl="0" marL="0">
              <a:buNone/>
            </a:pPr>
            <a:r>
              <a:rPr dirty="0" sz="2400" lang="en-US">
                <a:latin typeface="Times New Roman" panose="02020603050405020304" pitchFamily="18" charset="0"/>
                <a:cs typeface="Times New Roman" panose="02020603050405020304" pitchFamily="18" charset="0"/>
              </a:rPr>
              <a:t>The twenties were the years when drinking was against the law, and the law was a bad joke because everyone knew of a local bar where liquor could be had. They were the years when organized crime ruled the cities, and the police seemed powerless to do anything against it. Classical music was forgotten while jazz spread throughout the land, and men like </a:t>
            </a:r>
            <a:r>
              <a:rPr dirty="0" sz="2400" lang="en-US" err="1">
                <a:latin typeface="Times New Roman" panose="02020603050405020304" pitchFamily="18" charset="0"/>
                <a:cs typeface="Times New Roman" panose="02020603050405020304" pitchFamily="18" charset="0"/>
              </a:rPr>
              <a:t>Bix</a:t>
            </a:r>
            <a:r>
              <a:rPr dirty="0" sz="2400" lang="en-US">
                <a:latin typeface="Times New Roman" panose="02020603050405020304" pitchFamily="18" charset="0"/>
                <a:cs typeface="Times New Roman" panose="02020603050405020304" pitchFamily="18" charset="0"/>
              </a:rPr>
              <a:t> Beiderbecke, Louis Armstrong, and Count Basie became the heroes of the young. The flapper was born in the twenties, and with her bobbed hair and short skirts, she symbolized, perhaps more than anyone or anything else, America's break with the past. From Kathleen Yancey, </a:t>
            </a:r>
            <a:r>
              <a:rPr dirty="0" sz="2400" lang="en-US" u="sng">
                <a:latin typeface="Times New Roman" panose="02020603050405020304" pitchFamily="18" charset="0"/>
                <a:cs typeface="Times New Roman" panose="02020603050405020304" pitchFamily="18" charset="0"/>
              </a:rPr>
              <a:t>English 102 Supplemental Guide</a:t>
            </a:r>
            <a:r>
              <a:rPr dirty="0" sz="2400" lang="en-US">
                <a:latin typeface="Times New Roman" panose="02020603050405020304" pitchFamily="18" charset="0"/>
                <a:cs typeface="Times New Roman" panose="02020603050405020304" pitchFamily="18" charset="0"/>
              </a:rPr>
              <a:t> (1989): 25. </a:t>
            </a:r>
          </a:p>
          <a:p>
            <a:r>
              <a:rPr dirty="0" lang="en-US"/>
              <a:t> </a:t>
            </a:r>
          </a:p>
          <a:p>
            <a:pPr indent="0" marL="0">
              <a:buNone/>
            </a:pPr>
            <a:endParaRPr dirty="0" lang="en-US"/>
          </a:p>
        </p:txBody>
      </p:sp>
    </p:spTree>
  </p:cSld>
  <p:clrMapOvr>
    <a:masterClrMapping/>
  </p:clrMapOvr>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677" name="Title 1"/>
          <p:cNvSpPr>
            <a:spLocks noGrp="1"/>
          </p:cNvSpPr>
          <p:nvPr>
            <p:ph type="title"/>
          </p:nvPr>
        </p:nvSpPr>
        <p:spPr/>
        <p:txBody>
          <a:bodyPr/>
          <a:p>
            <a:r>
              <a:rPr b="1" dirty="0" lang="en-US"/>
              <a:t>Acknowledging sources</a:t>
            </a:r>
            <a:endParaRPr dirty="0" lang="en-US"/>
          </a:p>
        </p:txBody>
      </p:sp>
      <p:sp>
        <p:nvSpPr>
          <p:cNvPr id="1048678" name="Content Placeholder 2"/>
          <p:cNvSpPr>
            <a:spLocks noGrp="1"/>
          </p:cNvSpPr>
          <p:nvPr>
            <p:ph idx="1"/>
          </p:nvPr>
        </p:nvSpPr>
        <p:spPr/>
        <p:txBody>
          <a:bodyPr/>
          <a:p>
            <a:r>
              <a:rPr dirty="0" lang="en-US"/>
              <a:t>If you borrow from or refer to the work of another person, you must show that you </a:t>
            </a:r>
            <a:r>
              <a:rPr dirty="0" lang="en-US" smtClean="0"/>
              <a:t>have done </a:t>
            </a:r>
            <a:r>
              <a:rPr dirty="0" lang="en-US"/>
              <a:t>this by providing the correct acknowledgement</a:t>
            </a:r>
            <a:r>
              <a:rPr dirty="0" lang="en-US" smtClean="0"/>
              <a:t>.</a:t>
            </a:r>
          </a:p>
          <a:p>
            <a:r>
              <a:rPr dirty="0" lang="en-US"/>
              <a:t>There are two ways to do this</a:t>
            </a:r>
            <a:r>
              <a:rPr dirty="0" lang="en-US" smtClean="0"/>
              <a:t>:</a:t>
            </a:r>
          </a:p>
          <a:p>
            <a:r>
              <a:rPr b="1" dirty="0" lang="en-US"/>
              <a:t>Summary and citation</a:t>
            </a:r>
          </a:p>
          <a:p>
            <a:r>
              <a:rPr dirty="0" i="1" lang="en-US"/>
              <a:t>Smith (2009) claims that the modern state wields power in new ways</a:t>
            </a:r>
            <a:r>
              <a:rPr dirty="0" i="1" lang="en-US" smtClean="0"/>
              <a:t>.</a:t>
            </a:r>
          </a:p>
          <a:p>
            <a:r>
              <a:rPr b="1" dirty="0" lang="en-US"/>
              <a:t>Quotation and citation</a:t>
            </a:r>
          </a:p>
          <a:p>
            <a:r>
              <a:rPr dirty="0" i="1" lang="en-US"/>
              <a:t>According to Smith: ‘The point is not that the state is in retreat but that it is developing </a:t>
            </a:r>
            <a:r>
              <a:rPr dirty="0" i="1" lang="en-US" smtClean="0"/>
              <a:t>new forms </a:t>
            </a:r>
            <a:r>
              <a:rPr dirty="0" i="1" lang="en-US"/>
              <a:t>of power . . .’ (Smith, 2009: 103).</a:t>
            </a:r>
            <a:endParaRPr dirty="0" lang="en-US"/>
          </a:p>
        </p:txBody>
      </p:sp>
    </p:spTree>
  </p:cSld>
  <p:clrMapOvr>
    <a:masterClrMapping/>
  </p:clrMapOvr>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679" name="Content Placeholder 2"/>
          <p:cNvSpPr>
            <a:spLocks noGrp="1"/>
          </p:cNvSpPr>
          <p:nvPr>
            <p:ph idx="1"/>
          </p:nvPr>
        </p:nvSpPr>
        <p:spPr>
          <a:xfrm>
            <a:off x="2589212" y="536622"/>
            <a:ext cx="8915400" cy="3777622"/>
          </a:xfrm>
        </p:spPr>
        <p:txBody>
          <a:bodyPr>
            <a:noAutofit/>
          </a:bodyPr>
          <a:p>
            <a:r>
              <a:rPr dirty="0" sz="2400" lang="en-US">
                <a:latin typeface="Times New Roman" panose="02020603050405020304" pitchFamily="18" charset="0"/>
                <a:cs typeface="Times New Roman" panose="02020603050405020304" pitchFamily="18" charset="0"/>
              </a:rPr>
              <a:t>These in-text </a:t>
            </a:r>
            <a:r>
              <a:rPr b="1" dirty="0" sz="2400" lang="en-US">
                <a:latin typeface="Times New Roman" panose="02020603050405020304" pitchFamily="18" charset="0"/>
                <a:cs typeface="Times New Roman" panose="02020603050405020304" pitchFamily="18" charset="0"/>
              </a:rPr>
              <a:t>citations </a:t>
            </a:r>
            <a:r>
              <a:rPr dirty="0" sz="2400" lang="en-US">
                <a:latin typeface="Times New Roman" panose="02020603050405020304" pitchFamily="18" charset="0"/>
                <a:cs typeface="Times New Roman" panose="02020603050405020304" pitchFamily="18" charset="0"/>
              </a:rPr>
              <a:t>are linked to a list of </a:t>
            </a:r>
            <a:r>
              <a:rPr b="1" dirty="0" sz="2400" lang="en-US">
                <a:latin typeface="Times New Roman" panose="02020603050405020304" pitchFamily="18" charset="0"/>
                <a:cs typeface="Times New Roman" panose="02020603050405020304" pitchFamily="18" charset="0"/>
              </a:rPr>
              <a:t>references </a:t>
            </a:r>
            <a:r>
              <a:rPr dirty="0" sz="2400" lang="en-US">
                <a:latin typeface="Times New Roman" panose="02020603050405020304" pitchFamily="18" charset="0"/>
                <a:cs typeface="Times New Roman" panose="02020603050405020304" pitchFamily="18" charset="0"/>
              </a:rPr>
              <a:t>at the end of the main text, </a:t>
            </a:r>
            <a:r>
              <a:rPr dirty="0" sz="2400" lang="en-US" smtClean="0">
                <a:latin typeface="Times New Roman" panose="02020603050405020304" pitchFamily="18" charset="0"/>
                <a:cs typeface="Times New Roman" panose="02020603050405020304" pitchFamily="18" charset="0"/>
              </a:rPr>
              <a:t>which includes </a:t>
            </a:r>
            <a:r>
              <a:rPr dirty="0" sz="2400" lang="en-US">
                <a:latin typeface="Times New Roman" panose="02020603050405020304" pitchFamily="18" charset="0"/>
                <a:cs typeface="Times New Roman" panose="02020603050405020304" pitchFamily="18" charset="0"/>
              </a:rPr>
              <a:t>the following details</a:t>
            </a:r>
            <a:r>
              <a:rPr dirty="0" sz="2400" lang="en-US" smtClean="0">
                <a:latin typeface="Times New Roman" panose="02020603050405020304" pitchFamily="18" charset="0"/>
                <a:cs typeface="Times New Roman" panose="02020603050405020304" pitchFamily="18" charset="0"/>
              </a:rPr>
              <a:t>:</a:t>
            </a:r>
          </a:p>
          <a:p>
            <a:endParaRPr dirty="0" sz="2400" lang="en-US">
              <a:latin typeface="Times New Roman" panose="02020603050405020304" pitchFamily="18" charset="0"/>
              <a:cs typeface="Times New Roman" panose="02020603050405020304" pitchFamily="18" charset="0"/>
            </a:endParaRPr>
          </a:p>
          <a:p>
            <a:endParaRPr dirty="0" sz="2400" lang="en-US" smtClean="0">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endParaRPr dirty="0" sz="2400" lang="en-US" smtClean="0">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The citation makes it clear to the reader that you have read Smith and borrowed this </a:t>
            </a:r>
            <a:r>
              <a:rPr dirty="0" sz="2400" lang="en-US" smtClean="0">
                <a:latin typeface="Times New Roman" panose="02020603050405020304" pitchFamily="18" charset="0"/>
                <a:cs typeface="Times New Roman" panose="02020603050405020304" pitchFamily="18" charset="0"/>
              </a:rPr>
              <a:t>idea from </a:t>
            </a:r>
            <a:r>
              <a:rPr dirty="0" sz="2400" lang="en-US">
                <a:latin typeface="Times New Roman" panose="02020603050405020304" pitchFamily="18" charset="0"/>
                <a:cs typeface="Times New Roman" panose="02020603050405020304" pitchFamily="18" charset="0"/>
              </a:rPr>
              <a:t>him. This reference gives the reader the necessary information to find the source if </a:t>
            </a:r>
            <a:r>
              <a:rPr dirty="0" sz="2400" lang="en-US" smtClean="0">
                <a:latin typeface="Times New Roman" panose="02020603050405020304" pitchFamily="18" charset="0"/>
                <a:cs typeface="Times New Roman" panose="02020603050405020304" pitchFamily="18" charset="0"/>
              </a:rPr>
              <a:t>the reader </a:t>
            </a:r>
            <a:r>
              <a:rPr dirty="0" sz="2400" lang="en-US">
                <a:latin typeface="Times New Roman" panose="02020603050405020304" pitchFamily="18" charset="0"/>
                <a:cs typeface="Times New Roman" panose="02020603050405020304" pitchFamily="18" charset="0"/>
              </a:rPr>
              <a:t>needs more detail.</a:t>
            </a:r>
          </a:p>
        </p:txBody>
      </p:sp>
      <p:pic>
        <p:nvPicPr>
          <p:cNvPr id="2097157" name="Picture 3"/>
          <p:cNvPicPr>
            <a:picLocks noChangeAspect="1"/>
          </p:cNvPicPr>
          <p:nvPr/>
        </p:nvPicPr>
        <p:blipFill>
          <a:blip xmlns:r="http://schemas.openxmlformats.org/officeDocument/2006/relationships" r:embed="rId1"/>
          <a:stretch>
            <a:fillRect/>
          </a:stretch>
        </p:blipFill>
        <p:spPr>
          <a:xfrm>
            <a:off x="3019164" y="2032779"/>
            <a:ext cx="7647619" cy="1066667"/>
          </a:xfrm>
          <a:prstGeom prst="rect"/>
        </p:spPr>
      </p:pic>
    </p:spTree>
  </p:cSld>
  <p:clrMapOvr>
    <a:masterClrMapping/>
  </p:clrMapOvr>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680" name="Title 1"/>
          <p:cNvSpPr>
            <a:spLocks noGrp="1"/>
          </p:cNvSpPr>
          <p:nvPr>
            <p:ph type="title"/>
          </p:nvPr>
        </p:nvSpPr>
        <p:spPr/>
        <p:txBody>
          <a:bodyPr/>
          <a:p>
            <a:endParaRPr lang="en-US"/>
          </a:p>
        </p:txBody>
      </p:sp>
      <p:pic>
        <p:nvPicPr>
          <p:cNvPr id="2097158" name="Content Placeholder 3"/>
          <p:cNvPicPr>
            <a:picLocks noChangeAspect="1" noGrp="1"/>
          </p:cNvPicPr>
          <p:nvPr>
            <p:ph idx="1"/>
          </p:nvPr>
        </p:nvPicPr>
        <p:blipFill>
          <a:blip xmlns:r="http://schemas.openxmlformats.org/officeDocument/2006/relationships" r:embed="rId1"/>
          <a:stretch>
            <a:fillRect/>
          </a:stretch>
        </p:blipFill>
        <p:spPr>
          <a:xfrm>
            <a:off x="2266682" y="624110"/>
            <a:ext cx="9237930" cy="5193853"/>
          </a:xfrm>
        </p:spPr>
      </p:pic>
    </p:spTree>
  </p:cSld>
  <p:clrMapOvr>
    <a:masterClrMapping/>
  </p:clrMapOvr>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sp>
        <p:nvSpPr>
          <p:cNvPr id="1048681" name="Title 1"/>
          <p:cNvSpPr>
            <a:spLocks noGrp="1"/>
          </p:cNvSpPr>
          <p:nvPr>
            <p:ph type="title"/>
          </p:nvPr>
        </p:nvSpPr>
        <p:spPr/>
        <p:txBody>
          <a:bodyPr/>
          <a:p>
            <a:endParaRPr lang="en-US"/>
          </a:p>
        </p:txBody>
      </p:sp>
      <p:sp>
        <p:nvSpPr>
          <p:cNvPr id="1048682" name="Content Placeholder 2"/>
          <p:cNvSpPr>
            <a:spLocks noGrp="1"/>
          </p:cNvSpPr>
          <p:nvPr>
            <p:ph idx="1"/>
          </p:nvPr>
        </p:nvSpPr>
        <p:spPr>
          <a:xfrm>
            <a:off x="2589212" y="1876020"/>
            <a:ext cx="9602788" cy="3777622"/>
          </a:xfrm>
        </p:spPr>
        <p:txBody>
          <a:bodyPr>
            <a:noAutofit/>
          </a:bodyPr>
          <a:p>
            <a:r>
              <a:rPr dirty="0" sz="2400" lang="en-US" smtClean="0">
                <a:latin typeface="Times New Roman" panose="02020603050405020304" pitchFamily="18" charset="0"/>
                <a:cs typeface="Times New Roman" panose="02020603050405020304" pitchFamily="18" charset="0"/>
              </a:rPr>
              <a:t>Clearly</a:t>
            </a:r>
            <a:r>
              <a:rPr dirty="0" sz="2400" lang="en-US">
                <a:latin typeface="Times New Roman" panose="02020603050405020304" pitchFamily="18" charset="0"/>
                <a:cs typeface="Times New Roman" panose="02020603050405020304" pitchFamily="18" charset="0"/>
              </a:rPr>
              <a:t>, tattooing has emerged from the underbelly to the surface of the American landscape. And as the popularity of tattoos has expanded, so has the art itself. No longer restricted to Bettie Page look-alikes, muddy blue anchors, and ribbon-wrapped hearts reading “Mom,” today’s tattoo images make bold statements of personality, as individualized and varied as any art form. (xiii</a:t>
            </a:r>
            <a:r>
              <a:rPr dirty="0" sz="2400" lang="en-US" smtClean="0">
                <a:latin typeface="Times New Roman" panose="02020603050405020304" pitchFamily="18" charset="0"/>
                <a:cs typeface="Times New Roman" panose="02020603050405020304" pitchFamily="18" charset="0"/>
              </a:rPr>
              <a:t>)</a:t>
            </a:r>
          </a:p>
          <a:p>
            <a:r>
              <a:rPr dirty="0" sz="2400" lang="en-US">
                <a:latin typeface="Times New Roman" panose="02020603050405020304" pitchFamily="18" charset="0"/>
                <a:cs typeface="Times New Roman" panose="02020603050405020304" pitchFamily="18" charset="0"/>
              </a:rPr>
              <a:t>It’s a fact that tattoos have arisen from the underbelly to the top of the American landscape. Tattooing has experienced a growing popularity, and so has the art itself. It is no longer limited to sailor-style ships and blue anchors, or biker-type hearts reading “Mom.” Today’s images include bold statements of individualized personality as diverse as any art form (</a:t>
            </a:r>
            <a:r>
              <a:rPr dirty="0" sz="2400" lang="en-US" err="1">
                <a:latin typeface="Times New Roman" panose="02020603050405020304" pitchFamily="18" charset="0"/>
                <a:cs typeface="Times New Roman" panose="02020603050405020304" pitchFamily="18" charset="0"/>
              </a:rPr>
              <a:t>Addonizio</a:t>
            </a:r>
            <a:r>
              <a:rPr dirty="0" sz="2400" lang="en-US">
                <a:latin typeface="Times New Roman" panose="02020603050405020304" pitchFamily="18" charset="0"/>
                <a:cs typeface="Times New Roman" panose="02020603050405020304" pitchFamily="18" charset="0"/>
              </a:rPr>
              <a:t> and </a:t>
            </a:r>
            <a:r>
              <a:rPr dirty="0" sz="2400" lang="en-US" err="1">
                <a:latin typeface="Times New Roman" panose="02020603050405020304" pitchFamily="18" charset="0"/>
                <a:cs typeface="Times New Roman" panose="02020603050405020304" pitchFamily="18" charset="0"/>
              </a:rPr>
              <a:t>Dumesnil</a:t>
            </a:r>
            <a:r>
              <a:rPr dirty="0" sz="2400" lang="en-US">
                <a:latin typeface="Times New Roman" panose="02020603050405020304" pitchFamily="18" charset="0"/>
                <a:cs typeface="Times New Roman" panose="02020603050405020304" pitchFamily="18" charset="0"/>
              </a:rPr>
              <a:t> xiii).</a:t>
            </a:r>
          </a:p>
        </p:txBody>
      </p:sp>
    </p:spTree>
  </p:cSld>
  <p:clrMapOvr>
    <a:masterClrMapping/>
  </p:clrMapOvr>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683" name="Title 1"/>
          <p:cNvSpPr>
            <a:spLocks noGrp="1"/>
          </p:cNvSpPr>
          <p:nvPr>
            <p:ph type="title"/>
          </p:nvPr>
        </p:nvSpPr>
        <p:spPr/>
        <p:txBody>
          <a:bodyPr/>
          <a:p>
            <a:endParaRPr lang="en-US"/>
          </a:p>
        </p:txBody>
      </p:sp>
      <p:sp>
        <p:nvSpPr>
          <p:cNvPr id="1048684" name="Content Placeholder 2"/>
          <p:cNvSpPr>
            <a:spLocks noGrp="1"/>
          </p:cNvSpPr>
          <p:nvPr>
            <p:ph idx="1"/>
          </p:nvPr>
        </p:nvSpPr>
        <p:spPr>
          <a:xfrm>
            <a:off x="2589212" y="1876020"/>
            <a:ext cx="9602788" cy="3777622"/>
          </a:xfrm>
        </p:spPr>
        <p:txBody>
          <a:bodyPr>
            <a:noAutofit/>
          </a:bodyPr>
          <a:p>
            <a:r>
              <a:rPr dirty="0" sz="2400" lang="en-US" smtClean="0">
                <a:latin typeface="Times New Roman" panose="02020603050405020304" pitchFamily="18" charset="0"/>
                <a:cs typeface="Times New Roman" panose="02020603050405020304" pitchFamily="18" charset="0"/>
              </a:rPr>
              <a:t>Clearly</a:t>
            </a:r>
            <a:r>
              <a:rPr dirty="0" sz="2400" lang="en-US">
                <a:latin typeface="Times New Roman" panose="02020603050405020304" pitchFamily="18" charset="0"/>
                <a:cs typeface="Times New Roman" panose="02020603050405020304" pitchFamily="18" charset="0"/>
              </a:rPr>
              <a:t>, tattooing has emerged from the underbelly to the surface of the American landscape. And as the popularity of tattoos has expanded, so has the art itself. No longer restricted to Bettie Page look-alikes, muddy blue anchors, and ribbon-wrapped hearts reading “Mom,” today’s tattoo images make bold statements of personality, as individualized and varied as any art form. (xiii</a:t>
            </a:r>
            <a:r>
              <a:rPr dirty="0" sz="2400" lang="en-US" smtClean="0">
                <a:latin typeface="Times New Roman" panose="02020603050405020304" pitchFamily="18" charset="0"/>
                <a:cs typeface="Times New Roman" panose="02020603050405020304" pitchFamily="18" charset="0"/>
              </a:rPr>
              <a:t>)</a:t>
            </a:r>
          </a:p>
          <a:p>
            <a:r>
              <a:rPr dirty="0" sz="2400" lang="en-US">
                <a:latin typeface="Times New Roman" panose="02020603050405020304" pitchFamily="18" charset="0"/>
                <a:cs typeface="Times New Roman" panose="02020603050405020304" pitchFamily="18" charset="0"/>
              </a:rPr>
              <a:t>It’s a fact that tattoos have arisen </a:t>
            </a:r>
            <a:r>
              <a:rPr b="1" dirty="0" sz="2400" lang="en-US">
                <a:latin typeface="Times New Roman" panose="02020603050405020304" pitchFamily="18" charset="0"/>
                <a:cs typeface="Times New Roman" panose="02020603050405020304" pitchFamily="18" charset="0"/>
              </a:rPr>
              <a:t>from the underbelly to the</a:t>
            </a:r>
            <a:r>
              <a:rPr dirty="0" sz="2400" lang="en-US">
                <a:latin typeface="Times New Roman" panose="02020603050405020304" pitchFamily="18" charset="0"/>
                <a:cs typeface="Times New Roman" panose="02020603050405020304" pitchFamily="18" charset="0"/>
              </a:rPr>
              <a:t> top </a:t>
            </a:r>
            <a:r>
              <a:rPr b="1" dirty="0" sz="2400" lang="en-US">
                <a:latin typeface="Times New Roman" panose="02020603050405020304" pitchFamily="18" charset="0"/>
                <a:cs typeface="Times New Roman" panose="02020603050405020304" pitchFamily="18" charset="0"/>
              </a:rPr>
              <a:t>of the American landscape.</a:t>
            </a:r>
            <a:r>
              <a:rPr dirty="0" sz="2400" lang="en-US">
                <a:latin typeface="Times New Roman" panose="02020603050405020304" pitchFamily="18" charset="0"/>
                <a:cs typeface="Times New Roman" panose="02020603050405020304" pitchFamily="18" charset="0"/>
              </a:rPr>
              <a:t> Tattooing has experienced a growing </a:t>
            </a:r>
            <a:r>
              <a:rPr b="1" dirty="0" sz="2400" lang="en-US">
                <a:latin typeface="Times New Roman" panose="02020603050405020304" pitchFamily="18" charset="0"/>
                <a:cs typeface="Times New Roman" panose="02020603050405020304" pitchFamily="18" charset="0"/>
              </a:rPr>
              <a:t>popularity</a:t>
            </a:r>
            <a:r>
              <a:rPr dirty="0" sz="2400" lang="en-US">
                <a:latin typeface="Times New Roman" panose="02020603050405020304" pitchFamily="18" charset="0"/>
                <a:cs typeface="Times New Roman" panose="02020603050405020304" pitchFamily="18" charset="0"/>
              </a:rPr>
              <a:t>, and </a:t>
            </a:r>
            <a:r>
              <a:rPr b="1" dirty="0" sz="2400" lang="en-US">
                <a:latin typeface="Times New Roman" panose="02020603050405020304" pitchFamily="18" charset="0"/>
                <a:cs typeface="Times New Roman" panose="02020603050405020304" pitchFamily="18" charset="0"/>
              </a:rPr>
              <a:t>so has the art itself</a:t>
            </a:r>
            <a:r>
              <a:rPr dirty="0" sz="2400" lang="en-US">
                <a:latin typeface="Times New Roman" panose="02020603050405020304" pitchFamily="18" charset="0"/>
                <a:cs typeface="Times New Roman" panose="02020603050405020304" pitchFamily="18" charset="0"/>
              </a:rPr>
              <a:t>. It is no </a:t>
            </a:r>
            <a:r>
              <a:rPr b="1" dirty="0" sz="2400" lang="en-US">
                <a:latin typeface="Times New Roman" panose="02020603050405020304" pitchFamily="18" charset="0"/>
                <a:cs typeface="Times New Roman" panose="02020603050405020304" pitchFamily="18" charset="0"/>
              </a:rPr>
              <a:t>longer limited to sailor-style ships and blue anchors</a:t>
            </a:r>
            <a:r>
              <a:rPr dirty="0" sz="2400" lang="en-US">
                <a:latin typeface="Times New Roman" panose="02020603050405020304" pitchFamily="18" charset="0"/>
                <a:cs typeface="Times New Roman" panose="02020603050405020304" pitchFamily="18" charset="0"/>
              </a:rPr>
              <a:t>, or biker-type hearts reading “</a:t>
            </a:r>
            <a:r>
              <a:rPr b="1" dirty="0" sz="2400" lang="en-US">
                <a:latin typeface="Times New Roman" panose="02020603050405020304" pitchFamily="18" charset="0"/>
                <a:cs typeface="Times New Roman" panose="02020603050405020304" pitchFamily="18" charset="0"/>
              </a:rPr>
              <a:t>Mom.” Today’s images include bold statements of individualized personality as diverse as any art form</a:t>
            </a:r>
            <a:r>
              <a:rPr dirty="0" sz="2400" lang="en-US">
                <a:latin typeface="Times New Roman" panose="02020603050405020304" pitchFamily="18" charset="0"/>
                <a:cs typeface="Times New Roman" panose="02020603050405020304" pitchFamily="18" charset="0"/>
              </a:rPr>
              <a:t> (</a:t>
            </a:r>
            <a:r>
              <a:rPr dirty="0" sz="2400" lang="en-US" err="1">
                <a:latin typeface="Times New Roman" panose="02020603050405020304" pitchFamily="18" charset="0"/>
                <a:cs typeface="Times New Roman" panose="02020603050405020304" pitchFamily="18" charset="0"/>
              </a:rPr>
              <a:t>Addonizio</a:t>
            </a:r>
            <a:r>
              <a:rPr dirty="0" sz="2400" lang="en-US">
                <a:latin typeface="Times New Roman" panose="02020603050405020304" pitchFamily="18" charset="0"/>
                <a:cs typeface="Times New Roman" panose="02020603050405020304" pitchFamily="18" charset="0"/>
              </a:rPr>
              <a:t> and </a:t>
            </a:r>
            <a:r>
              <a:rPr dirty="0" sz="2400" lang="en-US" err="1">
                <a:latin typeface="Times New Roman" panose="02020603050405020304" pitchFamily="18" charset="0"/>
                <a:cs typeface="Times New Roman" panose="02020603050405020304" pitchFamily="18" charset="0"/>
              </a:rPr>
              <a:t>Dumesnil</a:t>
            </a:r>
            <a:r>
              <a:rPr dirty="0" sz="2400" lang="en-US">
                <a:latin typeface="Times New Roman" panose="02020603050405020304" pitchFamily="18" charset="0"/>
                <a:cs typeface="Times New Roman" panose="02020603050405020304" pitchFamily="18" charset="0"/>
              </a:rPr>
              <a:t> xiii).</a:t>
            </a:r>
          </a:p>
        </p:txBody>
      </p:sp>
    </p:spTree>
  </p:cSld>
  <p:clrMapOvr>
    <a:masterClrMapping/>
  </p:clrMapOvr>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685" name="Title 1"/>
          <p:cNvSpPr>
            <a:spLocks noGrp="1"/>
          </p:cNvSpPr>
          <p:nvPr>
            <p:ph type="title"/>
          </p:nvPr>
        </p:nvSpPr>
        <p:spPr/>
        <p:txBody>
          <a:bodyPr/>
          <a:p>
            <a:r>
              <a:rPr dirty="0" lang="en-US"/>
              <a:t>Paraphrasing </a:t>
            </a:r>
          </a:p>
        </p:txBody>
      </p:sp>
      <p:sp>
        <p:nvSpPr>
          <p:cNvPr id="1048686" name="Content Placeholder 2"/>
          <p:cNvSpPr>
            <a:spLocks noGrp="1"/>
          </p:cNvSpPr>
          <p:nvPr>
            <p:ph idx="1"/>
          </p:nvPr>
        </p:nvSpPr>
        <p:spPr/>
        <p:txBody>
          <a:bodyPr>
            <a:normAutofit/>
          </a:bodyPr>
          <a:p>
            <a:pPr indent="0" marL="0">
              <a:buNone/>
            </a:pPr>
            <a:r>
              <a:rPr dirty="0" sz="2400" lang="en-US">
                <a:latin typeface="Times New Roman" panose="02020603050405020304" pitchFamily="18" charset="0"/>
                <a:cs typeface="Times New Roman" panose="02020603050405020304" pitchFamily="18" charset="0"/>
              </a:rPr>
              <a:t>Note that an effective paraphrase usually:</a:t>
            </a:r>
          </a:p>
          <a:p>
            <a:r>
              <a:rPr dirty="0" sz="2400" lang="en-US" smtClean="0">
                <a:latin typeface="Times New Roman" panose="02020603050405020304" pitchFamily="18" charset="0"/>
                <a:cs typeface="Times New Roman" panose="02020603050405020304" pitchFamily="18" charset="0"/>
              </a:rPr>
              <a:t>has </a:t>
            </a:r>
            <a:r>
              <a:rPr dirty="0" sz="2400" lang="en-US">
                <a:latin typeface="Times New Roman" panose="02020603050405020304" pitchFamily="18" charset="0"/>
                <a:cs typeface="Times New Roman" panose="02020603050405020304" pitchFamily="18" charset="0"/>
              </a:rPr>
              <a:t>a different structure to the original</a:t>
            </a:r>
          </a:p>
          <a:p>
            <a:r>
              <a:rPr dirty="0" sz="2400" lang="en-US" smtClean="0">
                <a:latin typeface="Times New Roman" panose="02020603050405020304" pitchFamily="18" charset="0"/>
                <a:cs typeface="Times New Roman" panose="02020603050405020304" pitchFamily="18" charset="0"/>
              </a:rPr>
              <a:t>has </a:t>
            </a:r>
            <a:r>
              <a:rPr dirty="0" sz="2400" lang="en-US">
                <a:latin typeface="Times New Roman" panose="02020603050405020304" pitchFamily="18" charset="0"/>
                <a:cs typeface="Times New Roman" panose="02020603050405020304" pitchFamily="18" charset="0"/>
              </a:rPr>
              <a:t>mainly different vocabulary</a:t>
            </a:r>
          </a:p>
          <a:p>
            <a:r>
              <a:rPr dirty="0" sz="2400" lang="en-US" smtClean="0">
                <a:latin typeface="Times New Roman" panose="02020603050405020304" pitchFamily="18" charset="0"/>
                <a:cs typeface="Times New Roman" panose="02020603050405020304" pitchFamily="18" charset="0"/>
              </a:rPr>
              <a:t>retains </a:t>
            </a:r>
            <a:r>
              <a:rPr dirty="0" sz="2400" lang="en-US">
                <a:latin typeface="Times New Roman" panose="02020603050405020304" pitchFamily="18" charset="0"/>
                <a:cs typeface="Times New Roman" panose="02020603050405020304" pitchFamily="18" charset="0"/>
              </a:rPr>
              <a:t>the same meaning</a:t>
            </a:r>
          </a:p>
          <a:p>
            <a:r>
              <a:rPr dirty="0" sz="2400" lang="en-US" smtClean="0">
                <a:latin typeface="Times New Roman" panose="02020603050405020304" pitchFamily="18" charset="0"/>
                <a:cs typeface="Times New Roman" panose="02020603050405020304" pitchFamily="18" charset="0"/>
              </a:rPr>
              <a:t>keeps </a:t>
            </a:r>
            <a:r>
              <a:rPr dirty="0" sz="2400" lang="en-US">
                <a:latin typeface="Times New Roman" panose="02020603050405020304" pitchFamily="18" charset="0"/>
                <a:cs typeface="Times New Roman" panose="02020603050405020304" pitchFamily="18" charset="0"/>
              </a:rPr>
              <a:t>some phrases from the original that are in common use (e.g. ‘Industrial </a:t>
            </a:r>
            <a:r>
              <a:rPr dirty="0" sz="2400" lang="en-US" smtClean="0">
                <a:latin typeface="Times New Roman" panose="02020603050405020304" pitchFamily="18" charset="0"/>
                <a:cs typeface="Times New Roman" panose="02020603050405020304" pitchFamily="18" charset="0"/>
              </a:rPr>
              <a:t>Revolution’ or </a:t>
            </a:r>
            <a:r>
              <a:rPr dirty="0" sz="2400" lang="en-US">
                <a:latin typeface="Times New Roman" panose="02020603050405020304" pitchFamily="18" charset="0"/>
                <a:cs typeface="Times New Roman" panose="02020603050405020304" pitchFamily="18" charset="0"/>
              </a:rPr>
              <a:t>‘eighteenth century’)</a:t>
            </a: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24" name="Title 1"/>
          <p:cNvSpPr>
            <a:spLocks noGrp="1"/>
          </p:cNvSpPr>
          <p:nvPr>
            <p:ph type="title"/>
          </p:nvPr>
        </p:nvSpPr>
        <p:spPr/>
        <p:txBody>
          <a:bodyPr/>
          <a:p>
            <a:r>
              <a:rPr dirty="0" lang="en-US"/>
              <a:t>Summarizing and Paraphrasing</a:t>
            </a:r>
          </a:p>
        </p:txBody>
      </p:sp>
      <p:sp>
        <p:nvSpPr>
          <p:cNvPr id="1048625" name="Content Placeholder 2"/>
          <p:cNvSpPr>
            <a:spLocks noGrp="1"/>
          </p:cNvSpPr>
          <p:nvPr>
            <p:ph idx="1"/>
          </p:nvPr>
        </p:nvSpPr>
        <p:spPr>
          <a:xfrm>
            <a:off x="2589212" y="2133599"/>
            <a:ext cx="8915400" cy="4305837"/>
          </a:xfrm>
        </p:spPr>
        <p:txBody>
          <a:bodyPr>
            <a:noAutofit/>
          </a:bodyPr>
          <a:p>
            <a:r>
              <a:rPr dirty="0" sz="2400" lang="en-US" smtClean="0">
                <a:latin typeface="Times New Roman" panose="02020603050405020304" pitchFamily="18" charset="0"/>
                <a:cs typeface="Times New Roman" panose="02020603050405020304" pitchFamily="18" charset="0"/>
              </a:rPr>
              <a:t>Summarizing </a:t>
            </a:r>
            <a:r>
              <a:rPr dirty="0" sz="2400" lang="en-US">
                <a:latin typeface="Times New Roman" panose="02020603050405020304" pitchFamily="18" charset="0"/>
                <a:cs typeface="Times New Roman" panose="02020603050405020304" pitchFamily="18" charset="0"/>
              </a:rPr>
              <a:t>and paraphrasing are normally used together in essay writing</a:t>
            </a:r>
            <a:r>
              <a:rPr dirty="0" sz="2400" lang="en-US" smtClean="0">
                <a:latin typeface="Times New Roman" panose="02020603050405020304" pitchFamily="18" charset="0"/>
                <a:cs typeface="Times New Roman" panose="02020603050405020304" pitchFamily="18" charset="0"/>
              </a:rPr>
              <a:t>.</a:t>
            </a:r>
          </a:p>
          <a:p>
            <a:r>
              <a:rPr dirty="0" sz="2400" lang="en-US" smtClean="0">
                <a:latin typeface="Times New Roman" panose="02020603050405020304" pitchFamily="18" charset="0"/>
                <a:cs typeface="Times New Roman" panose="02020603050405020304" pitchFamily="18" charset="0"/>
              </a:rPr>
              <a:t>Summarizing </a:t>
            </a:r>
            <a:r>
              <a:rPr dirty="0" sz="2400" lang="en-US">
                <a:latin typeface="Times New Roman" panose="02020603050405020304" pitchFamily="18" charset="0"/>
                <a:cs typeface="Times New Roman" panose="02020603050405020304" pitchFamily="18" charset="0"/>
              </a:rPr>
              <a:t>aims to reduce information to a suitable </a:t>
            </a:r>
            <a:r>
              <a:rPr dirty="0" sz="2400" lang="en-US" smtClean="0">
                <a:latin typeface="Times New Roman" panose="02020603050405020304" pitchFamily="18" charset="0"/>
                <a:cs typeface="Times New Roman" panose="02020603050405020304" pitchFamily="18" charset="0"/>
              </a:rPr>
              <a:t>length.</a:t>
            </a:r>
          </a:p>
          <a:p>
            <a:r>
              <a:rPr dirty="0" sz="2400" lang="en-US">
                <a:latin typeface="Times New Roman" panose="02020603050405020304" pitchFamily="18" charset="0"/>
                <a:cs typeface="Times New Roman" panose="02020603050405020304" pitchFamily="18" charset="0"/>
              </a:rPr>
              <a:t>the writer </a:t>
            </a:r>
            <a:r>
              <a:rPr dirty="0" sz="2400" lang="en-US" smtClean="0">
                <a:latin typeface="Times New Roman" panose="02020603050405020304" pitchFamily="18" charset="0"/>
                <a:cs typeface="Times New Roman" panose="02020603050405020304" pitchFamily="18" charset="0"/>
              </a:rPr>
              <a:t>condenses </a:t>
            </a:r>
            <a:r>
              <a:rPr dirty="0" sz="2400" lang="en-US">
                <a:latin typeface="Times New Roman" panose="02020603050405020304" pitchFamily="18" charset="0"/>
                <a:cs typeface="Times New Roman" panose="02020603050405020304" pitchFamily="18" charset="0"/>
              </a:rPr>
              <a:t>lengthy sources into a concise </a:t>
            </a:r>
            <a:r>
              <a:rPr dirty="0" sz="2400" lang="en-US" smtClean="0">
                <a:latin typeface="Times New Roman" panose="02020603050405020304" pitchFamily="18" charset="0"/>
                <a:cs typeface="Times New Roman" panose="02020603050405020304" pitchFamily="18" charset="0"/>
              </a:rPr>
              <a:t>form.</a:t>
            </a:r>
          </a:p>
          <a:p>
            <a:r>
              <a:rPr b="1" dirty="0" sz="2400" lang="en-US" smtClean="0">
                <a:latin typeface="Times New Roman" panose="02020603050405020304" pitchFamily="18" charset="0"/>
                <a:cs typeface="Times New Roman" panose="02020603050405020304" pitchFamily="18" charset="0"/>
              </a:rPr>
              <a:t>While</a:t>
            </a:r>
          </a:p>
          <a:p>
            <a:r>
              <a:rPr dirty="0" sz="2400" lang="en-US">
                <a:latin typeface="Times New Roman" panose="02020603050405020304" pitchFamily="18" charset="0"/>
                <a:cs typeface="Times New Roman" panose="02020603050405020304" pitchFamily="18" charset="0"/>
              </a:rPr>
              <a:t>paraphrasing means </a:t>
            </a:r>
            <a:r>
              <a:rPr dirty="0" sz="2400" lang="en-US" smtClean="0">
                <a:latin typeface="Times New Roman" panose="02020603050405020304" pitchFamily="18" charset="0"/>
                <a:cs typeface="Times New Roman" panose="02020603050405020304" pitchFamily="18" charset="0"/>
              </a:rPr>
              <a:t>changing the </a:t>
            </a:r>
            <a:r>
              <a:rPr dirty="0" sz="2400" lang="en-US">
                <a:latin typeface="Times New Roman" panose="02020603050405020304" pitchFamily="18" charset="0"/>
                <a:cs typeface="Times New Roman" panose="02020603050405020304" pitchFamily="18" charset="0"/>
              </a:rPr>
              <a:t>wording of a text so that it is significantly different from the original </a:t>
            </a:r>
            <a:r>
              <a:rPr dirty="0" sz="2400" lang="en-US" smtClean="0">
                <a:latin typeface="Times New Roman" panose="02020603050405020304" pitchFamily="18" charset="0"/>
                <a:cs typeface="Times New Roman" panose="02020603050405020304" pitchFamily="18" charset="0"/>
              </a:rPr>
              <a:t>source, without </a:t>
            </a:r>
            <a:r>
              <a:rPr dirty="0" sz="2400" lang="en-US">
                <a:latin typeface="Times New Roman" panose="02020603050405020304" pitchFamily="18" charset="0"/>
                <a:cs typeface="Times New Roman" panose="02020603050405020304" pitchFamily="18" charset="0"/>
              </a:rPr>
              <a:t>changing the meaning</a:t>
            </a:r>
            <a:r>
              <a:rPr dirty="0" sz="2400" lang="en-US" smtClean="0">
                <a:latin typeface="Times New Roman" panose="02020603050405020304" pitchFamily="18" charset="0"/>
                <a:cs typeface="Times New Roman" panose="02020603050405020304" pitchFamily="18" charset="0"/>
              </a:rPr>
              <a:t>.</a:t>
            </a:r>
          </a:p>
        </p:txBody>
      </p:sp>
    </p:spTree>
  </p:cSld>
  <p:clrMapOvr>
    <a:masterClrMapping/>
  </p:clrMapOvr>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sp>
        <p:nvSpPr>
          <p:cNvPr id="1048687" name="Title 1"/>
          <p:cNvSpPr>
            <a:spLocks noGrp="1"/>
          </p:cNvSpPr>
          <p:nvPr>
            <p:ph type="title"/>
          </p:nvPr>
        </p:nvSpPr>
        <p:spPr/>
        <p:txBody>
          <a:bodyPr/>
          <a:p>
            <a:r>
              <a:rPr dirty="0" lang="en-US" smtClean="0"/>
              <a:t>Paraphrasing</a:t>
            </a:r>
            <a:endParaRPr dirty="0" lang="en-US"/>
          </a:p>
        </p:txBody>
      </p:sp>
      <p:sp>
        <p:nvSpPr>
          <p:cNvPr id="1048688" name="Content Placeholder 2"/>
          <p:cNvSpPr>
            <a:spLocks noGrp="1"/>
          </p:cNvSpPr>
          <p:nvPr>
            <p:ph idx="1"/>
          </p:nvPr>
        </p:nvSpPr>
        <p:spPr>
          <a:xfrm>
            <a:off x="2589212" y="1386624"/>
            <a:ext cx="8915400" cy="3777622"/>
          </a:xfrm>
        </p:spPr>
        <p:txBody>
          <a:bodyPr>
            <a:noAutofit/>
          </a:bodyPr>
          <a:p>
            <a:pPr lvl="0"/>
            <a:r>
              <a:rPr dirty="0" sz="2400" lang="en-US">
                <a:latin typeface="Times New Roman" panose="02020603050405020304" pitchFamily="18" charset="0"/>
                <a:cs typeface="Times New Roman" panose="02020603050405020304" pitchFamily="18" charset="0"/>
              </a:rPr>
              <a:t>The student requested that the professor excuses her absence, but the professor refused.</a:t>
            </a:r>
          </a:p>
          <a:p>
            <a:r>
              <a:rPr b="1" dirty="0" sz="2400" lang="en-US">
                <a:latin typeface="Times New Roman" panose="02020603050405020304" pitchFamily="18" charset="0"/>
                <a:cs typeface="Times New Roman" panose="02020603050405020304" pitchFamily="18" charset="0"/>
              </a:rPr>
              <a:t>Possible Solution:</a:t>
            </a:r>
            <a:r>
              <a:rPr dirty="0" sz="2400" lang="en-US">
                <a:latin typeface="Times New Roman" panose="02020603050405020304" pitchFamily="18" charset="0"/>
                <a:cs typeface="Times New Roman" panose="02020603050405020304" pitchFamily="18" charset="0"/>
              </a:rPr>
              <a:t> The professor denied the student’s request for an excused absence.</a:t>
            </a:r>
          </a:p>
          <a:p>
            <a:r>
              <a:rPr dirty="0" sz="2400" lang="en-US">
                <a:latin typeface="Times New Roman" panose="02020603050405020304" pitchFamily="18" charset="0"/>
                <a:cs typeface="Times New Roman" panose="02020603050405020304" pitchFamily="18" charset="0"/>
              </a:rPr>
              <a:t>2. There will be a music concert next to Vienna coffee shop. Would you like to go?</a:t>
            </a:r>
          </a:p>
          <a:p>
            <a:r>
              <a:rPr b="1" dirty="0" sz="2400" lang="en-US">
                <a:latin typeface="Times New Roman" panose="02020603050405020304" pitchFamily="18" charset="0"/>
                <a:cs typeface="Times New Roman" panose="02020603050405020304" pitchFamily="18" charset="0"/>
              </a:rPr>
              <a:t>Possible Solution:</a:t>
            </a:r>
            <a:r>
              <a:rPr dirty="0" sz="2400" lang="en-US">
                <a:latin typeface="Times New Roman" panose="02020603050405020304" pitchFamily="18" charset="0"/>
                <a:cs typeface="Times New Roman" panose="02020603050405020304" pitchFamily="18" charset="0"/>
              </a:rPr>
              <a:t> Are you coming to a music concert in Vienna?</a:t>
            </a:r>
          </a:p>
          <a:p>
            <a:r>
              <a:rPr dirty="0" sz="2400" lang="en-US">
                <a:latin typeface="Times New Roman" panose="02020603050405020304" pitchFamily="18" charset="0"/>
                <a:cs typeface="Times New Roman" panose="02020603050405020304" pitchFamily="18" charset="0"/>
              </a:rPr>
              <a:t>3. International Center is hosting English Conversation classes. They help non-native speakers of English practice their English speaking skills.</a:t>
            </a:r>
          </a:p>
          <a:p>
            <a:r>
              <a:rPr b="1" dirty="0" sz="2400" lang="en-US">
                <a:latin typeface="Times New Roman" panose="02020603050405020304" pitchFamily="18" charset="0"/>
                <a:cs typeface="Times New Roman" panose="02020603050405020304" pitchFamily="18" charset="0"/>
              </a:rPr>
              <a:t>Possible Solution:</a:t>
            </a:r>
            <a:r>
              <a:rPr dirty="0" sz="2400" lang="en-US">
                <a:latin typeface="Times New Roman" panose="02020603050405020304" pitchFamily="18" charset="0"/>
                <a:cs typeface="Times New Roman" panose="02020603050405020304" pitchFamily="18" charset="0"/>
              </a:rPr>
              <a:t> English non native speakers can improve their English by taking classes at International Center.</a:t>
            </a:r>
          </a:p>
          <a:p>
            <a:endParaRPr dirty="0" sz="240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15" name=""/>
        <p:cNvGrpSpPr/>
        <p:nvPr/>
      </p:nvGrpSpPr>
      <p:grpSpPr>
        <a:xfrm>
          <a:off x="0" y="0"/>
          <a:ext cx="0" cy="0"/>
          <a:chOff x="0" y="0"/>
          <a:chExt cx="0" cy="0"/>
        </a:xfrm>
      </p:grpSpPr>
      <p:sp>
        <p:nvSpPr>
          <p:cNvPr id="1048689" name="Title 1"/>
          <p:cNvSpPr>
            <a:spLocks noGrp="1"/>
          </p:cNvSpPr>
          <p:nvPr>
            <p:ph type="title"/>
          </p:nvPr>
        </p:nvSpPr>
        <p:spPr/>
        <p:txBody>
          <a:bodyPr/>
          <a:p>
            <a:r>
              <a:rPr dirty="0" lang="en-US" smtClean="0"/>
              <a:t>Paraphrasing</a:t>
            </a:r>
            <a:endParaRPr dirty="0" lang="en-US"/>
          </a:p>
        </p:txBody>
      </p:sp>
      <p:sp>
        <p:nvSpPr>
          <p:cNvPr id="1048690" name="Content Placeholder 2"/>
          <p:cNvSpPr>
            <a:spLocks noGrp="1"/>
          </p:cNvSpPr>
          <p:nvPr>
            <p:ph idx="1"/>
          </p:nvPr>
        </p:nvSpPr>
        <p:spPr/>
        <p:txBody>
          <a:bodyPr>
            <a:normAutofit/>
          </a:bodyPr>
          <a:p>
            <a:r>
              <a:rPr dirty="0" sz="2400" lang="en-US">
                <a:latin typeface="Times New Roman" panose="02020603050405020304" pitchFamily="18" charset="0"/>
                <a:cs typeface="Times New Roman" panose="02020603050405020304" pitchFamily="18" charset="0"/>
              </a:rPr>
              <a:t>4. The office of International Students and Scholars (ISS) at Purdue University is located in </a:t>
            </a:r>
            <a:r>
              <a:rPr dirty="0" sz="2400" lang="en-US" err="1">
                <a:latin typeface="Times New Roman" panose="02020603050405020304" pitchFamily="18" charset="0"/>
                <a:cs typeface="Times New Roman" panose="02020603050405020304" pitchFamily="18" charset="0"/>
              </a:rPr>
              <a:t>Schleman</a:t>
            </a:r>
            <a:r>
              <a:rPr dirty="0" sz="2400" lang="en-US">
                <a:latin typeface="Times New Roman" panose="02020603050405020304" pitchFamily="18" charset="0"/>
                <a:cs typeface="Times New Roman" panose="02020603050405020304" pitchFamily="18" charset="0"/>
              </a:rPr>
              <a:t> Hall.</a:t>
            </a:r>
          </a:p>
          <a:p>
            <a:r>
              <a:rPr b="1" dirty="0" sz="2400" lang="en-US">
                <a:latin typeface="Times New Roman" panose="02020603050405020304" pitchFamily="18" charset="0"/>
                <a:cs typeface="Times New Roman" panose="02020603050405020304" pitchFamily="18" charset="0"/>
              </a:rPr>
              <a:t>Possible Solution:</a:t>
            </a:r>
            <a:r>
              <a:rPr dirty="0" sz="2400" lang="en-US">
                <a:latin typeface="Times New Roman" panose="02020603050405020304" pitchFamily="18" charset="0"/>
                <a:cs typeface="Times New Roman" panose="02020603050405020304" pitchFamily="18" charset="0"/>
              </a:rPr>
              <a:t> </a:t>
            </a:r>
            <a:r>
              <a:rPr dirty="0" sz="2400" lang="en-US" err="1">
                <a:latin typeface="Times New Roman" panose="02020603050405020304" pitchFamily="18" charset="0"/>
                <a:cs typeface="Times New Roman" panose="02020603050405020304" pitchFamily="18" charset="0"/>
              </a:rPr>
              <a:t>Schleman</a:t>
            </a:r>
            <a:r>
              <a:rPr dirty="0" sz="2400" lang="en-US">
                <a:latin typeface="Times New Roman" panose="02020603050405020304" pitchFamily="18" charset="0"/>
                <a:cs typeface="Times New Roman" panose="02020603050405020304" pitchFamily="18" charset="0"/>
              </a:rPr>
              <a:t> Hall hosts the ISS office</a:t>
            </a:r>
            <a:r>
              <a:rPr dirty="0" sz="2400" lang="en-US" smtClean="0">
                <a:latin typeface="Times New Roman" panose="02020603050405020304" pitchFamily="18" charset="0"/>
                <a:cs typeface="Times New Roman" panose="02020603050405020304" pitchFamily="18" charset="0"/>
              </a:rPr>
              <a:t>.</a:t>
            </a:r>
          </a:p>
          <a:p>
            <a:pPr indent="0" marL="0">
              <a:buNone/>
            </a:pP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5. The car that was pulled over by the police officer yesterday just had an accident. That driver is not careful.</a:t>
            </a:r>
          </a:p>
          <a:p>
            <a:r>
              <a:rPr b="1" dirty="0" sz="2400" lang="en-US">
                <a:latin typeface="Times New Roman" panose="02020603050405020304" pitchFamily="18" charset="0"/>
                <a:cs typeface="Times New Roman" panose="02020603050405020304" pitchFamily="18" charset="0"/>
              </a:rPr>
              <a:t>Possible Solution:</a:t>
            </a:r>
            <a:r>
              <a:rPr dirty="0" sz="2400" lang="en-US">
                <a:latin typeface="Times New Roman" panose="02020603050405020304" pitchFamily="18" charset="0"/>
                <a:cs typeface="Times New Roman" panose="02020603050405020304" pitchFamily="18" charset="0"/>
              </a:rPr>
              <a:t> The driver who was pulled over yesterday is not careful because he just had an accident.</a:t>
            </a:r>
          </a:p>
          <a:p>
            <a:endParaRPr dirty="0" sz="240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sp>
        <p:nvSpPr>
          <p:cNvPr id="1048691" name="Title 1"/>
          <p:cNvSpPr>
            <a:spLocks noGrp="1"/>
          </p:cNvSpPr>
          <p:nvPr>
            <p:ph type="title"/>
          </p:nvPr>
        </p:nvSpPr>
        <p:spPr/>
        <p:txBody>
          <a:bodyPr/>
          <a:p>
            <a:r>
              <a:rPr b="1" dirty="0" lang="en-US"/>
              <a:t>Techniques for paraphrasing</a:t>
            </a:r>
            <a:endParaRPr dirty="0" lang="en-US"/>
          </a:p>
        </p:txBody>
      </p:sp>
      <p:sp>
        <p:nvSpPr>
          <p:cNvPr id="1048692" name="Content Placeholder 2"/>
          <p:cNvSpPr>
            <a:spLocks noGrp="1"/>
          </p:cNvSpPr>
          <p:nvPr>
            <p:ph idx="1"/>
          </p:nvPr>
        </p:nvSpPr>
        <p:spPr/>
        <p:txBody>
          <a:bodyPr>
            <a:normAutofit/>
          </a:bodyPr>
          <a:p>
            <a:r>
              <a:rPr dirty="0" sz="2400" lang="en-US">
                <a:latin typeface="Times New Roman" panose="02020603050405020304" pitchFamily="18" charset="0"/>
                <a:cs typeface="Times New Roman" panose="02020603050405020304" pitchFamily="18" charset="0"/>
              </a:rPr>
              <a:t>Changing vocabulary by using synonyms</a:t>
            </a:r>
            <a:r>
              <a:rPr dirty="0" sz="2400" lang="en-US" smtClean="0">
                <a:latin typeface="Times New Roman" panose="02020603050405020304" pitchFamily="18" charset="0"/>
                <a:cs typeface="Times New Roman" panose="02020603050405020304" pitchFamily="18" charset="0"/>
              </a:rPr>
              <a:t>:</a:t>
            </a:r>
          </a:p>
          <a:p>
            <a:r>
              <a:rPr dirty="0" sz="2400" i="1" lang="en-US">
                <a:latin typeface="Times New Roman" panose="02020603050405020304" pitchFamily="18" charset="0"/>
                <a:cs typeface="Times New Roman" panose="02020603050405020304" pitchFamily="18" charset="0"/>
              </a:rPr>
              <a:t>argues </a:t>
            </a:r>
            <a:r>
              <a:rPr dirty="0" sz="2400" i="1" lang="en-US" smtClean="0">
                <a:latin typeface="Times New Roman" panose="02020603050405020304" pitchFamily="18" charset="0"/>
                <a:cs typeface="Times New Roman" panose="02020603050405020304" pitchFamily="18" charset="0"/>
              </a:rPr>
              <a:t>	&gt; 		claims</a:t>
            </a:r>
          </a:p>
          <a:p>
            <a:r>
              <a:rPr dirty="0" sz="2400" i="1" lang="en-US" smtClean="0">
                <a:latin typeface="Times New Roman" panose="02020603050405020304" pitchFamily="18" charset="0"/>
                <a:cs typeface="Times New Roman" panose="02020603050405020304" pitchFamily="18" charset="0"/>
              </a:rPr>
              <a:t>eighteenth century	 </a:t>
            </a:r>
            <a:r>
              <a:rPr dirty="0" sz="2400" i="1" lang="en-US">
                <a:latin typeface="Times New Roman" panose="02020603050405020304" pitchFamily="18" charset="0"/>
                <a:cs typeface="Times New Roman" panose="02020603050405020304" pitchFamily="18" charset="0"/>
              </a:rPr>
              <a:t>&gt; </a:t>
            </a:r>
            <a:r>
              <a:rPr dirty="0" sz="2400" i="1" lang="en-US" smtClean="0">
                <a:latin typeface="Times New Roman" panose="02020603050405020304" pitchFamily="18" charset="0"/>
                <a:cs typeface="Times New Roman" panose="02020603050405020304" pitchFamily="18" charset="0"/>
              </a:rPr>
              <a:t>	1700s</a:t>
            </a:r>
          </a:p>
          <a:p>
            <a:r>
              <a:rPr dirty="0" sz="2400" i="1" lang="en-US" smtClean="0">
                <a:latin typeface="Times New Roman" panose="02020603050405020304" pitchFamily="18" charset="0"/>
                <a:cs typeface="Times New Roman" panose="02020603050405020304" pitchFamily="18" charset="0"/>
              </a:rPr>
              <a:t>wages 	&gt;	 </a:t>
            </a:r>
            <a:r>
              <a:rPr dirty="0" sz="2400" i="1" lang="en-US" err="1">
                <a:latin typeface="Times New Roman" panose="02020603050405020304" pitchFamily="18" charset="0"/>
                <a:cs typeface="Times New Roman" panose="02020603050405020304" pitchFamily="18" charset="0"/>
              </a:rPr>
              <a:t>labour</a:t>
            </a:r>
            <a:r>
              <a:rPr dirty="0" sz="2400" i="1" lang="en-US">
                <a:latin typeface="Times New Roman" panose="02020603050405020304" pitchFamily="18" charset="0"/>
                <a:cs typeface="Times New Roman" panose="02020603050405020304" pitchFamily="18" charset="0"/>
              </a:rPr>
              <a:t> </a:t>
            </a:r>
            <a:r>
              <a:rPr dirty="0" sz="2400" i="1" lang="en-US" smtClean="0">
                <a:latin typeface="Times New Roman" panose="02020603050405020304" pitchFamily="18" charset="0"/>
                <a:cs typeface="Times New Roman" panose="02020603050405020304" pitchFamily="18" charset="0"/>
              </a:rPr>
              <a:t>costs</a:t>
            </a:r>
          </a:p>
          <a:p>
            <a:r>
              <a:rPr dirty="0" sz="2400" i="1" lang="en-US" err="1" smtClean="0">
                <a:latin typeface="Times New Roman" panose="02020603050405020304" pitchFamily="18" charset="0"/>
                <a:cs typeface="Times New Roman" panose="02020603050405020304" pitchFamily="18" charset="0"/>
              </a:rPr>
              <a:t>Economise</a:t>
            </a:r>
            <a:r>
              <a:rPr dirty="0" sz="2400" i="1" lang="en-US" smtClean="0">
                <a:latin typeface="Times New Roman" panose="02020603050405020304" pitchFamily="18" charset="0"/>
                <a:cs typeface="Times New Roman" panose="02020603050405020304" pitchFamily="18" charset="0"/>
              </a:rPr>
              <a:t>	 </a:t>
            </a:r>
            <a:r>
              <a:rPr dirty="0" sz="2400" i="1" lang="en-US">
                <a:latin typeface="Times New Roman" panose="02020603050405020304" pitchFamily="18" charset="0"/>
                <a:cs typeface="Times New Roman" panose="02020603050405020304" pitchFamily="18" charset="0"/>
              </a:rPr>
              <a:t>&gt; saving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17" name=""/>
        <p:cNvGrpSpPr/>
        <p:nvPr/>
      </p:nvGrpSpPr>
      <p:grpSpPr>
        <a:xfrm>
          <a:off x="0" y="0"/>
          <a:ext cx="0" cy="0"/>
          <a:chOff x="0" y="0"/>
          <a:chExt cx="0" cy="0"/>
        </a:xfrm>
      </p:grpSpPr>
      <p:sp>
        <p:nvSpPr>
          <p:cNvPr id="1048693" name="Title 1"/>
          <p:cNvSpPr>
            <a:spLocks noGrp="1"/>
          </p:cNvSpPr>
          <p:nvPr>
            <p:ph type="title"/>
          </p:nvPr>
        </p:nvSpPr>
        <p:spPr/>
        <p:txBody>
          <a:bodyPr/>
          <a:p>
            <a:r>
              <a:rPr b="1" dirty="0" lang="en-US"/>
              <a:t>Techniques for paraphrasing</a:t>
            </a:r>
            <a:endParaRPr dirty="0" lang="en-US"/>
          </a:p>
        </p:txBody>
      </p:sp>
      <p:sp>
        <p:nvSpPr>
          <p:cNvPr id="1048694" name="Content Placeholder 2"/>
          <p:cNvSpPr>
            <a:spLocks noGrp="1"/>
          </p:cNvSpPr>
          <p:nvPr>
            <p:ph idx="1"/>
          </p:nvPr>
        </p:nvSpPr>
        <p:spPr/>
        <p:txBody>
          <a:bodyPr>
            <a:normAutofit/>
          </a:bodyPr>
          <a:p>
            <a:r>
              <a:rPr dirty="0" sz="2800" lang="en-US">
                <a:latin typeface="Times New Roman" panose="02020603050405020304" pitchFamily="18" charset="0"/>
                <a:cs typeface="Times New Roman" panose="02020603050405020304" pitchFamily="18" charset="0"/>
              </a:rPr>
              <a:t>Changing word class:</a:t>
            </a:r>
          </a:p>
          <a:p>
            <a:r>
              <a:rPr dirty="0" sz="2800" i="1" lang="en-US">
                <a:latin typeface="Times New Roman" panose="02020603050405020304" pitchFamily="18" charset="0"/>
                <a:cs typeface="Times New Roman" panose="02020603050405020304" pitchFamily="18" charset="0"/>
              </a:rPr>
              <a:t>explanation (n.) &gt; explain (v</a:t>
            </a:r>
            <a:r>
              <a:rPr dirty="0" sz="2800" i="1" lang="en-US" smtClean="0">
                <a:latin typeface="Times New Roman" panose="02020603050405020304" pitchFamily="18" charset="0"/>
                <a:cs typeface="Times New Roman" panose="02020603050405020304" pitchFamily="18" charset="0"/>
              </a:rPr>
              <a:t>.)/</a:t>
            </a:r>
          </a:p>
          <a:p>
            <a:r>
              <a:rPr dirty="0" sz="2800" i="1" lang="en-US" smtClean="0">
                <a:latin typeface="Times New Roman" panose="02020603050405020304" pitchFamily="18" charset="0"/>
                <a:cs typeface="Times New Roman" panose="02020603050405020304" pitchFamily="18" charset="0"/>
              </a:rPr>
              <a:t>mechanical </a:t>
            </a:r>
            <a:r>
              <a:rPr dirty="0" sz="2800" i="1" lang="en-US">
                <a:latin typeface="Times New Roman" panose="02020603050405020304" pitchFamily="18" charset="0"/>
                <a:cs typeface="Times New Roman" panose="02020603050405020304" pitchFamily="18" charset="0"/>
              </a:rPr>
              <a:t>(adj.) &gt; </a:t>
            </a:r>
            <a:r>
              <a:rPr dirty="0" sz="2800" i="1" lang="en-US" err="1">
                <a:latin typeface="Times New Roman" panose="02020603050405020304" pitchFamily="18" charset="0"/>
                <a:cs typeface="Times New Roman" panose="02020603050405020304" pitchFamily="18" charset="0"/>
              </a:rPr>
              <a:t>mechanise</a:t>
            </a:r>
            <a:r>
              <a:rPr dirty="0" sz="2800" i="1" lang="en-US">
                <a:latin typeface="Times New Roman" panose="02020603050405020304" pitchFamily="18" charset="0"/>
                <a:cs typeface="Times New Roman" panose="02020603050405020304" pitchFamily="18" charset="0"/>
              </a:rPr>
              <a:t> (v</a:t>
            </a:r>
            <a:r>
              <a:rPr dirty="0" sz="2800" i="1" lang="en-US" smtClean="0">
                <a:latin typeface="Times New Roman" panose="02020603050405020304" pitchFamily="18" charset="0"/>
                <a:cs typeface="Times New Roman" panose="02020603050405020304" pitchFamily="18" charset="0"/>
              </a:rPr>
              <a:t>.)/</a:t>
            </a:r>
          </a:p>
          <a:p>
            <a:r>
              <a:rPr dirty="0" sz="2800" i="1" lang="en-US" smtClean="0">
                <a:latin typeface="Times New Roman" panose="02020603050405020304" pitchFamily="18" charset="0"/>
                <a:cs typeface="Times New Roman" panose="02020603050405020304" pitchFamily="18" charset="0"/>
              </a:rPr>
              <a:t>profitable </a:t>
            </a:r>
            <a:r>
              <a:rPr dirty="0" sz="2800" i="1" lang="en-US">
                <a:latin typeface="Times New Roman" panose="02020603050405020304" pitchFamily="18" charset="0"/>
                <a:cs typeface="Times New Roman" panose="02020603050405020304" pitchFamily="18" charset="0"/>
              </a:rPr>
              <a:t>(adj.) </a:t>
            </a:r>
            <a:r>
              <a:rPr dirty="0" sz="2800" i="1" lang="en-US" smtClean="0">
                <a:latin typeface="Times New Roman" panose="02020603050405020304" pitchFamily="18" charset="0"/>
                <a:cs typeface="Times New Roman" panose="02020603050405020304" pitchFamily="18" charset="0"/>
              </a:rPr>
              <a:t>&gt; profitability </a:t>
            </a:r>
            <a:r>
              <a:rPr dirty="0" sz="2800" i="1" lang="en-US">
                <a:latin typeface="Times New Roman" panose="02020603050405020304" pitchFamily="18" charset="0"/>
                <a:cs typeface="Times New Roman" panose="02020603050405020304" pitchFamily="18" charset="0"/>
              </a:rPr>
              <a:t>(n.)</a:t>
            </a:r>
            <a:endParaRPr dirty="0" sz="280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48695" name="Title 1"/>
          <p:cNvSpPr>
            <a:spLocks noGrp="1"/>
          </p:cNvSpPr>
          <p:nvPr>
            <p:ph type="title"/>
          </p:nvPr>
        </p:nvSpPr>
        <p:spPr/>
        <p:txBody>
          <a:bodyPr/>
          <a:p>
            <a:r>
              <a:rPr b="1" dirty="0" lang="en-US"/>
              <a:t>Techniques for paraphrasing</a:t>
            </a:r>
            <a:endParaRPr dirty="0" lang="en-US"/>
          </a:p>
        </p:txBody>
      </p:sp>
      <p:sp>
        <p:nvSpPr>
          <p:cNvPr id="1048696" name="Content Placeholder 2"/>
          <p:cNvSpPr>
            <a:spLocks noGrp="1"/>
          </p:cNvSpPr>
          <p:nvPr>
            <p:ph idx="1"/>
          </p:nvPr>
        </p:nvSpPr>
        <p:spPr/>
        <p:txBody>
          <a:bodyPr>
            <a:normAutofit/>
          </a:bodyPr>
          <a:p>
            <a:r>
              <a:rPr dirty="0" sz="2800" lang="en-US">
                <a:latin typeface="Times New Roman" panose="02020603050405020304" pitchFamily="18" charset="0"/>
                <a:cs typeface="Times New Roman" panose="02020603050405020304" pitchFamily="18" charset="0"/>
              </a:rPr>
              <a:t>Changing word order:</a:t>
            </a:r>
          </a:p>
          <a:p>
            <a:r>
              <a:rPr dirty="0" sz="2800" i="1" lang="en-US">
                <a:latin typeface="Times New Roman" panose="02020603050405020304" pitchFamily="18" charset="0"/>
                <a:cs typeface="Times New Roman" panose="02020603050405020304" pitchFamily="18" charset="0"/>
              </a:rPr>
              <a:t>. . . the best explanation for the British location of the Industrial Revolution is found by </a:t>
            </a:r>
            <a:r>
              <a:rPr dirty="0" sz="2800" i="1" lang="en-US" smtClean="0">
                <a:latin typeface="Times New Roman" panose="02020603050405020304" pitchFamily="18" charset="0"/>
                <a:cs typeface="Times New Roman" panose="02020603050405020304" pitchFamily="18" charset="0"/>
              </a:rPr>
              <a:t>studying demand </a:t>
            </a:r>
            <a:r>
              <a:rPr dirty="0" sz="2800" i="1" lang="en-US">
                <a:latin typeface="Times New Roman" panose="02020603050405020304" pitchFamily="18" charset="0"/>
                <a:cs typeface="Times New Roman" panose="02020603050405020304" pitchFamily="18" charset="0"/>
              </a:rPr>
              <a:t>factors.</a:t>
            </a:r>
          </a:p>
          <a:p>
            <a:r>
              <a:rPr dirty="0" sz="2800" i="1" lang="en-US" smtClean="0">
                <a:latin typeface="Times New Roman" panose="02020603050405020304" pitchFamily="18" charset="0"/>
                <a:cs typeface="Times New Roman" panose="02020603050405020304" pitchFamily="18" charset="0"/>
              </a:rPr>
              <a:t>A </a:t>
            </a:r>
            <a:r>
              <a:rPr dirty="0" sz="2800" i="1" lang="en-US">
                <a:latin typeface="Times New Roman" panose="02020603050405020304" pitchFamily="18" charset="0"/>
                <a:cs typeface="Times New Roman" panose="02020603050405020304" pitchFamily="18" charset="0"/>
              </a:rPr>
              <a:t>focus on demand may help explain the UK origin of the Industrial Revolution.</a:t>
            </a:r>
            <a:endParaRPr dirty="0" sz="280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19" name=""/>
        <p:cNvGrpSpPr/>
        <p:nvPr/>
      </p:nvGrpSpPr>
      <p:grpSpPr>
        <a:xfrm>
          <a:off x="0" y="0"/>
          <a:ext cx="0" cy="0"/>
          <a:chOff x="0" y="0"/>
          <a:chExt cx="0" cy="0"/>
        </a:xfrm>
      </p:grpSpPr>
      <p:sp>
        <p:nvSpPr>
          <p:cNvPr id="1048697" name="Title 1"/>
          <p:cNvSpPr>
            <a:spLocks noGrp="1"/>
          </p:cNvSpPr>
          <p:nvPr>
            <p:ph type="title"/>
          </p:nvPr>
        </p:nvSpPr>
        <p:spPr/>
        <p:txBody>
          <a:bodyPr/>
          <a:p>
            <a:r>
              <a:rPr dirty="0" lang="en-US"/>
              <a:t>An example of acceptable paraphrasing:</a:t>
            </a:r>
          </a:p>
        </p:txBody>
      </p:sp>
      <p:sp>
        <p:nvSpPr>
          <p:cNvPr id="1048698" name="Content Placeholder 2"/>
          <p:cNvSpPr>
            <a:spLocks noGrp="1"/>
          </p:cNvSpPr>
          <p:nvPr>
            <p:ph idx="1"/>
          </p:nvPr>
        </p:nvSpPr>
        <p:spPr/>
        <p:txBody>
          <a:bodyPr>
            <a:normAutofit/>
          </a:bodyPr>
          <a:p>
            <a:r>
              <a:rPr dirty="0" sz="2800" lang="en-US">
                <a:latin typeface="Times New Roman" panose="02020603050405020304" pitchFamily="18" charset="0"/>
                <a:cs typeface="Times New Roman" panose="02020603050405020304" pitchFamily="18" charset="0"/>
              </a:rPr>
              <a:t>New York is referred to as “the city that never sleeps.” At nights, people can be assured that something is going on no matter what the time</a:t>
            </a:r>
            <a:r>
              <a:rPr dirty="0" sz="2800" lang="en-US" smtClean="0">
                <a:latin typeface="Times New Roman" panose="02020603050405020304" pitchFamily="18" charset="0"/>
                <a:cs typeface="Times New Roman" panose="02020603050405020304" pitchFamily="18" charset="0"/>
              </a:rPr>
              <a:t>.</a:t>
            </a:r>
          </a:p>
          <a:p>
            <a:endParaRPr dirty="0" sz="2800" lang="en-US" smtClean="0">
              <a:latin typeface="Times New Roman" panose="02020603050405020304" pitchFamily="18" charset="0"/>
              <a:cs typeface="Times New Roman" panose="02020603050405020304" pitchFamily="18" charset="0"/>
            </a:endParaRPr>
          </a:p>
          <a:p>
            <a:r>
              <a:rPr dirty="0" sz="2800" lang="en-US">
                <a:latin typeface="Times New Roman" panose="02020603050405020304" pitchFamily="18" charset="0"/>
                <a:cs typeface="Times New Roman" panose="02020603050405020304" pitchFamily="18" charset="0"/>
              </a:rPr>
              <a:t>In New York, there is something to do at all hours of the night</a:t>
            </a:r>
            <a:r>
              <a:rPr dirty="0" sz="2800" lang="en-US" smtClean="0">
                <a:latin typeface="Times New Roman" panose="02020603050405020304" pitchFamily="18" charset="0"/>
                <a:cs typeface="Times New Roman" panose="02020603050405020304" pitchFamily="18" charset="0"/>
              </a:rPr>
              <a:t>.</a:t>
            </a:r>
          </a:p>
          <a:p>
            <a:endParaRPr dirty="0" sz="280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20" name=""/>
        <p:cNvGrpSpPr/>
        <p:nvPr/>
      </p:nvGrpSpPr>
      <p:grpSpPr>
        <a:xfrm>
          <a:off x="0" y="0"/>
          <a:ext cx="0" cy="0"/>
          <a:chOff x="0" y="0"/>
          <a:chExt cx="0" cy="0"/>
        </a:xfrm>
      </p:grpSpPr>
      <p:sp>
        <p:nvSpPr>
          <p:cNvPr id="1048699" name="Title 1"/>
          <p:cNvSpPr>
            <a:spLocks noGrp="1"/>
          </p:cNvSpPr>
          <p:nvPr>
            <p:ph type="title"/>
          </p:nvPr>
        </p:nvSpPr>
        <p:spPr/>
        <p:txBody>
          <a:bodyPr/>
          <a:p>
            <a:r>
              <a:rPr dirty="0" lang="en-US"/>
              <a:t>: An example of unacceptable paraphrasing:</a:t>
            </a:r>
          </a:p>
        </p:txBody>
      </p:sp>
      <p:sp>
        <p:nvSpPr>
          <p:cNvPr id="1048700" name="Content Placeholder 2"/>
          <p:cNvSpPr>
            <a:spLocks noGrp="1"/>
          </p:cNvSpPr>
          <p:nvPr>
            <p:ph idx="1"/>
          </p:nvPr>
        </p:nvSpPr>
        <p:spPr/>
        <p:txBody>
          <a:bodyPr>
            <a:normAutofit/>
          </a:bodyPr>
          <a:p>
            <a:r>
              <a:rPr dirty="0" sz="2400" lang="en-US">
                <a:latin typeface="Times New Roman" panose="02020603050405020304" pitchFamily="18" charset="0"/>
                <a:cs typeface="Times New Roman" panose="02020603050405020304" pitchFamily="18" charset="0"/>
              </a:rPr>
              <a:t>Brooklyn is the most populous of New York City's five boroughs, with approximately 2.5 million residents, and the second-largest in area</a:t>
            </a:r>
            <a:r>
              <a:rPr dirty="0" sz="2400" lang="en-US" smtClean="0">
                <a:latin typeface="Times New Roman" panose="02020603050405020304" pitchFamily="18" charset="0"/>
                <a:cs typeface="Times New Roman" panose="02020603050405020304" pitchFamily="18" charset="0"/>
              </a:rPr>
              <a:t>.</a:t>
            </a:r>
          </a:p>
          <a:p>
            <a:pPr indent="0" marL="0">
              <a:buNone/>
            </a:pPr>
            <a:endParaRPr dirty="0" sz="2400" lang="en-US" smtClean="0">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Brooklyn is the most populous borough in New York City, with about 2.5 million residents, and is the second biggest </a:t>
            </a:r>
            <a:r>
              <a:rPr dirty="0" sz="2400" lang="en-US" smtClean="0">
                <a:latin typeface="Times New Roman" panose="02020603050405020304" pitchFamily="18" charset="0"/>
                <a:cs typeface="Times New Roman" panose="02020603050405020304" pitchFamily="18" charset="0"/>
              </a:rPr>
              <a:t>area.</a:t>
            </a:r>
          </a:p>
          <a:p>
            <a:endParaRPr dirty="0" sz="240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sp>
        <p:nvSpPr>
          <p:cNvPr id="1048701" name="Title 1"/>
          <p:cNvSpPr>
            <a:spLocks noGrp="1"/>
          </p:cNvSpPr>
          <p:nvPr>
            <p:ph type="title"/>
          </p:nvPr>
        </p:nvSpPr>
        <p:spPr/>
        <p:txBody>
          <a:bodyPr/>
          <a:p>
            <a:endParaRPr lang="en-US"/>
          </a:p>
        </p:txBody>
      </p:sp>
      <p:pic>
        <p:nvPicPr>
          <p:cNvPr id="2097159" name="Content Placeholder 3"/>
          <p:cNvPicPr>
            <a:picLocks noChangeAspect="1" noGrp="1"/>
          </p:cNvPicPr>
          <p:nvPr>
            <p:ph idx="1"/>
          </p:nvPr>
        </p:nvPicPr>
        <p:blipFill>
          <a:blip xmlns:r="http://schemas.openxmlformats.org/officeDocument/2006/relationships" r:embed="rId1"/>
          <a:stretch>
            <a:fillRect/>
          </a:stretch>
        </p:blipFill>
        <p:spPr>
          <a:xfrm>
            <a:off x="2592925" y="604235"/>
            <a:ext cx="8911687" cy="3156397"/>
          </a:xfrm>
        </p:spPr>
      </p:pic>
    </p:spTree>
  </p:cSld>
  <p:clrMapOvr>
    <a:masterClrMapping/>
  </p:clrMapOvr>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22" name=""/>
        <p:cNvGrpSpPr/>
        <p:nvPr/>
      </p:nvGrpSpPr>
      <p:grpSpPr>
        <a:xfrm>
          <a:off x="0" y="0"/>
          <a:ext cx="0" cy="0"/>
          <a:chOff x="0" y="0"/>
          <a:chExt cx="0" cy="0"/>
        </a:xfrm>
      </p:grpSpPr>
      <p:sp>
        <p:nvSpPr>
          <p:cNvPr id="1048702" name="Title 1"/>
          <p:cNvSpPr>
            <a:spLocks noGrp="1"/>
          </p:cNvSpPr>
          <p:nvPr>
            <p:ph type="title"/>
          </p:nvPr>
        </p:nvSpPr>
        <p:spPr/>
        <p:txBody>
          <a:bodyPr/>
          <a:p>
            <a:endParaRPr lang="en-US"/>
          </a:p>
        </p:txBody>
      </p:sp>
      <p:pic>
        <p:nvPicPr>
          <p:cNvPr id="2097160" name="Content Placeholder 3"/>
          <p:cNvPicPr>
            <a:picLocks noChangeAspect="1" noGrp="1"/>
          </p:cNvPicPr>
          <p:nvPr>
            <p:ph idx="1"/>
          </p:nvPr>
        </p:nvPicPr>
        <p:blipFill>
          <a:blip xmlns:r="http://schemas.openxmlformats.org/officeDocument/2006/relationships" r:embed="rId1"/>
          <a:stretch>
            <a:fillRect/>
          </a:stretch>
        </p:blipFill>
        <p:spPr>
          <a:xfrm>
            <a:off x="2592925" y="2704563"/>
            <a:ext cx="8911687" cy="1627686"/>
          </a:xfrm>
          <a:prstGeom prst="rect"/>
        </p:spPr>
      </p:pic>
    </p:spTree>
  </p:cSld>
  <p:clrMapOvr>
    <a:masterClrMapping/>
  </p:clrMapOvr>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23" name=""/>
        <p:cNvGrpSpPr/>
        <p:nvPr/>
      </p:nvGrpSpPr>
      <p:grpSpPr>
        <a:xfrm>
          <a:off x="0" y="0"/>
          <a:ext cx="0" cy="0"/>
          <a:chOff x="0" y="0"/>
          <a:chExt cx="0" cy="0"/>
        </a:xfrm>
      </p:grpSpPr>
      <p:sp>
        <p:nvSpPr>
          <p:cNvPr id="1048703" name="Title 1"/>
          <p:cNvSpPr>
            <a:spLocks noGrp="1"/>
          </p:cNvSpPr>
          <p:nvPr>
            <p:ph type="title"/>
          </p:nvPr>
        </p:nvSpPr>
        <p:spPr/>
        <p:txBody>
          <a:bodyPr/>
          <a:p>
            <a:endParaRPr lang="en-US"/>
          </a:p>
        </p:txBody>
      </p:sp>
      <p:pic>
        <p:nvPicPr>
          <p:cNvPr id="2097161" name="Content Placeholder 3"/>
          <p:cNvPicPr>
            <a:picLocks noChangeAspect="1" noGrp="1"/>
          </p:cNvPicPr>
          <p:nvPr>
            <p:ph idx="1"/>
          </p:nvPr>
        </p:nvPicPr>
        <p:blipFill>
          <a:blip xmlns:r="http://schemas.openxmlformats.org/officeDocument/2006/relationships" r:embed="rId1"/>
          <a:stretch>
            <a:fillRect/>
          </a:stretch>
        </p:blipFill>
        <p:spPr>
          <a:xfrm>
            <a:off x="2592925" y="1905000"/>
            <a:ext cx="8911687" cy="3027249"/>
          </a:xfrm>
        </p:spPr>
      </p:pic>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26" name="Title 1"/>
          <p:cNvSpPr>
            <a:spLocks noGrp="1"/>
          </p:cNvSpPr>
          <p:nvPr>
            <p:ph type="title"/>
          </p:nvPr>
        </p:nvSpPr>
        <p:spPr/>
        <p:txBody>
          <a:bodyPr/>
          <a:p>
            <a:r>
              <a:rPr dirty="0" lang="en-US" smtClean="0"/>
              <a:t>Paraphrasing</a:t>
            </a:r>
            <a:endParaRPr dirty="0" lang="en-US"/>
          </a:p>
        </p:txBody>
      </p:sp>
      <p:sp>
        <p:nvSpPr>
          <p:cNvPr id="1048627" name="Content Placeholder 2"/>
          <p:cNvSpPr>
            <a:spLocks noGrp="1"/>
          </p:cNvSpPr>
          <p:nvPr>
            <p:ph idx="1"/>
          </p:nvPr>
        </p:nvSpPr>
        <p:spPr>
          <a:xfrm>
            <a:off x="2589212" y="1064654"/>
            <a:ext cx="8915400" cy="3777622"/>
          </a:xfrm>
        </p:spPr>
        <p:txBody>
          <a:bodyPr>
            <a:noAutofit/>
          </a:bodyPr>
          <a:p>
            <a:endParaRPr dirty="0" sz="2400" lang="en-US" smtClean="0">
              <a:latin typeface="Times New Roman" panose="02020603050405020304" pitchFamily="18" charset="0"/>
              <a:cs typeface="Times New Roman" panose="02020603050405020304" pitchFamily="18" charset="0"/>
            </a:endParaRPr>
          </a:p>
          <a:p>
            <a:r>
              <a:rPr b="1" dirty="0" sz="2400" lang="en-US" smtClean="0">
                <a:latin typeface="Times New Roman" panose="02020603050405020304" pitchFamily="18" charset="0"/>
                <a:cs typeface="Times New Roman" panose="02020603050405020304" pitchFamily="18" charset="0"/>
              </a:rPr>
              <a:t>Example </a:t>
            </a:r>
          </a:p>
          <a:p>
            <a:r>
              <a:rPr dirty="0" sz="2400" i="1" lang="en-US">
                <a:latin typeface="Times New Roman" panose="02020603050405020304" pitchFamily="18" charset="0"/>
                <a:cs typeface="Times New Roman" panose="02020603050405020304" pitchFamily="18" charset="0"/>
              </a:rPr>
              <a:t>There has been much debate about the reasons for the Industrial Revolution happening in eighteenth-century Britain, rather than in France or Germany</a:t>
            </a:r>
            <a:r>
              <a:rPr dirty="0" sz="2400" i="1" lang="en-US" smtClean="0">
                <a:latin typeface="Times New Roman" panose="02020603050405020304" pitchFamily="18" charset="0"/>
                <a:cs typeface="Times New Roman" panose="02020603050405020304" pitchFamily="18" charset="0"/>
              </a:rPr>
              <a:t>.</a:t>
            </a:r>
          </a:p>
          <a:p>
            <a:r>
              <a:rPr b="1" dirty="0" sz="2400" lang="en-US">
                <a:latin typeface="Times New Roman" panose="02020603050405020304" pitchFamily="18" charset="0"/>
                <a:cs typeface="Times New Roman" panose="02020603050405020304" pitchFamily="18" charset="0"/>
              </a:rPr>
              <a:t>could be paraphrased</a:t>
            </a:r>
            <a:r>
              <a:rPr b="1" dirty="0" sz="2400" lang="en-US" smtClean="0">
                <a:latin typeface="Times New Roman" panose="02020603050405020304" pitchFamily="18" charset="0"/>
                <a:cs typeface="Times New Roman" panose="02020603050405020304" pitchFamily="18" charset="0"/>
              </a:rPr>
              <a:t>:</a:t>
            </a:r>
          </a:p>
          <a:p>
            <a:r>
              <a:rPr dirty="0" sz="2400" i="1" lang="en-US">
                <a:latin typeface="Times New Roman" panose="02020603050405020304" pitchFamily="18" charset="0"/>
                <a:cs typeface="Times New Roman" panose="02020603050405020304" pitchFamily="18" charset="0"/>
              </a:rPr>
              <a:t>Why the Industrial Revolution occurred in Britain in the eighteenth century, instead of on the continent, has been the subject of considerable </a:t>
            </a:r>
            <a:r>
              <a:rPr dirty="0" sz="2400" i="1" lang="en-US" smtClean="0">
                <a:latin typeface="Times New Roman" panose="02020603050405020304" pitchFamily="18" charset="0"/>
                <a:cs typeface="Times New Roman" panose="02020603050405020304" pitchFamily="18" charset="0"/>
              </a:rPr>
              <a:t>discussion</a:t>
            </a:r>
            <a:endParaRPr b="1" dirty="0" sz="2400" lang="en-US" smtClean="0">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Both are needed to avoid the risk of </a:t>
            </a:r>
            <a:r>
              <a:rPr b="1" dirty="0" sz="2400" lang="en-US" smtClean="0">
                <a:latin typeface="Times New Roman" panose="02020603050405020304" pitchFamily="18" charset="0"/>
                <a:cs typeface="Times New Roman" panose="02020603050405020304" pitchFamily="18" charset="0"/>
              </a:rPr>
              <a:t>plagiarism</a:t>
            </a:r>
          </a:p>
          <a:p>
            <a:endParaRPr b="1" dirty="0" sz="2400" lang="en-US">
              <a:latin typeface="Times New Roman" panose="02020603050405020304" pitchFamily="18" charset="0"/>
              <a:cs typeface="Times New Roman" panose="02020603050405020304" pitchFamily="18" charset="0"/>
            </a:endParaRPr>
          </a:p>
          <a:p>
            <a:endParaRPr dirty="0" sz="2400" lang="en-US"/>
          </a:p>
        </p:txBody>
      </p:sp>
    </p:spTree>
  </p:cSld>
  <p:clrMapOvr>
    <a:masterClrMapping/>
  </p:clrMapOvr>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704" name="Title 1"/>
          <p:cNvSpPr>
            <a:spLocks noGrp="1"/>
          </p:cNvSpPr>
          <p:nvPr>
            <p:ph type="title"/>
          </p:nvPr>
        </p:nvSpPr>
        <p:spPr/>
        <p:txBody>
          <a:bodyPr/>
          <a:p>
            <a:endParaRPr lang="en-US"/>
          </a:p>
        </p:txBody>
      </p:sp>
      <p:pic>
        <p:nvPicPr>
          <p:cNvPr id="2097162" name="Content Placeholder 3"/>
          <p:cNvPicPr>
            <a:picLocks noChangeAspect="1" noGrp="1"/>
          </p:cNvPicPr>
          <p:nvPr>
            <p:ph idx="1"/>
          </p:nvPr>
        </p:nvPicPr>
        <p:blipFill>
          <a:blip xmlns:r="http://schemas.openxmlformats.org/officeDocument/2006/relationships" r:embed="rId1"/>
          <a:stretch>
            <a:fillRect/>
          </a:stretch>
        </p:blipFill>
        <p:spPr>
          <a:xfrm>
            <a:off x="2592925" y="2021984"/>
            <a:ext cx="8911687" cy="1491862"/>
          </a:xfrm>
        </p:spPr>
      </p:pic>
    </p:spTree>
  </p:cSld>
  <p:clrMapOvr>
    <a:masterClrMapping/>
  </p:clrMapOvr>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25" name=""/>
        <p:cNvGrpSpPr/>
        <p:nvPr/>
      </p:nvGrpSpPr>
      <p:grpSpPr>
        <a:xfrm>
          <a:off x="0" y="0"/>
          <a:ext cx="0" cy="0"/>
          <a:chOff x="0" y="0"/>
          <a:chExt cx="0" cy="0"/>
        </a:xfrm>
      </p:grpSpPr>
      <p:sp>
        <p:nvSpPr>
          <p:cNvPr id="1048705" name="Title 1"/>
          <p:cNvSpPr>
            <a:spLocks noGrp="1"/>
          </p:cNvSpPr>
          <p:nvPr>
            <p:ph type="title"/>
          </p:nvPr>
        </p:nvSpPr>
        <p:spPr/>
        <p:txBody>
          <a:bodyPr/>
          <a:p>
            <a:r>
              <a:rPr dirty="0" lang="en-US" smtClean="0"/>
              <a:t>Paraphrasing</a:t>
            </a:r>
            <a:endParaRPr dirty="0" lang="en-US"/>
          </a:p>
        </p:txBody>
      </p:sp>
      <p:sp>
        <p:nvSpPr>
          <p:cNvPr id="1048706" name="Content Placeholder 2"/>
          <p:cNvSpPr>
            <a:spLocks noGrp="1"/>
          </p:cNvSpPr>
          <p:nvPr>
            <p:ph idx="1"/>
          </p:nvPr>
        </p:nvSpPr>
        <p:spPr/>
        <p:txBody>
          <a:bodyPr>
            <a:normAutofit/>
          </a:bodyPr>
          <a:p>
            <a:r>
              <a:rPr dirty="0" sz="2400" lang="en-US">
                <a:latin typeface="Times New Roman" panose="02020603050405020304" pitchFamily="18" charset="0"/>
                <a:cs typeface="Times New Roman" panose="02020603050405020304" pitchFamily="18" charset="0"/>
              </a:rPr>
              <a:t>The United States, Germany, Japan and </a:t>
            </a:r>
            <a:r>
              <a:rPr b="1" dirty="0" sz="2400" lang="en-US">
                <a:latin typeface="Times New Roman" panose="02020603050405020304" pitchFamily="18" charset="0"/>
                <a:cs typeface="Times New Roman" panose="02020603050405020304" pitchFamily="18" charset="0"/>
              </a:rPr>
              <a:t>other industrial powers </a:t>
            </a:r>
            <a:r>
              <a:rPr dirty="0" sz="2400" lang="en-US">
                <a:latin typeface="Times New Roman" panose="02020603050405020304" pitchFamily="18" charset="0"/>
                <a:cs typeface="Times New Roman" panose="02020603050405020304" pitchFamily="18" charset="0"/>
              </a:rPr>
              <a:t>are being </a:t>
            </a:r>
            <a:r>
              <a:rPr b="1" dirty="0" sz="2400" lang="en-US">
                <a:latin typeface="Times New Roman" panose="02020603050405020304" pitchFamily="18" charset="0"/>
                <a:cs typeface="Times New Roman" panose="02020603050405020304" pitchFamily="18" charset="0"/>
              </a:rPr>
              <a:t>transformed </a:t>
            </a:r>
            <a:r>
              <a:rPr dirty="0" sz="2400" lang="en-US">
                <a:latin typeface="Times New Roman" panose="02020603050405020304" pitchFamily="18" charset="0"/>
                <a:cs typeface="Times New Roman" panose="02020603050405020304" pitchFamily="18" charset="0"/>
              </a:rPr>
              <a:t>from industrial economies to knowledge and information based service economies, </a:t>
            </a:r>
            <a:r>
              <a:rPr b="1" dirty="0" sz="2400" lang="en-US">
                <a:latin typeface="Times New Roman" panose="02020603050405020304" pitchFamily="18" charset="0"/>
                <a:cs typeface="Times New Roman" panose="02020603050405020304" pitchFamily="18" charset="0"/>
              </a:rPr>
              <a:t>whilst </a:t>
            </a:r>
            <a:r>
              <a:rPr dirty="0" sz="2400" lang="en-US">
                <a:latin typeface="Times New Roman" panose="02020603050405020304" pitchFamily="18" charset="0"/>
                <a:cs typeface="Times New Roman" panose="02020603050405020304" pitchFamily="18" charset="0"/>
              </a:rPr>
              <a:t>manufacturing </a:t>
            </a:r>
            <a:r>
              <a:rPr b="1" dirty="0" sz="2400" lang="en-US">
                <a:latin typeface="Times New Roman" panose="02020603050405020304" pitchFamily="18" charset="0"/>
                <a:cs typeface="Times New Roman" panose="02020603050405020304" pitchFamily="18" charset="0"/>
              </a:rPr>
              <a:t>has been moving </a:t>
            </a:r>
            <a:r>
              <a:rPr dirty="0" sz="2400" lang="en-US">
                <a:latin typeface="Times New Roman" panose="02020603050405020304" pitchFamily="18" charset="0"/>
                <a:cs typeface="Times New Roman" panose="02020603050405020304" pitchFamily="18" charset="0"/>
              </a:rPr>
              <a:t>to </a:t>
            </a:r>
            <a:r>
              <a:rPr b="1" dirty="0" sz="2400" lang="en-US">
                <a:latin typeface="Times New Roman" panose="02020603050405020304" pitchFamily="18" charset="0"/>
                <a:cs typeface="Times New Roman" panose="02020603050405020304" pitchFamily="18" charset="0"/>
              </a:rPr>
              <a:t>low wage countries</a:t>
            </a:r>
            <a:r>
              <a:rPr dirty="0" sz="2400" lang="en-US">
                <a:latin typeface="Times New Roman" panose="02020603050405020304" pitchFamily="18" charset="0"/>
                <a:cs typeface="Times New Roman" panose="02020603050405020304" pitchFamily="18" charset="0"/>
              </a:rPr>
              <a:t>. In a knowledge and information based economy, knowledge and information are the </a:t>
            </a:r>
            <a:r>
              <a:rPr b="1" dirty="0" sz="2400" lang="en-US">
                <a:latin typeface="Times New Roman" panose="02020603050405020304" pitchFamily="18" charset="0"/>
                <a:cs typeface="Times New Roman" panose="02020603050405020304" pitchFamily="18" charset="0"/>
              </a:rPr>
              <a:t>key ingredients </a:t>
            </a:r>
            <a:r>
              <a:rPr dirty="0" sz="2400" lang="en-US">
                <a:latin typeface="Times New Roman" panose="02020603050405020304" pitchFamily="18" charset="0"/>
                <a:cs typeface="Times New Roman" panose="02020603050405020304" pitchFamily="18" charset="0"/>
              </a:rPr>
              <a:t>in creating wealth. </a:t>
            </a:r>
            <a:endParaRPr dirty="0" sz="2400" lang="en-US" smtClean="0">
              <a:latin typeface="Times New Roman" panose="02020603050405020304" pitchFamily="18" charset="0"/>
              <a:cs typeface="Times New Roman" panose="02020603050405020304" pitchFamily="18" charset="0"/>
            </a:endParaRPr>
          </a:p>
          <a:p>
            <a:r>
              <a:rPr b="1" dirty="0" sz="2100" lang="en-US">
                <a:latin typeface="Times New Roman" panose="02020603050405020304" pitchFamily="18" charset="0"/>
                <a:cs typeface="Times New Roman" panose="02020603050405020304" pitchFamily="18" charset="0"/>
              </a:rPr>
              <a:t>other industrial powers = economies such as </a:t>
            </a:r>
            <a:endParaRPr dirty="0" sz="2100" lang="en-US">
              <a:latin typeface="Times New Roman" panose="02020603050405020304" pitchFamily="18" charset="0"/>
              <a:cs typeface="Times New Roman" panose="02020603050405020304" pitchFamily="18" charset="0"/>
            </a:endParaRPr>
          </a:p>
          <a:p>
            <a:r>
              <a:rPr b="1" dirty="0" sz="2100" lang="en-US">
                <a:latin typeface="Times New Roman" panose="02020603050405020304" pitchFamily="18" charset="0"/>
                <a:cs typeface="Times New Roman" panose="02020603050405020304" pitchFamily="18" charset="0"/>
              </a:rPr>
              <a:t>transformed = dramatic change </a:t>
            </a:r>
            <a:endParaRPr dirty="0" sz="2100" lang="en-US">
              <a:latin typeface="Times New Roman" panose="02020603050405020304" pitchFamily="18" charset="0"/>
              <a:cs typeface="Times New Roman" panose="02020603050405020304" pitchFamily="18" charset="0"/>
            </a:endParaRPr>
          </a:p>
          <a:p>
            <a:r>
              <a:rPr b="1" dirty="0" sz="2100" lang="en-US">
                <a:latin typeface="Times New Roman" panose="02020603050405020304" pitchFamily="18" charset="0"/>
                <a:cs typeface="Times New Roman" panose="02020603050405020304" pitchFamily="18" charset="0"/>
              </a:rPr>
              <a:t>whilst = as </a:t>
            </a:r>
            <a:endParaRPr dirty="0" sz="2100" lang="en-US">
              <a:latin typeface="Times New Roman" panose="02020603050405020304" pitchFamily="18" charset="0"/>
              <a:cs typeface="Times New Roman" panose="02020603050405020304" pitchFamily="18" charset="0"/>
            </a:endParaRPr>
          </a:p>
          <a:p>
            <a:r>
              <a:rPr b="1" dirty="0" sz="2100" lang="en-US">
                <a:latin typeface="Times New Roman" panose="02020603050405020304" pitchFamily="18" charset="0"/>
                <a:cs typeface="Times New Roman" panose="02020603050405020304" pitchFamily="18" charset="0"/>
              </a:rPr>
              <a:t>has been moving = shifts to </a:t>
            </a:r>
            <a:endParaRPr dirty="0" sz="2100" lang="en-US">
              <a:latin typeface="Times New Roman" panose="02020603050405020304" pitchFamily="18" charset="0"/>
              <a:cs typeface="Times New Roman" panose="02020603050405020304" pitchFamily="18" charset="0"/>
            </a:endParaRPr>
          </a:p>
          <a:p>
            <a:r>
              <a:rPr b="1" dirty="0" sz="2100" lang="en-US">
                <a:latin typeface="Times New Roman" panose="02020603050405020304" pitchFamily="18" charset="0"/>
                <a:cs typeface="Times New Roman" panose="02020603050405020304" pitchFamily="18" charset="0"/>
              </a:rPr>
              <a:t>low wage countries = countries where wages are low </a:t>
            </a:r>
            <a:endParaRPr dirty="0" sz="2100" lang="en-US">
              <a:latin typeface="Times New Roman" panose="02020603050405020304" pitchFamily="18" charset="0"/>
              <a:cs typeface="Times New Roman" panose="02020603050405020304" pitchFamily="18" charset="0"/>
            </a:endParaRPr>
          </a:p>
          <a:p>
            <a:r>
              <a:rPr b="1" dirty="0" sz="2100" lang="en-US">
                <a:latin typeface="Times New Roman" panose="02020603050405020304" pitchFamily="18" charset="0"/>
                <a:cs typeface="Times New Roman" panose="02020603050405020304" pitchFamily="18" charset="0"/>
              </a:rPr>
              <a:t>key ingredients = focus on </a:t>
            </a:r>
            <a:endParaRPr dirty="0" sz="210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26" name=""/>
        <p:cNvGrpSpPr/>
        <p:nvPr/>
      </p:nvGrpSpPr>
      <p:grpSpPr>
        <a:xfrm>
          <a:off x="0" y="0"/>
          <a:ext cx="0" cy="0"/>
          <a:chOff x="0" y="0"/>
          <a:chExt cx="0" cy="0"/>
        </a:xfrm>
      </p:grpSpPr>
      <p:sp>
        <p:nvSpPr>
          <p:cNvPr id="1048707" name="Title 1"/>
          <p:cNvSpPr>
            <a:spLocks noGrp="1"/>
          </p:cNvSpPr>
          <p:nvPr>
            <p:ph type="title"/>
          </p:nvPr>
        </p:nvSpPr>
        <p:spPr/>
        <p:txBody>
          <a:bodyPr/>
          <a:p>
            <a:r>
              <a:rPr dirty="0" lang="en-US"/>
              <a:t>Summarize the passage</a:t>
            </a:r>
            <a:br>
              <a:rPr dirty="0" lang="en-US"/>
            </a:br>
            <a:endParaRPr dirty="0" lang="en-US"/>
          </a:p>
        </p:txBody>
      </p:sp>
      <p:sp>
        <p:nvSpPr>
          <p:cNvPr id="1048708" name="Content Placeholder 2"/>
          <p:cNvSpPr>
            <a:spLocks noGrp="1"/>
          </p:cNvSpPr>
          <p:nvPr>
            <p:ph idx="1"/>
          </p:nvPr>
        </p:nvSpPr>
        <p:spPr/>
        <p:txBody>
          <a:bodyPr>
            <a:normAutofit/>
          </a:bodyPr>
          <a:p>
            <a:pPr algn="just" indent="0" marL="0">
              <a:buNone/>
            </a:pPr>
            <a:r>
              <a:rPr dirty="0" sz="2000" lang="en-US">
                <a:solidFill>
                  <a:schemeClr val="tx1"/>
                </a:solidFill>
                <a:latin typeface="Times New Roman" panose="02020603050405020304" pitchFamily="18" charset="0"/>
                <a:cs typeface="Times New Roman" panose="02020603050405020304" pitchFamily="18" charset="0"/>
              </a:rPr>
              <a:t>Research on children’s advertising would not seem to support a ban. Psychology professor, Adrian </a:t>
            </a:r>
            <a:r>
              <a:rPr dirty="0" sz="2000" lang="en-US" err="1">
                <a:solidFill>
                  <a:schemeClr val="tx1"/>
                </a:solidFill>
                <a:latin typeface="Times New Roman" panose="02020603050405020304" pitchFamily="18" charset="0"/>
                <a:cs typeface="Times New Roman" panose="02020603050405020304" pitchFamily="18" charset="0"/>
              </a:rPr>
              <a:t>Furnham</a:t>
            </a:r>
            <a:r>
              <a:rPr dirty="0" sz="2000" lang="en-US">
                <a:solidFill>
                  <a:schemeClr val="tx1"/>
                </a:solidFill>
                <a:latin typeface="Times New Roman" panose="02020603050405020304" pitchFamily="18" charset="0"/>
                <a:cs typeface="Times New Roman" panose="02020603050405020304" pitchFamily="18" charset="0"/>
              </a:rPr>
              <a:t>, argues against any restrictions, noting “Peer influences and parenting styles are massively more influential in determining children’s </a:t>
            </a:r>
            <a:r>
              <a:rPr dirty="0" sz="2000" lang="en-US" err="1">
                <a:solidFill>
                  <a:schemeClr val="tx1"/>
                </a:solidFill>
                <a:latin typeface="Times New Roman" panose="02020603050405020304" pitchFamily="18" charset="0"/>
                <a:cs typeface="Times New Roman" panose="02020603050405020304" pitchFamily="18" charset="0"/>
              </a:rPr>
              <a:t>behaviour</a:t>
            </a:r>
            <a:r>
              <a:rPr dirty="0" sz="2000" lang="en-US">
                <a:solidFill>
                  <a:schemeClr val="tx1"/>
                </a:solidFill>
                <a:latin typeface="Times New Roman" panose="02020603050405020304" pitchFamily="18" charset="0"/>
                <a:cs typeface="Times New Roman" panose="02020603050405020304" pitchFamily="18" charset="0"/>
              </a:rPr>
              <a:t> and achievements than advertising” (Stokes and Brown, 2011). Furthermore, a German study points out that, on average, children between three and thirteen years old spend only 1.4% of their waking time watching adverts. That said, in the UK, this translates into 18 000 adverts a year (Grissom, 2010). However until there has been definitive research linking </a:t>
            </a:r>
            <a:r>
              <a:rPr dirty="0" sz="2000" lang="en-US" err="1">
                <a:solidFill>
                  <a:schemeClr val="tx1"/>
                </a:solidFill>
                <a:latin typeface="Times New Roman" panose="02020603050405020304" pitchFamily="18" charset="0"/>
                <a:cs typeface="Times New Roman" panose="02020603050405020304" pitchFamily="18" charset="0"/>
              </a:rPr>
              <a:t>behaviour</a:t>
            </a:r>
            <a:r>
              <a:rPr dirty="0" sz="2000" lang="en-US">
                <a:solidFill>
                  <a:schemeClr val="tx1"/>
                </a:solidFill>
                <a:latin typeface="Times New Roman" panose="02020603050405020304" pitchFamily="18" charset="0"/>
                <a:cs typeface="Times New Roman" panose="02020603050405020304" pitchFamily="18" charset="0"/>
              </a:rPr>
              <a:t> to advertising, it would seem premature to argue for a ban, but perhaps some regulation is needed, especially given parents’ concerns. </a:t>
            </a:r>
            <a:r>
              <a:rPr dirty="0" sz="2000" lang="en-US" smtClean="0">
                <a:solidFill>
                  <a:schemeClr val="tx1"/>
                </a:solidFill>
                <a:latin typeface="Times New Roman" panose="02020603050405020304" pitchFamily="18" charset="0"/>
                <a:cs typeface="Times New Roman" panose="02020603050405020304" pitchFamily="18" charset="0"/>
              </a:rPr>
              <a:t> </a:t>
            </a:r>
            <a:endParaRPr dirty="0" sz="2000" lang="en-US">
              <a:solidFill>
                <a:schemeClr val="tx1"/>
              </a:solidFill>
              <a:latin typeface="Times New Roman" panose="02020603050405020304" pitchFamily="18" charset="0"/>
              <a:cs typeface="Times New Roman" panose="02020603050405020304" pitchFamily="18" charset="0"/>
            </a:endParaRPr>
          </a:p>
          <a:p>
            <a:pPr algn="just" indent="0" marL="0">
              <a:buNone/>
            </a:pPr>
            <a:endParaRPr dirty="0" sz="2000" lang="en-US">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27" name=""/>
        <p:cNvGrpSpPr/>
        <p:nvPr/>
      </p:nvGrpSpPr>
      <p:grpSpPr>
        <a:xfrm>
          <a:off x="0" y="0"/>
          <a:ext cx="0" cy="0"/>
          <a:chOff x="0" y="0"/>
          <a:chExt cx="0" cy="0"/>
        </a:xfrm>
      </p:grpSpPr>
      <p:sp>
        <p:nvSpPr>
          <p:cNvPr id="1048709" name="Title 1"/>
          <p:cNvSpPr>
            <a:spLocks noGrp="1"/>
          </p:cNvSpPr>
          <p:nvPr>
            <p:ph type="title"/>
          </p:nvPr>
        </p:nvSpPr>
        <p:spPr/>
        <p:txBody>
          <a:bodyPr/>
          <a:p>
            <a:r>
              <a:rPr dirty="0" lang="en-US" smtClean="0"/>
              <a:t>Key</a:t>
            </a:r>
            <a:endParaRPr dirty="0" lang="en-US"/>
          </a:p>
        </p:txBody>
      </p:sp>
      <p:sp>
        <p:nvSpPr>
          <p:cNvPr id="1048710" name="Content Placeholder 2"/>
          <p:cNvSpPr>
            <a:spLocks noGrp="1"/>
          </p:cNvSpPr>
          <p:nvPr>
            <p:ph idx="1"/>
          </p:nvPr>
        </p:nvSpPr>
        <p:spPr/>
        <p:txBody>
          <a:bodyPr>
            <a:normAutofit/>
          </a:bodyPr>
          <a:p>
            <a:pPr algn="just" indent="0" marL="0">
              <a:buNone/>
            </a:pPr>
            <a:r>
              <a:rPr dirty="0" sz="2800" lang="en-US">
                <a:latin typeface="Times New Roman" panose="02020603050405020304" pitchFamily="18" charset="0"/>
                <a:cs typeface="Times New Roman" panose="02020603050405020304" pitchFamily="18" charset="0"/>
              </a:rPr>
              <a:t>There is little research to support a ban on children’s advertising as it does not seem to be that influential. One expert, Professor </a:t>
            </a:r>
            <a:r>
              <a:rPr dirty="0" sz="2800" lang="en-US" err="1">
                <a:latin typeface="Times New Roman" panose="02020603050405020304" pitchFamily="18" charset="0"/>
                <a:cs typeface="Times New Roman" panose="02020603050405020304" pitchFamily="18" charset="0"/>
              </a:rPr>
              <a:t>Furnham</a:t>
            </a:r>
            <a:r>
              <a:rPr dirty="0" sz="2800" lang="en-US">
                <a:latin typeface="Times New Roman" panose="02020603050405020304" pitchFamily="18" charset="0"/>
                <a:cs typeface="Times New Roman" panose="02020603050405020304" pitchFamily="18" charset="0"/>
              </a:rPr>
              <a:t>, argues parenting style and peer pressure are more important (Stokes and Brown, 2011), while a German study (Grissom, 2010) points out that children actually spend very little of their time, only 1.4%, watching adverts</a:t>
            </a:r>
            <a:r>
              <a:rPr sz="2800" lang="en-US">
                <a:latin typeface="Times New Roman" panose="02020603050405020304" pitchFamily="18" charset="0"/>
                <a:cs typeface="Times New Roman" panose="02020603050405020304" pitchFamily="18" charset="0"/>
              </a:rPr>
              <a:t>. </a:t>
            </a:r>
            <a:endParaRPr dirty="0" sz="2800" lang="en-US">
              <a:latin typeface="Times New Roman" panose="02020603050405020304" pitchFamily="18" charset="0"/>
              <a:cs typeface="Times New Roman" panose="02020603050405020304" pitchFamily="18" charset="0"/>
            </a:endParaRPr>
          </a:p>
          <a:p>
            <a:pPr algn="just" indent="0" marL="0">
              <a:buNone/>
            </a:pPr>
            <a:endParaRPr dirty="0" sz="28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28" name="Content Placeholder 2"/>
          <p:cNvSpPr>
            <a:spLocks noGrp="1"/>
          </p:cNvSpPr>
          <p:nvPr>
            <p:ph idx="1"/>
          </p:nvPr>
        </p:nvSpPr>
        <p:spPr>
          <a:xfrm>
            <a:off x="2589212" y="1309353"/>
            <a:ext cx="8915400" cy="3777622"/>
          </a:xfrm>
        </p:spPr>
        <p:txBody>
          <a:bodyPr>
            <a:noAutofit/>
          </a:bodyPr>
          <a:p>
            <a:pPr indent="0" marL="0">
              <a:buNone/>
            </a:pPr>
            <a:r>
              <a:rPr b="1" dirty="0" sz="2800" i="1" lang="en-US">
                <a:latin typeface="Times New Roman" panose="02020603050405020304" pitchFamily="18" charset="0"/>
                <a:cs typeface="Times New Roman" panose="02020603050405020304" pitchFamily="18" charset="0"/>
              </a:rPr>
              <a:t>She angered me with her inappropriate comments, rumor-spreading, and disrespectfulness at the formal dinner table.</a:t>
            </a:r>
            <a:endParaRPr b="1" dirty="0" sz="2800" i="1" lang="en-US" smtClean="0">
              <a:latin typeface="Times New Roman" panose="02020603050405020304" pitchFamily="18" charset="0"/>
              <a:cs typeface="Times New Roman" panose="02020603050405020304" pitchFamily="18" charset="0"/>
            </a:endParaRPr>
          </a:p>
          <a:p>
            <a:r>
              <a:rPr b="1" dirty="0" sz="2800" i="1" lang="en-US" smtClean="0">
                <a:latin typeface="Times New Roman" panose="02020603050405020304" pitchFamily="18" charset="0"/>
                <a:cs typeface="Times New Roman" panose="02020603050405020304" pitchFamily="18" charset="0"/>
              </a:rPr>
              <a:t>She </a:t>
            </a:r>
            <a:r>
              <a:rPr b="1" dirty="0" sz="2800" i="1" lang="en-US">
                <a:latin typeface="Times New Roman" panose="02020603050405020304" pitchFamily="18" charset="0"/>
                <a:cs typeface="Times New Roman" panose="02020603050405020304" pitchFamily="18" charset="0"/>
              </a:rPr>
              <a:t>made me angry when she was rude at dinner</a:t>
            </a:r>
            <a:r>
              <a:rPr b="1" dirty="0" sz="2800" i="1" lang="en-US" smtClean="0">
                <a:latin typeface="Times New Roman" panose="02020603050405020304" pitchFamily="18" charset="0"/>
                <a:cs typeface="Times New Roman" panose="02020603050405020304" pitchFamily="18" charset="0"/>
              </a:rPr>
              <a:t>.</a:t>
            </a:r>
          </a:p>
          <a:p>
            <a:r>
              <a:rPr b="1" dirty="0" sz="2800" i="1" lang="en-US">
                <a:latin typeface="Times New Roman" panose="02020603050405020304" pitchFamily="18" charset="0"/>
                <a:cs typeface="Times New Roman" panose="02020603050405020304" pitchFamily="18" charset="0"/>
              </a:rPr>
              <a:t>Her impoliteness, gossiping, and general lack of respect at dinner infuriated me</a:t>
            </a:r>
            <a:r>
              <a:rPr b="1" dirty="0" sz="2800" i="1" lang="en-US" smtClean="0">
                <a:latin typeface="Times New Roman" panose="02020603050405020304" pitchFamily="18" charset="0"/>
                <a:cs typeface="Times New Roman" panose="02020603050405020304" pitchFamily="18" charset="0"/>
              </a:rPr>
              <a:t>.</a:t>
            </a:r>
          </a:p>
          <a:p>
            <a:r>
              <a:rPr b="1" dirty="0" sz="2800" i="1" lang="en-US">
                <a:latin typeface="Times New Roman" panose="02020603050405020304" pitchFamily="18" charset="0"/>
                <a:cs typeface="Times New Roman" panose="02020603050405020304" pitchFamily="18" charset="0"/>
              </a:rPr>
              <a:t>Her impoliteness, gossiping, and general lack of respect at dinner infuriated me</a:t>
            </a:r>
            <a:r>
              <a:rPr b="1" dirty="0" sz="2800" i="1" lang="en-US" smtClean="0">
                <a:latin typeface="Times New Roman" panose="02020603050405020304" pitchFamily="18" charset="0"/>
                <a:cs typeface="Times New Roman" panose="02020603050405020304" pitchFamily="18" charset="0"/>
              </a:rPr>
              <a:t>.</a:t>
            </a:r>
          </a:p>
          <a:p>
            <a:r>
              <a:rPr b="1" dirty="0" sz="2800" i="1" lang="en-US">
                <a:latin typeface="Times New Roman" panose="02020603050405020304" pitchFamily="18" charset="0"/>
                <a:cs typeface="Times New Roman" panose="02020603050405020304" pitchFamily="18" charset="0"/>
              </a:rPr>
              <a:t>I was mad when she started spreading rumors, making inappropriate comments, and disrespecting other guests at our dinner.</a:t>
            </a:r>
            <a:endParaRPr b="1" dirty="0" sz="28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29" name="Title 1"/>
          <p:cNvSpPr>
            <a:spLocks noGrp="1"/>
          </p:cNvSpPr>
          <p:nvPr>
            <p:ph type="title"/>
          </p:nvPr>
        </p:nvSpPr>
        <p:spPr/>
        <p:txBody>
          <a:bodyPr/>
          <a:p>
            <a:r>
              <a:rPr dirty="0" lang="en-US" smtClean="0"/>
              <a:t>Paraphrasing</a:t>
            </a:r>
            <a:endParaRPr dirty="0" lang="en-US"/>
          </a:p>
        </p:txBody>
      </p:sp>
      <p:sp>
        <p:nvSpPr>
          <p:cNvPr id="1048630" name="Content Placeholder 2"/>
          <p:cNvSpPr>
            <a:spLocks noGrp="1"/>
          </p:cNvSpPr>
          <p:nvPr>
            <p:ph idx="1"/>
          </p:nvPr>
        </p:nvSpPr>
        <p:spPr/>
        <p:txBody>
          <a:bodyPr>
            <a:normAutofit/>
          </a:bodyPr>
          <a:p>
            <a:r>
              <a:rPr dirty="0" sz="3200" lang="en-US">
                <a:latin typeface="Times New Roman" panose="02020603050405020304" pitchFamily="18" charset="0"/>
                <a:cs typeface="Times New Roman" panose="02020603050405020304" pitchFamily="18" charset="0"/>
              </a:rPr>
              <a:t>“Paraphrase” is a verb which means to re-write a phrase or sentence with the same </a:t>
            </a:r>
            <a:r>
              <a:rPr dirty="0" sz="3200" lang="en-US" smtClean="0">
                <a:latin typeface="Times New Roman" panose="02020603050405020304" pitchFamily="18" charset="0"/>
                <a:cs typeface="Times New Roman" panose="02020603050405020304" pitchFamily="18" charset="0"/>
              </a:rPr>
              <a:t>meaning but </a:t>
            </a:r>
            <a:r>
              <a:rPr dirty="0" sz="3200" lang="en-US">
                <a:latin typeface="Times New Roman" panose="02020603050405020304" pitchFamily="18" charset="0"/>
                <a:cs typeface="Times New Roman" panose="02020603050405020304" pitchFamily="18" charset="0"/>
              </a:rPr>
              <a:t>using different words.</a:t>
            </a: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31" name="Title 1"/>
          <p:cNvSpPr>
            <a:spLocks noGrp="1"/>
          </p:cNvSpPr>
          <p:nvPr>
            <p:ph type="title"/>
          </p:nvPr>
        </p:nvSpPr>
        <p:spPr>
          <a:xfrm>
            <a:off x="2592925" y="-19833"/>
            <a:ext cx="8911687" cy="741050"/>
          </a:xfrm>
        </p:spPr>
        <p:txBody>
          <a:bodyPr/>
          <a:p>
            <a:r>
              <a:rPr dirty="0" lang="en-US" smtClean="0"/>
              <a:t>Paraphrasing 1</a:t>
            </a:r>
            <a:endParaRPr dirty="0" lang="en-US"/>
          </a:p>
        </p:txBody>
      </p:sp>
      <p:sp>
        <p:nvSpPr>
          <p:cNvPr id="1048632" name="Content Placeholder 2"/>
          <p:cNvSpPr>
            <a:spLocks noGrp="1"/>
          </p:cNvSpPr>
          <p:nvPr>
            <p:ph idx="1"/>
          </p:nvPr>
        </p:nvSpPr>
        <p:spPr>
          <a:xfrm>
            <a:off x="2592925" y="794198"/>
            <a:ext cx="9272230" cy="3777622"/>
          </a:xfrm>
        </p:spPr>
        <p:txBody>
          <a:bodyPr>
            <a:noAutofit/>
          </a:bodyPr>
          <a:p>
            <a:pPr indent="0" marL="0">
              <a:buNone/>
            </a:pPr>
            <a:r>
              <a:rPr b="1" dirty="0" sz="2400" lang="en-US" smtClean="0">
                <a:solidFill>
                  <a:schemeClr val="accent1"/>
                </a:solidFill>
                <a:latin typeface="Times New Roman" panose="02020603050405020304" pitchFamily="18" charset="0"/>
                <a:cs typeface="Times New Roman" panose="02020603050405020304" pitchFamily="18" charset="0"/>
              </a:rPr>
              <a:t>For Example:</a:t>
            </a:r>
          </a:p>
          <a:p>
            <a:pPr indent="0" marL="0">
              <a:buNone/>
            </a:pPr>
            <a:r>
              <a:rPr b="1" dirty="0" sz="2400" lang="en-US">
                <a:latin typeface="Times New Roman" panose="02020603050405020304" pitchFamily="18" charset="0"/>
                <a:cs typeface="Times New Roman" panose="02020603050405020304" pitchFamily="18" charset="0"/>
              </a:rPr>
              <a:t>"Paraphrasing is a very important skill for most English tests</a:t>
            </a:r>
            <a:r>
              <a:rPr b="1" dirty="0" sz="2400" lang="en-US" smtClean="0">
                <a:latin typeface="Times New Roman" panose="02020603050405020304" pitchFamily="18" charset="0"/>
                <a:cs typeface="Times New Roman" panose="02020603050405020304" pitchFamily="18" charset="0"/>
              </a:rPr>
              <a:t>.“</a:t>
            </a:r>
          </a:p>
          <a:p>
            <a:pPr indent="0" marL="0">
              <a:buNone/>
            </a:pPr>
            <a:r>
              <a:rPr b="1" dirty="0" sz="2400" lang="en-US" smtClean="0">
                <a:solidFill>
                  <a:schemeClr val="accent1"/>
                </a:solidFill>
                <a:latin typeface="Times New Roman" panose="02020603050405020304" pitchFamily="18" charset="0"/>
                <a:cs typeface="Times New Roman" panose="02020603050405020304" pitchFamily="18" charset="0"/>
              </a:rPr>
              <a:t>Paraphrased:</a:t>
            </a:r>
          </a:p>
          <a:p>
            <a:pPr indent="0" marL="0">
              <a:buNone/>
            </a:pPr>
            <a:r>
              <a:rPr b="1" dirty="0" sz="2400" lang="en-US" smtClean="0">
                <a:latin typeface="Times New Roman" panose="02020603050405020304" pitchFamily="18" charset="0"/>
                <a:cs typeface="Times New Roman" panose="02020603050405020304" pitchFamily="18" charset="0"/>
              </a:rPr>
              <a:t>"</a:t>
            </a:r>
            <a:r>
              <a:rPr b="1" dirty="0" sz="2400" lang="en-US">
                <a:latin typeface="Times New Roman" panose="02020603050405020304" pitchFamily="18" charset="0"/>
                <a:cs typeface="Times New Roman" panose="02020603050405020304" pitchFamily="18" charset="0"/>
              </a:rPr>
              <a:t>For many tests of English, being skilful at paraphrasing is extremely important</a:t>
            </a:r>
            <a:r>
              <a:rPr b="1" dirty="0" sz="2400" lang="en-US" smtClean="0">
                <a:latin typeface="Times New Roman" panose="02020603050405020304" pitchFamily="18" charset="0"/>
                <a:cs typeface="Times New Roman" panose="02020603050405020304" pitchFamily="18" charset="0"/>
              </a:rPr>
              <a:t>.“</a:t>
            </a:r>
          </a:p>
          <a:p>
            <a:r>
              <a:rPr dirty="0" sz="2400" lang="en-US">
                <a:latin typeface="Times New Roman" panose="02020603050405020304" pitchFamily="18" charset="0"/>
                <a:cs typeface="Times New Roman" panose="02020603050405020304" pitchFamily="18" charset="0"/>
              </a:rPr>
              <a:t>changes some vocabulary (e.g</a:t>
            </a:r>
            <a:r>
              <a:rPr dirty="0" sz="2400" lang="en-US" smtClean="0">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extremely” for “very</a:t>
            </a:r>
            <a:r>
              <a:rPr dirty="0" sz="2400" lang="en-US" smtClean="0">
                <a:latin typeface="Times New Roman" panose="02020603050405020304" pitchFamily="18" charset="0"/>
                <a:cs typeface="Times New Roman" panose="02020603050405020304" pitchFamily="18" charset="0"/>
              </a:rPr>
              <a:t>”)</a:t>
            </a:r>
          </a:p>
          <a:p>
            <a:r>
              <a:rPr dirty="0" sz="2400" lang="en-US">
                <a:latin typeface="Times New Roman" panose="02020603050405020304" pitchFamily="18" charset="0"/>
                <a:cs typeface="Times New Roman" panose="02020603050405020304" pitchFamily="18" charset="0"/>
              </a:rPr>
              <a:t>changes the word order (e.g., “tests of English” for “English tests</a:t>
            </a:r>
            <a:r>
              <a:rPr dirty="0" sz="2400" lang="en-US" smtClean="0">
                <a:latin typeface="Times New Roman" panose="02020603050405020304" pitchFamily="18" charset="0"/>
                <a:cs typeface="Times New Roman" panose="02020603050405020304" pitchFamily="18" charset="0"/>
              </a:rPr>
              <a:t>”)</a:t>
            </a:r>
          </a:p>
          <a:p>
            <a:r>
              <a:rPr dirty="0" sz="2400" lang="en-US">
                <a:latin typeface="Times New Roman" panose="02020603050405020304" pitchFamily="18" charset="0"/>
                <a:cs typeface="Times New Roman" panose="02020603050405020304" pitchFamily="18" charset="0"/>
              </a:rPr>
              <a:t>changes the grammar (e.g., “being skilful at paraphrasing…” for “Paraphrasing is a </a:t>
            </a:r>
            <a:r>
              <a:rPr dirty="0" sz="2400" lang="en-US" smtClean="0">
                <a:latin typeface="Times New Roman" panose="02020603050405020304" pitchFamily="18" charset="0"/>
                <a:cs typeface="Times New Roman" panose="02020603050405020304" pitchFamily="18" charset="0"/>
              </a:rPr>
              <a:t>very important </a:t>
            </a:r>
            <a:r>
              <a:rPr dirty="0" sz="2400" lang="en-US">
                <a:latin typeface="Times New Roman" panose="02020603050405020304" pitchFamily="18" charset="0"/>
                <a:cs typeface="Times New Roman" panose="02020603050405020304" pitchFamily="18" charset="0"/>
              </a:rPr>
              <a:t>skill</a:t>
            </a:r>
            <a:r>
              <a:rPr dirty="0" sz="2400" lang="en-US" smtClean="0">
                <a:latin typeface="Times New Roman" panose="02020603050405020304" pitchFamily="18" charset="0"/>
                <a:cs typeface="Times New Roman" panose="02020603050405020304" pitchFamily="18" charset="0"/>
              </a:rPr>
              <a:t>…”)</a:t>
            </a:r>
          </a:p>
          <a:p>
            <a:r>
              <a:rPr dirty="0" sz="2400" lang="en-US">
                <a:latin typeface="Times New Roman" panose="02020603050405020304" pitchFamily="18" charset="0"/>
                <a:cs typeface="Times New Roman" panose="02020603050405020304" pitchFamily="18" charset="0"/>
              </a:rPr>
              <a:t>These are the three main ways to paraphrase and by combining all </a:t>
            </a:r>
            <a:r>
              <a:rPr dirty="0" sz="2400" lang="en-US" smtClean="0">
                <a:latin typeface="Times New Roman" panose="02020603050405020304" pitchFamily="18" charset="0"/>
                <a:cs typeface="Times New Roman" panose="02020603050405020304" pitchFamily="18" charset="0"/>
              </a:rPr>
              <a:t>of these </a:t>
            </a:r>
            <a:r>
              <a:rPr dirty="0" sz="2400" lang="en-US">
                <a:latin typeface="Times New Roman" panose="02020603050405020304" pitchFamily="18" charset="0"/>
                <a:cs typeface="Times New Roman" panose="02020603050405020304" pitchFamily="18" charset="0"/>
              </a:rPr>
              <a:t>methods, you can achieve clear and accurate paraphrased sentences.</a:t>
            </a:r>
            <a:endParaRPr b="1" dirty="0" sz="240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33" name="Title 1"/>
          <p:cNvSpPr>
            <a:spLocks noGrp="1"/>
          </p:cNvSpPr>
          <p:nvPr>
            <p:ph type="title"/>
          </p:nvPr>
        </p:nvSpPr>
        <p:spPr/>
        <p:txBody>
          <a:bodyPr/>
          <a:p>
            <a:r>
              <a:rPr b="1" dirty="0" lang="en-US"/>
              <a:t>Techniques for paraphrasing</a:t>
            </a:r>
            <a:endParaRPr dirty="0" lang="en-US"/>
          </a:p>
        </p:txBody>
      </p:sp>
      <p:sp>
        <p:nvSpPr>
          <p:cNvPr id="1048634" name="Content Placeholder 2"/>
          <p:cNvSpPr>
            <a:spLocks noGrp="1"/>
          </p:cNvSpPr>
          <p:nvPr>
            <p:ph idx="1"/>
          </p:nvPr>
        </p:nvSpPr>
        <p:spPr/>
        <p:txBody>
          <a:bodyPr>
            <a:normAutofit/>
          </a:bodyPr>
          <a:p>
            <a:r>
              <a:rPr dirty="0" sz="2400" lang="en-US">
                <a:latin typeface="Times New Roman" panose="02020603050405020304" pitchFamily="18" charset="0"/>
                <a:cs typeface="Times New Roman" panose="02020603050405020304" pitchFamily="18" charset="0"/>
              </a:rPr>
              <a:t>Changing vocabulary by using synonyms</a:t>
            </a:r>
            <a:r>
              <a:rPr dirty="0" sz="2400" lang="en-US" smtClean="0">
                <a:latin typeface="Times New Roman" panose="02020603050405020304" pitchFamily="18" charset="0"/>
                <a:cs typeface="Times New Roman" panose="02020603050405020304" pitchFamily="18" charset="0"/>
              </a:rPr>
              <a:t>:</a:t>
            </a:r>
          </a:p>
          <a:p>
            <a:r>
              <a:rPr dirty="0" sz="2400" i="1" lang="en-US">
                <a:latin typeface="Times New Roman" panose="02020603050405020304" pitchFamily="18" charset="0"/>
                <a:cs typeface="Times New Roman" panose="02020603050405020304" pitchFamily="18" charset="0"/>
              </a:rPr>
              <a:t>argues </a:t>
            </a:r>
            <a:r>
              <a:rPr dirty="0" sz="2400" i="1" lang="en-US" smtClean="0">
                <a:latin typeface="Times New Roman" panose="02020603050405020304" pitchFamily="18" charset="0"/>
                <a:cs typeface="Times New Roman" panose="02020603050405020304" pitchFamily="18" charset="0"/>
              </a:rPr>
              <a:t>	&gt; 		claims</a:t>
            </a:r>
          </a:p>
          <a:p>
            <a:r>
              <a:rPr dirty="0" sz="2400" i="1" lang="en-US" smtClean="0">
                <a:latin typeface="Times New Roman" panose="02020603050405020304" pitchFamily="18" charset="0"/>
                <a:cs typeface="Times New Roman" panose="02020603050405020304" pitchFamily="18" charset="0"/>
              </a:rPr>
              <a:t>eighteenth century	 </a:t>
            </a:r>
            <a:r>
              <a:rPr dirty="0" sz="2400" i="1" lang="en-US">
                <a:latin typeface="Times New Roman" panose="02020603050405020304" pitchFamily="18" charset="0"/>
                <a:cs typeface="Times New Roman" panose="02020603050405020304" pitchFamily="18" charset="0"/>
              </a:rPr>
              <a:t>&gt; </a:t>
            </a:r>
            <a:r>
              <a:rPr dirty="0" sz="2400" i="1" lang="en-US" smtClean="0">
                <a:latin typeface="Times New Roman" panose="02020603050405020304" pitchFamily="18" charset="0"/>
                <a:cs typeface="Times New Roman" panose="02020603050405020304" pitchFamily="18" charset="0"/>
              </a:rPr>
              <a:t>	1700s</a:t>
            </a:r>
          </a:p>
          <a:p>
            <a:r>
              <a:rPr dirty="0" sz="2400" i="1" lang="en-US" smtClean="0">
                <a:latin typeface="Times New Roman" panose="02020603050405020304" pitchFamily="18" charset="0"/>
                <a:cs typeface="Times New Roman" panose="02020603050405020304" pitchFamily="18" charset="0"/>
              </a:rPr>
              <a:t>wages 	&gt;	 </a:t>
            </a:r>
            <a:r>
              <a:rPr dirty="0" sz="2400" i="1" lang="en-US" err="1">
                <a:latin typeface="Times New Roman" panose="02020603050405020304" pitchFamily="18" charset="0"/>
                <a:cs typeface="Times New Roman" panose="02020603050405020304" pitchFamily="18" charset="0"/>
              </a:rPr>
              <a:t>labour</a:t>
            </a:r>
            <a:r>
              <a:rPr dirty="0" sz="2400" i="1" lang="en-US">
                <a:latin typeface="Times New Roman" panose="02020603050405020304" pitchFamily="18" charset="0"/>
                <a:cs typeface="Times New Roman" panose="02020603050405020304" pitchFamily="18" charset="0"/>
              </a:rPr>
              <a:t> </a:t>
            </a:r>
            <a:r>
              <a:rPr dirty="0" sz="2400" i="1" lang="en-US" smtClean="0">
                <a:latin typeface="Times New Roman" panose="02020603050405020304" pitchFamily="18" charset="0"/>
                <a:cs typeface="Times New Roman" panose="02020603050405020304" pitchFamily="18" charset="0"/>
              </a:rPr>
              <a:t>costs</a:t>
            </a:r>
          </a:p>
          <a:p>
            <a:r>
              <a:rPr dirty="0" sz="2400" i="1" lang="en-US" err="1" smtClean="0">
                <a:latin typeface="Times New Roman" panose="02020603050405020304" pitchFamily="18" charset="0"/>
                <a:cs typeface="Times New Roman" panose="02020603050405020304" pitchFamily="18" charset="0"/>
              </a:rPr>
              <a:t>Economise</a:t>
            </a:r>
            <a:r>
              <a:rPr dirty="0" sz="2400" i="1" lang="en-US" smtClean="0">
                <a:latin typeface="Times New Roman" panose="02020603050405020304" pitchFamily="18" charset="0"/>
                <a:cs typeface="Times New Roman" panose="02020603050405020304" pitchFamily="18" charset="0"/>
              </a:rPr>
              <a:t>	 </a:t>
            </a:r>
            <a:r>
              <a:rPr dirty="0" sz="2400" i="1" lang="en-US">
                <a:latin typeface="Times New Roman" panose="02020603050405020304" pitchFamily="18" charset="0"/>
                <a:cs typeface="Times New Roman" panose="02020603050405020304" pitchFamily="18" charset="0"/>
              </a:rPr>
              <a:t>&gt; saving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theme/theme1.xml><?xml version="1.0" encoding="utf-8"?>
<a:theme xmlns:a="http://schemas.openxmlformats.org/drawingml/2006/main" name="Wisp">
  <a:themeElements>
    <a:clrScheme name="Wisp">
      <a:dk1>
        <a:sysClr lastClr="000000" val="windowText"/>
      </a:dk1>
      <a:lt1>
        <a:sysClr lastClr="FFFFFF" val="window"/>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r="5400000" dist="25400" rotWithShape="0">
              <a:srgbClr val="000000">
                <a:alpha val="25000"/>
              </a:srgbClr>
            </a:outerShdw>
          </a:effectLst>
        </a:effectStyle>
        <a:effectStyle>
          <a:effectLst>
            <a:outerShdw blurRad="50800" dir="5400000" dist="381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Paraphrasing Activity</dc:title>
  <dc:creator>HP</dc:creator>
  <cp:lastModifiedBy>HP</cp:lastModifiedBy>
  <dcterms:created xsi:type="dcterms:W3CDTF">2021-08-14T19:44:15Z</dcterms:created>
  <dcterms:modified xsi:type="dcterms:W3CDTF">2023-06-13T16:36:00Z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a5e4fccee9d7454f9a415e458fddef7f</vt:lpwstr>
  </property>
</Properties>
</file>