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type="screen16x9" cy="5143500" cx="9144000"/>
  <p:notesSz cx="6858000" cy="9144000"/>
  <p:defaultText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85D8DE"/>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347" autoAdjust="0"/>
    <p:restoredTop sz="85273" autoAdjust="0"/>
  </p:normalViewPr>
  <p:slideViewPr>
    <p:cSldViewPr>
      <p:cViewPr varScale="1">
        <p:scale>
          <a:sx n="84" d="100"/>
          <a:sy n="84" d="100"/>
        </p:scale>
        <p:origin x="100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tableStyles" Target="tableStyle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0" name=""/>
        <p:cNvGrpSpPr/>
        <p:nvPr/>
      </p:nvGrpSpPr>
      <p:grpSpPr>
        <a:xfrm>
          <a:off x="0" y="0"/>
          <a:ext cx="0" cy="0"/>
          <a:chOff x="0" y="0"/>
          <a:chExt cx="0" cy="0"/>
        </a:xfrm>
      </p:grpSpPr>
      <p:sp>
        <p:nvSpPr>
          <p:cNvPr id="104867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8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B6062E48-2130-43D2-9F6F-4645F77BBD45}" type="datetimeFigureOut">
              <a:rPr lang="en-US" smtClean="0"/>
              <a:t>1/19/2023</a:t>
            </a:fld>
            <a:endParaRPr lang="en-US"/>
          </a:p>
        </p:txBody>
      </p:sp>
      <p:sp>
        <p:nvSpPr>
          <p:cNvPr id="104868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8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8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BBA85AB-254C-4BA1-9AE3-9AC707C2D500}"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86" name="Slide Image Placeholder 1"/>
          <p:cNvSpPr>
            <a:spLocks noChangeAspect="1" noRot="1" noGrp="1" noTextEdit="1"/>
          </p:cNvSpPr>
          <p:nvPr>
            <p:ph type="sldImg"/>
          </p:nvPr>
        </p:nvSpPr>
        <p:spPr bwMode="auto">
          <a:noFill/>
          <a:ln>
            <a:solidFill>
              <a:srgbClr val="000000"/>
            </a:solidFill>
            <a:miter lim="800000"/>
            <a:headEnd/>
            <a:tailEnd/>
          </a:ln>
        </p:spPr>
      </p:sp>
      <p:sp>
        <p:nvSpPr>
          <p:cNvPr id="1048587" name="Notes Placeholder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dirty="0" lang="en-US"/>
          </a:p>
        </p:txBody>
      </p:sp>
      <p:sp>
        <p:nvSpPr>
          <p:cNvPr id="1048588"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0DB6A1E4-5FA7-3741-8745-159CFE65C291}" type="slidenum">
              <a:rPr altLang="en-US" lang="en-US">
                <a:latin typeface="Calibri" panose="020F0502020204030204" pitchFamily="34" charset="0"/>
              </a:rPr>
              <a:pPr eaLnBrk="1" hangingPunct="1"/>
              <a:t>2</a:t>
            </a:fld>
            <a:endParaRPr altLang="en-US" dirty="0" 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2" name="Slide Image Placeholder 1"/>
          <p:cNvSpPr>
            <a:spLocks noChangeAspect="1" noRot="1" noGrp="1"/>
          </p:cNvSpPr>
          <p:nvPr>
            <p:ph type="sldImg"/>
          </p:nvPr>
        </p:nvSpPr>
        <p:spPr/>
      </p:sp>
      <p:sp>
        <p:nvSpPr>
          <p:cNvPr id="1048603" name="Notes Placeholder 2"/>
          <p:cNvSpPr>
            <a:spLocks noGrp="1"/>
          </p:cNvSpPr>
          <p:nvPr>
            <p:ph type="body" idx="1"/>
          </p:nvPr>
        </p:nvSpPr>
        <p:spPr/>
        <p:txBody>
          <a:bodyPr/>
          <a:p>
            <a:pPr algn="l" defTabSz="914400" eaLnBrk="1" fontAlgn="auto" hangingPunct="1" indent="0" latinLnBrk="0" marL="0" marR="0" rtl="0">
              <a:lnSpc>
                <a:spcPct val="100000"/>
              </a:lnSpc>
              <a:spcBef>
                <a:spcPts val="0"/>
              </a:spcBef>
              <a:spcAft>
                <a:spcPts val="0"/>
              </a:spcAft>
              <a:buClrTx/>
              <a:buSzTx/>
              <a:buFontTx/>
              <a:buNone/>
            </a:pPr>
            <a:r>
              <a:rPr altLang="en-US" dirty="0" lang="en-US" smtClean="0"/>
              <a:t>Many publications have strict word count requirements for abstracts and articles. Use the guidelines on this slide as suggestions for structure and content but always check with the publication and editor with whom you are working to determine their particular abstract requirements.</a:t>
            </a:r>
          </a:p>
          <a:p>
            <a:endParaRPr dirty="0" lang="en-US"/>
          </a:p>
        </p:txBody>
      </p:sp>
      <p:sp>
        <p:nvSpPr>
          <p:cNvPr id="1048604" name="Slide Number Placeholder 3"/>
          <p:cNvSpPr>
            <a:spLocks noGrp="1"/>
          </p:cNvSpPr>
          <p:nvPr>
            <p:ph type="sldNum" sz="quarter" idx="10"/>
          </p:nvPr>
        </p:nvSpPr>
        <p:spPr/>
        <p:txBody>
          <a:bodyPr/>
          <a:p>
            <a:fld id="{EA3BBB34-7670-4D24-A8D4-C71114D04901}" type="slidenum">
              <a:rPr lang="en-US" smtClean="0"/>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7" name="Slide Image Placeholder 1"/>
          <p:cNvSpPr>
            <a:spLocks noChangeAspect="1" noRot="1" noGrp="1" noTextEdit="1"/>
          </p:cNvSpPr>
          <p:nvPr>
            <p:ph type="sldImg"/>
          </p:nvPr>
        </p:nvSpPr>
        <p:spPr bwMode="auto">
          <a:noFill/>
          <a:ln>
            <a:solidFill>
              <a:srgbClr val="000000"/>
            </a:solidFill>
            <a:miter lim="800000"/>
            <a:headEnd/>
            <a:tailEnd/>
          </a:ln>
        </p:spPr>
      </p:sp>
      <p:sp>
        <p:nvSpPr>
          <p:cNvPr id="1048608" name="Notes Placeholder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dirty="0" lang="en-US">
              <a:latin typeface="Arial" panose="020B0604020202020204" pitchFamily="34" charset="0"/>
            </a:endParaRPr>
          </a:p>
        </p:txBody>
      </p:sp>
      <p:sp>
        <p:nvSpPr>
          <p:cNvPr id="1048609"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A9EF7409-915A-1849-9BC2-8DFE3AB13E8B}" type="slidenum">
              <a:rPr altLang="en-US" lang="en-US">
                <a:latin typeface="Calibri" panose="020F0502020204030204" pitchFamily="34" charset="0"/>
              </a:rPr>
              <a:pPr eaLnBrk="1" hangingPunct="1"/>
              <a:t>10</a:t>
            </a:fld>
            <a:endParaRPr altLang="en-US" dirty="0" 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bg1"/>
        </a:solidFill>
        <a:effectLst/>
      </p:bgPr>
    </p:bg>
    <p:spTree>
      <p:nvGrpSpPr>
        <p:cNvPr id="17" name=""/>
        <p:cNvGrpSpPr/>
        <p:nvPr/>
      </p:nvGrpSpPr>
      <p:grpSpPr>
        <a:xfrm>
          <a:off x="0" y="0"/>
          <a:ext cx="0" cy="0"/>
          <a:chOff x="0" y="0"/>
          <a:chExt cx="0" cy="0"/>
        </a:xfrm>
      </p:grpSpPr>
      <p:sp>
        <p:nvSpPr>
          <p:cNvPr id="1048577" name="Text Placeholder 9"/>
          <p:cNvSpPr>
            <a:spLocks noGrp="1"/>
          </p:cNvSpPr>
          <p:nvPr>
            <p:ph type="body" sz="quarter" idx="10" hasCustomPrompt="1"/>
          </p:nvPr>
        </p:nvSpPr>
        <p:spPr>
          <a:xfrm>
            <a:off x="0" y="3705210"/>
            <a:ext cx="9144000" cy="522725"/>
          </a:xfrm>
          <a:prstGeom prst="rect"/>
        </p:spPr>
        <p:txBody>
          <a:bodyPr anchor="ctr"/>
          <a:lstStyle>
            <a:lvl1pPr algn="ctr" indent="0" marL="0">
              <a:lnSpc>
                <a:spcPct val="100000"/>
              </a:lnSpc>
              <a:buNone/>
              <a:defRPr baseline="0" b="1" sz="3600">
                <a:solidFill>
                  <a:schemeClr val="tx1">
                    <a:lumMod val="75000"/>
                    <a:lumOff val="25000"/>
                  </a:schemeClr>
                </a:solidFill>
                <a:latin typeface="+mj-lt"/>
                <a:cs typeface="Arial" pitchFamily="34" charset="0"/>
              </a:defRPr>
            </a:lvl1pPr>
          </a:lstStyle>
          <a:p>
            <a:pPr lvl="0"/>
            <a:r>
              <a:rPr altLang="ko-KR" dirty="0" lang="en-US">
                <a:ea typeface="맑은 고딕" pitchFamily="50" charset="-127"/>
              </a:rPr>
              <a:t>title</a:t>
            </a:r>
            <a:endParaRPr altLang="ko-KR" dirty="0" lang="en-US"/>
          </a:p>
        </p:txBody>
      </p:sp>
      <p:sp>
        <p:nvSpPr>
          <p:cNvPr id="1048578" name="Text Placeholder 9"/>
          <p:cNvSpPr>
            <a:spLocks noGrp="1"/>
          </p:cNvSpPr>
          <p:nvPr>
            <p:ph type="body" sz="quarter" idx="11" hasCustomPrompt="1"/>
          </p:nvPr>
        </p:nvSpPr>
        <p:spPr>
          <a:xfrm>
            <a:off x="-148" y="4227934"/>
            <a:ext cx="9144000" cy="288032"/>
          </a:xfrm>
          <a:prstGeom prst="rect"/>
        </p:spPr>
        <p:txBody>
          <a:bodyPr anchor="ctr"/>
          <a:lstStyle>
            <a:lvl1pPr algn="ctr" indent="0" marL="0">
              <a:lnSpc>
                <a:spcPct val="100000"/>
              </a:lnSpc>
              <a:buNone/>
              <a:defRPr baseline="0" b="1" sz="1400">
                <a:solidFill>
                  <a:schemeClr val="tx1">
                    <a:lumMod val="75000"/>
                    <a:lumOff val="25000"/>
                  </a:schemeClr>
                </a:solidFill>
                <a:latin typeface="+mn-lt"/>
                <a:cs typeface="Arial" pitchFamily="34" charset="0"/>
              </a:defRPr>
            </a:lvl1pPr>
          </a:lstStyle>
          <a:p>
            <a:pPr lvl="0"/>
            <a:r>
              <a:rPr altLang="ko-KR" dirty="0" lang="en-US"/>
              <a:t>INSTERT THE TITLE OF YOUR PRESENTATION HERE</a:t>
            </a:r>
            <a:endParaRPr altLang="en-US" dirty="0" 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tx2">
            <a:lumMod val="75000"/>
          </a:schemeClr>
        </a:solidFill>
        <a:effectLst/>
      </p:bgPr>
    </p:bg>
    <p:spTree>
      <p:nvGrpSpPr>
        <p:cNvPr id="100" name=""/>
        <p:cNvGrpSpPr/>
        <p:nvPr/>
      </p:nvGrpSpPr>
      <p:grpSpPr>
        <a:xfrm>
          <a:off x="0" y="0"/>
          <a:ext cx="0" cy="0"/>
          <a:chOff x="0" y="0"/>
          <a:chExt cx="0" cy="0"/>
        </a:xfrm>
      </p:grpSpPr>
      <p:sp>
        <p:nvSpPr>
          <p:cNvPr id="1048655" name="Picture Placeholder 2"/>
          <p:cNvSpPr>
            <a:spLocks noGrp="1"/>
          </p:cNvSpPr>
          <p:nvPr>
            <p:ph type="pic" idx="1" hasCustomPrompt="1"/>
          </p:nvPr>
        </p:nvSpPr>
        <p:spPr>
          <a:xfrm>
            <a:off x="3347864" y="627534"/>
            <a:ext cx="5796136" cy="1052002"/>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56" name="Picture Placeholder 2"/>
          <p:cNvSpPr>
            <a:spLocks noGrp="1"/>
          </p:cNvSpPr>
          <p:nvPr>
            <p:ph type="pic" idx="12" hasCustomPrompt="1"/>
          </p:nvPr>
        </p:nvSpPr>
        <p:spPr>
          <a:xfrm>
            <a:off x="4104000" y="1798321"/>
            <a:ext cx="5040000" cy="1548000"/>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57" name="Picture Placeholder 2"/>
          <p:cNvSpPr>
            <a:spLocks noGrp="1"/>
          </p:cNvSpPr>
          <p:nvPr>
            <p:ph type="pic" idx="13" hasCustomPrompt="1"/>
          </p:nvPr>
        </p:nvSpPr>
        <p:spPr>
          <a:xfrm>
            <a:off x="4824000" y="3465106"/>
            <a:ext cx="4320000" cy="1050860"/>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rotWithShape="1" dpi="0">
          <a:blip xmlns:r="http://schemas.openxmlformats.org/officeDocument/2006/relationships" r:embed="rId1" cstate="print">
            <a:lum/>
          </a:blip>
          <a:srcRect/>
          <a:stretch>
            <a:fillRect/>
          </a:stretch>
        </a:blipFill>
        <a:effectLst/>
      </p:bgPr>
    </p:bg>
    <p:spTree>
      <p:nvGrpSpPr>
        <p:cNvPr id="98" name=""/>
        <p:cNvGrpSpPr/>
        <p:nvPr/>
      </p:nvGrpSpPr>
      <p:grpSpPr>
        <a:xfrm>
          <a:off x="0" y="0"/>
          <a:ext cx="0" cy="0"/>
          <a:chOff x="0" y="0"/>
          <a:chExt cx="0" cy="0"/>
        </a:xfrm>
      </p:grpSpPr>
      <p:sp>
        <p:nvSpPr>
          <p:cNvPr id="1048652" name="Picture Placeholder 2"/>
          <p:cNvSpPr>
            <a:spLocks noGrp="1"/>
          </p:cNvSpPr>
          <p:nvPr>
            <p:ph type="pic" idx="1" hasCustomPrompt="1"/>
          </p:nvPr>
        </p:nvSpPr>
        <p:spPr>
          <a:xfrm>
            <a:off x="3937417" y="627534"/>
            <a:ext cx="1872000" cy="3816424"/>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Insert Your Image</a:t>
            </a:r>
            <a:endParaRPr altLang="en-US" dirty="0" lang="ko-KR"/>
          </a:p>
        </p:txBody>
      </p:sp>
      <p:sp>
        <p:nvSpPr>
          <p:cNvPr id="1048653" name="Picture Placeholder 2"/>
          <p:cNvSpPr>
            <a:spLocks noGrp="1"/>
          </p:cNvSpPr>
          <p:nvPr>
            <p:ph type="pic" idx="10" hasCustomPrompt="1"/>
          </p:nvPr>
        </p:nvSpPr>
        <p:spPr>
          <a:xfrm>
            <a:off x="1968708" y="627534"/>
            <a:ext cx="1872000" cy="3816424"/>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Insert Your Image</a:t>
            </a:r>
            <a:endParaRPr altLang="en-US" dirty="0" lang="ko-KR"/>
          </a:p>
        </p:txBody>
      </p:sp>
      <p:sp>
        <p:nvSpPr>
          <p:cNvPr id="1048654" name="Picture Placeholder 2"/>
          <p:cNvSpPr>
            <a:spLocks noGrp="1"/>
          </p:cNvSpPr>
          <p:nvPr>
            <p:ph type="pic" idx="11" hasCustomPrompt="1"/>
          </p:nvPr>
        </p:nvSpPr>
        <p:spPr>
          <a:xfrm>
            <a:off x="0" y="627534"/>
            <a:ext cx="1872000" cy="3816424"/>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Insert Your Image</a:t>
            </a:r>
            <a:endParaRPr altLang="en-US" dirty="0" 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97" name=""/>
        <p:cNvGrpSpPr/>
        <p:nvPr/>
      </p:nvGrpSpPr>
      <p:grpSpPr>
        <a:xfrm>
          <a:off x="0" y="0"/>
          <a:ext cx="0" cy="0"/>
          <a:chOff x="0" y="0"/>
          <a:chExt cx="0" cy="0"/>
        </a:xfrm>
      </p:grpSpPr>
      <p:sp>
        <p:nvSpPr>
          <p:cNvPr id="1048647" name="Picture Placeholder 2"/>
          <p:cNvSpPr>
            <a:spLocks noGrp="1"/>
          </p:cNvSpPr>
          <p:nvPr>
            <p:ph type="pic" idx="13" hasCustomPrompt="1"/>
          </p:nvPr>
        </p:nvSpPr>
        <p:spPr>
          <a:xfrm>
            <a:off x="3795621" y="627533"/>
            <a:ext cx="3294112" cy="1115553"/>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48" name="Picture Placeholder 2"/>
          <p:cNvSpPr>
            <a:spLocks noGrp="1"/>
          </p:cNvSpPr>
          <p:nvPr>
            <p:ph type="pic" idx="15" hasCustomPrompt="1"/>
          </p:nvPr>
        </p:nvSpPr>
        <p:spPr>
          <a:xfrm>
            <a:off x="5613166" y="3399271"/>
            <a:ext cx="3293944" cy="1116695"/>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49" name="Picture Placeholder 2"/>
          <p:cNvSpPr>
            <a:spLocks noGrp="1"/>
          </p:cNvSpPr>
          <p:nvPr>
            <p:ph type="pic" idx="16" hasCustomPrompt="1"/>
          </p:nvPr>
        </p:nvSpPr>
        <p:spPr>
          <a:xfrm>
            <a:off x="3795621" y="1815095"/>
            <a:ext cx="1728192" cy="2700871"/>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50" name="Picture Placeholder 2"/>
          <p:cNvSpPr>
            <a:spLocks noGrp="1"/>
          </p:cNvSpPr>
          <p:nvPr>
            <p:ph type="pic" idx="17" hasCustomPrompt="1"/>
          </p:nvPr>
        </p:nvSpPr>
        <p:spPr>
          <a:xfrm>
            <a:off x="5621504" y="1814524"/>
            <a:ext cx="1468228" cy="1512168"/>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51" name="Picture Placeholder 2"/>
          <p:cNvSpPr>
            <a:spLocks noGrp="1"/>
          </p:cNvSpPr>
          <p:nvPr>
            <p:ph type="pic" idx="18" hasCustomPrompt="1"/>
          </p:nvPr>
        </p:nvSpPr>
        <p:spPr>
          <a:xfrm>
            <a:off x="7178918" y="627533"/>
            <a:ext cx="1728192" cy="2699730"/>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96" name=""/>
        <p:cNvGrpSpPr/>
        <p:nvPr/>
      </p:nvGrpSpPr>
      <p:grpSpPr>
        <a:xfrm>
          <a:off x="0" y="0"/>
          <a:ext cx="0" cy="0"/>
          <a:chOff x="0" y="0"/>
          <a:chExt cx="0" cy="0"/>
        </a:xfrm>
      </p:grpSpPr>
      <p:sp>
        <p:nvSpPr>
          <p:cNvPr id="1048644" name="Text Placeholder 9"/>
          <p:cNvSpPr>
            <a:spLocks noGrp="1"/>
          </p:cNvSpPr>
          <p:nvPr>
            <p:ph type="body" sz="quarter" idx="10" hasCustomPrompt="1"/>
          </p:nvPr>
        </p:nvSpPr>
        <p:spPr>
          <a:xfrm>
            <a:off x="0" y="411510"/>
            <a:ext cx="9144000" cy="576064"/>
          </a:xfrm>
          <a:prstGeom prst="rect"/>
        </p:spPr>
        <p:txBody>
          <a:bodyPr anchor="ctr"/>
          <a:lstStyle>
            <a:lvl1pPr algn="ctr" indent="0" marL="0">
              <a:buNone/>
              <a:defRPr baseline="0" b="0" sz="1800">
                <a:solidFill>
                  <a:schemeClr val="tx1">
                    <a:lumMod val="75000"/>
                    <a:lumOff val="25000"/>
                  </a:schemeClr>
                </a:solidFill>
                <a:latin typeface="+mj-lt"/>
                <a:cs typeface="Arial" pitchFamily="34" charset="0"/>
              </a:defRPr>
            </a:lvl1pPr>
          </a:lstStyle>
          <a:p>
            <a:pPr lvl="0"/>
            <a:r>
              <a:rPr altLang="ko-KR" dirty="0" lang="en-US"/>
              <a:t>IMAGES &amp; CONTENTS</a:t>
            </a:r>
          </a:p>
        </p:txBody>
      </p:sp>
      <p:sp>
        <p:nvSpPr>
          <p:cNvPr id="1048645" name="Text Placeholder 9"/>
          <p:cNvSpPr>
            <a:spLocks noGrp="1"/>
          </p:cNvSpPr>
          <p:nvPr>
            <p:ph type="body" sz="quarter" idx="11" hasCustomPrompt="1"/>
          </p:nvPr>
        </p:nvSpPr>
        <p:spPr>
          <a:xfrm>
            <a:off x="0" y="987574"/>
            <a:ext cx="9144000" cy="288032"/>
          </a:xfrm>
          <a:prstGeom prst="rect"/>
        </p:spPr>
        <p:txBody>
          <a:bodyPr anchor="ctr"/>
          <a:lstStyle>
            <a:lvl1pPr algn="ctr"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pic>
        <p:nvPicPr>
          <p:cNvPr id="2097161" name="Picture 3" descr="D:\Fullppt\005-PNG이미지\노트북.png"/>
          <p:cNvPicPr>
            <a:picLocks noChangeAspect="1" noChangeArrowheads="1"/>
          </p:cNvPicPr>
          <p:nvPr userDrawn="1"/>
        </p:nvPicPr>
        <p:blipFill>
          <a:blip xmlns:r="http://schemas.openxmlformats.org/officeDocument/2006/relationships" r:embed="rId1" cstate="print"/>
          <a:srcRect/>
          <a:stretch>
            <a:fillRect/>
          </a:stretch>
        </p:blipFill>
        <p:spPr bwMode="auto">
          <a:xfrm>
            <a:off x="-757041" y="1313860"/>
            <a:ext cx="6438182" cy="3274563"/>
          </a:xfrm>
          <a:prstGeom prst="rect"/>
          <a:noFill/>
        </p:spPr>
      </p:pic>
      <p:sp>
        <p:nvSpPr>
          <p:cNvPr id="1048646" name="Picture Placeholder 2"/>
          <p:cNvSpPr>
            <a:spLocks noGrp="1"/>
          </p:cNvSpPr>
          <p:nvPr>
            <p:ph type="pic" idx="1" hasCustomPrompt="1"/>
          </p:nvPr>
        </p:nvSpPr>
        <p:spPr>
          <a:xfrm>
            <a:off x="981898" y="1731279"/>
            <a:ext cx="3085597" cy="2281868"/>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04" name=""/>
        <p:cNvGrpSpPr/>
        <p:nvPr/>
      </p:nvGrpSpPr>
      <p:grpSpPr>
        <a:xfrm>
          <a:off x="0" y="0"/>
          <a:ext cx="0" cy="0"/>
          <a:chOff x="0" y="0"/>
          <a:chExt cx="0" cy="0"/>
        </a:xfrm>
      </p:grpSpPr>
      <p:sp>
        <p:nvSpPr>
          <p:cNvPr id="1048662" name="Text Placeholder 9"/>
          <p:cNvSpPr>
            <a:spLocks noGrp="1"/>
          </p:cNvSpPr>
          <p:nvPr>
            <p:ph type="body" sz="quarter" idx="10" hasCustomPrompt="1"/>
          </p:nvPr>
        </p:nvSpPr>
        <p:spPr>
          <a:xfrm>
            <a:off x="0" y="475603"/>
            <a:ext cx="9144000" cy="576064"/>
          </a:xfrm>
          <a:prstGeom prst="rect"/>
        </p:spPr>
        <p:txBody>
          <a:bodyPr anchor="ctr"/>
          <a:lstStyle>
            <a:lvl1pPr algn="ctr" indent="0" marL="0">
              <a:buNone/>
              <a:defRPr baseline="0" b="0" sz="3600">
                <a:solidFill>
                  <a:schemeClr val="tx1">
                    <a:lumMod val="75000"/>
                    <a:lumOff val="25000"/>
                  </a:schemeClr>
                </a:solidFill>
                <a:latin typeface="+mj-lt"/>
                <a:cs typeface="Arial" pitchFamily="34" charset="0"/>
              </a:defRPr>
            </a:lvl1pPr>
          </a:lstStyle>
          <a:p>
            <a:pPr lvl="0"/>
            <a:r>
              <a:rPr altLang="ko-KR" dirty="0" lang="en-US"/>
              <a:t>ICON SETS LAYOUT</a:t>
            </a:r>
          </a:p>
        </p:txBody>
      </p:sp>
      <p:grpSp>
        <p:nvGrpSpPr>
          <p:cNvPr id="105" name="Group 4"/>
          <p:cNvGrpSpPr/>
          <p:nvPr userDrawn="1"/>
        </p:nvGrpSpPr>
        <p:grpSpPr>
          <a:xfrm>
            <a:off x="354008" y="1131589"/>
            <a:ext cx="2849840" cy="3384377"/>
            <a:chOff x="354008" y="1131589"/>
            <a:chExt cx="2849840" cy="3649171"/>
          </a:xfrm>
        </p:grpSpPr>
        <p:sp>
          <p:nvSpPr>
            <p:cNvPr id="1048663" name="Rounded Rectangle 5"/>
            <p:cNvSpPr/>
            <p:nvPr/>
          </p:nvSpPr>
          <p:spPr>
            <a:xfrm>
              <a:off x="354008" y="1131589"/>
              <a:ext cx="2849840" cy="3649171"/>
            </a:xfrm>
            <a:prstGeom prst="roundRect">
              <a:avLst>
                <a:gd name="adj" fmla="val 396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664"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bg1"/>
                </a:solidFill>
              </a:endParaRPr>
            </a:p>
          </p:txBody>
        </p:sp>
        <p:sp>
          <p:nvSpPr>
            <p:cNvPr id="1048665"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bg>
      <p:bgPr>
        <a:pattFill prst="pct5">
          <a:fgClr>
            <a:schemeClr val="accent1"/>
          </a:fgClr>
          <a:bgClr>
            <a:schemeClr val="bg1"/>
          </a:bgClr>
        </a:pattFill>
        <a:effectLst/>
      </p:bgPr>
    </p:bg>
    <p:spTree>
      <p:nvGrpSpPr>
        <p:cNvPr id="109" name=""/>
        <p:cNvGrpSpPr/>
        <p:nvPr/>
      </p:nvGrpSpPr>
      <p:grpSpPr>
        <a:xfrm>
          <a:off x="0" y="0"/>
          <a:ext cx="0" cy="0"/>
          <a:chOff x="0" y="0"/>
          <a:chExt cx="0" cy="0"/>
        </a:xfrm>
      </p:grpSpPr>
      <p:sp>
        <p:nvSpPr>
          <p:cNvPr id="1048677" name="Text Placeholder 9"/>
          <p:cNvSpPr>
            <a:spLocks noGrp="1"/>
          </p:cNvSpPr>
          <p:nvPr>
            <p:ph type="body" sz="quarter" idx="10" hasCustomPrompt="1"/>
          </p:nvPr>
        </p:nvSpPr>
        <p:spPr>
          <a:xfrm>
            <a:off x="4572000" y="2253238"/>
            <a:ext cx="4572000" cy="473576"/>
          </a:xfrm>
          <a:prstGeom prst="rect"/>
        </p:spPr>
        <p:txBody>
          <a:bodyPr anchor="ctr"/>
          <a:lstStyle>
            <a:lvl1pPr algn="l" indent="0" marL="0">
              <a:buNone/>
              <a:defRPr baseline="0" b="0" sz="3600">
                <a:solidFill>
                  <a:schemeClr val="tx1">
                    <a:lumMod val="75000"/>
                    <a:lumOff val="25000"/>
                  </a:schemeClr>
                </a:solidFill>
                <a:latin typeface="+mj-lt"/>
                <a:cs typeface="Arial" pitchFamily="34" charset="0"/>
              </a:defRPr>
            </a:lvl1pPr>
          </a:lstStyle>
          <a:p>
            <a:pPr lvl="0"/>
            <a:r>
              <a:rPr altLang="ko-KR" dirty="0" lang="en-US"/>
              <a:t>SECTION BREAK</a:t>
            </a:r>
          </a:p>
        </p:txBody>
      </p:sp>
      <p:sp>
        <p:nvSpPr>
          <p:cNvPr id="1048678" name="Text Placeholder 9"/>
          <p:cNvSpPr>
            <a:spLocks noGrp="1"/>
          </p:cNvSpPr>
          <p:nvPr>
            <p:ph type="body" sz="quarter" idx="11" hasCustomPrompt="1"/>
          </p:nvPr>
        </p:nvSpPr>
        <p:spPr>
          <a:xfrm>
            <a:off x="4572000" y="2726814"/>
            <a:ext cx="4572000" cy="288032"/>
          </a:xfrm>
          <a:prstGeom prst="rect"/>
        </p:spPr>
        <p:txBody>
          <a:bodyPr anchor="ctr"/>
          <a:lstStyle>
            <a:lvl1pPr algn="l"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44" name=""/>
        <p:cNvGrpSpPr/>
        <p:nvPr/>
      </p:nvGrpSpPr>
      <p:grpSpPr>
        <a:xfrm>
          <a:off x="0" y="0"/>
          <a:ext cx="0" cy="0"/>
          <a:chOff x="0" y="0"/>
          <a:chExt cx="0" cy="0"/>
        </a:xfrm>
      </p:grpSpPr>
      <p:sp>
        <p:nvSpPr>
          <p:cNvPr id="1048581" name="Date Placeholder 3"/>
          <p:cNvSpPr>
            <a:spLocks noGrp="1"/>
          </p:cNvSpPr>
          <p:nvPr>
            <p:ph type="dt" sz="half" idx="10"/>
          </p:nvPr>
        </p:nvSpPr>
        <p:spPr/>
        <p:txBody>
          <a:bodyPr/>
          <a:p>
            <a:fld id="{A422E750-D3A8-1042-9737-605B9AC6FC24}" type="datetimeFigureOut">
              <a:rPr lang="en-US"/>
              <a:t>1/19/2023</a:t>
            </a:fld>
            <a:endParaRPr dirty="0" lang="en-US"/>
          </a:p>
        </p:txBody>
      </p:sp>
      <p:sp>
        <p:nvSpPr>
          <p:cNvPr id="1048582" name="Footer Placeholder 4"/>
          <p:cNvSpPr>
            <a:spLocks noGrp="1"/>
          </p:cNvSpPr>
          <p:nvPr>
            <p:ph type="ftr" sz="quarter" idx="11"/>
          </p:nvPr>
        </p:nvSpPr>
        <p:spPr/>
        <p:txBody>
          <a:bodyPr/>
          <a:p>
            <a:endParaRPr dirty="0" lang="en-US"/>
          </a:p>
        </p:txBody>
      </p:sp>
      <p:sp>
        <p:nvSpPr>
          <p:cNvPr id="1048583" name="Slide Number Placeholder 5"/>
          <p:cNvSpPr>
            <a:spLocks noGrp="1"/>
          </p:cNvSpPr>
          <p:nvPr>
            <p:ph type="sldNum" sz="quarter" idx="12"/>
          </p:nvPr>
        </p:nvSpPr>
        <p:spPr/>
        <p:txBody>
          <a:bodyPr/>
          <a:p>
            <a:fld id="{45B0DE0D-010F-E243-A41D-6EF3369C391F}" type="slidenum">
              <a:rPr altLang="en-US" lang="en-US"/>
              <a:t>‹#›</a:t>
            </a:fld>
            <a:endParaRPr altLang="en-US" dirty="0"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rotWithShape="1" dpi="0">
          <a:blip xmlns:r="http://schemas.openxmlformats.org/officeDocument/2006/relationships" r:embed="rId1" cstate="print">
            <a:lum/>
          </a:blip>
          <a:srcRect/>
          <a:stretch>
            <a:fillRect t="-18000" b="-18000"/>
          </a:stretch>
        </a:blipFill>
        <a:effectLst/>
      </p:bgPr>
    </p:bg>
    <p:spTree>
      <p:nvGrpSpPr>
        <p:cNvPr id="108" name=""/>
        <p:cNvGrpSpPr/>
        <p:nvPr/>
      </p:nvGrpSpPr>
      <p:grpSpPr>
        <a:xfrm>
          <a:off x="0" y="0"/>
          <a:ext cx="0" cy="0"/>
          <a:chOff x="0" y="0"/>
          <a:chExt cx="0" cy="0"/>
        </a:xfrm>
      </p:grpSpPr>
      <p:sp>
        <p:nvSpPr>
          <p:cNvPr id="1048674" name="Oval 1"/>
          <p:cNvSpPr/>
          <p:nvPr userDrawn="1"/>
        </p:nvSpPr>
        <p:spPr>
          <a:xfrm>
            <a:off x="2699644" y="699542"/>
            <a:ext cx="3744416" cy="3744416"/>
          </a:xfrm>
          <a:prstGeom prst="ellipse"/>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675" name="Text Placeholder 9"/>
          <p:cNvSpPr>
            <a:spLocks noGrp="1"/>
          </p:cNvSpPr>
          <p:nvPr>
            <p:ph type="body" sz="quarter" idx="10" hasCustomPrompt="1"/>
          </p:nvPr>
        </p:nvSpPr>
        <p:spPr>
          <a:xfrm>
            <a:off x="2699792" y="2181230"/>
            <a:ext cx="3744416" cy="576063"/>
          </a:xfrm>
          <a:prstGeom prst="rect"/>
        </p:spPr>
        <p:txBody>
          <a:bodyPr anchor="ctr"/>
          <a:lstStyle>
            <a:lvl1pPr algn="ctr" indent="0" marL="0">
              <a:buNone/>
              <a:defRPr baseline="0" b="1" sz="3600">
                <a:solidFill>
                  <a:schemeClr val="bg1"/>
                </a:solidFill>
                <a:latin typeface="+mj-lt"/>
                <a:cs typeface="Arial" pitchFamily="34" charset="0"/>
              </a:defRPr>
            </a:lvl1pPr>
          </a:lstStyle>
          <a:p>
            <a:pPr lvl="0"/>
            <a:r>
              <a:rPr altLang="ko-KR" dirty="0" lang="en-US"/>
              <a:t>Thank you</a:t>
            </a:r>
          </a:p>
        </p:txBody>
      </p:sp>
      <p:sp>
        <p:nvSpPr>
          <p:cNvPr id="1048676" name="Text Placeholder 9"/>
          <p:cNvSpPr>
            <a:spLocks noGrp="1"/>
          </p:cNvSpPr>
          <p:nvPr>
            <p:ph type="body" sz="quarter" idx="11" hasCustomPrompt="1"/>
          </p:nvPr>
        </p:nvSpPr>
        <p:spPr>
          <a:xfrm>
            <a:off x="2699644" y="2757294"/>
            <a:ext cx="3744416" cy="288032"/>
          </a:xfrm>
          <a:prstGeom prst="rect"/>
        </p:spPr>
        <p:txBody>
          <a:bodyPr anchor="ctr"/>
          <a:lstStyle>
            <a:lvl1pPr algn="ctr" indent="0" marL="0">
              <a:buNone/>
              <a:defRPr baseline="0" b="0" sz="1400">
                <a:solidFill>
                  <a:schemeClr val="bg1"/>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0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bg1"/>
        </a:solidFill>
        <a:effectLst/>
      </p:bgPr>
    </p:bg>
    <p:spTree>
      <p:nvGrpSpPr>
        <p:cNvPr id="102" name=""/>
        <p:cNvGrpSpPr/>
        <p:nvPr/>
      </p:nvGrpSpPr>
      <p:grpSpPr>
        <a:xfrm>
          <a:off x="0" y="0"/>
          <a:ext cx="0" cy="0"/>
          <a:chOff x="0" y="0"/>
          <a:chExt cx="0" cy="0"/>
        </a:xfrm>
      </p:grpSpPr>
      <p:sp>
        <p:nvSpPr>
          <p:cNvPr id="1048658" name="Text Placeholder 9"/>
          <p:cNvSpPr>
            <a:spLocks noGrp="1"/>
          </p:cNvSpPr>
          <p:nvPr>
            <p:ph type="body" sz="quarter" idx="10" hasCustomPrompt="1"/>
          </p:nvPr>
        </p:nvSpPr>
        <p:spPr>
          <a:xfrm>
            <a:off x="0" y="483518"/>
            <a:ext cx="9144000" cy="576064"/>
          </a:xfrm>
          <a:prstGeom prst="rect"/>
        </p:spPr>
        <p:txBody>
          <a:bodyPr anchor="ctr"/>
          <a:lstStyle>
            <a:lvl1pPr algn="ctr" indent="0" marL="0">
              <a:buNone/>
              <a:defRPr baseline="0" b="0" sz="36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659" name="Text Placeholder 9"/>
          <p:cNvSpPr>
            <a:spLocks noGrp="1"/>
          </p:cNvSpPr>
          <p:nvPr>
            <p:ph type="body" sz="quarter" idx="11" hasCustomPrompt="1"/>
          </p:nvPr>
        </p:nvSpPr>
        <p:spPr>
          <a:xfrm>
            <a:off x="0" y="1059582"/>
            <a:ext cx="9144000" cy="288032"/>
          </a:xfrm>
          <a:prstGeom prst="rect"/>
        </p:spPr>
        <p:txBody>
          <a:bodyPr anchor="ctr"/>
          <a:lstStyle>
            <a:lvl1pPr algn="ctr"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03" name=""/>
        <p:cNvGrpSpPr/>
        <p:nvPr/>
      </p:nvGrpSpPr>
      <p:grpSpPr>
        <a:xfrm>
          <a:off x="0" y="0"/>
          <a:ext cx="0" cy="0"/>
          <a:chOff x="0" y="0"/>
          <a:chExt cx="0" cy="0"/>
        </a:xfrm>
      </p:grpSpPr>
      <p:sp>
        <p:nvSpPr>
          <p:cNvPr id="1048660" name="Text Placeholder 9"/>
          <p:cNvSpPr>
            <a:spLocks noGrp="1"/>
          </p:cNvSpPr>
          <p:nvPr>
            <p:ph type="body" sz="quarter" idx="10" hasCustomPrompt="1"/>
          </p:nvPr>
        </p:nvSpPr>
        <p:spPr>
          <a:xfrm>
            <a:off x="179512" y="555526"/>
            <a:ext cx="8424936" cy="576064"/>
          </a:xfrm>
          <a:prstGeom prst="rect"/>
        </p:spPr>
        <p:txBody>
          <a:bodyPr anchor="ctr"/>
          <a:lstStyle>
            <a:lvl1pPr algn="l" indent="0" marL="0">
              <a:buNone/>
              <a:defRPr baseline="0" b="0" sz="36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661" name="Text Placeholder 9"/>
          <p:cNvSpPr>
            <a:spLocks noGrp="1"/>
          </p:cNvSpPr>
          <p:nvPr>
            <p:ph type="body" sz="quarter" idx="11" hasCustomPrompt="1"/>
          </p:nvPr>
        </p:nvSpPr>
        <p:spPr>
          <a:xfrm>
            <a:off x="179512" y="1203598"/>
            <a:ext cx="8424936" cy="288032"/>
          </a:xfrm>
          <a:prstGeom prst="rect"/>
        </p:spPr>
        <p:txBody>
          <a:bodyPr anchor="ctr"/>
          <a:lstStyle>
            <a:lvl1pPr algn="l"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95" name=""/>
        <p:cNvGrpSpPr/>
        <p:nvPr/>
      </p:nvGrpSpPr>
      <p:grpSpPr>
        <a:xfrm>
          <a:off x="0" y="0"/>
          <a:ext cx="0" cy="0"/>
          <a:chOff x="0" y="0"/>
          <a:chExt cx="0" cy="0"/>
        </a:xfrm>
      </p:grpSpPr>
      <p:sp>
        <p:nvSpPr>
          <p:cNvPr id="1048642" name="Text Placeholder 9"/>
          <p:cNvSpPr>
            <a:spLocks noGrp="1"/>
          </p:cNvSpPr>
          <p:nvPr>
            <p:ph type="body" sz="quarter" idx="10" hasCustomPrompt="1"/>
          </p:nvPr>
        </p:nvSpPr>
        <p:spPr>
          <a:xfrm>
            <a:off x="179512" y="483518"/>
            <a:ext cx="4248472" cy="576064"/>
          </a:xfrm>
          <a:prstGeom prst="rect"/>
        </p:spPr>
        <p:txBody>
          <a:bodyPr anchor="ctr"/>
          <a:lstStyle>
            <a:lvl1pPr algn="l" indent="0" marL="0">
              <a:buNone/>
              <a:defRPr baseline="0" b="0" sz="36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643" name="Text Placeholder 9"/>
          <p:cNvSpPr>
            <a:spLocks noGrp="1"/>
          </p:cNvSpPr>
          <p:nvPr>
            <p:ph type="body" sz="quarter" idx="11" hasCustomPrompt="1"/>
          </p:nvPr>
        </p:nvSpPr>
        <p:spPr>
          <a:xfrm>
            <a:off x="179512" y="1131590"/>
            <a:ext cx="4248472" cy="288032"/>
          </a:xfrm>
          <a:prstGeom prst="rect"/>
        </p:spPr>
        <p:txBody>
          <a:bodyPr anchor="ctr"/>
          <a:lstStyle>
            <a:lvl1pPr algn="l"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06" name=""/>
        <p:cNvGrpSpPr/>
        <p:nvPr/>
      </p:nvGrpSpPr>
      <p:grpSpPr>
        <a:xfrm>
          <a:off x="0" y="0"/>
          <a:ext cx="0" cy="0"/>
          <a:chOff x="0" y="0"/>
          <a:chExt cx="0" cy="0"/>
        </a:xfrm>
      </p:grpSpPr>
      <p:sp>
        <p:nvSpPr>
          <p:cNvPr id="1048666" name="Rectangle 1"/>
          <p:cNvSpPr/>
          <p:nvPr userDrawn="1"/>
        </p:nvSpPr>
        <p:spPr>
          <a:xfrm>
            <a:off x="0" y="0"/>
            <a:ext cx="9144000" cy="105958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lumMod val="75000"/>
                  <a:lumOff val="25000"/>
                </a:schemeClr>
              </a:solidFill>
            </a:endParaRPr>
          </a:p>
        </p:txBody>
      </p:sp>
      <p:sp>
        <p:nvSpPr>
          <p:cNvPr id="1048667" name="Text Placeholder 9"/>
          <p:cNvSpPr>
            <a:spLocks noGrp="1"/>
          </p:cNvSpPr>
          <p:nvPr>
            <p:ph type="body" sz="quarter" idx="10" hasCustomPrompt="1"/>
          </p:nvPr>
        </p:nvSpPr>
        <p:spPr>
          <a:xfrm>
            <a:off x="-42902" y="455940"/>
            <a:ext cx="9144000" cy="576064"/>
          </a:xfrm>
          <a:prstGeom prst="rect"/>
        </p:spPr>
        <p:txBody>
          <a:bodyPr anchor="ctr"/>
          <a:lstStyle>
            <a:lvl1pPr algn="ctr" indent="0" marL="0">
              <a:buNone/>
              <a:defRPr baseline="0" b="0" sz="18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668" name="Text Placeholder 9"/>
          <p:cNvSpPr>
            <a:spLocks noGrp="1"/>
          </p:cNvSpPr>
          <p:nvPr>
            <p:ph type="body" sz="quarter" idx="11" hasCustomPrompt="1"/>
          </p:nvPr>
        </p:nvSpPr>
        <p:spPr>
          <a:xfrm>
            <a:off x="0" y="887988"/>
            <a:ext cx="9144000" cy="288032"/>
          </a:xfrm>
          <a:prstGeom prst="rect"/>
        </p:spPr>
        <p:txBody>
          <a:bodyPr anchor="ctr"/>
          <a:lstStyle>
            <a:lvl1pPr algn="ctr"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
        <p:nvSpPr>
          <p:cNvPr id="1048669" name="Picture Placeholder 2"/>
          <p:cNvSpPr>
            <a:spLocks noGrp="1"/>
          </p:cNvSpPr>
          <p:nvPr>
            <p:ph type="pic" idx="1" hasCustomPrompt="1"/>
          </p:nvPr>
        </p:nvSpPr>
        <p:spPr>
          <a:xfrm>
            <a:off x="649246"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70" name="Picture Placeholder 2"/>
          <p:cNvSpPr>
            <a:spLocks noGrp="1"/>
          </p:cNvSpPr>
          <p:nvPr>
            <p:ph type="pic" idx="12" hasCustomPrompt="1"/>
          </p:nvPr>
        </p:nvSpPr>
        <p:spPr>
          <a:xfrm>
            <a:off x="2720790"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71" name="Picture Placeholder 2"/>
          <p:cNvSpPr>
            <a:spLocks noGrp="1"/>
          </p:cNvSpPr>
          <p:nvPr>
            <p:ph type="pic" idx="13" hasCustomPrompt="1"/>
          </p:nvPr>
        </p:nvSpPr>
        <p:spPr>
          <a:xfrm>
            <a:off x="4792334"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72" name="Picture Placeholder 2"/>
          <p:cNvSpPr>
            <a:spLocks noGrp="1"/>
          </p:cNvSpPr>
          <p:nvPr>
            <p:ph type="pic" idx="14" hasCustomPrompt="1"/>
          </p:nvPr>
        </p:nvSpPr>
        <p:spPr>
          <a:xfrm>
            <a:off x="6863879"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07" name=""/>
        <p:cNvGrpSpPr/>
        <p:nvPr/>
      </p:nvGrpSpPr>
      <p:grpSpPr>
        <a:xfrm>
          <a:off x="0" y="0"/>
          <a:ext cx="0" cy="0"/>
          <a:chOff x="0" y="0"/>
          <a:chExt cx="0" cy="0"/>
        </a:xfrm>
      </p:grpSpPr>
      <p:sp>
        <p:nvSpPr>
          <p:cNvPr id="1048673" name="Picture Placeholder 2"/>
          <p:cNvSpPr>
            <a:spLocks noGrp="1"/>
          </p:cNvSpPr>
          <p:nvPr>
            <p:ph type="pic" idx="1" hasCustomPrompt="1"/>
          </p:nvPr>
        </p:nvSpPr>
        <p:spPr>
          <a:xfrm>
            <a:off x="0" y="0"/>
            <a:ext cx="9144000" cy="5143500"/>
          </a:xfrm>
          <a:prstGeom prst="rect"/>
          <a:noFill/>
        </p:spPr>
        <p:txBody>
          <a:bodyPr anchor="ctr" lIns="720000"/>
          <a:lstStyle>
            <a:lvl1pPr algn="l" indent="0" marL="0">
              <a:buNone/>
              <a:defRPr baseline="0" sz="18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99"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image" Target="../media/image2.emf"/><Relationship Id="rId14" Type="http://schemas.openxmlformats.org/officeDocument/2006/relationships/image" Target="../media/image3.png"/><Relationship Id="rId1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pic>
        <p:nvPicPr>
          <p:cNvPr id="2097152" name="Picture 1"/>
          <p:cNvPicPr>
            <a:picLocks noChangeAspect="1"/>
          </p:cNvPicPr>
          <p:nvPr userDrawn="1"/>
        </p:nvPicPr>
        <p:blipFill>
          <a:blip xmlns:r="http://schemas.openxmlformats.org/officeDocument/2006/relationships" r:embed="rId3" cstate="print"/>
          <a:stretch>
            <a:fillRect/>
          </a:stretch>
        </p:blipFill>
        <p:spPr>
          <a:xfrm>
            <a:off x="3070850" y="0"/>
            <a:ext cx="6088050" cy="551250"/>
          </a:xfrm>
          <a:prstGeom prst="rect"/>
        </p:spPr>
      </p:pic>
      <p:pic>
        <p:nvPicPr>
          <p:cNvPr id="2097153" name="Picture 2"/>
          <p:cNvPicPr>
            <a:picLocks noChangeAspect="1"/>
          </p:cNvPicPr>
          <p:nvPr userDrawn="1"/>
        </p:nvPicPr>
        <p:blipFill>
          <a:blip xmlns:r="http://schemas.openxmlformats.org/officeDocument/2006/relationships" r:embed="rId3" cstate="print"/>
          <a:stretch>
            <a:fillRect/>
          </a:stretch>
        </p:blipFill>
        <p:spPr>
          <a:xfrm rot="10800000">
            <a:off x="-23339" y="4592250"/>
            <a:ext cx="6088050" cy="551250"/>
          </a:xfrm>
          <a:prstGeom prst="rect"/>
        </p:spPr>
      </p:pic>
      <p:sp>
        <p:nvSpPr>
          <p:cNvPr id="1048576" name="TextBox 3"/>
          <p:cNvSpPr txBox="1"/>
          <p:nvPr userDrawn="1"/>
        </p:nvSpPr>
        <p:spPr>
          <a:xfrm>
            <a:off x="179512" y="123478"/>
            <a:ext cx="1440160" cy="338554"/>
          </a:xfrm>
          <a:prstGeom prst="rect"/>
          <a:blipFill>
            <a:blip xmlns:r="http://schemas.openxmlformats.org/officeDocument/2006/relationships" r:embed="rId4" cstate="print"/>
            <a:stretch>
              <a:fillRect/>
            </a:stretch>
          </a:blipFill>
        </p:spPr>
        <p:txBody>
          <a:bodyPr rtlCol="0" wrap="square">
            <a:spAutoFit/>
          </a:bodyPr>
          <a:p>
            <a:pPr algn="ctr"/>
            <a:endParaRPr altLang="en-US" dirty="0" sz="1600" lang="ko-KR">
              <a:solidFill>
                <a:schemeClr val="tx1">
                  <a:lumMod val="75000"/>
                  <a:lumOff val="25000"/>
                </a:schemeClr>
              </a:solidFill>
              <a:cs typeface="Arial" pitchFamily="34" charset="0"/>
            </a:endParaRP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Lst>
  <p:txStyles>
    <p:titleStyle>
      <a:lvl1pPr algn="ctr" defTabSz="914400" eaLnBrk="1" hangingPunct="1" latinLnBrk="1" rtl="0">
        <a:spcBef>
          <a:spcPct val="0"/>
        </a:spcBef>
        <a:buNone/>
        <a:defRPr sz="4400" kern="1200">
          <a:solidFill>
            <a:schemeClr val="tx1"/>
          </a:solidFill>
          <a:latin typeface="+mj-lt"/>
          <a:ea typeface="+mj-ea"/>
          <a:cs typeface="+mj-cs"/>
        </a:defRPr>
      </a:lvl1pPr>
    </p:titleStyle>
    <p:body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82" name=""/>
        <p:cNvGrpSpPr/>
        <p:nvPr/>
      </p:nvGrpSpPr>
      <p:grpSpPr>
        <a:xfrm>
          <a:off x="0" y="0"/>
          <a:ext cx="0" cy="0"/>
          <a:chOff x="0" y="0"/>
          <a:chExt cx="0" cy="0"/>
        </a:xfrm>
      </p:grpSpPr>
      <p:pic>
        <p:nvPicPr>
          <p:cNvPr id="2097159" name="Picture 1"/>
          <p:cNvPicPr>
            <a:picLocks noChangeAspect="1"/>
          </p:cNvPicPr>
          <p:nvPr userDrawn="1"/>
        </p:nvPicPr>
        <p:blipFill>
          <a:blip xmlns:r="http://schemas.openxmlformats.org/officeDocument/2006/relationships" r:embed="rId13" cstate="print"/>
          <a:stretch>
            <a:fillRect/>
          </a:stretch>
        </p:blipFill>
        <p:spPr>
          <a:xfrm>
            <a:off x="3070850" y="0"/>
            <a:ext cx="6088050" cy="551250"/>
          </a:xfrm>
          <a:prstGeom prst="rect"/>
        </p:spPr>
      </p:pic>
      <p:pic>
        <p:nvPicPr>
          <p:cNvPr id="2097160" name="Picture 2"/>
          <p:cNvPicPr>
            <a:picLocks noChangeAspect="1"/>
          </p:cNvPicPr>
          <p:nvPr userDrawn="1"/>
        </p:nvPicPr>
        <p:blipFill>
          <a:blip xmlns:r="http://schemas.openxmlformats.org/officeDocument/2006/relationships" r:embed="rId13" cstate="print"/>
          <a:stretch>
            <a:fillRect/>
          </a:stretch>
        </p:blipFill>
        <p:spPr>
          <a:xfrm rot="10800000">
            <a:off x="-36511" y="4592250"/>
            <a:ext cx="6088050" cy="551250"/>
          </a:xfrm>
          <a:prstGeom prst="rect"/>
        </p:spPr>
      </p:pic>
      <p:sp>
        <p:nvSpPr>
          <p:cNvPr id="1048641" name="TextBox 3"/>
          <p:cNvSpPr txBox="1"/>
          <p:nvPr userDrawn="1"/>
        </p:nvSpPr>
        <p:spPr>
          <a:xfrm>
            <a:off x="179512" y="123478"/>
            <a:ext cx="1440160" cy="338554"/>
          </a:xfrm>
          <a:prstGeom prst="rect"/>
          <a:blipFill>
            <a:blip xmlns:r="http://schemas.openxmlformats.org/officeDocument/2006/relationships" r:embed="rId14" cstate="print"/>
            <a:stretch>
              <a:fillRect/>
            </a:stretch>
          </a:blipFill>
        </p:spPr>
        <p:txBody>
          <a:bodyPr rtlCol="0" wrap="square">
            <a:spAutoFit/>
          </a:bodyPr>
          <a:p>
            <a:pPr algn="ctr"/>
            <a:endParaRPr altLang="en-US" dirty="0" sz="1600" lang="ko-KR">
              <a:solidFill>
                <a:schemeClr val="tx1">
                  <a:lumMod val="75000"/>
                  <a:lumOff val="25000"/>
                </a:schemeClr>
              </a:solidFill>
              <a:cs typeface="Arial" pitchFamily="34" charset="0"/>
            </a:endParaRPr>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ctr" defTabSz="914400" eaLnBrk="1" hangingPunct="1" latinLnBrk="1" rtl="0">
        <a:spcBef>
          <a:spcPct val="0"/>
        </a:spcBef>
        <a:buNone/>
        <a:defRPr sz="4400" kern="1200">
          <a:solidFill>
            <a:schemeClr val="tx1"/>
          </a:solidFill>
          <a:latin typeface="+mj-lt"/>
          <a:ea typeface="+mj-ea"/>
          <a:cs typeface="+mj-cs"/>
        </a:defRPr>
      </a:lvl1pPr>
    </p:titleStyle>
    <p:body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41" name=""/>
        <p:cNvGrpSpPr/>
        <p:nvPr/>
      </p:nvGrpSpPr>
      <p:grpSpPr>
        <a:xfrm>
          <a:off x="0" y="0"/>
          <a:ext cx="0" cy="0"/>
          <a:chOff x="0" y="0"/>
          <a:chExt cx="0" cy="0"/>
        </a:xfrm>
      </p:grpSpPr>
      <p:pic>
        <p:nvPicPr>
          <p:cNvPr id="2097155" name="Picture 1"/>
          <p:cNvPicPr>
            <a:picLocks noChangeAspect="1"/>
          </p:cNvPicPr>
          <p:nvPr userDrawn="1"/>
        </p:nvPicPr>
        <p:blipFill>
          <a:blip xmlns:r="http://schemas.openxmlformats.org/officeDocument/2006/relationships" r:embed="rId3" cstate="print"/>
          <a:stretch>
            <a:fillRect/>
          </a:stretch>
        </p:blipFill>
        <p:spPr>
          <a:xfrm>
            <a:off x="3070850" y="0"/>
            <a:ext cx="6088050" cy="551250"/>
          </a:xfrm>
          <a:prstGeom prst="rect"/>
        </p:spPr>
      </p:pic>
      <p:pic>
        <p:nvPicPr>
          <p:cNvPr id="2097156" name="Picture 2"/>
          <p:cNvPicPr>
            <a:picLocks noChangeAspect="1"/>
          </p:cNvPicPr>
          <p:nvPr userDrawn="1"/>
        </p:nvPicPr>
        <p:blipFill>
          <a:blip xmlns:r="http://schemas.openxmlformats.org/officeDocument/2006/relationships" r:embed="rId3" cstate="print"/>
          <a:stretch>
            <a:fillRect/>
          </a:stretch>
        </p:blipFill>
        <p:spPr>
          <a:xfrm rot="10800000">
            <a:off x="-36511" y="4592250"/>
            <a:ext cx="6088050" cy="551250"/>
          </a:xfrm>
          <a:prstGeom prst="rect"/>
        </p:spPr>
      </p:pic>
      <p:sp>
        <p:nvSpPr>
          <p:cNvPr id="1048580" name="TextBox 3"/>
          <p:cNvSpPr txBox="1"/>
          <p:nvPr userDrawn="1"/>
        </p:nvSpPr>
        <p:spPr>
          <a:xfrm>
            <a:off x="179512" y="123478"/>
            <a:ext cx="1440160" cy="338554"/>
          </a:xfrm>
          <a:prstGeom prst="rect"/>
          <a:blipFill>
            <a:blip xmlns:r="http://schemas.openxmlformats.org/officeDocument/2006/relationships" r:embed="rId4" cstate="print"/>
            <a:stretch>
              <a:fillRect/>
            </a:stretch>
          </a:blipFill>
        </p:spPr>
        <p:txBody>
          <a:bodyPr rtlCol="0" wrap="square">
            <a:spAutoFit/>
          </a:bodyPr>
          <a:p>
            <a:pPr algn="ctr"/>
            <a:endParaRPr altLang="en-US" dirty="0" sz="1600" lang="ko-KR">
              <a:solidFill>
                <a:schemeClr val="tx1">
                  <a:lumMod val="75000"/>
                  <a:lumOff val="25000"/>
                </a:schemeClr>
              </a:solidFill>
              <a:cs typeface="Arial" pitchFamily="34" charset="0"/>
            </a:endParaRPr>
          </a:p>
        </p:txBody>
      </p:sp>
    </p:spTree>
  </p:cSld>
  <p:clrMap accent1="accent1" accent2="accent2" accent3="accent3" accent4="accent4" accent5="accent5" accent6="accent6" bg1="lt1" bg2="lt2" tx1="dk1" tx2="dk2" hlink="hlink" folHlink="folHlink"/>
  <p:sldLayoutIdLst>
    <p:sldLayoutId id="2147483653" r:id="rId1"/>
    <p:sldLayoutId id="2147483654" r:id="rId2"/>
  </p:sldLayoutIdLst>
  <p:txStyles>
    <p:titleStyle>
      <a:lvl1pPr algn="ctr" defTabSz="914400" eaLnBrk="1" hangingPunct="1" latinLnBrk="1" rtl="0">
        <a:spcBef>
          <a:spcPct val="0"/>
        </a:spcBef>
        <a:buNone/>
        <a:defRPr sz="4400" kern="1200">
          <a:solidFill>
            <a:schemeClr val="tx1"/>
          </a:solidFill>
          <a:latin typeface="+mj-lt"/>
          <a:ea typeface="+mj-ea"/>
          <a:cs typeface="+mj-cs"/>
        </a:defRPr>
      </a:lvl1pPr>
    </p:titleStyle>
    <p:body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13000"/>
            <a:lum/>
          </a:blip>
          <a:srcRect/>
          <a:stretch>
            <a:fillRect t="-18000" b="-18000"/>
          </a:stretch>
        </a:blipFill>
        <a:effectLst/>
      </p:bgPr>
    </p:bg>
    <p:spTree>
      <p:nvGrpSpPr>
        <p:cNvPr id="18" name=""/>
        <p:cNvGrpSpPr/>
        <p:nvPr/>
      </p:nvGrpSpPr>
      <p:grpSpPr>
        <a:xfrm>
          <a:off x="0" y="0"/>
          <a:ext cx="0" cy="0"/>
          <a:chOff x="0" y="0"/>
          <a:chExt cx="0" cy="0"/>
        </a:xfrm>
      </p:grpSpPr>
      <p:sp>
        <p:nvSpPr>
          <p:cNvPr id="1048579" name="Text Placeholder 2"/>
          <p:cNvSpPr>
            <a:spLocks noGrp="1"/>
          </p:cNvSpPr>
          <p:nvPr>
            <p:ph type="body" sz="quarter" idx="10"/>
          </p:nvPr>
        </p:nvSpPr>
        <p:spPr>
          <a:xfrm>
            <a:off x="4014" y="1995686"/>
            <a:ext cx="9144000" cy="522725"/>
          </a:xfrm>
        </p:spPr>
        <p:txBody>
          <a:bodyPr/>
          <a:p>
            <a:pPr lvl="0"/>
            <a:endParaRPr dirty="0" lang="en-US" smtClean="0">
              <a:latin typeface="Times New Roman" pitchFamily="18" charset="0"/>
              <a:cs typeface="Times New Roman" pitchFamily="18" charset="0"/>
            </a:endParaRPr>
          </a:p>
          <a:p>
            <a:pPr lvl="0"/>
            <a:r>
              <a:rPr dirty="0" lang="en-US" smtClean="0">
                <a:latin typeface="Times New Roman" pitchFamily="18" charset="0"/>
                <a:cs typeface="Times New Roman" pitchFamily="18" charset="0"/>
              </a:rPr>
              <a:t>Abstract Writing</a:t>
            </a:r>
            <a:endParaRPr dirty="0" lang="en-US">
              <a:latin typeface="Times New Roman" pitchFamily="18" charset="0"/>
              <a:cs typeface="Times New Roman" pitchFamily="18" charset="0"/>
            </a:endParaRPr>
          </a:p>
        </p:txBody>
      </p:sp>
      <p:pic>
        <p:nvPicPr>
          <p:cNvPr id="2097154" name="Picture 5"/>
          <p:cNvPicPr>
            <a:picLocks/>
          </p:cNvPicPr>
          <p:nvPr/>
        </p:nvPicPr>
        <p:blipFill>
          <a:blip xmlns:r="http://schemas.openxmlformats.org/officeDocument/2006/relationships" r:embed="rId2" cstate="print"/>
          <a:srcRect/>
          <a:stretch>
            <a:fillRect/>
          </a:stretch>
        </p:blipFill>
        <p:spPr bwMode="auto">
          <a:xfrm>
            <a:off x="75974" y="84080"/>
            <a:ext cx="1685925" cy="438150"/>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5" name="Rectangle 1"/>
          <p:cNvSpPr/>
          <p:nvPr/>
        </p:nvSpPr>
        <p:spPr>
          <a:xfrm>
            <a:off x="1043608" y="555526"/>
            <a:ext cx="7056784" cy="523220"/>
          </a:xfrm>
          <a:prstGeom prst="rect"/>
        </p:spPr>
        <p:txBody>
          <a:bodyPr wrap="square">
            <a:spAutoFit/>
          </a:bodyPr>
          <a:p>
            <a:pPr algn="ctr"/>
            <a:r>
              <a:rPr b="1" dirty="0" sz="2800" lang="en-US">
                <a:latin typeface="Times New Roman" panose="02020603050405020304" pitchFamily="18" charset="0"/>
                <a:cs typeface="Times New Roman" panose="02020603050405020304" pitchFamily="18" charset="0"/>
              </a:rPr>
              <a:t>What is an </a:t>
            </a:r>
            <a:r>
              <a:rPr b="1" dirty="0" sz="2800" lang="en-US" smtClean="0">
                <a:latin typeface="Times New Roman" panose="02020603050405020304" pitchFamily="18" charset="0"/>
                <a:cs typeface="Times New Roman" panose="02020603050405020304" pitchFamily="18" charset="0"/>
              </a:rPr>
              <a:t>abstract</a:t>
            </a:r>
            <a:r>
              <a:rPr b="1" dirty="0" sz="2800" lang="en-US">
                <a:latin typeface="Times New Roman" panose="02020603050405020304" pitchFamily="18" charset="0"/>
                <a:cs typeface="Times New Roman" panose="02020603050405020304" pitchFamily="18" charset="0"/>
              </a:rPr>
              <a:t>?</a:t>
            </a:r>
            <a:endParaRPr dirty="0" sz="2800" lang="en-US">
              <a:latin typeface="Times New Roman" panose="02020603050405020304" pitchFamily="18" charset="0"/>
              <a:cs typeface="Times New Roman" panose="02020603050405020304" pitchFamily="18" charset="0"/>
            </a:endParaRPr>
          </a:p>
        </p:txBody>
      </p:sp>
      <p:sp>
        <p:nvSpPr>
          <p:cNvPr id="1048606" name="Rectangle 2"/>
          <p:cNvSpPr/>
          <p:nvPr/>
        </p:nvSpPr>
        <p:spPr>
          <a:xfrm>
            <a:off x="0" y="1347614"/>
            <a:ext cx="9144000" cy="3444239"/>
          </a:xfrm>
          <a:prstGeom prst="rect"/>
        </p:spPr>
        <p:txBody>
          <a:bodyPr wrap="square">
            <a:spAutoFit/>
          </a:bodyPr>
          <a:p>
            <a:r>
              <a:rPr dirty="0" sz="2800" lang="en-US" smtClean="0">
                <a:latin typeface="Times New Roman" panose="02020603050405020304" pitchFamily="18" charset="0"/>
                <a:cs typeface="Times New Roman" panose="02020603050405020304" pitchFamily="18" charset="0"/>
              </a:rPr>
              <a:t>There </a:t>
            </a:r>
            <a:r>
              <a:rPr dirty="0" sz="2800" lang="en-US">
                <a:latin typeface="Times New Roman" panose="02020603050405020304" pitchFamily="18" charset="0"/>
                <a:cs typeface="Times New Roman" panose="02020603050405020304" pitchFamily="18" charset="0"/>
              </a:rPr>
              <a:t>are four main types of abstracts, all of which </a:t>
            </a:r>
            <a:r>
              <a:rPr dirty="0" sz="2800" lang="en-US" smtClean="0">
                <a:latin typeface="Times New Roman" panose="02020603050405020304" pitchFamily="18" charset="0"/>
                <a:cs typeface="Times New Roman" panose="02020603050405020304" pitchFamily="18" charset="0"/>
              </a:rPr>
              <a:t>summarize </a:t>
            </a:r>
            <a:r>
              <a:rPr dirty="0" sz="2800" lang="en-US">
                <a:latin typeface="Times New Roman" panose="02020603050405020304" pitchFamily="18" charset="0"/>
                <a:cs typeface="Times New Roman" panose="02020603050405020304" pitchFamily="18" charset="0"/>
              </a:rPr>
              <a:t>the highlights </a:t>
            </a:r>
            <a:r>
              <a:rPr dirty="0" sz="2800" lang="en-US" smtClean="0">
                <a:latin typeface="Times New Roman" panose="02020603050405020304" pitchFamily="18" charset="0"/>
                <a:cs typeface="Times New Roman" panose="02020603050405020304" pitchFamily="18" charset="0"/>
              </a:rPr>
              <a:t>of your </a:t>
            </a:r>
            <a:r>
              <a:rPr dirty="0" sz="2800" lang="en-US">
                <a:latin typeface="Times New Roman" panose="02020603050405020304" pitchFamily="18" charset="0"/>
                <a:cs typeface="Times New Roman" panose="02020603050405020304" pitchFamily="18" charset="0"/>
              </a:rPr>
              <a:t>research and all of which will be judged in </a:t>
            </a:r>
            <a:r>
              <a:rPr dirty="0" sz="2800" lang="en-US" smtClean="0">
                <a:latin typeface="Times New Roman" panose="02020603050405020304" pitchFamily="18" charset="0"/>
                <a:cs typeface="Times New Roman" panose="02020603050405020304" pitchFamily="18" charset="0"/>
              </a:rPr>
              <a:t>isolation. </a:t>
            </a:r>
            <a:r>
              <a:rPr dirty="0" sz="2800" lang="en-US">
                <a:latin typeface="Times New Roman" panose="02020603050405020304" pitchFamily="18" charset="0"/>
                <a:cs typeface="Times New Roman" panose="02020603050405020304" pitchFamily="18" charset="0"/>
              </a:rPr>
              <a:t>Abstracts are sometimes called Summaries</a:t>
            </a:r>
            <a:r>
              <a:rPr dirty="0" sz="2800" lang="en-US" smtClean="0">
                <a:latin typeface="Times New Roman" panose="02020603050405020304" pitchFamily="18" charset="0"/>
                <a:cs typeface="Times New Roman" panose="02020603050405020304" pitchFamily="18" charset="0"/>
              </a:rPr>
              <a:t>.</a:t>
            </a:r>
          </a:p>
          <a:p>
            <a:endParaRPr dirty="0" sz="2800" lang="en-US" smtClean="0">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Abstracts are found before a full article in a journal, standalone in databases </a:t>
            </a:r>
            <a:r>
              <a:rPr dirty="0" sz="2800" lang="en-US" smtClean="0">
                <a:latin typeface="Times New Roman" panose="02020603050405020304" pitchFamily="18" charset="0"/>
                <a:cs typeface="Times New Roman" panose="02020603050405020304" pitchFamily="18" charset="0"/>
              </a:rPr>
              <a:t>of abstracts</a:t>
            </a:r>
            <a:r>
              <a:rPr dirty="0" sz="2800" lang="en-US">
                <a:latin typeface="Times New Roman" panose="02020603050405020304" pitchFamily="18" charset="0"/>
                <a:cs typeface="Times New Roman" panose="02020603050405020304" pitchFamily="18" charset="0"/>
              </a:rPr>
              <a:t>, and in conference programs.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0" name="TextBox 1"/>
          <p:cNvSpPr txBox="1"/>
          <p:nvPr/>
        </p:nvSpPr>
        <p:spPr>
          <a:xfrm>
            <a:off x="1331640" y="1347614"/>
            <a:ext cx="3034427" cy="2618740"/>
          </a:xfrm>
          <a:prstGeom prst="rect"/>
          <a:noFill/>
        </p:spPr>
        <p:txBody>
          <a:bodyPr rtlCol="0" wrap="none">
            <a:spAutoFit/>
          </a:bodyPr>
          <a:p>
            <a:r>
              <a:rPr b="1" dirty="0" sz="2800" lang="en-US" smtClean="0">
                <a:latin typeface="Times New Roman" panose="02020603050405020304" pitchFamily="18" charset="0"/>
                <a:cs typeface="Times New Roman" panose="02020603050405020304" pitchFamily="18" charset="0"/>
              </a:rPr>
              <a:t>Types of Abstract</a:t>
            </a:r>
          </a:p>
          <a:p>
            <a:endParaRPr b="1" dirty="0" sz="2800" lang="en-US" smtClean="0">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informative </a:t>
            </a:r>
          </a:p>
          <a:p>
            <a:pPr indent="-285750" marL="285750">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descriptive </a:t>
            </a:r>
          </a:p>
          <a:p>
            <a:pPr indent="-285750" marL="285750">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critical </a:t>
            </a:r>
          </a:p>
          <a:p>
            <a:pPr indent="-285750" marL="285750">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highlight </a:t>
            </a:r>
            <a:r>
              <a:rPr b="1" dirty="0" sz="2400" lang="en-US">
                <a:latin typeface="Times New Roman" panose="02020603050405020304" pitchFamily="18" charset="0"/>
                <a:cs typeface="Times New Roman" panose="02020603050405020304" pitchFamily="18" charset="0"/>
              </a:rPr>
              <a:t>abstracts</a:t>
            </a:r>
            <a:r>
              <a:rPr b="1" dirty="0" sz="2400" lang="en-US" smtClean="0">
                <a:latin typeface="Times New Roman" panose="02020603050405020304" pitchFamily="18" charset="0"/>
                <a:cs typeface="Times New Roman" panose="02020603050405020304" pitchFamily="18" charset="0"/>
              </a:rPr>
              <a:t>.</a:t>
            </a:r>
          </a:p>
          <a:p>
            <a:endParaRPr dirty="0"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1" name="Rectangle 1"/>
          <p:cNvSpPr/>
          <p:nvPr/>
        </p:nvSpPr>
        <p:spPr>
          <a:xfrm>
            <a:off x="288032" y="974214"/>
            <a:ext cx="8855968" cy="2580640"/>
          </a:xfrm>
          <a:prstGeom prst="rect"/>
        </p:spPr>
        <p:txBody>
          <a:bodyPr wrap="square">
            <a:spAutoFit/>
          </a:bodyPr>
          <a:p>
            <a:pPr indent="-342900" marL="342900">
              <a:buFont typeface="Arial" panose="020B0604020202020204" pitchFamily="34" charset="0"/>
              <a:buChar char="•"/>
            </a:pPr>
            <a:r>
              <a:rPr b="1" dirty="0" sz="2400" lang="en-US" smtClean="0">
                <a:latin typeface="Times-RomanSC"/>
              </a:rPr>
              <a:t>Unstructured abstract</a:t>
            </a:r>
          </a:p>
          <a:p>
            <a:endParaRPr b="1" dirty="0" sz="2400" lang="en-US">
              <a:latin typeface="Times-RomanSC"/>
            </a:endParaRPr>
          </a:p>
          <a:p>
            <a:r>
              <a:rPr dirty="0" lang="en-US">
                <a:latin typeface="Times-Roman"/>
              </a:rPr>
              <a:t>A single paragraph of between 100–250 words containing a very brief summary of each of </a:t>
            </a:r>
            <a:r>
              <a:rPr dirty="0" lang="en-US" smtClean="0">
                <a:latin typeface="Times-Roman"/>
              </a:rPr>
              <a:t>the main </a:t>
            </a:r>
            <a:r>
              <a:rPr dirty="0" lang="en-US">
                <a:latin typeface="Times-Roman"/>
              </a:rPr>
              <a:t>sections of your </a:t>
            </a:r>
            <a:r>
              <a:rPr dirty="0" lang="en-US" smtClean="0">
                <a:latin typeface="Times-Roman"/>
              </a:rPr>
              <a:t>paper</a:t>
            </a:r>
          </a:p>
          <a:p>
            <a:endParaRPr b="1" dirty="0" sz="2400" lang="en-US" smtClean="0">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Structured </a:t>
            </a:r>
            <a:r>
              <a:rPr b="1" dirty="0" sz="2400" lang="en-US">
                <a:latin typeface="Times New Roman" panose="02020603050405020304" pitchFamily="18" charset="0"/>
                <a:cs typeface="Times New Roman" panose="02020603050405020304" pitchFamily="18" charset="0"/>
              </a:rPr>
              <a:t>abstract</a:t>
            </a:r>
          </a:p>
          <a:p>
            <a:endParaRPr dirty="0" lang="en-US" smtClean="0"/>
          </a:p>
          <a:p>
            <a:r>
              <a:rPr dirty="0" lang="en-US" smtClean="0"/>
              <a:t>The </a:t>
            </a:r>
            <a:r>
              <a:rPr dirty="0" lang="en-US"/>
              <a:t>same as (1) but divided into several short sections</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57"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Tree>
  </p:cSld>
  <p:clrMapOvr>
    <a:masterClrMapping/>
  </p:clrMapOvr>
  <p:transition/>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pic>
        <p:nvPicPr>
          <p:cNvPr id="2097158" name="Picture 1"/>
          <p:cNvPicPr>
            <a:picLocks noChangeAspect="1"/>
          </p:cNvPicPr>
          <p:nvPr/>
        </p:nvPicPr>
        <p:blipFill>
          <a:blip xmlns:r="http://schemas.openxmlformats.org/officeDocument/2006/relationships" r:embed="rId1"/>
          <a:stretch>
            <a:fillRect/>
          </a:stretch>
        </p:blipFill>
        <p:spPr>
          <a:xfrm>
            <a:off x="0" y="0"/>
            <a:ext cx="9143999" cy="5143500"/>
          </a:xfrm>
          <a:prstGeom prst="rect"/>
        </p:spPr>
      </p:pic>
    </p:spTree>
  </p:cSld>
  <p:clrMapOvr>
    <a:masterClrMapping/>
  </p:clrMapOvr>
  <p:transition/>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2" name="Rectangle 2"/>
          <p:cNvSpPr/>
          <p:nvPr/>
        </p:nvSpPr>
        <p:spPr>
          <a:xfrm>
            <a:off x="0" y="1066547"/>
            <a:ext cx="9144000" cy="3444240"/>
          </a:xfrm>
          <a:prstGeom prst="rect"/>
        </p:spPr>
        <p:txBody>
          <a:bodyPr wrap="square">
            <a:spAutoFit/>
          </a:bodyPr>
          <a:p>
            <a:pPr algn="just"/>
            <a:r>
              <a:rPr dirty="0" sz="2000" lang="en-US">
                <a:solidFill>
                  <a:srgbClr val="00B050"/>
                </a:solidFill>
                <a:latin typeface="Times New Roman" panose="02020603050405020304" pitchFamily="18" charset="0"/>
              </a:rPr>
              <a:t>This research paper attempts to find out students’ writing problems at secondary level. Students of this level face many problems but grammatical errors are the biggest problem for most of the students. Apart from grammatical problems, problems with information organization, translation problems, spelling mistakes and using inappropriate vocabularies are common problems among the students</a:t>
            </a:r>
            <a:r>
              <a:rPr dirty="0" sz="2000" lang="en-US">
                <a:solidFill>
                  <a:srgbClr val="000000"/>
                </a:solidFill>
                <a:latin typeface="Times New Roman" panose="02020603050405020304" pitchFamily="18" charset="0"/>
              </a:rPr>
              <a:t>. </a:t>
            </a:r>
            <a:r>
              <a:rPr dirty="0" sz="2000" lang="en-US">
                <a:solidFill>
                  <a:srgbClr val="0070C0"/>
                </a:solidFill>
                <a:latin typeface="Times New Roman" panose="02020603050405020304" pitchFamily="18" charset="0"/>
              </a:rPr>
              <a:t>For data collection and data analysis the researcher observed three different classes of one school, took 30 students’ interview and assessed 30 scripts. </a:t>
            </a:r>
            <a:r>
              <a:rPr dirty="0" sz="2000" lang="en-US">
                <a:solidFill>
                  <a:srgbClr val="FF0000"/>
                </a:solidFill>
                <a:latin typeface="Times New Roman" panose="02020603050405020304" pitchFamily="18" charset="0"/>
              </a:rPr>
              <a:t>After the data collection and data analysis the researcher found that students face writing problems not only due to inabilities but also for the drawback in the education system.</a:t>
            </a:r>
            <a:r>
              <a:rPr dirty="0" sz="2000" lang="en-US">
                <a:solidFill>
                  <a:srgbClr val="000000"/>
                </a:solidFill>
                <a:latin typeface="Times New Roman" panose="02020603050405020304" pitchFamily="18" charset="0"/>
              </a:rPr>
              <a:t> </a:t>
            </a:r>
            <a:r>
              <a:rPr dirty="0" sz="2000" lang="en-US">
                <a:solidFill>
                  <a:schemeClr val="bg2">
                    <a:lumMod val="10000"/>
                  </a:schemeClr>
                </a:solidFill>
                <a:latin typeface="Times New Roman" panose="02020603050405020304" pitchFamily="18" charset="0"/>
              </a:rPr>
              <a:t>The paper concludes by stating some limitations of the study and scopes for the future investigation.</a:t>
            </a:r>
            <a:r>
              <a:rPr dirty="0" sz="2000" lang="en-US">
                <a:solidFill>
                  <a:srgbClr val="000000"/>
                </a:solidFill>
                <a:latin typeface="Times New Roman" panose="02020603050405020304" pitchFamily="18" charset="0"/>
              </a:rPr>
              <a:t> </a:t>
            </a:r>
            <a:endParaRPr dirty="0" sz="2000" lang="en-US"/>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3" name="Rectangle 2"/>
          <p:cNvSpPr/>
          <p:nvPr/>
        </p:nvSpPr>
        <p:spPr>
          <a:xfrm>
            <a:off x="0" y="483518"/>
            <a:ext cx="9144000" cy="4358640"/>
          </a:xfrm>
          <a:prstGeom prst="rect"/>
        </p:spPr>
        <p:txBody>
          <a:bodyPr wrap="square">
            <a:spAutoFit/>
          </a:bodyPr>
          <a:p>
            <a:pPr algn="just"/>
            <a:r>
              <a:rPr b="1" dirty="0" sz="2000" lang="en-US" smtClean="0">
                <a:latin typeface="Times New Roman" panose="02020603050405020304" pitchFamily="18" charset="0"/>
              </a:rPr>
              <a:t>Purpose</a:t>
            </a:r>
            <a:r>
              <a:rPr dirty="0" sz="2000" lang="en-US" smtClean="0">
                <a:solidFill>
                  <a:srgbClr val="00B050"/>
                </a:solidFill>
                <a:latin typeface="Times New Roman" panose="02020603050405020304" pitchFamily="18" charset="0"/>
              </a:rPr>
              <a:t>: This </a:t>
            </a:r>
            <a:r>
              <a:rPr dirty="0" sz="2000" lang="en-US">
                <a:solidFill>
                  <a:srgbClr val="00B050"/>
                </a:solidFill>
                <a:latin typeface="Times New Roman" panose="02020603050405020304" pitchFamily="18" charset="0"/>
              </a:rPr>
              <a:t>research paper attempts to find out students’ writing problems at secondary level. Students of this level face many problems but grammatical errors are the biggest problem for most of the students. Apart from grammatical problems, problems with information organization, translation problems, spelling mistakes and using inappropriate vocabularies are common problems among the students</a:t>
            </a:r>
            <a:r>
              <a:rPr dirty="0" sz="2000" lang="en-US">
                <a:solidFill>
                  <a:srgbClr val="000000"/>
                </a:solidFill>
                <a:latin typeface="Times New Roman" panose="02020603050405020304" pitchFamily="18" charset="0"/>
              </a:rPr>
              <a:t>. </a:t>
            </a:r>
            <a:endParaRPr dirty="0" sz="2000" lang="en-US" smtClean="0">
              <a:solidFill>
                <a:srgbClr val="000000"/>
              </a:solidFill>
              <a:latin typeface="Times New Roman" panose="02020603050405020304" pitchFamily="18" charset="0"/>
            </a:endParaRPr>
          </a:p>
          <a:p>
            <a:pPr algn="just"/>
            <a:r>
              <a:rPr b="1" dirty="0" sz="2000" lang="en-US" smtClean="0">
                <a:solidFill>
                  <a:srgbClr val="000000"/>
                </a:solidFill>
                <a:latin typeface="Times New Roman" panose="02020603050405020304" pitchFamily="18" charset="0"/>
              </a:rPr>
              <a:t>Method:</a:t>
            </a:r>
            <a:r>
              <a:rPr dirty="0" sz="2000" lang="en-US" smtClean="0">
                <a:solidFill>
                  <a:srgbClr val="000000"/>
                </a:solidFill>
                <a:latin typeface="Times New Roman" panose="02020603050405020304" pitchFamily="18" charset="0"/>
              </a:rPr>
              <a:t> </a:t>
            </a:r>
            <a:r>
              <a:rPr dirty="0" sz="2000" lang="en-US" smtClean="0">
                <a:solidFill>
                  <a:srgbClr val="0070C0"/>
                </a:solidFill>
                <a:latin typeface="Times New Roman" panose="02020603050405020304" pitchFamily="18" charset="0"/>
              </a:rPr>
              <a:t>For </a:t>
            </a:r>
            <a:r>
              <a:rPr dirty="0" sz="2000" lang="en-US">
                <a:solidFill>
                  <a:srgbClr val="0070C0"/>
                </a:solidFill>
                <a:latin typeface="Times New Roman" panose="02020603050405020304" pitchFamily="18" charset="0"/>
              </a:rPr>
              <a:t>data collection and data analysis the researcher observed three different classes of one school, took 30 students’ interview and assessed 30 scripts. </a:t>
            </a:r>
            <a:endParaRPr dirty="0" sz="2000" lang="en-US" smtClean="0">
              <a:solidFill>
                <a:srgbClr val="0070C0"/>
              </a:solidFill>
              <a:latin typeface="Times New Roman" panose="02020603050405020304" pitchFamily="18" charset="0"/>
            </a:endParaRPr>
          </a:p>
          <a:p>
            <a:pPr algn="just"/>
            <a:r>
              <a:rPr b="1" dirty="0" sz="2000" lang="en-US" smtClean="0">
                <a:latin typeface="Times New Roman" panose="02020603050405020304" pitchFamily="18" charset="0"/>
              </a:rPr>
              <a:t>Results</a:t>
            </a:r>
            <a:r>
              <a:rPr dirty="0" sz="2000" lang="en-US" smtClean="0">
                <a:solidFill>
                  <a:srgbClr val="0070C0"/>
                </a:solidFill>
                <a:latin typeface="Times New Roman" panose="02020603050405020304" pitchFamily="18" charset="0"/>
              </a:rPr>
              <a:t>: </a:t>
            </a:r>
            <a:r>
              <a:rPr dirty="0" sz="2000" lang="en-US" smtClean="0">
                <a:solidFill>
                  <a:srgbClr val="FF0000"/>
                </a:solidFill>
                <a:latin typeface="Times New Roman" panose="02020603050405020304" pitchFamily="18" charset="0"/>
              </a:rPr>
              <a:t>After </a:t>
            </a:r>
            <a:r>
              <a:rPr dirty="0" sz="2000" lang="en-US">
                <a:solidFill>
                  <a:srgbClr val="FF0000"/>
                </a:solidFill>
                <a:latin typeface="Times New Roman" panose="02020603050405020304" pitchFamily="18" charset="0"/>
              </a:rPr>
              <a:t>the data collection and data analysis the researcher found that students face writing problems not only due to inabilities but also for the drawback in the education system.</a:t>
            </a:r>
            <a:r>
              <a:rPr dirty="0" sz="2000" lang="en-US">
                <a:solidFill>
                  <a:srgbClr val="000000"/>
                </a:solidFill>
                <a:latin typeface="Times New Roman" panose="02020603050405020304" pitchFamily="18" charset="0"/>
              </a:rPr>
              <a:t> </a:t>
            </a:r>
            <a:endParaRPr dirty="0" sz="2000" lang="en-US" smtClean="0">
              <a:solidFill>
                <a:srgbClr val="000000"/>
              </a:solidFill>
              <a:latin typeface="Times New Roman" panose="02020603050405020304" pitchFamily="18" charset="0"/>
            </a:endParaRPr>
          </a:p>
          <a:p>
            <a:pPr algn="just"/>
            <a:r>
              <a:rPr b="1" dirty="0" sz="2000" lang="en-US" smtClean="0">
                <a:solidFill>
                  <a:srgbClr val="000000"/>
                </a:solidFill>
                <a:latin typeface="Times New Roman" panose="02020603050405020304" pitchFamily="18" charset="0"/>
              </a:rPr>
              <a:t>Conclusion:</a:t>
            </a:r>
            <a:r>
              <a:rPr dirty="0" sz="2000" lang="en-US" smtClean="0">
                <a:solidFill>
                  <a:srgbClr val="000000"/>
                </a:solidFill>
                <a:latin typeface="Times New Roman" panose="02020603050405020304" pitchFamily="18" charset="0"/>
              </a:rPr>
              <a:t> </a:t>
            </a:r>
            <a:r>
              <a:rPr dirty="0" sz="2000" lang="en-US" smtClean="0">
                <a:solidFill>
                  <a:schemeClr val="bg2">
                    <a:lumMod val="10000"/>
                  </a:schemeClr>
                </a:solidFill>
                <a:latin typeface="Times New Roman" panose="02020603050405020304" pitchFamily="18" charset="0"/>
              </a:rPr>
              <a:t>The </a:t>
            </a:r>
            <a:r>
              <a:rPr dirty="0" sz="2000" lang="en-US">
                <a:solidFill>
                  <a:schemeClr val="bg2">
                    <a:lumMod val="10000"/>
                  </a:schemeClr>
                </a:solidFill>
                <a:latin typeface="Times New Roman" panose="02020603050405020304" pitchFamily="18" charset="0"/>
              </a:rPr>
              <a:t>paper concludes by stating some limitations of the study and scopes for the future investigation.</a:t>
            </a:r>
            <a:r>
              <a:rPr dirty="0" sz="2000" lang="en-US">
                <a:solidFill>
                  <a:srgbClr val="000000"/>
                </a:solidFill>
                <a:latin typeface="Times New Roman" panose="02020603050405020304" pitchFamily="18" charset="0"/>
              </a:rPr>
              <a:t> </a:t>
            </a:r>
            <a:endParaRPr dirty="0" sz="2000" lang="en-US"/>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14" name="Rectangle 1"/>
          <p:cNvSpPr/>
          <p:nvPr/>
        </p:nvSpPr>
        <p:spPr>
          <a:xfrm>
            <a:off x="0" y="955630"/>
            <a:ext cx="9144000" cy="3558540"/>
          </a:xfrm>
          <a:prstGeom prst="rect"/>
        </p:spPr>
        <p:txBody>
          <a:bodyPr wrap="square">
            <a:spAutoFit/>
          </a:bodyPr>
          <a:p>
            <a:pPr algn="just"/>
            <a:r>
              <a:rPr dirty="0" lang="en-US">
                <a:latin typeface="Times New Roman" panose="02020603050405020304" pitchFamily="18" charset="0"/>
                <a:cs typeface="Times New Roman" panose="02020603050405020304" pitchFamily="18" charset="0"/>
              </a:rPr>
              <a:t>Abstract: </a:t>
            </a:r>
            <a:endParaRPr dirty="0" lang="en-US" smtClean="0">
              <a:latin typeface="Times New Roman" panose="02020603050405020304" pitchFamily="18" charset="0"/>
              <a:cs typeface="Times New Roman" panose="02020603050405020304" pitchFamily="18" charset="0"/>
            </a:endParaRPr>
          </a:p>
          <a:p>
            <a:pPr algn="just"/>
            <a:r>
              <a:rPr dirty="0" lang="en-US" smtClean="0">
                <a:latin typeface="Times New Roman" panose="02020603050405020304" pitchFamily="18" charset="0"/>
                <a:cs typeface="Times New Roman" panose="02020603050405020304" pitchFamily="18" charset="0"/>
              </a:rPr>
              <a:t>The </a:t>
            </a:r>
            <a:r>
              <a:rPr dirty="0" lang="en-US">
                <a:latin typeface="Times New Roman" panose="02020603050405020304" pitchFamily="18" charset="0"/>
                <a:cs typeface="Times New Roman" panose="02020603050405020304" pitchFamily="18" charset="0"/>
              </a:rPr>
              <a:t>present study seeks to </a:t>
            </a:r>
            <a:r>
              <a:rPr dirty="0" lang="en-US" smtClean="0">
                <a:latin typeface="Times New Roman" panose="02020603050405020304" pitchFamily="18" charset="0"/>
                <a:cs typeface="Times New Roman" panose="02020603050405020304" pitchFamily="18" charset="0"/>
              </a:rPr>
              <a:t>identify or </a:t>
            </a:r>
            <a:r>
              <a:rPr dirty="0" lang="en-US">
                <a:latin typeface="Times New Roman" panose="02020603050405020304" pitchFamily="18" charset="0"/>
                <a:cs typeface="Times New Roman" panose="02020603050405020304" pitchFamily="18" charset="0"/>
              </a:rPr>
              <a:t>Examining the Academic Writing Challenges Faced by University Students in KFUEIT. A qualitative descriptive analytic investigation was utilized to achieve this goal. Questionnaires for university students were designed to collect data. The sample includes 40 students in which 20 were male and 20 were female students. The key findings show that students have a number of challenges when it comes to academic writing, particularly in terms of word choice, vocabulary, and paraphrasing. The instructors' questionnaire gives same results in terms of problems, with critical writing and style being named as the most challenging. Teachers </a:t>
            </a:r>
            <a:r>
              <a:rPr dirty="0" lang="en-US" smtClean="0">
                <a:latin typeface="Times New Roman" panose="02020603050405020304" pitchFamily="18" charset="0"/>
                <a:cs typeface="Times New Roman" panose="02020603050405020304" pitchFamily="18" charset="0"/>
              </a:rPr>
              <a:t>criticize </a:t>
            </a:r>
            <a:r>
              <a:rPr dirty="0" lang="en-US">
                <a:latin typeface="Times New Roman" panose="02020603050405020304" pitchFamily="18" charset="0"/>
                <a:cs typeface="Times New Roman" panose="02020603050405020304" pitchFamily="18" charset="0"/>
              </a:rPr>
              <a:t>these challenges on a lack of writing skills and </a:t>
            </a:r>
            <a:r>
              <a:rPr dirty="0" lang="en-US" smtClean="0">
                <a:latin typeface="Times New Roman" panose="02020603050405020304" pitchFamily="18" charset="0"/>
                <a:cs typeface="Times New Roman" panose="02020603050405020304" pitchFamily="18" charset="0"/>
              </a:rPr>
              <a:t>practice, </a:t>
            </a:r>
            <a:r>
              <a:rPr dirty="0" lang="en-US">
                <a:latin typeface="Times New Roman" panose="02020603050405020304" pitchFamily="18" charset="0"/>
                <a:cs typeface="Times New Roman" panose="02020603050405020304" pitchFamily="18" charset="0"/>
              </a:rPr>
              <a:t>according to the research. In moreover, the majority of participants consider that the time allotted for undergraduate studies is insufficient. When making recommendations, students, teachers, and curriculum designers must examine the findings.</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5" name="Rectangle 1"/>
          <p:cNvSpPr/>
          <p:nvPr/>
        </p:nvSpPr>
        <p:spPr>
          <a:xfrm>
            <a:off x="0" y="755863"/>
            <a:ext cx="9144000" cy="3785652"/>
          </a:xfrm>
          <a:prstGeom prst="rect"/>
        </p:spPr>
        <p:txBody>
          <a:bodyPr wrap="square">
            <a:spAutoFit/>
          </a:bodyPr>
          <a:p>
            <a:pPr algn="just"/>
            <a:r>
              <a:rPr dirty="0" sz="1600" lang="en-US">
                <a:latin typeface="Times New Roman" panose="02020603050405020304" pitchFamily="18" charset="0"/>
                <a:cs typeface="Times New Roman" panose="02020603050405020304" pitchFamily="18" charset="0"/>
              </a:rPr>
              <a:t>ABSTRACT: </a:t>
            </a:r>
            <a:r>
              <a:rPr dirty="0" sz="1600" i="1" lang="en-US">
                <a:latin typeface="Times New Roman" panose="02020603050405020304" pitchFamily="18" charset="0"/>
                <a:cs typeface="Times New Roman" panose="02020603050405020304" pitchFamily="18" charset="0"/>
              </a:rPr>
              <a:t>The purpose of this study was to investigate the relationship </a:t>
            </a:r>
            <a:r>
              <a:rPr dirty="0" sz="1600" i="1" lang="en-US" smtClean="0">
                <a:latin typeface="Times New Roman" panose="02020603050405020304" pitchFamily="18" charset="0"/>
                <a:cs typeface="Times New Roman" panose="02020603050405020304" pitchFamily="18" charset="0"/>
              </a:rPr>
              <a:t>between English </a:t>
            </a:r>
            <a:r>
              <a:rPr dirty="0" sz="1600" i="1" lang="en-US">
                <a:latin typeface="Times New Roman" panose="02020603050405020304" pitchFamily="18" charset="0"/>
                <a:cs typeface="Times New Roman" panose="02020603050405020304" pitchFamily="18" charset="0"/>
              </a:rPr>
              <a:t>learning anxieties (communication anxiety, test anxiety, and fear of </a:t>
            </a:r>
            <a:r>
              <a:rPr dirty="0" sz="1600" i="1" lang="en-US" smtClean="0">
                <a:latin typeface="Times New Roman" panose="02020603050405020304" pitchFamily="18" charset="0"/>
                <a:cs typeface="Times New Roman" panose="02020603050405020304" pitchFamily="18" charset="0"/>
              </a:rPr>
              <a:t>negative evaluation</a:t>
            </a:r>
            <a:r>
              <a:rPr dirty="0" sz="1600" i="1" lang="en-US">
                <a:latin typeface="Times New Roman" panose="02020603050405020304" pitchFamily="18" charset="0"/>
                <a:cs typeface="Times New Roman" panose="02020603050405020304" pitchFamily="18" charset="0"/>
              </a:rPr>
              <a:t>), among EFL non-English major students. The participants of this </a:t>
            </a:r>
            <a:r>
              <a:rPr dirty="0" sz="1600" i="1" lang="en-US" smtClean="0">
                <a:latin typeface="Times New Roman" panose="02020603050405020304" pitchFamily="18" charset="0"/>
                <a:cs typeface="Times New Roman" panose="02020603050405020304" pitchFamily="18" charset="0"/>
              </a:rPr>
              <a:t>study consisted </a:t>
            </a:r>
            <a:r>
              <a:rPr dirty="0" sz="1600" i="1" lang="en-US">
                <a:latin typeface="Times New Roman" panose="02020603050405020304" pitchFamily="18" charset="0"/>
                <a:cs typeface="Times New Roman" panose="02020603050405020304" pitchFamily="18" charset="0"/>
              </a:rPr>
              <a:t>of 254 freshmen at a continuing school in Taiwan, including 109 </a:t>
            </a:r>
            <a:r>
              <a:rPr dirty="0" sz="1600" i="1" lang="en-US" smtClean="0">
                <a:latin typeface="Times New Roman" panose="02020603050405020304" pitchFamily="18" charset="0"/>
                <a:cs typeface="Times New Roman" panose="02020603050405020304" pitchFamily="18" charset="0"/>
              </a:rPr>
              <a:t>female students </a:t>
            </a:r>
            <a:r>
              <a:rPr dirty="0" sz="1600" i="1" lang="en-US">
                <a:latin typeface="Times New Roman" panose="02020603050405020304" pitchFamily="18" charset="0"/>
                <a:cs typeface="Times New Roman" panose="02020603050405020304" pitchFamily="18" charset="0"/>
              </a:rPr>
              <a:t>and 145 male students. A questionnaire ELAS (English Learning </a:t>
            </a:r>
            <a:r>
              <a:rPr dirty="0" sz="1600" i="1" lang="en-US" smtClean="0">
                <a:latin typeface="Times New Roman" panose="02020603050405020304" pitchFamily="18" charset="0"/>
                <a:cs typeface="Times New Roman" panose="02020603050405020304" pitchFamily="18" charset="0"/>
              </a:rPr>
              <a:t>Anxiety Survey</a:t>
            </a:r>
            <a:r>
              <a:rPr dirty="0" sz="1600" i="1" lang="en-US">
                <a:latin typeface="Times New Roman" panose="02020603050405020304" pitchFamily="18" charset="0"/>
                <a:cs typeface="Times New Roman" panose="02020603050405020304" pitchFamily="18" charset="0"/>
              </a:rPr>
              <a:t>), for the purpose of understanding participants’ inner thoughts in terms </a:t>
            </a:r>
            <a:r>
              <a:rPr dirty="0" sz="1600" i="1" lang="en-US" smtClean="0">
                <a:latin typeface="Times New Roman" panose="02020603050405020304" pitchFamily="18" charset="0"/>
                <a:cs typeface="Times New Roman" panose="02020603050405020304" pitchFamily="18" charset="0"/>
              </a:rPr>
              <a:t>of English </a:t>
            </a:r>
            <a:r>
              <a:rPr dirty="0" sz="1600" i="1" lang="en-US">
                <a:latin typeface="Times New Roman" panose="02020603050405020304" pitchFamily="18" charset="0"/>
                <a:cs typeface="Times New Roman" panose="02020603050405020304" pitchFamily="18" charset="0"/>
              </a:rPr>
              <a:t>language learning anxieties among three categories, was partially </a:t>
            </a:r>
            <a:r>
              <a:rPr dirty="0" sz="1600" i="1" lang="en-US" smtClean="0">
                <a:latin typeface="Times New Roman" panose="02020603050405020304" pitchFamily="18" charset="0"/>
                <a:cs typeface="Times New Roman" panose="02020603050405020304" pitchFamily="18" charset="0"/>
              </a:rPr>
              <a:t>edited from </a:t>
            </a:r>
            <a:r>
              <a:rPr dirty="0" sz="1600" i="1" lang="en-US">
                <a:latin typeface="Times New Roman" panose="02020603050405020304" pitchFamily="18" charset="0"/>
                <a:cs typeface="Times New Roman" panose="02020603050405020304" pitchFamily="18" charset="0"/>
              </a:rPr>
              <a:t>FLCAS (foreign language classroom anxiety scale) and partially designed </a:t>
            </a:r>
            <a:r>
              <a:rPr dirty="0" sz="1600" i="1" lang="en-US" smtClean="0">
                <a:latin typeface="Times New Roman" panose="02020603050405020304" pitchFamily="18" charset="0"/>
                <a:cs typeface="Times New Roman" panose="02020603050405020304" pitchFamily="18" charset="0"/>
              </a:rPr>
              <a:t>by the </a:t>
            </a:r>
            <a:r>
              <a:rPr dirty="0" sz="1600" i="1" lang="en-US">
                <a:latin typeface="Times New Roman" panose="02020603050405020304" pitchFamily="18" charset="0"/>
                <a:cs typeface="Times New Roman" panose="02020603050405020304" pitchFamily="18" charset="0"/>
              </a:rPr>
              <a:t>researcher. The data was then analyzed by using descriptive statistics, </a:t>
            </a:r>
            <a:r>
              <a:rPr dirty="0" sz="1600" i="1" lang="en-US" smtClean="0">
                <a:latin typeface="Times New Roman" panose="02020603050405020304" pitchFamily="18" charset="0"/>
                <a:cs typeface="Times New Roman" panose="02020603050405020304" pitchFamily="18" charset="0"/>
              </a:rPr>
              <a:t>ANOVA, </a:t>
            </a:r>
            <a:r>
              <a:rPr dirty="0" sz="1600" i="1" lang="en-US" err="1" smtClean="0">
                <a:latin typeface="Times New Roman" panose="02020603050405020304" pitchFamily="18" charset="0"/>
                <a:cs typeface="Times New Roman" panose="02020603050405020304" pitchFamily="18" charset="0"/>
              </a:rPr>
              <a:t>Scheffe</a:t>
            </a:r>
            <a:r>
              <a:rPr dirty="0" sz="1600" i="1" lang="en-US" smtClean="0">
                <a:latin typeface="Times New Roman" panose="02020603050405020304" pitchFamily="18" charset="0"/>
                <a:cs typeface="Times New Roman" panose="02020603050405020304" pitchFamily="18" charset="0"/>
              </a:rPr>
              <a:t> </a:t>
            </a:r>
            <a:r>
              <a:rPr dirty="0" sz="1600" i="1" lang="en-US">
                <a:latin typeface="Times New Roman" panose="02020603050405020304" pitchFamily="18" charset="0"/>
                <a:cs typeface="Times New Roman" panose="02020603050405020304" pitchFamily="18" charset="0"/>
              </a:rPr>
              <a:t>Post Hoc Test. The results showed that there were statistically </a:t>
            </a:r>
            <a:r>
              <a:rPr dirty="0" sz="1600" i="1" lang="en-US" smtClean="0">
                <a:latin typeface="Times New Roman" panose="02020603050405020304" pitchFamily="18" charset="0"/>
                <a:cs typeface="Times New Roman" panose="02020603050405020304" pitchFamily="18" charset="0"/>
              </a:rPr>
              <a:t>significant differences </a:t>
            </a:r>
            <a:r>
              <a:rPr dirty="0" sz="1600" i="1" lang="en-US">
                <a:latin typeface="Times New Roman" panose="02020603050405020304" pitchFamily="18" charset="0"/>
                <a:cs typeface="Times New Roman" panose="02020603050405020304" pitchFamily="18" charset="0"/>
              </a:rPr>
              <a:t>on the English Learning Anxiety Scale (ELAS) with respect to the </a:t>
            </a:r>
            <a:r>
              <a:rPr dirty="0" sz="1600" i="1" lang="en-US" smtClean="0">
                <a:latin typeface="Times New Roman" panose="02020603050405020304" pitchFamily="18" charset="0"/>
                <a:cs typeface="Times New Roman" panose="02020603050405020304" pitchFamily="18" charset="0"/>
              </a:rPr>
              <a:t>three categories </a:t>
            </a:r>
            <a:r>
              <a:rPr dirty="0" sz="1600" i="1" lang="en-US">
                <a:latin typeface="Times New Roman" panose="02020603050405020304" pitchFamily="18" charset="0"/>
                <a:cs typeface="Times New Roman" panose="02020603050405020304" pitchFamily="18" charset="0"/>
              </a:rPr>
              <a:t>of communication anxiety, test anxiety, and fear of negative </a:t>
            </a:r>
            <a:r>
              <a:rPr dirty="0" sz="1600" i="1" lang="en-US" smtClean="0">
                <a:latin typeface="Times New Roman" panose="02020603050405020304" pitchFamily="18" charset="0"/>
                <a:cs typeface="Times New Roman" panose="02020603050405020304" pitchFamily="18" charset="0"/>
              </a:rPr>
              <a:t>evaluation among </a:t>
            </a:r>
            <a:r>
              <a:rPr dirty="0" sz="1600" i="1" lang="en-US">
                <a:latin typeface="Times New Roman" panose="02020603050405020304" pitchFamily="18" charset="0"/>
                <a:cs typeface="Times New Roman" panose="02020603050405020304" pitchFamily="18" charset="0"/>
              </a:rPr>
              <a:t>EFL college freshmen. Also of the three categories of English </a:t>
            </a:r>
            <a:r>
              <a:rPr dirty="0" sz="1600" i="1" lang="en-US" smtClean="0">
                <a:latin typeface="Times New Roman" panose="02020603050405020304" pitchFamily="18" charset="0"/>
                <a:cs typeface="Times New Roman" panose="02020603050405020304" pitchFamily="18" charset="0"/>
              </a:rPr>
              <a:t>learning anxiety</a:t>
            </a:r>
            <a:r>
              <a:rPr dirty="0" sz="1600" i="1" lang="en-US">
                <a:latin typeface="Times New Roman" panose="02020603050405020304" pitchFamily="18" charset="0"/>
                <a:cs typeface="Times New Roman" panose="02020603050405020304" pitchFamily="18" charset="0"/>
              </a:rPr>
              <a:t>, the highest mean score across the items was test anxiety, followed </a:t>
            </a:r>
            <a:r>
              <a:rPr dirty="0" sz="1600" i="1" lang="en-US" smtClean="0">
                <a:latin typeface="Times New Roman" panose="02020603050405020304" pitchFamily="18" charset="0"/>
                <a:cs typeface="Times New Roman" panose="02020603050405020304" pitchFamily="18" charset="0"/>
              </a:rPr>
              <a:t>by communication </a:t>
            </a:r>
            <a:r>
              <a:rPr dirty="0" sz="1600" i="1" lang="en-US">
                <a:latin typeface="Times New Roman" panose="02020603050405020304" pitchFamily="18" charset="0"/>
                <a:cs typeface="Times New Roman" panose="02020603050405020304" pitchFamily="18" charset="0"/>
              </a:rPr>
              <a:t>anxiety and fear, and finally of negative evaluation. </a:t>
            </a:r>
            <a:r>
              <a:rPr dirty="0" sz="1600" i="1" lang="en-US" smtClean="0">
                <a:latin typeface="Times New Roman" panose="02020603050405020304" pitchFamily="18" charset="0"/>
                <a:cs typeface="Times New Roman" panose="02020603050405020304" pitchFamily="18" charset="0"/>
              </a:rPr>
              <a:t>Additionally, students </a:t>
            </a:r>
            <a:r>
              <a:rPr dirty="0" sz="1600" i="1" lang="en-US">
                <a:latin typeface="Times New Roman" panose="02020603050405020304" pitchFamily="18" charset="0"/>
                <a:cs typeface="Times New Roman" panose="02020603050405020304" pitchFamily="18" charset="0"/>
              </a:rPr>
              <a:t>whose majors were Commercial Design had the highest anxiety scales,</a:t>
            </a:r>
          </a:p>
          <a:p>
            <a:pPr algn="just"/>
            <a:r>
              <a:rPr dirty="0" sz="1600" i="1" lang="en-US">
                <a:latin typeface="Times New Roman" panose="02020603050405020304" pitchFamily="18" charset="0"/>
                <a:cs typeface="Times New Roman" panose="02020603050405020304" pitchFamily="18" charset="0"/>
              </a:rPr>
              <a:t>followed by those who majored in Industrial Engineering &amp; Management </a:t>
            </a:r>
            <a:r>
              <a:rPr dirty="0" sz="1600" i="1" lang="en-US" smtClean="0">
                <a:latin typeface="Times New Roman" panose="02020603050405020304" pitchFamily="18" charset="0"/>
                <a:cs typeface="Times New Roman" panose="02020603050405020304" pitchFamily="18" charset="0"/>
              </a:rPr>
              <a:t>and Cosmetology </a:t>
            </a:r>
            <a:r>
              <a:rPr dirty="0" sz="1600" i="1" lang="en-US">
                <a:latin typeface="Times New Roman" panose="02020603050405020304" pitchFamily="18" charset="0"/>
                <a:cs typeface="Times New Roman" panose="02020603050405020304" pitchFamily="18" charset="0"/>
              </a:rPr>
              <a:t>and Styling. The lowest anxiety level was among students </a:t>
            </a:r>
            <a:r>
              <a:rPr dirty="0" sz="1600" i="1" lang="en-US" smtClean="0">
                <a:latin typeface="Times New Roman" panose="02020603050405020304" pitchFamily="18" charset="0"/>
                <a:cs typeface="Times New Roman" panose="02020603050405020304" pitchFamily="18" charset="0"/>
              </a:rPr>
              <a:t>majoring in </a:t>
            </a:r>
            <a:r>
              <a:rPr dirty="0" sz="1600" i="1" lang="en-US">
                <a:latin typeface="Times New Roman" panose="02020603050405020304" pitchFamily="18" charset="0"/>
                <a:cs typeface="Times New Roman" panose="02020603050405020304" pitchFamily="18" charset="0"/>
              </a:rPr>
              <a:t>Mechanical Engineering, followed by those who majored in Applied </a:t>
            </a:r>
            <a:r>
              <a:rPr dirty="0" sz="1600" i="1" lang="en-US" smtClean="0">
                <a:latin typeface="Times New Roman" panose="02020603050405020304" pitchFamily="18" charset="0"/>
                <a:cs typeface="Times New Roman" panose="02020603050405020304" pitchFamily="18" charset="0"/>
              </a:rPr>
              <a:t>Foreign Languages </a:t>
            </a:r>
            <a:r>
              <a:rPr dirty="0" sz="1600" i="1" lang="en-US">
                <a:latin typeface="Times New Roman" panose="02020603050405020304" pitchFamily="18" charset="0"/>
                <a:cs typeface="Times New Roman" panose="02020603050405020304" pitchFamily="18" charset="0"/>
              </a:rPr>
              <a:t>and Electrical Engineering.</a:t>
            </a:r>
            <a:endParaRPr dirty="0" sz="1600" lang="en-US">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6" name="Rectangle 1"/>
          <p:cNvSpPr/>
          <p:nvPr/>
        </p:nvSpPr>
        <p:spPr>
          <a:xfrm>
            <a:off x="0" y="843558"/>
            <a:ext cx="9144000" cy="1200329"/>
          </a:xfrm>
          <a:prstGeom prst="rect"/>
        </p:spPr>
        <p:txBody>
          <a:bodyPr wrap="square">
            <a:spAutoFit/>
          </a:bodyPr>
          <a:p>
            <a:r>
              <a:rPr dirty="0" sz="2400" lang="en-US">
                <a:latin typeface="Times New Roman" panose="02020603050405020304" pitchFamily="18" charset="0"/>
                <a:cs typeface="Times New Roman" panose="02020603050405020304" pitchFamily="18" charset="0"/>
              </a:rPr>
              <a:t>The type of abstract you choose and the format to use will depend on the journal </a:t>
            </a:r>
            <a:r>
              <a:rPr dirty="0" sz="2400" lang="en-US" smtClean="0">
                <a:latin typeface="Times New Roman" panose="02020603050405020304" pitchFamily="18" charset="0"/>
                <a:cs typeface="Times New Roman" panose="02020603050405020304" pitchFamily="18" charset="0"/>
              </a:rPr>
              <a:t>or conference</a:t>
            </a:r>
            <a:r>
              <a:rPr dirty="0" sz="2400" lang="en-US">
                <a:latin typeface="Times New Roman" panose="02020603050405020304" pitchFamily="18" charset="0"/>
                <a:cs typeface="Times New Roman" panose="02020603050405020304" pitchFamily="18" charset="0"/>
              </a:rPr>
              <a:t>. Make sure you read their instructions to authors before you </a:t>
            </a:r>
            <a:r>
              <a:rPr dirty="0" sz="2400" lang="en-US" smtClean="0">
                <a:latin typeface="Times New Roman" panose="02020603050405020304" pitchFamily="18" charset="0"/>
                <a:cs typeface="Times New Roman" panose="02020603050405020304" pitchFamily="18" charset="0"/>
              </a:rPr>
              <a:t>begin writing</a:t>
            </a:r>
            <a:r>
              <a:rPr dirty="0" sz="2400" lang="en-US">
                <a:latin typeface="Times New Roman" panose="02020603050405020304" pitchFamily="18" charset="0"/>
                <a:cs typeface="Times New Roman" panose="02020603050405020304" pitchFamily="18" charset="0"/>
              </a:rPr>
              <a:t>.</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84" name="Rectangle 3"/>
          <p:cNvSpPr txBox="1">
            <a:spLocks noChangeArrowheads="1"/>
          </p:cNvSpPr>
          <p:nvPr/>
        </p:nvSpPr>
        <p:spPr>
          <a:xfrm>
            <a:off x="1066800" y="1707654"/>
            <a:ext cx="7825680" cy="1941934"/>
          </a:xfrm>
          <a:prstGeom prst="rect"/>
        </p:spPr>
        <p:txBody>
          <a:bodyPr/>
          <a:lst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a:lstStyle>
          <a:p>
            <a:r>
              <a:rPr altLang="en-US" dirty="0" sz="2800" lang="en-US" smtClean="0">
                <a:latin typeface="Times New Roman" panose="02020603050405020304" pitchFamily="18" charset="0"/>
                <a:cs typeface="Times New Roman" panose="02020603050405020304" pitchFamily="18" charset="0"/>
              </a:rPr>
              <a:t>The abstract should be the best part of the paper!</a:t>
            </a:r>
          </a:p>
          <a:p>
            <a:r>
              <a:rPr altLang="en-US" dirty="0" sz="2800" lang="en-US" smtClean="0">
                <a:latin typeface="Times New Roman" panose="02020603050405020304" pitchFamily="18" charset="0"/>
                <a:cs typeface="Times New Roman" panose="02020603050405020304" pitchFamily="18" charset="0"/>
              </a:rPr>
              <a:t>It is the most frequently read part of an article after the title.</a:t>
            </a:r>
          </a:p>
        </p:txBody>
      </p:sp>
      <p:sp>
        <p:nvSpPr>
          <p:cNvPr id="1048585" name="Rectangle 2"/>
          <p:cNvSpPr txBox="1">
            <a:spLocks noChangeArrowheads="1"/>
          </p:cNvSpPr>
          <p:nvPr/>
        </p:nvSpPr>
        <p:spPr>
          <a:xfrm>
            <a:off x="457200" y="634678"/>
            <a:ext cx="8229600" cy="784944"/>
          </a:xfrm>
          <a:prstGeom prst="rect"/>
        </p:spPr>
        <p:txBody>
          <a:bodyPr/>
          <a:lstStyle>
            <a:lvl1pPr algn="ctr" defTabSz="914400" eaLnBrk="1" hangingPunct="1" latinLnBrk="1" rtl="0">
              <a:spcBef>
                <a:spcPct val="0"/>
              </a:spcBef>
              <a:buNone/>
              <a:defRPr sz="4400" kern="1200">
                <a:solidFill>
                  <a:schemeClr val="tx1"/>
                </a:solidFill>
                <a:latin typeface="+mj-lt"/>
                <a:ea typeface="+mj-ea"/>
                <a:cs typeface="+mj-cs"/>
              </a:defRPr>
            </a:lvl1pPr>
          </a:lstStyle>
          <a:p>
            <a:r>
              <a:rPr dirty="0" lang="en-US" smtClean="0"/>
              <a:t> 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17" name="Rectangle 1"/>
          <p:cNvSpPr/>
          <p:nvPr/>
        </p:nvSpPr>
        <p:spPr>
          <a:xfrm>
            <a:off x="107504" y="555526"/>
            <a:ext cx="8856983" cy="461665"/>
          </a:xfrm>
          <a:prstGeom prst="rect"/>
        </p:spPr>
        <p:txBody>
          <a:bodyPr wrap="square">
            <a:spAutoFit/>
          </a:bodyPr>
          <a:p>
            <a:pPr algn="ctr"/>
            <a:r>
              <a:rPr b="1" dirty="0" sz="2400" lang="en-US">
                <a:latin typeface="Times New Roman" panose="02020603050405020304" pitchFamily="18" charset="0"/>
                <a:cs typeface="Times New Roman" panose="02020603050405020304" pitchFamily="18" charset="0"/>
              </a:rPr>
              <a:t>When should I write the Abstract?</a:t>
            </a:r>
            <a:endParaRPr dirty="0" sz="2400" lang="en-US">
              <a:latin typeface="Times New Roman" panose="02020603050405020304" pitchFamily="18" charset="0"/>
              <a:cs typeface="Times New Roman" panose="02020603050405020304" pitchFamily="18" charset="0"/>
            </a:endParaRPr>
          </a:p>
        </p:txBody>
      </p:sp>
      <p:sp>
        <p:nvSpPr>
          <p:cNvPr id="1048618" name="Rectangle 2"/>
          <p:cNvSpPr/>
          <p:nvPr/>
        </p:nvSpPr>
        <p:spPr>
          <a:xfrm>
            <a:off x="0" y="1444590"/>
            <a:ext cx="9144000" cy="1631216"/>
          </a:xfrm>
          <a:prstGeom prst="rect"/>
        </p:spPr>
        <p:txBody>
          <a:bodyPr wrap="square">
            <a:spAutoFit/>
          </a:bodyPr>
          <a:p>
            <a:pPr algn="just"/>
            <a:r>
              <a:rPr dirty="0" sz="2000" lang="en-US">
                <a:latin typeface="Times New Roman" panose="02020603050405020304" pitchFamily="18" charset="0"/>
                <a:cs typeface="Times New Roman" panose="02020603050405020304" pitchFamily="18" charset="0"/>
              </a:rPr>
              <a:t>Write a rough draft of the abstract before you start writing the paper itself. This may</a:t>
            </a:r>
          </a:p>
          <a:p>
            <a:pPr algn="just"/>
            <a:r>
              <a:rPr dirty="0" sz="2000" lang="en-US">
                <a:latin typeface="Times New Roman" panose="02020603050405020304" pitchFamily="18" charset="0"/>
                <a:cs typeface="Times New Roman" panose="02020603050405020304" pitchFamily="18" charset="0"/>
              </a:rPr>
              <a:t>help you to decide what to include in the paper and how to structure it. But experienced</a:t>
            </a:r>
          </a:p>
          <a:p>
            <a:pPr algn="just"/>
            <a:r>
              <a:rPr dirty="0" sz="2000" lang="en-US">
                <a:latin typeface="Times New Roman" panose="02020603050405020304" pitchFamily="18" charset="0"/>
                <a:cs typeface="Times New Roman" panose="02020603050405020304" pitchFamily="18" charset="0"/>
              </a:rPr>
              <a:t>writers always write the Abstract (and often the Introduction too) last, i.e. when</a:t>
            </a:r>
          </a:p>
          <a:p>
            <a:pPr algn="just"/>
            <a:r>
              <a:rPr dirty="0" sz="2000" lang="en-US">
                <a:latin typeface="Times New Roman" panose="02020603050405020304" pitchFamily="18" charset="0"/>
                <a:cs typeface="Times New Roman" panose="02020603050405020304" pitchFamily="18" charset="0"/>
              </a:rPr>
              <a:t>they have finished the rest of the paper. This reflects the research process itself - the</a:t>
            </a:r>
          </a:p>
          <a:p>
            <a:pPr algn="just"/>
            <a:r>
              <a:rPr dirty="0" sz="2000" lang="en-US">
                <a:latin typeface="Times New Roman" panose="02020603050405020304" pitchFamily="18" charset="0"/>
                <a:cs typeface="Times New Roman" panose="02020603050405020304" pitchFamily="18" charset="0"/>
              </a:rPr>
              <a:t>first thing you write about is what you found, then how this can be interpreted.</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19" name="Rectangle 1"/>
          <p:cNvSpPr/>
          <p:nvPr/>
        </p:nvSpPr>
        <p:spPr>
          <a:xfrm>
            <a:off x="107504" y="483518"/>
            <a:ext cx="9036495" cy="523220"/>
          </a:xfrm>
          <a:prstGeom prst="rect"/>
        </p:spPr>
        <p:txBody>
          <a:bodyPr wrap="square">
            <a:spAutoFit/>
          </a:bodyPr>
          <a:p>
            <a:pPr algn="ctr"/>
            <a:r>
              <a:rPr b="1" dirty="0" sz="2800" lang="en-US">
                <a:latin typeface="Times New Roman" panose="02020603050405020304" pitchFamily="18" charset="0"/>
                <a:cs typeface="Times New Roman" panose="02020603050405020304" pitchFamily="18" charset="0"/>
              </a:rPr>
              <a:t>How should I structure my Abstract?</a:t>
            </a:r>
            <a:endParaRPr dirty="0" sz="2800" lang="en-US">
              <a:latin typeface="Times New Roman" panose="02020603050405020304" pitchFamily="18" charset="0"/>
              <a:cs typeface="Times New Roman" panose="02020603050405020304" pitchFamily="18" charset="0"/>
            </a:endParaRPr>
          </a:p>
        </p:txBody>
      </p:sp>
      <p:sp>
        <p:nvSpPr>
          <p:cNvPr id="1048620" name="Rectangle 2"/>
          <p:cNvSpPr/>
          <p:nvPr/>
        </p:nvSpPr>
        <p:spPr>
          <a:xfrm>
            <a:off x="0" y="1072356"/>
            <a:ext cx="9144000" cy="3477875"/>
          </a:xfrm>
          <a:prstGeom prst="rect"/>
        </p:spPr>
        <p:txBody>
          <a:bodyPr wrap="square">
            <a:spAutoFit/>
          </a:bodyPr>
          <a:p>
            <a:r>
              <a:rPr dirty="0" sz="2000" lang="en-US">
                <a:latin typeface="Times New Roman" panose="02020603050405020304" pitchFamily="18" charset="0"/>
                <a:cs typeface="Times New Roman" panose="02020603050405020304" pitchFamily="18" charset="0"/>
              </a:rPr>
              <a:t>An Abstract generally answers at least the first three of the following questions, and</a:t>
            </a:r>
          </a:p>
          <a:p>
            <a:r>
              <a:rPr dirty="0" sz="2000" lang="en-US">
                <a:latin typeface="Times New Roman" panose="02020603050405020304" pitchFamily="18" charset="0"/>
                <a:cs typeface="Times New Roman" panose="02020603050405020304" pitchFamily="18" charset="0"/>
              </a:rPr>
              <a:t>generally in the following order. You can use the answers to these questions to</a:t>
            </a:r>
          </a:p>
          <a:p>
            <a:r>
              <a:rPr dirty="0" sz="2000" lang="en-US">
                <a:latin typeface="Times New Roman" panose="02020603050405020304" pitchFamily="18" charset="0"/>
                <a:cs typeface="Times New Roman" panose="02020603050405020304" pitchFamily="18" charset="0"/>
              </a:rPr>
              <a:t>structure your </a:t>
            </a:r>
            <a:r>
              <a:rPr dirty="0" sz="2000" lang="en-US" smtClean="0">
                <a:latin typeface="Times New Roman" panose="02020603050405020304" pitchFamily="18" charset="0"/>
                <a:cs typeface="Times New Roman" panose="02020603050405020304" pitchFamily="18" charset="0"/>
              </a:rPr>
              <a:t>Abstract.</a:t>
            </a:r>
          </a:p>
          <a:p>
            <a:endParaRPr dirty="0" sz="2000" lang="en-US" smtClean="0">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dirty="0" sz="2000" lang="en-US" smtClean="0">
                <a:latin typeface="Times New Roman" panose="02020603050405020304" pitchFamily="18" charset="0"/>
                <a:cs typeface="Times New Roman" panose="02020603050405020304" pitchFamily="18" charset="0"/>
              </a:rPr>
              <a:t>Why </a:t>
            </a:r>
            <a:r>
              <a:rPr dirty="0" sz="2000" lang="en-US">
                <a:latin typeface="Times New Roman" panose="02020603050405020304" pitchFamily="18" charset="0"/>
                <a:cs typeface="Times New Roman" panose="02020603050405020304" pitchFamily="18" charset="0"/>
              </a:rPr>
              <a:t>did I carry out this project? Why am I writing this paper?</a:t>
            </a:r>
          </a:p>
          <a:p>
            <a:pPr indent="-342900" marL="342900">
              <a:buFont typeface="Arial" panose="020B0604020202020204" pitchFamily="34" charset="0"/>
              <a:buChar char="•"/>
            </a:pPr>
            <a:r>
              <a:rPr dirty="0" sz="2000" lang="en-US" smtClean="0">
                <a:latin typeface="Times New Roman" panose="02020603050405020304" pitchFamily="18" charset="0"/>
                <a:cs typeface="Times New Roman" panose="02020603050405020304" pitchFamily="18" charset="0"/>
              </a:rPr>
              <a:t>What </a:t>
            </a:r>
            <a:r>
              <a:rPr dirty="0" sz="2000" lang="en-US">
                <a:latin typeface="Times New Roman" panose="02020603050405020304" pitchFamily="18" charset="0"/>
                <a:cs typeface="Times New Roman" panose="02020603050405020304" pitchFamily="18" charset="0"/>
              </a:rPr>
              <a:t>did I do, and how?</a:t>
            </a:r>
          </a:p>
          <a:p>
            <a:pPr indent="-342900" marL="342900">
              <a:buFont typeface="Arial" panose="020B0604020202020204" pitchFamily="34" charset="0"/>
              <a:buChar char="•"/>
            </a:pPr>
            <a:r>
              <a:rPr dirty="0" sz="2000" lang="en-US" smtClean="0">
                <a:latin typeface="Times New Roman" panose="02020603050405020304" pitchFamily="18" charset="0"/>
                <a:cs typeface="Times New Roman" panose="02020603050405020304" pitchFamily="18" charset="0"/>
              </a:rPr>
              <a:t>What </a:t>
            </a:r>
            <a:r>
              <a:rPr dirty="0" sz="2000" lang="en-US">
                <a:latin typeface="Times New Roman" panose="02020603050405020304" pitchFamily="18" charset="0"/>
                <a:cs typeface="Times New Roman" panose="02020603050405020304" pitchFamily="18" charset="0"/>
              </a:rPr>
              <a:t>were my results? What was new compared to previous research?</a:t>
            </a:r>
          </a:p>
          <a:p>
            <a:pPr indent="-342900" marL="342900">
              <a:buFont typeface="Arial" panose="020B0604020202020204" pitchFamily="34" charset="0"/>
              <a:buChar char="•"/>
            </a:pPr>
            <a:r>
              <a:rPr dirty="0" sz="2000" lang="en-US" smtClean="0">
                <a:latin typeface="Times New Roman" panose="02020603050405020304" pitchFamily="18" charset="0"/>
                <a:cs typeface="Times New Roman" panose="02020603050405020304" pitchFamily="18" charset="0"/>
              </a:rPr>
              <a:t>What </a:t>
            </a:r>
            <a:r>
              <a:rPr dirty="0" sz="2000" lang="en-US">
                <a:latin typeface="Times New Roman" panose="02020603050405020304" pitchFamily="18" charset="0"/>
                <a:cs typeface="Times New Roman" panose="02020603050405020304" pitchFamily="18" charset="0"/>
              </a:rPr>
              <a:t>are the implications of my findings? What are my conclusions and/or</a:t>
            </a:r>
          </a:p>
          <a:p>
            <a:r>
              <a:rPr dirty="0" sz="2000" lang="en-US" smtClean="0">
                <a:latin typeface="Times New Roman" panose="02020603050405020304" pitchFamily="18" charset="0"/>
                <a:cs typeface="Times New Roman" panose="02020603050405020304" pitchFamily="18" charset="0"/>
              </a:rPr>
              <a:t>      recommendations?</a:t>
            </a:r>
          </a:p>
          <a:p>
            <a:r>
              <a:rPr dirty="0" sz="2000" lang="en-US">
                <a:latin typeface="Times New Roman" panose="02020603050405020304" pitchFamily="18" charset="0"/>
                <a:cs typeface="Times New Roman" panose="02020603050405020304" pitchFamily="18" charset="0"/>
              </a:rPr>
              <a:t>To decide what to include it may help you to go through your paper and </a:t>
            </a:r>
            <a:r>
              <a:rPr dirty="0" sz="2000" lang="en-US" smtClean="0">
                <a:latin typeface="Times New Roman" panose="02020603050405020304" pitchFamily="18" charset="0"/>
                <a:cs typeface="Times New Roman" panose="02020603050405020304" pitchFamily="18" charset="0"/>
              </a:rPr>
              <a:t>highlight what </a:t>
            </a:r>
            <a:r>
              <a:rPr dirty="0" sz="2000" lang="en-US">
                <a:latin typeface="Times New Roman" panose="02020603050405020304" pitchFamily="18" charset="0"/>
                <a:cs typeface="Times New Roman" panose="02020603050405020304" pitchFamily="18" charset="0"/>
              </a:rPr>
              <a:t>you consider to be the most important points in each section.</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1" name="Rectangle 1"/>
          <p:cNvSpPr/>
          <p:nvPr/>
        </p:nvSpPr>
        <p:spPr>
          <a:xfrm>
            <a:off x="107504" y="555526"/>
            <a:ext cx="8856983" cy="461665"/>
          </a:xfrm>
          <a:prstGeom prst="rect"/>
        </p:spPr>
        <p:txBody>
          <a:bodyPr wrap="square">
            <a:spAutoFit/>
          </a:bodyPr>
          <a:p>
            <a:pPr algn="ctr"/>
            <a:r>
              <a:rPr b="1" dirty="0" sz="2400" lang="en-US">
                <a:latin typeface="Times New Roman" panose="02020603050405020304" pitchFamily="18" charset="0"/>
                <a:cs typeface="Times New Roman" panose="02020603050405020304" pitchFamily="18" charset="0"/>
              </a:rPr>
              <a:t>How should I begin my Abstract?</a:t>
            </a:r>
            <a:endParaRPr dirty="0" sz="2400" lang="en-US">
              <a:latin typeface="Times New Roman" panose="02020603050405020304" pitchFamily="18" charset="0"/>
              <a:cs typeface="Times New Roman" panose="02020603050405020304" pitchFamily="18" charset="0"/>
            </a:endParaRPr>
          </a:p>
        </p:txBody>
      </p:sp>
      <p:sp>
        <p:nvSpPr>
          <p:cNvPr id="1048622" name="Rectangle 2"/>
          <p:cNvSpPr/>
          <p:nvPr/>
        </p:nvSpPr>
        <p:spPr>
          <a:xfrm>
            <a:off x="0" y="1059582"/>
            <a:ext cx="9144000" cy="2862322"/>
          </a:xfrm>
          <a:prstGeom prst="rect"/>
        </p:spPr>
        <p:txBody>
          <a:bodyPr wrap="square">
            <a:spAutoFit/>
          </a:bodyPr>
          <a:p>
            <a:r>
              <a:rPr dirty="0" sz="2000" lang="en-US">
                <a:latin typeface="Times New Roman" panose="02020603050405020304" pitchFamily="18" charset="0"/>
                <a:cs typeface="Times New Roman" panose="02020603050405020304" pitchFamily="18" charset="0"/>
              </a:rPr>
              <a:t>When you read an advertisement for a product it never begins </a:t>
            </a:r>
            <a:r>
              <a:rPr dirty="0" sz="2000" i="1" lang="en-US">
                <a:latin typeface="Times New Roman" panose="02020603050405020304" pitchFamily="18" charset="0"/>
                <a:cs typeface="Times New Roman" panose="02020603050405020304" pitchFamily="18" charset="0"/>
              </a:rPr>
              <a:t>The objective of this</a:t>
            </a:r>
          </a:p>
          <a:p>
            <a:r>
              <a:rPr dirty="0" sz="2000" i="1" lang="en-US">
                <a:latin typeface="Times New Roman" panose="02020603050405020304" pitchFamily="18" charset="0"/>
                <a:cs typeface="Times New Roman" panose="02020603050405020304" pitchFamily="18" charset="0"/>
              </a:rPr>
              <a:t>advertisement is to convince you to buy … </a:t>
            </a:r>
            <a:r>
              <a:rPr dirty="0" sz="2000" lang="en-US">
                <a:latin typeface="Times New Roman" panose="02020603050405020304" pitchFamily="18" charset="0"/>
                <a:cs typeface="Times New Roman" panose="02020603050405020304" pitchFamily="18" charset="0"/>
              </a:rPr>
              <a:t>Instead advertisers go straight to the</a:t>
            </a:r>
          </a:p>
          <a:p>
            <a:r>
              <a:rPr dirty="0" sz="2000" lang="en-US">
                <a:latin typeface="Times New Roman" panose="02020603050405020304" pitchFamily="18" charset="0"/>
                <a:cs typeface="Times New Roman" panose="02020603050405020304" pitchFamily="18" charset="0"/>
              </a:rPr>
              <a:t>point. Abstracts are like advertisements for your paper</a:t>
            </a:r>
            <a:r>
              <a:rPr dirty="0" sz="2000" lang="en-US" smtClean="0">
                <a:latin typeface="Times New Roman" panose="02020603050405020304" pitchFamily="18" charset="0"/>
                <a:cs typeface="Times New Roman" panose="02020603050405020304" pitchFamily="18" charset="0"/>
              </a:rPr>
              <a:t>.</a:t>
            </a:r>
          </a:p>
          <a:p>
            <a:endParaRPr dirty="0" sz="2000" lang="en-US">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You want your abstract to stand out so that there will be a better chance </a:t>
            </a:r>
            <a:r>
              <a:rPr dirty="0" sz="2000" lang="en-US" smtClean="0">
                <a:latin typeface="Times New Roman" panose="02020603050405020304" pitchFamily="18" charset="0"/>
                <a:cs typeface="Times New Roman" panose="02020603050405020304" pitchFamily="18" charset="0"/>
              </a:rPr>
              <a:t>someone will </a:t>
            </a:r>
            <a:r>
              <a:rPr dirty="0" sz="2000" lang="en-US">
                <a:latin typeface="Times New Roman" panose="02020603050405020304" pitchFamily="18" charset="0"/>
                <a:cs typeface="Times New Roman" panose="02020603050405020304" pitchFamily="18" charset="0"/>
              </a:rPr>
              <a:t>notice it and read it. If you begin your abstract with commonly used </a:t>
            </a:r>
            <a:r>
              <a:rPr dirty="0" sz="2000" lang="en-US" smtClean="0">
                <a:latin typeface="Times New Roman" panose="02020603050405020304" pitchFamily="18" charset="0"/>
                <a:cs typeface="Times New Roman" panose="02020603050405020304" pitchFamily="18" charset="0"/>
              </a:rPr>
              <a:t>phrases (by </a:t>
            </a:r>
            <a:r>
              <a:rPr dirty="0" sz="2000" lang="en-US">
                <a:latin typeface="Times New Roman" panose="02020603050405020304" pitchFamily="18" charset="0"/>
                <a:cs typeface="Times New Roman" panose="02020603050405020304" pitchFamily="18" charset="0"/>
              </a:rPr>
              <a:t>both native and non native English speakers) such as </a:t>
            </a:r>
            <a:r>
              <a:rPr b="1" dirty="0" sz="2000" i="1" lang="en-US">
                <a:latin typeface="Times New Roman" panose="02020603050405020304" pitchFamily="18" charset="0"/>
                <a:cs typeface="Times New Roman" panose="02020603050405020304" pitchFamily="18" charset="0"/>
              </a:rPr>
              <a:t>This paper deals with </a:t>
            </a:r>
            <a:r>
              <a:rPr dirty="0" sz="2000" i="1" lang="en-US" smtClean="0">
                <a:latin typeface="Times New Roman" panose="02020603050405020304" pitchFamily="18" charset="0"/>
                <a:cs typeface="Times New Roman" panose="02020603050405020304" pitchFamily="18" charset="0"/>
              </a:rPr>
              <a:t>…</a:t>
            </a:r>
            <a:r>
              <a:rPr b="1" dirty="0" sz="2000" i="1" lang="en-US" smtClean="0">
                <a:latin typeface="Times New Roman" panose="02020603050405020304" pitchFamily="18" charset="0"/>
                <a:cs typeface="Times New Roman" panose="02020603050405020304" pitchFamily="18" charset="0"/>
              </a:rPr>
              <a:t>The </a:t>
            </a:r>
            <a:r>
              <a:rPr b="1" dirty="0" sz="2000" i="1" lang="en-US">
                <a:latin typeface="Times New Roman" panose="02020603050405020304" pitchFamily="18" charset="0"/>
                <a:cs typeface="Times New Roman" panose="02020603050405020304" pitchFamily="18" charset="0"/>
              </a:rPr>
              <a:t>aim of this paper </a:t>
            </a:r>
            <a:r>
              <a:rPr dirty="0" sz="2000" i="1" lang="en-US">
                <a:latin typeface="Times New Roman" panose="02020603050405020304" pitchFamily="18" charset="0"/>
                <a:cs typeface="Times New Roman" panose="02020603050405020304" pitchFamily="18" charset="0"/>
              </a:rPr>
              <a:t>… </a:t>
            </a:r>
            <a:r>
              <a:rPr b="1" dirty="0" sz="2000" i="1" lang="en-US">
                <a:latin typeface="Times New Roman" panose="02020603050405020304" pitchFamily="18" charset="0"/>
                <a:cs typeface="Times New Roman" panose="02020603050405020304" pitchFamily="18" charset="0"/>
              </a:rPr>
              <a:t>This article explores </a:t>
            </a:r>
            <a:r>
              <a:rPr dirty="0" sz="2000" i="1" lang="en-US">
                <a:latin typeface="Times New Roman" panose="02020603050405020304" pitchFamily="18" charset="0"/>
                <a:cs typeface="Times New Roman" panose="02020603050405020304" pitchFamily="18" charset="0"/>
              </a:rPr>
              <a:t>… We report … </a:t>
            </a:r>
            <a:r>
              <a:rPr dirty="0" sz="2000" lang="en-US">
                <a:latin typeface="Times New Roman" panose="02020603050405020304" pitchFamily="18" charset="0"/>
                <a:cs typeface="Times New Roman" panose="02020603050405020304" pitchFamily="18" charset="0"/>
              </a:rPr>
              <a:t>you are not </a:t>
            </a:r>
            <a:r>
              <a:rPr dirty="0" sz="2000" lang="en-US" smtClean="0">
                <a:latin typeface="Times New Roman" panose="02020603050405020304" pitchFamily="18" charset="0"/>
                <a:cs typeface="Times New Roman" panose="02020603050405020304" pitchFamily="18" charset="0"/>
              </a:rPr>
              <a:t>differentiating yourself </a:t>
            </a:r>
            <a:r>
              <a:rPr dirty="0" sz="2000" lang="en-US">
                <a:latin typeface="Times New Roman" panose="02020603050405020304" pitchFamily="18" charset="0"/>
                <a:cs typeface="Times New Roman" panose="02020603050405020304" pitchFamily="18" charset="0"/>
              </a:rPr>
              <a:t>from the others. In fact, some journals advise against using </a:t>
            </a:r>
            <a:r>
              <a:rPr dirty="0" sz="2000" lang="en-US" smtClean="0">
                <a:latin typeface="Times New Roman" panose="02020603050405020304" pitchFamily="18" charset="0"/>
                <a:cs typeface="Times New Roman" panose="02020603050405020304" pitchFamily="18" charset="0"/>
              </a:rPr>
              <a:t>such expressions</a:t>
            </a:r>
            <a:r>
              <a:rPr dirty="0" sz="2000" lang="en-US">
                <a:latin typeface="Times New Roman" panose="02020603050405020304" pitchFamily="18" charset="0"/>
                <a:cs typeface="Times New Roman" panose="02020603050405020304" pitchFamily="18" charset="0"/>
              </a:rPr>
              <a:t>.</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3" name="Заголовок 1"/>
          <p:cNvSpPr txBox="1"/>
          <p:nvPr/>
        </p:nvSpPr>
        <p:spPr>
          <a:xfrm>
            <a:off x="0" y="498872"/>
            <a:ext cx="9144000" cy="920750"/>
          </a:xfrm>
          <a:prstGeom prst="rect"/>
        </p:spPr>
        <p:txBody>
          <a:bodyPr/>
          <a:lstStyle>
            <a:lvl1pPr algn="ctr" defTabSz="914400" eaLnBrk="1" hangingPunct="1" latinLnBrk="1" rtl="0">
              <a:spcBef>
                <a:spcPct val="0"/>
              </a:spcBef>
              <a:buNone/>
              <a:defRPr sz="4400" kern="1200">
                <a:solidFill>
                  <a:schemeClr val="tx1"/>
                </a:solidFill>
                <a:latin typeface="+mj-lt"/>
                <a:ea typeface="+mj-ea"/>
                <a:cs typeface="+mj-cs"/>
              </a:defRPr>
            </a:lvl1pPr>
          </a:lstStyle>
          <a:p>
            <a:r>
              <a:rPr b="1" dirty="0" sz="3600" lang="en-US" smtClean="0">
                <a:latin typeface="Times New Roman" panose="02020603050405020304" pitchFamily="18" charset="0"/>
                <a:cs typeface="Times New Roman" panose="02020603050405020304" pitchFamily="18" charset="0"/>
              </a:rPr>
              <a:t>PHRASES FOR WRITING ABSTRACTS</a:t>
            </a:r>
            <a:endParaRPr b="1" dirty="0" sz="3600" lang="ru-RU">
              <a:latin typeface="Times New Roman" panose="02020603050405020304" pitchFamily="18" charset="0"/>
              <a:cs typeface="Times New Roman" panose="02020603050405020304" pitchFamily="18" charset="0"/>
            </a:endParaRPr>
          </a:p>
        </p:txBody>
      </p:sp>
      <p:sp>
        <p:nvSpPr>
          <p:cNvPr id="1048624" name="Объект 2"/>
          <p:cNvSpPr txBox="1"/>
          <p:nvPr/>
        </p:nvSpPr>
        <p:spPr>
          <a:xfrm>
            <a:off x="107950" y="1347614"/>
            <a:ext cx="9036050" cy="3096344"/>
          </a:xfrm>
          <a:prstGeom prst="rect"/>
        </p:spPr>
        <p:txBody>
          <a:bodyPr/>
          <a:lst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altLang="ru-RU" dirty="0" sz="2400" lang="en-US" smtClean="0">
                <a:latin typeface="Times New Roman" panose="02020603050405020304" pitchFamily="18" charset="0"/>
                <a:cs typeface="Times New Roman" panose="02020603050405020304" pitchFamily="18" charset="0"/>
              </a:rPr>
              <a:t> The paper presents…</a:t>
            </a:r>
          </a:p>
          <a:p>
            <a:pPr>
              <a:lnSpc>
                <a:spcPct val="80000"/>
              </a:lnSpc>
            </a:pPr>
            <a:r>
              <a:rPr altLang="ru-RU" dirty="0" sz="2400" lang="en-US" smtClean="0">
                <a:latin typeface="Times New Roman" panose="02020603050405020304" pitchFamily="18" charset="0"/>
                <a:cs typeface="Times New Roman" panose="02020603050405020304" pitchFamily="18" charset="0"/>
              </a:rPr>
              <a:t>The article deals with …</a:t>
            </a:r>
          </a:p>
          <a:p>
            <a:pPr>
              <a:lnSpc>
                <a:spcPct val="80000"/>
              </a:lnSpc>
            </a:pPr>
            <a:r>
              <a:rPr altLang="ru-RU" dirty="0" sz="2400" lang="en-US" smtClean="0">
                <a:latin typeface="Times New Roman" panose="02020603050405020304" pitchFamily="18" charset="0"/>
                <a:cs typeface="Times New Roman" panose="02020603050405020304" pitchFamily="18" charset="0"/>
              </a:rPr>
              <a:t>The paper is concerned with…</a:t>
            </a:r>
          </a:p>
          <a:p>
            <a:pPr>
              <a:lnSpc>
                <a:spcPct val="80000"/>
              </a:lnSpc>
            </a:pPr>
            <a:r>
              <a:rPr altLang="ru-RU" dirty="0" sz="2400" lang="en-US" smtClean="0">
                <a:latin typeface="Times New Roman" panose="02020603050405020304" pitchFamily="18" charset="0"/>
                <a:cs typeface="Times New Roman" panose="02020603050405020304" pitchFamily="18" charset="0"/>
              </a:rPr>
              <a:t>It should be noted about…</a:t>
            </a:r>
          </a:p>
          <a:p>
            <a:pPr>
              <a:lnSpc>
                <a:spcPct val="80000"/>
              </a:lnSpc>
            </a:pPr>
            <a:r>
              <a:rPr altLang="ru-RU" dirty="0" sz="2400" lang="en-US" smtClean="0">
                <a:latin typeface="Times New Roman" panose="02020603050405020304" pitchFamily="18" charset="0"/>
                <a:cs typeface="Times New Roman" panose="02020603050405020304" pitchFamily="18" charset="0"/>
              </a:rPr>
              <a:t>The fact that … is stressed.</a:t>
            </a:r>
          </a:p>
          <a:p>
            <a:pPr>
              <a:lnSpc>
                <a:spcPct val="80000"/>
              </a:lnSpc>
            </a:pPr>
            <a:r>
              <a:rPr altLang="ru-RU" dirty="0" sz="2400" lang="en-US" smtClean="0">
                <a:latin typeface="Times New Roman" panose="02020603050405020304" pitchFamily="18" charset="0"/>
                <a:cs typeface="Times New Roman" panose="02020603050405020304" pitchFamily="18" charset="0"/>
              </a:rPr>
              <a:t>It is spoken in detail about…</a:t>
            </a:r>
          </a:p>
          <a:p>
            <a:pPr>
              <a:lnSpc>
                <a:spcPct val="80000"/>
              </a:lnSpc>
            </a:pPr>
            <a:r>
              <a:rPr altLang="ru-RU" dirty="0" sz="2400" lang="en-US" smtClean="0">
                <a:latin typeface="Times New Roman" panose="02020603050405020304" pitchFamily="18" charset="0"/>
                <a:cs typeface="Times New Roman" panose="02020603050405020304" pitchFamily="18" charset="0"/>
              </a:rPr>
              <a:t>It is reported that …</a:t>
            </a:r>
          </a:p>
          <a:p>
            <a:pPr>
              <a:lnSpc>
                <a:spcPct val="80000"/>
              </a:lnSpc>
            </a:pPr>
            <a:r>
              <a:rPr altLang="ru-RU" dirty="0" sz="2400" lang="en-US" smtClean="0">
                <a:latin typeface="Times New Roman" panose="02020603050405020304" pitchFamily="18" charset="0"/>
                <a:cs typeface="Times New Roman" panose="02020603050405020304" pitchFamily="18" charset="0"/>
              </a:rPr>
              <a:t>The paper gives a valuable information on…</a:t>
            </a:r>
          </a:p>
          <a:p>
            <a:pPr>
              <a:lnSpc>
                <a:spcPct val="80000"/>
              </a:lnSpc>
            </a:pPr>
            <a:endParaRPr altLang="ru-RU" dirty="0" sz="2400" lang="en-US" smtClean="0">
              <a:latin typeface="Times New Roman" panose="02020603050405020304" pitchFamily="18" charset="0"/>
              <a:cs typeface="Times New Roman" panose="02020603050405020304" pitchFamily="18" charset="0"/>
            </a:endParaRPr>
          </a:p>
          <a:p>
            <a:endParaRPr dirty="0" sz="2400" lang="ru-RU">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5" name="TextBox 1"/>
          <p:cNvSpPr txBox="1"/>
          <p:nvPr/>
        </p:nvSpPr>
        <p:spPr>
          <a:xfrm>
            <a:off x="3459971" y="1707654"/>
            <a:ext cx="1689309" cy="646331"/>
          </a:xfrm>
          <a:prstGeom prst="rect"/>
          <a:noFill/>
        </p:spPr>
        <p:txBody>
          <a:bodyPr rtlCol="0" wrap="none">
            <a:spAutoFit/>
          </a:bodyPr>
          <a:p>
            <a:r>
              <a:rPr b="1" dirty="0" lang="en-US" smtClean="0"/>
              <a:t>Class Activity</a:t>
            </a:r>
          </a:p>
          <a:p>
            <a:endParaRPr b="1" dirty="0"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6" name="Rectangle 1026"/>
          <p:cNvSpPr txBox="1">
            <a:spLocks noChangeArrowheads="1"/>
          </p:cNvSpPr>
          <p:nvPr/>
        </p:nvSpPr>
        <p:spPr>
          <a:xfrm>
            <a:off x="685800" y="564654"/>
            <a:ext cx="7772400" cy="638944"/>
          </a:xfrm>
          <a:prstGeom prst="rect"/>
        </p:spPr>
        <p:txBody>
          <a:bodyPr/>
          <a:lstStyle>
            <a:lvl1pPr algn="ctr" defTabSz="914400" eaLnBrk="1" hangingPunct="1" latinLnBrk="1" rtl="0">
              <a:spcBef>
                <a:spcPct val="0"/>
              </a:spcBef>
              <a:buNone/>
              <a:defRPr sz="4400" kern="1200">
                <a:solidFill>
                  <a:schemeClr val="tx1"/>
                </a:solidFill>
                <a:latin typeface="+mj-lt"/>
                <a:ea typeface="+mj-ea"/>
                <a:cs typeface="+mj-cs"/>
              </a:defRPr>
            </a:lvl1pPr>
          </a:lstStyle>
          <a:p>
            <a:r>
              <a:rPr dirty="0" sz="2400" lang="en-US" smtClean="0">
                <a:effectLst>
                  <a:outerShdw algn="tl" blurRad="38100" dir="2700000" dist="38100">
                    <a:srgbClr val="000000"/>
                  </a:outerShdw>
                </a:effectLst>
                <a:latin typeface="Times New Roman" panose="02020603050405020304" pitchFamily="18" charset="0"/>
                <a:cs typeface="Times New Roman" panose="02020603050405020304" pitchFamily="18" charset="0"/>
              </a:rPr>
              <a:t>General Abstract Format</a:t>
            </a:r>
          </a:p>
        </p:txBody>
      </p:sp>
      <p:sp>
        <p:nvSpPr>
          <p:cNvPr id="1048627" name="Rectangle 1027"/>
          <p:cNvSpPr txBox="1">
            <a:spLocks noChangeArrowheads="1"/>
          </p:cNvSpPr>
          <p:nvPr/>
        </p:nvSpPr>
        <p:spPr>
          <a:xfrm>
            <a:off x="685800" y="987574"/>
            <a:ext cx="8350696" cy="3288382"/>
          </a:xfrm>
          <a:prstGeom prst="rect"/>
        </p:spPr>
        <p:txBody>
          <a:bodyPr/>
          <a:lst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a:lstStyle>
          <a:p>
            <a:r>
              <a:rPr b="1" dirty="0" sz="2000" lang="en-US" smtClean="0">
                <a:latin typeface="Times New Roman" panose="02020603050405020304" pitchFamily="18" charset="0"/>
                <a:cs typeface="Times New Roman" panose="02020603050405020304" pitchFamily="18" charset="0"/>
              </a:rPr>
              <a:t>Project Title</a:t>
            </a:r>
          </a:p>
          <a:p>
            <a:r>
              <a:rPr b="1" dirty="0" sz="2000" lang="en-US" smtClean="0">
                <a:latin typeface="Times New Roman" panose="02020603050405020304" pitchFamily="18" charset="0"/>
                <a:cs typeface="Times New Roman" panose="02020603050405020304" pitchFamily="18" charset="0"/>
              </a:rPr>
              <a:t>Author</a:t>
            </a:r>
            <a:r>
              <a:rPr dirty="0" sz="2000" lang="en-US" smtClean="0">
                <a:latin typeface="Times New Roman" panose="02020603050405020304" pitchFamily="18" charset="0"/>
                <a:cs typeface="Times New Roman" panose="02020603050405020304" pitchFamily="18" charset="0"/>
              </a:rPr>
              <a:t>, affiliations (university/department) and Address, perhaps email…</a:t>
            </a:r>
          </a:p>
          <a:p>
            <a:r>
              <a:rPr b="1" dirty="0" sz="2000" lang="en-US" smtClean="0">
                <a:latin typeface="Times New Roman" panose="02020603050405020304" pitchFamily="18" charset="0"/>
                <a:cs typeface="Times New Roman" panose="02020603050405020304" pitchFamily="18" charset="0"/>
              </a:rPr>
              <a:t>Introduction</a:t>
            </a:r>
            <a:r>
              <a:rPr dirty="0" sz="2000" lang="en-US" smtClean="0">
                <a:latin typeface="Times New Roman" panose="02020603050405020304" pitchFamily="18" charset="0"/>
                <a:cs typeface="Times New Roman" panose="02020603050405020304" pitchFamily="18" charset="0"/>
              </a:rPr>
              <a:t> – Foundation for research &amp; Purpose of Research (can put “overall goal”)</a:t>
            </a:r>
          </a:p>
          <a:p>
            <a:r>
              <a:rPr b="1" dirty="0" sz="2000" lang="en-US" smtClean="0">
                <a:latin typeface="Times New Roman" panose="02020603050405020304" pitchFamily="18" charset="0"/>
                <a:cs typeface="Times New Roman" panose="02020603050405020304" pitchFamily="18" charset="0"/>
              </a:rPr>
              <a:t>Hypothesis</a:t>
            </a:r>
            <a:r>
              <a:rPr dirty="0" sz="2000" lang="en-US" smtClean="0">
                <a:latin typeface="Times New Roman" panose="02020603050405020304" pitchFamily="18" charset="0"/>
                <a:cs typeface="Times New Roman" panose="02020603050405020304" pitchFamily="18" charset="0"/>
              </a:rPr>
              <a:t>- What you expect</a:t>
            </a:r>
          </a:p>
          <a:p>
            <a:r>
              <a:rPr b="1" dirty="0" sz="2000" lang="en-US" smtClean="0">
                <a:latin typeface="Times New Roman" panose="02020603050405020304" pitchFamily="18" charset="0"/>
                <a:cs typeface="Times New Roman" panose="02020603050405020304" pitchFamily="18" charset="0"/>
              </a:rPr>
              <a:t>Methods</a:t>
            </a:r>
            <a:r>
              <a:rPr dirty="0" sz="2000" lang="en-US" smtClean="0">
                <a:latin typeface="Times New Roman" panose="02020603050405020304" pitchFamily="18" charset="0"/>
                <a:cs typeface="Times New Roman" panose="02020603050405020304" pitchFamily="18" charset="0"/>
              </a:rPr>
              <a:t> - How studied</a:t>
            </a:r>
          </a:p>
          <a:p>
            <a:r>
              <a:rPr b="1" dirty="0" sz="2000" lang="en-US" smtClean="0">
                <a:latin typeface="Times New Roman" panose="02020603050405020304" pitchFamily="18" charset="0"/>
                <a:cs typeface="Times New Roman" panose="02020603050405020304" pitchFamily="18" charset="0"/>
              </a:rPr>
              <a:t>Results</a:t>
            </a:r>
            <a:r>
              <a:rPr dirty="0" sz="2000" lang="en-US" smtClean="0">
                <a:latin typeface="Times New Roman" panose="02020603050405020304" pitchFamily="18" charset="0"/>
                <a:cs typeface="Times New Roman" panose="02020603050405020304" pitchFamily="18" charset="0"/>
              </a:rPr>
              <a:t> - Principal findings</a:t>
            </a:r>
          </a:p>
          <a:p>
            <a:r>
              <a:rPr b="1" dirty="0" sz="2000" lang="en-US" smtClean="0">
                <a:latin typeface="Times New Roman" panose="02020603050405020304" pitchFamily="18" charset="0"/>
                <a:cs typeface="Times New Roman" panose="02020603050405020304" pitchFamily="18" charset="0"/>
              </a:rPr>
              <a:t>Conclusion and Discussion</a:t>
            </a:r>
            <a:r>
              <a:rPr dirty="0" sz="2000" lang="en-US" smtClean="0">
                <a:latin typeface="Times New Roman" panose="02020603050405020304" pitchFamily="18" charset="0"/>
                <a:cs typeface="Times New Roman" panose="02020603050405020304" pitchFamily="18" charset="0"/>
              </a:rPr>
              <a:t> - Success of hypothesis and what findings mean</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28" name="Rectangle 2"/>
          <p:cNvSpPr txBox="1">
            <a:spLocks noChangeArrowheads="1"/>
          </p:cNvSpPr>
          <p:nvPr/>
        </p:nvSpPr>
        <p:spPr>
          <a:xfrm>
            <a:off x="685800" y="440432"/>
            <a:ext cx="7772400" cy="907182"/>
          </a:xfrm>
          <a:prstGeom prst="rect"/>
        </p:spPr>
        <p:txBody>
          <a:bodyPr/>
          <a:lstStyle>
            <a:lvl1pPr algn="ctr" defTabSz="914400" eaLnBrk="1" hangingPunct="1" latinLnBrk="1" rtl="0">
              <a:spcBef>
                <a:spcPct val="0"/>
              </a:spcBef>
              <a:buNone/>
              <a:defRPr sz="4400" kern="1200">
                <a:solidFill>
                  <a:schemeClr val="tx1"/>
                </a:solidFill>
                <a:latin typeface="+mj-lt"/>
                <a:ea typeface="+mj-ea"/>
                <a:cs typeface="+mj-cs"/>
              </a:defRPr>
            </a:lvl1pPr>
          </a:lstStyle>
          <a:p>
            <a:r>
              <a:rPr b="1" dirty="0" sz="2400" lang="en-US" smtClean="0">
                <a:latin typeface="Times New Roman" panose="02020603050405020304" pitchFamily="18" charset="0"/>
                <a:cs typeface="Times New Roman" panose="02020603050405020304" pitchFamily="18" charset="0"/>
              </a:rPr>
              <a:t>Following Conventions - </a:t>
            </a:r>
            <a:br>
              <a:rPr b="1" dirty="0" sz="2400" lang="en-US" smtClean="0">
                <a:latin typeface="Times New Roman" panose="02020603050405020304" pitchFamily="18" charset="0"/>
                <a:cs typeface="Times New Roman" panose="02020603050405020304" pitchFamily="18" charset="0"/>
              </a:rPr>
            </a:br>
            <a:r>
              <a:rPr b="1" dirty="0" sz="2400" lang="en-US" smtClean="0">
                <a:latin typeface="Times New Roman" panose="02020603050405020304" pitchFamily="18" charset="0"/>
                <a:cs typeface="Times New Roman" panose="02020603050405020304" pitchFamily="18" charset="0"/>
              </a:rPr>
              <a:t>Tense in Scientific Writing</a:t>
            </a:r>
          </a:p>
        </p:txBody>
      </p:sp>
      <p:sp>
        <p:nvSpPr>
          <p:cNvPr id="1048629" name="Rectangle 3"/>
          <p:cNvSpPr txBox="1">
            <a:spLocks noChangeArrowheads="1"/>
          </p:cNvSpPr>
          <p:nvPr/>
        </p:nvSpPr>
        <p:spPr>
          <a:xfrm>
            <a:off x="423863" y="1600200"/>
            <a:ext cx="8296275" cy="4364038"/>
          </a:xfrm>
          <a:prstGeom prst="rect"/>
        </p:spPr>
        <p:txBody>
          <a:bodyPr/>
          <a:lst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dirty="0" sz="1800" lang="en-US" smtClean="0">
                <a:latin typeface="Times New Roman" panose="02020603050405020304" pitchFamily="18" charset="0"/>
                <a:cs typeface="Times New Roman" panose="02020603050405020304" pitchFamily="18" charset="0"/>
              </a:rPr>
              <a:t>Present tense – </a:t>
            </a:r>
          </a:p>
          <a:p>
            <a:pPr lvl="1">
              <a:lnSpc>
                <a:spcPct val="90000"/>
              </a:lnSpc>
            </a:pPr>
            <a:r>
              <a:rPr dirty="0" sz="1800" lang="en-US" smtClean="0">
                <a:latin typeface="Times New Roman" panose="02020603050405020304" pitchFamily="18" charset="0"/>
                <a:cs typeface="Times New Roman" panose="02020603050405020304" pitchFamily="18" charset="0"/>
              </a:rPr>
              <a:t>previously published information accepted as fact</a:t>
            </a:r>
          </a:p>
          <a:p>
            <a:pPr lvl="2">
              <a:lnSpc>
                <a:spcPct val="90000"/>
              </a:lnSpc>
            </a:pPr>
            <a:r>
              <a:rPr dirty="0" sz="1800" lang="en-US" smtClean="0">
                <a:latin typeface="Times New Roman" panose="02020603050405020304" pitchFamily="18" charset="0"/>
                <a:cs typeface="Times New Roman" panose="02020603050405020304" pitchFamily="18" charset="0"/>
              </a:rPr>
              <a:t>In Intro and discussion:  Spatial resolution of MR microscopy can reach 3 microns [ref].</a:t>
            </a:r>
          </a:p>
          <a:p>
            <a:pPr lvl="1">
              <a:lnSpc>
                <a:spcPct val="90000"/>
              </a:lnSpc>
            </a:pPr>
            <a:r>
              <a:rPr dirty="0" sz="1800" lang="en-US" smtClean="0">
                <a:latin typeface="Times New Roman" panose="02020603050405020304" pitchFamily="18" charset="0"/>
                <a:cs typeface="Times New Roman" panose="02020603050405020304" pitchFamily="18" charset="0"/>
              </a:rPr>
              <a:t>Refer to other parts of your document</a:t>
            </a:r>
          </a:p>
          <a:p>
            <a:pPr lvl="2">
              <a:lnSpc>
                <a:spcPct val="90000"/>
              </a:lnSpc>
            </a:pPr>
            <a:r>
              <a:rPr dirty="0" sz="1800" lang="en-US" smtClean="0">
                <a:latin typeface="Times New Roman" panose="02020603050405020304" pitchFamily="18" charset="0"/>
                <a:cs typeface="Times New Roman" panose="02020603050405020304" pitchFamily="18" charset="0"/>
              </a:rPr>
              <a:t>Figure 4 shows a diffusion-weighted image.</a:t>
            </a:r>
          </a:p>
          <a:p>
            <a:pPr>
              <a:lnSpc>
                <a:spcPct val="90000"/>
              </a:lnSpc>
            </a:pPr>
            <a:r>
              <a:rPr dirty="0" sz="1800" lang="en-US" smtClean="0">
                <a:latin typeface="Times New Roman" panose="02020603050405020304" pitchFamily="18" charset="0"/>
                <a:cs typeface="Times New Roman" panose="02020603050405020304" pitchFamily="18" charset="0"/>
              </a:rPr>
              <a:t>Past tense - methods and results/actions</a:t>
            </a:r>
          </a:p>
          <a:p>
            <a:pPr lvl="1">
              <a:lnSpc>
                <a:spcPct val="90000"/>
              </a:lnSpc>
            </a:pPr>
            <a:r>
              <a:rPr dirty="0" sz="1800" lang="en-US" smtClean="0">
                <a:latin typeface="Times New Roman" panose="02020603050405020304" pitchFamily="18" charset="0"/>
                <a:cs typeface="Times New Roman" panose="02020603050405020304" pitchFamily="18" charset="0"/>
              </a:rPr>
              <a:t>What we did, saw, and found</a:t>
            </a:r>
          </a:p>
          <a:p>
            <a:pPr lvl="1">
              <a:lnSpc>
                <a:spcPct val="90000"/>
              </a:lnSpc>
            </a:pPr>
            <a:r>
              <a:rPr dirty="0" sz="1800" lang="en-US" smtClean="0">
                <a:latin typeface="Times New Roman" panose="02020603050405020304" pitchFamily="18" charset="0"/>
                <a:cs typeface="Times New Roman" panose="02020603050405020304" pitchFamily="18" charset="0"/>
              </a:rPr>
              <a:t>Rats were anesthetized with </a:t>
            </a:r>
            <a:r>
              <a:rPr dirty="0" sz="1800" lang="en-US" err="1" smtClean="0">
                <a:latin typeface="Times New Roman" panose="02020603050405020304" pitchFamily="18" charset="0"/>
                <a:cs typeface="Times New Roman" panose="02020603050405020304" pitchFamily="18" charset="0"/>
              </a:rPr>
              <a:t>isoflurane</a:t>
            </a:r>
            <a:r>
              <a:rPr dirty="0" sz="1800" lang="en-US" smtClean="0">
                <a:latin typeface="Times New Roman" panose="02020603050405020304" pitchFamily="18" charset="0"/>
                <a:cs typeface="Times New Roman" panose="02020603050405020304" pitchFamily="18" charset="0"/>
              </a:rPr>
              <a:t>.</a:t>
            </a:r>
          </a:p>
          <a:p>
            <a:pPr lvl="1">
              <a:lnSpc>
                <a:spcPct val="90000"/>
              </a:lnSpc>
            </a:pPr>
            <a:r>
              <a:rPr dirty="0" sz="1800" lang="en-US" smtClean="0">
                <a:latin typeface="Times New Roman" panose="02020603050405020304" pitchFamily="18" charset="0"/>
                <a:cs typeface="Times New Roman" panose="02020603050405020304" pitchFamily="18" charset="0"/>
              </a:rPr>
              <a:t>All animals exhibited significantly diminished learning capacity…</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0" name="Rectangle 2"/>
          <p:cNvSpPr txBox="1">
            <a:spLocks noChangeArrowheads="1"/>
          </p:cNvSpPr>
          <p:nvPr/>
        </p:nvSpPr>
        <p:spPr>
          <a:xfrm>
            <a:off x="685800" y="609600"/>
            <a:ext cx="7772400" cy="449982"/>
          </a:xfrm>
          <a:prstGeom prst="rect"/>
        </p:spPr>
        <p:txBody>
          <a:bodyPr/>
          <a:lstStyle>
            <a:lvl1pPr algn="ctr" defTabSz="914400" eaLnBrk="1" hangingPunct="1" latinLnBrk="1" rtl="0">
              <a:spcBef>
                <a:spcPct val="0"/>
              </a:spcBef>
              <a:buNone/>
              <a:defRPr sz="4400" kern="1200">
                <a:solidFill>
                  <a:schemeClr val="tx1"/>
                </a:solidFill>
                <a:latin typeface="+mj-lt"/>
                <a:ea typeface="+mj-ea"/>
                <a:cs typeface="+mj-cs"/>
              </a:defRPr>
            </a:lvl1pPr>
          </a:lstStyle>
          <a:p>
            <a:r>
              <a:rPr b="1" dirty="0" sz="2400" lang="en-US" smtClean="0">
                <a:latin typeface="Times New Roman" panose="02020603050405020304" pitchFamily="18" charset="0"/>
                <a:cs typeface="Times New Roman" panose="02020603050405020304" pitchFamily="18" charset="0"/>
              </a:rPr>
              <a:t>Introduction</a:t>
            </a:r>
          </a:p>
        </p:txBody>
      </p:sp>
      <p:sp>
        <p:nvSpPr>
          <p:cNvPr id="1048631" name="Rectangle 3"/>
          <p:cNvSpPr txBox="1">
            <a:spLocks noChangeArrowheads="1"/>
          </p:cNvSpPr>
          <p:nvPr/>
        </p:nvSpPr>
        <p:spPr>
          <a:xfrm>
            <a:off x="685800" y="1752600"/>
            <a:ext cx="7772400" cy="2763366"/>
          </a:xfrm>
          <a:prstGeom prst="rect"/>
        </p:spPr>
        <p:txBody>
          <a:bodyPr/>
          <a:lst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a:lstStyle>
          <a:p>
            <a:r>
              <a:rPr dirty="0" lang="en-US" smtClean="0">
                <a:latin typeface="Times New Roman" panose="02020603050405020304" pitchFamily="18" charset="0"/>
                <a:cs typeface="Times New Roman" panose="02020603050405020304" pitchFamily="18" charset="0"/>
              </a:rPr>
              <a:t>What is the general topic you were investigating and why is it important?</a:t>
            </a:r>
          </a:p>
          <a:p>
            <a:r>
              <a:rPr dirty="0" lang="en-US" smtClean="0">
                <a:latin typeface="Times New Roman" panose="02020603050405020304" pitchFamily="18" charset="0"/>
                <a:cs typeface="Times New Roman" panose="02020603050405020304" pitchFamily="18" charset="0"/>
              </a:rPr>
              <a:t>Provide supporting information for title </a:t>
            </a:r>
          </a:p>
          <a:p>
            <a:r>
              <a:rPr dirty="0" lang="en-US" smtClean="0">
                <a:latin typeface="Times New Roman" panose="02020603050405020304" pitchFamily="18" charset="0"/>
                <a:cs typeface="Times New Roman" panose="02020603050405020304" pitchFamily="18" charset="0"/>
              </a:rPr>
              <a:t>Generally max 3 sentences</a:t>
            </a:r>
          </a:p>
          <a:p>
            <a:r>
              <a:rPr dirty="0" lang="en-US" smtClean="0">
                <a:latin typeface="Times New Roman" panose="02020603050405020304" pitchFamily="18" charset="0"/>
                <a:cs typeface="Times New Roman" panose="02020603050405020304" pitchFamily="18" charset="0"/>
              </a:rPr>
              <a:t>General information to specific</a:t>
            </a:r>
          </a:p>
          <a:p>
            <a:endParaRPr dirty="0" sz="2000" lang="en-US" smtClean="0">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2" name="Rectangle 2"/>
          <p:cNvSpPr txBox="1">
            <a:spLocks noChangeArrowheads="1"/>
          </p:cNvSpPr>
          <p:nvPr/>
        </p:nvSpPr>
        <p:spPr>
          <a:xfrm>
            <a:off x="685800" y="609600"/>
            <a:ext cx="7772400" cy="521990"/>
          </a:xfrm>
          <a:prstGeom prst="rect"/>
        </p:spPr>
        <p:txBody>
          <a:bodyPr/>
          <a:lstStyle>
            <a:lvl1pPr algn="ctr" defTabSz="914400" eaLnBrk="1" hangingPunct="1" latinLnBrk="1" rtl="0">
              <a:spcBef>
                <a:spcPct val="0"/>
              </a:spcBef>
              <a:buNone/>
              <a:defRPr sz="4400" kern="1200">
                <a:solidFill>
                  <a:schemeClr val="tx1"/>
                </a:solidFill>
                <a:latin typeface="+mj-lt"/>
                <a:ea typeface="+mj-ea"/>
                <a:cs typeface="+mj-cs"/>
              </a:defRPr>
            </a:lvl1pPr>
          </a:lstStyle>
          <a:p>
            <a:r>
              <a:rPr dirty="0" sz="2400" lang="en-US" smtClean="0">
                <a:latin typeface="Times New Roman" panose="02020603050405020304" pitchFamily="18" charset="0"/>
                <a:cs typeface="Times New Roman" panose="02020603050405020304" pitchFamily="18" charset="0"/>
              </a:rPr>
              <a:t>Hypothesis</a:t>
            </a:r>
          </a:p>
        </p:txBody>
      </p:sp>
      <p:sp>
        <p:nvSpPr>
          <p:cNvPr id="1048633" name="Rectangle 3"/>
          <p:cNvSpPr txBox="1">
            <a:spLocks noChangeArrowheads="1"/>
          </p:cNvSpPr>
          <p:nvPr/>
        </p:nvSpPr>
        <p:spPr>
          <a:xfrm>
            <a:off x="107504" y="1981200"/>
            <a:ext cx="8928992" cy="2030710"/>
          </a:xfrm>
          <a:prstGeom prst="rect"/>
        </p:spPr>
        <p:txBody>
          <a:bodyPr/>
          <a:lst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a:lstStyle>
          <a:p>
            <a:r>
              <a:rPr dirty="0" sz="2400" lang="en-US" smtClean="0">
                <a:latin typeface="Times New Roman" panose="02020603050405020304" pitchFamily="18" charset="0"/>
                <a:cs typeface="Times New Roman" panose="02020603050405020304" pitchFamily="18" charset="0"/>
              </a:rPr>
              <a:t>What are the specific questions you are addressing with this project? </a:t>
            </a:r>
          </a:p>
          <a:p>
            <a:r>
              <a:rPr dirty="0" sz="2400" lang="en-US" smtClean="0">
                <a:latin typeface="Times New Roman" panose="02020603050405020304" pitchFamily="18" charset="0"/>
                <a:cs typeface="Times New Roman" panose="02020603050405020304" pitchFamily="18" charset="0"/>
              </a:rPr>
              <a:t>Sometimes you need two sentences, but one is better </a:t>
            </a:r>
          </a:p>
          <a:p>
            <a:endParaRPr dirty="0" sz="2400" lang="en-US" smtClean="0">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4" name="Rectangle 2"/>
          <p:cNvSpPr txBox="1">
            <a:spLocks noChangeArrowheads="1"/>
          </p:cNvSpPr>
          <p:nvPr/>
        </p:nvSpPr>
        <p:spPr>
          <a:xfrm>
            <a:off x="685800" y="516632"/>
            <a:ext cx="7772400" cy="470942"/>
          </a:xfrm>
          <a:prstGeom prst="rect"/>
        </p:spPr>
        <p:txBody>
          <a:bodyPr/>
          <a:lstStyle>
            <a:lvl1pPr algn="ctr" defTabSz="914400" eaLnBrk="1" hangingPunct="1" latinLnBrk="1" rtl="0">
              <a:spcBef>
                <a:spcPct val="0"/>
              </a:spcBef>
              <a:buNone/>
              <a:defRPr sz="4400" kern="1200">
                <a:solidFill>
                  <a:schemeClr val="tx1"/>
                </a:solidFill>
                <a:latin typeface="+mj-lt"/>
                <a:ea typeface="+mj-ea"/>
                <a:cs typeface="+mj-cs"/>
              </a:defRPr>
            </a:lvl1pPr>
          </a:lstStyle>
          <a:p>
            <a:r>
              <a:rPr b="1" dirty="0" sz="2400" lang="en-US" smtClean="0">
                <a:latin typeface="Times New Roman" panose="02020603050405020304" pitchFamily="18" charset="0"/>
                <a:cs typeface="Times New Roman" panose="02020603050405020304" pitchFamily="18" charset="0"/>
              </a:rPr>
              <a:t>Methods</a:t>
            </a:r>
          </a:p>
        </p:txBody>
      </p:sp>
      <p:sp>
        <p:nvSpPr>
          <p:cNvPr id="1048635" name="Rectangle 3"/>
          <p:cNvSpPr txBox="1">
            <a:spLocks noChangeArrowheads="1"/>
          </p:cNvSpPr>
          <p:nvPr/>
        </p:nvSpPr>
        <p:spPr>
          <a:xfrm>
            <a:off x="685800" y="1371600"/>
            <a:ext cx="8278688" cy="2568302"/>
          </a:xfrm>
          <a:prstGeom prst="rect"/>
        </p:spPr>
        <p:txBody>
          <a:bodyPr/>
          <a:lst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a:lstStyle>
          <a:p>
            <a:r>
              <a:rPr dirty="0" sz="2400" lang="en-US" smtClean="0">
                <a:latin typeface="Times New Roman" panose="02020603050405020304" pitchFamily="18" charset="0"/>
                <a:cs typeface="Times New Roman" panose="02020603050405020304" pitchFamily="18" charset="0"/>
              </a:rPr>
              <a:t>How did you do this experiment? </a:t>
            </a:r>
          </a:p>
          <a:p>
            <a:r>
              <a:rPr dirty="0" sz="2400" lang="en-US" smtClean="0">
                <a:latin typeface="Times New Roman" panose="02020603050405020304" pitchFamily="18" charset="0"/>
                <a:cs typeface="Times New Roman" panose="02020603050405020304" pitchFamily="18" charset="0"/>
              </a:rPr>
              <a:t>One or two sentences are needed for short abstract (175 words). Three for longer.  </a:t>
            </a:r>
          </a:p>
          <a:p>
            <a:r>
              <a:rPr dirty="0" sz="2400" lang="en-US" smtClean="0">
                <a:latin typeface="Times New Roman" panose="02020603050405020304" pitchFamily="18" charset="0"/>
                <a:cs typeface="Times New Roman" panose="02020603050405020304" pitchFamily="18" charset="0"/>
              </a:rPr>
              <a:t>Just to give general idea</a:t>
            </a:r>
          </a:p>
          <a:p>
            <a:r>
              <a:rPr dirty="0" sz="2400" lang="en-US" smtClean="0">
                <a:latin typeface="Times New Roman" panose="02020603050405020304" pitchFamily="18" charset="0"/>
                <a:cs typeface="Times New Roman" panose="02020603050405020304" pitchFamily="18" charset="0"/>
              </a:rPr>
              <a:t>No vendor info needed</a:t>
            </a:r>
          </a:p>
          <a:p>
            <a:endParaRPr dirty="0" sz="2400" lang="en-US" smtClean="0">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89" name="TextBox 1"/>
          <p:cNvSpPr txBox="1"/>
          <p:nvPr/>
        </p:nvSpPr>
        <p:spPr>
          <a:xfrm>
            <a:off x="657726" y="1457365"/>
            <a:ext cx="7908757" cy="2466340"/>
          </a:xfrm>
          <a:prstGeom prst="rect"/>
          <a:noFill/>
        </p:spPr>
        <p:txBody>
          <a:bodyPr rtlCol="0" wrap="square">
            <a:spAutoFit/>
          </a:bodyPr>
          <a:p>
            <a:pPr indent="-285750" marL="285750"/>
            <a:r>
              <a:rPr altLang="en-US" b="1" dirty="0" sz="2400" lang="en-US">
                <a:latin typeface="Optima"/>
              </a:rPr>
              <a:t>Scientific </a:t>
            </a:r>
            <a:r>
              <a:rPr altLang="en-US" b="1" dirty="0" sz="2400" lang="en-US" smtClean="0">
                <a:latin typeface="Optima"/>
              </a:rPr>
              <a:t>abstracts:</a:t>
            </a:r>
          </a:p>
          <a:p>
            <a:pPr indent="-285750" marL="285750"/>
            <a:endParaRPr altLang="en-US" b="1" dirty="0" sz="1600" lang="en-US">
              <a:latin typeface="Optima"/>
            </a:endParaRPr>
          </a:p>
          <a:p>
            <a:pPr lvl="1">
              <a:buFont typeface="Arial" pitchFamily="34" charset="0"/>
              <a:buChar char="•"/>
            </a:pPr>
            <a:r>
              <a:rPr altLang="en-US" dirty="0" sz="2400" lang="en-US" smtClean="0">
                <a:latin typeface="Optima"/>
              </a:rPr>
              <a:t> </a:t>
            </a:r>
            <a:r>
              <a:rPr altLang="en-US" b="1" dirty="0" sz="2400" lang="en-US" smtClean="0">
                <a:solidFill>
                  <a:srgbClr val="0070C0"/>
                </a:solidFill>
                <a:latin typeface="Optima"/>
              </a:rPr>
              <a:t>introduce</a:t>
            </a:r>
            <a:r>
              <a:rPr altLang="en-US" dirty="0" sz="2400" lang="en-US" smtClean="0">
                <a:latin typeface="Optima"/>
              </a:rPr>
              <a:t> </a:t>
            </a:r>
            <a:r>
              <a:rPr altLang="en-US" dirty="0" sz="2400" lang="en-US">
                <a:latin typeface="Optima"/>
              </a:rPr>
              <a:t>journal articles</a:t>
            </a:r>
          </a:p>
          <a:p>
            <a:pPr lvl="1">
              <a:buFont typeface="Arial" pitchFamily="34" charset="0"/>
              <a:buChar char="•"/>
            </a:pPr>
            <a:r>
              <a:rPr altLang="en-US" dirty="0" sz="2400" lang="en-US" smtClean="0">
                <a:latin typeface="Optima"/>
              </a:rPr>
              <a:t> </a:t>
            </a:r>
            <a:r>
              <a:rPr altLang="en-US" b="1" dirty="0" sz="2400" lang="en-US" smtClean="0">
                <a:solidFill>
                  <a:srgbClr val="0070C0"/>
                </a:solidFill>
                <a:latin typeface="Optima"/>
              </a:rPr>
              <a:t>inform</a:t>
            </a:r>
            <a:r>
              <a:rPr altLang="en-US" dirty="0" sz="2400" lang="en-US" smtClean="0">
                <a:latin typeface="Optima"/>
              </a:rPr>
              <a:t> </a:t>
            </a:r>
            <a:r>
              <a:rPr altLang="en-US" dirty="0" sz="2400" lang="en-US">
                <a:latin typeface="Optima"/>
              </a:rPr>
              <a:t>readers about </a:t>
            </a:r>
            <a:r>
              <a:rPr altLang="en-US" dirty="0" sz="2400" lang="en-US" smtClean="0">
                <a:latin typeface="Optima"/>
              </a:rPr>
              <a:t>the article’s </a:t>
            </a:r>
            <a:r>
              <a:rPr altLang="en-US" dirty="0" sz="2400" lang="en-US">
                <a:latin typeface="Optima"/>
              </a:rPr>
              <a:t>content</a:t>
            </a:r>
          </a:p>
          <a:p>
            <a:pPr lvl="1">
              <a:buFont typeface="Arial" pitchFamily="34" charset="0"/>
              <a:buChar char="•"/>
            </a:pPr>
            <a:r>
              <a:rPr altLang="en-US" dirty="0" sz="2400" lang="en-US" smtClean="0">
                <a:latin typeface="Optima"/>
              </a:rPr>
              <a:t> </a:t>
            </a:r>
            <a:r>
              <a:rPr altLang="en-US" b="1" dirty="0" sz="2400" lang="en-US" smtClean="0">
                <a:solidFill>
                  <a:srgbClr val="0070C0"/>
                </a:solidFill>
                <a:latin typeface="Optima"/>
              </a:rPr>
              <a:t>help </a:t>
            </a:r>
            <a:r>
              <a:rPr altLang="en-US" b="1" dirty="0" sz="2400" lang="en-US">
                <a:solidFill>
                  <a:srgbClr val="0070C0"/>
                </a:solidFill>
                <a:latin typeface="Optima"/>
              </a:rPr>
              <a:t>readers decide </a:t>
            </a:r>
            <a:r>
              <a:rPr altLang="en-US" dirty="0" sz="2400" lang="en-US">
                <a:latin typeface="Optima"/>
              </a:rPr>
              <a:t>whether or not to </a:t>
            </a:r>
            <a:r>
              <a:rPr altLang="en-US" dirty="0" sz="2400" lang="en-US" smtClean="0">
                <a:latin typeface="Optima"/>
              </a:rPr>
              <a:t>read article</a:t>
            </a:r>
            <a:endParaRPr altLang="en-US" dirty="0" sz="2400" lang="en-US">
              <a:latin typeface="Optima"/>
            </a:endParaRPr>
          </a:p>
          <a:p>
            <a:pPr lvl="1">
              <a:buFont typeface="Arial" pitchFamily="34" charset="0"/>
              <a:buChar char="•"/>
            </a:pPr>
            <a:r>
              <a:rPr altLang="en-US" dirty="0" sz="2400" lang="en-US" smtClean="0">
                <a:latin typeface="Optima"/>
              </a:rPr>
              <a:t> </a:t>
            </a:r>
            <a:r>
              <a:rPr altLang="en-US" b="1" dirty="0" sz="2400" lang="en-US" smtClean="0">
                <a:solidFill>
                  <a:srgbClr val="0070C0"/>
                </a:solidFill>
                <a:latin typeface="Optima"/>
              </a:rPr>
              <a:t>overview</a:t>
            </a:r>
            <a:r>
              <a:rPr altLang="en-US" dirty="0" sz="2400" lang="en-US" smtClean="0">
                <a:latin typeface="Optima"/>
              </a:rPr>
              <a:t> </a:t>
            </a:r>
            <a:r>
              <a:rPr altLang="en-US" dirty="0" sz="2400" lang="en-US">
                <a:latin typeface="Optima"/>
              </a:rPr>
              <a:t>conference programs, </a:t>
            </a:r>
            <a:r>
              <a:rPr altLang="en-US" dirty="0" sz="2400" lang="en-US" smtClean="0">
                <a:latin typeface="Optima"/>
              </a:rPr>
              <a:t>abstract collections</a:t>
            </a:r>
            <a:r>
              <a:rPr altLang="en-US" dirty="0" sz="2400" lang="en-US">
                <a:latin typeface="Optima"/>
              </a:rPr>
              <a:t>, and </a:t>
            </a:r>
            <a:r>
              <a:rPr altLang="en-US" dirty="0" sz="2400" lang="en-US" smtClean="0">
                <a:latin typeface="Optima"/>
              </a:rPr>
              <a:t> book chapters</a:t>
            </a:r>
            <a:endParaRPr altLang="en-US" dirty="0" sz="2400" lang="en-US">
              <a:latin typeface="Optima"/>
            </a:endParaRPr>
          </a:p>
        </p:txBody>
      </p:sp>
      <p:sp>
        <p:nvSpPr>
          <p:cNvPr id="1048590" name="Rectangle 2"/>
          <p:cNvSpPr txBox="1">
            <a:spLocks noChangeArrowheads="1"/>
          </p:cNvSpPr>
          <p:nvPr/>
        </p:nvSpPr>
        <p:spPr>
          <a:xfrm>
            <a:off x="323528" y="706686"/>
            <a:ext cx="8229600" cy="640928"/>
          </a:xfrm>
          <a:prstGeom prst="rect"/>
        </p:spPr>
        <p:txBody>
          <a:bodyPr/>
          <a:lstStyle>
            <a:lvl1pPr algn="ctr" defTabSz="914400" eaLnBrk="1" hangingPunct="1" latinLnBrk="1" rtl="0">
              <a:spcBef>
                <a:spcPct val="0"/>
              </a:spcBef>
              <a:buNone/>
              <a:defRPr sz="4400" kern="1200">
                <a:solidFill>
                  <a:schemeClr val="tx1"/>
                </a:solidFill>
                <a:latin typeface="+mj-lt"/>
                <a:ea typeface="+mj-ea"/>
                <a:cs typeface="+mj-cs"/>
              </a:defRPr>
            </a:lvl1pPr>
          </a:lstStyle>
          <a:p>
            <a:r>
              <a:rPr b="1" dirty="0" sz="2800" lang="en-US" smtClean="0">
                <a:latin typeface="Times New Roman" panose="02020603050405020304" pitchFamily="18" charset="0"/>
                <a:cs typeface="Times New Roman" panose="02020603050405020304" pitchFamily="18" charset="0"/>
              </a:rPr>
              <a:t>Purposes of the Abstract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6" name="Rectangle 2"/>
          <p:cNvSpPr txBox="1">
            <a:spLocks noChangeArrowheads="1"/>
          </p:cNvSpPr>
          <p:nvPr/>
        </p:nvSpPr>
        <p:spPr>
          <a:xfrm>
            <a:off x="685800" y="504056"/>
            <a:ext cx="7772400" cy="699542"/>
          </a:xfrm>
          <a:prstGeom prst="rect"/>
        </p:spPr>
        <p:txBody>
          <a:bodyPr/>
          <a:lstStyle>
            <a:lvl1pPr algn="ctr" defTabSz="914400" eaLnBrk="1" hangingPunct="1" latinLnBrk="1" rtl="0">
              <a:spcBef>
                <a:spcPct val="0"/>
              </a:spcBef>
              <a:buNone/>
              <a:defRPr sz="4400" kern="1200">
                <a:solidFill>
                  <a:schemeClr val="tx1"/>
                </a:solidFill>
                <a:latin typeface="+mj-lt"/>
                <a:ea typeface="+mj-ea"/>
                <a:cs typeface="+mj-cs"/>
              </a:defRPr>
            </a:lvl1pPr>
          </a:lstStyle>
          <a:p>
            <a:r>
              <a:rPr b="1" dirty="0" sz="2400" lang="en-US" smtClean="0">
                <a:latin typeface="Times New Roman" panose="02020603050405020304" pitchFamily="18" charset="0"/>
                <a:cs typeface="Times New Roman" panose="02020603050405020304" pitchFamily="18" charset="0"/>
              </a:rPr>
              <a:t>Results</a:t>
            </a:r>
          </a:p>
        </p:txBody>
      </p:sp>
      <p:sp>
        <p:nvSpPr>
          <p:cNvPr id="1048637" name="Rectangle 3"/>
          <p:cNvSpPr txBox="1">
            <a:spLocks noChangeArrowheads="1"/>
          </p:cNvSpPr>
          <p:nvPr/>
        </p:nvSpPr>
        <p:spPr>
          <a:xfrm>
            <a:off x="685800" y="1066800"/>
            <a:ext cx="7772400" cy="2873102"/>
          </a:xfrm>
          <a:prstGeom prst="rect"/>
        </p:spPr>
        <p:txBody>
          <a:bodyPr/>
          <a:lst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a:lstStyle>
          <a:p>
            <a:r>
              <a:rPr b="1" dirty="0" sz="2400" lang="en-US" smtClean="0">
                <a:latin typeface="Times New Roman" panose="02020603050405020304" pitchFamily="18" charset="0"/>
                <a:cs typeface="Times New Roman" panose="02020603050405020304" pitchFamily="18" charset="0"/>
              </a:rPr>
              <a:t>What did you find out? </a:t>
            </a:r>
          </a:p>
          <a:p>
            <a:r>
              <a:rPr b="1" dirty="0" sz="2400" lang="en-US" smtClean="0">
                <a:latin typeface="Times New Roman" panose="02020603050405020304" pitchFamily="18" charset="0"/>
                <a:cs typeface="Times New Roman" panose="02020603050405020304" pitchFamily="18" charset="0"/>
              </a:rPr>
              <a:t>One to two sentences ought to be enough: state only you main point(s). </a:t>
            </a:r>
          </a:p>
          <a:p>
            <a:r>
              <a:rPr b="1" dirty="0" sz="2400" lang="en-US" u="sng" smtClean="0">
                <a:latin typeface="Times New Roman" panose="02020603050405020304" pitchFamily="18" charset="0"/>
                <a:cs typeface="Times New Roman" panose="02020603050405020304" pitchFamily="18" charset="0"/>
              </a:rPr>
              <a:t>Include</a:t>
            </a:r>
            <a:r>
              <a:rPr b="1" dirty="0" sz="2400" lang="en-US" smtClean="0">
                <a:latin typeface="Times New Roman" panose="02020603050405020304" pitchFamily="18" charset="0"/>
                <a:cs typeface="Times New Roman" panose="02020603050405020304" pitchFamily="18" charset="0"/>
              </a:rPr>
              <a:t> your most important data that influenced your conclusion</a:t>
            </a:r>
          </a:p>
          <a:p>
            <a:pPr lvl="1"/>
            <a:r>
              <a:rPr b="1" dirty="0" sz="2400" lang="en-US" smtClean="0">
                <a:latin typeface="Times New Roman" panose="02020603050405020304" pitchFamily="18" charset="0"/>
                <a:cs typeface="Times New Roman" panose="02020603050405020304" pitchFamily="18" charset="0"/>
              </a:rPr>
              <a:t>mean values, significance, standard deviations, number of samples you studied, etc.)</a:t>
            </a:r>
          </a:p>
          <a:p>
            <a:pPr lvl="1"/>
            <a:endParaRPr b="1" dirty="0" sz="2400" lang="en-US" smtClean="0">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38" name="Rectangle 2"/>
          <p:cNvSpPr txBox="1">
            <a:spLocks noChangeArrowheads="1"/>
          </p:cNvSpPr>
          <p:nvPr/>
        </p:nvSpPr>
        <p:spPr>
          <a:xfrm>
            <a:off x="685800" y="576064"/>
            <a:ext cx="7772400" cy="627534"/>
          </a:xfrm>
          <a:prstGeom prst="rect"/>
        </p:spPr>
        <p:txBody>
          <a:bodyPr/>
          <a:lstStyle>
            <a:lvl1pPr algn="ctr" defTabSz="914400" eaLnBrk="1" hangingPunct="1" latinLnBrk="1" rtl="0">
              <a:spcBef>
                <a:spcPct val="0"/>
              </a:spcBef>
              <a:buNone/>
              <a:defRPr sz="4400" kern="1200">
                <a:solidFill>
                  <a:schemeClr val="tx1"/>
                </a:solidFill>
                <a:latin typeface="+mj-lt"/>
                <a:ea typeface="+mj-ea"/>
                <a:cs typeface="+mj-cs"/>
              </a:defRPr>
            </a:lvl1pPr>
          </a:lstStyle>
          <a:p>
            <a:r>
              <a:rPr b="1" dirty="0" sz="2400" lang="en-US" smtClean="0">
                <a:latin typeface="Times New Roman" panose="02020603050405020304" pitchFamily="18" charset="0"/>
                <a:cs typeface="Times New Roman" panose="02020603050405020304" pitchFamily="18" charset="0"/>
              </a:rPr>
              <a:t>Conclusion/Discussion</a:t>
            </a:r>
          </a:p>
        </p:txBody>
      </p:sp>
      <p:sp>
        <p:nvSpPr>
          <p:cNvPr id="1048639" name="Rectangle 3"/>
          <p:cNvSpPr txBox="1">
            <a:spLocks noChangeArrowheads="1"/>
          </p:cNvSpPr>
          <p:nvPr/>
        </p:nvSpPr>
        <p:spPr>
          <a:xfrm>
            <a:off x="685800" y="1371600"/>
            <a:ext cx="7772400" cy="2568302"/>
          </a:xfrm>
          <a:prstGeom prst="rect"/>
        </p:spPr>
        <p:txBody>
          <a:bodyPr/>
          <a:lst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dirty="0" sz="2400" lang="en-US" smtClean="0">
                <a:latin typeface="Times New Roman" panose="02020603050405020304" pitchFamily="18" charset="0"/>
                <a:cs typeface="Times New Roman" panose="02020603050405020304" pitchFamily="18" charset="0"/>
              </a:rPr>
              <a:t>How did hypothesis turn out?</a:t>
            </a:r>
          </a:p>
          <a:p>
            <a:pPr>
              <a:lnSpc>
                <a:spcPct val="90000"/>
              </a:lnSpc>
            </a:pPr>
            <a:r>
              <a:rPr dirty="0" sz="2400" lang="en-US" smtClean="0">
                <a:latin typeface="Times New Roman" panose="02020603050405020304" pitchFamily="18" charset="0"/>
                <a:cs typeface="Times New Roman" panose="02020603050405020304" pitchFamily="18" charset="0"/>
              </a:rPr>
              <a:t>What does your work mean?</a:t>
            </a:r>
          </a:p>
          <a:p>
            <a:pPr>
              <a:lnSpc>
                <a:spcPct val="90000"/>
              </a:lnSpc>
            </a:pPr>
            <a:r>
              <a:rPr dirty="0" sz="2400" lang="en-US" smtClean="0">
                <a:latin typeface="Times New Roman" panose="02020603050405020304" pitchFamily="18" charset="0"/>
                <a:cs typeface="Times New Roman" panose="02020603050405020304" pitchFamily="18" charset="0"/>
              </a:rPr>
              <a:t>What is the big point that you want to take home?  </a:t>
            </a:r>
          </a:p>
          <a:p>
            <a:pPr>
              <a:lnSpc>
                <a:spcPct val="90000"/>
              </a:lnSpc>
            </a:pPr>
            <a:r>
              <a:rPr dirty="0" sz="2400" lang="en-US" smtClean="0">
                <a:latin typeface="Times New Roman" panose="02020603050405020304" pitchFamily="18" charset="0"/>
                <a:cs typeface="Times New Roman" panose="02020603050405020304" pitchFamily="18" charset="0"/>
              </a:rPr>
              <a:t>Usually one or two sentences</a:t>
            </a:r>
          </a:p>
          <a:p>
            <a:pPr>
              <a:lnSpc>
                <a:spcPct val="90000"/>
              </a:lnSpc>
            </a:pPr>
            <a:endParaRPr dirty="0" sz="2400" lang="en-US" smtClean="0">
              <a:latin typeface="Times New Roman" panose="02020603050405020304" pitchFamily="18" charset="0"/>
              <a:cs typeface="Times New Roman" panose="02020603050405020304" pitchFamily="18" charset="0"/>
            </a:endParaRPr>
          </a:p>
          <a:p>
            <a:pPr>
              <a:lnSpc>
                <a:spcPct val="90000"/>
              </a:lnSpc>
            </a:pPr>
            <a:endParaRPr dirty="0" sz="2400" lang="en-US" smtClean="0">
              <a:latin typeface="Times New Roman" panose="02020603050405020304" pitchFamily="18" charset="0"/>
              <a:cs typeface="Times New Roman" panose="02020603050405020304" pitchFamily="18" charset="0"/>
            </a:endParaRPr>
          </a:p>
          <a:p>
            <a:pPr>
              <a:lnSpc>
                <a:spcPct val="90000"/>
              </a:lnSpc>
            </a:pPr>
            <a:endParaRPr dirty="0" sz="2400" lang="en-US" smtClean="0">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0" name="Rectangle 1"/>
          <p:cNvSpPr/>
          <p:nvPr/>
        </p:nvSpPr>
        <p:spPr>
          <a:xfrm>
            <a:off x="107504" y="562580"/>
            <a:ext cx="8856984" cy="3055965"/>
          </a:xfrm>
          <a:prstGeom prst="rect"/>
        </p:spPr>
        <p:txBody>
          <a:bodyPr wrap="square">
            <a:spAutoFit/>
          </a:bodyPr>
          <a:p>
            <a:pPr>
              <a:lnSpc>
                <a:spcPct val="107000"/>
              </a:lnSpc>
            </a:pPr>
            <a:r>
              <a:rPr b="1" dirty="0" lang="en-US">
                <a:latin typeface="Times New Roman" panose="02020603050405020304" pitchFamily="18" charset="0"/>
                <a:ea typeface="Calibri" panose="020F0502020204030204" pitchFamily="34" charset="0"/>
                <a:cs typeface="Times New Roman" panose="02020603050405020304" pitchFamily="18" charset="0"/>
              </a:rPr>
              <a:t>ABSTRACT</a:t>
            </a:r>
            <a:endParaRPr dirty="0" sz="1600"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dirty="0" lang="en-US">
                <a:latin typeface="Times New Roman" panose="02020603050405020304" pitchFamily="18" charset="0"/>
                <a:ea typeface="Calibri" panose="020F0502020204030204" pitchFamily="34" charset="0"/>
                <a:cs typeface="Times New Roman" panose="02020603050405020304" pitchFamily="18" charset="0"/>
              </a:rPr>
              <a:t>The title of this study was “Students Difficulties in Writing English”, which was aimed at</a:t>
            </a:r>
            <a:endParaRPr dirty="0" sz="1600"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dirty="0" lang="en-US">
                <a:latin typeface="Times New Roman" panose="02020603050405020304" pitchFamily="18" charset="0"/>
                <a:ea typeface="Calibri" panose="020F0502020204030204" pitchFamily="34" charset="0"/>
                <a:cs typeface="Times New Roman" panose="02020603050405020304" pitchFamily="18" charset="0"/>
              </a:rPr>
              <a:t>knowing the students’ difficulties in writing English at third semester students. The population </a:t>
            </a:r>
            <a:r>
              <a:rPr dirty="0" lang="en-US" smtClean="0">
                <a:latin typeface="Times New Roman" panose="02020603050405020304" pitchFamily="18" charset="0"/>
                <a:ea typeface="Calibri" panose="020F0502020204030204" pitchFamily="34" charset="0"/>
                <a:cs typeface="Times New Roman" panose="02020603050405020304" pitchFamily="18" charset="0"/>
              </a:rPr>
              <a:t>of</a:t>
            </a:r>
            <a:r>
              <a:rPr dirty="0" sz="1600" lang="en-US" smtClean="0">
                <a:latin typeface="Calibri" panose="020F0502020204030204" pitchFamily="34" charset="0"/>
                <a:ea typeface="Calibri" panose="020F0502020204030204" pitchFamily="34" charset="0"/>
                <a:cs typeface="Times New Roman" panose="02020603050405020304" pitchFamily="18" charset="0"/>
              </a:rPr>
              <a:t> </a:t>
            </a:r>
            <a:r>
              <a:rPr dirty="0" lang="en-US" smtClean="0">
                <a:latin typeface="Times New Roman" panose="02020603050405020304" pitchFamily="18" charset="0"/>
                <a:ea typeface="Calibri" panose="020F0502020204030204" pitchFamily="34" charset="0"/>
                <a:cs typeface="Times New Roman" panose="02020603050405020304" pitchFamily="18" charset="0"/>
              </a:rPr>
              <a:t>this </a:t>
            </a:r>
            <a:r>
              <a:rPr dirty="0" lang="en-US">
                <a:latin typeface="Times New Roman" panose="02020603050405020304" pitchFamily="18" charset="0"/>
                <a:ea typeface="Calibri" panose="020F0502020204030204" pitchFamily="34" charset="0"/>
                <a:cs typeface="Times New Roman" panose="02020603050405020304" pitchFamily="18" charset="0"/>
              </a:rPr>
              <a:t>research was the whole students at third semester in University of Bengkulu, they were </a:t>
            </a:r>
            <a:r>
              <a:rPr dirty="0" lang="en-US" smtClean="0">
                <a:latin typeface="Times New Roman" panose="02020603050405020304" pitchFamily="18" charset="0"/>
                <a:ea typeface="Calibri" panose="020F0502020204030204" pitchFamily="34" charset="0"/>
                <a:cs typeface="Times New Roman" panose="02020603050405020304" pitchFamily="18" charset="0"/>
              </a:rPr>
              <a:t>79</a:t>
            </a:r>
            <a:r>
              <a:rPr dirty="0" sz="1600" lang="en-US" smtClean="0">
                <a:latin typeface="Calibri" panose="020F0502020204030204" pitchFamily="34" charset="0"/>
                <a:ea typeface="Calibri" panose="020F0502020204030204" pitchFamily="34" charset="0"/>
                <a:cs typeface="Times New Roman" panose="02020603050405020304" pitchFamily="18" charset="0"/>
              </a:rPr>
              <a:t> </a:t>
            </a:r>
            <a:r>
              <a:rPr dirty="0" lang="en-US" smtClean="0">
                <a:latin typeface="Times New Roman" panose="02020603050405020304" pitchFamily="18" charset="0"/>
                <a:ea typeface="Calibri" panose="020F0502020204030204" pitchFamily="34" charset="0"/>
                <a:cs typeface="Times New Roman" panose="02020603050405020304" pitchFamily="18" charset="0"/>
              </a:rPr>
              <a:t>students</a:t>
            </a:r>
            <a:r>
              <a:rPr dirty="0" lang="en-US">
                <a:latin typeface="Times New Roman" panose="02020603050405020304" pitchFamily="18" charset="0"/>
                <a:ea typeface="Calibri" panose="020F0502020204030204" pitchFamily="34" charset="0"/>
                <a:cs typeface="Times New Roman" panose="02020603050405020304" pitchFamily="18" charset="0"/>
              </a:rPr>
              <a:t>. All of them are taken as a sample of this research. The data of this research were</a:t>
            </a:r>
            <a:endParaRPr dirty="0" sz="1600" lang="en-US">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dirty="0" lang="en-US">
                <a:latin typeface="Times New Roman" panose="02020603050405020304" pitchFamily="18" charset="0"/>
                <a:ea typeface="Calibri" panose="020F0502020204030204" pitchFamily="34" charset="0"/>
                <a:cs typeface="Times New Roman" panose="02020603050405020304" pitchFamily="18" charset="0"/>
              </a:rPr>
              <a:t>obtained by using the test of writing a composition, which was scored by using </a:t>
            </a:r>
            <a:r>
              <a:rPr dirty="0" lang="en-US" smtClean="0">
                <a:latin typeface="Times New Roman" panose="02020603050405020304" pitchFamily="18" charset="0"/>
                <a:ea typeface="Calibri" panose="020F0502020204030204" pitchFamily="34" charset="0"/>
                <a:cs typeface="Times New Roman" panose="02020603050405020304" pitchFamily="18" charset="0"/>
              </a:rPr>
              <a:t>ESL</a:t>
            </a:r>
            <a:r>
              <a:rPr dirty="0" sz="1600" lang="en-US" smtClean="0">
                <a:latin typeface="Calibri" panose="020F0502020204030204" pitchFamily="34" charset="0"/>
                <a:ea typeface="Calibri" panose="020F0502020204030204" pitchFamily="34" charset="0"/>
                <a:cs typeface="Times New Roman" panose="02020603050405020304" pitchFamily="18" charset="0"/>
              </a:rPr>
              <a:t> </a:t>
            </a:r>
            <a:r>
              <a:rPr dirty="0" lang="en-US" smtClean="0">
                <a:latin typeface="Times New Roman" panose="02020603050405020304" pitchFamily="18" charset="0"/>
                <a:ea typeface="Calibri" panose="020F0502020204030204" pitchFamily="34" charset="0"/>
                <a:cs typeface="Times New Roman" panose="02020603050405020304" pitchFamily="18" charset="0"/>
              </a:rPr>
              <a:t>Composition </a:t>
            </a:r>
            <a:r>
              <a:rPr dirty="0" lang="en-US">
                <a:latin typeface="Times New Roman" panose="02020603050405020304" pitchFamily="18" charset="0"/>
                <a:ea typeface="Calibri" panose="020F0502020204030204" pitchFamily="34" charset="0"/>
                <a:cs typeface="Times New Roman" panose="02020603050405020304" pitchFamily="18" charset="0"/>
              </a:rPr>
              <a:t>Profile suggested by Jacobs, ET all (1981). Writing difficulties at the third </a:t>
            </a:r>
            <a:r>
              <a:rPr dirty="0" lang="en-US" smtClean="0">
                <a:latin typeface="Times New Roman" panose="02020603050405020304" pitchFamily="18" charset="0"/>
                <a:ea typeface="Calibri" panose="020F0502020204030204" pitchFamily="34" charset="0"/>
                <a:cs typeface="Times New Roman" panose="02020603050405020304" pitchFamily="18" charset="0"/>
              </a:rPr>
              <a:t>semester</a:t>
            </a:r>
            <a:r>
              <a:rPr dirty="0" sz="1600" lang="en-US" smtClean="0">
                <a:latin typeface="Calibri" panose="020F0502020204030204" pitchFamily="34" charset="0"/>
                <a:ea typeface="Calibri" panose="020F0502020204030204" pitchFamily="34" charset="0"/>
                <a:cs typeface="Times New Roman" panose="02020603050405020304" pitchFamily="18" charset="0"/>
              </a:rPr>
              <a:t> </a:t>
            </a:r>
            <a:r>
              <a:rPr dirty="0" lang="en-US" smtClean="0">
                <a:latin typeface="Times New Roman" panose="02020603050405020304" pitchFamily="18" charset="0"/>
                <a:ea typeface="Calibri" panose="020F0502020204030204" pitchFamily="34" charset="0"/>
                <a:cs typeface="Times New Roman" panose="02020603050405020304" pitchFamily="18" charset="0"/>
              </a:rPr>
              <a:t>varied </a:t>
            </a:r>
            <a:r>
              <a:rPr dirty="0" lang="en-US">
                <a:latin typeface="Times New Roman" panose="02020603050405020304" pitchFamily="18" charset="0"/>
                <a:ea typeface="Calibri" panose="020F0502020204030204" pitchFamily="34" charset="0"/>
                <a:cs typeface="Times New Roman" panose="02020603050405020304" pitchFamily="18" charset="0"/>
              </a:rPr>
              <a:t>in the result of the students’ score. The writing difficulty related to the </a:t>
            </a:r>
            <a:r>
              <a:rPr dirty="0" lang="en-US" smtClean="0">
                <a:latin typeface="Times New Roman" panose="02020603050405020304" pitchFamily="18" charset="0"/>
                <a:ea typeface="Calibri" panose="020F0502020204030204" pitchFamily="34" charset="0"/>
                <a:cs typeface="Times New Roman" panose="02020603050405020304" pitchFamily="18" charset="0"/>
              </a:rPr>
              <a:t>linguistics</a:t>
            </a:r>
            <a:r>
              <a:rPr dirty="0" sz="1600" lang="en-US" smtClean="0">
                <a:latin typeface="Calibri" panose="020F0502020204030204" pitchFamily="34" charset="0"/>
                <a:ea typeface="Calibri" panose="020F0502020204030204" pitchFamily="34" charset="0"/>
                <a:cs typeface="Times New Roman" panose="02020603050405020304" pitchFamily="18" charset="0"/>
              </a:rPr>
              <a:t> </a:t>
            </a:r>
            <a:r>
              <a:rPr dirty="0" lang="en-US" smtClean="0">
                <a:latin typeface="Times New Roman" panose="02020603050405020304" pitchFamily="18" charset="0"/>
                <a:ea typeface="Calibri" panose="020F0502020204030204" pitchFamily="34" charset="0"/>
                <a:cs typeface="Times New Roman" panose="02020603050405020304" pitchFamily="18" charset="0"/>
              </a:rPr>
              <a:t>difficulty </a:t>
            </a:r>
            <a:r>
              <a:rPr dirty="0" lang="en-US">
                <a:latin typeface="Times New Roman" panose="02020603050405020304" pitchFamily="18" charset="0"/>
                <a:ea typeface="Calibri" panose="020F0502020204030204" pitchFamily="34" charset="0"/>
                <a:cs typeface="Times New Roman" panose="02020603050405020304" pitchFamily="18" charset="0"/>
              </a:rPr>
              <a:t>(language use and vocabulary aspects) was most difficult one compare to the </a:t>
            </a:r>
            <a:r>
              <a:rPr dirty="0" lang="en-US" smtClean="0">
                <a:latin typeface="Times New Roman" panose="02020603050405020304" pitchFamily="18" charset="0"/>
                <a:ea typeface="Calibri" panose="020F0502020204030204" pitchFamily="34" charset="0"/>
                <a:cs typeface="Times New Roman" panose="02020603050405020304" pitchFamily="18" charset="0"/>
              </a:rPr>
              <a:t>Cognitive Difficulty </a:t>
            </a:r>
            <a:r>
              <a:rPr dirty="0" lang="en-US">
                <a:latin typeface="Times New Roman" panose="02020603050405020304" pitchFamily="18" charset="0"/>
                <a:ea typeface="Calibri" panose="020F0502020204030204" pitchFamily="34" charset="0"/>
                <a:cs typeface="Times New Roman" panose="02020603050405020304" pitchFamily="18" charset="0"/>
              </a:rPr>
              <a:t>(organization and mechanics aspects) and Physiology Difficulty (content aspect) </a:t>
            </a:r>
            <a:r>
              <a:rPr dirty="0" lang="en-US" smtClean="0">
                <a:latin typeface="Times New Roman" panose="02020603050405020304" pitchFamily="18" charset="0"/>
                <a:ea typeface="Calibri" panose="020F0502020204030204" pitchFamily="34" charset="0"/>
                <a:cs typeface="Times New Roman" panose="02020603050405020304" pitchFamily="18" charset="0"/>
              </a:rPr>
              <a:t>as</a:t>
            </a:r>
            <a:r>
              <a:rPr dirty="0" sz="1600" lang="en-US" smtClean="0">
                <a:latin typeface="Calibri" panose="020F0502020204030204" pitchFamily="34" charset="0"/>
                <a:ea typeface="Calibri" panose="020F0502020204030204" pitchFamily="34" charset="0"/>
                <a:cs typeface="Times New Roman" panose="02020603050405020304" pitchFamily="18" charset="0"/>
              </a:rPr>
              <a:t> </a:t>
            </a:r>
            <a:r>
              <a:rPr dirty="0" lang="en-US" smtClean="0">
                <a:latin typeface="Times New Roman" panose="02020603050405020304" pitchFamily="18" charset="0"/>
                <a:ea typeface="Calibri" panose="020F0502020204030204" pitchFamily="34" charset="0"/>
                <a:cs typeface="Times New Roman" panose="02020603050405020304" pitchFamily="18" charset="0"/>
              </a:rPr>
              <a:t>well</a:t>
            </a:r>
            <a:r>
              <a:rPr dirty="0" lang="en-US">
                <a:latin typeface="Times New Roman" panose="02020603050405020304" pitchFamily="18" charset="0"/>
                <a:ea typeface="Calibri" panose="020F0502020204030204" pitchFamily="34" charset="0"/>
                <a:cs typeface="Times New Roman" panose="02020603050405020304" pitchFamily="18" charset="0"/>
              </a:rPr>
              <a:t>.</a:t>
            </a:r>
            <a:endParaRPr dirty="0" sz="16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1" name="TextBox 1"/>
          <p:cNvSpPr txBox="1"/>
          <p:nvPr/>
        </p:nvSpPr>
        <p:spPr>
          <a:xfrm>
            <a:off x="609600" y="915566"/>
            <a:ext cx="7940841" cy="3611880"/>
          </a:xfrm>
          <a:prstGeom prst="rect"/>
          <a:noFill/>
        </p:spPr>
        <p:txBody>
          <a:bodyPr rtlCol="0" wrap="square">
            <a:spAutoFit/>
          </a:bodyPr>
          <a:p>
            <a:pPr indent="-342900" marL="342900">
              <a:lnSpc>
                <a:spcPct val="90000"/>
              </a:lnSpc>
              <a:buFont typeface="Arial" panose="020B0604020202020204" pitchFamily="34" charset="0"/>
              <a:buChar char="•"/>
            </a:pPr>
            <a:r>
              <a:rPr altLang="en-US" dirty="0" sz="2400" lang="en-US" smtClean="0">
                <a:latin typeface="Times New Roman" panose="02020603050405020304" pitchFamily="18" charset="0"/>
                <a:cs typeface="Times New Roman" panose="02020603050405020304" pitchFamily="18" charset="0"/>
              </a:rPr>
              <a:t>Helps </a:t>
            </a:r>
            <a:r>
              <a:rPr altLang="en-US" dirty="0" sz="2400" lang="en-US">
                <a:latin typeface="Times New Roman" panose="02020603050405020304" pitchFamily="18" charset="0"/>
                <a:cs typeface="Times New Roman" panose="02020603050405020304" pitchFamily="18" charset="0"/>
              </a:rPr>
              <a:t>you </a:t>
            </a:r>
            <a:r>
              <a:rPr altLang="en-US" b="1" dirty="0" sz="2400" lang="en-US">
                <a:solidFill>
                  <a:srgbClr val="0070C0"/>
                </a:solidFill>
                <a:latin typeface="Times New Roman" panose="02020603050405020304" pitchFamily="18" charset="0"/>
                <a:cs typeface="Times New Roman" panose="02020603050405020304" pitchFamily="18" charset="0"/>
              </a:rPr>
              <a:t>present</a:t>
            </a:r>
            <a:r>
              <a:rPr altLang="en-US" dirty="0" sz="2400" lang="en-US">
                <a:latin typeface="Times New Roman" panose="02020603050405020304" pitchFamily="18" charset="0"/>
                <a:cs typeface="Times New Roman" panose="02020603050405020304" pitchFamily="18" charset="0"/>
              </a:rPr>
              <a:t> complex information in a clear, concise </a:t>
            </a:r>
            <a:r>
              <a:rPr altLang="en-US" dirty="0" sz="2400" lang="en-US" smtClean="0">
                <a:latin typeface="Times New Roman" panose="02020603050405020304" pitchFamily="18" charset="0"/>
                <a:cs typeface="Times New Roman" panose="02020603050405020304" pitchFamily="18" charset="0"/>
              </a:rPr>
              <a:t>manner</a:t>
            </a:r>
          </a:p>
          <a:p>
            <a:pPr indent="-342900" marL="342900">
              <a:lnSpc>
                <a:spcPct val="90000"/>
              </a:lnSpc>
              <a:buFont typeface="Arial" panose="020B0604020202020204" pitchFamily="34" charset="0"/>
              <a:buChar char="•"/>
            </a:pPr>
            <a:endParaRPr altLang="en-US" dirty="0" sz="2400" lang="en-US">
              <a:latin typeface="Times New Roman" panose="02020603050405020304" pitchFamily="18" charset="0"/>
              <a:cs typeface="Times New Roman" panose="02020603050405020304" pitchFamily="18" charset="0"/>
            </a:endParaRPr>
          </a:p>
          <a:p>
            <a:pPr indent="-342900" marL="342900">
              <a:lnSpc>
                <a:spcPct val="90000"/>
              </a:lnSpc>
              <a:buFont typeface="Arial" panose="020B0604020202020204" pitchFamily="34" charset="0"/>
              <a:buChar char="•"/>
            </a:pPr>
            <a:r>
              <a:rPr altLang="en-US" dirty="0" sz="2400" lang="en-US" smtClean="0">
                <a:latin typeface="Times New Roman" panose="02020603050405020304" pitchFamily="18" charset="0"/>
                <a:cs typeface="Times New Roman" panose="02020603050405020304" pitchFamily="18" charset="0"/>
              </a:rPr>
              <a:t>Helps </a:t>
            </a:r>
            <a:r>
              <a:rPr altLang="en-US" dirty="0" sz="2400" lang="en-US">
                <a:latin typeface="Times New Roman" panose="02020603050405020304" pitchFamily="18" charset="0"/>
                <a:cs typeface="Times New Roman" panose="02020603050405020304" pitchFamily="18" charset="0"/>
              </a:rPr>
              <a:t>you </a:t>
            </a:r>
            <a:r>
              <a:rPr altLang="en-US" b="1" dirty="0" sz="2400" lang="en-US">
                <a:solidFill>
                  <a:srgbClr val="0070C0"/>
                </a:solidFill>
                <a:latin typeface="Times New Roman" panose="02020603050405020304" pitchFamily="18" charset="0"/>
                <a:cs typeface="Times New Roman" panose="02020603050405020304" pitchFamily="18" charset="0"/>
              </a:rPr>
              <a:t>read</a:t>
            </a:r>
            <a:r>
              <a:rPr altLang="en-US" dirty="0" sz="2400" lang="en-US">
                <a:latin typeface="Times New Roman" panose="02020603050405020304" pitchFamily="18" charset="0"/>
                <a:cs typeface="Times New Roman" panose="02020603050405020304" pitchFamily="18" charset="0"/>
              </a:rPr>
              <a:t> abstracts more </a:t>
            </a:r>
            <a:r>
              <a:rPr altLang="en-US" dirty="0" sz="2400" lang="en-US" smtClean="0">
                <a:latin typeface="Times New Roman" panose="02020603050405020304" pitchFamily="18" charset="0"/>
                <a:cs typeface="Times New Roman" panose="02020603050405020304" pitchFamily="18" charset="0"/>
              </a:rPr>
              <a:t>effectively</a:t>
            </a:r>
          </a:p>
          <a:p>
            <a:pPr indent="-342900" marL="342900">
              <a:lnSpc>
                <a:spcPct val="90000"/>
              </a:lnSpc>
              <a:buFont typeface="Arial" panose="020B0604020202020204" pitchFamily="34" charset="0"/>
              <a:buChar char="•"/>
            </a:pPr>
            <a:endParaRPr altLang="en-US" dirty="0" sz="2400" lang="en-US">
              <a:latin typeface="Times New Roman" panose="02020603050405020304" pitchFamily="18" charset="0"/>
              <a:cs typeface="Times New Roman" panose="02020603050405020304" pitchFamily="18" charset="0"/>
            </a:endParaRPr>
          </a:p>
          <a:p>
            <a:pPr indent="-342900" marL="342900">
              <a:lnSpc>
                <a:spcPct val="90000"/>
              </a:lnSpc>
              <a:buFont typeface="Arial" panose="020B0604020202020204" pitchFamily="34" charset="0"/>
              <a:buChar char="•"/>
            </a:pPr>
            <a:r>
              <a:rPr altLang="en-US" dirty="0" sz="2400" lang="en-US" smtClean="0">
                <a:latin typeface="Times New Roman" panose="02020603050405020304" pitchFamily="18" charset="0"/>
                <a:cs typeface="Times New Roman" panose="02020603050405020304" pitchFamily="18" charset="0"/>
              </a:rPr>
              <a:t>Helps </a:t>
            </a:r>
            <a:r>
              <a:rPr altLang="en-US" dirty="0" sz="2400" lang="en-US">
                <a:latin typeface="Times New Roman" panose="02020603050405020304" pitchFamily="18" charset="0"/>
                <a:cs typeface="Times New Roman" panose="02020603050405020304" pitchFamily="18" charset="0"/>
              </a:rPr>
              <a:t>you </a:t>
            </a:r>
            <a:r>
              <a:rPr altLang="en-US" b="1" dirty="0" sz="2400" lang="en-US">
                <a:solidFill>
                  <a:srgbClr val="0070C0"/>
                </a:solidFill>
                <a:latin typeface="Times New Roman" panose="02020603050405020304" pitchFamily="18" charset="0"/>
                <a:cs typeface="Times New Roman" panose="02020603050405020304" pitchFamily="18" charset="0"/>
              </a:rPr>
              <a:t>conduct</a:t>
            </a:r>
            <a:r>
              <a:rPr altLang="en-US" dirty="0" sz="2400" lang="en-US">
                <a:latin typeface="Times New Roman" panose="02020603050405020304" pitchFamily="18" charset="0"/>
                <a:cs typeface="Times New Roman" panose="02020603050405020304" pitchFamily="18" charset="0"/>
              </a:rPr>
              <a:t> </a:t>
            </a:r>
            <a:r>
              <a:rPr altLang="en-US" dirty="0" sz="2400" lang="en-US" smtClean="0">
                <a:latin typeface="Times New Roman" panose="02020603050405020304" pitchFamily="18" charset="0"/>
                <a:cs typeface="Times New Roman" panose="02020603050405020304" pitchFamily="18" charset="0"/>
              </a:rPr>
              <a:t>research</a:t>
            </a:r>
          </a:p>
          <a:p>
            <a:pPr indent="-342900" marL="342900">
              <a:lnSpc>
                <a:spcPct val="90000"/>
              </a:lnSpc>
              <a:buFont typeface="Arial" panose="020B0604020202020204" pitchFamily="34" charset="0"/>
              <a:buChar char="•"/>
            </a:pPr>
            <a:endParaRPr altLang="en-US" dirty="0" sz="2400" lang="en-US">
              <a:latin typeface="Times New Roman" panose="02020603050405020304" pitchFamily="18" charset="0"/>
              <a:cs typeface="Times New Roman" panose="02020603050405020304" pitchFamily="18" charset="0"/>
            </a:endParaRPr>
          </a:p>
          <a:p>
            <a:pPr indent="-342900" marL="342900">
              <a:lnSpc>
                <a:spcPct val="90000"/>
              </a:lnSpc>
              <a:buFont typeface="Arial" panose="020B0604020202020204" pitchFamily="34" charset="0"/>
              <a:buChar char="•"/>
            </a:pPr>
            <a:r>
              <a:rPr altLang="en-US" dirty="0" sz="2400" lang="en-US" smtClean="0">
                <a:latin typeface="Times New Roman" panose="02020603050405020304" pitchFamily="18" charset="0"/>
                <a:cs typeface="Times New Roman" panose="02020603050405020304" pitchFamily="18" charset="0"/>
              </a:rPr>
              <a:t>Helps </a:t>
            </a:r>
            <a:r>
              <a:rPr altLang="en-US" dirty="0" sz="2400" lang="en-US">
                <a:latin typeface="Times New Roman" panose="02020603050405020304" pitchFamily="18" charset="0"/>
                <a:cs typeface="Times New Roman" panose="02020603050405020304" pitchFamily="18" charset="0"/>
              </a:rPr>
              <a:t>you </a:t>
            </a:r>
            <a:r>
              <a:rPr altLang="en-US" b="1" dirty="0" sz="2400" lang="en-US">
                <a:solidFill>
                  <a:srgbClr val="0070C0"/>
                </a:solidFill>
                <a:latin typeface="Times New Roman" panose="02020603050405020304" pitchFamily="18" charset="0"/>
                <a:cs typeface="Times New Roman" panose="02020603050405020304" pitchFamily="18" charset="0"/>
              </a:rPr>
              <a:t>write</a:t>
            </a:r>
            <a:r>
              <a:rPr altLang="en-US" dirty="0" sz="2400" lang="en-US">
                <a:latin typeface="Times New Roman" panose="02020603050405020304" pitchFamily="18" charset="0"/>
                <a:cs typeface="Times New Roman" panose="02020603050405020304" pitchFamily="18" charset="0"/>
              </a:rPr>
              <a:t> abstracts for future </a:t>
            </a:r>
            <a:r>
              <a:rPr altLang="en-US" dirty="0" sz="2400" lang="en-US" smtClean="0">
                <a:latin typeface="Times New Roman" panose="02020603050405020304" pitchFamily="18" charset="0"/>
                <a:cs typeface="Times New Roman" panose="02020603050405020304" pitchFamily="18" charset="0"/>
              </a:rPr>
              <a:t>publications</a:t>
            </a:r>
          </a:p>
          <a:p>
            <a:pPr indent="-342900" marL="342900">
              <a:lnSpc>
                <a:spcPct val="90000"/>
              </a:lnSpc>
              <a:buFont typeface="Arial" panose="020B0604020202020204" pitchFamily="34" charset="0"/>
              <a:buChar char="•"/>
            </a:pPr>
            <a:endParaRPr altLang="en-US" dirty="0" sz="2400" lang="en-US">
              <a:latin typeface="Times New Roman" panose="02020603050405020304" pitchFamily="18" charset="0"/>
              <a:cs typeface="Times New Roman" panose="02020603050405020304" pitchFamily="18" charset="0"/>
            </a:endParaRPr>
          </a:p>
          <a:p>
            <a:pPr indent="-342900" marL="342900">
              <a:lnSpc>
                <a:spcPct val="90000"/>
              </a:lnSpc>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Helps you </a:t>
            </a:r>
            <a:r>
              <a:rPr altLang="en-US" b="1" dirty="0" sz="2400" lang="en-US">
                <a:solidFill>
                  <a:srgbClr val="0070C0"/>
                </a:solidFill>
                <a:latin typeface="Times New Roman" panose="02020603050405020304" pitchFamily="18" charset="0"/>
                <a:cs typeface="Times New Roman" panose="02020603050405020304" pitchFamily="18" charset="0"/>
              </a:rPr>
              <a:t>condense</a:t>
            </a:r>
            <a:r>
              <a:rPr altLang="en-US" dirty="0" sz="2400" lang="en-US">
                <a:latin typeface="Times New Roman" panose="02020603050405020304" pitchFamily="18" charset="0"/>
                <a:cs typeface="Times New Roman" panose="02020603050405020304" pitchFamily="18" charset="0"/>
              </a:rPr>
              <a:t> report information into a short format for database </a:t>
            </a:r>
            <a:r>
              <a:rPr altLang="en-US" dirty="0" sz="2400" lang="en-US" smtClean="0">
                <a:latin typeface="Times New Roman" panose="02020603050405020304" pitchFamily="18" charset="0"/>
                <a:cs typeface="Times New Roman" panose="02020603050405020304" pitchFamily="18" charset="0"/>
              </a:rPr>
              <a:t>searches</a:t>
            </a:r>
            <a:endParaRPr altLang="en-US" dirty="0" sz="2400" lang="en-US">
              <a:latin typeface="Times New Roman" panose="02020603050405020304" pitchFamily="18" charset="0"/>
              <a:cs typeface="Times New Roman" panose="02020603050405020304" pitchFamily="18" charset="0"/>
            </a:endParaRPr>
          </a:p>
        </p:txBody>
      </p:sp>
      <p:sp>
        <p:nvSpPr>
          <p:cNvPr id="1048592" name="TextBox 2"/>
          <p:cNvSpPr txBox="1"/>
          <p:nvPr/>
        </p:nvSpPr>
        <p:spPr>
          <a:xfrm>
            <a:off x="1403648" y="525909"/>
            <a:ext cx="6192688" cy="461665"/>
          </a:xfrm>
          <a:prstGeom prst="rect"/>
          <a:noFill/>
        </p:spPr>
        <p:txBody>
          <a:bodyPr rtlCol="0" wrap="square">
            <a:spAutoFit/>
          </a:bodyPr>
          <a:p>
            <a:r>
              <a:rPr altLang="en-US" dirty="0" sz="2400" lang="en-US"/>
              <a:t>Why Should I Know How to Write Abstracts? </a:t>
            </a:r>
            <a:endParaRPr dirty="0" sz="2400" lang="en-US">
              <a:latin typeface="Book Antiqua"/>
              <a:cs typeface="Book Antiqua"/>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3" name="TextBox 1"/>
          <p:cNvSpPr txBox="1"/>
          <p:nvPr/>
        </p:nvSpPr>
        <p:spPr>
          <a:xfrm>
            <a:off x="1331640" y="627534"/>
            <a:ext cx="5184576" cy="461665"/>
          </a:xfrm>
          <a:prstGeom prst="rect"/>
          <a:noFill/>
        </p:spPr>
        <p:txBody>
          <a:bodyPr rtlCol="0" wrap="square">
            <a:spAutoFit/>
          </a:bodyPr>
          <a:p>
            <a:r>
              <a:rPr altLang="en-US" dirty="0" sz="2400" lang="en-US"/>
              <a:t>Qualities of an Effective Abstract</a:t>
            </a:r>
            <a:endParaRPr dirty="0" sz="2400" lang="en-US">
              <a:latin typeface="Book Antiqua"/>
              <a:cs typeface="Book Antiqua"/>
            </a:endParaRPr>
          </a:p>
        </p:txBody>
      </p:sp>
      <p:sp>
        <p:nvSpPr>
          <p:cNvPr id="1048594" name="TextBox 2"/>
          <p:cNvSpPr txBox="1"/>
          <p:nvPr/>
        </p:nvSpPr>
        <p:spPr>
          <a:xfrm>
            <a:off x="347097" y="2595557"/>
            <a:ext cx="8689399" cy="2580640"/>
          </a:xfrm>
          <a:prstGeom prst="rect"/>
          <a:noFill/>
        </p:spPr>
        <p:txBody>
          <a:bodyPr rtlCol="0" wrap="square">
            <a:spAutoFit/>
          </a:bodyPr>
          <a:p>
            <a:pPr indent="-342900" lvl="0" marL="342900">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Use an introduction-body-conclusion structure in which the parts of the report are discussed in order: purpose, research questions, methods, findings, conclusions, </a:t>
            </a:r>
            <a:r>
              <a:rPr altLang="en-US" dirty="0" sz="2400" lang="en-US" smtClean="0">
                <a:latin typeface="Times New Roman" panose="02020603050405020304" pitchFamily="18" charset="0"/>
                <a:cs typeface="Times New Roman" panose="02020603050405020304" pitchFamily="18" charset="0"/>
              </a:rPr>
              <a:t>recommendations</a:t>
            </a:r>
          </a:p>
          <a:p>
            <a:pPr indent="-342900" lvl="0" marL="342900">
              <a:buFont typeface="Arial" panose="020B0604020202020204" pitchFamily="34" charset="0"/>
              <a:buChar char="•"/>
            </a:pPr>
            <a:endParaRPr altLang="en-US" dirty="0" sz="2400" lang="en-US" smtClean="0">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Follow strictly the chronology of the report</a:t>
            </a:r>
            <a:endParaRPr dirty="0" sz="2400" lang="en-US">
              <a:latin typeface="Times New Roman" panose="02020603050405020304" pitchFamily="18" charset="0"/>
              <a:cs typeface="Times New Roman" panose="02020603050405020304" pitchFamily="18" charset="0"/>
            </a:endParaRPr>
          </a:p>
          <a:p>
            <a:pPr indent="-342900" lvl="0" marL="342900">
              <a:buFont typeface="Arial" panose="020B0604020202020204" pitchFamily="34" charset="0"/>
              <a:buChar char="•"/>
            </a:pPr>
            <a:endParaRPr dirty="0" sz="2400" lang="en-US">
              <a:latin typeface="Times New Roman" panose="02020603050405020304" pitchFamily="18" charset="0"/>
              <a:cs typeface="Times New Roman" panose="02020603050405020304" pitchFamily="18" charset="0"/>
            </a:endParaRPr>
          </a:p>
        </p:txBody>
      </p:sp>
      <p:sp>
        <p:nvSpPr>
          <p:cNvPr id="1048595" name="Rectangle 4"/>
          <p:cNvSpPr/>
          <p:nvPr/>
        </p:nvSpPr>
        <p:spPr>
          <a:xfrm>
            <a:off x="347097" y="1563638"/>
            <a:ext cx="8545383" cy="802640"/>
          </a:xfrm>
          <a:prstGeom prst="rect"/>
        </p:spPr>
        <p:txBody>
          <a:bodyPr wrap="square">
            <a:spAutoFit/>
          </a:bodyPr>
          <a:p>
            <a:pPr indent="-342900" lvl="0" marL="342900">
              <a:buFont typeface="Arial" panose="020B0604020202020204" pitchFamily="34" charset="0"/>
              <a:buChar char="•"/>
            </a:pPr>
            <a:r>
              <a:rPr altLang="en-US" dirty="0" sz="2400" lang="en-US" smtClean="0">
                <a:latin typeface="Times New Roman" panose="02020603050405020304" pitchFamily="18" charset="0"/>
                <a:cs typeface="Times New Roman" panose="02020603050405020304" pitchFamily="18" charset="0"/>
              </a:rPr>
              <a:t>A </a:t>
            </a:r>
            <a:r>
              <a:rPr altLang="en-US" dirty="0" sz="2400" lang="en-US">
                <a:latin typeface="Times New Roman" panose="02020603050405020304" pitchFamily="18" charset="0"/>
                <a:cs typeface="Times New Roman" panose="02020603050405020304" pitchFamily="18" charset="0"/>
              </a:rPr>
              <a:t>well-developed paragraphs, which are unified, coherent, concise, and able to stand alone (200-300 words)</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6" name="Rectangle 1"/>
          <p:cNvSpPr/>
          <p:nvPr/>
        </p:nvSpPr>
        <p:spPr>
          <a:xfrm>
            <a:off x="395536" y="1347614"/>
            <a:ext cx="7632848" cy="461665"/>
          </a:xfrm>
          <a:prstGeom prst="rect"/>
        </p:spPr>
        <p:txBody>
          <a:bodyPr wrap="square">
            <a:spAutoFit/>
          </a:bodyPr>
          <a:p>
            <a:pPr indent="-342900" lvl="0" marL="342900">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Add no new information - merely summarizes report</a:t>
            </a:r>
            <a:endParaRPr dirty="0" sz="2400" lang="en-US">
              <a:latin typeface="Times New Roman" panose="02020603050405020304" pitchFamily="18" charset="0"/>
              <a:cs typeface="Times New Roman" panose="02020603050405020304" pitchFamily="18" charset="0"/>
            </a:endParaRPr>
          </a:p>
        </p:txBody>
      </p:sp>
      <p:sp>
        <p:nvSpPr>
          <p:cNvPr id="1048597" name="Rectangle 2"/>
          <p:cNvSpPr/>
          <p:nvPr/>
        </p:nvSpPr>
        <p:spPr>
          <a:xfrm>
            <a:off x="467544" y="2110085"/>
            <a:ext cx="8568952" cy="802640"/>
          </a:xfrm>
          <a:prstGeom prst="rect"/>
        </p:spPr>
        <p:txBody>
          <a:bodyPr wrap="square">
            <a:spAutoFit/>
          </a:bodyPr>
          <a:p>
            <a:pPr indent="-342900" lvl="0" marL="342900">
              <a:buFont typeface="Arial" panose="020B0604020202020204" pitchFamily="34" charset="0"/>
              <a:buChar char="•"/>
            </a:pPr>
            <a:r>
              <a:rPr altLang="en-US" dirty="0" sz="2400" lang="en-US">
                <a:latin typeface="Times New Roman" panose="02020603050405020304" pitchFamily="18" charset="0"/>
                <a:cs typeface="Times New Roman" panose="02020603050405020304" pitchFamily="18" charset="0"/>
              </a:rPr>
              <a:t>Contain stand-alone qualities - the abstract can be understood without reading the paper</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8" name="Rectangle 1"/>
          <p:cNvSpPr/>
          <p:nvPr/>
        </p:nvSpPr>
        <p:spPr>
          <a:xfrm>
            <a:off x="755576" y="1452721"/>
            <a:ext cx="7704856" cy="2580641"/>
          </a:xfrm>
          <a:prstGeom prst="rect"/>
        </p:spPr>
        <p:txBody>
          <a:bodyPr wrap="square">
            <a:spAutoFit/>
          </a:bodyPr>
          <a:p>
            <a:r>
              <a:rPr altLang="en-US" b="1" dirty="0" sz="2400" lang="en-US">
                <a:latin typeface="Times New Roman" panose="02020603050405020304" pitchFamily="18" charset="0"/>
                <a:cs typeface="Times New Roman" panose="02020603050405020304" pitchFamily="18" charset="0"/>
              </a:rPr>
              <a:t>Remember that an abstract typically contains: </a:t>
            </a:r>
            <a:endParaRPr altLang="en-US" b="1" dirty="0" sz="2400" lang="en-US" smtClean="0">
              <a:latin typeface="Times New Roman" panose="02020603050405020304" pitchFamily="18" charset="0"/>
              <a:cs typeface="Times New Roman" panose="02020603050405020304" pitchFamily="18" charset="0"/>
            </a:endParaRPr>
          </a:p>
          <a:p>
            <a:r>
              <a:rPr altLang="en-US" b="1" dirty="0" sz="2400" lang="en-US">
                <a:solidFill>
                  <a:srgbClr val="0070C0"/>
                </a:solidFill>
                <a:latin typeface="Times New Roman" panose="02020603050405020304" pitchFamily="18" charset="0"/>
                <a:cs typeface="Times New Roman" panose="02020603050405020304" pitchFamily="18" charset="0"/>
              </a:rPr>
              <a:t>T</a:t>
            </a:r>
            <a:r>
              <a:rPr altLang="en-US" b="1" dirty="0" sz="2400" lang="en-US" smtClean="0">
                <a:solidFill>
                  <a:srgbClr val="0070C0"/>
                </a:solidFill>
                <a:latin typeface="Times New Roman" panose="02020603050405020304" pitchFamily="18" charset="0"/>
                <a:cs typeface="Times New Roman" panose="02020603050405020304" pitchFamily="18" charset="0"/>
              </a:rPr>
              <a:t>opic</a:t>
            </a:r>
            <a:r>
              <a:rPr altLang="en-US" b="1" dirty="0" sz="2400" lang="en-US">
                <a:solidFill>
                  <a:srgbClr val="0070C0"/>
                </a:solidFill>
                <a:latin typeface="Times New Roman" panose="02020603050405020304" pitchFamily="18" charset="0"/>
                <a:cs typeface="Times New Roman" panose="02020603050405020304" pitchFamily="18" charset="0"/>
              </a:rPr>
              <a:t>, </a:t>
            </a:r>
            <a:endParaRPr altLang="en-US" b="1" dirty="0" sz="2400" lang="en-US" smtClean="0">
              <a:solidFill>
                <a:srgbClr val="0070C0"/>
              </a:solidFill>
              <a:latin typeface="Times New Roman" panose="02020603050405020304" pitchFamily="18" charset="0"/>
              <a:cs typeface="Times New Roman" panose="02020603050405020304" pitchFamily="18" charset="0"/>
            </a:endParaRPr>
          </a:p>
          <a:p>
            <a:r>
              <a:rPr altLang="en-US" b="1" dirty="0" sz="2400" lang="en-US" smtClean="0">
                <a:solidFill>
                  <a:srgbClr val="0070C0"/>
                </a:solidFill>
                <a:latin typeface="Times New Roman" panose="02020603050405020304" pitchFamily="18" charset="0"/>
                <a:cs typeface="Times New Roman" panose="02020603050405020304" pitchFamily="18" charset="0"/>
              </a:rPr>
              <a:t>Research </a:t>
            </a:r>
            <a:r>
              <a:rPr altLang="en-US" b="1" dirty="0" sz="2400" lang="en-US">
                <a:solidFill>
                  <a:srgbClr val="0070C0"/>
                </a:solidFill>
                <a:latin typeface="Times New Roman" panose="02020603050405020304" pitchFamily="18" charset="0"/>
                <a:cs typeface="Times New Roman" panose="02020603050405020304" pitchFamily="18" charset="0"/>
              </a:rPr>
              <a:t>question, </a:t>
            </a:r>
            <a:endParaRPr altLang="en-US" b="1" dirty="0" sz="2400" lang="en-US" smtClean="0">
              <a:solidFill>
                <a:srgbClr val="0070C0"/>
              </a:solidFill>
              <a:latin typeface="Times New Roman" panose="02020603050405020304" pitchFamily="18" charset="0"/>
              <a:cs typeface="Times New Roman" panose="02020603050405020304" pitchFamily="18" charset="0"/>
            </a:endParaRPr>
          </a:p>
          <a:p>
            <a:r>
              <a:rPr altLang="en-US" b="1" dirty="0" sz="2400" lang="en-US">
                <a:solidFill>
                  <a:srgbClr val="0070C0"/>
                </a:solidFill>
                <a:latin typeface="Times New Roman" panose="02020603050405020304" pitchFamily="18" charset="0"/>
                <a:cs typeface="Times New Roman" panose="02020603050405020304" pitchFamily="18" charset="0"/>
              </a:rPr>
              <a:t>M</a:t>
            </a:r>
            <a:r>
              <a:rPr altLang="en-US" b="1" dirty="0" sz="2400" lang="en-US" smtClean="0">
                <a:solidFill>
                  <a:srgbClr val="0070C0"/>
                </a:solidFill>
                <a:latin typeface="Times New Roman" panose="02020603050405020304" pitchFamily="18" charset="0"/>
                <a:cs typeface="Times New Roman" panose="02020603050405020304" pitchFamily="18" charset="0"/>
              </a:rPr>
              <a:t>ethods</a:t>
            </a:r>
            <a:r>
              <a:rPr altLang="en-US" b="1" dirty="0" sz="2400" lang="en-US">
                <a:solidFill>
                  <a:srgbClr val="0070C0"/>
                </a:solidFill>
                <a:latin typeface="Times New Roman" panose="02020603050405020304" pitchFamily="18" charset="0"/>
                <a:cs typeface="Times New Roman" panose="02020603050405020304" pitchFamily="18" charset="0"/>
              </a:rPr>
              <a:t>, </a:t>
            </a:r>
            <a:endParaRPr altLang="en-US" b="1" dirty="0" sz="2400" lang="en-US" smtClean="0">
              <a:solidFill>
                <a:srgbClr val="0070C0"/>
              </a:solidFill>
              <a:latin typeface="Times New Roman" panose="02020603050405020304" pitchFamily="18" charset="0"/>
              <a:cs typeface="Times New Roman" panose="02020603050405020304" pitchFamily="18" charset="0"/>
            </a:endParaRPr>
          </a:p>
          <a:p>
            <a:r>
              <a:rPr altLang="en-US" b="1" dirty="0" sz="2400" lang="en-US">
                <a:solidFill>
                  <a:srgbClr val="0070C0"/>
                </a:solidFill>
                <a:latin typeface="Times New Roman" panose="02020603050405020304" pitchFamily="18" charset="0"/>
                <a:cs typeface="Times New Roman" panose="02020603050405020304" pitchFamily="18" charset="0"/>
              </a:rPr>
              <a:t>R</a:t>
            </a:r>
            <a:r>
              <a:rPr altLang="en-US" b="1" dirty="0" sz="2400" lang="en-US" smtClean="0">
                <a:solidFill>
                  <a:srgbClr val="0070C0"/>
                </a:solidFill>
                <a:latin typeface="Times New Roman" panose="02020603050405020304" pitchFamily="18" charset="0"/>
                <a:cs typeface="Times New Roman" panose="02020603050405020304" pitchFamily="18" charset="0"/>
              </a:rPr>
              <a:t>esults</a:t>
            </a:r>
            <a:r>
              <a:rPr altLang="en-US" b="1" dirty="0" sz="2400" lang="en-US">
                <a:solidFill>
                  <a:srgbClr val="0070C0"/>
                </a:solidFill>
                <a:latin typeface="Times New Roman" panose="02020603050405020304" pitchFamily="18" charset="0"/>
                <a:cs typeface="Times New Roman" panose="02020603050405020304" pitchFamily="18" charset="0"/>
              </a:rPr>
              <a:t>, </a:t>
            </a:r>
            <a:endParaRPr altLang="en-US" b="1" dirty="0" sz="2400" lang="en-US" smtClean="0">
              <a:solidFill>
                <a:srgbClr val="0070C0"/>
              </a:solidFill>
              <a:latin typeface="Times New Roman" panose="02020603050405020304" pitchFamily="18" charset="0"/>
              <a:cs typeface="Times New Roman" panose="02020603050405020304" pitchFamily="18" charset="0"/>
            </a:endParaRPr>
          </a:p>
          <a:p>
            <a:r>
              <a:rPr altLang="en-US" b="1" dirty="0" sz="2400" lang="en-US">
                <a:solidFill>
                  <a:srgbClr val="0070C0"/>
                </a:solidFill>
                <a:latin typeface="Times New Roman" panose="02020603050405020304" pitchFamily="18" charset="0"/>
                <a:cs typeface="Times New Roman" panose="02020603050405020304" pitchFamily="18" charset="0"/>
              </a:rPr>
              <a:t>C</a:t>
            </a:r>
            <a:r>
              <a:rPr altLang="en-US" b="1" dirty="0" sz="2400" lang="en-US" smtClean="0">
                <a:solidFill>
                  <a:srgbClr val="0070C0"/>
                </a:solidFill>
                <a:latin typeface="Times New Roman" panose="02020603050405020304" pitchFamily="18" charset="0"/>
                <a:cs typeface="Times New Roman" panose="02020603050405020304" pitchFamily="18" charset="0"/>
              </a:rPr>
              <a:t>onclusion</a:t>
            </a:r>
            <a:endParaRPr altLang="en-US" dirty="0" sz="2400" lang="en-US" smtClean="0">
              <a:latin typeface="Times New Roman" panose="02020603050405020304" pitchFamily="18" charset="0"/>
              <a:cs typeface="Times New Roman" panose="02020603050405020304" pitchFamily="18" charset="0"/>
            </a:endParaRPr>
          </a:p>
          <a:p>
            <a:r>
              <a:rPr altLang="en-US" b="1" dirty="0" sz="2400" lang="en-US" smtClean="0">
                <a:solidFill>
                  <a:srgbClr val="0070C0"/>
                </a:solidFill>
                <a:latin typeface="Times New Roman" panose="02020603050405020304" pitchFamily="18" charset="0"/>
                <a:cs typeface="Times New Roman" panose="02020603050405020304" pitchFamily="18" charset="0"/>
              </a:rPr>
              <a:t>Recommendation </a:t>
            </a:r>
            <a:endParaRPr altLang="en-US" b="1" dirty="0" sz="2400" lang="en-US">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99" name="Rectangle 1"/>
          <p:cNvSpPr/>
          <p:nvPr/>
        </p:nvSpPr>
        <p:spPr>
          <a:xfrm>
            <a:off x="251520" y="467831"/>
            <a:ext cx="8712968" cy="3749041"/>
          </a:xfrm>
          <a:prstGeom prst="rect"/>
        </p:spPr>
        <p:txBody>
          <a:bodyPr wrap="square">
            <a:spAutoFit/>
          </a:bodyPr>
          <a:p>
            <a:pPr algn="just" lvl="0" marR="862330">
              <a:spcBef>
                <a:spcPts val="0"/>
              </a:spcBef>
              <a:spcAft>
                <a:spcPts val="0"/>
              </a:spcAft>
              <a:tabLst>
                <a:tab algn="l" pos="571500"/>
                <a:tab algn="l" pos="800100"/>
              </a:tabLst>
            </a:pPr>
            <a:r>
              <a:rPr b="1" dirty="0" sz="1400" i="1" lang="en-GB">
                <a:latin typeface="Times New Roman" panose="02020603050405020304" pitchFamily="18" charset="0"/>
                <a:ea typeface="Arial Unicode MS" panose="020B0604020202020204" pitchFamily="34" charset="-128"/>
                <a:cs typeface="Times New Roman" panose="02020603050405020304" pitchFamily="18" charset="0"/>
              </a:rPr>
              <a:t>Topic sentence - Introduction </a:t>
            </a:r>
            <a:r>
              <a:rPr b="1" dirty="0" sz="1400" lang="en-GB">
                <a:latin typeface="Times New Roman" panose="02020603050405020304" pitchFamily="18" charset="0"/>
                <a:ea typeface="Arial Unicode MS" panose="020B0604020202020204" pitchFamily="34" charset="-128"/>
                <a:cs typeface="Times New Roman" panose="02020603050405020304" pitchFamily="18" charset="0"/>
              </a:rPr>
              <a:t>(optional)</a:t>
            </a:r>
            <a:endParaRPr b="1" dirty="0" sz="1400" lang="en-US">
              <a:latin typeface="Times New Roman" panose="02020603050405020304" pitchFamily="18" charset="0"/>
              <a:ea typeface="Arial Unicode MS" panose="020B0604020202020204" pitchFamily="34" charset="-128"/>
              <a:cs typeface="Times New Roman" panose="02020603050405020304" pitchFamily="18" charset="0"/>
            </a:endParaRPr>
          </a:p>
          <a:p>
            <a:pPr algn="just" indent="-228600" marL="800100" marR="862330">
              <a:spcBef>
                <a:spcPts val="0"/>
              </a:spcBef>
              <a:spcAft>
                <a:spcPts val="0"/>
              </a:spcAft>
              <a:tabLst>
                <a:tab algn="l" pos="571500"/>
                <a:tab algn="l" pos="800100"/>
              </a:tabLst>
            </a:pPr>
            <a:r>
              <a:rPr dirty="0" sz="1400" lang="en-GB" smtClean="0">
                <a:latin typeface="Times New Roman" panose="02020603050405020304" pitchFamily="18" charset="0"/>
                <a:ea typeface="Arial Unicode MS" panose="020B0604020202020204" pitchFamily="34" charset="-128"/>
                <a:cs typeface="Times New Roman" panose="02020603050405020304" pitchFamily="18" charset="0"/>
              </a:rPr>
              <a:t>Introduces </a:t>
            </a:r>
            <a:r>
              <a:rPr dirty="0" sz="1400" lang="en-GB">
                <a:latin typeface="Times New Roman" panose="02020603050405020304" pitchFamily="18" charset="0"/>
                <a:ea typeface="Arial Unicode MS" panose="020B0604020202020204" pitchFamily="34" charset="-128"/>
                <a:cs typeface="Times New Roman" panose="02020603050405020304" pitchFamily="18" charset="0"/>
              </a:rPr>
              <a:t>the topic of the study and the reasons for its </a:t>
            </a:r>
            <a:r>
              <a:rPr dirty="0" sz="1400" lang="en-GB" smtClean="0">
                <a:latin typeface="Times New Roman" panose="02020603050405020304" pitchFamily="18" charset="0"/>
                <a:ea typeface="Arial Unicode MS" panose="020B0604020202020204" pitchFamily="34" charset="-128"/>
                <a:cs typeface="Times New Roman" panose="02020603050405020304" pitchFamily="18" charset="0"/>
              </a:rPr>
              <a:t>investigation.</a:t>
            </a:r>
            <a:endParaRPr dirty="0" sz="1400" lang="en-US">
              <a:latin typeface="Times New Roman" panose="02020603050405020304" pitchFamily="18" charset="0"/>
              <a:ea typeface="Arial Unicode MS" panose="020B0604020202020204" pitchFamily="34" charset="-128"/>
              <a:cs typeface="Times New Roman" panose="02020603050405020304" pitchFamily="18" charset="0"/>
            </a:endParaRPr>
          </a:p>
          <a:p>
            <a:pPr algn="just" indent="-228600" marL="800100" marR="862330">
              <a:spcBef>
                <a:spcPts val="0"/>
              </a:spcBef>
              <a:spcAft>
                <a:spcPts val="0"/>
              </a:spcAft>
              <a:tabLst>
                <a:tab algn="l" pos="571500"/>
                <a:tab algn="l" pos="800100"/>
              </a:tabLst>
            </a:pPr>
            <a:endParaRPr dirty="0" sz="1400" i="1" lang="en-US" smtClean="0">
              <a:latin typeface="Times New Roman" panose="02020603050405020304" pitchFamily="18" charset="0"/>
              <a:ea typeface="Arial Unicode MS" panose="020B0604020202020204" pitchFamily="34" charset="-128"/>
              <a:cs typeface="Times New Roman" panose="02020603050405020304" pitchFamily="18" charset="0"/>
            </a:endParaRPr>
          </a:p>
          <a:p>
            <a:pPr algn="just" indent="-228600" marL="800100" marR="862330">
              <a:spcBef>
                <a:spcPts val="0"/>
              </a:spcBef>
              <a:spcAft>
                <a:spcPts val="0"/>
              </a:spcAft>
              <a:tabLst>
                <a:tab algn="l" pos="571500"/>
                <a:tab algn="l" pos="800100"/>
              </a:tabLst>
            </a:pPr>
            <a:r>
              <a:rPr b="1" dirty="0" sz="1400" lang="en-GB" smtClean="0">
                <a:latin typeface="Times New Roman" panose="02020603050405020304" pitchFamily="18" charset="0"/>
                <a:ea typeface="Arial Unicode MS" panose="020B0604020202020204" pitchFamily="34" charset="-128"/>
                <a:cs typeface="Times New Roman" panose="02020603050405020304" pitchFamily="18" charset="0"/>
              </a:rPr>
              <a:t>Subject/Purpose</a:t>
            </a:r>
            <a:endParaRPr b="1" dirty="0" sz="1400" lang="en-US">
              <a:latin typeface="Times New Roman" panose="02020603050405020304" pitchFamily="18" charset="0"/>
              <a:ea typeface="Arial Unicode MS" panose="020B0604020202020204" pitchFamily="34" charset="-128"/>
              <a:cs typeface="Times New Roman" panose="02020603050405020304" pitchFamily="18" charset="0"/>
            </a:endParaRPr>
          </a:p>
          <a:p>
            <a:pPr algn="just" indent="-228600" marL="800100" marR="862330">
              <a:spcBef>
                <a:spcPts val="0"/>
              </a:spcBef>
              <a:spcAft>
                <a:spcPts val="0"/>
              </a:spcAft>
              <a:tabLst>
                <a:tab algn="l" pos="571500"/>
                <a:tab algn="l" pos="800100"/>
              </a:tabLst>
            </a:pPr>
            <a:r>
              <a:rPr dirty="0" sz="1400" lang="en-GB">
                <a:latin typeface="Times New Roman" panose="02020603050405020304" pitchFamily="18" charset="0"/>
                <a:ea typeface="Arial Unicode MS" panose="020B0604020202020204" pitchFamily="34" charset="-128"/>
                <a:cs typeface="Times New Roman" panose="02020603050405020304" pitchFamily="18" charset="0"/>
              </a:rPr>
              <a:t>	What is this project about? Why is this project interesting or important?</a:t>
            </a:r>
            <a:endParaRPr dirty="0" sz="1400" lang="en-US">
              <a:latin typeface="Times New Roman" panose="02020603050405020304" pitchFamily="18" charset="0"/>
              <a:ea typeface="Arial Unicode MS" panose="020B0604020202020204" pitchFamily="34" charset="-128"/>
              <a:cs typeface="Times New Roman" panose="02020603050405020304" pitchFamily="18" charset="0"/>
            </a:endParaRPr>
          </a:p>
          <a:p>
            <a:pPr algn="just" indent="-228600" marL="800100" marR="862330">
              <a:spcBef>
                <a:spcPts val="0"/>
              </a:spcBef>
              <a:spcAft>
                <a:spcPts val="0"/>
              </a:spcAft>
              <a:tabLst>
                <a:tab algn="l" pos="571500"/>
                <a:tab algn="l" pos="800100"/>
              </a:tabLst>
            </a:pPr>
            <a:r>
              <a:rPr dirty="0" sz="1400" lang="en-GB">
                <a:latin typeface="Times New Roman" panose="02020603050405020304" pitchFamily="18" charset="0"/>
                <a:ea typeface="Arial Unicode MS" panose="020B0604020202020204" pitchFamily="34" charset="-128"/>
                <a:cs typeface="Times New Roman" panose="02020603050405020304" pitchFamily="18" charset="0"/>
              </a:rPr>
              <a:t> </a:t>
            </a:r>
            <a:endParaRPr dirty="0" sz="1400" lang="en-US" smtClean="0">
              <a:latin typeface="Times New Roman" panose="02020603050405020304" pitchFamily="18" charset="0"/>
              <a:ea typeface="Arial Unicode MS" panose="020B0604020202020204" pitchFamily="34" charset="-128"/>
              <a:cs typeface="Times New Roman" panose="02020603050405020304" pitchFamily="18" charset="0"/>
            </a:endParaRPr>
          </a:p>
          <a:p>
            <a:pPr indent="-228600" marL="800100" marR="862330">
              <a:spcBef>
                <a:spcPts val="0"/>
              </a:spcBef>
              <a:spcAft>
                <a:spcPts val="0"/>
              </a:spcAft>
              <a:tabLst>
                <a:tab algn="l" pos="571500"/>
                <a:tab algn="l" pos="800100"/>
              </a:tabLst>
            </a:pPr>
            <a:r>
              <a:rPr b="1" dirty="0" sz="1400" lang="en-GB" smtClean="0">
                <a:latin typeface="Times New Roman" panose="02020603050405020304" pitchFamily="18" charset="0"/>
                <a:ea typeface="Arial Unicode MS" panose="020B0604020202020204" pitchFamily="34" charset="-128"/>
                <a:cs typeface="Times New Roman" panose="02020603050405020304" pitchFamily="18" charset="0"/>
              </a:rPr>
              <a:t>Hypothesis/Prediction</a:t>
            </a:r>
            <a:r>
              <a:rPr b="1" dirty="0" sz="1400" lang="en-GB">
                <a:latin typeface="Times New Roman" panose="02020603050405020304" pitchFamily="18" charset="0"/>
                <a:ea typeface="Arial Unicode MS" panose="020B0604020202020204" pitchFamily="34" charset="-128"/>
                <a:cs typeface="Times New Roman" panose="02020603050405020304" pitchFamily="18" charset="0"/>
              </a:rPr>
              <a:t/>
            </a:r>
            <a:br>
              <a:rPr b="1" dirty="0" sz="1400" lang="en-GB">
                <a:latin typeface="Times New Roman" panose="02020603050405020304" pitchFamily="18" charset="0"/>
                <a:ea typeface="Arial Unicode MS" panose="020B0604020202020204" pitchFamily="34" charset="-128"/>
                <a:cs typeface="Times New Roman" panose="02020603050405020304" pitchFamily="18" charset="0"/>
              </a:rPr>
            </a:br>
            <a:r>
              <a:rPr dirty="0" sz="1400" lang="en-GB">
                <a:latin typeface="Times New Roman" panose="02020603050405020304" pitchFamily="18" charset="0"/>
                <a:ea typeface="Arial Unicode MS" panose="020B0604020202020204" pitchFamily="34" charset="-128"/>
                <a:cs typeface="Times New Roman" panose="02020603050405020304" pitchFamily="18" charset="0"/>
              </a:rPr>
              <a:t>What did you think you would find? </a:t>
            </a:r>
            <a:r>
              <a:rPr dirty="0" sz="1400" lang="en-GB" smtClean="0">
                <a:latin typeface="Times New Roman" panose="02020603050405020304" pitchFamily="18" charset="0"/>
                <a:ea typeface="Arial Unicode MS" panose="020B0604020202020204" pitchFamily="34" charset="-128"/>
                <a:cs typeface="Times New Roman" panose="02020603050405020304" pitchFamily="18" charset="0"/>
              </a:rPr>
              <a:t>Why?</a:t>
            </a:r>
            <a:endParaRPr dirty="0" sz="1400" lang="en-US" smtClean="0">
              <a:latin typeface="Times New Roman" panose="02020603050405020304" pitchFamily="18" charset="0"/>
              <a:ea typeface="Arial Unicode MS" panose="020B0604020202020204" pitchFamily="34" charset="-128"/>
              <a:cs typeface="Times New Roman" panose="02020603050405020304" pitchFamily="18" charset="0"/>
            </a:endParaRPr>
          </a:p>
          <a:p>
            <a:pPr indent="-228600" marL="800100" marR="862330">
              <a:spcBef>
                <a:spcPts val="0"/>
              </a:spcBef>
              <a:spcAft>
                <a:spcPts val="0"/>
              </a:spcAft>
              <a:tabLst>
                <a:tab algn="l" pos="571500"/>
                <a:tab algn="l" pos="800100"/>
              </a:tabLst>
            </a:pPr>
            <a:endParaRPr dirty="0" sz="1400" i="1" lang="en-US">
              <a:latin typeface="Times New Roman" panose="02020603050405020304" pitchFamily="18" charset="0"/>
              <a:ea typeface="Arial Unicode MS" panose="020B0604020202020204" pitchFamily="34" charset="-128"/>
              <a:cs typeface="Times New Roman" panose="02020603050405020304" pitchFamily="18" charset="0"/>
            </a:endParaRPr>
          </a:p>
          <a:p>
            <a:pPr indent="-228600" marL="800100" marR="862330">
              <a:spcBef>
                <a:spcPts val="0"/>
              </a:spcBef>
              <a:spcAft>
                <a:spcPts val="0"/>
              </a:spcAft>
              <a:tabLst>
                <a:tab algn="l" pos="571500"/>
                <a:tab algn="l" pos="800100"/>
              </a:tabLst>
            </a:pPr>
            <a:r>
              <a:rPr b="1" dirty="0" sz="1400" lang="en-GB" smtClean="0">
                <a:latin typeface="Times New Roman" panose="02020603050405020304" pitchFamily="18" charset="0"/>
                <a:ea typeface="Arial Unicode MS" panose="020B0604020202020204" pitchFamily="34" charset="-128"/>
                <a:cs typeface="Times New Roman" panose="02020603050405020304" pitchFamily="18" charset="0"/>
              </a:rPr>
              <a:t>Approach/Methodology</a:t>
            </a:r>
            <a:r>
              <a:rPr b="1" dirty="0" sz="1400" lang="en-GB">
                <a:latin typeface="Times New Roman" panose="02020603050405020304" pitchFamily="18" charset="0"/>
                <a:ea typeface="Arial Unicode MS" panose="020B0604020202020204" pitchFamily="34" charset="-128"/>
                <a:cs typeface="Times New Roman" panose="02020603050405020304" pitchFamily="18" charset="0"/>
              </a:rPr>
              <a:t/>
            </a:r>
            <a:br>
              <a:rPr b="1" dirty="0" sz="1400" lang="en-GB">
                <a:latin typeface="Times New Roman" panose="02020603050405020304" pitchFamily="18" charset="0"/>
                <a:ea typeface="Arial Unicode MS" panose="020B0604020202020204" pitchFamily="34" charset="-128"/>
                <a:cs typeface="Times New Roman" panose="02020603050405020304" pitchFamily="18" charset="0"/>
              </a:rPr>
            </a:br>
            <a:r>
              <a:rPr dirty="0" sz="1400" lang="en-GB">
                <a:latin typeface="Times New Roman" panose="02020603050405020304" pitchFamily="18" charset="0"/>
                <a:ea typeface="Arial Unicode MS" panose="020B0604020202020204" pitchFamily="34" charset="-128"/>
                <a:cs typeface="Times New Roman" panose="02020603050405020304" pitchFamily="18" charset="0"/>
              </a:rPr>
              <a:t>Briefly explain the approach/methodology you followed in order to test your </a:t>
            </a:r>
            <a:r>
              <a:rPr dirty="0" sz="1400" lang="en-GB" smtClean="0">
                <a:latin typeface="Times New Roman" panose="02020603050405020304" pitchFamily="18" charset="0"/>
                <a:ea typeface="Arial Unicode MS" panose="020B0604020202020204" pitchFamily="34" charset="-128"/>
                <a:cs typeface="Times New Roman" panose="02020603050405020304" pitchFamily="18" charset="0"/>
              </a:rPr>
              <a:t>prediction.</a:t>
            </a:r>
            <a:endParaRPr dirty="0" sz="1400" lang="en-US" smtClean="0">
              <a:latin typeface="Times New Roman" panose="02020603050405020304" pitchFamily="18" charset="0"/>
              <a:ea typeface="Arial Unicode MS" panose="020B0604020202020204" pitchFamily="34" charset="-128"/>
              <a:cs typeface="Times New Roman" panose="02020603050405020304" pitchFamily="18" charset="0"/>
            </a:endParaRPr>
          </a:p>
          <a:p>
            <a:pPr indent="-228600" marL="800100" marR="862330">
              <a:spcBef>
                <a:spcPts val="0"/>
              </a:spcBef>
              <a:spcAft>
                <a:spcPts val="0"/>
              </a:spcAft>
              <a:tabLst>
                <a:tab algn="l" pos="571500"/>
                <a:tab algn="l" pos="800100"/>
              </a:tabLst>
            </a:pPr>
            <a:endParaRPr dirty="0" sz="1400" i="1" lang="en-US">
              <a:latin typeface="Times New Roman" panose="02020603050405020304" pitchFamily="18" charset="0"/>
              <a:ea typeface="Arial Unicode MS" panose="020B0604020202020204" pitchFamily="34" charset="-128"/>
              <a:cs typeface="Times New Roman" panose="02020603050405020304" pitchFamily="18" charset="0"/>
            </a:endParaRPr>
          </a:p>
          <a:p>
            <a:pPr indent="-228600" marL="800100" marR="862330">
              <a:spcBef>
                <a:spcPts val="0"/>
              </a:spcBef>
              <a:spcAft>
                <a:spcPts val="0"/>
              </a:spcAft>
              <a:tabLst>
                <a:tab algn="l" pos="571500"/>
                <a:tab algn="l" pos="800100"/>
              </a:tabLst>
            </a:pPr>
            <a:r>
              <a:rPr b="1" dirty="0" sz="1400" lang="en-GB" smtClean="0">
                <a:latin typeface="Times New Roman" panose="02020603050405020304" pitchFamily="18" charset="0"/>
                <a:ea typeface="Arial Unicode MS" panose="020B0604020202020204" pitchFamily="34" charset="-128"/>
                <a:cs typeface="Times New Roman" panose="02020603050405020304" pitchFamily="18" charset="0"/>
              </a:rPr>
              <a:t>Findings/Discussion</a:t>
            </a:r>
            <a:r>
              <a:rPr b="1" dirty="0" sz="1400" lang="en-GB">
                <a:latin typeface="Times New Roman" panose="02020603050405020304" pitchFamily="18" charset="0"/>
                <a:ea typeface="Arial Unicode MS" panose="020B0604020202020204" pitchFamily="34" charset="-128"/>
                <a:cs typeface="Times New Roman" panose="02020603050405020304" pitchFamily="18" charset="0"/>
              </a:rPr>
              <a:t/>
            </a:r>
            <a:br>
              <a:rPr b="1" dirty="0" sz="1400" lang="en-GB">
                <a:latin typeface="Times New Roman" panose="02020603050405020304" pitchFamily="18" charset="0"/>
                <a:ea typeface="Arial Unicode MS" panose="020B0604020202020204" pitchFamily="34" charset="-128"/>
                <a:cs typeface="Times New Roman" panose="02020603050405020304" pitchFamily="18" charset="0"/>
              </a:rPr>
            </a:br>
            <a:r>
              <a:rPr dirty="0" sz="1400" lang="en-GB">
                <a:latin typeface="Times New Roman" panose="02020603050405020304" pitchFamily="18" charset="0"/>
                <a:ea typeface="Arial Unicode MS" panose="020B0604020202020204" pitchFamily="34" charset="-128"/>
                <a:cs typeface="Times New Roman" panose="02020603050405020304" pitchFamily="18" charset="0"/>
              </a:rPr>
              <a:t>What did you find when you performed your test? And are your results consistent with your initial hypothesis and prediction? Why or why </a:t>
            </a:r>
            <a:r>
              <a:rPr dirty="0" sz="1400" lang="en-GB" smtClean="0">
                <a:latin typeface="Times New Roman" panose="02020603050405020304" pitchFamily="18" charset="0"/>
                <a:ea typeface="Arial Unicode MS" panose="020B0604020202020204" pitchFamily="34" charset="-128"/>
                <a:cs typeface="Times New Roman" panose="02020603050405020304" pitchFamily="18" charset="0"/>
              </a:rPr>
              <a:t>not?</a:t>
            </a:r>
            <a:endParaRPr dirty="0" sz="1400" lang="en-US" smtClean="0">
              <a:latin typeface="Times New Roman" panose="02020603050405020304" pitchFamily="18" charset="0"/>
              <a:ea typeface="Arial Unicode MS" panose="020B0604020202020204" pitchFamily="34" charset="-128"/>
              <a:cs typeface="Times New Roman" panose="02020603050405020304" pitchFamily="18" charset="0"/>
            </a:endParaRPr>
          </a:p>
          <a:p>
            <a:pPr indent="-228600" marL="800100" marR="862330">
              <a:spcBef>
                <a:spcPts val="0"/>
              </a:spcBef>
              <a:spcAft>
                <a:spcPts val="0"/>
              </a:spcAft>
              <a:tabLst>
                <a:tab algn="l" pos="571500"/>
                <a:tab algn="l" pos="800100"/>
              </a:tabLst>
            </a:pPr>
            <a:endParaRPr dirty="0" sz="1400" i="1" lang="en-US">
              <a:latin typeface="Times New Roman" panose="02020603050405020304" pitchFamily="18" charset="0"/>
              <a:ea typeface="Arial Unicode MS" panose="020B0604020202020204" pitchFamily="34" charset="-128"/>
              <a:cs typeface="Times New Roman" panose="02020603050405020304" pitchFamily="18" charset="0"/>
            </a:endParaRPr>
          </a:p>
          <a:p>
            <a:pPr indent="-228600" marL="800100" marR="862330">
              <a:spcBef>
                <a:spcPts val="0"/>
              </a:spcBef>
              <a:spcAft>
                <a:spcPts val="0"/>
              </a:spcAft>
              <a:tabLst>
                <a:tab algn="l" pos="571500"/>
                <a:tab algn="l" pos="800100"/>
              </a:tabLst>
            </a:pPr>
            <a:r>
              <a:rPr b="1" dirty="0" sz="1400" lang="en-GB" smtClean="0">
                <a:latin typeface="Times New Roman" panose="02020603050405020304" pitchFamily="18" charset="0"/>
                <a:ea typeface="Arial Unicode MS" panose="020B0604020202020204" pitchFamily="34" charset="-128"/>
                <a:cs typeface="Times New Roman" panose="02020603050405020304" pitchFamily="18" charset="0"/>
              </a:rPr>
              <a:t>Conclusion</a:t>
            </a:r>
            <a:r>
              <a:rPr b="1" dirty="0" sz="1400" lang="en-GB">
                <a:latin typeface="Times New Roman" panose="02020603050405020304" pitchFamily="18" charset="0"/>
                <a:ea typeface="Arial Unicode MS" panose="020B0604020202020204" pitchFamily="34" charset="-128"/>
                <a:cs typeface="Times New Roman" panose="02020603050405020304" pitchFamily="18" charset="0"/>
              </a:rPr>
              <a:t/>
            </a:r>
            <a:br>
              <a:rPr b="1" dirty="0" sz="1400" lang="en-GB">
                <a:latin typeface="Times New Roman" panose="02020603050405020304" pitchFamily="18" charset="0"/>
                <a:ea typeface="Arial Unicode MS" panose="020B0604020202020204" pitchFamily="34" charset="-128"/>
                <a:cs typeface="Times New Roman" panose="02020603050405020304" pitchFamily="18" charset="0"/>
              </a:rPr>
            </a:br>
            <a:r>
              <a:rPr dirty="0" sz="1400" lang="en-GB">
                <a:latin typeface="Times New Roman" panose="02020603050405020304" pitchFamily="18" charset="0"/>
                <a:ea typeface="Arial Unicode MS" panose="020B0604020202020204" pitchFamily="34" charset="-128"/>
                <a:cs typeface="Times New Roman" panose="02020603050405020304" pitchFamily="18" charset="0"/>
              </a:rPr>
              <a:t>What do these results mean? Why should anyone become excited or interested in your findings?</a:t>
            </a:r>
            <a:endParaRPr dirty="0" sz="1400" lang="en-US">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0" name="TextBox 5"/>
          <p:cNvSpPr txBox="1"/>
          <p:nvPr/>
        </p:nvSpPr>
        <p:spPr>
          <a:xfrm>
            <a:off x="251520" y="915566"/>
            <a:ext cx="8784976" cy="3647441"/>
          </a:xfrm>
          <a:prstGeom prst="rect"/>
          <a:noFill/>
        </p:spPr>
        <p:txBody>
          <a:bodyPr rtlCol="0" wrap="square">
            <a:spAutoFit/>
          </a:bodyPr>
          <a:p>
            <a:pPr indent="-457200" marL="457200"/>
            <a:r>
              <a:rPr altLang="en-US" b="1" dirty="0" sz="2400" lang="en-US">
                <a:latin typeface="Times New Roman" panose="02020603050405020304" pitchFamily="18" charset="0"/>
                <a:cs typeface="Times New Roman" panose="02020603050405020304" pitchFamily="18" charset="0"/>
              </a:rPr>
              <a:t>Step-by-Step Process:</a:t>
            </a:r>
          </a:p>
          <a:p>
            <a:pPr indent="-457200" marL="457200"/>
            <a:endParaRPr altLang="en-US" b="1" dirty="0" sz="2400" lang="en-US">
              <a:latin typeface="Times New Roman" panose="02020603050405020304" pitchFamily="18" charset="0"/>
              <a:cs typeface="Times New Roman" panose="02020603050405020304" pitchFamily="18" charset="0"/>
            </a:endParaRPr>
          </a:p>
          <a:p>
            <a:pPr indent="-457200" marL="457200">
              <a:buFontTx/>
              <a:buAutoNum type="arabicPeriod"/>
            </a:pPr>
            <a:r>
              <a:rPr altLang="en-US" dirty="0" sz="2400" lang="en-US">
                <a:latin typeface="Times New Roman" panose="02020603050405020304" pitchFamily="18" charset="0"/>
                <a:cs typeface="Times New Roman" panose="02020603050405020304" pitchFamily="18" charset="0"/>
              </a:rPr>
              <a:t>Write </a:t>
            </a:r>
            <a:r>
              <a:rPr altLang="en-US" dirty="0" sz="2400" lang="en-US">
                <a:solidFill>
                  <a:srgbClr val="0070C0"/>
                </a:solidFill>
                <a:latin typeface="Times New Roman" panose="02020603050405020304" pitchFamily="18" charset="0"/>
                <a:cs typeface="Times New Roman" panose="02020603050405020304" pitchFamily="18" charset="0"/>
              </a:rPr>
              <a:t>1-2 introduction sentences </a:t>
            </a:r>
            <a:r>
              <a:rPr altLang="en-US" dirty="0" sz="2400" lang="en-US">
                <a:latin typeface="Times New Roman" panose="02020603050405020304" pitchFamily="18" charset="0"/>
                <a:cs typeface="Times New Roman" panose="02020603050405020304" pitchFamily="18" charset="0"/>
              </a:rPr>
              <a:t>that explain topic, purpose, and research question(s). </a:t>
            </a:r>
          </a:p>
          <a:p>
            <a:pPr indent="-457200" marL="457200">
              <a:buFontTx/>
              <a:buAutoNum type="arabicPeriod"/>
            </a:pPr>
            <a:r>
              <a:rPr altLang="en-US" dirty="0" sz="2400" lang="en-US">
                <a:latin typeface="Times New Roman" panose="02020603050405020304" pitchFamily="18" charset="0"/>
                <a:cs typeface="Times New Roman" panose="02020603050405020304" pitchFamily="18" charset="0"/>
              </a:rPr>
              <a:t>Write </a:t>
            </a:r>
            <a:r>
              <a:rPr altLang="en-US" dirty="0" sz="2400" lang="en-US">
                <a:solidFill>
                  <a:srgbClr val="0070C0"/>
                </a:solidFill>
                <a:latin typeface="Times New Roman" panose="02020603050405020304" pitchFamily="18" charset="0"/>
                <a:cs typeface="Times New Roman" panose="02020603050405020304" pitchFamily="18" charset="0"/>
              </a:rPr>
              <a:t>1-2 sentences describing your </a:t>
            </a:r>
            <a:r>
              <a:rPr altLang="en-US" dirty="0" sz="2400" lang="en-US">
                <a:latin typeface="Times New Roman" panose="02020603050405020304" pitchFamily="18" charset="0"/>
                <a:cs typeface="Times New Roman" panose="02020603050405020304" pitchFamily="18" charset="0"/>
              </a:rPr>
              <a:t>research </a:t>
            </a:r>
            <a:r>
              <a:rPr altLang="en-US" dirty="0" sz="2400" lang="en-US">
                <a:solidFill>
                  <a:srgbClr val="0070C0"/>
                </a:solidFill>
                <a:latin typeface="Times New Roman" panose="02020603050405020304" pitchFamily="18" charset="0"/>
                <a:cs typeface="Times New Roman" panose="02020603050405020304" pitchFamily="18" charset="0"/>
              </a:rPr>
              <a:t>methods</a:t>
            </a:r>
            <a:r>
              <a:rPr altLang="en-US" dirty="0" sz="2400" lang="en-US">
                <a:latin typeface="Times New Roman" panose="02020603050405020304" pitchFamily="18" charset="0"/>
                <a:cs typeface="Times New Roman" panose="02020603050405020304" pitchFamily="18" charset="0"/>
              </a:rPr>
              <a:t> (this may also include the type of data analysis you used).</a:t>
            </a:r>
          </a:p>
          <a:p>
            <a:pPr indent="-457200" marL="457200">
              <a:buFontTx/>
              <a:buAutoNum type="arabicPeriod"/>
            </a:pPr>
            <a:r>
              <a:rPr altLang="en-US" dirty="0" sz="2400" lang="en-US">
                <a:latin typeface="Times New Roman" panose="02020603050405020304" pitchFamily="18" charset="0"/>
                <a:cs typeface="Times New Roman" panose="02020603050405020304" pitchFamily="18" charset="0"/>
              </a:rPr>
              <a:t>Write </a:t>
            </a:r>
            <a:r>
              <a:rPr altLang="en-US" dirty="0" sz="2400" lang="en-US">
                <a:solidFill>
                  <a:srgbClr val="0070C0"/>
                </a:solidFill>
                <a:latin typeface="Times New Roman" panose="02020603050405020304" pitchFamily="18" charset="0"/>
                <a:cs typeface="Times New Roman" panose="02020603050405020304" pitchFamily="18" charset="0"/>
              </a:rPr>
              <a:t>1-2 sentences describing the results </a:t>
            </a:r>
            <a:r>
              <a:rPr altLang="en-US" dirty="0" sz="2400" lang="en-US">
                <a:latin typeface="Times New Roman" panose="02020603050405020304" pitchFamily="18" charset="0"/>
                <a:cs typeface="Times New Roman" panose="02020603050405020304" pitchFamily="18" charset="0"/>
              </a:rPr>
              <a:t>/ findings.</a:t>
            </a:r>
          </a:p>
          <a:p>
            <a:pPr indent="-457200" marL="457200">
              <a:buFontTx/>
              <a:buAutoNum type="arabicPeriod"/>
            </a:pPr>
            <a:r>
              <a:rPr altLang="en-US" dirty="0" sz="2400" lang="en-US">
                <a:latin typeface="Times New Roman" panose="02020603050405020304" pitchFamily="18" charset="0"/>
                <a:cs typeface="Times New Roman" panose="02020603050405020304" pitchFamily="18" charset="0"/>
              </a:rPr>
              <a:t>Write </a:t>
            </a:r>
            <a:r>
              <a:rPr altLang="en-US" dirty="0" sz="2400" lang="en-US">
                <a:solidFill>
                  <a:srgbClr val="0070C0"/>
                </a:solidFill>
                <a:latin typeface="Times New Roman" panose="02020603050405020304" pitchFamily="18" charset="0"/>
                <a:cs typeface="Times New Roman" panose="02020603050405020304" pitchFamily="18" charset="0"/>
              </a:rPr>
              <a:t>1-2 sentences </a:t>
            </a:r>
            <a:r>
              <a:rPr altLang="en-US" dirty="0" sz="2400" lang="en-US">
                <a:latin typeface="Times New Roman" panose="02020603050405020304" pitchFamily="18" charset="0"/>
                <a:cs typeface="Times New Roman" panose="02020603050405020304" pitchFamily="18" charset="0"/>
              </a:rPr>
              <a:t>containing </a:t>
            </a:r>
            <a:r>
              <a:rPr altLang="en-US" dirty="0" sz="2400" lang="en-US">
                <a:solidFill>
                  <a:srgbClr val="0070C0"/>
                </a:solidFill>
                <a:latin typeface="Times New Roman" panose="02020603050405020304" pitchFamily="18" charset="0"/>
                <a:cs typeface="Times New Roman" panose="02020603050405020304" pitchFamily="18" charset="0"/>
              </a:rPr>
              <a:t>your conclusions </a:t>
            </a:r>
            <a:r>
              <a:rPr altLang="en-US" dirty="0" sz="2400" lang="en-US">
                <a:latin typeface="Times New Roman" panose="02020603050405020304" pitchFamily="18" charset="0"/>
                <a:cs typeface="Times New Roman" panose="02020603050405020304" pitchFamily="18" charset="0"/>
              </a:rPr>
              <a:t>and recommendations.</a:t>
            </a:r>
          </a:p>
          <a:p>
            <a:pPr indent="-214313" lvl="1" marL="557213">
              <a:buFont typeface="Arial"/>
              <a:buChar char="•"/>
            </a:pPr>
            <a:endParaRPr dirty="0" sz="2400" lang="en-US">
              <a:latin typeface="Times New Roman" panose="02020603050405020304" pitchFamily="18" charset="0"/>
              <a:cs typeface="Times New Roman" panose="02020603050405020304" pitchFamily="18" charset="0"/>
            </a:endParaRPr>
          </a:p>
        </p:txBody>
      </p:sp>
      <p:sp>
        <p:nvSpPr>
          <p:cNvPr id="1048601" name="TextBox 8"/>
          <p:cNvSpPr txBox="1"/>
          <p:nvPr/>
        </p:nvSpPr>
        <p:spPr>
          <a:xfrm>
            <a:off x="1552075" y="562957"/>
            <a:ext cx="5462185" cy="461665"/>
          </a:xfrm>
          <a:prstGeom prst="rect"/>
          <a:noFill/>
        </p:spPr>
        <p:txBody>
          <a:bodyPr rtlCol="0" wrap="square">
            <a:spAutoFit/>
          </a:bodyPr>
          <a:p>
            <a:r>
              <a:rPr altLang="en-US" b="1" dirty="0" sz="2400" lang="en-US">
                <a:latin typeface="Times New Roman" panose="02020603050405020304" pitchFamily="18" charset="0"/>
                <a:cs typeface="Times New Roman" panose="02020603050405020304" pitchFamily="18" charset="0"/>
              </a:rPr>
              <a:t>Writing the Parts of My Abstract</a:t>
            </a:r>
            <a:endParaRPr b="1" dirty="0" sz="2400"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sld>
</file>

<file path=ppt/theme/theme1.xml><?xml version="1.0" encoding="utf-8"?>
<a:theme xmlns:a="http://schemas.openxmlformats.org/drawingml/2006/main" name="Cover and End Slide Master">
  <a:themeElements>
    <a:clrScheme name="ALLPPT-COLOR-A30">
      <a:dk1>
        <a:sysClr lastClr="000000" val="windowText"/>
      </a:dk1>
      <a:lt1>
        <a:sysClr lastClr="FFFFFF" val="window"/>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ontents Slide Master">
  <a:themeElements>
    <a:clrScheme name="ALLPPT-COLOR-A30">
      <a:dk1>
        <a:sysClr lastClr="000000" val="windowText"/>
      </a:dk1>
      <a:lt1>
        <a:sysClr lastClr="FFFFFF" val="window"/>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ection Break Slide Master">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Microsoft</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GoogleSlidesPPT.com;Allppt.com</dc:creator>
  <cp:lastModifiedBy>HP</cp:lastModifiedBy>
  <dcterms:created xsi:type="dcterms:W3CDTF">2016-12-05T13:26:54Z</dcterms:created>
  <dcterms:modified xsi:type="dcterms:W3CDTF">2023-06-13T16:34:11Z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561d9516d385427fb08d7eee55726c66</vt:lpwstr>
  </property>
</Properties>
</file>