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7.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8.xml" ContentType="application/vnd.openxmlformats-officedocument.presentationml.notesSlide+xml"/>
  <Override PartName="/ppt/slides/slide14.xml" ContentType="application/vnd.openxmlformats-officedocument.presentationml.slide+xml"/>
  <Override PartName="/ppt/notesSlides/notesSlide9.xml" ContentType="application/vnd.openxmlformats-officedocument.presentationml.notesSlide+xml"/>
  <Override PartName="/ppt/slides/slide15.xml" ContentType="application/vnd.openxmlformats-officedocument.presentationml.slide+xml"/>
  <Override PartName="/ppt/notesSlides/notesSlide10.xml" ContentType="application/vnd.openxmlformats-officedocument.presentationml.notesSlide+xml"/>
  <Override PartName="/ppt/slides/slide16.xml" ContentType="application/vnd.openxmlformats-officedocument.presentationml.slide+xml"/>
  <Override PartName="/ppt/notesSlides/notesSlide11.xml" ContentType="application/vnd.openxmlformats-officedocument.presentationml.notesSlide+xml"/>
  <Override PartName="/ppt/slides/slide17.xml" ContentType="application/vnd.openxmlformats-officedocument.presentationml.slide+xml"/>
  <Override PartName="/ppt/notesSlides/notesSlide12.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notesSlides/notesSlide13.xml" ContentType="application/vnd.openxmlformats-officedocument.presentationml.notesSlide+xml"/>
  <Override PartName="/ppt/slides/slide20.xml" ContentType="application/vnd.openxmlformats-officedocument.presentationml.slide+xml"/>
  <Override PartName="/ppt/notesSlides/notesSlide14.xml" ContentType="application/vnd.openxmlformats-officedocument.presentationml.notesSlide+xml"/>
  <Override PartName="/ppt/slides/slide21.xml" ContentType="application/vnd.openxmlformats-officedocument.presentationml.slide+xml"/>
  <Override PartName="/ppt/notesSlides/notesSlide15.xml" ContentType="application/vnd.openxmlformats-officedocument.presentationml.notesSlide+xml"/>
  <Override PartName="/ppt/slides/slide22.xml" ContentType="application/vnd.openxmlformats-officedocument.presentationml.slide+xml"/>
  <Override PartName="/ppt/notesSlides/notesSlide16.xml" ContentType="application/vnd.openxmlformats-officedocument.presentationml.notesSlide+xml"/>
  <Override PartName="/ppt/slides/slide23.xml" ContentType="application/vnd.openxmlformats-officedocument.presentationml.slide+xml"/>
  <Override PartName="/ppt/notesSlides/notesSlide17.xml" ContentType="application/vnd.openxmlformats-officedocument.presentationml.notesSlide+xml"/>
  <Override PartName="/ppt/slides/slide24.xml" ContentType="application/vnd.openxmlformats-officedocument.presentationml.slide+xml"/>
  <Override PartName="/ppt/notesSlides/notesSlide18.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26.xml" ContentType="application/vnd.openxmlformats-officedocument.presentationml.slide+xml"/>
  <Override PartName="/ppt/notesSlides/notesSlide20.xml" ContentType="application/vnd.openxmlformats-officedocument.presentationml.notesSlide+xml"/>
  <Override PartName="/ppt/slides/slide27.xml" ContentType="application/vnd.openxmlformats-officedocument.presentationml.slide+xml"/>
  <Override PartName="/ppt/notesSlides/notesSlide21.xml" ContentType="application/vnd.openxmlformats-officedocument.presentationml.notesSlide+xml"/>
  <Override PartName="/ppt/slides/slide28.xml" ContentType="application/vnd.openxmlformats-officedocument.presentationml.slide+xml"/>
  <Override PartName="/ppt/notesSlides/notesSlide22.xml" ContentType="application/vnd.openxmlformats-officedocument.presentationml.notesSlide+xml"/>
  <Override PartName="/ppt/slides/slide29.xml" ContentType="application/vnd.openxmlformats-officedocument.presentationml.slide+xml"/>
  <Override PartName="/ppt/notesSlides/notesSlide23.xml" ContentType="application/vnd.openxmlformats-officedocument.presentationml.notesSlide+xml"/>
  <Override PartName="/ppt/slides/slide30.xml" ContentType="application/vnd.openxmlformats-officedocument.presentationml.slide+xml"/>
  <Override PartName="/ppt/notesSlides/notesSlide2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type="screen4x3" cy="6858000" cx="9144000"/>
  <p:notesSz cx="6858000" cy="9144000"/>
  <p:custShowLst>
    <p:custShow id="0" name="Custom Show 1">
      <p:sldLst>
        <p:sld r:id="rId3"/>
        <p:sld r:id="rId4"/>
        <p:sld r:id="rId7"/>
        <p:sld r:id="rId32"/>
      </p:sldLst>
    </p:custShow>
  </p:custShowLst>
  <p:defaultTextStyle>
    <a:defPPr>
      <a:defRPr lang="en-US"/>
    </a:defPPr>
    <a:lvl1pPr algn="l" defTabSz="457200" fontAlgn="base" rtl="0">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1pPr>
    <a:lvl2pPr algn="l" defTabSz="457200" fontAlgn="base" marL="457200" rtl="0">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2pPr>
    <a:lvl3pPr algn="l" defTabSz="457200" fontAlgn="base" marL="914400" rtl="0">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3pPr>
    <a:lvl4pPr algn="l" defTabSz="457200" fontAlgn="base" marL="1371600" rtl="0">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4pPr>
    <a:lvl5pPr algn="l" defTabSz="457200" fontAlgn="base" marL="1828800" rtl="0">
      <a:spcBef>
        <a:spcPct val="0"/>
      </a:spcBef>
      <a:spcAft>
        <a:spcPct val="0"/>
      </a:spcAft>
      <a:defRPr kern="1200">
        <a:solidFill>
          <a:schemeClr val="tx1"/>
        </a:solidFill>
        <a:latin typeface="Book Antiqua" panose="02040602050305030304" pitchFamily="18" charset="0"/>
        <a:ea typeface="MS PGothic" panose="020B0600070205080204" pitchFamily="34" charset="-128"/>
        <a:cs typeface="+mn-cs"/>
      </a:defRPr>
    </a:lvl5pPr>
    <a:lvl6pPr algn="l" defTabSz="914400" eaLnBrk="1" hangingPunct="1" latinLnBrk="0" marL="2286000" rtl="0">
      <a:defRPr kern="1200">
        <a:solidFill>
          <a:schemeClr val="tx1"/>
        </a:solidFill>
        <a:latin typeface="Book Antiqua" panose="02040602050305030304" pitchFamily="18" charset="0"/>
        <a:ea typeface="MS PGothic" panose="020B0600070205080204" pitchFamily="34" charset="-128"/>
        <a:cs typeface="+mn-cs"/>
      </a:defRPr>
    </a:lvl6pPr>
    <a:lvl7pPr algn="l" defTabSz="914400" eaLnBrk="1" hangingPunct="1" latinLnBrk="0" marL="2743200" rtl="0">
      <a:defRPr kern="1200">
        <a:solidFill>
          <a:schemeClr val="tx1"/>
        </a:solidFill>
        <a:latin typeface="Book Antiqua" panose="02040602050305030304" pitchFamily="18" charset="0"/>
        <a:ea typeface="MS PGothic" panose="020B0600070205080204" pitchFamily="34" charset="-128"/>
        <a:cs typeface="+mn-cs"/>
      </a:defRPr>
    </a:lvl7pPr>
    <a:lvl8pPr algn="l" defTabSz="914400" eaLnBrk="1" hangingPunct="1" latinLnBrk="0" marL="3200400" rtl="0">
      <a:defRPr kern="1200">
        <a:solidFill>
          <a:schemeClr val="tx1"/>
        </a:solidFill>
        <a:latin typeface="Book Antiqua" panose="02040602050305030304" pitchFamily="18" charset="0"/>
        <a:ea typeface="MS PGothic" panose="020B0600070205080204" pitchFamily="34" charset="-128"/>
        <a:cs typeface="+mn-cs"/>
      </a:defRPr>
    </a:lvl8pPr>
    <a:lvl9pPr algn="l" defTabSz="914400" eaLnBrk="1" hangingPunct="1" latinLnBrk="0" marL="3657600" rtl="0">
      <a:defRPr kern="1200">
        <a:solidFill>
          <a:schemeClr val="tx1"/>
        </a:solidFill>
        <a:latin typeface="Book Antiqua" panose="02040602050305030304" pitchFamily="18" charset="0"/>
        <a:ea typeface="MS PGothic" panose="020B0600070205080204" pitchFamily="34" charset="-128"/>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Katie McMorris" initials="KM" lastIdx="4"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9303" autoAdjust="0"/>
    <p:restoredTop sz="76018" autoAdjust="0"/>
  </p:normalViewPr>
  <p:slideViewPr>
    <p:cSldViewPr snapToGrid="0" snapToObjects="1">
      <p:cViewPr varScale="1">
        <p:scale>
          <a:sx n="56" d="100"/>
          <a:sy n="56" d="100"/>
        </p:scale>
        <p:origin x="16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3" d="100"/>
          <a:sy n="123" d="100"/>
        </p:scale>
        <p:origin x="2248" y="20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tableStyles" Target="tableStyle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commentAuthors" Target="commentAuthors.xml"/><Relationship Id="rId3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73" name=""/>
        <p:cNvGrpSpPr/>
        <p:nvPr/>
      </p:nvGrpSpPr>
      <p:grpSpPr>
        <a:xfrm>
          <a:off x="0" y="0"/>
          <a:ext cx="0" cy="0"/>
          <a:chOff x="0" y="0"/>
          <a:chExt cx="0" cy="0"/>
        </a:xfrm>
      </p:grpSpPr>
      <p:sp>
        <p:nvSpPr>
          <p:cNvPr id="1048783" name="Header Placeholder 1"/>
          <p:cNvSpPr>
            <a:spLocks noGrp="1"/>
          </p:cNvSpPr>
          <p:nvPr>
            <p:ph type="hdr" sz="quarter"/>
          </p:nvPr>
        </p:nvSpPr>
        <p:spPr>
          <a:xfrm>
            <a:off x="0" y="0"/>
            <a:ext cx="2971800" cy="457200"/>
          </a:xfrm>
          <a:prstGeom prst="rect"/>
        </p:spPr>
        <p:txBody>
          <a:bodyPr bIns="45720" lIns="91440" rIns="91440" rtlCol="0" tIns="45720" vert="horz"/>
          <a:lstStyle>
            <a:lvl1pPr algn="l" fontAlgn="auto">
              <a:spcBef>
                <a:spcPts val="0"/>
              </a:spcBef>
              <a:spcAft>
                <a:spcPts val="0"/>
              </a:spcAft>
              <a:defRPr sz="1200">
                <a:latin typeface="+mn-lt"/>
                <a:ea typeface="+mn-ea"/>
              </a:defRPr>
            </a:lvl1pPr>
          </a:lstStyle>
          <a:p>
            <a:endParaRPr dirty="0" lang="en-US"/>
          </a:p>
        </p:txBody>
      </p:sp>
      <p:sp>
        <p:nvSpPr>
          <p:cNvPr id="1048784" name="Date Placeholder 2"/>
          <p:cNvSpPr>
            <a:spLocks noGrp="1"/>
          </p:cNvSpPr>
          <p:nvPr>
            <p:ph type="dt" idx="1"/>
          </p:nvPr>
        </p:nvSpPr>
        <p:spPr>
          <a:xfrm>
            <a:off x="3884613" y="0"/>
            <a:ext cx="2971800" cy="457200"/>
          </a:xfrm>
          <a:prstGeom prst="rect"/>
        </p:spPr>
        <p:txBody>
          <a:bodyPr anchor="t" anchorCtr="0" bIns="45720" compatLnSpc="1" lIns="91440" numCol="1" rIns="91440" tIns="45720" vert="horz" wrap="square">
            <a:prstTxWarp prst="textNoShape"/>
          </a:bodyPr>
          <a:lstStyle>
            <a:lvl1pPr algn="r">
              <a:defRPr sz="1200">
                <a:latin typeface="Calibri" pitchFamily="34" charset="0"/>
              </a:defRPr>
            </a:lvl1pPr>
          </a:lstStyle>
          <a:p>
            <a:fld id="{354CD141-8C5D-BB43-9479-5C6599E5420F}" type="datetimeFigureOut">
              <a:rPr lang="en-US"/>
              <a:t>1/25/2023</a:t>
            </a:fld>
            <a:endParaRPr dirty="0" lang="en-US"/>
          </a:p>
        </p:txBody>
      </p:sp>
      <p:sp>
        <p:nvSpPr>
          <p:cNvPr id="1048785"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pPr lvl="0"/>
            <a:endParaRPr dirty="0" lang="en-US" noProof="0"/>
          </a:p>
        </p:txBody>
      </p:sp>
      <p:sp>
        <p:nvSpPr>
          <p:cNvPr id="1048786"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8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fontAlgn="auto">
              <a:spcBef>
                <a:spcPts val="0"/>
              </a:spcBef>
              <a:spcAft>
                <a:spcPts val="0"/>
              </a:spcAft>
              <a:defRPr sz="1200">
                <a:latin typeface="+mn-lt"/>
                <a:ea typeface="+mn-ea"/>
              </a:defRPr>
            </a:lvl1pPr>
          </a:lstStyle>
          <a:p>
            <a:endParaRPr dirty="0" lang="en-US"/>
          </a:p>
        </p:txBody>
      </p:sp>
      <p:sp>
        <p:nvSpPr>
          <p:cNvPr id="1048788" name="Slide Number Placeholder 6"/>
          <p:cNvSpPr>
            <a:spLocks noGrp="1"/>
          </p:cNvSpPr>
          <p:nvPr>
            <p:ph type="sldNum" sz="quarter" idx="5"/>
          </p:nvPr>
        </p:nvSpPr>
        <p:spPr>
          <a:xfrm>
            <a:off x="3884613" y="8685213"/>
            <a:ext cx="2971800" cy="457200"/>
          </a:xfrm>
          <a:prstGeom prst="rect"/>
        </p:spPr>
        <p:txBody>
          <a:bodyPr anchor="b" anchorCtr="0" bIns="45720" compatLnSpc="1" lIns="91440" numCol="1" rIns="91440" tIns="45720" vert="horz" wrap="square">
            <a:prstTxWarp prst="textNoShape"/>
          </a:bodyPr>
          <a:lstStyle>
            <a:lvl1pPr algn="r">
              <a:defRPr sz="1200">
                <a:latin typeface="Calibri" panose="020F0502020204030204" pitchFamily="34" charset="0"/>
              </a:defRPr>
            </a:lvl1pPr>
          </a:lstStyle>
          <a:p>
            <a:fld id="{5882FF3C-EAE3-3A4C-9356-EC55BD1B76ED}" type="slidenum">
              <a:rPr altLang="en-US" lang="en-US"/>
              <a:t>‹#›</a:t>
            </a:fld>
            <a:endParaRPr altLang="en-US" dirty="0"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mn-lt"/>
        <a:ea typeface="MS PGothic" pitchFamily="34" charset="-128"/>
        <a:cs typeface="+mn-cs"/>
      </a:defRPr>
    </a:lvl1pPr>
    <a:lvl2pPr algn="l" eaLnBrk="0" fontAlgn="base" hangingPunct="0" marL="457200" rtl="0">
      <a:spcBef>
        <a:spcPct val="30000"/>
      </a:spcBef>
      <a:spcAft>
        <a:spcPct val="0"/>
      </a:spcAft>
      <a:defRPr sz="1200" kern="1200">
        <a:solidFill>
          <a:schemeClr val="tx1"/>
        </a:solidFill>
        <a:latin typeface="+mn-lt"/>
        <a:ea typeface="MS PGothic" pitchFamily="34" charset="-128"/>
        <a:cs typeface="+mn-cs"/>
      </a:defRPr>
    </a:lvl2pPr>
    <a:lvl3pPr algn="l" eaLnBrk="0" fontAlgn="base" hangingPunct="0" marL="914400" rtl="0">
      <a:spcBef>
        <a:spcPct val="30000"/>
      </a:spcBef>
      <a:spcAft>
        <a:spcPct val="0"/>
      </a:spcAft>
      <a:defRPr sz="1200" kern="1200">
        <a:solidFill>
          <a:schemeClr val="tx1"/>
        </a:solidFill>
        <a:latin typeface="+mn-lt"/>
        <a:ea typeface="MS PGothic" pitchFamily="34" charset="-128"/>
        <a:cs typeface="+mn-cs"/>
      </a:defRPr>
    </a:lvl3pPr>
    <a:lvl4pPr algn="l" eaLnBrk="0" fontAlgn="base" hangingPunct="0" marL="1371600" rtl="0">
      <a:spcBef>
        <a:spcPct val="30000"/>
      </a:spcBef>
      <a:spcAft>
        <a:spcPct val="0"/>
      </a:spcAft>
      <a:defRPr sz="1200" kern="1200">
        <a:solidFill>
          <a:schemeClr val="tx1"/>
        </a:solidFill>
        <a:latin typeface="+mn-lt"/>
        <a:ea typeface="MS PGothic" pitchFamily="34" charset="-128"/>
        <a:cs typeface="+mn-cs"/>
      </a:defRPr>
    </a:lvl4pPr>
    <a:lvl5pPr algn="l" eaLnBrk="0" fontAlgn="base" hangingPunct="0" marL="1828800" rtl="0">
      <a:spcBef>
        <a:spcPct val="30000"/>
      </a:spcBef>
      <a:spcAft>
        <a:spcPct val="0"/>
      </a:spcAft>
      <a:defRPr sz="1200" kern="1200">
        <a:solidFill>
          <a:schemeClr val="tx1"/>
        </a:solidFill>
        <a:latin typeface="+mn-lt"/>
        <a:ea typeface="MS PGothic" pitchFamily="34" charset="-128"/>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87" name="Slide Image Placeholder 1"/>
          <p:cNvSpPr>
            <a:spLocks noChangeAspect="1" noRot="1" noGrp="1" noTextEdit="1"/>
          </p:cNvSpPr>
          <p:nvPr>
            <p:ph type="sldImg"/>
          </p:nvPr>
        </p:nvSpPr>
        <p:spPr bwMode="auto">
          <a:noFill/>
          <a:ln>
            <a:solidFill>
              <a:srgbClr val="000000"/>
            </a:solidFill>
            <a:miter lim="800000"/>
            <a:headEnd/>
            <a:tailEnd/>
          </a:ln>
        </p:spPr>
      </p:sp>
      <p:sp>
        <p:nvSpPr>
          <p:cNvPr id="1048588" name="Notes Placeholder 2"/>
          <p:cNvSpPr>
            <a:spLocks noGrp="1"/>
          </p:cNvSpPr>
          <p:nvPr>
            <p:ph type="body" idx="1"/>
          </p:nvPr>
        </p:nvSpPr>
        <p:spPr bwMode="auto">
          <a:noFill/>
        </p:spPr>
        <p:txBody>
          <a:bodyPr anchor="t" anchorCtr="0" compatLnSpc="1" numCol="1" wrap="square">
            <a:prstTxWarp prst="textNoShape"/>
          </a:bodyPr>
          <a:p>
            <a:pPr eaLnBrk="1" hangingPunct="1">
              <a:spcBef>
                <a:spcPct val="0"/>
              </a:spcBef>
            </a:pPr>
            <a:r>
              <a:rPr altLang="en-US" dirty="0" lang="en-US">
                <a:latin typeface="Arial" panose="020B0604020202020204" pitchFamily="34" charset="0"/>
                <a:cs typeface="Arial" panose="020B0604020202020204" pitchFamily="34" charset="0"/>
              </a:rPr>
              <a:t>Welcome to </a:t>
            </a:r>
            <a:r>
              <a:rPr altLang="en-US" lang="ja-JP">
                <a:latin typeface="Arial" panose="020B0604020202020204" pitchFamily="34" charset="0"/>
                <a:cs typeface="Arial" panose="020B0604020202020204" pitchFamily="34" charset="0"/>
              </a:rPr>
              <a:t>“</a:t>
            </a:r>
            <a:r>
              <a:rPr altLang="ja-JP" dirty="0" lang="en-US">
                <a:latin typeface="Arial" panose="020B0604020202020204" pitchFamily="34" charset="0"/>
                <a:cs typeface="Arial" panose="020B0604020202020204" pitchFamily="34" charset="0"/>
              </a:rPr>
              <a:t>APA Formatting and Style Guide.</a:t>
            </a:r>
            <a:r>
              <a:rPr altLang="en-US" lang="ja-JP">
                <a:latin typeface="Arial" panose="020B0604020202020204" pitchFamily="34" charset="0"/>
                <a:cs typeface="Arial" panose="020B0604020202020204" pitchFamily="34" charset="0"/>
              </a:rPr>
              <a:t>”</a:t>
            </a:r>
            <a:r>
              <a:rPr altLang="ja-JP" dirty="0" lang="en-US">
                <a:latin typeface="Arial" panose="020B0604020202020204" pitchFamily="34" charset="0"/>
                <a:cs typeface="Arial" panose="020B0604020202020204" pitchFamily="34" charset="0"/>
              </a:rPr>
              <a:t> This Power Point Presentation is designed to introduce your students to the basics of APA formatting and style. You might want to supplement the presentation with more detailed information posted on the Purdue OWL: https://owl.purdue.edu/owl/research_and_citation/apa7_style/apa_formatting_and_style_guide/general_format.html</a:t>
            </a:r>
            <a:endParaRPr altLang="en-US" dirty="0" lang="en-US">
              <a:latin typeface="Arial" panose="020B0604020202020204" pitchFamily="34" charset="0"/>
              <a:cs typeface="Arial" panose="020B0604020202020204" pitchFamily="34" charset="0"/>
            </a:endParaRPr>
          </a:p>
          <a:p>
            <a:pPr eaLnBrk="1" hangingPunct="1">
              <a:spcBef>
                <a:spcPct val="0"/>
              </a:spcBef>
            </a:pPr>
            <a:endParaRPr altLang="en-US" dirty="0" lang="en-US"/>
          </a:p>
        </p:txBody>
      </p:sp>
      <p:sp>
        <p:nvSpPr>
          <p:cNvPr id="1048589"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7BCD65F-8772-CC4C-95C7-96F767DC8E5C}" type="slidenum">
              <a:rPr altLang="en-US" lang="en-US">
                <a:latin typeface="Calibri" panose="020F0502020204030204" pitchFamily="34" charset="0"/>
              </a:rPr>
              <a:pPr eaLnBrk="1" hangingPunct="1"/>
              <a:t>1</a:t>
            </a:fld>
            <a:endParaRPr altLang="en-US" dirty="0" 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39"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40" name="Notes Placeholder 2"/>
          <p:cNvSpPr>
            <a:spLocks noGrp="1"/>
          </p:cNvSpPr>
          <p:nvPr>
            <p:ph type="body" idx="1"/>
          </p:nvPr>
        </p:nvSpPr>
        <p:spPr bwMode="auto">
          <a:noFill/>
        </p:spPr>
        <p:txBody>
          <a:bodyPr anchor="t" anchorCtr="0" compatLnSpc="1" numCol="1" wrap="square">
            <a:prstTxWarp prst="textNoShape"/>
          </a:bodyPr>
          <a:p>
            <a:pPr algn="l" defTabSz="914400" eaLnBrk="1" fontAlgn="base" hangingPunct="1" indent="0" latinLnBrk="0" lvl="0" marL="0" marR="0" rtl="0">
              <a:lnSpc>
                <a:spcPct val="90000"/>
              </a:lnSpc>
              <a:spcBef>
                <a:spcPct val="0"/>
              </a:spcBef>
              <a:spcAft>
                <a:spcPct val="0"/>
              </a:spcAft>
              <a:buClrTx/>
              <a:buSzTx/>
              <a:buFontTx/>
              <a:buNone/>
            </a:pPr>
            <a:r>
              <a:rPr altLang="en-US" dirty="0" lang="en-US">
                <a:latin typeface="Arial" panose="020B0604020202020204" pitchFamily="34" charset="0"/>
              </a:rPr>
              <a:t>This slide explains specific cases of in-text citations. It might be supplemented with the </a:t>
            </a:r>
            <a:r>
              <a:rPr altLang="en-US" lang="ja-JP">
                <a:latin typeface="Arial" panose="020B0604020202020204" pitchFamily="34" charset="0"/>
              </a:rPr>
              <a:t>“</a:t>
            </a:r>
            <a:r>
              <a:rPr altLang="ja-JP" dirty="0" lang="en-US">
                <a:latin typeface="Arial" panose="020B0604020202020204" pitchFamily="34" charset="0"/>
              </a:rPr>
              <a:t>Author/Authors</a:t>
            </a:r>
            <a:r>
              <a:rPr altLang="en-US" lang="ja-JP">
                <a:latin typeface="Arial" panose="020B0604020202020204" pitchFamily="34" charset="0"/>
              </a:rPr>
              <a:t>”</a:t>
            </a:r>
            <a:r>
              <a:rPr altLang="ja-JP" dirty="0" lang="en-US">
                <a:latin typeface="Arial" panose="020B0604020202020204" pitchFamily="34" charset="0"/>
              </a:rPr>
              <a:t> section from the OWL: https://owl.purdue.edu/owl/research_and_citation/apa7_style/apa_formatting_and_style_guide/in_text_citations_author_authors.html</a:t>
            </a:r>
          </a:p>
          <a:p>
            <a:pPr eaLnBrk="1" hangingPunct="1">
              <a:spcBef>
                <a:spcPct val="0"/>
              </a:spcBef>
            </a:pPr>
            <a:endParaRPr altLang="en-US" dirty="0" lang="en-US"/>
          </a:p>
        </p:txBody>
      </p:sp>
      <p:sp>
        <p:nvSpPr>
          <p:cNvPr id="1048641"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3B99A878-9F6F-074C-B919-95F4FE3E7158}" type="slidenum">
              <a:rPr altLang="en-US" lang="en-US">
                <a:latin typeface="Calibri" panose="020F0502020204030204" pitchFamily="34" charset="0"/>
              </a:rPr>
              <a:pPr eaLnBrk="1" hangingPunct="1"/>
              <a:t>15</a:t>
            </a:fld>
            <a:endParaRPr altLang="en-US" dirty="0" 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45"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46" name="Notes Placeholder 2"/>
          <p:cNvSpPr>
            <a:spLocks noGrp="1"/>
          </p:cNvSpPr>
          <p:nvPr>
            <p:ph type="body" idx="1"/>
          </p:nvPr>
        </p:nvSpPr>
        <p:spPr bwMode="auto">
          <a:noFill/>
        </p:spPr>
        <p:txBody>
          <a:bodyPr anchor="t" anchorCtr="0" compatLnSpc="1" numCol="1" wrap="square">
            <a:prstTxWarp prst="textNoShape"/>
          </a:bodyPr>
          <a:p>
            <a:pPr algn="l" defTabSz="914400" eaLnBrk="1" fontAlgn="base" hangingPunct="1" indent="0" latinLnBrk="0" lvl="0" marL="0" marR="0" rtl="0">
              <a:lnSpc>
                <a:spcPct val="90000"/>
              </a:lnSpc>
              <a:spcBef>
                <a:spcPct val="0"/>
              </a:spcBef>
              <a:spcAft>
                <a:spcPct val="0"/>
              </a:spcAft>
              <a:buClrTx/>
              <a:buSzTx/>
              <a:buFontTx/>
              <a:buNone/>
            </a:pPr>
            <a:r>
              <a:rPr altLang="en-US" dirty="0" lang="en-US">
                <a:latin typeface="Arial" panose="020B0604020202020204" pitchFamily="34" charset="0"/>
              </a:rPr>
              <a:t>This slide explains specific cases of in-text citations. It might be supplemented with the </a:t>
            </a:r>
            <a:r>
              <a:rPr altLang="en-US" lang="ja-JP">
                <a:latin typeface="Arial" panose="020B0604020202020204" pitchFamily="34" charset="0"/>
              </a:rPr>
              <a:t>“</a:t>
            </a:r>
            <a:r>
              <a:rPr altLang="ja-JP" dirty="0" lang="en-US">
                <a:latin typeface="Arial" panose="020B0604020202020204" pitchFamily="34" charset="0"/>
              </a:rPr>
              <a:t>Author/Authors</a:t>
            </a:r>
            <a:r>
              <a:rPr altLang="en-US" lang="ja-JP">
                <a:latin typeface="Arial" panose="020B0604020202020204" pitchFamily="34" charset="0"/>
              </a:rPr>
              <a:t>”</a:t>
            </a:r>
            <a:r>
              <a:rPr altLang="ja-JP" dirty="0" lang="en-US">
                <a:latin typeface="Arial" panose="020B0604020202020204" pitchFamily="34" charset="0"/>
              </a:rPr>
              <a:t> section from the OWL: https://owl.purdue.edu/owl/research_and_citation/apa7_style/apa_formatting_and_style_guide/in_text_citations_author_authors.html</a:t>
            </a:r>
          </a:p>
          <a:p>
            <a:pPr eaLnBrk="1" hangingPunct="1">
              <a:lnSpc>
                <a:spcPct val="90000"/>
              </a:lnSpc>
              <a:spcBef>
                <a:spcPct val="0"/>
              </a:spcBef>
            </a:pPr>
            <a:endParaRPr altLang="en-US" dirty="0" lang="en-US">
              <a:latin typeface="Arial" panose="020B0604020202020204" pitchFamily="34" charset="0"/>
            </a:endParaRPr>
          </a:p>
          <a:p>
            <a:pPr eaLnBrk="1" hangingPunct="1">
              <a:lnSpc>
                <a:spcPct val="90000"/>
              </a:lnSpc>
              <a:spcBef>
                <a:spcPct val="0"/>
              </a:spcBef>
            </a:pPr>
            <a:endParaRPr altLang="en-US" dirty="0" lang="en-US">
              <a:latin typeface="Arial" panose="020B0604020202020204" pitchFamily="34" charset="0"/>
            </a:endParaRPr>
          </a:p>
          <a:p>
            <a:pPr eaLnBrk="1" hangingPunct="1">
              <a:spcBef>
                <a:spcPct val="0"/>
              </a:spcBef>
            </a:pPr>
            <a:endParaRPr altLang="en-US" dirty="0" lang="en-US"/>
          </a:p>
        </p:txBody>
      </p:sp>
      <p:sp>
        <p:nvSpPr>
          <p:cNvPr id="1048647"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6D4A238E-F80B-EC4A-82D6-5793D4DEE9C1}" type="slidenum">
              <a:rPr altLang="en-US" lang="en-US">
                <a:latin typeface="Calibri" panose="020F0502020204030204" pitchFamily="34" charset="0"/>
              </a:rPr>
              <a:pPr eaLnBrk="1" hangingPunct="1"/>
              <a:t>16</a:t>
            </a:fld>
            <a:endParaRPr altLang="en-US" dirty="0" 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51"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52" name="Notes Placeholder 2"/>
          <p:cNvSpPr>
            <a:spLocks noGrp="1"/>
          </p:cNvSpPr>
          <p:nvPr>
            <p:ph type="body" idx="1"/>
          </p:nvPr>
        </p:nvSpPr>
        <p:spPr bwMode="auto">
          <a:noFill/>
        </p:spPr>
        <p:txBody>
          <a:bodyPr anchor="t" anchorCtr="0" compatLnSpc="1" numCol="1" wrap="square">
            <a:prstTxWarp prst="textNoShape"/>
          </a:bodyPr>
          <a:p>
            <a:pPr algn="l" defTabSz="914400" eaLnBrk="1" fontAlgn="base" hangingPunct="1" indent="0" latinLnBrk="0" lvl="0" marL="0" marR="0" rtl="0">
              <a:lnSpc>
                <a:spcPct val="90000"/>
              </a:lnSpc>
              <a:spcBef>
                <a:spcPct val="0"/>
              </a:spcBef>
              <a:spcAft>
                <a:spcPct val="0"/>
              </a:spcAft>
              <a:buClrTx/>
              <a:buSzTx/>
              <a:buFontTx/>
              <a:buNone/>
            </a:pPr>
            <a:r>
              <a:rPr altLang="en-US" dirty="0" lang="en-US">
                <a:latin typeface="Arial" panose="020B0604020202020204" pitchFamily="34" charset="0"/>
              </a:rPr>
              <a:t>This slide explains specific cases of in-text citations. It might be supplemented with the </a:t>
            </a:r>
            <a:r>
              <a:rPr altLang="en-US" lang="ja-JP">
                <a:latin typeface="Arial" panose="020B0604020202020204" pitchFamily="34" charset="0"/>
              </a:rPr>
              <a:t>“</a:t>
            </a:r>
            <a:r>
              <a:rPr altLang="ja-JP" dirty="0" lang="en-US">
                <a:latin typeface="Arial" panose="020B0604020202020204" pitchFamily="34" charset="0"/>
              </a:rPr>
              <a:t>Author/Authors</a:t>
            </a:r>
            <a:r>
              <a:rPr altLang="en-US" lang="ja-JP">
                <a:latin typeface="Arial" panose="020B0604020202020204" pitchFamily="34" charset="0"/>
              </a:rPr>
              <a:t>”</a:t>
            </a:r>
            <a:r>
              <a:rPr altLang="ja-JP" dirty="0" lang="en-US">
                <a:latin typeface="Arial" panose="020B0604020202020204" pitchFamily="34" charset="0"/>
              </a:rPr>
              <a:t> section from the OWL: https://owl.purdue.edu/owl/research_and_citation/apa7_style/apa_formatting_and_style_guide/in_text_citations_author_authors.html</a:t>
            </a:r>
          </a:p>
          <a:p>
            <a:pPr eaLnBrk="1" hangingPunct="1">
              <a:lnSpc>
                <a:spcPct val="90000"/>
              </a:lnSpc>
              <a:spcBef>
                <a:spcPct val="0"/>
              </a:spcBef>
            </a:pPr>
            <a:endParaRPr altLang="en-US" dirty="0" lang="en-US">
              <a:latin typeface="Arial" panose="020B0604020202020204" pitchFamily="34" charset="0"/>
            </a:endParaRPr>
          </a:p>
          <a:p>
            <a:pPr eaLnBrk="1" hangingPunct="1">
              <a:spcBef>
                <a:spcPct val="0"/>
              </a:spcBef>
            </a:pPr>
            <a:endParaRPr altLang="en-US" dirty="0" lang="en-US"/>
          </a:p>
        </p:txBody>
      </p:sp>
      <p:sp>
        <p:nvSpPr>
          <p:cNvPr id="1048653"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A4F8C184-374C-B54C-B555-FAF8291E6132}" type="slidenum">
              <a:rPr altLang="en-US" lang="en-US">
                <a:latin typeface="Calibri" panose="020F0502020204030204" pitchFamily="34" charset="0"/>
              </a:rPr>
              <a:pPr eaLnBrk="1" hangingPunct="1"/>
              <a:t>17</a:t>
            </a:fld>
            <a:endParaRPr altLang="en-US" dirty="0" 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58"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59" name="Notes Placeholder 2"/>
          <p:cNvSpPr>
            <a:spLocks noGrp="1"/>
          </p:cNvSpPr>
          <p:nvPr>
            <p:ph type="body" idx="1"/>
          </p:nvPr>
        </p:nvSpPr>
        <p:spPr bwMode="auto">
          <a:noFill/>
        </p:spPr>
        <p:txBody>
          <a:bodyPr anchor="t" anchorCtr="0" compatLnSpc="1" numCol="1" wrap="square">
            <a:prstTxWarp prst="textNoShape"/>
          </a:bodyPr>
          <a:p>
            <a:pPr algn="l" defTabSz="914400" eaLnBrk="1" fontAlgn="base" hangingPunct="1" indent="0" latinLnBrk="0" lvl="0" marL="0" marR="0" rtl="0">
              <a:lnSpc>
                <a:spcPct val="90000"/>
              </a:lnSpc>
              <a:spcBef>
                <a:spcPct val="0"/>
              </a:spcBef>
              <a:spcAft>
                <a:spcPct val="0"/>
              </a:spcAft>
              <a:buClrTx/>
              <a:buSzTx/>
              <a:buFontTx/>
              <a:buNone/>
            </a:pPr>
            <a:r>
              <a:rPr altLang="en-US" dirty="0" lang="en-US">
                <a:latin typeface="Arial" panose="020B0604020202020204" pitchFamily="34" charset="0"/>
              </a:rPr>
              <a:t>This slide explains specific cases of in-text citations. It might be supplemented with the </a:t>
            </a:r>
            <a:r>
              <a:rPr altLang="en-US" lang="ja-JP">
                <a:latin typeface="Arial" panose="020B0604020202020204" pitchFamily="34" charset="0"/>
              </a:rPr>
              <a:t>“</a:t>
            </a:r>
            <a:r>
              <a:rPr altLang="ja-JP" dirty="0" lang="en-US">
                <a:latin typeface="Arial" panose="020B0604020202020204" pitchFamily="34" charset="0"/>
              </a:rPr>
              <a:t>Author/Authors</a:t>
            </a:r>
            <a:r>
              <a:rPr altLang="en-US" lang="ja-JP">
                <a:latin typeface="Arial" panose="020B0604020202020204" pitchFamily="34" charset="0"/>
              </a:rPr>
              <a:t>”</a:t>
            </a:r>
            <a:r>
              <a:rPr altLang="ja-JP" dirty="0" lang="en-US">
                <a:latin typeface="Arial" panose="020B0604020202020204" pitchFamily="34" charset="0"/>
              </a:rPr>
              <a:t> section from the OWL: https://owl.purdue.edu/owl/research_and_citation/apa7_style/apa_formatting_and_style_guide/in_text_citations_author_authors.html</a:t>
            </a:r>
          </a:p>
          <a:p>
            <a:pPr eaLnBrk="1" hangingPunct="1">
              <a:spcBef>
                <a:spcPct val="0"/>
              </a:spcBef>
            </a:pPr>
            <a:endParaRPr altLang="en-US" dirty="0" lang="en-US"/>
          </a:p>
        </p:txBody>
      </p:sp>
      <p:sp>
        <p:nvSpPr>
          <p:cNvPr id="1048660"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9F05A8EE-4D31-CC48-9F54-C42C1D886377}" type="slidenum">
              <a:rPr altLang="en-US" lang="en-US">
                <a:latin typeface="Calibri" panose="020F0502020204030204" pitchFamily="34" charset="0"/>
              </a:rPr>
              <a:pPr eaLnBrk="1" hangingPunct="1"/>
              <a:t>19</a:t>
            </a:fld>
            <a:endParaRPr altLang="en-US" dirty="0" 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64"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65" name="Notes Placeholder 2"/>
          <p:cNvSpPr>
            <a:spLocks noGrp="1"/>
          </p:cNvSpPr>
          <p:nvPr>
            <p:ph type="body" idx="1"/>
          </p:nvPr>
        </p:nvSpPr>
        <p:spPr bwMode="auto">
          <a:noFill/>
        </p:spPr>
        <p:txBody>
          <a:bodyPr anchor="t" anchorCtr="0" compatLnSpc="1" numCol="1" wrap="square">
            <a:prstTxWarp prst="textNoShape"/>
          </a:bodyPr>
          <a:p>
            <a:pPr algn="l" defTabSz="914400" eaLnBrk="1" fontAlgn="base" hangingPunct="1" indent="0" latinLnBrk="0" lvl="0" marL="0" marR="0" rtl="0">
              <a:lnSpc>
                <a:spcPct val="90000"/>
              </a:lnSpc>
              <a:spcBef>
                <a:spcPct val="0"/>
              </a:spcBef>
              <a:spcAft>
                <a:spcPct val="0"/>
              </a:spcAft>
              <a:buClrTx/>
              <a:buSzTx/>
              <a:buFontTx/>
              <a:buNone/>
            </a:pPr>
            <a:r>
              <a:rPr altLang="en-US" dirty="0" lang="en-US">
                <a:latin typeface="Arial" panose="020B0604020202020204" pitchFamily="34" charset="0"/>
              </a:rPr>
              <a:t>This slide explains specific cases of in-text citations. It might be supplemented with the </a:t>
            </a:r>
            <a:r>
              <a:rPr altLang="en-US" lang="ja-JP">
                <a:latin typeface="Arial" panose="020B0604020202020204" pitchFamily="34" charset="0"/>
              </a:rPr>
              <a:t>“</a:t>
            </a:r>
            <a:r>
              <a:rPr altLang="ja-JP" dirty="0" lang="en-US">
                <a:latin typeface="Arial" panose="020B0604020202020204" pitchFamily="34" charset="0"/>
              </a:rPr>
              <a:t>Author/Authors</a:t>
            </a:r>
            <a:r>
              <a:rPr altLang="en-US" lang="ja-JP">
                <a:latin typeface="Arial" panose="020B0604020202020204" pitchFamily="34" charset="0"/>
              </a:rPr>
              <a:t>”</a:t>
            </a:r>
            <a:r>
              <a:rPr altLang="ja-JP" dirty="0" lang="en-US">
                <a:latin typeface="Arial" panose="020B0604020202020204" pitchFamily="34" charset="0"/>
              </a:rPr>
              <a:t> section from the OWL: https://owl.purdue.edu/owl/research_and_citation/apa7_style/apa_formatting_and_style_guide/in_text_citations_author_authors.html</a:t>
            </a:r>
          </a:p>
          <a:p>
            <a:pPr eaLnBrk="1" hangingPunct="1">
              <a:spcBef>
                <a:spcPct val="0"/>
              </a:spcBef>
            </a:pPr>
            <a:endParaRPr altLang="en-US" dirty="0" lang="en-US"/>
          </a:p>
        </p:txBody>
      </p:sp>
      <p:sp>
        <p:nvSpPr>
          <p:cNvPr id="1048666"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CEBE119D-ED8D-F44A-B36B-BE076CE51E15}" type="slidenum">
              <a:rPr altLang="en-US" lang="en-US">
                <a:latin typeface="Calibri" panose="020F0502020204030204" pitchFamily="34" charset="0"/>
              </a:rPr>
              <a:pPr eaLnBrk="1" hangingPunct="1"/>
              <a:t>20</a:t>
            </a:fld>
            <a:endParaRPr altLang="en-US" dirty="0" 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70"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71" name="Notes Placeholder 2"/>
          <p:cNvSpPr>
            <a:spLocks noGrp="1"/>
          </p:cNvSpPr>
          <p:nvPr>
            <p:ph type="body" idx="1"/>
          </p:nvPr>
        </p:nvSpPr>
        <p:spPr bwMode="auto">
          <a:noFill/>
        </p:spPr>
        <p:txBody>
          <a:bodyPr anchor="t" anchorCtr="0" compatLnSpc="1" numCol="1" wrap="square">
            <a:prstTxWarp prst="textNoShape"/>
          </a:bodyPr>
          <a:p>
            <a:pPr algn="l" defTabSz="914400" eaLnBrk="1" fontAlgn="base" hangingPunct="1" indent="0" latinLnBrk="0" lvl="0" marL="0" marR="0" rtl="0">
              <a:lnSpc>
                <a:spcPct val="90000"/>
              </a:lnSpc>
              <a:spcBef>
                <a:spcPct val="0"/>
              </a:spcBef>
              <a:spcAft>
                <a:spcPct val="0"/>
              </a:spcAft>
              <a:buClrTx/>
              <a:buSzTx/>
              <a:buFontTx/>
              <a:buNone/>
            </a:pPr>
            <a:r>
              <a:rPr altLang="en-US" dirty="0" lang="en-US">
                <a:latin typeface="Arial" panose="020B0604020202020204" pitchFamily="34" charset="0"/>
              </a:rPr>
              <a:t>This slide explains specific cases of in-text citations. It might be supplemented with the </a:t>
            </a:r>
            <a:r>
              <a:rPr altLang="en-US" lang="ja-JP">
                <a:latin typeface="Arial" panose="020B0604020202020204" pitchFamily="34" charset="0"/>
              </a:rPr>
              <a:t>“</a:t>
            </a:r>
            <a:r>
              <a:rPr altLang="ja-JP" dirty="0" lang="en-US">
                <a:latin typeface="Arial" panose="020B0604020202020204" pitchFamily="34" charset="0"/>
              </a:rPr>
              <a:t>Author/Authors</a:t>
            </a:r>
            <a:r>
              <a:rPr altLang="en-US" lang="ja-JP">
                <a:latin typeface="Arial" panose="020B0604020202020204" pitchFamily="34" charset="0"/>
              </a:rPr>
              <a:t>”</a:t>
            </a:r>
            <a:r>
              <a:rPr altLang="ja-JP" dirty="0" lang="en-US">
                <a:latin typeface="Arial" panose="020B0604020202020204" pitchFamily="34" charset="0"/>
              </a:rPr>
              <a:t> section from the OWL: https://owl.purdue.edu/owl/research_and_citation/apa7_style/apa_formatting_and_style_guide/in_text_citations_author_authors.html</a:t>
            </a:r>
          </a:p>
          <a:p>
            <a:pPr eaLnBrk="1" hangingPunct="1">
              <a:lnSpc>
                <a:spcPct val="90000"/>
              </a:lnSpc>
              <a:spcBef>
                <a:spcPct val="0"/>
              </a:spcBef>
            </a:pPr>
            <a:endParaRPr altLang="en-US" dirty="0" lang="en-US">
              <a:latin typeface="Arial" panose="020B0604020202020204" pitchFamily="34" charset="0"/>
            </a:endParaRPr>
          </a:p>
        </p:txBody>
      </p:sp>
      <p:sp>
        <p:nvSpPr>
          <p:cNvPr id="1048672"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5385529F-645D-3E49-B2A4-F254B7089233}" type="slidenum">
              <a:rPr altLang="en-US" lang="en-US">
                <a:latin typeface="Calibri" panose="020F0502020204030204" pitchFamily="34" charset="0"/>
              </a:rPr>
              <a:pPr eaLnBrk="1" hangingPunct="1"/>
              <a:t>21</a:t>
            </a:fld>
            <a:endParaRPr altLang="en-US" dirty="0" 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76"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77" name="Notes Placeholder 2"/>
          <p:cNvSpPr>
            <a:spLocks noGrp="1"/>
          </p:cNvSpPr>
          <p:nvPr>
            <p:ph type="body" idx="1"/>
          </p:nvPr>
        </p:nvSpPr>
        <p:spPr bwMode="auto">
          <a:noFill/>
        </p:spPr>
        <p:txBody>
          <a:bodyPr anchor="t" anchorCtr="0" compatLnSpc="1" numCol="1" wrap="square">
            <a:prstTxWarp prst="textNoShape"/>
          </a:bodyPr>
          <a:p>
            <a:pPr algn="l" defTabSz="914400" eaLnBrk="1" fontAlgn="base" hangingPunct="1" indent="0" latinLnBrk="0" lvl="0" marL="0" marR="0" rtl="0">
              <a:lnSpc>
                <a:spcPct val="90000"/>
              </a:lnSpc>
              <a:spcBef>
                <a:spcPct val="0"/>
              </a:spcBef>
              <a:spcAft>
                <a:spcPct val="0"/>
              </a:spcAft>
              <a:buClrTx/>
              <a:buSzTx/>
              <a:buFontTx/>
              <a:buNone/>
            </a:pPr>
            <a:r>
              <a:rPr altLang="en-US" dirty="0" lang="en-US">
                <a:latin typeface="Arial" panose="020B0604020202020204" pitchFamily="34" charset="0"/>
              </a:rPr>
              <a:t>This slide explains specific cases of in-text citations. It might be supplemented with the </a:t>
            </a:r>
            <a:r>
              <a:rPr altLang="en-US" lang="ja-JP">
                <a:latin typeface="Arial" panose="020B0604020202020204" pitchFamily="34" charset="0"/>
              </a:rPr>
              <a:t>“</a:t>
            </a:r>
            <a:r>
              <a:rPr altLang="ja-JP" dirty="0" lang="en-US">
                <a:latin typeface="Arial" panose="020B0604020202020204" pitchFamily="34" charset="0"/>
              </a:rPr>
              <a:t>Author/Authors</a:t>
            </a:r>
            <a:r>
              <a:rPr altLang="en-US" lang="ja-JP">
                <a:latin typeface="Arial" panose="020B0604020202020204" pitchFamily="34" charset="0"/>
              </a:rPr>
              <a:t>”</a:t>
            </a:r>
            <a:r>
              <a:rPr altLang="ja-JP" dirty="0" lang="en-US">
                <a:latin typeface="Arial" panose="020B0604020202020204" pitchFamily="34" charset="0"/>
              </a:rPr>
              <a:t> section from the OWL: https://owl.purdue.edu/owl/research_and_citation/apa7_style/apa_formatting_and_style_guide/in_text_citations_author_authors.html</a:t>
            </a:r>
          </a:p>
          <a:p>
            <a:pPr eaLnBrk="1" hangingPunct="1">
              <a:spcBef>
                <a:spcPct val="0"/>
              </a:spcBef>
            </a:pPr>
            <a:endParaRPr altLang="en-US" dirty="0" lang="en-US"/>
          </a:p>
        </p:txBody>
      </p:sp>
      <p:sp>
        <p:nvSpPr>
          <p:cNvPr id="1048678"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A52651E1-598E-6C46-8A5C-A5CD5A215037}" type="slidenum">
              <a:rPr altLang="en-US" lang="en-US">
                <a:latin typeface="Calibri" panose="020F0502020204030204" pitchFamily="34" charset="0"/>
              </a:rPr>
              <a:pPr eaLnBrk="1" hangingPunct="1"/>
              <a:t>22</a:t>
            </a:fld>
            <a:endParaRPr altLang="en-US" dirty="0" 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82"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83" name="Notes Placeholder 2"/>
          <p:cNvSpPr>
            <a:spLocks noGrp="1"/>
          </p:cNvSpPr>
          <p:nvPr>
            <p:ph type="body" idx="1"/>
          </p:nvPr>
        </p:nvSpPr>
        <p:spPr bwMode="auto">
          <a:noFill/>
        </p:spPr>
        <p:txBody>
          <a:bodyPr anchor="t" anchorCtr="0" compatLnSpc="1" numCol="1" wrap="square">
            <a:prstTxWarp prst="textNoShape"/>
          </a:bodyPr>
          <a:p>
            <a:pPr algn="l" defTabSz="914400" eaLnBrk="1" fontAlgn="base" hangingPunct="1" indent="0" latinLnBrk="0" lvl="0" marL="0" marR="0" rtl="0">
              <a:lnSpc>
                <a:spcPct val="90000"/>
              </a:lnSpc>
              <a:spcBef>
                <a:spcPct val="0"/>
              </a:spcBef>
              <a:spcAft>
                <a:spcPct val="0"/>
              </a:spcAft>
              <a:buClrTx/>
              <a:buSzTx/>
              <a:buFontTx/>
              <a:buNone/>
            </a:pPr>
            <a:r>
              <a:rPr altLang="en-US" dirty="0" lang="en-US">
                <a:latin typeface="Arial" panose="020B0604020202020204" pitchFamily="34" charset="0"/>
              </a:rPr>
              <a:t>This slide explains specific cases of in-text citations. It might be supplemented with the </a:t>
            </a:r>
            <a:r>
              <a:rPr altLang="en-US" lang="ja-JP">
                <a:latin typeface="Arial" panose="020B0604020202020204" pitchFamily="34" charset="0"/>
              </a:rPr>
              <a:t>“</a:t>
            </a:r>
            <a:r>
              <a:rPr altLang="ja-JP" dirty="0" lang="en-US">
                <a:latin typeface="Arial" panose="020B0604020202020204" pitchFamily="34" charset="0"/>
              </a:rPr>
              <a:t>Author/Authors</a:t>
            </a:r>
            <a:r>
              <a:rPr altLang="en-US" lang="ja-JP">
                <a:latin typeface="Arial" panose="020B0604020202020204" pitchFamily="34" charset="0"/>
              </a:rPr>
              <a:t>”</a:t>
            </a:r>
            <a:r>
              <a:rPr altLang="ja-JP" dirty="0" lang="en-US">
                <a:latin typeface="Arial" panose="020B0604020202020204" pitchFamily="34" charset="0"/>
              </a:rPr>
              <a:t> section from the OWL: https://owl.purdue.edu/owl/research_and_citation/apa7_style/apa_formatting_and_style_guide/in_text_citations_author_authors.html</a:t>
            </a:r>
          </a:p>
          <a:p>
            <a:pPr eaLnBrk="1" hangingPunct="1">
              <a:spcBef>
                <a:spcPct val="0"/>
              </a:spcBef>
            </a:pPr>
            <a:endParaRPr altLang="en-US" dirty="0" lang="en-US"/>
          </a:p>
        </p:txBody>
      </p:sp>
      <p:sp>
        <p:nvSpPr>
          <p:cNvPr id="1048684"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8577170-E29E-AE4E-8C48-FF2108C0DC4F}" type="slidenum">
              <a:rPr altLang="en-US" lang="en-US">
                <a:latin typeface="Calibri" panose="020F0502020204030204" pitchFamily="34" charset="0"/>
              </a:rPr>
              <a:pPr eaLnBrk="1" hangingPunct="1"/>
              <a:t>23</a:t>
            </a:fld>
            <a:endParaRPr altLang="en-US" dirty="0" 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88"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89" name="Notes Placeholder 2"/>
          <p:cNvSpPr>
            <a:spLocks noGrp="1"/>
          </p:cNvSpPr>
          <p:nvPr>
            <p:ph type="body" idx="1"/>
          </p:nvPr>
        </p:nvSpPr>
        <p:spPr bwMode="auto">
          <a:noFill/>
        </p:spPr>
        <p:txBody>
          <a:bodyPr anchor="t" anchorCtr="0" compatLnSpc="1" numCol="1" wrap="square">
            <a:prstTxWarp prst="textNoShape"/>
          </a:bodyPr>
          <a:p>
            <a:pPr algn="l" defTabSz="914400" eaLnBrk="1" fontAlgn="base" hangingPunct="1" indent="0" latinLnBrk="0" lvl="0" marL="0" marR="0" rtl="0">
              <a:lnSpc>
                <a:spcPct val="90000"/>
              </a:lnSpc>
              <a:spcBef>
                <a:spcPct val="0"/>
              </a:spcBef>
              <a:spcAft>
                <a:spcPct val="0"/>
              </a:spcAft>
              <a:buClrTx/>
              <a:buSzTx/>
              <a:buFontTx/>
              <a:buNone/>
            </a:pPr>
            <a:r>
              <a:rPr altLang="en-US" dirty="0" lang="en-US">
                <a:latin typeface="Arial" panose="020B0604020202020204" pitchFamily="34" charset="0"/>
              </a:rPr>
              <a:t>This slide explains specific cases of in-text citations. It might be supplemented with the </a:t>
            </a:r>
            <a:r>
              <a:rPr altLang="en-US" lang="ja-JP">
                <a:latin typeface="Arial" panose="020B0604020202020204" pitchFamily="34" charset="0"/>
              </a:rPr>
              <a:t>“</a:t>
            </a:r>
            <a:r>
              <a:rPr altLang="ja-JP" dirty="0" lang="en-US">
                <a:latin typeface="Arial" panose="020B0604020202020204" pitchFamily="34" charset="0"/>
              </a:rPr>
              <a:t>Author/Authors</a:t>
            </a:r>
            <a:r>
              <a:rPr altLang="en-US" lang="ja-JP">
                <a:latin typeface="Arial" panose="020B0604020202020204" pitchFamily="34" charset="0"/>
              </a:rPr>
              <a:t>”</a:t>
            </a:r>
            <a:r>
              <a:rPr altLang="ja-JP" dirty="0" lang="en-US">
                <a:latin typeface="Arial" panose="020B0604020202020204" pitchFamily="34" charset="0"/>
              </a:rPr>
              <a:t> section from the OWL: https://owl.purdue.edu/owl/research_and_citation/apa7_style/apa_formatting_and_style_guide/in_text_citations_author_authors.html</a:t>
            </a:r>
          </a:p>
          <a:p>
            <a:pPr eaLnBrk="1" hangingPunct="1">
              <a:spcBef>
                <a:spcPct val="0"/>
              </a:spcBef>
            </a:pPr>
            <a:endParaRPr altLang="en-US" dirty="0" lang="en-US"/>
          </a:p>
        </p:txBody>
      </p:sp>
      <p:sp>
        <p:nvSpPr>
          <p:cNvPr id="1048690"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8577170-E29E-AE4E-8C48-FF2108C0DC4F}" type="slidenum">
              <a:rPr altLang="en-US" lang="en-US">
                <a:latin typeface="Calibri" panose="020F0502020204030204" pitchFamily="34" charset="0"/>
              </a:rPr>
              <a:pPr eaLnBrk="1" hangingPunct="1"/>
              <a:t>24</a:t>
            </a:fld>
            <a:endParaRPr altLang="en-US" dirty="0" 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94"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95" name="Notes Placeholder 2"/>
          <p:cNvSpPr>
            <a:spLocks noGrp="1"/>
          </p:cNvSpPr>
          <p:nvPr>
            <p:ph type="body" idx="1"/>
          </p:nvPr>
        </p:nvSpPr>
        <p:spPr bwMode="auto">
          <a:noFill/>
        </p:spPr>
        <p:txBody>
          <a:bodyPr anchor="t" anchorCtr="0" compatLnSpc="1" numCol="1" wrap="square">
            <a:prstTxWarp prst="textNoShape"/>
          </a:bodyPr>
          <a:p>
            <a:pPr eaLnBrk="1" hangingPunct="1">
              <a:spcBef>
                <a:spcPct val="0"/>
              </a:spcBef>
            </a:pPr>
            <a:r>
              <a:rPr altLang="en-US" dirty="0" lang="en-US">
                <a:latin typeface="Arial" panose="020B0604020202020204" pitchFamily="34" charset="0"/>
              </a:rPr>
              <a:t>This slide explains a system of five heading levels in APA. It  might be supplemented by the section </a:t>
            </a:r>
            <a:r>
              <a:rPr altLang="en-US" lang="ja-JP">
                <a:latin typeface="Arial" panose="020B0604020202020204" pitchFamily="34" charset="0"/>
              </a:rPr>
              <a:t>“</a:t>
            </a:r>
            <a:r>
              <a:rPr altLang="ja-JP" dirty="0" lang="en-US">
                <a:latin typeface="Arial" panose="020B0604020202020204" pitchFamily="34" charset="0"/>
              </a:rPr>
              <a:t>APA Headings and Seriation</a:t>
            </a:r>
            <a:r>
              <a:rPr altLang="en-US" lang="ja-JP">
                <a:latin typeface="Arial" panose="020B0604020202020204" pitchFamily="34" charset="0"/>
              </a:rPr>
              <a:t>”</a:t>
            </a:r>
            <a:r>
              <a:rPr altLang="ja-JP" dirty="0" lang="en-US">
                <a:latin typeface="Arial" panose="020B0604020202020204" pitchFamily="34" charset="0"/>
              </a:rPr>
              <a:t> from the OWL: https://owl.purdue.edu/owl/research_and_citation/apa7_style/apa_formatting_and_style_guide/apa_headings_and_seriation.html</a:t>
            </a:r>
            <a:endParaRPr altLang="en-US" dirty="0" lang="en-US">
              <a:latin typeface="Arial" panose="020B0604020202020204" pitchFamily="34" charset="0"/>
            </a:endParaRPr>
          </a:p>
        </p:txBody>
      </p:sp>
      <p:sp>
        <p:nvSpPr>
          <p:cNvPr id="1048696"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F25076A6-2CBF-1E43-B1F0-ED78DA231C55}" type="slidenum">
              <a:rPr altLang="en-US" lang="en-US">
                <a:latin typeface="Calibri" panose="020F0502020204030204" pitchFamily="34" charset="0"/>
              </a:rPr>
              <a:pPr eaLnBrk="1" hangingPunct="1"/>
              <a:t>25</a:t>
            </a:fld>
            <a:endParaRPr altLang="en-US" dirty="0" 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93" name="Slide Image Placeholder 1"/>
          <p:cNvSpPr>
            <a:spLocks noChangeAspect="1" noRot="1" noGrp="1" noTextEdit="1"/>
          </p:cNvSpPr>
          <p:nvPr>
            <p:ph type="sldImg"/>
          </p:nvPr>
        </p:nvSpPr>
        <p:spPr bwMode="auto">
          <a:noFill/>
          <a:ln>
            <a:solidFill>
              <a:srgbClr val="000000"/>
            </a:solidFill>
            <a:miter lim="800000"/>
            <a:headEnd/>
            <a:tailEnd/>
          </a:ln>
        </p:spPr>
      </p:sp>
      <p:sp>
        <p:nvSpPr>
          <p:cNvPr id="1048594"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r>
              <a:rPr altLang="en-US" dirty="0" i="1" lang="en-US">
                <a:latin typeface="Arial" panose="020B0604020202020204" pitchFamily="34" charset="0"/>
              </a:rPr>
              <a:t>Publication Manual of the American Psychological Association</a:t>
            </a:r>
            <a:r>
              <a:rPr altLang="en-US" dirty="0" lang="en-US">
                <a:latin typeface="Arial" panose="020B0604020202020204" pitchFamily="34" charset="0"/>
              </a:rPr>
              <a:t>, 7</a:t>
            </a:r>
            <a:r>
              <a:rPr altLang="en-US" baseline="30000" dirty="0" lang="en-US">
                <a:latin typeface="Arial" panose="020B0604020202020204" pitchFamily="34" charset="0"/>
              </a:rPr>
              <a:t>th</a:t>
            </a:r>
            <a:r>
              <a:rPr altLang="en-US" dirty="0" lang="en-US">
                <a:latin typeface="Arial" panose="020B0604020202020204" pitchFamily="34" charset="0"/>
              </a:rPr>
              <a:t> ed., contains detailed guidelines for formatting a paper in APA style. APA style is most commonly used for formatting papers in the social sciences—business, economics, psychology, sociology, nursing, etc. Updates to APA are posted on the APA website www.apastyle.org.</a:t>
            </a:r>
            <a:br>
              <a:rPr altLang="en-US" dirty="0" lang="en-US">
                <a:latin typeface="Arial" panose="020B0604020202020204" pitchFamily="34" charset="0"/>
              </a:rPr>
            </a:br>
            <a:endParaRPr altLang="en-US" dirty="0" lang="en-US">
              <a:latin typeface="Arial" panose="020B0604020202020204" pitchFamily="34" charset="0"/>
            </a:endParaRPr>
          </a:p>
          <a:p>
            <a:pPr eaLnBrk="1" hangingPunct="1">
              <a:lnSpc>
                <a:spcPct val="90000"/>
              </a:lnSpc>
              <a:spcBef>
                <a:spcPct val="0"/>
              </a:spcBef>
            </a:pPr>
            <a:r>
              <a:rPr altLang="en-US" dirty="0" lang="en-US">
                <a:latin typeface="Arial" panose="020B0604020202020204" pitchFamily="34" charset="0"/>
              </a:rPr>
              <a:t>APA format provides writers with a format for cross-referencing their sources—from their parenthetical references to their reference page. This cross-referencing system allows readers to locate the publication information of source material. This is of great value for researchers who may want to locate your sources for their own research projects. The proper use of APA style also shows the credibility of writers; such writers show accountability to their source material. Most importantly, use of APA style can protect writers from plagiarism—the purposeful or accidental use of source material by other writers without giving appropriate credit. </a:t>
            </a:r>
            <a:endParaRPr altLang="en-US" dirty="0" lang="en-US"/>
          </a:p>
        </p:txBody>
      </p:sp>
      <p:sp>
        <p:nvSpPr>
          <p:cNvPr id="1048595"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92842B3-4F89-174D-9DF6-009E98BEC425}" type="slidenum">
              <a:rPr altLang="en-US" lang="en-US">
                <a:latin typeface="Calibri" panose="020F0502020204030204" pitchFamily="34" charset="0"/>
              </a:rPr>
              <a:pPr eaLnBrk="1" hangingPunct="1"/>
              <a:t>2</a:t>
            </a:fld>
            <a:endParaRPr altLang="en-US" dirty="0" 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700" name="Slide Image Placeholder 1"/>
          <p:cNvSpPr>
            <a:spLocks noChangeAspect="1" noRot="1" noGrp="1" noTextEdit="1"/>
          </p:cNvSpPr>
          <p:nvPr>
            <p:ph type="sldImg"/>
          </p:nvPr>
        </p:nvSpPr>
        <p:spPr bwMode="auto">
          <a:noFill/>
          <a:ln>
            <a:solidFill>
              <a:srgbClr val="000000"/>
            </a:solidFill>
            <a:miter lim="800000"/>
            <a:headEnd/>
            <a:tailEnd/>
          </a:ln>
        </p:spPr>
      </p:sp>
      <p:sp>
        <p:nvSpPr>
          <p:cNvPr id="1048701" name="Notes Placeholder 2"/>
          <p:cNvSpPr>
            <a:spLocks noGrp="1"/>
          </p:cNvSpPr>
          <p:nvPr>
            <p:ph type="body" idx="1"/>
          </p:nvPr>
        </p:nvSpPr>
        <p:spPr bwMode="auto">
          <a:noFill/>
        </p:spPr>
        <p:txBody>
          <a:bodyPr anchor="t" anchorCtr="0" compatLnSpc="1" numCol="1" wrap="square">
            <a:prstTxWarp prst="textNoShape"/>
          </a:bodyPr>
          <a:p>
            <a:pPr algn="l" defTabSz="914400" eaLnBrk="1" fontAlgn="base" hangingPunct="1" indent="0" latinLnBrk="0" lvl="0" marL="0" marR="0" rtl="0">
              <a:lnSpc>
                <a:spcPct val="100000"/>
              </a:lnSpc>
              <a:spcBef>
                <a:spcPct val="0"/>
              </a:spcBef>
              <a:spcAft>
                <a:spcPct val="0"/>
              </a:spcAft>
              <a:buClrTx/>
              <a:buSzTx/>
              <a:buFontTx/>
              <a:buNone/>
            </a:pPr>
            <a:r>
              <a:rPr altLang="en-US" dirty="0" lang="en-US">
                <a:latin typeface="Arial" panose="020B0604020202020204" pitchFamily="34" charset="0"/>
              </a:rPr>
              <a:t>This slide includes a visual example of the five-level heading system.</a:t>
            </a:r>
          </a:p>
          <a:p>
            <a:pPr eaLnBrk="1" hangingPunct="1">
              <a:spcBef>
                <a:spcPct val="0"/>
              </a:spcBef>
            </a:pPr>
            <a:endParaRPr altLang="en-US" dirty="0" lang="en-US">
              <a:latin typeface="Arial" panose="020B0604020202020204" pitchFamily="34" charset="0"/>
            </a:endParaRPr>
          </a:p>
          <a:p>
            <a:pPr eaLnBrk="1" hangingPunct="1">
              <a:spcBef>
                <a:spcPct val="0"/>
              </a:spcBef>
            </a:pPr>
            <a:endParaRPr altLang="en-US" dirty="0" lang="en-US"/>
          </a:p>
        </p:txBody>
      </p:sp>
      <p:sp>
        <p:nvSpPr>
          <p:cNvPr id="1048702"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527E5BA-84D5-7A49-A1EB-FDFE51AEB14F}" type="slidenum">
              <a:rPr altLang="en-US" lang="en-US">
                <a:latin typeface="Calibri" panose="020F0502020204030204" pitchFamily="34" charset="0"/>
              </a:rPr>
              <a:pPr eaLnBrk="1" hangingPunct="1"/>
              <a:t>26</a:t>
            </a:fld>
            <a:endParaRPr altLang="en-US" dirty="0" 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07" name="Slide Image Placeholder 1"/>
          <p:cNvSpPr>
            <a:spLocks noChangeAspect="1" noRot="1" noGrp="1" noTextEdit="1"/>
          </p:cNvSpPr>
          <p:nvPr>
            <p:ph type="sldImg"/>
          </p:nvPr>
        </p:nvSpPr>
        <p:spPr bwMode="auto">
          <a:noFill/>
          <a:ln>
            <a:solidFill>
              <a:srgbClr val="000000"/>
            </a:solidFill>
            <a:miter lim="800000"/>
            <a:headEnd/>
            <a:tailEnd/>
          </a:ln>
        </p:spPr>
      </p:sp>
      <p:sp>
        <p:nvSpPr>
          <p:cNvPr id="1048708"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r>
              <a:rPr altLang="en-US" dirty="0" lang="en-US">
                <a:latin typeface="Arial" panose="020B0604020202020204" pitchFamily="34" charset="0"/>
              </a:rPr>
              <a:t>Tables are a common and often required feature of an APA format (consider, the quantitative article, for example). This slide provides visual guidelines to formatting tables in APA. </a:t>
            </a:r>
          </a:p>
          <a:p>
            <a:pPr eaLnBrk="1" hangingPunct="1">
              <a:lnSpc>
                <a:spcPct val="90000"/>
              </a:lnSpc>
              <a:spcBef>
                <a:spcPct val="0"/>
              </a:spcBef>
            </a:pPr>
            <a:endParaRPr altLang="en-US" dirty="0" lang="en-US">
              <a:latin typeface="Arial" panose="020B0604020202020204" pitchFamily="34" charset="0"/>
            </a:endParaRPr>
          </a:p>
          <a:p>
            <a:pPr eaLnBrk="1" hangingPunct="1">
              <a:lnSpc>
                <a:spcPct val="90000"/>
              </a:lnSpc>
              <a:spcBef>
                <a:spcPct val="0"/>
              </a:spcBef>
            </a:pPr>
            <a:r>
              <a:rPr altLang="en-US" dirty="0" lang="en-US">
                <a:latin typeface="Arial" panose="020B0604020202020204" pitchFamily="34" charset="0"/>
              </a:rPr>
              <a:t>The facilitator should point that a table format consists of four elements: </a:t>
            </a:r>
          </a:p>
          <a:p>
            <a:pPr eaLnBrk="1" hangingPunct="1">
              <a:lnSpc>
                <a:spcPct val="90000"/>
              </a:lnSpc>
              <a:spcBef>
                <a:spcPct val="0"/>
              </a:spcBef>
              <a:buFontTx/>
              <a:buAutoNum type="arabicParenR"/>
            </a:pPr>
            <a:r>
              <a:rPr altLang="en-US" dirty="0" lang="en-US">
                <a:latin typeface="Arial" panose="020B0604020202020204" pitchFamily="34" charset="0"/>
              </a:rPr>
              <a:t> The table label—e.g., Table 1</a:t>
            </a:r>
          </a:p>
          <a:p>
            <a:pPr eaLnBrk="1" hangingPunct="1">
              <a:lnSpc>
                <a:spcPct val="90000"/>
              </a:lnSpc>
              <a:spcBef>
                <a:spcPct val="0"/>
              </a:spcBef>
              <a:buFontTx/>
              <a:buAutoNum type="arabicParenR"/>
            </a:pPr>
            <a:r>
              <a:rPr altLang="en-US" dirty="0" lang="en-US">
                <a:latin typeface="Arial" panose="020B0604020202020204" pitchFamily="34" charset="0"/>
              </a:rPr>
              <a:t> The title in italics, both </a:t>
            </a:r>
            <a:r>
              <a:rPr altLang="en-US" dirty="0" lang="en-US" u="sng">
                <a:latin typeface="Arial" panose="020B0604020202020204" pitchFamily="34" charset="0"/>
              </a:rPr>
              <a:t>appearing on separate lines above the table, flush-left and single-spaced</a:t>
            </a:r>
          </a:p>
          <a:p>
            <a:pPr eaLnBrk="1" hangingPunct="1">
              <a:lnSpc>
                <a:spcPct val="90000"/>
              </a:lnSpc>
              <a:spcBef>
                <a:spcPct val="0"/>
              </a:spcBef>
              <a:buFontTx/>
              <a:buAutoNum type="arabicParenR"/>
            </a:pPr>
            <a:r>
              <a:rPr altLang="en-US" dirty="0" lang="en-US">
                <a:latin typeface="Arial" panose="020B0604020202020204" pitchFamily="34" charset="0"/>
              </a:rPr>
              <a:t> The table</a:t>
            </a:r>
          </a:p>
          <a:p>
            <a:pPr eaLnBrk="1" hangingPunct="1">
              <a:lnSpc>
                <a:spcPct val="90000"/>
              </a:lnSpc>
              <a:spcBef>
                <a:spcPct val="0"/>
              </a:spcBef>
              <a:buFontTx/>
              <a:buAutoNum type="arabicParenR"/>
            </a:pPr>
            <a:r>
              <a:rPr altLang="en-US" dirty="0" lang="en-US">
                <a:latin typeface="Arial" panose="020B0604020202020204" pitchFamily="34" charset="0"/>
              </a:rPr>
              <a:t> The citation of the source below the table in the form of Note (see the example on the slide).</a:t>
            </a:r>
          </a:p>
          <a:p>
            <a:pPr eaLnBrk="1" hangingPunct="1">
              <a:lnSpc>
                <a:spcPct val="90000"/>
              </a:lnSpc>
              <a:spcBef>
                <a:spcPct val="0"/>
              </a:spcBef>
            </a:pPr>
            <a:endParaRPr altLang="en-US" dirty="0" lang="en-US">
              <a:latin typeface="Arial" panose="020B0604020202020204" pitchFamily="34" charset="0"/>
            </a:endParaRPr>
          </a:p>
          <a:p>
            <a:pPr eaLnBrk="1" hangingPunct="1">
              <a:lnSpc>
                <a:spcPct val="90000"/>
              </a:lnSpc>
              <a:spcBef>
                <a:spcPct val="0"/>
              </a:spcBef>
            </a:pPr>
            <a:endParaRPr altLang="en-US" dirty="0" lang="en-US">
              <a:latin typeface="Arial" panose="020B0604020202020204" pitchFamily="34" charset="0"/>
            </a:endParaRPr>
          </a:p>
          <a:p>
            <a:pPr eaLnBrk="1" hangingPunct="1">
              <a:spcBef>
                <a:spcPct val="0"/>
              </a:spcBef>
            </a:pPr>
            <a:endParaRPr altLang="en-US" dirty="0" lang="en-US"/>
          </a:p>
        </p:txBody>
      </p:sp>
      <p:sp>
        <p:nvSpPr>
          <p:cNvPr id="1048709"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D1CB8FA0-4A1A-CD48-BCBE-343E5A5ED847}" type="slidenum">
              <a:rPr altLang="en-US" lang="en-US">
                <a:latin typeface="Calibri" panose="020F0502020204030204" pitchFamily="34" charset="0"/>
              </a:rPr>
              <a:pPr eaLnBrk="1" hangingPunct="1"/>
              <a:t>27</a:t>
            </a:fld>
            <a:endParaRPr altLang="en-US" dirty="0" 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13" name="Slide Image Placeholder 1"/>
          <p:cNvSpPr>
            <a:spLocks noChangeAspect="1" noRot="1" noGrp="1" noTextEdit="1"/>
          </p:cNvSpPr>
          <p:nvPr>
            <p:ph type="sldImg"/>
          </p:nvPr>
        </p:nvSpPr>
        <p:spPr bwMode="auto">
          <a:noFill/>
          <a:ln>
            <a:solidFill>
              <a:srgbClr val="000000"/>
            </a:solidFill>
            <a:miter lim="800000"/>
            <a:headEnd/>
            <a:tailEnd/>
          </a:ln>
        </p:spPr>
      </p:sp>
      <p:sp>
        <p:nvSpPr>
          <p:cNvPr id="1048714"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r>
              <a:rPr altLang="en-US" dirty="0" lang="en-US">
                <a:latin typeface="Arial" panose="020B0604020202020204" pitchFamily="34" charset="0"/>
              </a:rPr>
              <a:t>Although figures in an APA paper are formatted in a manner which is similar to that of formatting tables, there a few differences. </a:t>
            </a:r>
          </a:p>
          <a:p>
            <a:pPr eaLnBrk="1" hangingPunct="1">
              <a:lnSpc>
                <a:spcPct val="90000"/>
              </a:lnSpc>
              <a:spcBef>
                <a:spcPct val="0"/>
              </a:spcBef>
            </a:pPr>
            <a:r>
              <a:rPr altLang="en-US" dirty="0" lang="en-US">
                <a:latin typeface="Arial" panose="020B0604020202020204" pitchFamily="34" charset="0"/>
              </a:rPr>
              <a:t>In particular, the order is the following:</a:t>
            </a:r>
          </a:p>
          <a:p>
            <a:pPr eaLnBrk="1" hangingPunct="1">
              <a:lnSpc>
                <a:spcPct val="90000"/>
              </a:lnSpc>
              <a:spcBef>
                <a:spcPct val="0"/>
              </a:spcBef>
            </a:pPr>
            <a:endParaRPr altLang="en-US" dirty="0" lang="en-US">
              <a:latin typeface="Arial" panose="020B0604020202020204" pitchFamily="34" charset="0"/>
            </a:endParaRPr>
          </a:p>
          <a:p>
            <a:pPr eaLnBrk="1" hangingPunct="1">
              <a:lnSpc>
                <a:spcPct val="90000"/>
              </a:lnSpc>
              <a:spcBef>
                <a:spcPct val="0"/>
              </a:spcBef>
            </a:pPr>
            <a:endParaRPr altLang="en-US" dirty="0" lang="en-US">
              <a:latin typeface="Arial" panose="020B0604020202020204" pitchFamily="34" charset="0"/>
            </a:endParaRPr>
          </a:p>
          <a:p>
            <a:pPr eaLnBrk="1" hangingPunct="1">
              <a:lnSpc>
                <a:spcPct val="90000"/>
              </a:lnSpc>
              <a:spcBef>
                <a:spcPct val="0"/>
              </a:spcBef>
              <a:buFontTx/>
              <a:buAutoNum type="arabicParenR"/>
            </a:pPr>
            <a:r>
              <a:rPr altLang="en-US" dirty="0" lang="en-US">
                <a:latin typeface="Arial" panose="020B0604020202020204" pitchFamily="34" charset="0"/>
              </a:rPr>
              <a:t> You might provide an additional title centered above the figure.</a:t>
            </a:r>
          </a:p>
          <a:p>
            <a:pPr eaLnBrk="1" hangingPunct="1">
              <a:lnSpc>
                <a:spcPct val="90000"/>
              </a:lnSpc>
              <a:spcBef>
                <a:spcPct val="0"/>
              </a:spcBef>
              <a:buFontTx/>
              <a:buAutoNum type="arabicParenR"/>
            </a:pPr>
            <a:r>
              <a:rPr altLang="en-US" dirty="0" lang="en-US">
                <a:latin typeface="Arial" panose="020B0604020202020204" pitchFamily="34" charset="0"/>
              </a:rPr>
              <a:t> The figure</a:t>
            </a:r>
          </a:p>
          <a:p>
            <a:pPr eaLnBrk="1" hangingPunct="1">
              <a:lnSpc>
                <a:spcPct val="90000"/>
              </a:lnSpc>
              <a:spcBef>
                <a:spcPct val="0"/>
              </a:spcBef>
              <a:buFontTx/>
              <a:buAutoNum type="arabicParenR"/>
            </a:pPr>
            <a:r>
              <a:rPr altLang="en-US" dirty="0" lang="en-US">
                <a:latin typeface="Arial" panose="020B0604020202020204" pitchFamily="34" charset="0"/>
              </a:rPr>
              <a:t> The label and title (in italics) on the same line below the figure, flush-left: Figure 1. </a:t>
            </a:r>
            <a:r>
              <a:rPr altLang="en-US" dirty="0" i="1" lang="en-US">
                <a:latin typeface="Arial" panose="020B0604020202020204" pitchFamily="34" charset="0"/>
              </a:rPr>
              <a:t>US Primary Energy Consumption by Energy Source, 2018</a:t>
            </a:r>
          </a:p>
          <a:p>
            <a:pPr eaLnBrk="1" hangingPunct="1">
              <a:lnSpc>
                <a:spcPct val="90000"/>
              </a:lnSpc>
              <a:spcBef>
                <a:spcPct val="0"/>
              </a:spcBef>
              <a:buFontTx/>
              <a:buAutoNum type="arabicParenR"/>
            </a:pPr>
            <a:r>
              <a:rPr altLang="en-US" dirty="0" lang="en-US">
                <a:latin typeface="Arial" panose="020B0604020202020204" pitchFamily="34" charset="0"/>
              </a:rPr>
              <a:t> A citation of the source below the table in the form of Note (see the example on the slide).</a:t>
            </a:r>
          </a:p>
          <a:p>
            <a:pPr eaLnBrk="1" hangingPunct="1">
              <a:lnSpc>
                <a:spcPct val="90000"/>
              </a:lnSpc>
              <a:spcBef>
                <a:spcPct val="0"/>
              </a:spcBef>
            </a:pPr>
            <a:endParaRPr altLang="en-US" dirty="0" lang="en-US">
              <a:latin typeface="Arial" panose="020B0604020202020204" pitchFamily="34" charset="0"/>
            </a:endParaRPr>
          </a:p>
          <a:p>
            <a:pPr eaLnBrk="1" hangingPunct="1">
              <a:spcBef>
                <a:spcPct val="0"/>
              </a:spcBef>
            </a:pPr>
            <a:endParaRPr altLang="en-US" dirty="0" lang="en-US"/>
          </a:p>
        </p:txBody>
      </p:sp>
      <p:sp>
        <p:nvSpPr>
          <p:cNvPr id="1048715"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6C15E66E-6D52-E44F-A0AF-A9F0DB4B49C1}" type="slidenum">
              <a:rPr altLang="en-US" lang="en-US">
                <a:latin typeface="Calibri" panose="020F0502020204030204" pitchFamily="34" charset="0"/>
              </a:rPr>
              <a:pPr eaLnBrk="1" hangingPunct="1"/>
              <a:t>28</a:t>
            </a:fld>
            <a:endParaRPr altLang="en-US" dirty="0" 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19" name="Slide Image Placeholder 1"/>
          <p:cNvSpPr>
            <a:spLocks noChangeAspect="1" noRot="1" noGrp="1" noTextEdit="1"/>
          </p:cNvSpPr>
          <p:nvPr>
            <p:ph type="sldImg"/>
          </p:nvPr>
        </p:nvSpPr>
        <p:spPr bwMode="auto">
          <a:noFill/>
          <a:ln>
            <a:solidFill>
              <a:srgbClr val="000000"/>
            </a:solidFill>
            <a:miter lim="800000"/>
            <a:headEnd/>
            <a:tailEnd/>
          </a:ln>
        </p:spPr>
      </p:sp>
      <p:sp>
        <p:nvSpPr>
          <p:cNvPr id="1048720" name="Notes Placeholder 2"/>
          <p:cNvSpPr>
            <a:spLocks noGrp="1"/>
          </p:cNvSpPr>
          <p:nvPr>
            <p:ph type="body" idx="1"/>
          </p:nvPr>
        </p:nvSpPr>
        <p:spPr bwMode="auto">
          <a:noFill/>
        </p:spPr>
        <p:txBody>
          <a:bodyPr anchor="t" anchorCtr="0" compatLnSpc="1" numCol="1" wrap="square">
            <a:prstTxWarp prst="textNoShape"/>
          </a:bodyPr>
          <a:p>
            <a:pPr eaLnBrk="1" hangingPunct="1">
              <a:spcBef>
                <a:spcPct val="0"/>
              </a:spcBef>
            </a:pPr>
            <a:r>
              <a:rPr altLang="en-US" dirty="0" lang="en-US">
                <a:latin typeface="Arial" panose="020B0604020202020204" pitchFamily="34" charset="0"/>
              </a:rPr>
              <a:t>There are many rules for following APA format, and the facilitator should stress that it is nearly impossible to memorize them all. Students</a:t>
            </a:r>
            <a:r>
              <a:rPr altLang="en-US" lang="ja-JP">
                <a:latin typeface="Arial" panose="020B0604020202020204" pitchFamily="34" charset="0"/>
              </a:rPr>
              <a:t>’</a:t>
            </a:r>
            <a:r>
              <a:rPr altLang="ja-JP" dirty="0" lang="en-US">
                <a:latin typeface="Arial" panose="020B0604020202020204" pitchFamily="34" charset="0"/>
              </a:rPr>
              <a:t> best course of action is to utilize the official APA handbook or the APA section in an updated composition textbook as guides for properly using the documentation format.  Since the American Psychological Association, a professional group of behavioral and social science professors and instructors, periodically updates the guide, students should be certain that they are using the most current information possible. </a:t>
            </a:r>
          </a:p>
          <a:p>
            <a:pPr eaLnBrk="1" hangingPunct="1">
              <a:spcBef>
                <a:spcPct val="0"/>
              </a:spcBef>
            </a:pPr>
            <a:endParaRPr altLang="en-US" dirty="0" lang="en-US">
              <a:latin typeface="Arial" panose="020B0604020202020204" pitchFamily="34" charset="0"/>
            </a:endParaRPr>
          </a:p>
          <a:p>
            <a:pPr eaLnBrk="1" hangingPunct="1">
              <a:spcBef>
                <a:spcPct val="0"/>
              </a:spcBef>
            </a:pPr>
            <a:r>
              <a:rPr altLang="en-US" dirty="0" lang="en-US">
                <a:latin typeface="Arial" panose="020B0604020202020204" pitchFamily="34" charset="0"/>
              </a:rPr>
              <a:t>There are other resources for finding current information on APA documentation style. The APA web site offers some limited information about recent format changes, especially regarding the documentation of electronic sources. The Purdue University Writing Lab has a page on APA formatting and documentation style on its website: https://owl.purdue.edu/owl/research_and_citation/apa7_style/apa_formatting_and_style_guide/general_format.html</a:t>
            </a:r>
            <a:br>
              <a:rPr altLang="en-US" dirty="0" lang="en-US">
                <a:latin typeface="Arial" panose="020B0604020202020204" pitchFamily="34" charset="0"/>
              </a:rPr>
            </a:br>
            <a:endParaRPr altLang="en-US" dirty="0" lang="en-US">
              <a:latin typeface="Arial" panose="020B0604020202020204" pitchFamily="34" charset="0"/>
            </a:endParaRPr>
          </a:p>
          <a:p>
            <a:pPr eaLnBrk="1" hangingPunct="1">
              <a:spcBef>
                <a:spcPct val="0"/>
              </a:spcBef>
            </a:pPr>
            <a:r>
              <a:rPr altLang="en-US" dirty="0" lang="en-US">
                <a:latin typeface="Arial" panose="020B0604020202020204" pitchFamily="34" charset="0"/>
              </a:rPr>
              <a:t>For quick questions on APA format, students can also call the Writing Lab Grammar Hotline at 494-3723.</a:t>
            </a:r>
          </a:p>
        </p:txBody>
      </p:sp>
      <p:sp>
        <p:nvSpPr>
          <p:cNvPr id="1048721"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A9EF7409-915A-1849-9BC2-8DFE3AB13E8B}" type="slidenum">
              <a:rPr altLang="en-US" lang="en-US">
                <a:latin typeface="Calibri" panose="020F0502020204030204" pitchFamily="34" charset="0"/>
              </a:rPr>
              <a:pPr eaLnBrk="1" hangingPunct="1"/>
              <a:t>29</a:t>
            </a:fld>
            <a:endParaRPr altLang="en-US" dirty="0" 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25" name="Slide Image Placeholder 1"/>
          <p:cNvSpPr>
            <a:spLocks noChangeAspect="1" noRot="1" noGrp="1" noTextEdit="1"/>
          </p:cNvSpPr>
          <p:nvPr>
            <p:ph type="sldImg"/>
          </p:nvPr>
        </p:nvSpPr>
        <p:spPr bwMode="auto">
          <a:noFill/>
          <a:ln>
            <a:solidFill>
              <a:srgbClr val="000000"/>
            </a:solidFill>
            <a:miter lim="800000"/>
            <a:headEnd/>
            <a:tailEnd/>
          </a:ln>
        </p:spPr>
      </p:sp>
      <p:sp>
        <p:nvSpPr>
          <p:cNvPr id="1048726" name="Notes Placeholder 2"/>
          <p:cNvSpPr>
            <a:spLocks noGrp="1"/>
          </p:cNvSpPr>
          <p:nvPr>
            <p:ph type="body" idx="1"/>
          </p:nvPr>
        </p:nvSpPr>
        <p:spPr bwMode="auto">
          <a:noFill/>
        </p:spPr>
        <p:txBody>
          <a:bodyPr anchor="t" anchorCtr="0" compatLnSpc="1" numCol="1" wrap="square">
            <a:prstTxWarp prst="textNoShape"/>
          </a:bodyPr>
          <a:p>
            <a:pPr eaLnBrk="1" hangingPunct="1">
              <a:spcBef>
                <a:spcPct val="0"/>
              </a:spcBef>
            </a:pPr>
            <a:r>
              <a:rPr altLang="en-US" dirty="0" lang="en-US">
                <a:latin typeface="Arial" panose="020B0604020202020204" pitchFamily="34" charset="0"/>
              </a:rPr>
              <a:t>Writer and Designer: Jennifer Liethen Kunka</a:t>
            </a:r>
          </a:p>
          <a:p>
            <a:pPr eaLnBrk="1" hangingPunct="1">
              <a:spcBef>
                <a:spcPct val="0"/>
              </a:spcBef>
            </a:pPr>
            <a:r>
              <a:rPr altLang="en-US" dirty="0" lang="en-US">
                <a:latin typeface="Arial" panose="020B0604020202020204" pitchFamily="34" charset="0"/>
              </a:rPr>
              <a:t>Contributors:  Muriel Harris, Karen Bishop, Bryan Kopp, Matthew Mooney, David Neyhart, and Andrew Kunka</a:t>
            </a:r>
          </a:p>
          <a:p>
            <a:pPr eaLnBrk="1" hangingPunct="1">
              <a:spcBef>
                <a:spcPct val="0"/>
              </a:spcBef>
            </a:pPr>
            <a:r>
              <a:rPr altLang="en-US" dirty="0" lang="en-US">
                <a:latin typeface="Arial" panose="020B0604020202020204" pitchFamily="34" charset="0"/>
              </a:rPr>
              <a:t>Revising Author: Ghada M. Gherwash and Joshua M. Paiz, 2014 Elizabeth Angeli, 2011; Elena Lawrick, 2008; Arielle McKee, 2014; Katie McMorris, 2019; Katie McMorris, 2020</a:t>
            </a:r>
          </a:p>
          <a:p>
            <a:pPr eaLnBrk="1" hangingPunct="1">
              <a:spcBef>
                <a:spcPct val="0"/>
              </a:spcBef>
            </a:pPr>
            <a:r>
              <a:rPr altLang="en-US" dirty="0" lang="en-US">
                <a:latin typeface="Arial" panose="020B0604020202020204" pitchFamily="34" charset="0"/>
              </a:rPr>
              <a:t>Developed with resources courtesy of the Purdue University Writing Lab</a:t>
            </a:r>
          </a:p>
          <a:p>
            <a:pPr eaLnBrk="1" hangingPunct="1">
              <a:spcBef>
                <a:spcPct val="0"/>
              </a:spcBef>
            </a:pPr>
            <a:r>
              <a:rPr altLang="en-US" dirty="0" lang="en-US">
                <a:latin typeface="Arial" panose="020B0604020202020204" pitchFamily="34" charset="0"/>
              </a:rPr>
              <a:t>Grant funding courtesy of the Multimedia Instructional Development Center at Purdue University</a:t>
            </a:r>
          </a:p>
          <a:p>
            <a:pPr eaLnBrk="1" hangingPunct="1">
              <a:spcBef>
                <a:spcPct val="0"/>
              </a:spcBef>
            </a:pPr>
            <a:r>
              <a:rPr altLang="en-US" dirty="0" lang="en-US">
                <a:latin typeface="Arial" panose="020B0604020202020204" pitchFamily="34" charset="0"/>
                <a:cs typeface="Arial" panose="020B0604020202020204" pitchFamily="34" charset="0"/>
              </a:rPr>
              <a:t>© Copyright Purdue University, 2000, 2006, 2007, 2008, 2019, 2020</a:t>
            </a:r>
          </a:p>
          <a:p>
            <a:pPr eaLnBrk="1" hangingPunct="1">
              <a:spcBef>
                <a:spcPct val="0"/>
              </a:spcBef>
            </a:pPr>
            <a:endParaRPr altLang="en-US" dirty="0" lang="en-US"/>
          </a:p>
        </p:txBody>
      </p:sp>
      <p:sp>
        <p:nvSpPr>
          <p:cNvPr id="1048727"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A1A4A87-B738-AB49-8E4F-2CDA0A76D2D0}" type="slidenum">
              <a:rPr altLang="en-US" lang="en-US">
                <a:latin typeface="Calibri" panose="020F0502020204030204" pitchFamily="34" charset="0"/>
              </a:rPr>
              <a:pPr eaLnBrk="1" hangingPunct="1"/>
              <a:t>30</a:t>
            </a:fld>
            <a:endParaRPr altLang="en-US" dirty="0" 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97" name="Slide Image Placeholder 1"/>
          <p:cNvSpPr>
            <a:spLocks noChangeAspect="1" noRot="1" noGrp="1" noTextEdit="1"/>
          </p:cNvSpPr>
          <p:nvPr>
            <p:ph type="sldImg"/>
          </p:nvPr>
        </p:nvSpPr>
        <p:spPr bwMode="auto">
          <a:noFill/>
          <a:ln>
            <a:solidFill>
              <a:srgbClr val="000000"/>
            </a:solidFill>
            <a:miter lim="800000"/>
            <a:headEnd/>
            <a:tailEnd/>
          </a:ln>
        </p:spPr>
      </p:sp>
      <p:sp>
        <p:nvSpPr>
          <p:cNvPr id="1048598"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r>
              <a:rPr altLang="en-US" dirty="0" lang="en-US">
                <a:latin typeface="Arial" panose="020B0604020202020204" pitchFamily="34" charset="0"/>
              </a:rPr>
              <a:t>This slide introduces the basics of APA stylistics related to the point of view in an APA paper, which encourages a writer to use personal pronouns. The explanation is provided with examples.</a:t>
            </a:r>
          </a:p>
        </p:txBody>
      </p:sp>
      <p:sp>
        <p:nvSpPr>
          <p:cNvPr id="1048599"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A0118795-A979-3A4E-8E94-AD30809F6F81}" type="slidenum">
              <a:rPr altLang="en-US" lang="en-US">
                <a:latin typeface="Calibri" panose="020F0502020204030204" pitchFamily="34" charset="0"/>
              </a:rPr>
              <a:pPr eaLnBrk="1" hangingPunct="1"/>
              <a:t>3</a:t>
            </a:fld>
            <a:endParaRPr altLang="en-US" dirty="0" 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1"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02"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r>
              <a:rPr altLang="en-US" dirty="0" lang="en-US">
                <a:latin typeface="Arial" panose="020B0604020202020204" pitchFamily="34" charset="0"/>
              </a:rPr>
              <a:t>This slide introduces the basics of APA stylistics related to </a:t>
            </a:r>
            <a:r>
              <a:rPr altLang="en-US" dirty="0" lang="en-US" strike="sngStrike">
                <a:latin typeface="Arial" panose="020B0604020202020204" pitchFamily="34" charset="0"/>
              </a:rPr>
              <a:t>the </a:t>
            </a:r>
            <a:r>
              <a:rPr altLang="en-US" dirty="0" lang="en-US">
                <a:latin typeface="Arial" panose="020B0604020202020204" pitchFamily="34" charset="0"/>
              </a:rPr>
              <a:t>voice in an APA paper, which encourages a writer to use the active voice. The explanation is provided with examples.</a:t>
            </a:r>
          </a:p>
        </p:txBody>
      </p:sp>
      <p:sp>
        <p:nvSpPr>
          <p:cNvPr id="1048603"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A0118795-A979-3A4E-8E94-AD30809F6F81}" type="slidenum">
              <a:rPr altLang="en-US" lang="en-US">
                <a:latin typeface="Calibri" panose="020F0502020204030204" pitchFamily="34" charset="0"/>
              </a:rPr>
              <a:pPr eaLnBrk="1" hangingPunct="1"/>
              <a:t>4</a:t>
            </a:fld>
            <a:endParaRPr altLang="en-US" dirty="0" 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5"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06"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r>
              <a:rPr altLang="en-US" dirty="0" lang="en-US">
                <a:latin typeface="Arial" panose="020B0604020202020204" pitchFamily="34" charset="0"/>
              </a:rPr>
              <a:t>This slide explains the language qualities the APA recommends for academic papers. </a:t>
            </a:r>
          </a:p>
          <a:p>
            <a:pPr eaLnBrk="1" hangingPunct="1">
              <a:lnSpc>
                <a:spcPct val="90000"/>
              </a:lnSpc>
              <a:spcBef>
                <a:spcPct val="0"/>
              </a:spcBef>
            </a:pPr>
            <a:endParaRPr altLang="en-US" dirty="0" lang="en-US">
              <a:latin typeface="Arial" panose="020B0604020202020204" pitchFamily="34" charset="0"/>
            </a:endParaRPr>
          </a:p>
          <a:p>
            <a:pPr eaLnBrk="1" hangingPunct="1">
              <a:lnSpc>
                <a:spcPct val="90000"/>
              </a:lnSpc>
              <a:spcBef>
                <a:spcPct val="0"/>
              </a:spcBef>
            </a:pPr>
            <a:r>
              <a:rPr altLang="en-US" dirty="0" lang="en-US">
                <a:latin typeface="Arial" panose="020B0604020202020204" pitchFamily="34" charset="0"/>
              </a:rPr>
              <a:t>Clarity and conciseness are the major concerns when reporting research in APA. It is not easy to balance clarity (which requires accuracy) and conciseness (which requires packing information). To achieve clarity, a writer should avoid vague wording and be specific in descriptions and explanations. To achieve conciseness, a writer should condense information. Because APA format is widely used in science-related papers, the language of APA format is plain and simple. A writer should avoid using metaphors and minimize the use of figurative language, which is typical for creative writing. </a:t>
            </a:r>
          </a:p>
          <a:p>
            <a:pPr eaLnBrk="1" hangingPunct="1">
              <a:lnSpc>
                <a:spcPct val="90000"/>
              </a:lnSpc>
              <a:spcBef>
                <a:spcPct val="0"/>
              </a:spcBef>
            </a:pPr>
            <a:endParaRPr altLang="en-US" dirty="0" lang="en-US">
              <a:latin typeface="Arial" panose="020B0604020202020204" pitchFamily="34" charset="0"/>
            </a:endParaRPr>
          </a:p>
          <a:p>
            <a:pPr eaLnBrk="1" hangingPunct="1">
              <a:lnSpc>
                <a:spcPct val="90000"/>
              </a:lnSpc>
              <a:spcBef>
                <a:spcPct val="0"/>
              </a:spcBef>
            </a:pPr>
            <a:r>
              <a:rPr altLang="en-US" dirty="0" lang="en-US">
                <a:latin typeface="Arial" panose="020B0604020202020204" pitchFamily="34" charset="0"/>
              </a:rPr>
              <a:t>This slide can be supplemented by the </a:t>
            </a:r>
            <a:r>
              <a:rPr altLang="en-US" lang="ja-JP">
                <a:latin typeface="Arial" panose="020B0604020202020204" pitchFamily="34" charset="0"/>
              </a:rPr>
              <a:t>“</a:t>
            </a:r>
            <a:r>
              <a:rPr altLang="ja-JP" dirty="0" lang="en-US">
                <a:latin typeface="Arial" panose="020B0604020202020204" pitchFamily="34" charset="0"/>
              </a:rPr>
              <a:t>Concision</a:t>
            </a:r>
            <a:r>
              <a:rPr altLang="en-US" lang="ja-JP">
                <a:latin typeface="Arial" panose="020B0604020202020204" pitchFamily="34" charset="0"/>
              </a:rPr>
              <a:t>”</a:t>
            </a:r>
            <a:r>
              <a:rPr altLang="ja-JP" dirty="0" lang="en-US">
                <a:latin typeface="Arial" panose="020B0604020202020204" pitchFamily="34" charset="0"/>
              </a:rPr>
              <a:t> handout from the OWL: https://owl.purdue.edu/owl/general_writing/academic_writing/conciseness/index.html</a:t>
            </a:r>
            <a:endParaRPr altLang="en-US" dirty="0" lang="en-US"/>
          </a:p>
          <a:p>
            <a:pPr eaLnBrk="1" hangingPunct="1">
              <a:lnSpc>
                <a:spcPct val="90000"/>
              </a:lnSpc>
              <a:spcBef>
                <a:spcPct val="0"/>
              </a:spcBef>
            </a:pPr>
            <a:endParaRPr altLang="en-US" dirty="0" lang="en-US">
              <a:latin typeface="Arial" panose="020B0604020202020204" pitchFamily="34" charset="0"/>
            </a:endParaRPr>
          </a:p>
          <a:p>
            <a:pPr eaLnBrk="1" hangingPunct="1">
              <a:spcBef>
                <a:spcPct val="0"/>
              </a:spcBef>
            </a:pPr>
            <a:endParaRPr altLang="en-US" dirty="0" lang="en-US"/>
          </a:p>
        </p:txBody>
      </p:sp>
      <p:sp>
        <p:nvSpPr>
          <p:cNvPr id="1048607"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altLang="en-US" lang="en-US">
                <a:latin typeface="Calibri" panose="020F0502020204030204" pitchFamily="34" charset="0"/>
              </a:rPr>
              <a:pPr eaLnBrk="1" hangingPunct="1"/>
              <a:t>5</a:t>
            </a:fld>
            <a:endParaRPr altLang="en-US" dirty="0" 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1"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12"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r>
              <a:rPr altLang="en-US" dirty="0" lang="en-US">
                <a:latin typeface="Arial" panose="020B0604020202020204" pitchFamily="34" charset="0"/>
              </a:rPr>
              <a:t>This slide explains the basics of in-text citations. </a:t>
            </a:r>
          </a:p>
          <a:p>
            <a:pPr eaLnBrk="1" hangingPunct="1">
              <a:lnSpc>
                <a:spcPct val="90000"/>
              </a:lnSpc>
              <a:spcBef>
                <a:spcPct val="0"/>
              </a:spcBef>
            </a:pPr>
            <a:endParaRPr altLang="en-US" dirty="0" lang="en-US">
              <a:latin typeface="Arial" panose="020B0604020202020204" pitchFamily="34" charset="0"/>
            </a:endParaRPr>
          </a:p>
          <a:p>
            <a:pPr eaLnBrk="1" hangingPunct="1">
              <a:lnSpc>
                <a:spcPct val="90000"/>
              </a:lnSpc>
              <a:spcBef>
                <a:spcPct val="0"/>
              </a:spcBef>
            </a:pPr>
            <a:r>
              <a:rPr altLang="ja-JP" dirty="0" lang="en-US">
                <a:latin typeface="Arial" panose="020B0604020202020204" pitchFamily="34" charset="0"/>
              </a:rPr>
              <a:t>To avoid plagiarism, also provide a page number (in  p.3 / pp.3-5 format) for close paraphrases and quotations.</a:t>
            </a:r>
          </a:p>
          <a:p>
            <a:pPr eaLnBrk="1" hangingPunct="1">
              <a:lnSpc>
                <a:spcPct val="90000"/>
              </a:lnSpc>
              <a:spcBef>
                <a:spcPct val="0"/>
              </a:spcBef>
            </a:pPr>
            <a:endParaRPr altLang="en-US" dirty="0" lang="en-US">
              <a:latin typeface="Arial" panose="020B0604020202020204" pitchFamily="34" charset="0"/>
            </a:endParaRPr>
          </a:p>
          <a:p>
            <a:pPr eaLnBrk="1" hangingPunct="1">
              <a:lnSpc>
                <a:spcPct val="90000"/>
              </a:lnSpc>
              <a:spcBef>
                <a:spcPct val="0"/>
              </a:spcBef>
            </a:pPr>
            <a:r>
              <a:rPr altLang="ja-JP" dirty="0" lang="en-US">
                <a:latin typeface="Arial" panose="020B0604020202020204" pitchFamily="34" charset="0"/>
              </a:rPr>
              <a:t>This slide can be supplemented by the “In-Text Citations: The Basics” resource from the OWL: https://owl.purdue.edu/owl/research_and_citation/apa7_style/apa_formatting_and_style_guide/in_text_citations_the_basics.html</a:t>
            </a:r>
            <a:endParaRPr altLang="en-US" dirty="0" lang="en-US">
              <a:latin typeface="Arial" panose="020B0604020202020204" pitchFamily="34" charset="0"/>
            </a:endParaRPr>
          </a:p>
        </p:txBody>
      </p:sp>
      <p:sp>
        <p:nvSpPr>
          <p:cNvPr id="1048613"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2D89D990-E9A0-8F4F-A5C4-D3D01B2623D5}" type="slidenum">
              <a:rPr altLang="en-US" lang="en-US">
                <a:latin typeface="Calibri" panose="020F0502020204030204" pitchFamily="34" charset="0"/>
              </a:rPr>
              <a:pPr eaLnBrk="1" hangingPunct="1"/>
              <a:t>6</a:t>
            </a:fld>
            <a:endParaRPr altLang="en-US" dirty="0" 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20"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21"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r>
              <a:rPr altLang="en-US" dirty="0" lang="en-US">
                <a:latin typeface="Arial" panose="020B0604020202020204" pitchFamily="34" charset="0"/>
              </a:rPr>
              <a:t>This slide provides explanation and examples of in-text citations with quotations. </a:t>
            </a:r>
          </a:p>
          <a:p>
            <a:pPr eaLnBrk="1" hangingPunct="1">
              <a:lnSpc>
                <a:spcPct val="90000"/>
              </a:lnSpc>
              <a:spcBef>
                <a:spcPct val="0"/>
              </a:spcBef>
            </a:pPr>
            <a:endParaRPr altLang="en-US" dirty="0" lang="en-US">
              <a:latin typeface="Arial" panose="020B0604020202020204" pitchFamily="34" charset="0"/>
            </a:endParaRPr>
          </a:p>
          <a:p>
            <a:pPr algn="l" defTabSz="914400" eaLnBrk="1" fontAlgn="base" hangingPunct="1" indent="0" latinLnBrk="0" lvl="0" marL="0" marR="0" rtl="0">
              <a:lnSpc>
                <a:spcPct val="90000"/>
              </a:lnSpc>
              <a:spcBef>
                <a:spcPct val="0"/>
              </a:spcBef>
              <a:spcAft>
                <a:spcPct val="0"/>
              </a:spcAft>
              <a:buClrTx/>
              <a:buSzTx/>
              <a:buFontTx/>
              <a:buNone/>
            </a:pPr>
            <a:r>
              <a:rPr altLang="ja-JP" dirty="0" lang="en-US">
                <a:latin typeface="Arial" panose="020B0604020202020204" pitchFamily="34" charset="0"/>
              </a:rPr>
              <a:t>This slide can be supplemented by the “In-Text Citations: The Basics” resource from the OWL: https://owl.purdue.edu/owl/research_and_citation/apa7_style/apa_formatting_and_style_guide/in_text_citations_the_basics.html</a:t>
            </a:r>
            <a:endParaRPr altLang="en-US" dirty="0" lang="en-US">
              <a:latin typeface="Arial" panose="020B0604020202020204" pitchFamily="34" charset="0"/>
            </a:endParaRPr>
          </a:p>
          <a:p>
            <a:pPr eaLnBrk="1" hangingPunct="1">
              <a:lnSpc>
                <a:spcPct val="90000"/>
              </a:lnSpc>
              <a:spcBef>
                <a:spcPct val="0"/>
              </a:spcBef>
            </a:pPr>
            <a:endParaRPr altLang="en-US" dirty="0" lang="en-US">
              <a:latin typeface="Arial" panose="020B0604020202020204" pitchFamily="34" charset="0"/>
            </a:endParaRPr>
          </a:p>
        </p:txBody>
      </p:sp>
      <p:sp>
        <p:nvSpPr>
          <p:cNvPr id="1048622"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F75AB5AD-D7E6-EF42-AE20-C25E999EDCF7}" type="slidenum">
              <a:rPr altLang="en-US" lang="en-US">
                <a:latin typeface="Calibri" panose="020F0502020204030204" pitchFamily="34" charset="0"/>
              </a:rPr>
              <a:pPr eaLnBrk="1" hangingPunct="1"/>
              <a:t>10</a:t>
            </a:fld>
            <a:endParaRPr altLang="en-US" dirty="0" 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27"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28"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r>
              <a:rPr altLang="en-US" dirty="0" lang="en-US">
                <a:latin typeface="Arial" panose="020B0604020202020204" pitchFamily="34" charset="0"/>
              </a:rPr>
              <a:t>This slide provides information on how to properly construct in-text citations for summaries and paraphrases.</a:t>
            </a:r>
          </a:p>
          <a:p>
            <a:pPr eaLnBrk="1" hangingPunct="1">
              <a:lnSpc>
                <a:spcPct val="90000"/>
              </a:lnSpc>
              <a:spcBef>
                <a:spcPct val="0"/>
              </a:spcBef>
            </a:pPr>
            <a:endParaRPr altLang="en-US" dirty="0" lang="en-US">
              <a:latin typeface="Arial" panose="020B0604020202020204" pitchFamily="34" charset="0"/>
            </a:endParaRPr>
          </a:p>
          <a:p>
            <a:pPr eaLnBrk="1" hangingPunct="1">
              <a:lnSpc>
                <a:spcPct val="90000"/>
              </a:lnSpc>
              <a:spcBef>
                <a:spcPct val="0"/>
              </a:spcBef>
            </a:pPr>
            <a:r>
              <a:rPr altLang="ja-JP" dirty="0" lang="en-US">
                <a:latin typeface="Arial" panose="020B0604020202020204" pitchFamily="34" charset="0"/>
              </a:rPr>
              <a:t>This slide can be supplemented by the “In-Text Citations: The Basics” resource from the OWL: https://owl.purdue.edu/owl/research_and_citation/apa7_style/apa_formatting_and_style_guide/in_text_citations_the_basics.html</a:t>
            </a:r>
            <a:endParaRPr altLang="en-US" dirty="0" lang="en-US">
              <a:latin typeface="Arial" panose="020B0604020202020204" pitchFamily="34" charset="0"/>
            </a:endParaRPr>
          </a:p>
          <a:p>
            <a:pPr eaLnBrk="1" hangingPunct="1">
              <a:spcBef>
                <a:spcPct val="0"/>
              </a:spcBef>
            </a:pPr>
            <a:endParaRPr altLang="en-US" dirty="0" lang="en-US"/>
          </a:p>
        </p:txBody>
      </p:sp>
      <p:sp>
        <p:nvSpPr>
          <p:cNvPr id="1048629"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34FF8517-5492-E841-AB05-9FF7BC86386C}" type="slidenum">
              <a:rPr altLang="en-US" lang="en-US">
                <a:latin typeface="Calibri" panose="020F0502020204030204" pitchFamily="34" charset="0"/>
              </a:rPr>
              <a:pPr eaLnBrk="1" hangingPunct="1"/>
              <a:t>13</a:t>
            </a:fld>
            <a:endParaRPr altLang="en-US" dirty="0" 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3"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34"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r>
              <a:rPr altLang="en-US" dirty="0" lang="en-US">
                <a:latin typeface="Arial" panose="020B0604020202020204" pitchFamily="34" charset="0"/>
              </a:rPr>
              <a:t>Acquiring a rich repertoire of signal words and phrases is the key to success in representing others</a:t>
            </a:r>
            <a:r>
              <a:rPr altLang="en-US" lang="ja-JP">
                <a:latin typeface="Arial" panose="020B0604020202020204" pitchFamily="34" charset="0"/>
              </a:rPr>
              <a:t>’</a:t>
            </a:r>
            <a:r>
              <a:rPr altLang="ja-JP" dirty="0" lang="en-US">
                <a:latin typeface="Arial" panose="020B0604020202020204" pitchFamily="34" charset="0"/>
              </a:rPr>
              <a:t> ideas in academic writing. This slide provides a few examples of those and notes that APA requires the past or present perfect tense of verbs in signal phrases. </a:t>
            </a:r>
          </a:p>
          <a:p>
            <a:pPr eaLnBrk="1" hangingPunct="1">
              <a:lnSpc>
                <a:spcPct val="90000"/>
              </a:lnSpc>
              <a:spcBef>
                <a:spcPct val="0"/>
              </a:spcBef>
            </a:pPr>
            <a:endParaRPr altLang="en-US" dirty="0" lang="en-US">
              <a:latin typeface="Arial" panose="020B0604020202020204" pitchFamily="34" charset="0"/>
            </a:endParaRPr>
          </a:p>
          <a:p>
            <a:pPr eaLnBrk="1" hangingPunct="1">
              <a:lnSpc>
                <a:spcPct val="90000"/>
              </a:lnSpc>
              <a:spcBef>
                <a:spcPct val="0"/>
              </a:spcBef>
            </a:pPr>
            <a:r>
              <a:rPr altLang="en-US" dirty="0" lang="en-US">
                <a:latin typeface="Arial" panose="020B0604020202020204" pitchFamily="34" charset="0"/>
              </a:rPr>
              <a:t>Facilitators might want to supplement this slide with relevant content from a composition textbook that demonstrates the use of signal words. </a:t>
            </a:r>
            <a:endParaRPr altLang="en-US" dirty="0" lang="en-US"/>
          </a:p>
        </p:txBody>
      </p:sp>
      <p:sp>
        <p:nvSpPr>
          <p:cNvPr id="1048635"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48C43272-DEC8-B440-817D-FBB952E88ADD}" type="slidenum">
              <a:rPr altLang="en-US" lang="en-US">
                <a:latin typeface="Calibri" panose="020F0502020204030204" pitchFamily="34" charset="0"/>
              </a:rPr>
              <a:pPr eaLnBrk="1" hangingPunct="1"/>
              <a:t>14</a:t>
            </a:fld>
            <a:endParaRPr altLang="en-US" dirty="0" 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63" name=""/>
        <p:cNvGrpSpPr/>
        <p:nvPr/>
      </p:nvGrpSpPr>
      <p:grpSpPr>
        <a:xfrm>
          <a:off x="0" y="0"/>
          <a:ext cx="0" cy="0"/>
          <a:chOff x="0" y="0"/>
          <a:chExt cx="0" cy="0"/>
        </a:xfrm>
      </p:grpSpPr>
      <p:sp>
        <p:nvSpPr>
          <p:cNvPr id="1048728" name="Title 1"/>
          <p:cNvSpPr>
            <a:spLocks noGrp="1"/>
          </p:cNvSpPr>
          <p:nvPr>
            <p:ph type="ctrTitle"/>
          </p:nvPr>
        </p:nvSpPr>
        <p:spPr>
          <a:xfrm>
            <a:off x="685800" y="2130425"/>
            <a:ext cx="7772400" cy="1470025"/>
          </a:xfrm>
        </p:spPr>
        <p:txBody>
          <a:bodyPr/>
          <a:p>
            <a:r>
              <a:rPr lang="en-US"/>
              <a:t>Click to edit Master title style</a:t>
            </a:r>
          </a:p>
        </p:txBody>
      </p:sp>
      <p:sp>
        <p:nvSpPr>
          <p:cNvPr id="1048729"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730" name="Date Placeholder 3"/>
          <p:cNvSpPr>
            <a:spLocks noGrp="1"/>
          </p:cNvSpPr>
          <p:nvPr>
            <p:ph type="dt" sz="half" idx="10"/>
          </p:nvPr>
        </p:nvSpPr>
        <p:spPr/>
        <p:txBody>
          <a:bodyPr/>
          <a:p>
            <a:fld id="{D423E374-E62A-1040-8441-78E750268AA4}" type="datetimeFigureOut">
              <a:rPr lang="en-US"/>
              <a:t>1/25/2023</a:t>
            </a:fld>
            <a:endParaRPr dirty="0" lang="en-US"/>
          </a:p>
        </p:txBody>
      </p:sp>
      <p:sp>
        <p:nvSpPr>
          <p:cNvPr id="1048731" name="Footer Placeholder 4"/>
          <p:cNvSpPr>
            <a:spLocks noGrp="1"/>
          </p:cNvSpPr>
          <p:nvPr>
            <p:ph type="ftr" sz="quarter" idx="11"/>
          </p:nvPr>
        </p:nvSpPr>
        <p:spPr/>
        <p:txBody>
          <a:bodyPr/>
          <a:p>
            <a:endParaRPr dirty="0" lang="en-US"/>
          </a:p>
        </p:txBody>
      </p:sp>
      <p:sp>
        <p:nvSpPr>
          <p:cNvPr id="1048732" name="Slide Number Placeholder 5"/>
          <p:cNvSpPr>
            <a:spLocks noGrp="1"/>
          </p:cNvSpPr>
          <p:nvPr>
            <p:ph type="sldNum" sz="quarter" idx="12"/>
          </p:nvPr>
        </p:nvSpPr>
        <p:spPr/>
        <p:txBody>
          <a:bodyPr/>
          <a:p>
            <a:fld id="{4B7ABC34-BED3-484E-9552-0941C93CED6C}" type="slidenum">
              <a:rPr altLang="en-US" lang="en-US"/>
              <a:t>‹#›</a:t>
            </a:fld>
            <a:endParaRPr altLang="en-US" dirty="0"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8" name=""/>
        <p:cNvGrpSpPr/>
        <p:nvPr/>
      </p:nvGrpSpPr>
      <p:grpSpPr>
        <a:xfrm>
          <a:off x="0" y="0"/>
          <a:ext cx="0" cy="0"/>
          <a:chOff x="0" y="0"/>
          <a:chExt cx="0" cy="0"/>
        </a:xfrm>
      </p:grpSpPr>
      <p:sp>
        <p:nvSpPr>
          <p:cNvPr id="1048753" name="Title 1"/>
          <p:cNvSpPr>
            <a:spLocks noGrp="1"/>
          </p:cNvSpPr>
          <p:nvPr>
            <p:ph type="title"/>
          </p:nvPr>
        </p:nvSpPr>
        <p:spPr/>
        <p:txBody>
          <a:bodyPr/>
          <a:p>
            <a:r>
              <a:rPr lang="en-US"/>
              <a:t>Click to edit Master title style</a:t>
            </a:r>
          </a:p>
        </p:txBody>
      </p:sp>
      <p:sp>
        <p:nvSpPr>
          <p:cNvPr id="104875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5" name="Date Placeholder 3"/>
          <p:cNvSpPr>
            <a:spLocks noGrp="1"/>
          </p:cNvSpPr>
          <p:nvPr>
            <p:ph type="dt" sz="half" idx="10"/>
          </p:nvPr>
        </p:nvSpPr>
        <p:spPr/>
        <p:txBody>
          <a:bodyPr/>
          <a:p>
            <a:fld id="{6623E6DA-BD80-E744-8E1A-C6B61542E663}" type="datetimeFigureOut">
              <a:rPr lang="en-US"/>
              <a:t>1/25/2023</a:t>
            </a:fld>
            <a:endParaRPr dirty="0" lang="en-US"/>
          </a:p>
        </p:txBody>
      </p:sp>
      <p:sp>
        <p:nvSpPr>
          <p:cNvPr id="1048756" name="Footer Placeholder 4"/>
          <p:cNvSpPr>
            <a:spLocks noGrp="1"/>
          </p:cNvSpPr>
          <p:nvPr>
            <p:ph type="ftr" sz="quarter" idx="11"/>
          </p:nvPr>
        </p:nvSpPr>
        <p:spPr/>
        <p:txBody>
          <a:bodyPr/>
          <a:p>
            <a:endParaRPr dirty="0" lang="en-US"/>
          </a:p>
        </p:txBody>
      </p:sp>
      <p:sp>
        <p:nvSpPr>
          <p:cNvPr id="1048757" name="Slide Number Placeholder 5"/>
          <p:cNvSpPr>
            <a:spLocks noGrp="1"/>
          </p:cNvSpPr>
          <p:nvPr>
            <p:ph type="sldNum" sz="quarter" idx="12"/>
          </p:nvPr>
        </p:nvSpPr>
        <p:spPr/>
        <p:txBody>
          <a:bodyPr/>
          <a:p>
            <a:fld id="{EFD2512E-BE7C-CD4A-B073-4FF31BC9335E}" type="slidenum">
              <a:rPr altLang="en-US" lang="en-US"/>
              <a:t>‹#›</a:t>
            </a:fld>
            <a:endParaRPr altLang="en-US" dirty="0"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65" name=""/>
        <p:cNvGrpSpPr/>
        <p:nvPr/>
      </p:nvGrpSpPr>
      <p:grpSpPr>
        <a:xfrm>
          <a:off x="0" y="0"/>
          <a:ext cx="0" cy="0"/>
          <a:chOff x="0" y="0"/>
          <a:chExt cx="0" cy="0"/>
        </a:xfrm>
      </p:grpSpPr>
      <p:sp>
        <p:nvSpPr>
          <p:cNvPr id="1048737"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738"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Date Placeholder 3"/>
          <p:cNvSpPr>
            <a:spLocks noGrp="1"/>
          </p:cNvSpPr>
          <p:nvPr>
            <p:ph type="dt" sz="half" idx="10"/>
          </p:nvPr>
        </p:nvSpPr>
        <p:spPr/>
        <p:txBody>
          <a:bodyPr/>
          <a:p>
            <a:fld id="{8F443881-514F-BA42-8B96-BBE6D763C6FA}" type="datetimeFigureOut">
              <a:rPr lang="en-US"/>
              <a:t>1/25/2023</a:t>
            </a:fld>
            <a:endParaRPr dirty="0" lang="en-US"/>
          </a:p>
        </p:txBody>
      </p:sp>
      <p:sp>
        <p:nvSpPr>
          <p:cNvPr id="1048740" name="Footer Placeholder 4"/>
          <p:cNvSpPr>
            <a:spLocks noGrp="1"/>
          </p:cNvSpPr>
          <p:nvPr>
            <p:ph type="ftr" sz="quarter" idx="11"/>
          </p:nvPr>
        </p:nvSpPr>
        <p:spPr/>
        <p:txBody>
          <a:bodyPr/>
          <a:p>
            <a:endParaRPr dirty="0" lang="en-US"/>
          </a:p>
        </p:txBody>
      </p:sp>
      <p:sp>
        <p:nvSpPr>
          <p:cNvPr id="1048741" name="Slide Number Placeholder 5"/>
          <p:cNvSpPr>
            <a:spLocks noGrp="1"/>
          </p:cNvSpPr>
          <p:nvPr>
            <p:ph type="sldNum" sz="quarter" idx="12"/>
          </p:nvPr>
        </p:nvSpPr>
        <p:spPr/>
        <p:txBody>
          <a:bodyPr/>
          <a:p>
            <a:fld id="{AC17BD23-982D-8F41-95C4-0D0735881C42}" type="slidenum">
              <a:rPr altLang="en-US" lang="en-US"/>
              <a:t>‹#›</a:t>
            </a:fld>
            <a:endParaRPr altLang="en-US" dirty="0"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6" name=""/>
        <p:cNvGrpSpPr/>
        <p:nvPr/>
      </p:nvGrpSpPr>
      <p:grpSpPr>
        <a:xfrm>
          <a:off x="0" y="0"/>
          <a:ext cx="0" cy="0"/>
          <a:chOff x="0" y="0"/>
          <a:chExt cx="0" cy="0"/>
        </a:xfrm>
      </p:grpSpPr>
      <p:sp>
        <p:nvSpPr>
          <p:cNvPr id="1048742" name="Title 1"/>
          <p:cNvSpPr>
            <a:spLocks noGrp="1"/>
          </p:cNvSpPr>
          <p:nvPr>
            <p:ph type="title"/>
          </p:nvPr>
        </p:nvSpPr>
        <p:spPr/>
        <p:txBody>
          <a:bodyPr/>
          <a:p>
            <a:r>
              <a:rPr lang="en-US"/>
              <a:t>Click to edit Master title style</a:t>
            </a:r>
          </a:p>
        </p:txBody>
      </p:sp>
      <p:sp>
        <p:nvSpPr>
          <p:cNvPr id="104874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Date Placeholder 3"/>
          <p:cNvSpPr>
            <a:spLocks noGrp="1"/>
          </p:cNvSpPr>
          <p:nvPr>
            <p:ph type="dt" sz="half" idx="10"/>
          </p:nvPr>
        </p:nvSpPr>
        <p:spPr/>
        <p:txBody>
          <a:bodyPr/>
          <a:p>
            <a:fld id="{3F8EF808-01B0-9B41-AC4D-F2CB369D64F9}" type="datetimeFigureOut">
              <a:rPr lang="en-US"/>
              <a:t>1/25/2023</a:t>
            </a:fld>
            <a:endParaRPr dirty="0" lang="en-US"/>
          </a:p>
        </p:txBody>
      </p:sp>
      <p:sp>
        <p:nvSpPr>
          <p:cNvPr id="1048745" name="Footer Placeholder 4"/>
          <p:cNvSpPr>
            <a:spLocks noGrp="1"/>
          </p:cNvSpPr>
          <p:nvPr>
            <p:ph type="ftr" sz="quarter" idx="11"/>
          </p:nvPr>
        </p:nvSpPr>
        <p:spPr/>
        <p:txBody>
          <a:bodyPr/>
          <a:p>
            <a:endParaRPr dirty="0" lang="en-US"/>
          </a:p>
        </p:txBody>
      </p:sp>
      <p:sp>
        <p:nvSpPr>
          <p:cNvPr id="1048746" name="Slide Number Placeholder 5"/>
          <p:cNvSpPr>
            <a:spLocks noGrp="1"/>
          </p:cNvSpPr>
          <p:nvPr>
            <p:ph type="sldNum" sz="quarter" idx="12"/>
          </p:nvPr>
        </p:nvSpPr>
        <p:spPr/>
        <p:txBody>
          <a:bodyPr/>
          <a:p>
            <a:fld id="{43152749-74B6-EE4F-8EB9-0D251F51C079}" type="slidenum">
              <a:rPr altLang="en-US" lang="en-US"/>
              <a:t>‹#›</a:t>
            </a:fld>
            <a:endParaRPr altLang="en-US" dirty="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9" name=""/>
        <p:cNvGrpSpPr/>
        <p:nvPr/>
      </p:nvGrpSpPr>
      <p:grpSpPr>
        <a:xfrm>
          <a:off x="0" y="0"/>
          <a:ext cx="0" cy="0"/>
          <a:chOff x="0" y="0"/>
          <a:chExt cx="0" cy="0"/>
        </a:xfrm>
      </p:grpSpPr>
      <p:sp>
        <p:nvSpPr>
          <p:cNvPr id="1048758"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759"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60" name="Date Placeholder 3"/>
          <p:cNvSpPr>
            <a:spLocks noGrp="1"/>
          </p:cNvSpPr>
          <p:nvPr>
            <p:ph type="dt" sz="half" idx="10"/>
          </p:nvPr>
        </p:nvSpPr>
        <p:spPr/>
        <p:txBody>
          <a:bodyPr/>
          <a:p>
            <a:fld id="{19B934B6-8251-4D4C-AAB4-C1555E894524}" type="datetimeFigureOut">
              <a:rPr lang="en-US"/>
              <a:t>1/25/2023</a:t>
            </a:fld>
            <a:endParaRPr dirty="0" lang="en-US"/>
          </a:p>
        </p:txBody>
      </p:sp>
      <p:sp>
        <p:nvSpPr>
          <p:cNvPr id="1048761" name="Footer Placeholder 4"/>
          <p:cNvSpPr>
            <a:spLocks noGrp="1"/>
          </p:cNvSpPr>
          <p:nvPr>
            <p:ph type="ftr" sz="quarter" idx="11"/>
          </p:nvPr>
        </p:nvSpPr>
        <p:spPr/>
        <p:txBody>
          <a:bodyPr/>
          <a:p>
            <a:endParaRPr dirty="0" lang="en-US"/>
          </a:p>
        </p:txBody>
      </p:sp>
      <p:sp>
        <p:nvSpPr>
          <p:cNvPr id="1048762" name="Slide Number Placeholder 5"/>
          <p:cNvSpPr>
            <a:spLocks noGrp="1"/>
          </p:cNvSpPr>
          <p:nvPr>
            <p:ph type="sldNum" sz="quarter" idx="12"/>
          </p:nvPr>
        </p:nvSpPr>
        <p:spPr/>
        <p:txBody>
          <a:bodyPr/>
          <a:p>
            <a:fld id="{05C6EB0A-D569-0246-B1B3-BF837E71C4C7}" type="slidenum">
              <a:rPr altLang="en-US" lang="en-US"/>
              <a:t>‹#›</a:t>
            </a:fld>
            <a:endParaRPr altLang="en-US" dirty="0"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70" name=""/>
        <p:cNvGrpSpPr/>
        <p:nvPr/>
      </p:nvGrpSpPr>
      <p:grpSpPr>
        <a:xfrm>
          <a:off x="0" y="0"/>
          <a:ext cx="0" cy="0"/>
          <a:chOff x="0" y="0"/>
          <a:chExt cx="0" cy="0"/>
        </a:xfrm>
      </p:grpSpPr>
      <p:sp>
        <p:nvSpPr>
          <p:cNvPr id="1048763" name="Title 1"/>
          <p:cNvSpPr>
            <a:spLocks noGrp="1"/>
          </p:cNvSpPr>
          <p:nvPr>
            <p:ph type="title"/>
          </p:nvPr>
        </p:nvSpPr>
        <p:spPr/>
        <p:txBody>
          <a:bodyPr/>
          <a:p>
            <a:r>
              <a:rPr lang="en-US"/>
              <a:t>Click to edit Master title style</a:t>
            </a:r>
          </a:p>
        </p:txBody>
      </p:sp>
      <p:sp>
        <p:nvSpPr>
          <p:cNvPr id="104876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6" name="Date Placeholder 3"/>
          <p:cNvSpPr>
            <a:spLocks noGrp="1"/>
          </p:cNvSpPr>
          <p:nvPr>
            <p:ph type="dt" sz="half" idx="10"/>
          </p:nvPr>
        </p:nvSpPr>
        <p:spPr/>
        <p:txBody>
          <a:bodyPr/>
          <a:p>
            <a:fld id="{7434528C-3C67-7C4F-9322-8339D42E2F2C}" type="datetimeFigureOut">
              <a:rPr lang="en-US"/>
              <a:t>1/25/2023</a:t>
            </a:fld>
            <a:endParaRPr dirty="0" lang="en-US"/>
          </a:p>
        </p:txBody>
      </p:sp>
      <p:sp>
        <p:nvSpPr>
          <p:cNvPr id="1048767" name="Footer Placeholder 4"/>
          <p:cNvSpPr>
            <a:spLocks noGrp="1"/>
          </p:cNvSpPr>
          <p:nvPr>
            <p:ph type="ftr" sz="quarter" idx="11"/>
          </p:nvPr>
        </p:nvSpPr>
        <p:spPr/>
        <p:txBody>
          <a:bodyPr/>
          <a:p>
            <a:endParaRPr dirty="0" lang="en-US"/>
          </a:p>
        </p:txBody>
      </p:sp>
      <p:sp>
        <p:nvSpPr>
          <p:cNvPr id="1048768" name="Slide Number Placeholder 5"/>
          <p:cNvSpPr>
            <a:spLocks noGrp="1"/>
          </p:cNvSpPr>
          <p:nvPr>
            <p:ph type="sldNum" sz="quarter" idx="12"/>
          </p:nvPr>
        </p:nvSpPr>
        <p:spPr/>
        <p:txBody>
          <a:bodyPr/>
          <a:p>
            <a:fld id="{B917574E-596D-2742-9B91-66B20BB58D8D}" type="slidenum">
              <a:rPr altLang="en-US" lang="en-US"/>
              <a:t>‹#›</a:t>
            </a:fld>
            <a:endParaRPr altLang="en-US" dirty="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71" name=""/>
        <p:cNvGrpSpPr/>
        <p:nvPr/>
      </p:nvGrpSpPr>
      <p:grpSpPr>
        <a:xfrm>
          <a:off x="0" y="0"/>
          <a:ext cx="0" cy="0"/>
          <a:chOff x="0" y="0"/>
          <a:chExt cx="0" cy="0"/>
        </a:xfrm>
      </p:grpSpPr>
      <p:sp>
        <p:nvSpPr>
          <p:cNvPr id="1048769" name="Title 1"/>
          <p:cNvSpPr>
            <a:spLocks noGrp="1"/>
          </p:cNvSpPr>
          <p:nvPr>
            <p:ph type="title"/>
          </p:nvPr>
        </p:nvSpPr>
        <p:spPr/>
        <p:txBody>
          <a:bodyPr/>
          <a:p>
            <a:r>
              <a:rPr lang="en-US"/>
              <a:t>Click to edit Master title style</a:t>
            </a:r>
          </a:p>
        </p:txBody>
      </p:sp>
      <p:sp>
        <p:nvSpPr>
          <p:cNvPr id="104877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7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7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4" name="Date Placeholder 3"/>
          <p:cNvSpPr>
            <a:spLocks noGrp="1"/>
          </p:cNvSpPr>
          <p:nvPr>
            <p:ph type="dt" sz="half" idx="10"/>
          </p:nvPr>
        </p:nvSpPr>
        <p:spPr/>
        <p:txBody>
          <a:bodyPr/>
          <a:p>
            <a:fld id="{7721F971-A041-384E-84AC-3BB300BCF2CC}" type="datetimeFigureOut">
              <a:rPr lang="en-US"/>
              <a:t>1/25/2023</a:t>
            </a:fld>
            <a:endParaRPr dirty="0" lang="en-US"/>
          </a:p>
        </p:txBody>
      </p:sp>
      <p:sp>
        <p:nvSpPr>
          <p:cNvPr id="1048775" name="Footer Placeholder 4"/>
          <p:cNvSpPr>
            <a:spLocks noGrp="1"/>
          </p:cNvSpPr>
          <p:nvPr>
            <p:ph type="ftr" sz="quarter" idx="11"/>
          </p:nvPr>
        </p:nvSpPr>
        <p:spPr/>
        <p:txBody>
          <a:bodyPr/>
          <a:p>
            <a:endParaRPr dirty="0" lang="en-US"/>
          </a:p>
        </p:txBody>
      </p:sp>
      <p:sp>
        <p:nvSpPr>
          <p:cNvPr id="1048776" name="Slide Number Placeholder 5"/>
          <p:cNvSpPr>
            <a:spLocks noGrp="1"/>
          </p:cNvSpPr>
          <p:nvPr>
            <p:ph type="sldNum" sz="quarter" idx="12"/>
          </p:nvPr>
        </p:nvSpPr>
        <p:spPr/>
        <p:txBody>
          <a:bodyPr/>
          <a:p>
            <a:fld id="{5B81C848-673B-5F45-BC8D-008D789F65F2}" type="slidenum">
              <a:rPr altLang="en-US" lang="en-US"/>
              <a:t>‹#›</a:t>
            </a:fld>
            <a:endParaRPr altLang="en-US" dirty="0"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4" name=""/>
        <p:cNvGrpSpPr/>
        <p:nvPr/>
      </p:nvGrpSpPr>
      <p:grpSpPr>
        <a:xfrm>
          <a:off x="0" y="0"/>
          <a:ext cx="0" cy="0"/>
          <a:chOff x="0" y="0"/>
          <a:chExt cx="0" cy="0"/>
        </a:xfrm>
      </p:grpSpPr>
      <p:sp>
        <p:nvSpPr>
          <p:cNvPr id="1048733" name="Title 1"/>
          <p:cNvSpPr>
            <a:spLocks noGrp="1"/>
          </p:cNvSpPr>
          <p:nvPr>
            <p:ph type="title"/>
          </p:nvPr>
        </p:nvSpPr>
        <p:spPr/>
        <p:txBody>
          <a:bodyPr/>
          <a:p>
            <a:r>
              <a:rPr lang="en-US"/>
              <a:t>Click to edit Master title style</a:t>
            </a:r>
          </a:p>
        </p:txBody>
      </p:sp>
      <p:sp>
        <p:nvSpPr>
          <p:cNvPr id="1048734" name="Date Placeholder 3"/>
          <p:cNvSpPr>
            <a:spLocks noGrp="1"/>
          </p:cNvSpPr>
          <p:nvPr>
            <p:ph type="dt" sz="half" idx="10"/>
          </p:nvPr>
        </p:nvSpPr>
        <p:spPr/>
        <p:txBody>
          <a:bodyPr/>
          <a:p>
            <a:fld id="{A20A6532-9FA8-124A-B8C0-4E4ADECE7668}" type="datetimeFigureOut">
              <a:rPr lang="en-US"/>
              <a:t>1/25/2023</a:t>
            </a:fld>
            <a:endParaRPr dirty="0" lang="en-US"/>
          </a:p>
        </p:txBody>
      </p:sp>
      <p:sp>
        <p:nvSpPr>
          <p:cNvPr id="1048735" name="Footer Placeholder 4"/>
          <p:cNvSpPr>
            <a:spLocks noGrp="1"/>
          </p:cNvSpPr>
          <p:nvPr>
            <p:ph type="ftr" sz="quarter" idx="11"/>
          </p:nvPr>
        </p:nvSpPr>
        <p:spPr/>
        <p:txBody>
          <a:bodyPr/>
          <a:p>
            <a:endParaRPr dirty="0" lang="en-US"/>
          </a:p>
        </p:txBody>
      </p:sp>
      <p:sp>
        <p:nvSpPr>
          <p:cNvPr id="1048736" name="Slide Number Placeholder 5"/>
          <p:cNvSpPr>
            <a:spLocks noGrp="1"/>
          </p:cNvSpPr>
          <p:nvPr>
            <p:ph type="sldNum" sz="quarter" idx="12"/>
          </p:nvPr>
        </p:nvSpPr>
        <p:spPr/>
        <p:txBody>
          <a:bodyPr/>
          <a:p>
            <a:fld id="{2375EC94-3694-ED4C-98B7-DD4EC1978D4F}" type="slidenum">
              <a:rPr altLang="en-US" lang="en-US"/>
              <a:t>‹#›</a:t>
            </a:fld>
            <a:endParaRPr altLang="en-US" dirty="0"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4" name=""/>
        <p:cNvGrpSpPr/>
        <p:nvPr/>
      </p:nvGrpSpPr>
      <p:grpSpPr>
        <a:xfrm>
          <a:off x="0" y="0"/>
          <a:ext cx="0" cy="0"/>
          <a:chOff x="0" y="0"/>
          <a:chExt cx="0" cy="0"/>
        </a:xfrm>
      </p:grpSpPr>
      <p:sp>
        <p:nvSpPr>
          <p:cNvPr id="1048581" name="Date Placeholder 3"/>
          <p:cNvSpPr>
            <a:spLocks noGrp="1"/>
          </p:cNvSpPr>
          <p:nvPr>
            <p:ph type="dt" sz="half" idx="10"/>
          </p:nvPr>
        </p:nvSpPr>
        <p:spPr/>
        <p:txBody>
          <a:bodyPr/>
          <a:p>
            <a:fld id="{A422E750-D3A8-1042-9737-605B9AC6FC24}" type="datetimeFigureOut">
              <a:rPr lang="en-US"/>
              <a:t>1/25/2023</a:t>
            </a:fld>
            <a:endParaRPr dirty="0" lang="en-US"/>
          </a:p>
        </p:txBody>
      </p:sp>
      <p:sp>
        <p:nvSpPr>
          <p:cNvPr id="1048582" name="Footer Placeholder 4"/>
          <p:cNvSpPr>
            <a:spLocks noGrp="1"/>
          </p:cNvSpPr>
          <p:nvPr>
            <p:ph type="ftr" sz="quarter" idx="11"/>
          </p:nvPr>
        </p:nvSpPr>
        <p:spPr/>
        <p:txBody>
          <a:bodyPr/>
          <a:p>
            <a:endParaRPr dirty="0" lang="en-US"/>
          </a:p>
        </p:txBody>
      </p:sp>
      <p:sp>
        <p:nvSpPr>
          <p:cNvPr id="1048583" name="Slide Number Placeholder 5"/>
          <p:cNvSpPr>
            <a:spLocks noGrp="1"/>
          </p:cNvSpPr>
          <p:nvPr>
            <p:ph type="sldNum" sz="quarter" idx="12"/>
          </p:nvPr>
        </p:nvSpPr>
        <p:spPr/>
        <p:txBody>
          <a:bodyPr/>
          <a:p>
            <a:fld id="{45B0DE0D-010F-E243-A41D-6EF3369C391F}" type="slidenum">
              <a:rPr altLang="en-US" lang="en-US"/>
              <a:t>‹#›</a:t>
            </a:fld>
            <a:endParaRPr altLang="en-US" dirty="0"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72" name=""/>
        <p:cNvGrpSpPr/>
        <p:nvPr/>
      </p:nvGrpSpPr>
      <p:grpSpPr>
        <a:xfrm>
          <a:off x="0" y="0"/>
          <a:ext cx="0" cy="0"/>
          <a:chOff x="0" y="0"/>
          <a:chExt cx="0" cy="0"/>
        </a:xfrm>
      </p:grpSpPr>
      <p:sp>
        <p:nvSpPr>
          <p:cNvPr id="1048777"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877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0" name="Date Placeholder 3"/>
          <p:cNvSpPr>
            <a:spLocks noGrp="1"/>
          </p:cNvSpPr>
          <p:nvPr>
            <p:ph type="dt" sz="half" idx="10"/>
          </p:nvPr>
        </p:nvSpPr>
        <p:spPr/>
        <p:txBody>
          <a:bodyPr/>
          <a:p>
            <a:fld id="{72F13C4C-EEB1-0543-A3AE-5B21BF749277}" type="datetimeFigureOut">
              <a:rPr lang="en-US"/>
              <a:t>1/25/2023</a:t>
            </a:fld>
            <a:endParaRPr dirty="0" lang="en-US"/>
          </a:p>
        </p:txBody>
      </p:sp>
      <p:sp>
        <p:nvSpPr>
          <p:cNvPr id="1048781" name="Footer Placeholder 4"/>
          <p:cNvSpPr>
            <a:spLocks noGrp="1"/>
          </p:cNvSpPr>
          <p:nvPr>
            <p:ph type="ftr" sz="quarter" idx="11"/>
          </p:nvPr>
        </p:nvSpPr>
        <p:spPr/>
        <p:txBody>
          <a:bodyPr/>
          <a:p>
            <a:endParaRPr dirty="0" lang="en-US"/>
          </a:p>
        </p:txBody>
      </p:sp>
      <p:sp>
        <p:nvSpPr>
          <p:cNvPr id="1048782" name="Slide Number Placeholder 5"/>
          <p:cNvSpPr>
            <a:spLocks noGrp="1"/>
          </p:cNvSpPr>
          <p:nvPr>
            <p:ph type="sldNum" sz="quarter" idx="12"/>
          </p:nvPr>
        </p:nvSpPr>
        <p:spPr/>
        <p:txBody>
          <a:bodyPr/>
          <a:p>
            <a:fld id="{502D694A-6E3A-FC46-B480-A1CBF266E85D}" type="slidenum">
              <a:rPr altLang="en-US" lang="en-US"/>
              <a:t>‹#›</a:t>
            </a:fld>
            <a:endParaRPr altLang="en-US" dirty="0"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7" name=""/>
        <p:cNvGrpSpPr/>
        <p:nvPr/>
      </p:nvGrpSpPr>
      <p:grpSpPr>
        <a:xfrm>
          <a:off x="0" y="0"/>
          <a:ext cx="0" cy="0"/>
          <a:chOff x="0" y="0"/>
          <a:chExt cx="0" cy="0"/>
        </a:xfrm>
      </p:grpSpPr>
      <p:sp>
        <p:nvSpPr>
          <p:cNvPr id="1048747"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8748" name="Picture Placeholder 2"/>
          <p:cNvSpPr>
            <a:spLocks noGrp="1"/>
          </p:cNvSpPr>
          <p:nvPr>
            <p:ph type="pic" idx="1"/>
          </p:nvPr>
        </p:nvSpPr>
        <p:spPr>
          <a:xfrm>
            <a:off x="1792288" y="612775"/>
            <a:ext cx="5486400" cy="4114800"/>
          </a:xfrm>
        </p:spPr>
        <p:txBody>
          <a:bodyPr rtlCol="0">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r>
              <a:rPr dirty="0" lang="en-US" noProof="0"/>
              <a:t>Click icon to add picture</a:t>
            </a:r>
          </a:p>
        </p:txBody>
      </p:sp>
      <p:sp>
        <p:nvSpPr>
          <p:cNvPr id="104874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0" name="Date Placeholder 3"/>
          <p:cNvSpPr>
            <a:spLocks noGrp="1"/>
          </p:cNvSpPr>
          <p:nvPr>
            <p:ph type="dt" sz="half" idx="10"/>
          </p:nvPr>
        </p:nvSpPr>
        <p:spPr/>
        <p:txBody>
          <a:bodyPr/>
          <a:p>
            <a:fld id="{EE4ED83A-B644-2B47-A840-4DA8369017FB}" type="datetimeFigureOut">
              <a:rPr lang="en-US"/>
              <a:t>1/25/2023</a:t>
            </a:fld>
            <a:endParaRPr dirty="0" lang="en-US"/>
          </a:p>
        </p:txBody>
      </p:sp>
      <p:sp>
        <p:nvSpPr>
          <p:cNvPr id="1048751" name="Footer Placeholder 4"/>
          <p:cNvSpPr>
            <a:spLocks noGrp="1"/>
          </p:cNvSpPr>
          <p:nvPr>
            <p:ph type="ftr" sz="quarter" idx="11"/>
          </p:nvPr>
        </p:nvSpPr>
        <p:spPr/>
        <p:txBody>
          <a:bodyPr/>
          <a:p>
            <a:endParaRPr dirty="0" lang="en-US"/>
          </a:p>
        </p:txBody>
      </p:sp>
      <p:sp>
        <p:nvSpPr>
          <p:cNvPr id="1048752" name="Slide Number Placeholder 5"/>
          <p:cNvSpPr>
            <a:spLocks noGrp="1"/>
          </p:cNvSpPr>
          <p:nvPr>
            <p:ph type="sldNum" sz="quarter" idx="12"/>
          </p:nvPr>
        </p:nvSpPr>
        <p:spPr/>
        <p:txBody>
          <a:bodyPr/>
          <a:p>
            <a:fld id="{D12940FF-A75C-BF48-B27D-2F3F7EB8D004}" type="slidenum">
              <a:rPr altLang="en-US" lang="en-US"/>
              <a:t>‹#›</a:t>
            </a:fld>
            <a:endParaRPr altLang="en-US" dirty="0"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 name=""/>
        <p:cNvGrpSpPr/>
        <p:nvPr/>
      </p:nvGrpSpPr>
      <p:grpSpPr>
        <a:xfrm>
          <a:off x="0" y="0"/>
          <a:ext cx="0" cy="0"/>
          <a:chOff x="0" y="0"/>
          <a:chExt cx="0" cy="0"/>
        </a:xfrm>
      </p:grpSpPr>
      <p:sp>
        <p:nvSpPr>
          <p:cNvPr id="1048576" name="Title Placeholder 1"/>
          <p:cNvSpPr>
            <a:spLocks noGrp="1"/>
          </p:cNvSpPr>
          <p:nvPr>
            <p:ph type="title"/>
          </p:nvPr>
        </p:nvSpPr>
        <p:spPr bwMode="auto">
          <a:xfrm>
            <a:off x="457200" y="274638"/>
            <a:ext cx="8229600" cy="1143000"/>
          </a:xfrm>
          <a:prstGeom prst="rect"/>
          <a:noFill/>
          <a:ln>
            <a:noFill/>
          </a:ln>
        </p:spPr>
        <p:txBody>
          <a:bodyPr anchor="ctr" anchorCtr="0" bIns="45720" compatLnSpc="1" lIns="91440" numCol="1" rIns="91440" tIns="45720" vert="horz" wrap="square">
            <a:prstTxWarp prst="textNoShape"/>
          </a:bodyPr>
          <a:p>
            <a:pPr lvl="0"/>
            <a:r>
              <a:rPr altLang="en-US" lang="en-US"/>
              <a:t>Click to edit Master title style</a:t>
            </a:r>
          </a:p>
        </p:txBody>
      </p:sp>
      <p:sp>
        <p:nvSpPr>
          <p:cNvPr id="1048577" name="Text Placeholder 2"/>
          <p:cNvSpPr>
            <a:spLocks noGrp="1"/>
          </p:cNvSpPr>
          <p:nvPr>
            <p:ph type="body" idx="1"/>
          </p:nvPr>
        </p:nvSpPr>
        <p:spPr bwMode="auto">
          <a:xfrm>
            <a:off x="457200" y="1600200"/>
            <a:ext cx="8229600" cy="4525963"/>
          </a:xfrm>
          <a:prstGeom prst="rect"/>
          <a:noFill/>
          <a:ln>
            <a:noFill/>
          </a:ln>
        </p:spPr>
        <p:txBody>
          <a:bodyPr anchor="t" anchorCtr="0" bIns="45720" compatLnSpc="1" lIns="91440" numCol="1" rIns="91440" tIns="45720" vert="horz" wrap="square">
            <a:prstTxWarp prst="textNoShape"/>
          </a:bodyPr>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Date Placeholder 3"/>
          <p:cNvSpPr>
            <a:spLocks noGrp="1"/>
          </p:cNvSpPr>
          <p:nvPr>
            <p:ph type="dt" sz="half" idx="2"/>
          </p:nvPr>
        </p:nvSpPr>
        <p:spPr>
          <a:xfrm>
            <a:off x="457200" y="6356350"/>
            <a:ext cx="2133600" cy="365125"/>
          </a:xfrm>
          <a:prstGeom prst="rect"/>
        </p:spPr>
        <p:txBody>
          <a:bodyPr anchor="ctr" anchorCtr="0" bIns="45720" compatLnSpc="1" lIns="91440" numCol="1" rIns="91440" tIns="45720" vert="horz" wrap="square">
            <a:prstTxWarp prst="textNoShape"/>
          </a:bodyPr>
          <a:lstStyle>
            <a:lvl1pPr>
              <a:defRPr sz="1200">
                <a:solidFill>
                  <a:srgbClr val="898989"/>
                </a:solidFill>
              </a:defRPr>
            </a:lvl1pPr>
          </a:lstStyle>
          <a:p>
            <a:fld id="{B02F46DE-96CE-B149-B25D-D8ED4B14E225}" type="datetimeFigureOut">
              <a:rPr lang="en-US"/>
              <a:t>1/25/2023</a:t>
            </a:fld>
            <a:endParaRPr dirty="0"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fontAlgn="auto">
              <a:spcBef>
                <a:spcPts val="0"/>
              </a:spcBef>
              <a:spcAft>
                <a:spcPts val="0"/>
              </a:spcAft>
              <a:defRPr sz="1200">
                <a:solidFill>
                  <a:schemeClr val="tx1">
                    <a:tint val="75000"/>
                  </a:schemeClr>
                </a:solidFill>
                <a:latin typeface="+mn-lt"/>
                <a:ea typeface="+mn-ea"/>
              </a:defRPr>
            </a:lvl1pPr>
          </a:lstStyle>
          <a:p>
            <a:endParaRPr dirty="0"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anchorCtr="0" bIns="45720" compatLnSpc="1" lIns="91440" numCol="1" rIns="91440" tIns="45720" vert="horz" wrap="square">
            <a:prstTxWarp prst="textNoShape"/>
          </a:bodyPr>
          <a:lstStyle>
            <a:lvl1pPr algn="r">
              <a:defRPr sz="1200">
                <a:solidFill>
                  <a:srgbClr val="898989"/>
                </a:solidFill>
              </a:defRPr>
            </a:lvl1pPr>
          </a:lstStyle>
          <a:p>
            <a:fld id="{4789B61E-4609-B34E-A6C8-0956F5FE0586}" type="slidenum">
              <a:rPr altLang="en-US" lang="en-US"/>
              <a:t>‹#›</a:t>
            </a:fld>
            <a:endParaRPr altLang="en-US"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457200" eaLnBrk="0" fontAlgn="base" hangingPunct="0" rtl="0">
        <a:spcBef>
          <a:spcPct val="0"/>
        </a:spcBef>
        <a:spcAft>
          <a:spcPct val="0"/>
        </a:spcAft>
        <a:defRPr sz="4400" kern="1200">
          <a:solidFill>
            <a:schemeClr val="tx1"/>
          </a:solidFill>
          <a:latin typeface="+mj-lt"/>
          <a:ea typeface="MS PGothic" pitchFamily="34" charset="-128"/>
          <a:cs typeface="+mj-cs"/>
        </a:defRPr>
      </a:lvl1pPr>
      <a:lvl2pPr algn="ctr" defTabSz="457200" eaLnBrk="0" fontAlgn="base" hangingPunct="0" rtl="0">
        <a:spcBef>
          <a:spcPct val="0"/>
        </a:spcBef>
        <a:spcAft>
          <a:spcPct val="0"/>
        </a:spcAft>
        <a:defRPr sz="4400">
          <a:solidFill>
            <a:schemeClr val="tx1"/>
          </a:solidFill>
          <a:latin typeface="Book Antiqua" pitchFamily="18" charset="0"/>
          <a:ea typeface="MS PGothic" pitchFamily="34" charset="-128"/>
        </a:defRPr>
      </a:lvl2pPr>
      <a:lvl3pPr algn="ctr" defTabSz="457200" eaLnBrk="0" fontAlgn="base" hangingPunct="0" rtl="0">
        <a:spcBef>
          <a:spcPct val="0"/>
        </a:spcBef>
        <a:spcAft>
          <a:spcPct val="0"/>
        </a:spcAft>
        <a:defRPr sz="4400">
          <a:solidFill>
            <a:schemeClr val="tx1"/>
          </a:solidFill>
          <a:latin typeface="Book Antiqua" pitchFamily="18" charset="0"/>
          <a:ea typeface="MS PGothic" pitchFamily="34" charset="-128"/>
        </a:defRPr>
      </a:lvl3pPr>
      <a:lvl4pPr algn="ctr" defTabSz="457200" eaLnBrk="0" fontAlgn="base" hangingPunct="0" rtl="0">
        <a:spcBef>
          <a:spcPct val="0"/>
        </a:spcBef>
        <a:spcAft>
          <a:spcPct val="0"/>
        </a:spcAft>
        <a:defRPr sz="4400">
          <a:solidFill>
            <a:schemeClr val="tx1"/>
          </a:solidFill>
          <a:latin typeface="Book Antiqua" pitchFamily="18" charset="0"/>
          <a:ea typeface="MS PGothic" pitchFamily="34" charset="-128"/>
        </a:defRPr>
      </a:lvl4pPr>
      <a:lvl5pPr algn="ctr" defTabSz="457200" eaLnBrk="0" fontAlgn="base" hangingPunct="0" rtl="0">
        <a:spcBef>
          <a:spcPct val="0"/>
        </a:spcBef>
        <a:spcAft>
          <a:spcPct val="0"/>
        </a:spcAft>
        <a:defRPr sz="4400">
          <a:solidFill>
            <a:schemeClr val="tx1"/>
          </a:solidFill>
          <a:latin typeface="Book Antiqua" pitchFamily="18" charset="0"/>
          <a:ea typeface="MS PGothic" pitchFamily="34" charset="-128"/>
        </a:defRPr>
      </a:lvl5pPr>
      <a:lvl6pPr algn="ctr" defTabSz="457200" fontAlgn="base" marL="457200" rtl="0">
        <a:spcBef>
          <a:spcPct val="0"/>
        </a:spcBef>
        <a:spcAft>
          <a:spcPct val="0"/>
        </a:spcAft>
        <a:defRPr sz="4400">
          <a:solidFill>
            <a:schemeClr val="tx1"/>
          </a:solidFill>
          <a:latin typeface="Book Antiqua" pitchFamily="18" charset="0"/>
          <a:ea typeface="MS PGothic" pitchFamily="34" charset="-128"/>
        </a:defRPr>
      </a:lvl6pPr>
      <a:lvl7pPr algn="ctr" defTabSz="457200" fontAlgn="base" marL="914400" rtl="0">
        <a:spcBef>
          <a:spcPct val="0"/>
        </a:spcBef>
        <a:spcAft>
          <a:spcPct val="0"/>
        </a:spcAft>
        <a:defRPr sz="4400">
          <a:solidFill>
            <a:schemeClr val="tx1"/>
          </a:solidFill>
          <a:latin typeface="Book Antiqua" pitchFamily="18" charset="0"/>
          <a:ea typeface="MS PGothic" pitchFamily="34" charset="-128"/>
        </a:defRPr>
      </a:lvl7pPr>
      <a:lvl8pPr algn="ctr" defTabSz="457200" fontAlgn="base" marL="1371600" rtl="0">
        <a:spcBef>
          <a:spcPct val="0"/>
        </a:spcBef>
        <a:spcAft>
          <a:spcPct val="0"/>
        </a:spcAft>
        <a:defRPr sz="4400">
          <a:solidFill>
            <a:schemeClr val="tx1"/>
          </a:solidFill>
          <a:latin typeface="Book Antiqua" pitchFamily="18" charset="0"/>
          <a:ea typeface="MS PGothic" pitchFamily="34" charset="-128"/>
        </a:defRPr>
      </a:lvl8pPr>
      <a:lvl9pPr algn="ctr" defTabSz="457200" fontAlgn="base" marL="1828800" rtl="0">
        <a:spcBef>
          <a:spcPct val="0"/>
        </a:spcBef>
        <a:spcAft>
          <a:spcPct val="0"/>
        </a:spcAft>
        <a:defRPr sz="4400">
          <a:solidFill>
            <a:schemeClr val="tx1"/>
          </a:solidFill>
          <a:latin typeface="Book Antiqua" pitchFamily="18" charset="0"/>
          <a:ea typeface="MS PGothic" pitchFamily="34" charset="-128"/>
        </a:defRPr>
      </a:lvl9pPr>
    </p:titleStyle>
    <p:bodyStyle>
      <a:lvl1pPr algn="l" defTabSz="457200"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n-cs"/>
        </a:defRPr>
      </a:lvl1pPr>
      <a:lvl2pPr algn="l" defTabSz="457200"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algn="l" defTabSz="457200"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algn="l" defTabSz="457200"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algn="l" defTabSz="457200"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algn="l" defTabSz="457200" eaLnBrk="1" hangingPunct="1" indent="-228600" latinLnBrk="0" marL="2514600" rtl="0">
        <a:spcBef>
          <a:spcPct val="20000"/>
        </a:spcBef>
        <a:buFont typeface="Arial"/>
        <a:buChar char="•"/>
        <a:defRPr sz="2000" kern="12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sz="2000" kern="12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sz="2000" kern="12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sz="20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7.xml"/><Relationship Id="rId4"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7.xml"/><Relationship Id="rId4"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hyperlink" Target="http://owl.english.purdue.edu/" TargetMode="External"/><Relationship Id="rId2" Type="http://schemas.openxmlformats.org/officeDocument/2006/relationships/hyperlink" Target="http://www.apastyle.org/" TargetMode="External"/><Relationship Id="rId3" Type="http://schemas.openxmlformats.org/officeDocument/2006/relationships/image" Target="../media/image1.png"/><Relationship Id="rId4" Type="http://schemas.openxmlformats.org/officeDocument/2006/relationships/slideLayout" Target="../slideLayouts/slideLayout7.xml"/><Relationship Id="rId5"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Group 5"/>
          <p:cNvGrpSpPr/>
          <p:nvPr/>
        </p:nvGrpSpPr>
        <p:grpSpPr bwMode="auto">
          <a:xfrm>
            <a:off x="0" y="3278188"/>
            <a:ext cx="9144000" cy="2762250"/>
            <a:chOff x="0" y="2220850"/>
            <a:chExt cx="9144000" cy="2762588"/>
          </a:xfrm>
        </p:grpSpPr>
        <p:sp>
          <p:nvSpPr>
            <p:cNvPr id="1048584" name="Rectangle 4"/>
            <p:cNvSpPr>
              <a:spLocks noChangeArrowheads="1"/>
            </p:cNvSpPr>
            <p:nvPr/>
          </p:nvSpPr>
          <p:spPr bwMode="auto">
            <a:xfrm>
              <a:off x="0" y="3194106"/>
              <a:ext cx="9144000" cy="1187595"/>
            </a:xfrm>
            <a:prstGeom prst="rect"/>
            <a:solidFill>
              <a:srgbClr val="F28B16"/>
            </a:solidFill>
            <a:ln w="9525">
              <a:solidFill>
                <a:srgbClr val="9FD62E"/>
              </a:solidFill>
              <a:miter lim="800000"/>
              <a:headEnd/>
              <a:tailEnd/>
            </a:ln>
            <a:effectLst>
              <a:outerShdw dir="5400000" dist="23000" rotWithShape="0">
                <a:srgbClr val="808080">
                  <a:alpha val="34999"/>
                </a:srgbClr>
              </a:outerShdw>
            </a:effectLst>
          </p:spPr>
          <p:txBody>
            <a:bodyPr anchor="ctr"/>
            <a:p>
              <a:pPr algn="ctr" fontAlgn="auto">
                <a:spcBef>
                  <a:spcPts val="0"/>
                </a:spcBef>
                <a:spcAft>
                  <a:spcPts val="0"/>
                </a:spcAft>
              </a:pPr>
              <a:endParaRPr dirty="0" lang="en-US">
                <a:solidFill>
                  <a:schemeClr val="lt1"/>
                </a:solidFill>
                <a:latin typeface="+mn-lt"/>
                <a:ea typeface="+mn-ea"/>
              </a:endParaRPr>
            </a:p>
          </p:txBody>
        </p:sp>
        <p:pic>
          <p:nvPicPr>
            <p:cNvPr id="2097152" name="Picture 3"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585" name="TextBox 6"/>
          <p:cNvSpPr txBox="1"/>
          <p:nvPr/>
        </p:nvSpPr>
        <p:spPr>
          <a:xfrm>
            <a:off x="0" y="1479550"/>
            <a:ext cx="9144000" cy="646113"/>
          </a:xfrm>
          <a:prstGeom prst="rect"/>
          <a:noFill/>
        </p:spPr>
        <p:txBody>
          <a:bodyPr>
            <a:spAutoFit/>
          </a:bodyPr>
          <a:p>
            <a:pPr fontAlgn="auto">
              <a:spcBef>
                <a:spcPts val="0"/>
              </a:spcBef>
              <a:spcAft>
                <a:spcPts val="0"/>
              </a:spcAft>
            </a:pPr>
            <a:r>
              <a:rPr altLang="en-US" dirty="0" sz="3600" lang="en-US">
                <a:latin typeface="+mn-lt"/>
                <a:ea typeface="+mn-ea"/>
              </a:rPr>
              <a:t>APA Formatting and Style Guide</a:t>
            </a:r>
            <a:endParaRPr dirty="0" sz="3600" lang="en-US" spc="-100">
              <a:latin typeface="Book Antiqua"/>
              <a:ea typeface="+mn-ea"/>
              <a:cs typeface="Book Antiqua"/>
            </a:endParaRPr>
          </a:p>
        </p:txBody>
      </p:sp>
      <p:sp>
        <p:nvSpPr>
          <p:cNvPr id="1048586" name="TextBox 1"/>
          <p:cNvSpPr txBox="1">
            <a:spLocks noChangeArrowheads="1"/>
          </p:cNvSpPr>
          <p:nvPr/>
        </p:nvSpPr>
        <p:spPr bwMode="auto">
          <a:xfrm>
            <a:off x="2038350" y="6291263"/>
            <a:ext cx="5276573" cy="497840"/>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1400" lang="en-US"/>
              <a:t>Purdue OWL staff</a:t>
            </a:r>
          </a:p>
          <a:p>
            <a:pPr eaLnBrk="1" hangingPunct="1"/>
            <a:r>
              <a:rPr altLang="en-US" dirty="0" sz="1400" lang="en-US"/>
              <a:t>Brought to you in cooperation with the Purdue Online Writing Lab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17" name="TextBox 1"/>
          <p:cNvSpPr txBox="1">
            <a:spLocks noChangeArrowheads="1"/>
          </p:cNvSpPr>
          <p:nvPr/>
        </p:nvSpPr>
        <p:spPr bwMode="auto">
          <a:xfrm>
            <a:off x="529431" y="1663701"/>
            <a:ext cx="8085138" cy="4968240"/>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latin typeface="Optima" panose="02000503060000020004" pitchFamily="2" charset="0"/>
              </a:rPr>
              <a:t>When quoting:</a:t>
            </a:r>
          </a:p>
          <a:p>
            <a:pPr eaLnBrk="1" hangingPunct="1"/>
            <a:r>
              <a:rPr altLang="en-US" dirty="0" sz="2000" lang="en-US">
                <a:latin typeface="Optima" panose="02000503060000020004" pitchFamily="2" charset="0"/>
              </a:rPr>
              <a:t>Introduce the quotation with a signal phrase</a:t>
            </a:r>
          </a:p>
          <a:p>
            <a:pPr eaLnBrk="1" hangingPunct="1">
              <a:buFont typeface="Arial" panose="020B0604020202020204" pitchFamily="34" charset="0"/>
              <a:buChar char="•"/>
            </a:pPr>
            <a:endParaRPr altLang="en-US" dirty="0" sz="2000" lang="en-US">
              <a:latin typeface="Optima" panose="02000503060000020004" pitchFamily="2" charset="0"/>
            </a:endParaRPr>
          </a:p>
          <a:p>
            <a:pPr eaLnBrk="1" hangingPunct="1"/>
            <a:r>
              <a:rPr altLang="ja-JP" dirty="0" sz="2000" lang="en-US">
                <a:latin typeface="Optima" panose="02000503060000020004" pitchFamily="2" charset="0"/>
                <a:ea typeface="MS Mincho" panose="02020609040205080304" pitchFamily="49" charset="-128"/>
              </a:rPr>
              <a:t>If using the parenthetical citation, include the author, date of publication, and page number at the end of the quotation. </a:t>
            </a:r>
          </a:p>
          <a:p>
            <a:pPr eaLnBrk="1" hangingPunct="1"/>
            <a:endParaRPr altLang="ja-JP" dirty="0" sz="2000" lang="en-US">
              <a:latin typeface="Optima" panose="02000503060000020004" pitchFamily="2" charset="0"/>
              <a:ea typeface="MS Mincho" panose="02020609040205080304" pitchFamily="49" charset="-128"/>
            </a:endParaRPr>
          </a:p>
          <a:p>
            <a:pPr eaLnBrk="1" hangingPunct="1"/>
            <a:r>
              <a:rPr altLang="ja-JP" dirty="0" sz="2000" lang="en-US">
                <a:solidFill>
                  <a:srgbClr val="0070C0"/>
                </a:solidFill>
                <a:latin typeface="Optima" panose="02000503060000020004" pitchFamily="2" charset="0"/>
                <a:ea typeface="MS Mincho" panose="02020609040205080304" pitchFamily="49" charset="-128"/>
              </a:rPr>
              <a:t>EX: As scientific knowledge advances, “the application of CRISPR technology to improve human health is being explored across public and private sectors”(Hong, 2018, p. 503). </a:t>
            </a:r>
          </a:p>
          <a:p>
            <a:pPr eaLnBrk="1" hangingPunct="1">
              <a:buFont typeface="Arial" panose="020B0604020202020204" pitchFamily="34" charset="0"/>
              <a:buChar char="•"/>
            </a:pPr>
            <a:endParaRPr altLang="ja-JP" dirty="0" sz="2000" lang="en-US">
              <a:latin typeface="Optima" panose="02000503060000020004" pitchFamily="2" charset="0"/>
              <a:ea typeface="MS Mincho" panose="02020609040205080304" pitchFamily="49" charset="-128"/>
            </a:endParaRPr>
          </a:p>
          <a:p>
            <a:pPr eaLnBrk="1" hangingPunct="1"/>
            <a:r>
              <a:rPr altLang="ja-JP" dirty="0" sz="2000" lang="en-US">
                <a:latin typeface="Optima" panose="02000503060000020004" pitchFamily="2" charset="0"/>
                <a:ea typeface="MS Mincho" panose="02020609040205080304" pitchFamily="49" charset="-128"/>
              </a:rPr>
              <a:t> If using the narrative-style citation, include the author’s last name in the signal phrase, with the page number at the end of the quote. </a:t>
            </a:r>
          </a:p>
          <a:p>
            <a:pPr eaLnBrk="1" hangingPunct="1">
              <a:buFont typeface="Arial" panose="020B0604020202020204" pitchFamily="34" charset="0"/>
              <a:buChar char="•"/>
            </a:pPr>
            <a:endParaRPr altLang="ja-JP" dirty="0" sz="2000" lang="en-US">
              <a:latin typeface="Optima" panose="02000503060000020004" pitchFamily="2" charset="0"/>
              <a:ea typeface="MS Mincho" panose="02020609040205080304" pitchFamily="49" charset="-128"/>
            </a:endParaRPr>
          </a:p>
          <a:p>
            <a:pPr eaLnBrk="1" hangingPunct="1"/>
            <a:r>
              <a:rPr altLang="ja-JP" dirty="0" sz="2000" lang="en-US">
                <a:solidFill>
                  <a:srgbClr val="0070C0"/>
                </a:solidFill>
                <a:latin typeface="Optima" panose="02000503060000020004" pitchFamily="2" charset="0"/>
                <a:ea typeface="MS Mincho" panose="02020609040205080304" pitchFamily="49" charset="-128"/>
              </a:rPr>
              <a:t>EX: Hong (2018) stated that “the application of CRISPR technology to improve human health is being explored across public and private sectors” (p. 503).</a:t>
            </a:r>
          </a:p>
        </p:txBody>
      </p:sp>
      <p:grpSp>
        <p:nvGrpSpPr>
          <p:cNvPr id="72" name="Group 5"/>
          <p:cNvGrpSpPr/>
          <p:nvPr/>
        </p:nvGrpSpPr>
        <p:grpSpPr bwMode="auto">
          <a:xfrm>
            <a:off x="4235450" y="215900"/>
            <a:ext cx="4922838" cy="1276350"/>
            <a:chOff x="4235019" y="215386"/>
            <a:chExt cx="4923971" cy="1277461"/>
          </a:xfrm>
        </p:grpSpPr>
        <p:grpSp>
          <p:nvGrpSpPr>
            <p:cNvPr id="73" name="Group 5"/>
            <p:cNvGrpSpPr/>
            <p:nvPr/>
          </p:nvGrpSpPr>
          <p:grpSpPr bwMode="auto">
            <a:xfrm>
              <a:off x="4235019" y="215386"/>
              <a:ext cx="4908981" cy="1277461"/>
              <a:chOff x="0" y="2220850"/>
              <a:chExt cx="9144000" cy="2762588"/>
            </a:xfrm>
          </p:grpSpPr>
          <p:sp>
            <p:nvSpPr>
              <p:cNvPr id="1048618" name="Rectangle 9"/>
              <p:cNvSpPr/>
              <p:nvPr/>
            </p:nvSpPr>
            <p:spPr>
              <a:xfrm>
                <a:off x="0" y="3193255"/>
                <a:ext cx="9145302"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57" name="Picture 10"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19" name="TextBox 2"/>
            <p:cNvSpPr txBox="1">
              <a:spLocks noChangeArrowheads="1"/>
            </p:cNvSpPr>
            <p:nvPr/>
          </p:nvSpPr>
          <p:spPr bwMode="auto">
            <a:xfrm>
              <a:off x="6478803" y="641443"/>
              <a:ext cx="2680187" cy="646331"/>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 </a:t>
              </a:r>
            </a:p>
            <a:p>
              <a:pPr eaLnBrk="1" hangingPunct="1"/>
              <a:r>
                <a:rPr altLang="en-US" dirty="0" lang="en-US"/>
                <a:t>Quotations</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23" name="Rectangle 1"/>
          <p:cNvSpPr/>
          <p:nvPr/>
        </p:nvSpPr>
        <p:spPr>
          <a:xfrm>
            <a:off x="317695" y="38516"/>
            <a:ext cx="8688281" cy="954107"/>
          </a:xfrm>
          <a:prstGeom prst="rect"/>
        </p:spPr>
        <p:txBody>
          <a:bodyPr wrap="square">
            <a:spAutoFit/>
          </a:bodyPr>
          <a:p>
            <a:r>
              <a:rPr b="1" cap="all" dirty="0" sz="2800" lang="en-US" smtClean="0">
                <a:latin typeface="Times New Roman" panose="02020603050405020304" pitchFamily="18" charset="0"/>
                <a:cs typeface="Times New Roman" panose="02020603050405020304" pitchFamily="18" charset="0"/>
              </a:rPr>
              <a:t>Long block QUOTATIONS or more than 40 or less than 40</a:t>
            </a:r>
            <a:endParaRPr b="1" cap="all" dirty="0" sz="2800" i="0" lang="en-US">
              <a:effectLst/>
              <a:latin typeface="Times New Roman" panose="02020603050405020304" pitchFamily="18" charset="0"/>
              <a:cs typeface="Times New Roman" panose="02020603050405020304" pitchFamily="18" charset="0"/>
            </a:endParaRPr>
          </a:p>
        </p:txBody>
      </p:sp>
      <p:pic>
        <p:nvPicPr>
          <p:cNvPr id="2097158" name="Picture 2"/>
          <p:cNvPicPr>
            <a:picLocks noChangeAspect="1"/>
          </p:cNvPicPr>
          <p:nvPr/>
        </p:nvPicPr>
        <p:blipFill>
          <a:blip xmlns:r="http://schemas.openxmlformats.org/officeDocument/2006/relationships" r:embed="rId1"/>
          <a:stretch>
            <a:fillRect/>
          </a:stretch>
        </p:blipFill>
        <p:spPr>
          <a:xfrm>
            <a:off x="472972" y="1313316"/>
            <a:ext cx="8291466" cy="4104073"/>
          </a:xfrm>
          <a:prstGeom prst="rec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59" name="Picture 1"/>
          <p:cNvPicPr>
            <a:picLocks noChangeAspect="1"/>
          </p:cNvPicPr>
          <p:nvPr/>
        </p:nvPicPr>
        <p:blipFill>
          <a:blip xmlns:r="http://schemas.openxmlformats.org/officeDocument/2006/relationships" r:embed="rId1"/>
          <a:stretch>
            <a:fillRect/>
          </a:stretch>
        </p:blipFill>
        <p:spPr>
          <a:xfrm>
            <a:off x="0" y="0"/>
            <a:ext cx="9144000" cy="6858000"/>
          </a:xfrm>
          <a:prstGeom prst="rec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24" name="TextBox 5"/>
          <p:cNvSpPr txBox="1">
            <a:spLocks noChangeArrowheads="1"/>
          </p:cNvSpPr>
          <p:nvPr/>
        </p:nvSpPr>
        <p:spPr bwMode="auto">
          <a:xfrm>
            <a:off x="304800" y="1713041"/>
            <a:ext cx="8534400" cy="4663441"/>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latin typeface="Optima" panose="02000503060000020004" pitchFamily="2" charset="0"/>
              </a:rPr>
              <a:t>Follow the same guidelines for parenthetical and narrative citations when summarizing or paraphrasing a longer chunk of text. </a:t>
            </a:r>
          </a:p>
          <a:p>
            <a:pPr eaLnBrk="1" hangingPunct="1"/>
            <a:endParaRPr altLang="en-US" dirty="0" sz="2000" lang="en-US">
              <a:latin typeface="Optima" panose="02000503060000020004" pitchFamily="2" charset="0"/>
            </a:endParaRPr>
          </a:p>
          <a:p>
            <a:pPr eaLnBrk="1" hangingPunct="1"/>
            <a:r>
              <a:rPr altLang="en-US" dirty="0" sz="2000" lang="en-US">
                <a:latin typeface="Optima" panose="02000503060000020004" pitchFamily="2" charset="0"/>
              </a:rPr>
              <a:t>Parenthetical citation: </a:t>
            </a:r>
            <a:br>
              <a:rPr altLang="en-US" dirty="0" sz="2000" lang="en-US">
                <a:latin typeface="Optima" panose="02000503060000020004" pitchFamily="2" charset="0"/>
              </a:rPr>
            </a:br>
            <a:r>
              <a:rPr altLang="en-US" dirty="0" sz="2000" lang="en-US">
                <a:latin typeface="Optima" panose="02000503060000020004" pitchFamily="2" charset="0"/>
              </a:rPr>
              <a:t/>
            </a:r>
            <a:br>
              <a:rPr altLang="en-US" dirty="0" sz="2000" lang="en-US">
                <a:latin typeface="Optima" panose="02000503060000020004" pitchFamily="2" charset="0"/>
              </a:rPr>
            </a:br>
            <a:r>
              <a:rPr altLang="en-US" dirty="0" sz="2000" lang="en-US">
                <a:latin typeface="Optima" panose="02000503060000020004" pitchFamily="2" charset="0"/>
              </a:rPr>
              <a:t>	</a:t>
            </a:r>
            <a:r>
              <a:rPr altLang="en-US" dirty="0" sz="2000" lang="en-US">
                <a:solidFill>
                  <a:srgbClr val="0070C0"/>
                </a:solidFill>
                <a:latin typeface="Optima" panose="02000503060000020004" pitchFamily="2" charset="0"/>
              </a:rPr>
              <a:t>EX: In one study that consisted of 467 young adults, it was found that social media use may not directly affect mental health; rather, it depends on </a:t>
            </a:r>
            <a:r>
              <a:rPr altLang="en-US" dirty="0" sz="2000" i="1" lang="en-US">
                <a:solidFill>
                  <a:srgbClr val="0070C0"/>
                </a:solidFill>
                <a:latin typeface="Optima" panose="02000503060000020004" pitchFamily="2" charset="0"/>
              </a:rPr>
              <a:t>how</a:t>
            </a:r>
            <a:r>
              <a:rPr altLang="en-US" dirty="0" sz="2000" lang="en-US">
                <a:solidFill>
                  <a:srgbClr val="0070C0"/>
                </a:solidFill>
                <a:latin typeface="Optima" panose="02000503060000020004" pitchFamily="2" charset="0"/>
              </a:rPr>
              <a:t> young adults use social media (Berryman et al., 2018).</a:t>
            </a:r>
          </a:p>
          <a:p>
            <a:pPr eaLnBrk="1" hangingPunct="1"/>
            <a:endParaRPr altLang="en-US" dirty="0" sz="2000" lang="en-US">
              <a:latin typeface="Optima" panose="02000503060000020004" pitchFamily="2" charset="0"/>
            </a:endParaRPr>
          </a:p>
          <a:p>
            <a:pPr eaLnBrk="1" hangingPunct="1"/>
            <a:r>
              <a:rPr altLang="en-US" dirty="0" sz="2000" lang="en-US">
                <a:latin typeface="Optima" panose="02000503060000020004" pitchFamily="2" charset="0"/>
              </a:rPr>
              <a:t>Narrative citation: </a:t>
            </a:r>
          </a:p>
          <a:p>
            <a:pPr eaLnBrk="1" hangingPunct="1"/>
            <a:endParaRPr altLang="en-US" dirty="0" sz="2000" lang="en-US">
              <a:latin typeface="Optima" panose="02000503060000020004" pitchFamily="2" charset="0"/>
            </a:endParaRPr>
          </a:p>
          <a:p>
            <a:pPr eaLnBrk="1" hangingPunct="1"/>
            <a:r>
              <a:rPr altLang="en-US" dirty="0" sz="2000" lang="en-US">
                <a:solidFill>
                  <a:srgbClr val="0070C0"/>
                </a:solidFill>
                <a:latin typeface="Optima" panose="02000503060000020004" pitchFamily="2" charset="0"/>
              </a:rPr>
              <a:t>	EX</a:t>
            </a:r>
            <a:r>
              <a:rPr altLang="en-US" sz="2000" lang="en-US">
                <a:solidFill>
                  <a:srgbClr val="0070C0"/>
                </a:solidFill>
                <a:latin typeface="Optima" panose="02000503060000020004" pitchFamily="2" charset="0"/>
              </a:rPr>
              <a:t>: Berryman et al. (</a:t>
            </a:r>
            <a:r>
              <a:rPr altLang="en-US" dirty="0" sz="2000" lang="en-US">
                <a:solidFill>
                  <a:srgbClr val="0070C0"/>
                </a:solidFill>
                <a:latin typeface="Optima" panose="02000503060000020004" pitchFamily="2" charset="0"/>
              </a:rPr>
              <a:t>2018) sampled 467 young adults about their social media use and mental health and found that social media use 	may not directly affect mental health; rather, it depends on </a:t>
            </a:r>
            <a:r>
              <a:rPr altLang="en-US" dirty="0" sz="2000" i="1" lang="en-US">
                <a:solidFill>
                  <a:srgbClr val="0070C0"/>
                </a:solidFill>
                <a:latin typeface="Optima" panose="02000503060000020004" pitchFamily="2" charset="0"/>
              </a:rPr>
              <a:t>how</a:t>
            </a:r>
            <a:r>
              <a:rPr altLang="en-US" dirty="0" sz="2000" lang="en-US">
                <a:solidFill>
                  <a:srgbClr val="0070C0"/>
                </a:solidFill>
                <a:latin typeface="Optima" panose="02000503060000020004" pitchFamily="2" charset="0"/>
              </a:rPr>
              <a:t> young adults use social media. </a:t>
            </a:r>
          </a:p>
        </p:txBody>
      </p:sp>
      <p:grpSp>
        <p:nvGrpSpPr>
          <p:cNvPr id="79" name="Group 13"/>
          <p:cNvGrpSpPr/>
          <p:nvPr/>
        </p:nvGrpSpPr>
        <p:grpSpPr bwMode="auto">
          <a:xfrm>
            <a:off x="4235450" y="215900"/>
            <a:ext cx="4941805" cy="1276350"/>
            <a:chOff x="4235019" y="215386"/>
            <a:chExt cx="4942843" cy="1277461"/>
          </a:xfrm>
        </p:grpSpPr>
        <p:grpSp>
          <p:nvGrpSpPr>
            <p:cNvPr id="80" name="Group 5"/>
            <p:cNvGrpSpPr/>
            <p:nvPr/>
          </p:nvGrpSpPr>
          <p:grpSpPr bwMode="auto">
            <a:xfrm>
              <a:off x="4235019" y="215386"/>
              <a:ext cx="4908981" cy="1277461"/>
              <a:chOff x="0" y="2220850"/>
              <a:chExt cx="9144000" cy="2762588"/>
            </a:xfrm>
          </p:grpSpPr>
          <p:sp>
            <p:nvSpPr>
              <p:cNvPr id="1048625" name="Rectangle 16"/>
              <p:cNvSpPr/>
              <p:nvPr/>
            </p:nvSpPr>
            <p:spPr>
              <a:xfrm>
                <a:off x="0" y="3193255"/>
                <a:ext cx="9145118"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60" name="Picture 17"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26" name="TextBox 2"/>
            <p:cNvSpPr txBox="1">
              <a:spLocks noChangeArrowheads="1"/>
            </p:cNvSpPr>
            <p:nvPr/>
          </p:nvSpPr>
          <p:spPr bwMode="auto">
            <a:xfrm>
              <a:off x="6538763" y="641443"/>
              <a:ext cx="2639099" cy="625385"/>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 </a:t>
              </a:r>
            </a:p>
            <a:p>
              <a:pPr eaLnBrk="1" hangingPunct="1"/>
              <a:r>
                <a:rPr altLang="en-US" dirty="0" lang="en-US"/>
                <a:t>Summary or Paraphrase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30" name="TextBox 5"/>
          <p:cNvSpPr txBox="1">
            <a:spLocks noChangeArrowheads="1"/>
          </p:cNvSpPr>
          <p:nvPr/>
        </p:nvSpPr>
        <p:spPr bwMode="auto">
          <a:xfrm>
            <a:off x="304800" y="1736618"/>
            <a:ext cx="8534400" cy="4358640"/>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latin typeface="Optima" panose="02000503060000020004" pitchFamily="2" charset="0"/>
                <a:cs typeface="Tahoma" panose="020B0604030504040204" pitchFamily="34" charset="0"/>
              </a:rPr>
              <a:t>Introduce quotations with signal phrases, e.g.:</a:t>
            </a:r>
          </a:p>
          <a:p>
            <a:pPr eaLnBrk="1" hangingPunct="1"/>
            <a:endParaRPr altLang="en-US" dirty="0" sz="2000" lang="en-US">
              <a:latin typeface="Optima" panose="02000503060000020004" pitchFamily="2" charset="0"/>
              <a:cs typeface="Tahoma" panose="020B0604030504040204" pitchFamily="34" charset="0"/>
            </a:endParaRPr>
          </a:p>
          <a:p>
            <a:pPr eaLnBrk="1" hangingPunct="1"/>
            <a:r>
              <a:rPr altLang="en-US" dirty="0" sz="2000" lang="en-US">
                <a:solidFill>
                  <a:srgbClr val="0070C0"/>
                </a:solidFill>
                <a:latin typeface="Optima" panose="02000503060000020004" pitchFamily="2" charset="0"/>
                <a:cs typeface="Tahoma" panose="020B0604030504040204" pitchFamily="34" charset="0"/>
              </a:rPr>
              <a:t>		According to Reynolds (2019), </a:t>
            </a:r>
            <a:r>
              <a:rPr altLang="en-US" sz="2000" lang="ja-JP">
                <a:solidFill>
                  <a:srgbClr val="0070C0"/>
                </a:solidFill>
                <a:latin typeface="Optima" panose="02000503060000020004" pitchFamily="2" charset="0"/>
                <a:ea typeface="MS Mincho" panose="02020609040205080304" pitchFamily="49" charset="-128"/>
                <a:cs typeface="Tahoma" panose="020B0604030504040204" pitchFamily="34" charset="0"/>
              </a:rPr>
              <a:t>“</a:t>
            </a:r>
            <a:r>
              <a:rPr altLang="ja-JP" dirty="0" sz="2000" lang="en-US">
                <a:solidFill>
                  <a:srgbClr val="0070C0"/>
                </a:solidFill>
                <a:latin typeface="Optima" panose="02000503060000020004" pitchFamily="2" charset="0"/>
                <a:cs typeface="Tahoma" panose="020B0604030504040204" pitchFamily="34" charset="0"/>
              </a:rPr>
              <a:t>….</a:t>
            </a:r>
            <a:r>
              <a:rPr altLang="en-US" sz="2000" lang="ja-JP">
                <a:solidFill>
                  <a:srgbClr val="0070C0"/>
                </a:solidFill>
                <a:latin typeface="Optima" panose="02000503060000020004" pitchFamily="2" charset="0"/>
                <a:ea typeface="MS Mincho" panose="02020609040205080304" pitchFamily="49" charset="-128"/>
              </a:rPr>
              <a:t>”</a:t>
            </a:r>
            <a:r>
              <a:rPr altLang="ja-JP" dirty="0" sz="2000" lang="en-US">
                <a:solidFill>
                  <a:srgbClr val="0070C0"/>
                </a:solidFill>
                <a:latin typeface="Optima" panose="02000503060000020004" pitchFamily="2" charset="0"/>
                <a:cs typeface="Tahoma" panose="020B0604030504040204" pitchFamily="34" charset="0"/>
              </a:rPr>
              <a:t> (p. 3).</a:t>
            </a:r>
          </a:p>
          <a:p>
            <a:pPr eaLnBrk="1" hangingPunct="1"/>
            <a:endParaRPr altLang="en-US" dirty="0" sz="2000" lang="en-US">
              <a:solidFill>
                <a:srgbClr val="0070C0"/>
              </a:solidFill>
              <a:latin typeface="Optima" panose="02000503060000020004" pitchFamily="2" charset="0"/>
              <a:cs typeface="Tahoma" panose="020B0604030504040204" pitchFamily="34" charset="0"/>
            </a:endParaRPr>
          </a:p>
          <a:p>
            <a:pPr eaLnBrk="1" hangingPunct="1"/>
            <a:r>
              <a:rPr altLang="en-US" dirty="0" sz="2000" lang="en-US">
                <a:solidFill>
                  <a:srgbClr val="0070C0"/>
                </a:solidFill>
                <a:latin typeface="Optima" panose="02000503060000020004" pitchFamily="2" charset="0"/>
                <a:cs typeface="Tahoma" panose="020B0604030504040204" pitchFamily="34" charset="0"/>
              </a:rPr>
              <a:t>		Reynolds (2019) argued that</a:t>
            </a:r>
            <a:r>
              <a:rPr altLang="en-US" sz="2000" lang="ja-JP">
                <a:solidFill>
                  <a:srgbClr val="0070C0"/>
                </a:solidFill>
                <a:latin typeface="Optima" panose="02000503060000020004" pitchFamily="2" charset="0"/>
                <a:ea typeface="MS Mincho" panose="02020609040205080304" pitchFamily="49" charset="-128"/>
              </a:rPr>
              <a:t>“</a:t>
            </a:r>
            <a:r>
              <a:rPr altLang="ja-JP" dirty="0" sz="2000" lang="en-US">
                <a:solidFill>
                  <a:srgbClr val="0070C0"/>
                </a:solidFill>
                <a:latin typeface="Optima" panose="02000503060000020004" pitchFamily="2" charset="0"/>
                <a:cs typeface="Tahoma" panose="020B0604030504040204" pitchFamily="34" charset="0"/>
              </a:rPr>
              <a:t>……</a:t>
            </a:r>
            <a:r>
              <a:rPr altLang="en-US" sz="2000" lang="ja-JP">
                <a:solidFill>
                  <a:srgbClr val="0070C0"/>
                </a:solidFill>
                <a:latin typeface="Optima" panose="02000503060000020004" pitchFamily="2" charset="0"/>
                <a:ea typeface="MS Mincho" panose="02020609040205080304" pitchFamily="49" charset="-128"/>
              </a:rPr>
              <a:t>”</a:t>
            </a:r>
            <a:r>
              <a:rPr altLang="ja-JP" dirty="0" sz="2000" lang="en-US">
                <a:solidFill>
                  <a:srgbClr val="0070C0"/>
                </a:solidFill>
                <a:latin typeface="Optima" panose="02000503060000020004" pitchFamily="2" charset="0"/>
                <a:cs typeface="Tahoma" panose="020B0604030504040204" pitchFamily="34" charset="0"/>
              </a:rPr>
              <a:t> (p. 3).</a:t>
            </a:r>
          </a:p>
          <a:p>
            <a:pPr eaLnBrk="1" hangingPunct="1"/>
            <a:endParaRPr altLang="en-US" dirty="0" sz="2000" lang="en-US">
              <a:latin typeface="Optima" panose="02000503060000020004" pitchFamily="2" charset="0"/>
              <a:cs typeface="Tahoma" panose="020B0604030504040204" pitchFamily="34" charset="0"/>
            </a:endParaRPr>
          </a:p>
          <a:p>
            <a:pPr eaLnBrk="1" hangingPunct="1"/>
            <a:r>
              <a:rPr altLang="en-US" dirty="0" sz="2000" lang="en-US">
                <a:latin typeface="Optima" panose="02000503060000020004" pitchFamily="2" charset="0"/>
                <a:cs typeface="Tahoma" panose="020B0604030504040204" pitchFamily="34" charset="0"/>
              </a:rPr>
              <a:t>Use signal verbs such as:</a:t>
            </a:r>
          </a:p>
          <a:p>
            <a:pPr eaLnBrk="1" hangingPunct="1"/>
            <a:endParaRPr altLang="en-US" dirty="0" sz="2000" lang="en-US">
              <a:solidFill>
                <a:srgbClr val="0070C0"/>
              </a:solidFill>
              <a:latin typeface="Optima" panose="02000503060000020004" pitchFamily="2" charset="0"/>
              <a:cs typeface="Tahoma" panose="020B0604030504040204" pitchFamily="34" charset="0"/>
            </a:endParaRPr>
          </a:p>
          <a:p>
            <a:pPr eaLnBrk="1" hangingPunct="1"/>
            <a:r>
              <a:rPr altLang="en-US" dirty="0" sz="2000" lang="en-US">
                <a:solidFill>
                  <a:srgbClr val="0070C0"/>
                </a:solidFill>
                <a:latin typeface="Optima" panose="02000503060000020004" pitchFamily="2" charset="0"/>
                <a:cs typeface="Tahoma" panose="020B0604030504040204" pitchFamily="34" charset="0"/>
              </a:rPr>
              <a:t>		acknowledged, contended, maintained,</a:t>
            </a:r>
          </a:p>
          <a:p>
            <a:pPr eaLnBrk="1" hangingPunct="1"/>
            <a:r>
              <a:rPr altLang="en-US" dirty="0" sz="2000" lang="en-US">
                <a:solidFill>
                  <a:srgbClr val="0070C0"/>
                </a:solidFill>
                <a:latin typeface="Optima" panose="02000503060000020004" pitchFamily="2" charset="0"/>
                <a:cs typeface="Tahoma" panose="020B0604030504040204" pitchFamily="34" charset="0"/>
              </a:rPr>
              <a:t>		responded, reported, argued, concluded, etc.</a:t>
            </a:r>
          </a:p>
          <a:p>
            <a:pPr eaLnBrk="1" hangingPunct="1"/>
            <a:endParaRPr altLang="en-US" dirty="0" sz="2000" lang="en-US">
              <a:latin typeface="Optima" panose="02000503060000020004" pitchFamily="2" charset="0"/>
              <a:cs typeface="Tahoma" panose="020B0604030504040204" pitchFamily="34" charset="0"/>
            </a:endParaRPr>
          </a:p>
          <a:p>
            <a:pPr eaLnBrk="1" hangingPunct="1"/>
            <a:r>
              <a:rPr altLang="en-US" dirty="0" sz="2000" lang="en-US">
                <a:latin typeface="Optima" panose="02000503060000020004" pitchFamily="2" charset="0"/>
                <a:cs typeface="Tahoma" panose="020B0604030504040204" pitchFamily="34" charset="0"/>
              </a:rPr>
              <a:t>Use the past tense or the present perfect tense of verbs in signal phrases when they discuss past events. </a:t>
            </a:r>
          </a:p>
          <a:p>
            <a:pPr eaLnBrk="1" hangingPunct="1"/>
            <a:endParaRPr altLang="en-US" dirty="0" sz="2000" lang="en-US">
              <a:latin typeface="Optima" panose="02000503060000020004" pitchFamily="2" charset="0"/>
              <a:cs typeface="Tahoma" panose="020B0604030504040204" pitchFamily="34" charset="0"/>
            </a:endParaRPr>
          </a:p>
        </p:txBody>
      </p:sp>
      <p:grpSp>
        <p:nvGrpSpPr>
          <p:cNvPr id="84" name="Group 7"/>
          <p:cNvGrpSpPr/>
          <p:nvPr/>
        </p:nvGrpSpPr>
        <p:grpSpPr bwMode="auto">
          <a:xfrm>
            <a:off x="4235450" y="215900"/>
            <a:ext cx="4908550" cy="1276350"/>
            <a:chOff x="4235019" y="215386"/>
            <a:chExt cx="4908981" cy="1277461"/>
          </a:xfrm>
        </p:grpSpPr>
        <p:grpSp>
          <p:nvGrpSpPr>
            <p:cNvPr id="85" name="Group 5"/>
            <p:cNvGrpSpPr/>
            <p:nvPr/>
          </p:nvGrpSpPr>
          <p:grpSpPr bwMode="auto">
            <a:xfrm>
              <a:off x="4235019" y="215386"/>
              <a:ext cx="4908981" cy="1277461"/>
              <a:chOff x="0" y="2220850"/>
              <a:chExt cx="9144000" cy="2762588"/>
            </a:xfrm>
          </p:grpSpPr>
          <p:sp>
            <p:nvSpPr>
              <p:cNvPr id="1048631" name="Rectangle 10"/>
              <p:cNvSpPr/>
              <p:nvPr/>
            </p:nvSpPr>
            <p:spPr>
              <a:xfrm>
                <a:off x="0" y="3193255"/>
                <a:ext cx="9144000"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61" name="Picture 11"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32" name="TextBox 2"/>
            <p:cNvSpPr txBox="1">
              <a:spLocks noChangeArrowheads="1"/>
            </p:cNvSpPr>
            <p:nvPr/>
          </p:nvSpPr>
          <p:spPr bwMode="auto">
            <a:xfrm>
              <a:off x="7063413" y="641443"/>
              <a:ext cx="1772174" cy="625385"/>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a:t>
              </a:r>
            </a:p>
            <a:p>
              <a:pPr eaLnBrk="1" hangingPunct="1"/>
              <a:r>
                <a:rPr altLang="en-US" dirty="0" lang="en-US"/>
                <a:t>Signal Words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36" name="TextBox 5"/>
          <p:cNvSpPr txBox="1">
            <a:spLocks noChangeArrowheads="1"/>
          </p:cNvSpPr>
          <p:nvPr/>
        </p:nvSpPr>
        <p:spPr bwMode="auto">
          <a:xfrm>
            <a:off x="304800" y="1748583"/>
            <a:ext cx="8534400" cy="2554545"/>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b="1" dirty="0" sz="2000" lang="en-US">
                <a:latin typeface="Optima" panose="02000503060000020004" pitchFamily="2" charset="0"/>
              </a:rPr>
              <a:t>When the parenthetical citation includes two or more works:</a:t>
            </a:r>
          </a:p>
          <a:p>
            <a:pPr eaLnBrk="1" hangingPunct="1">
              <a:buFont typeface="Arial" panose="020B0604020202020204" pitchFamily="34" charset="0"/>
              <a:buChar char="•"/>
            </a:pPr>
            <a:r>
              <a:rPr altLang="ja-JP" dirty="0" sz="2000" lang="en-US">
                <a:latin typeface="Optima" panose="02000503060000020004" pitchFamily="2" charset="0"/>
                <a:ea typeface="MS Mincho" panose="02020609040205080304" pitchFamily="49" charset="-128"/>
              </a:rPr>
              <a:t>Order them </a:t>
            </a:r>
            <a:r>
              <a:rPr altLang="en-US" dirty="0" sz="2000" lang="en-US">
                <a:latin typeface="Optima" panose="02000503060000020004" pitchFamily="2" charset="0"/>
              </a:rPr>
              <a:t>in the same way they appear in the reference list—the author’</a:t>
            </a:r>
            <a:r>
              <a:rPr altLang="ja-JP" dirty="0" sz="2000" lang="en-US">
                <a:latin typeface="Optima" panose="02000503060000020004" pitchFamily="2" charset="0"/>
                <a:ea typeface="MS Mincho" panose="02020609040205080304" pitchFamily="49" charset="-128"/>
              </a:rPr>
              <a:t>s name, the year of publication—separated by a </a:t>
            </a:r>
            <a:r>
              <a:rPr altLang="en-US" dirty="0" sz="2000" lang="en-US">
                <a:latin typeface="Optima" panose="02000503060000020004" pitchFamily="2" charset="0"/>
              </a:rPr>
              <a:t>semi-colon.</a:t>
            </a:r>
          </a:p>
          <a:p>
            <a:pPr eaLnBrk="1" hangingPunct="1"/>
            <a:endParaRPr altLang="en-US" dirty="0" sz="2000" lang="en-US">
              <a:latin typeface="Optima" panose="02000503060000020004" pitchFamily="2" charset="0"/>
            </a:endParaRPr>
          </a:p>
          <a:p>
            <a:pPr eaLnBrk="1" hangingPunct="1"/>
            <a:endParaRPr altLang="en-US" dirty="0" sz="2000" lang="en-US">
              <a:latin typeface="Optima" panose="02000503060000020004" pitchFamily="2" charset="0"/>
            </a:endParaRPr>
          </a:p>
          <a:p>
            <a:pPr eaLnBrk="1" hangingPunct="1"/>
            <a:r>
              <a:rPr altLang="en-US" dirty="0" sz="2000" lang="en-US">
                <a:solidFill>
                  <a:srgbClr val="0070C0"/>
                </a:solidFill>
                <a:latin typeface="Optima" panose="02000503060000020004" pitchFamily="2" charset="0"/>
              </a:rPr>
              <a:t>	EX: Lorem ipsum dolor sit amet (Adams, 2018; Collins, 2017).</a:t>
            </a:r>
          </a:p>
          <a:p>
            <a:pPr eaLnBrk="1" hangingPunct="1">
              <a:buFont typeface="Arial" panose="020B0604020202020204" pitchFamily="34" charset="0"/>
              <a:buChar char="•"/>
            </a:pPr>
            <a:endParaRPr altLang="ja-JP" dirty="0" sz="2000" lang="en-US">
              <a:highlight>
                <a:srgbClr val="FFFF00"/>
              </a:highlight>
              <a:latin typeface="Optima" panose="02000503060000020004" pitchFamily="2" charset="0"/>
              <a:ea typeface="MS Mincho" panose="02020609040205080304" pitchFamily="49" charset="-128"/>
            </a:endParaRPr>
          </a:p>
          <a:p>
            <a:pPr eaLnBrk="1" hangingPunct="1"/>
            <a:endParaRPr altLang="en-US" dirty="0" sz="2000" lang="en-US">
              <a:solidFill>
                <a:srgbClr val="0070C0"/>
              </a:solidFill>
              <a:highlight>
                <a:srgbClr val="FFFF00"/>
              </a:highlight>
              <a:latin typeface="Optima" panose="02000503060000020004" pitchFamily="2" charset="0"/>
            </a:endParaRPr>
          </a:p>
        </p:txBody>
      </p:sp>
      <p:grpSp>
        <p:nvGrpSpPr>
          <p:cNvPr id="89" name="Group 7"/>
          <p:cNvGrpSpPr/>
          <p:nvPr/>
        </p:nvGrpSpPr>
        <p:grpSpPr bwMode="auto">
          <a:xfrm>
            <a:off x="4235450" y="215900"/>
            <a:ext cx="4909217" cy="1276350"/>
            <a:chOff x="4235019" y="215386"/>
            <a:chExt cx="4908981" cy="1277461"/>
          </a:xfrm>
        </p:grpSpPr>
        <p:grpSp>
          <p:nvGrpSpPr>
            <p:cNvPr id="90" name="Group 5"/>
            <p:cNvGrpSpPr/>
            <p:nvPr/>
          </p:nvGrpSpPr>
          <p:grpSpPr bwMode="auto">
            <a:xfrm>
              <a:off x="4235019" y="215386"/>
              <a:ext cx="4908981" cy="1277461"/>
              <a:chOff x="0" y="2220850"/>
              <a:chExt cx="9144000" cy="2762588"/>
            </a:xfrm>
          </p:grpSpPr>
          <p:sp>
            <p:nvSpPr>
              <p:cNvPr id="1048637" name="Rectangle 10"/>
              <p:cNvSpPr/>
              <p:nvPr/>
            </p:nvSpPr>
            <p:spPr>
              <a:xfrm>
                <a:off x="0" y="3193255"/>
                <a:ext cx="9142758"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62" name="Picture 11"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38" name="TextBox 2"/>
            <p:cNvSpPr txBox="1">
              <a:spLocks noChangeArrowheads="1"/>
            </p:cNvSpPr>
            <p:nvPr/>
          </p:nvSpPr>
          <p:spPr bwMode="auto">
            <a:xfrm>
              <a:off x="7003453" y="641443"/>
              <a:ext cx="2139322" cy="625385"/>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a:t>
              </a:r>
            </a:p>
            <a:p>
              <a:pPr eaLnBrk="1" hangingPunct="1"/>
              <a:r>
                <a:rPr altLang="en-US" dirty="0" lang="en-US"/>
                <a:t>Two or More Works</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42" name="TextBox 5"/>
          <p:cNvSpPr txBox="1">
            <a:spLocks noChangeArrowheads="1"/>
          </p:cNvSpPr>
          <p:nvPr/>
        </p:nvSpPr>
        <p:spPr bwMode="auto">
          <a:xfrm>
            <a:off x="377825" y="1616075"/>
            <a:ext cx="8534400" cy="4358640"/>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b="1" dirty="0" sz="2000" lang="en-US">
                <a:latin typeface="Optima" panose="02000503060000020004" pitchFamily="2" charset="0"/>
              </a:rPr>
              <a:t>When citing a work with two authors: </a:t>
            </a:r>
          </a:p>
          <a:p>
            <a:pPr eaLnBrk="1" hangingPunct="1">
              <a:buFont typeface="Arial" panose="020B0604020202020204" pitchFamily="34" charset="0"/>
              <a:buChar char="•"/>
            </a:pPr>
            <a:r>
              <a:rPr altLang="en-US" b="1" dirty="0" sz="2000" lang="en-US">
                <a:latin typeface="Optima" panose="02000503060000020004" pitchFamily="2" charset="0"/>
              </a:rPr>
              <a:t>In the narrative citation</a:t>
            </a:r>
            <a:r>
              <a:rPr altLang="en-US" dirty="0" sz="2000" lang="en-US">
                <a:latin typeface="Optima" panose="02000503060000020004" pitchFamily="2" charset="0"/>
              </a:rPr>
              <a:t>,</a:t>
            </a:r>
            <a:r>
              <a:rPr altLang="en-US" b="1" dirty="0" sz="2000" lang="en-US">
                <a:latin typeface="Optima" panose="02000503060000020004" pitchFamily="2" charset="0"/>
              </a:rPr>
              <a:t> </a:t>
            </a:r>
            <a:r>
              <a:rPr altLang="en-US" dirty="0" sz="2000" lang="en-US">
                <a:latin typeface="Optima" panose="02000503060000020004" pitchFamily="2" charset="0"/>
              </a:rPr>
              <a:t>use “</a:t>
            </a:r>
            <a:r>
              <a:rPr altLang="ja-JP" dirty="0" sz="2000" lang="en-US">
                <a:latin typeface="Optima" panose="02000503060000020004" pitchFamily="2" charset="0"/>
                <a:ea typeface="MS Mincho" panose="02020609040205080304" pitchFamily="49" charset="-128"/>
              </a:rPr>
              <a:t>and” </a:t>
            </a:r>
            <a:r>
              <a:rPr altLang="en-US" dirty="0" sz="2000" lang="en-US">
                <a:latin typeface="Optima" panose="02000503060000020004" pitchFamily="2" charset="0"/>
              </a:rPr>
              <a:t>in between the authors’ </a:t>
            </a:r>
            <a:r>
              <a:rPr altLang="ja-JP" dirty="0" sz="2000" lang="en-US">
                <a:latin typeface="Optima" panose="02000503060000020004" pitchFamily="2" charset="0"/>
                <a:ea typeface="MS Mincho" panose="02020609040205080304" pitchFamily="49" charset="-128"/>
              </a:rPr>
              <a:t>names</a:t>
            </a:r>
          </a:p>
          <a:p>
            <a:pPr eaLnBrk="1" hangingPunct="1"/>
            <a:endParaRPr altLang="ja-JP" dirty="0" sz="2000" lang="en-US">
              <a:latin typeface="Optima" panose="02000503060000020004" pitchFamily="2" charset="0"/>
              <a:ea typeface="MS Mincho" panose="02020609040205080304" pitchFamily="49" charset="-128"/>
            </a:endParaRPr>
          </a:p>
          <a:p>
            <a:pPr eaLnBrk="1" hangingPunct="1"/>
            <a:r>
              <a:rPr altLang="ja-JP" dirty="0" sz="2000" lang="en-US">
                <a:latin typeface="Optima" panose="02000503060000020004" pitchFamily="2" charset="0"/>
                <a:ea typeface="MS Mincho" panose="02020609040205080304" pitchFamily="49" charset="-128"/>
              </a:rPr>
              <a:t>	</a:t>
            </a:r>
            <a:r>
              <a:rPr altLang="ja-JP" dirty="0" sz="2000" lang="en-US">
                <a:solidFill>
                  <a:srgbClr val="0070C0"/>
                </a:solidFill>
                <a:latin typeface="Optima" panose="02000503060000020004" pitchFamily="2" charset="0"/>
                <a:ea typeface="MS Mincho" panose="02020609040205080304" pitchFamily="49" charset="-128"/>
              </a:rPr>
              <a:t>EX: According to scientists Depietri </a:t>
            </a:r>
            <a:r>
              <a:rPr altLang="ja-JP" b="1" dirty="0" sz="2000" lang="en-US">
                <a:solidFill>
                  <a:srgbClr val="0070C0"/>
                </a:solidFill>
                <a:latin typeface="Optima" panose="02000503060000020004" pitchFamily="2" charset="0"/>
                <a:ea typeface="MS Mincho" panose="02020609040205080304" pitchFamily="49" charset="-128"/>
              </a:rPr>
              <a:t>and </a:t>
            </a:r>
            <a:r>
              <a:rPr altLang="ja-JP" dirty="0" sz="2000" lang="en-US">
                <a:solidFill>
                  <a:srgbClr val="0070C0"/>
                </a:solidFill>
                <a:latin typeface="Optima" panose="02000503060000020004" pitchFamily="2" charset="0"/>
                <a:ea typeface="MS Mincho" panose="02020609040205080304" pitchFamily="49" charset="-128"/>
              </a:rPr>
              <a:t>McPhearson (2018), “Understanding the occurrence and impacts of historical climatic hazards is critical to better interpret current hazard trends” (p. 96).</a:t>
            </a:r>
            <a:endParaRPr altLang="ja-JP" dirty="0" sz="2000" lang="en-US">
              <a:latin typeface="Optima" panose="02000503060000020004" pitchFamily="2" charset="0"/>
              <a:ea typeface="MS Mincho" panose="02020609040205080304" pitchFamily="49" charset="-128"/>
            </a:endParaRPr>
          </a:p>
          <a:p>
            <a:pPr eaLnBrk="1" hangingPunct="1"/>
            <a:r>
              <a:rPr altLang="ja-JP" dirty="0" sz="2000" lang="en-US">
                <a:latin typeface="Optima" panose="02000503060000020004" pitchFamily="2" charset="0"/>
                <a:ea typeface="MS Mincho" panose="02020609040205080304" pitchFamily="49" charset="-128"/>
              </a:rPr>
              <a:t>	</a:t>
            </a:r>
            <a:endParaRPr altLang="en-US" b="1" dirty="0" sz="2000" lang="en-US">
              <a:latin typeface="Optima" panose="02000503060000020004" pitchFamily="2" charset="0"/>
            </a:endParaRPr>
          </a:p>
          <a:p>
            <a:pPr eaLnBrk="1" hangingPunct="1">
              <a:buFont typeface="Arial" panose="020B0604020202020204" pitchFamily="34" charset="0"/>
              <a:buChar char="•"/>
            </a:pPr>
            <a:r>
              <a:rPr altLang="en-US" b="1" dirty="0" sz="2000" lang="en-US">
                <a:latin typeface="Optima" panose="02000503060000020004" pitchFamily="2" charset="0"/>
              </a:rPr>
              <a:t>In</a:t>
            </a:r>
            <a:r>
              <a:rPr altLang="ja-JP" b="1" dirty="0" sz="2000" lang="en-US">
                <a:latin typeface="Optima" panose="02000503060000020004" pitchFamily="2" charset="0"/>
                <a:ea typeface="MS Mincho" panose="02020609040205080304" pitchFamily="49" charset="-128"/>
              </a:rPr>
              <a:t> the parenthetical citation</a:t>
            </a:r>
            <a:r>
              <a:rPr altLang="ja-JP" dirty="0" sz="2000" lang="en-US">
                <a:latin typeface="Optima" panose="02000503060000020004" pitchFamily="2" charset="0"/>
                <a:ea typeface="MS Mincho" panose="02020609040205080304" pitchFamily="49" charset="-128"/>
              </a:rPr>
              <a:t>, use “&amp;” between names</a:t>
            </a:r>
          </a:p>
          <a:p>
            <a:pPr eaLnBrk="1" hangingPunct="1"/>
            <a:endParaRPr altLang="en-US" dirty="0" sz="2000" lang="en-US">
              <a:latin typeface="Optima" panose="02000503060000020004" pitchFamily="2" charset="0"/>
              <a:ea typeface="MS Mincho" panose="02020609040205080304" pitchFamily="49" charset="-128"/>
            </a:endParaRPr>
          </a:p>
          <a:p>
            <a:pPr eaLnBrk="1" hangingPunct="1"/>
            <a:r>
              <a:rPr altLang="en-US" dirty="0" sz="2000" lang="en-US">
                <a:latin typeface="Optima" panose="02000503060000020004" pitchFamily="2" charset="0"/>
                <a:ea typeface="MS Mincho" panose="02020609040205080304" pitchFamily="49" charset="-128"/>
              </a:rPr>
              <a:t>	</a:t>
            </a:r>
            <a:r>
              <a:rPr altLang="en-US" dirty="0" sz="2000" lang="en-US">
                <a:solidFill>
                  <a:srgbClr val="0070C0"/>
                </a:solidFill>
                <a:latin typeface="Optima" panose="02000503060000020004" pitchFamily="2" charset="0"/>
                <a:ea typeface="MS Mincho" panose="02020609040205080304" pitchFamily="49" charset="-128"/>
              </a:rPr>
              <a:t>EX: When examining potential climate threats, </a:t>
            </a:r>
            <a:r>
              <a:rPr altLang="ja-JP" dirty="0" sz="2000" lang="en-US">
                <a:solidFill>
                  <a:srgbClr val="0070C0"/>
                </a:solidFill>
                <a:latin typeface="Optima" panose="02000503060000020004" pitchFamily="2" charset="0"/>
                <a:ea typeface="MS Mincho" panose="02020609040205080304" pitchFamily="49" charset="-128"/>
              </a:rPr>
              <a:t>“Understanding the occurrence and impacts of historical climatic hazards is critical to better interpret current hazard trends” (Depietri </a:t>
            </a:r>
            <a:r>
              <a:rPr altLang="ja-JP" b="1" dirty="0" sz="2000" lang="en-US">
                <a:solidFill>
                  <a:srgbClr val="0070C0"/>
                </a:solidFill>
                <a:latin typeface="Optima" panose="02000503060000020004" pitchFamily="2" charset="0"/>
                <a:ea typeface="MS Mincho" panose="02020609040205080304" pitchFamily="49" charset="-128"/>
              </a:rPr>
              <a:t>&amp;</a:t>
            </a:r>
            <a:r>
              <a:rPr altLang="ja-JP" dirty="0" sz="2000" lang="en-US">
                <a:solidFill>
                  <a:srgbClr val="0070C0"/>
                </a:solidFill>
                <a:latin typeface="Optima" panose="02000503060000020004" pitchFamily="2" charset="0"/>
                <a:ea typeface="MS Mincho" panose="02020609040205080304" pitchFamily="49" charset="-128"/>
              </a:rPr>
              <a:t> McPhearson, 2018, p. 96). </a:t>
            </a:r>
          </a:p>
          <a:p>
            <a:pPr eaLnBrk="1" hangingPunct="1"/>
            <a:endParaRPr altLang="en-US" dirty="0" sz="2000" lang="en-US">
              <a:latin typeface="Optima" panose="02000503060000020004" pitchFamily="2" charset="0"/>
            </a:endParaRPr>
          </a:p>
          <a:p>
            <a:pPr eaLnBrk="1" hangingPunct="1"/>
            <a:endParaRPr altLang="en-US" dirty="0" sz="2000" lang="en-US">
              <a:latin typeface="Optima" panose="02000503060000020004" pitchFamily="2" charset="0"/>
            </a:endParaRPr>
          </a:p>
        </p:txBody>
      </p:sp>
      <p:grpSp>
        <p:nvGrpSpPr>
          <p:cNvPr id="94" name="Group 7"/>
          <p:cNvGrpSpPr/>
          <p:nvPr/>
        </p:nvGrpSpPr>
        <p:grpSpPr bwMode="auto">
          <a:xfrm>
            <a:off x="4235450" y="215900"/>
            <a:ext cx="4907887" cy="1276350"/>
            <a:chOff x="4235019" y="215386"/>
            <a:chExt cx="4908981" cy="1277461"/>
          </a:xfrm>
        </p:grpSpPr>
        <p:grpSp>
          <p:nvGrpSpPr>
            <p:cNvPr id="95" name="Group 5"/>
            <p:cNvGrpSpPr/>
            <p:nvPr/>
          </p:nvGrpSpPr>
          <p:grpSpPr bwMode="auto">
            <a:xfrm>
              <a:off x="4235019" y="215386"/>
              <a:ext cx="4908981" cy="1277461"/>
              <a:chOff x="0" y="2220850"/>
              <a:chExt cx="9144000" cy="2762588"/>
            </a:xfrm>
          </p:grpSpPr>
          <p:sp>
            <p:nvSpPr>
              <p:cNvPr id="1048643" name="Rectangle 10"/>
              <p:cNvSpPr/>
              <p:nvPr/>
            </p:nvSpPr>
            <p:spPr>
              <a:xfrm>
                <a:off x="0" y="3193255"/>
                <a:ext cx="9145233"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63" name="Picture 11"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44" name="TextBox 2"/>
            <p:cNvSpPr txBox="1">
              <a:spLocks noChangeArrowheads="1"/>
            </p:cNvSpPr>
            <p:nvPr/>
          </p:nvSpPr>
          <p:spPr bwMode="auto">
            <a:xfrm>
              <a:off x="6478803" y="641443"/>
              <a:ext cx="2636205" cy="625385"/>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a:t>
              </a:r>
            </a:p>
            <a:p>
              <a:pPr eaLnBrk="1" hangingPunct="1"/>
              <a:r>
                <a:rPr altLang="en-US" dirty="0" lang="en-US"/>
                <a:t>Works with Two Authors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48" name="TextBox 5"/>
          <p:cNvSpPr txBox="1">
            <a:spLocks noChangeArrowheads="1"/>
          </p:cNvSpPr>
          <p:nvPr/>
        </p:nvSpPr>
        <p:spPr bwMode="auto">
          <a:xfrm>
            <a:off x="304800" y="1663701"/>
            <a:ext cx="8534400" cy="2834641"/>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b="1" dirty="0" sz="2000" lang="en-US">
                <a:latin typeface="Optima" panose="02000503060000020004" pitchFamily="2" charset="0"/>
                <a:cs typeface="Arial" panose="020B0604020202020204" pitchFamily="34" charset="0"/>
              </a:rPr>
              <a:t>When citing a work with three or more authors: </a:t>
            </a:r>
            <a:endParaRPr altLang="en-US" b="1" dirty="0" sz="2000" lang="en-US">
              <a:latin typeface="Optima" panose="02000503060000020004" pitchFamily="2" charset="0"/>
            </a:endParaRPr>
          </a:p>
          <a:p>
            <a:pPr eaLnBrk="1" hangingPunct="1">
              <a:buFont typeface="Arial" panose="020B0604020202020204" pitchFamily="34" charset="0"/>
              <a:buChar char="•"/>
            </a:pPr>
            <a:r>
              <a:rPr altLang="en-US" dirty="0" sz="2000" lang="en-US">
                <a:latin typeface="Optima" panose="02000503060000020004" pitchFamily="2" charset="0"/>
                <a:cs typeface="Arial" panose="020B0604020202020204" pitchFamily="34" charset="0"/>
              </a:rPr>
              <a:t>list the name of the first author plus “et al.” in every citation. </a:t>
            </a:r>
          </a:p>
          <a:p>
            <a:pPr eaLnBrk="1" hangingPunct="1"/>
            <a:endParaRPr altLang="en-US" dirty="0" sz="2000" lang="en-US">
              <a:latin typeface="Optima" panose="02000503060000020004" pitchFamily="2" charset="0"/>
              <a:cs typeface="Arial" panose="020B0604020202020204" pitchFamily="34" charset="0"/>
            </a:endParaRPr>
          </a:p>
          <a:p>
            <a:pPr eaLnBrk="1" hangingPunct="1"/>
            <a:r>
              <a:rPr altLang="en-US" dirty="0" sz="2000" lang="en-US">
                <a:latin typeface="Optima" panose="02000503060000020004" pitchFamily="2" charset="0"/>
                <a:cs typeface="Arial" panose="020B0604020202020204" pitchFamily="34" charset="0"/>
              </a:rPr>
              <a:t>	</a:t>
            </a:r>
            <a:r>
              <a:rPr altLang="en-US" dirty="0" sz="2000" lang="en-US">
                <a:solidFill>
                  <a:srgbClr val="0070C0"/>
                </a:solidFill>
                <a:latin typeface="Optima" panose="02000503060000020004" pitchFamily="2" charset="0"/>
                <a:cs typeface="Arial" panose="020B0604020202020204" pitchFamily="34" charset="0"/>
              </a:rPr>
              <a:t>EX: Lin et al. (2019) examined how weather conditions affect the popularity of the bikesharing program in Beijing.  </a:t>
            </a:r>
          </a:p>
          <a:p>
            <a:pPr eaLnBrk="1" hangingPunct="1"/>
            <a:endParaRPr altLang="en-US" dirty="0" sz="2000" lang="en-US">
              <a:solidFill>
                <a:srgbClr val="0070C0"/>
              </a:solidFill>
              <a:latin typeface="Optima" panose="02000503060000020004" pitchFamily="2" charset="0"/>
              <a:cs typeface="Arial" panose="020B0604020202020204" pitchFamily="34" charset="0"/>
            </a:endParaRPr>
          </a:p>
          <a:p>
            <a:pPr eaLnBrk="1" hangingPunct="1"/>
            <a:r>
              <a:rPr altLang="en-US" dirty="0" sz="2000" lang="en-US">
                <a:solidFill>
                  <a:srgbClr val="0070C0"/>
                </a:solidFill>
                <a:latin typeface="Optima" panose="02000503060000020004" pitchFamily="2" charset="0"/>
                <a:cs typeface="Arial" panose="020B0604020202020204" pitchFamily="34" charset="0"/>
              </a:rPr>
              <a:t>	EX: One study looked at how weather conditions affected the popularity of bikesharing programs, specifically the Beijing Public Bikesharing Program (Lin et al., 2019). </a:t>
            </a:r>
          </a:p>
        </p:txBody>
      </p:sp>
      <p:grpSp>
        <p:nvGrpSpPr>
          <p:cNvPr id="99" name="Group 7"/>
          <p:cNvGrpSpPr/>
          <p:nvPr/>
        </p:nvGrpSpPr>
        <p:grpSpPr bwMode="auto">
          <a:xfrm>
            <a:off x="4235450" y="215900"/>
            <a:ext cx="4907798" cy="1276350"/>
            <a:chOff x="4235019" y="215386"/>
            <a:chExt cx="4908981" cy="1277461"/>
          </a:xfrm>
        </p:grpSpPr>
        <p:grpSp>
          <p:nvGrpSpPr>
            <p:cNvPr id="100" name="Group 5"/>
            <p:cNvGrpSpPr/>
            <p:nvPr/>
          </p:nvGrpSpPr>
          <p:grpSpPr bwMode="auto">
            <a:xfrm>
              <a:off x="4235019" y="215386"/>
              <a:ext cx="4908981" cy="1277461"/>
              <a:chOff x="0" y="2220850"/>
              <a:chExt cx="9144000" cy="2762588"/>
            </a:xfrm>
          </p:grpSpPr>
          <p:sp>
            <p:nvSpPr>
              <p:cNvPr id="1048649" name="Rectangle 10"/>
              <p:cNvSpPr/>
              <p:nvPr/>
            </p:nvSpPr>
            <p:spPr>
              <a:xfrm>
                <a:off x="0" y="3193255"/>
                <a:ext cx="9145401"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64" name="Picture 11"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50" name="TextBox 2"/>
            <p:cNvSpPr txBox="1">
              <a:spLocks noChangeArrowheads="1"/>
            </p:cNvSpPr>
            <p:nvPr/>
          </p:nvSpPr>
          <p:spPr bwMode="auto">
            <a:xfrm>
              <a:off x="6613713" y="641443"/>
              <a:ext cx="2452058" cy="625385"/>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a:t>
              </a:r>
            </a:p>
            <a:p>
              <a:pPr eaLnBrk="1" hangingPunct="1"/>
              <a:r>
                <a:rPr altLang="en-US" dirty="0" lang="en-US"/>
                <a:t>Works with 3+ Authors</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54" name="TextBox 1"/>
          <p:cNvSpPr txBox="1"/>
          <p:nvPr/>
        </p:nvSpPr>
        <p:spPr>
          <a:xfrm>
            <a:off x="638355" y="1431985"/>
            <a:ext cx="8035961" cy="1539240"/>
          </a:xfrm>
          <a:prstGeom prst="rect"/>
          <a:noFill/>
        </p:spPr>
        <p:txBody>
          <a:bodyPr rtlCol="0" wrap="square">
            <a:spAutoFit/>
          </a:bodyPr>
          <a:p>
            <a:r>
              <a:rPr dirty="0" sz="3200" lang="en-US" err="1" smtClean="0">
                <a:latin typeface="Times New Roman" panose="02020603050405020304" pitchFamily="18" charset="0"/>
                <a:cs typeface="Times New Roman" panose="02020603050405020304" pitchFamily="18" charset="0"/>
              </a:rPr>
              <a:t>Nisar</a:t>
            </a:r>
            <a:r>
              <a:rPr dirty="0" sz="3200" lang="en-US" smtClean="0">
                <a:latin typeface="Times New Roman" panose="02020603050405020304" pitchFamily="18" charset="0"/>
                <a:cs typeface="Times New Roman" panose="02020603050405020304" pitchFamily="18" charset="0"/>
              </a:rPr>
              <a:t> Ahmed, Syed </a:t>
            </a:r>
            <a:r>
              <a:rPr dirty="0" sz="3200" lang="en-US" err="1" smtClean="0">
                <a:latin typeface="Times New Roman" panose="02020603050405020304" pitchFamily="18" charset="0"/>
                <a:cs typeface="Times New Roman" panose="02020603050405020304" pitchFamily="18" charset="0"/>
              </a:rPr>
              <a:t>Mujtaba</a:t>
            </a:r>
            <a:r>
              <a:rPr dirty="0" sz="3200" lang="en-US" smtClean="0">
                <a:latin typeface="Times New Roman" panose="02020603050405020304" pitchFamily="18" charset="0"/>
                <a:cs typeface="Times New Roman" panose="02020603050405020304" pitchFamily="18" charset="0"/>
              </a:rPr>
              <a:t>, </a:t>
            </a:r>
            <a:r>
              <a:rPr dirty="0" sz="3200" lang="en-US" err="1" smtClean="0">
                <a:latin typeface="Times New Roman" panose="02020603050405020304" pitchFamily="18" charset="0"/>
                <a:cs typeface="Times New Roman" panose="02020603050405020304" pitchFamily="18" charset="0"/>
              </a:rPr>
              <a:t>Raheela</a:t>
            </a:r>
            <a:r>
              <a:rPr dirty="0" sz="3200" lang="en-US" smtClean="0">
                <a:latin typeface="Times New Roman" panose="02020603050405020304" pitchFamily="18" charset="0"/>
                <a:cs typeface="Times New Roman" panose="02020603050405020304" pitchFamily="18" charset="0"/>
              </a:rPr>
              <a:t> Zafar</a:t>
            </a:r>
          </a:p>
          <a:p>
            <a:r>
              <a:rPr dirty="0" sz="3200" lang="en-US" smtClean="0">
                <a:latin typeface="Times New Roman" panose="02020603050405020304" pitchFamily="18" charset="0"/>
                <a:cs typeface="Times New Roman" panose="02020603050405020304" pitchFamily="18" charset="0"/>
              </a:rPr>
              <a:t>Date: 2021</a:t>
            </a:r>
          </a:p>
          <a:p>
            <a:r>
              <a:rPr dirty="0" sz="3200" lang="en-US" smtClean="0">
                <a:latin typeface="Times New Roman" panose="02020603050405020304" pitchFamily="18" charset="0"/>
                <a:cs typeface="Times New Roman" panose="02020603050405020304" pitchFamily="18" charset="0"/>
              </a:rPr>
              <a:t>Page : 111</a:t>
            </a:r>
            <a:endParaRPr dirty="0" sz="32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55" name="TextBox 5"/>
          <p:cNvSpPr txBox="1">
            <a:spLocks noChangeArrowheads="1"/>
          </p:cNvSpPr>
          <p:nvPr/>
        </p:nvSpPr>
        <p:spPr bwMode="auto">
          <a:xfrm>
            <a:off x="304800" y="1663701"/>
            <a:ext cx="8534400" cy="4053841"/>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b="1" dirty="0" sz="2000" lang="en-US">
                <a:latin typeface="Optima" panose="02000503060000020004" pitchFamily="2" charset="0"/>
              </a:rPr>
              <a:t>When citing a work with an unknown author:</a:t>
            </a:r>
          </a:p>
          <a:p>
            <a:pPr eaLnBrk="1" hangingPunct="1">
              <a:buFont typeface="Arial" panose="020B0604020202020204" pitchFamily="34" charset="0"/>
              <a:buChar char="•"/>
            </a:pPr>
            <a:r>
              <a:rPr altLang="en-US" dirty="0" sz="2000" lang="en-US">
                <a:latin typeface="Optima" panose="02000503060000020004" pitchFamily="2" charset="0"/>
              </a:rPr>
              <a:t>Use the source’</a:t>
            </a:r>
            <a:r>
              <a:rPr altLang="ja-JP" dirty="0" sz="2000" lang="en-US">
                <a:latin typeface="Optima" panose="02000503060000020004" pitchFamily="2" charset="0"/>
                <a:ea typeface="MS Mincho" panose="02020609040205080304" pitchFamily="49" charset="-128"/>
              </a:rPr>
              <a:t>s full title in the narrative citation.</a:t>
            </a:r>
          </a:p>
          <a:p>
            <a:pPr eaLnBrk="1" hangingPunct="1">
              <a:buFont typeface="Arial" panose="020B0604020202020204" pitchFamily="34" charset="0"/>
              <a:buChar char="•"/>
            </a:pPr>
            <a:r>
              <a:rPr altLang="ja-JP" dirty="0" sz="2000" lang="en-US">
                <a:latin typeface="Optima" panose="02000503060000020004" pitchFamily="2" charset="0"/>
                <a:ea typeface="MS Mincho" panose="02020609040205080304" pitchFamily="49" charset="-128"/>
              </a:rPr>
              <a:t>Cite the first word of the title followed by the year of publication in the parenthetical citation.</a:t>
            </a:r>
          </a:p>
          <a:p>
            <a:pPr eaLnBrk="1" hangingPunct="1"/>
            <a:endParaRPr altLang="ja-JP" dirty="0" sz="2000" lang="en-US">
              <a:latin typeface="Optima" panose="02000503060000020004" pitchFamily="2" charset="0"/>
              <a:ea typeface="MS Mincho" panose="02020609040205080304" pitchFamily="49" charset="-128"/>
            </a:endParaRPr>
          </a:p>
          <a:p>
            <a:pPr eaLnBrk="1" hangingPunct="1"/>
            <a:r>
              <a:rPr altLang="en-US" dirty="0" sz="2000" lang="en-US">
                <a:solidFill>
                  <a:srgbClr val="0070C0"/>
                </a:solidFill>
                <a:latin typeface="Optima" panose="02000503060000020004" pitchFamily="2" charset="0"/>
              </a:rPr>
              <a:t>	EX: According to </a:t>
            </a:r>
            <a:r>
              <a:rPr altLang="en-US" dirty="0" sz="2000" lang="en-US">
                <a:solidFill>
                  <a:srgbClr val="0070C0"/>
                </a:solidFill>
                <a:latin typeface="Optima" panose="02000503060000020004" pitchFamily="2" charset="0"/>
                <a:ea typeface="MS Mincho" panose="02020609040205080304" pitchFamily="49" charset="-128"/>
              </a:rPr>
              <a:t>“</a:t>
            </a:r>
            <a:r>
              <a:rPr altLang="ja-JP" dirty="0" sz="2000" lang="en-US">
                <a:solidFill>
                  <a:srgbClr val="0070C0"/>
                </a:solidFill>
                <a:latin typeface="Optima" panose="02000503060000020004" pitchFamily="2" charset="0"/>
                <a:ea typeface="MS Mincho" panose="02020609040205080304" pitchFamily="49" charset="-128"/>
              </a:rPr>
              <a:t>Here’s How Gardening Benefits Your Health</a:t>
            </a:r>
            <a:r>
              <a:rPr altLang="en-US" dirty="0" sz="2000" lang="en-US">
                <a:solidFill>
                  <a:srgbClr val="0070C0"/>
                </a:solidFill>
                <a:latin typeface="Optima" panose="02000503060000020004" pitchFamily="2" charset="0"/>
                <a:ea typeface="MS Mincho" panose="02020609040205080304" pitchFamily="49" charset="-128"/>
              </a:rPr>
              <a:t>” </a:t>
            </a:r>
            <a:r>
              <a:rPr altLang="ja-JP" dirty="0" sz="2000" lang="en-US">
                <a:solidFill>
                  <a:srgbClr val="0070C0"/>
                </a:solidFill>
                <a:latin typeface="Optima" panose="02000503060000020004" pitchFamily="2" charset="0"/>
                <a:ea typeface="MS Mincho" panose="02020609040205080304" pitchFamily="49" charset="-128"/>
              </a:rPr>
              <a:t>(2018)</a:t>
            </a:r>
          </a:p>
          <a:p>
            <a:pPr algn="ctr" eaLnBrk="1" hangingPunct="1"/>
            <a:endParaRPr altLang="en-US" dirty="0" sz="2000" lang="en-US">
              <a:solidFill>
                <a:srgbClr val="0070C0"/>
              </a:solidFill>
              <a:latin typeface="Optima" panose="02000503060000020004" pitchFamily="2" charset="0"/>
            </a:endParaRPr>
          </a:p>
          <a:p>
            <a:pPr eaLnBrk="1" hangingPunct="1"/>
            <a:r>
              <a:rPr altLang="en-US" dirty="0" sz="2000" lang="en-US">
                <a:solidFill>
                  <a:srgbClr val="0070C0"/>
                </a:solidFill>
                <a:latin typeface="Optima" panose="02000503060000020004" pitchFamily="2" charset="0"/>
              </a:rPr>
              <a:t>	EX: (“</a:t>
            </a:r>
            <a:r>
              <a:rPr altLang="en-US" dirty="0" sz="2000" lang="en-US">
                <a:solidFill>
                  <a:srgbClr val="0070C0"/>
                </a:solidFill>
                <a:latin typeface="Optima" panose="02000503060000020004" pitchFamily="2" charset="0"/>
                <a:ea typeface="MS Mincho" panose="02020609040205080304" pitchFamily="49" charset="-128"/>
              </a:rPr>
              <a:t>Here’s</a:t>
            </a:r>
            <a:r>
              <a:rPr altLang="ja-JP" dirty="0" sz="2000" lang="en-US">
                <a:solidFill>
                  <a:srgbClr val="0070C0"/>
                </a:solidFill>
                <a:latin typeface="Optima" panose="02000503060000020004" pitchFamily="2" charset="0"/>
                <a:ea typeface="MS Mincho" panose="02020609040205080304" pitchFamily="49" charset="-128"/>
              </a:rPr>
              <a:t>,” 2018)</a:t>
            </a:r>
            <a:endParaRPr altLang="ja-JP" dirty="0" sz="2000" lang="en-US">
              <a:latin typeface="Optima" panose="02000503060000020004" pitchFamily="2" charset="0"/>
              <a:ea typeface="MS Mincho" panose="02020609040205080304" pitchFamily="49" charset="-128"/>
            </a:endParaRPr>
          </a:p>
          <a:p>
            <a:pPr eaLnBrk="1" hangingPunct="1"/>
            <a:endParaRPr altLang="ja-JP" dirty="0" sz="2000" lang="en-US">
              <a:latin typeface="Optima" panose="02000503060000020004" pitchFamily="2" charset="0"/>
              <a:ea typeface="MS Mincho" panose="02020609040205080304" pitchFamily="49" charset="-128"/>
            </a:endParaRPr>
          </a:p>
          <a:p>
            <a:pPr eaLnBrk="1" hangingPunct="1"/>
            <a:r>
              <a:rPr altLang="ja-JP" dirty="0" sz="2000" lang="en-US">
                <a:latin typeface="Optima" panose="02000503060000020004" pitchFamily="2" charset="0"/>
                <a:ea typeface="MS Mincho" panose="02020609040205080304" pitchFamily="49" charset="-128"/>
              </a:rPr>
              <a:t>Titles:</a:t>
            </a:r>
          </a:p>
          <a:p>
            <a:pPr eaLnBrk="1" hangingPunct="1"/>
            <a:r>
              <a:rPr altLang="ja-JP" dirty="0" sz="2000" lang="en-US">
                <a:latin typeface="Optima" panose="02000503060000020004" pitchFamily="2" charset="0"/>
                <a:ea typeface="MS Mincho" panose="02020609040205080304" pitchFamily="49" charset="-128"/>
              </a:rPr>
              <a:t>	Articles and Chapters = “ ”</a:t>
            </a:r>
          </a:p>
          <a:p>
            <a:pPr eaLnBrk="1" hangingPunct="1"/>
            <a:r>
              <a:rPr altLang="ja-JP" dirty="0" sz="2000" lang="en-US">
                <a:latin typeface="Optima" panose="02000503060000020004" pitchFamily="2" charset="0"/>
                <a:ea typeface="MS Mincho" panose="02020609040205080304" pitchFamily="49" charset="-128"/>
              </a:rPr>
              <a:t>	Books and Reports = </a:t>
            </a:r>
            <a:r>
              <a:rPr altLang="ja-JP" dirty="0" sz="2000" i="1" lang="en-US">
                <a:latin typeface="Optima" panose="02000503060000020004" pitchFamily="2" charset="0"/>
                <a:ea typeface="MS Mincho" panose="02020609040205080304" pitchFamily="49" charset="-128"/>
              </a:rPr>
              <a:t>italicize</a:t>
            </a:r>
          </a:p>
          <a:p>
            <a:pPr eaLnBrk="1" hangingPunct="1"/>
            <a:endParaRPr altLang="en-US" dirty="0" sz="2000" lang="en-US">
              <a:latin typeface="Optima" panose="02000503060000020004" pitchFamily="2" charset="0"/>
            </a:endParaRPr>
          </a:p>
        </p:txBody>
      </p:sp>
      <p:grpSp>
        <p:nvGrpSpPr>
          <p:cNvPr id="105" name="Group 7"/>
          <p:cNvGrpSpPr/>
          <p:nvPr/>
        </p:nvGrpSpPr>
        <p:grpSpPr bwMode="auto">
          <a:xfrm>
            <a:off x="4235450" y="215900"/>
            <a:ext cx="4908550" cy="1276350"/>
            <a:chOff x="4235019" y="215386"/>
            <a:chExt cx="4908981" cy="1277461"/>
          </a:xfrm>
        </p:grpSpPr>
        <p:grpSp>
          <p:nvGrpSpPr>
            <p:cNvPr id="106" name="Group 5"/>
            <p:cNvGrpSpPr/>
            <p:nvPr/>
          </p:nvGrpSpPr>
          <p:grpSpPr bwMode="auto">
            <a:xfrm>
              <a:off x="4235019" y="215386"/>
              <a:ext cx="4908981" cy="1277461"/>
              <a:chOff x="0" y="2220850"/>
              <a:chExt cx="9144000" cy="2762588"/>
            </a:xfrm>
          </p:grpSpPr>
          <p:sp>
            <p:nvSpPr>
              <p:cNvPr id="1048656" name="Rectangle 10"/>
              <p:cNvSpPr/>
              <p:nvPr/>
            </p:nvSpPr>
            <p:spPr>
              <a:xfrm>
                <a:off x="0" y="3193255"/>
                <a:ext cx="9144000"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65" name="Picture 11"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57" name="TextBox 2"/>
            <p:cNvSpPr txBox="1">
              <a:spLocks noChangeArrowheads="1"/>
            </p:cNvSpPr>
            <p:nvPr/>
          </p:nvSpPr>
          <p:spPr bwMode="auto">
            <a:xfrm>
              <a:off x="7063413" y="641443"/>
              <a:ext cx="1870904" cy="625385"/>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a:t>
              </a:r>
            </a:p>
            <a:p>
              <a:pPr eaLnBrk="1" hangingPunct="1"/>
              <a:r>
                <a:rPr altLang="en-US" dirty="0" lang="en-US"/>
                <a:t>Unknown Author</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0" name="TextBox 5"/>
          <p:cNvSpPr txBox="1"/>
          <p:nvPr/>
        </p:nvSpPr>
        <p:spPr>
          <a:xfrm>
            <a:off x="393700" y="2171700"/>
            <a:ext cx="8462963" cy="4041141"/>
          </a:xfrm>
          <a:prstGeom prst="rect"/>
          <a:noFill/>
        </p:spPr>
        <p:txBody>
          <a:bodyPr>
            <a:spAutoFit/>
          </a:bodyPr>
          <a:p>
            <a:pPr fontAlgn="auto">
              <a:spcAft>
                <a:spcPts val="0"/>
              </a:spcAft>
            </a:pPr>
            <a:r>
              <a:rPr altLang="en-US" dirty="0" sz="2400" lang="en-US">
                <a:latin typeface="Optima"/>
                <a:ea typeface="+mn-ea"/>
              </a:rPr>
              <a:t>The American Psychological Association (APA) citation style is the most commonly used format for manuscripts in the social sciences.</a:t>
            </a:r>
          </a:p>
          <a:p>
            <a:pPr fontAlgn="auto">
              <a:spcAft>
                <a:spcPts val="0"/>
              </a:spcAft>
            </a:pPr>
            <a:endParaRPr altLang="en-US" dirty="0" sz="2400" lang="en-US">
              <a:latin typeface="Optima"/>
              <a:ea typeface="+mn-ea"/>
            </a:endParaRPr>
          </a:p>
          <a:p>
            <a:pPr fontAlgn="auto">
              <a:spcAft>
                <a:spcPts val="0"/>
              </a:spcAft>
            </a:pPr>
            <a:r>
              <a:rPr altLang="en-US" dirty="0" sz="2400" lang="en-US">
                <a:latin typeface="Optima"/>
                <a:ea typeface="+mn-ea"/>
              </a:rPr>
              <a:t>APA regulates:</a:t>
            </a:r>
          </a:p>
          <a:p>
            <a:pPr fontAlgn="auto" lvl="1">
              <a:lnSpc>
                <a:spcPct val="150000"/>
              </a:lnSpc>
              <a:spcAft>
                <a:spcPts val="0"/>
              </a:spcAft>
              <a:buFont typeface="Arial" pitchFamily="34" charset="0"/>
              <a:buChar char="•"/>
            </a:pPr>
            <a:r>
              <a:rPr altLang="en-US" dirty="0" sz="2400" lang="en-US">
                <a:latin typeface="Optima"/>
                <a:ea typeface="+mn-ea"/>
              </a:rPr>
              <a:t> Stylistics</a:t>
            </a:r>
          </a:p>
          <a:p>
            <a:pPr fontAlgn="auto" lvl="1">
              <a:lnSpc>
                <a:spcPct val="150000"/>
              </a:lnSpc>
              <a:spcAft>
                <a:spcPts val="0"/>
              </a:spcAft>
              <a:buFont typeface="Arial" pitchFamily="34" charset="0"/>
              <a:buChar char="•"/>
            </a:pPr>
            <a:r>
              <a:rPr altLang="en-US" dirty="0" sz="2400" lang="en-US">
                <a:latin typeface="Optima"/>
                <a:ea typeface="+mn-ea"/>
              </a:rPr>
              <a:t> In-text citations</a:t>
            </a:r>
          </a:p>
          <a:p>
            <a:pPr fontAlgn="auto" lvl="1">
              <a:lnSpc>
                <a:spcPct val="150000"/>
              </a:lnSpc>
              <a:spcAft>
                <a:spcPts val="0"/>
              </a:spcAft>
              <a:buFont typeface="Arial" pitchFamily="34" charset="0"/>
              <a:buChar char="•"/>
            </a:pPr>
            <a:r>
              <a:rPr altLang="en-US" dirty="0" sz="2400" lang="en-US">
                <a:latin typeface="Optima"/>
                <a:ea typeface="+mn-ea"/>
              </a:rPr>
              <a:t> References</a:t>
            </a:r>
          </a:p>
          <a:p>
            <a:pPr fontAlgn="auto">
              <a:spcBef>
                <a:spcPts val="0"/>
              </a:spcBef>
              <a:spcAft>
                <a:spcPts val="0"/>
              </a:spcAft>
            </a:pPr>
            <a:endParaRPr dirty="0" sz="2000" lang="en-US">
              <a:latin typeface="Optima"/>
              <a:ea typeface="+mn-ea"/>
              <a:cs typeface="Optima"/>
            </a:endParaRPr>
          </a:p>
          <a:p>
            <a:pPr fontAlgn="auto" indent="-285750" lvl="1" marL="742950">
              <a:spcBef>
                <a:spcPts val="0"/>
              </a:spcBef>
              <a:spcAft>
                <a:spcPts val="0"/>
              </a:spcAft>
              <a:buFont typeface="Arial"/>
              <a:buChar char="•"/>
            </a:pPr>
            <a:endParaRPr dirty="0" lang="en-US">
              <a:latin typeface="Optima"/>
              <a:ea typeface="+mn-ea"/>
              <a:cs typeface="Optima"/>
            </a:endParaRPr>
          </a:p>
        </p:txBody>
      </p:sp>
      <p:grpSp>
        <p:nvGrpSpPr>
          <p:cNvPr id="50" name="Group 20"/>
          <p:cNvGrpSpPr/>
          <p:nvPr/>
        </p:nvGrpSpPr>
        <p:grpSpPr bwMode="auto">
          <a:xfrm>
            <a:off x="1128713" y="0"/>
            <a:ext cx="6773862" cy="2022475"/>
            <a:chOff x="0" y="0"/>
            <a:chExt cx="9144000" cy="2762588"/>
          </a:xfrm>
        </p:grpSpPr>
        <p:grpSp>
          <p:nvGrpSpPr>
            <p:cNvPr id="51" name="Group 1"/>
            <p:cNvGrpSpPr/>
            <p:nvPr/>
          </p:nvGrpSpPr>
          <p:grpSpPr bwMode="auto">
            <a:xfrm>
              <a:off x="0" y="0"/>
              <a:ext cx="9144000" cy="2762588"/>
              <a:chOff x="0" y="2220850"/>
              <a:chExt cx="9144000" cy="2762588"/>
            </a:xfrm>
          </p:grpSpPr>
          <p:sp>
            <p:nvSpPr>
              <p:cNvPr id="1048591" name="Rectangle 2"/>
              <p:cNvSpPr/>
              <p:nvPr/>
            </p:nvSpPr>
            <p:spPr>
              <a:xfrm>
                <a:off x="0" y="3194479"/>
                <a:ext cx="9144000" cy="1188303"/>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53" name="Picture 24"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592" name="TextBox 22"/>
            <p:cNvSpPr txBox="1">
              <a:spLocks noChangeArrowheads="1"/>
            </p:cNvSpPr>
            <p:nvPr/>
          </p:nvSpPr>
          <p:spPr bwMode="auto">
            <a:xfrm>
              <a:off x="4381501" y="1247754"/>
              <a:ext cx="4692316" cy="630829"/>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400" lang="en-US"/>
                <a:t>What is APA Style?</a:t>
              </a:r>
            </a:p>
          </p:txBody>
        </p:sp>
      </p:grpSp>
      <p:pic>
        <p:nvPicPr>
          <p:cNvPr id="2097154" name="Picture 2" descr="A picture containing sunset  Description automatically generated"/>
          <p:cNvPicPr>
            <a:picLocks noChangeAspect="1"/>
          </p:cNvPicPr>
          <p:nvPr/>
        </p:nvPicPr>
        <p:blipFill>
          <a:blip xmlns:r="http://schemas.openxmlformats.org/officeDocument/2006/relationships" r:embed="rId2"/>
          <a:stretch>
            <a:fillRect/>
          </a:stretch>
        </p:blipFill>
        <p:spPr>
          <a:xfrm>
            <a:off x="6118168" y="3128662"/>
            <a:ext cx="2310427" cy="3296653"/>
          </a:xfrm>
          <a:prstGeom prst="rect"/>
        </p:spPr>
      </p:pic>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61" name="TextBox 5"/>
          <p:cNvSpPr txBox="1">
            <a:spLocks noChangeArrowheads="1"/>
          </p:cNvSpPr>
          <p:nvPr/>
        </p:nvSpPr>
        <p:spPr bwMode="auto">
          <a:xfrm>
            <a:off x="304800" y="1662380"/>
            <a:ext cx="8534400" cy="4663440"/>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b="1" dirty="0" sz="2000" lang="en-US">
                <a:latin typeface="Optima" panose="02000503060000020004" pitchFamily="2" charset="0"/>
              </a:rPr>
              <a:t>When citing a group author:</a:t>
            </a:r>
          </a:p>
          <a:p>
            <a:pPr eaLnBrk="1" hangingPunct="1">
              <a:buFont typeface="Arial" panose="020B0604020202020204" pitchFamily="34" charset="0"/>
              <a:buChar char="•"/>
            </a:pPr>
            <a:r>
              <a:rPr altLang="en-US" dirty="0" sz="2000" lang="en-US">
                <a:latin typeface="Optima" panose="02000503060000020004" pitchFamily="2" charset="0"/>
              </a:rPr>
              <a:t>Mention the organization the first time you cite the source in either the narrative citation or the parenthetical citation.</a:t>
            </a:r>
          </a:p>
          <a:p>
            <a:pPr eaLnBrk="1" hangingPunct="1">
              <a:buFont typeface="Arial" panose="020B0604020202020204" pitchFamily="34" charset="0"/>
              <a:buChar char="•"/>
            </a:pPr>
            <a:r>
              <a:rPr altLang="en-US" dirty="0" sz="2000" lang="en-US">
                <a:latin typeface="Optima" panose="02000503060000020004" pitchFamily="2" charset="0"/>
              </a:rPr>
              <a:t>If you first mention the group in a </a:t>
            </a:r>
            <a:r>
              <a:rPr altLang="en-US" b="1" dirty="0" sz="2000" lang="en-US">
                <a:latin typeface="Optima" panose="02000503060000020004" pitchFamily="2" charset="0"/>
              </a:rPr>
              <a:t>narrative citation</a:t>
            </a:r>
            <a:r>
              <a:rPr altLang="en-US" dirty="0" sz="2000" lang="en-US">
                <a:latin typeface="Optima" panose="02000503060000020004" pitchFamily="2" charset="0"/>
              </a:rPr>
              <a:t>, list the abbreviation before the year of publication in parentheses, separated by a comma.</a:t>
            </a:r>
            <a:br>
              <a:rPr altLang="en-US" dirty="0" sz="2000" lang="en-US">
                <a:latin typeface="Optima" panose="02000503060000020004" pitchFamily="2" charset="0"/>
              </a:rPr>
            </a:br>
            <a:endParaRPr altLang="en-US" dirty="0" sz="2000" lang="en-US">
              <a:latin typeface="Optima" panose="02000503060000020004" pitchFamily="2" charset="0"/>
            </a:endParaRPr>
          </a:p>
          <a:p>
            <a:pPr eaLnBrk="1" hangingPunct="1" indent="0" lvl="1" marL="457200"/>
            <a:r>
              <a:rPr altLang="en-US" dirty="0" sz="2000" lang="en-US">
                <a:solidFill>
                  <a:srgbClr val="0070C0"/>
                </a:solidFill>
                <a:latin typeface="Optima" panose="02000503060000020004" pitchFamily="2" charset="0"/>
              </a:rPr>
              <a:t>EX: “The data collected by the Food and Drug Administration (FDA, 2019) confirmed…”</a:t>
            </a:r>
          </a:p>
          <a:p>
            <a:pPr eaLnBrk="1" hangingPunct="1">
              <a:buFont typeface="Arial" panose="020B0604020202020204" pitchFamily="34" charset="0"/>
              <a:buChar char="•"/>
            </a:pPr>
            <a:endParaRPr altLang="en-US" dirty="0" sz="2000" lang="en-US">
              <a:latin typeface="Optima" panose="02000503060000020004" pitchFamily="2" charset="0"/>
            </a:endParaRPr>
          </a:p>
          <a:p>
            <a:pPr eaLnBrk="1" hangingPunct="1">
              <a:buFont typeface="Arial" panose="020B0604020202020204" pitchFamily="34" charset="0"/>
              <a:buChar char="•"/>
            </a:pPr>
            <a:r>
              <a:rPr altLang="en-US" dirty="0" sz="2000" lang="en-US">
                <a:latin typeface="Optima" panose="02000503060000020004" pitchFamily="2" charset="0"/>
              </a:rPr>
              <a:t>If you first mention the group in a </a:t>
            </a:r>
            <a:r>
              <a:rPr altLang="en-US" b="1" dirty="0" sz="2000" lang="en-US">
                <a:latin typeface="Optima" panose="02000503060000020004" pitchFamily="2" charset="0"/>
              </a:rPr>
              <a:t>parenthetical citation</a:t>
            </a:r>
            <a:r>
              <a:rPr altLang="en-US" dirty="0" sz="2000" lang="en-US">
                <a:latin typeface="Optima" panose="02000503060000020004" pitchFamily="2" charset="0"/>
              </a:rPr>
              <a:t>, list the abbreviation in square brackets, followed by a comma and the year of publication.</a:t>
            </a:r>
          </a:p>
          <a:p>
            <a:pPr eaLnBrk="1" hangingPunct="1">
              <a:buFont typeface="Arial" panose="020B0604020202020204" pitchFamily="34" charset="0"/>
              <a:buChar char="•"/>
            </a:pPr>
            <a:endParaRPr altLang="en-US" dirty="0" sz="2000" lang="en-US">
              <a:latin typeface="Optima" panose="02000503060000020004" pitchFamily="2" charset="0"/>
            </a:endParaRPr>
          </a:p>
          <a:p>
            <a:pPr eaLnBrk="1" hangingPunct="1" indent="0" lvl="1" marL="457200"/>
            <a:r>
              <a:rPr altLang="en-US" dirty="0" sz="2000" lang="en-US">
                <a:solidFill>
                  <a:srgbClr val="0070C0"/>
                </a:solidFill>
                <a:latin typeface="Optima" panose="02000503060000020004" pitchFamily="2" charset="0"/>
              </a:rPr>
              <a:t>EX: (Food and Drug Administration [FDA], 2019). </a:t>
            </a:r>
          </a:p>
          <a:p>
            <a:pPr eaLnBrk="1" hangingPunct="1"/>
            <a:endParaRPr altLang="en-US" dirty="0" sz="2000" lang="en-US">
              <a:latin typeface="Optima" panose="02000503060000020004" pitchFamily="2" charset="0"/>
            </a:endParaRPr>
          </a:p>
        </p:txBody>
      </p:sp>
      <p:grpSp>
        <p:nvGrpSpPr>
          <p:cNvPr id="110" name="Group 7"/>
          <p:cNvGrpSpPr/>
          <p:nvPr/>
        </p:nvGrpSpPr>
        <p:grpSpPr bwMode="auto">
          <a:xfrm>
            <a:off x="4235450" y="215900"/>
            <a:ext cx="4908550" cy="1276350"/>
            <a:chOff x="4235019" y="215386"/>
            <a:chExt cx="4908981" cy="1277461"/>
          </a:xfrm>
        </p:grpSpPr>
        <p:grpSp>
          <p:nvGrpSpPr>
            <p:cNvPr id="111" name="Group 5"/>
            <p:cNvGrpSpPr/>
            <p:nvPr/>
          </p:nvGrpSpPr>
          <p:grpSpPr bwMode="auto">
            <a:xfrm>
              <a:off x="4235019" y="215386"/>
              <a:ext cx="4908981" cy="1277461"/>
              <a:chOff x="0" y="2220850"/>
              <a:chExt cx="9144000" cy="2762588"/>
            </a:xfrm>
          </p:grpSpPr>
          <p:sp>
            <p:nvSpPr>
              <p:cNvPr id="1048662" name="Rectangle 10"/>
              <p:cNvSpPr/>
              <p:nvPr/>
            </p:nvSpPr>
            <p:spPr>
              <a:xfrm>
                <a:off x="0" y="3193255"/>
                <a:ext cx="9144000"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66" name="Picture 11"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63" name="TextBox 2"/>
            <p:cNvSpPr txBox="1">
              <a:spLocks noChangeArrowheads="1"/>
            </p:cNvSpPr>
            <p:nvPr/>
          </p:nvSpPr>
          <p:spPr bwMode="auto">
            <a:xfrm>
              <a:off x="7063413" y="641443"/>
              <a:ext cx="1772174" cy="625385"/>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a:t>
              </a:r>
            </a:p>
            <a:p>
              <a:pPr eaLnBrk="1" hangingPunct="1"/>
              <a:r>
                <a:rPr altLang="en-US" dirty="0" lang="en-US"/>
                <a:t>Group Authors</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67" name="TextBox 1"/>
          <p:cNvSpPr txBox="1">
            <a:spLocks noChangeArrowheads="1"/>
          </p:cNvSpPr>
          <p:nvPr/>
        </p:nvSpPr>
        <p:spPr bwMode="auto">
          <a:xfrm>
            <a:off x="672306" y="1663701"/>
            <a:ext cx="7799387" cy="3749041"/>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b="1" dirty="0" sz="2000" lang="en-US">
                <a:latin typeface="Optima" panose="02000503060000020004" pitchFamily="2" charset="0"/>
              </a:rPr>
              <a:t>When citing authors with the same last names:</a:t>
            </a:r>
          </a:p>
          <a:p>
            <a:pPr eaLnBrk="1" hangingPunct="1">
              <a:buFont typeface="Arial" panose="020B0604020202020204" pitchFamily="34" charset="0"/>
              <a:buChar char="•"/>
            </a:pPr>
            <a:r>
              <a:rPr altLang="en-US" dirty="0" sz="2000" lang="en-US">
                <a:latin typeface="Optima" panose="02000503060000020004" pitchFamily="2" charset="0"/>
              </a:rPr>
              <a:t>Use first initials with the last names.</a:t>
            </a:r>
            <a:endParaRPr altLang="en-US" b="1" dirty="0" sz="2000" lang="en-US">
              <a:latin typeface="Optima" panose="02000503060000020004" pitchFamily="2" charset="0"/>
            </a:endParaRPr>
          </a:p>
          <a:p>
            <a:pPr eaLnBrk="1" hangingPunct="1"/>
            <a:endParaRPr altLang="en-US" dirty="0" sz="2000" lang="en-US">
              <a:latin typeface="Optima" panose="02000503060000020004" pitchFamily="2" charset="0"/>
            </a:endParaRPr>
          </a:p>
          <a:p>
            <a:pPr eaLnBrk="1" hangingPunct="1"/>
            <a:r>
              <a:rPr altLang="en-US" dirty="0" sz="2000" lang="en-US">
                <a:solidFill>
                  <a:srgbClr val="0070C0"/>
                </a:solidFill>
                <a:latin typeface="Optima" panose="02000503060000020004" pitchFamily="2" charset="0"/>
              </a:rPr>
              <a:t>		EX: (B. Davis, 2018; Y. Davis, 2020)</a:t>
            </a:r>
          </a:p>
          <a:p>
            <a:pPr eaLnBrk="1" hangingPunct="1"/>
            <a:endParaRPr altLang="en-US" dirty="0" sz="2000" lang="en-US">
              <a:latin typeface="Optima" panose="02000503060000020004" pitchFamily="2" charset="0"/>
            </a:endParaRPr>
          </a:p>
          <a:p>
            <a:pPr eaLnBrk="1" hangingPunct="1"/>
            <a:r>
              <a:rPr altLang="en-US" b="1" dirty="0" sz="2000" lang="en-US">
                <a:latin typeface="Optima" panose="02000503060000020004" pitchFamily="2" charset="0"/>
              </a:rPr>
              <a:t>When citing two or more works by the same author and published in the same year:</a:t>
            </a:r>
          </a:p>
          <a:p>
            <a:pPr eaLnBrk="1" hangingPunct="1">
              <a:buFont typeface="Arial" panose="020B0604020202020204" pitchFamily="34" charset="0"/>
              <a:buChar char="•"/>
            </a:pPr>
            <a:r>
              <a:rPr altLang="en-US" dirty="0" sz="2000" lang="en-US">
                <a:latin typeface="Optima" panose="02000503060000020004" pitchFamily="2" charset="0"/>
              </a:rPr>
              <a:t>Use lower-case letters (a, b, c) after the year of publication to order the references.</a:t>
            </a:r>
          </a:p>
          <a:p>
            <a:pPr eaLnBrk="1" hangingPunct="1"/>
            <a:r>
              <a:rPr altLang="en-US" dirty="0" sz="2000" lang="en-US">
                <a:latin typeface="Optima" panose="02000503060000020004" pitchFamily="2" charset="0"/>
              </a:rPr>
              <a:t>                 </a:t>
            </a:r>
          </a:p>
          <a:p>
            <a:pPr eaLnBrk="1" hangingPunct="1"/>
            <a:r>
              <a:rPr altLang="en-US" dirty="0" sz="2000" lang="en-US">
                <a:solidFill>
                  <a:srgbClr val="0070C0"/>
                </a:solidFill>
                <a:latin typeface="Optima" panose="02000503060000020004" pitchFamily="2" charset="0"/>
              </a:rPr>
              <a:t>		EX: Chen’</a:t>
            </a:r>
            <a:r>
              <a:rPr altLang="ja-JP" dirty="0" sz="2000" lang="en-US">
                <a:solidFill>
                  <a:srgbClr val="0070C0"/>
                </a:solidFill>
                <a:latin typeface="Optima" panose="02000503060000020004" pitchFamily="2" charset="0"/>
                <a:ea typeface="MS Mincho" panose="02020609040205080304" pitchFamily="49" charset="-128"/>
              </a:rPr>
              <a:t>s (2018a) study of bird migration…</a:t>
            </a:r>
            <a:endParaRPr altLang="en-US" dirty="0" sz="2000" lang="en-US">
              <a:latin typeface="Optima" panose="02000503060000020004" pitchFamily="2" charset="0"/>
            </a:endParaRPr>
          </a:p>
          <a:p>
            <a:pPr eaLnBrk="1" hangingPunct="1"/>
            <a:endParaRPr altLang="en-US" dirty="0" sz="2000" lang="en-US">
              <a:latin typeface="Optima" panose="02000503060000020004" pitchFamily="2" charset="0"/>
            </a:endParaRPr>
          </a:p>
        </p:txBody>
      </p:sp>
      <p:grpSp>
        <p:nvGrpSpPr>
          <p:cNvPr id="115" name="Group 7"/>
          <p:cNvGrpSpPr/>
          <p:nvPr/>
        </p:nvGrpSpPr>
        <p:grpSpPr bwMode="auto">
          <a:xfrm>
            <a:off x="4235450" y="215900"/>
            <a:ext cx="4980384" cy="1276350"/>
            <a:chOff x="4235019" y="215386"/>
            <a:chExt cx="4980453" cy="1277461"/>
          </a:xfrm>
        </p:grpSpPr>
        <p:grpSp>
          <p:nvGrpSpPr>
            <p:cNvPr id="116" name="Group 5"/>
            <p:cNvGrpSpPr/>
            <p:nvPr/>
          </p:nvGrpSpPr>
          <p:grpSpPr bwMode="auto">
            <a:xfrm>
              <a:off x="4235019" y="215386"/>
              <a:ext cx="4908981" cy="1277461"/>
              <a:chOff x="0" y="2220850"/>
              <a:chExt cx="9144000" cy="2762588"/>
            </a:xfrm>
          </p:grpSpPr>
          <p:sp>
            <p:nvSpPr>
              <p:cNvPr id="1048668" name="Rectangle 10"/>
              <p:cNvSpPr/>
              <p:nvPr/>
            </p:nvSpPr>
            <p:spPr>
              <a:xfrm>
                <a:off x="0" y="3193255"/>
                <a:ext cx="9143324"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67" name="Picture 12"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69" name="TextBox 2"/>
            <p:cNvSpPr txBox="1">
              <a:spLocks noChangeArrowheads="1"/>
            </p:cNvSpPr>
            <p:nvPr/>
          </p:nvSpPr>
          <p:spPr bwMode="auto">
            <a:xfrm>
              <a:off x="6493793" y="641443"/>
              <a:ext cx="2721679" cy="625385"/>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a:t>
              </a:r>
            </a:p>
            <a:p>
              <a:pPr eaLnBrk="1" hangingPunct="1"/>
              <a:r>
                <a:rPr altLang="en-US" dirty="0" lang="en-US"/>
                <a:t>Same Last Name/Author</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73" name="TextBox 5"/>
          <p:cNvSpPr txBox="1">
            <a:spLocks noChangeArrowheads="1"/>
          </p:cNvSpPr>
          <p:nvPr/>
        </p:nvSpPr>
        <p:spPr bwMode="auto">
          <a:xfrm>
            <a:off x="304800" y="1736618"/>
            <a:ext cx="8534400" cy="4358640"/>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b="1" dirty="0" sz="2000" lang="en-US">
                <a:latin typeface="Optima" panose="02000503060000020004" pitchFamily="2" charset="0"/>
              </a:rPr>
              <a:t>When citing personal communication (interviews, letters, e-mails, etc.):</a:t>
            </a:r>
          </a:p>
          <a:p>
            <a:pPr eaLnBrk="1" hangingPunct="1">
              <a:buFont typeface="Arial" panose="020B0604020202020204" pitchFamily="34" charset="0"/>
              <a:buChar char="•"/>
            </a:pPr>
            <a:r>
              <a:rPr altLang="en-US" dirty="0" sz="2000" lang="en-US">
                <a:latin typeface="Optima" panose="02000503060000020004" pitchFamily="2" charset="0"/>
              </a:rPr>
              <a:t>Include the communicator’</a:t>
            </a:r>
            <a:r>
              <a:rPr altLang="ja-JP" dirty="0" sz="2000" lang="en-US">
                <a:latin typeface="Optima" panose="02000503060000020004" pitchFamily="2" charset="0"/>
                <a:ea typeface="MS Mincho" panose="02020609040205080304" pitchFamily="49" charset="-128"/>
              </a:rPr>
              <a:t>s name, the fact that it was personal communication, and the date of the communication. </a:t>
            </a:r>
          </a:p>
          <a:p>
            <a:pPr eaLnBrk="1" hangingPunct="1">
              <a:buFont typeface="Arial" panose="020B0604020202020204" pitchFamily="34" charset="0"/>
              <a:buChar char="•"/>
            </a:pPr>
            <a:r>
              <a:rPr altLang="en-US" b="1" dirty="0" sz="2000" lang="en-US">
                <a:latin typeface="Optima" panose="02000503060000020004" pitchFamily="2" charset="0"/>
                <a:ea typeface="MS Mincho" panose="02020609040205080304" pitchFamily="49" charset="-128"/>
              </a:rPr>
              <a:t>Narrative citation: </a:t>
            </a:r>
          </a:p>
          <a:p>
            <a:pPr eaLnBrk="1" hangingPunct="1"/>
            <a:endParaRPr altLang="en-US" dirty="0" sz="2000" lang="en-US">
              <a:solidFill>
                <a:srgbClr val="0070C0"/>
              </a:solidFill>
              <a:latin typeface="Optima" panose="02000503060000020004" pitchFamily="2" charset="0"/>
            </a:endParaRPr>
          </a:p>
          <a:p>
            <a:pPr eaLnBrk="1" hangingPunct="1"/>
            <a:r>
              <a:rPr altLang="en-US" dirty="0" sz="2000" lang="en-US">
                <a:solidFill>
                  <a:srgbClr val="0070C0"/>
                </a:solidFill>
                <a:latin typeface="Optima" panose="02000503060000020004" pitchFamily="2" charset="0"/>
              </a:rPr>
              <a:t>	EX: B. E. Anderson (personal communication, January 8, 2020) also claimed that many of her students had difficulties with APA style.</a:t>
            </a:r>
          </a:p>
          <a:p>
            <a:pPr eaLnBrk="1" hangingPunct="1"/>
            <a:endParaRPr altLang="en-US" dirty="0" sz="2000" lang="en-US">
              <a:latin typeface="Optima" panose="02000503060000020004" pitchFamily="2" charset="0"/>
              <a:ea typeface="MS Mincho" panose="02020609040205080304" pitchFamily="49" charset="-128"/>
            </a:endParaRPr>
          </a:p>
          <a:p>
            <a:pPr eaLnBrk="1" hangingPunct="1">
              <a:buFont typeface="Arial" panose="020B0604020202020204" pitchFamily="34" charset="0"/>
              <a:buChar char="•"/>
            </a:pPr>
            <a:r>
              <a:rPr altLang="en-US" b="1" dirty="0" sz="2000" lang="en-US">
                <a:latin typeface="Optima" panose="02000503060000020004" pitchFamily="2" charset="0"/>
                <a:ea typeface="MS Mincho" panose="02020609040205080304" pitchFamily="49" charset="-128"/>
              </a:rPr>
              <a:t>Parenthetical citation: </a:t>
            </a:r>
          </a:p>
          <a:p>
            <a:pPr eaLnBrk="1" hangingPunct="1"/>
            <a:endParaRPr altLang="en-US" dirty="0" sz="2000" lang="en-US">
              <a:solidFill>
                <a:srgbClr val="0070C0"/>
              </a:solidFill>
              <a:latin typeface="Optima" panose="02000503060000020004" pitchFamily="2" charset="0"/>
            </a:endParaRPr>
          </a:p>
          <a:p>
            <a:pPr eaLnBrk="1" hangingPunct="1"/>
            <a:r>
              <a:rPr altLang="en-US" dirty="0" sz="2000" lang="en-US">
                <a:solidFill>
                  <a:srgbClr val="0070C0"/>
                </a:solidFill>
                <a:latin typeface="Optima" panose="02000503060000020004" pitchFamily="2" charset="0"/>
              </a:rPr>
              <a:t>	EX: One teacher mentioned that many of her students had difficulties with APA style (Anderson, personal communication, January 8, 2020).</a:t>
            </a:r>
          </a:p>
          <a:p>
            <a:pPr eaLnBrk="1" hangingPunct="1"/>
            <a:endParaRPr altLang="en-US" dirty="0" sz="2000" lang="en-US">
              <a:latin typeface="Optima" panose="02000503060000020004" pitchFamily="2" charset="0"/>
            </a:endParaRPr>
          </a:p>
          <a:p>
            <a:pPr eaLnBrk="1" hangingPunct="1">
              <a:buFont typeface="Arial" panose="020B0604020202020204" pitchFamily="34" charset="0"/>
              <a:buChar char="•"/>
            </a:pPr>
            <a:r>
              <a:rPr altLang="ja-JP" dirty="0" sz="2000" lang="en-US">
                <a:latin typeface="Optima" panose="02000503060000020004" pitchFamily="2" charset="0"/>
                <a:ea typeface="MS Mincho" panose="02020609040205080304" pitchFamily="49" charset="-128"/>
              </a:rPr>
              <a:t>Do not include personal communication in the reference list.</a:t>
            </a:r>
            <a:endParaRPr altLang="en-US" dirty="0" sz="2000" lang="en-US">
              <a:solidFill>
                <a:srgbClr val="0070C0"/>
              </a:solidFill>
              <a:latin typeface="Optima" panose="02000503060000020004" pitchFamily="2" charset="0"/>
            </a:endParaRPr>
          </a:p>
        </p:txBody>
      </p:sp>
      <p:grpSp>
        <p:nvGrpSpPr>
          <p:cNvPr id="120" name="Group 7"/>
          <p:cNvGrpSpPr/>
          <p:nvPr/>
        </p:nvGrpSpPr>
        <p:grpSpPr bwMode="auto">
          <a:xfrm>
            <a:off x="4235450" y="215900"/>
            <a:ext cx="4992898" cy="1276350"/>
            <a:chOff x="4235019" y="215386"/>
            <a:chExt cx="4992937" cy="1277461"/>
          </a:xfrm>
        </p:grpSpPr>
        <p:grpSp>
          <p:nvGrpSpPr>
            <p:cNvPr id="121" name="Group 5"/>
            <p:cNvGrpSpPr/>
            <p:nvPr/>
          </p:nvGrpSpPr>
          <p:grpSpPr bwMode="auto">
            <a:xfrm>
              <a:off x="4235019" y="215386"/>
              <a:ext cx="4908981" cy="1277461"/>
              <a:chOff x="0" y="2220850"/>
              <a:chExt cx="9144000" cy="2762588"/>
            </a:xfrm>
          </p:grpSpPr>
          <p:sp>
            <p:nvSpPr>
              <p:cNvPr id="1048674" name="Rectangle 10"/>
              <p:cNvSpPr/>
              <p:nvPr/>
            </p:nvSpPr>
            <p:spPr>
              <a:xfrm>
                <a:off x="0" y="3193255"/>
                <a:ext cx="9143268"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68" name="Picture 11"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75" name="TextBox 2"/>
            <p:cNvSpPr txBox="1">
              <a:spLocks noChangeArrowheads="1"/>
            </p:cNvSpPr>
            <p:nvPr/>
          </p:nvSpPr>
          <p:spPr bwMode="auto">
            <a:xfrm>
              <a:off x="6493793" y="641443"/>
              <a:ext cx="2734163" cy="625385"/>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a:t>
              </a:r>
            </a:p>
            <a:p>
              <a:pPr eaLnBrk="1" hangingPunct="1"/>
              <a:r>
                <a:rPr altLang="en-US" dirty="0" lang="en-US"/>
                <a:t>Personal Communication</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79" name="TextBox 5"/>
          <p:cNvSpPr txBox="1">
            <a:spLocks noChangeArrowheads="1"/>
          </p:cNvSpPr>
          <p:nvPr/>
        </p:nvSpPr>
        <p:spPr bwMode="auto">
          <a:xfrm>
            <a:off x="304800" y="1736618"/>
            <a:ext cx="8534400" cy="5273041"/>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b="1" dirty="0" sz="2000" lang="en-US">
                <a:latin typeface="Optima" panose="02000503060000020004" pitchFamily="2" charset="0"/>
              </a:rPr>
              <a:t>When citing a text with no page numbers: parenthetical citation</a:t>
            </a:r>
          </a:p>
          <a:p>
            <a:pPr eaLnBrk="1" hangingPunct="1">
              <a:buFont typeface="Arial" panose="020B0604020202020204" pitchFamily="34" charset="0"/>
              <a:buChar char="•"/>
            </a:pPr>
            <a:r>
              <a:rPr altLang="en-US" dirty="0" sz="2000" lang="en-US">
                <a:latin typeface="Optima" panose="02000503060000020004" pitchFamily="2" charset="0"/>
              </a:rPr>
              <a:t>Use any of the following four methods </a:t>
            </a:r>
          </a:p>
          <a:p>
            <a:pPr eaLnBrk="1" hangingPunct="1">
              <a:buFont typeface="Arial" panose="020B0604020202020204" pitchFamily="34" charset="0"/>
              <a:buChar char="•"/>
            </a:pPr>
            <a:r>
              <a:rPr altLang="en-US" dirty="0" sz="2000" lang="en-US">
                <a:latin typeface="Optima" panose="02000503060000020004" pitchFamily="2" charset="0"/>
              </a:rPr>
              <a:t>List the heading or section name</a:t>
            </a:r>
          </a:p>
          <a:p>
            <a:pPr eaLnBrk="1" hangingPunct="1"/>
            <a:r>
              <a:rPr altLang="en-US" dirty="0" sz="2000" lang="en-US">
                <a:solidFill>
                  <a:srgbClr val="0070C0"/>
                </a:solidFill>
                <a:latin typeface="Optima" panose="02000503060000020004" pitchFamily="2" charset="0"/>
              </a:rPr>
              <a:t>	EX: One scientist noted that “A cup full of kale can help your </a:t>
            </a:r>
            <a:r>
              <a:rPr altLang="en-US" sz="2000" lang="en-US">
                <a:solidFill>
                  <a:srgbClr val="0070C0"/>
                </a:solidFill>
                <a:latin typeface="Optima" panose="02000503060000020004" pitchFamily="2" charset="0"/>
              </a:rPr>
              <a:t>body out 	in </a:t>
            </a:r>
            <a:r>
              <a:rPr altLang="en-US" dirty="0" sz="2000" lang="en-US">
                <a:solidFill>
                  <a:srgbClr val="0070C0"/>
                </a:solidFill>
                <a:latin typeface="Optima" panose="02000503060000020004" pitchFamily="2" charset="0"/>
              </a:rPr>
              <a:t>a number of ways” (London, 2019, Health benefits of kale section). </a:t>
            </a:r>
          </a:p>
          <a:p>
            <a:pPr eaLnBrk="1" hangingPunct="1">
              <a:buFont typeface="Arial" panose="020B0604020202020204" pitchFamily="34" charset="0"/>
              <a:buChar char="•"/>
            </a:pPr>
            <a:r>
              <a:rPr altLang="en-US" dirty="0" sz="2000" lang="en-US">
                <a:latin typeface="Optima" panose="02000503060000020004" pitchFamily="2" charset="0"/>
              </a:rPr>
              <a:t>List an abbreviated heading or section name in quotation marks (if the heading is too long)</a:t>
            </a:r>
          </a:p>
          <a:p>
            <a:pPr eaLnBrk="1" hangingPunct="1" indent="0" lvl="1" marL="457200"/>
            <a:r>
              <a:rPr altLang="en-US" dirty="0" sz="2000" lang="en-US">
                <a:solidFill>
                  <a:srgbClr val="0070C0"/>
                </a:solidFill>
                <a:latin typeface="Optima" panose="02000503060000020004" pitchFamily="2" charset="0"/>
              </a:rPr>
              <a:t>EX: One scientist noted that “A cup full of kale can help your body out in a number of ways” (London, 2019, “Health benefits” section). </a:t>
            </a:r>
          </a:p>
          <a:p>
            <a:pPr eaLnBrk="1" hangingPunct="1">
              <a:buFont typeface="Arial" panose="020B0604020202020204" pitchFamily="34" charset="0"/>
              <a:buChar char="•"/>
            </a:pPr>
            <a:r>
              <a:rPr altLang="en-US" dirty="0" sz="2000" lang="en-US">
                <a:latin typeface="Optima" panose="02000503060000020004" pitchFamily="2" charset="0"/>
              </a:rPr>
              <a:t>List the paragraph number</a:t>
            </a:r>
          </a:p>
          <a:p>
            <a:pPr eaLnBrk="1" hangingPunct="1" indent="0" lvl="1" marL="457200"/>
            <a:r>
              <a:rPr altLang="en-US" dirty="0" sz="2000" lang="en-US">
                <a:solidFill>
                  <a:srgbClr val="0070C0"/>
                </a:solidFill>
                <a:latin typeface="Optima" panose="02000503060000020004" pitchFamily="2" charset="0"/>
              </a:rPr>
              <a:t>EX: One scientist noted that “A cup full of kale can help your body out in a number of ways” (London, 2019, para. 2). </a:t>
            </a:r>
          </a:p>
          <a:p>
            <a:pPr eaLnBrk="1" hangingPunct="1">
              <a:buFont typeface="Arial" panose="020B0604020202020204" pitchFamily="34" charset="0"/>
              <a:buChar char="•"/>
            </a:pPr>
            <a:r>
              <a:rPr altLang="en-US" dirty="0" sz="2000" lang="en-US">
                <a:latin typeface="Optima" panose="02000503060000020004" pitchFamily="2" charset="0"/>
              </a:rPr>
              <a:t>List the heading or section name and the paragraph number</a:t>
            </a:r>
          </a:p>
          <a:p>
            <a:pPr eaLnBrk="1" hangingPunct="1" indent="0" lvl="1" marL="457200"/>
            <a:r>
              <a:rPr altLang="en-US" dirty="0" sz="2000" lang="en-US">
                <a:solidFill>
                  <a:srgbClr val="0070C0"/>
                </a:solidFill>
                <a:latin typeface="Optima" panose="02000503060000020004" pitchFamily="2" charset="0"/>
              </a:rPr>
              <a:t>EX: One scientist noted that “A cup full of kale can help your body out in a number of ways” (London, 2019, Health benefits of kale section, para. 2). </a:t>
            </a:r>
          </a:p>
          <a:p>
            <a:pPr eaLnBrk="1" hangingPunct="1"/>
            <a:r>
              <a:rPr altLang="en-US" dirty="0" sz="2000" lang="en-US">
                <a:latin typeface="Optima" panose="02000503060000020004" pitchFamily="2" charset="0"/>
              </a:rPr>
              <a:t>           </a:t>
            </a:r>
          </a:p>
        </p:txBody>
      </p:sp>
      <p:grpSp>
        <p:nvGrpSpPr>
          <p:cNvPr id="125" name="Group 7"/>
          <p:cNvGrpSpPr/>
          <p:nvPr/>
        </p:nvGrpSpPr>
        <p:grpSpPr bwMode="auto">
          <a:xfrm>
            <a:off x="4235450" y="215900"/>
            <a:ext cx="4908550" cy="1276350"/>
            <a:chOff x="4235019" y="215386"/>
            <a:chExt cx="4908981" cy="1277461"/>
          </a:xfrm>
        </p:grpSpPr>
        <p:grpSp>
          <p:nvGrpSpPr>
            <p:cNvPr id="126" name="Group 5"/>
            <p:cNvGrpSpPr/>
            <p:nvPr/>
          </p:nvGrpSpPr>
          <p:grpSpPr bwMode="auto">
            <a:xfrm>
              <a:off x="4235019" y="215386"/>
              <a:ext cx="4908981" cy="1277461"/>
              <a:chOff x="0" y="2220850"/>
              <a:chExt cx="9144000" cy="2762588"/>
            </a:xfrm>
          </p:grpSpPr>
          <p:sp>
            <p:nvSpPr>
              <p:cNvPr id="1048680" name="Rectangle 10"/>
              <p:cNvSpPr/>
              <p:nvPr/>
            </p:nvSpPr>
            <p:spPr>
              <a:xfrm>
                <a:off x="0" y="3193255"/>
                <a:ext cx="9144000"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69" name="Picture 11"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81" name="TextBox 2"/>
            <p:cNvSpPr txBox="1">
              <a:spLocks noChangeArrowheads="1"/>
            </p:cNvSpPr>
            <p:nvPr/>
          </p:nvSpPr>
          <p:spPr bwMode="auto">
            <a:xfrm>
              <a:off x="7063413" y="641443"/>
              <a:ext cx="2036020" cy="625385"/>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a:t>
              </a:r>
            </a:p>
            <a:p>
              <a:pPr eaLnBrk="1" hangingPunct="1"/>
              <a:r>
                <a:rPr altLang="en-US" dirty="0" lang="en-US"/>
                <a:t>No Page Numbers</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85" name="TextBox 5"/>
          <p:cNvSpPr txBox="1">
            <a:spLocks noChangeArrowheads="1"/>
          </p:cNvSpPr>
          <p:nvPr/>
        </p:nvSpPr>
        <p:spPr bwMode="auto">
          <a:xfrm>
            <a:off x="304800" y="1736618"/>
            <a:ext cx="8534400" cy="5273040"/>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b="1" dirty="0" sz="2000" lang="en-US">
                <a:latin typeface="Optima" panose="02000503060000020004" pitchFamily="2" charset="0"/>
              </a:rPr>
              <a:t>When citing a text with no page numbers: narrative citation</a:t>
            </a:r>
          </a:p>
          <a:p>
            <a:pPr eaLnBrk="1" hangingPunct="1">
              <a:buFont typeface="Arial" panose="020B0604020202020204" pitchFamily="34" charset="0"/>
              <a:buChar char="•"/>
            </a:pPr>
            <a:r>
              <a:rPr altLang="en-US" dirty="0" sz="2000" lang="en-US">
                <a:latin typeface="Optima" panose="02000503060000020004" pitchFamily="2" charset="0"/>
              </a:rPr>
              <a:t>Use any of the following four methods </a:t>
            </a:r>
          </a:p>
          <a:p>
            <a:pPr eaLnBrk="1" hangingPunct="1">
              <a:buFont typeface="Arial" panose="020B0604020202020204" pitchFamily="34" charset="0"/>
              <a:buChar char="•"/>
            </a:pPr>
            <a:r>
              <a:rPr altLang="en-US" dirty="0" sz="2000" lang="en-US">
                <a:latin typeface="Optima" panose="02000503060000020004" pitchFamily="2" charset="0"/>
              </a:rPr>
              <a:t>List the heading or section name</a:t>
            </a:r>
          </a:p>
          <a:p>
            <a:pPr eaLnBrk="1" hangingPunct="1"/>
            <a:r>
              <a:rPr altLang="en-US" dirty="0" sz="2000" lang="en-US">
                <a:solidFill>
                  <a:srgbClr val="0070C0"/>
                </a:solidFill>
                <a:latin typeface="Optima" panose="02000503060000020004" pitchFamily="2" charset="0"/>
              </a:rPr>
              <a:t>	EX: Scientist Jaclyn London (2019, Health benefits of kale section) noted 	that “A cup full of kale can help your body out in a number of ways.”</a:t>
            </a:r>
          </a:p>
          <a:p>
            <a:pPr eaLnBrk="1" hangingPunct="1">
              <a:buFont typeface="Arial" panose="020B0604020202020204" pitchFamily="34" charset="0"/>
              <a:buChar char="•"/>
            </a:pPr>
            <a:r>
              <a:rPr altLang="en-US" dirty="0" sz="2000" lang="en-US">
                <a:latin typeface="Optima" panose="02000503060000020004" pitchFamily="2" charset="0"/>
              </a:rPr>
              <a:t>List an abbreviated heading or section name in quotation marks (if the heading is too long)</a:t>
            </a:r>
          </a:p>
          <a:p>
            <a:pPr eaLnBrk="1" hangingPunct="1" indent="0" lvl="1" marL="457200"/>
            <a:r>
              <a:rPr altLang="en-US" dirty="0" sz="2000" lang="en-US">
                <a:solidFill>
                  <a:srgbClr val="0070C0"/>
                </a:solidFill>
                <a:latin typeface="Optima" panose="02000503060000020004" pitchFamily="2" charset="0"/>
              </a:rPr>
              <a:t>EX: Scientist Jaclyn London (2019, “Health benefits” section) noted that “A cup full of kale can help your body out in a number of ways.”</a:t>
            </a:r>
          </a:p>
          <a:p>
            <a:pPr eaLnBrk="1" hangingPunct="1">
              <a:buFont typeface="Arial" panose="020B0604020202020204" pitchFamily="34" charset="0"/>
              <a:buChar char="•"/>
            </a:pPr>
            <a:r>
              <a:rPr altLang="en-US" dirty="0" sz="2000" lang="en-US">
                <a:latin typeface="Optima" panose="02000503060000020004" pitchFamily="2" charset="0"/>
              </a:rPr>
              <a:t>List the paragraph number</a:t>
            </a:r>
          </a:p>
          <a:p>
            <a:pPr eaLnBrk="1" hangingPunct="1" indent="0" lvl="1" marL="457200"/>
            <a:r>
              <a:rPr altLang="en-US" dirty="0" sz="2000" lang="en-US">
                <a:solidFill>
                  <a:srgbClr val="0070C0"/>
                </a:solidFill>
                <a:latin typeface="Optima" panose="02000503060000020004" pitchFamily="2" charset="0"/>
              </a:rPr>
              <a:t>EX: Scientist Jaclyn London (2019, para. 2) noted that “A cup full of kale can help your body out in a number of ways.”</a:t>
            </a:r>
          </a:p>
          <a:p>
            <a:pPr eaLnBrk="1" hangingPunct="1">
              <a:buFont typeface="Arial" panose="020B0604020202020204" pitchFamily="34" charset="0"/>
              <a:buChar char="•"/>
            </a:pPr>
            <a:r>
              <a:rPr altLang="en-US" dirty="0" sz="2000" lang="en-US">
                <a:latin typeface="Optima" panose="02000503060000020004" pitchFamily="2" charset="0"/>
              </a:rPr>
              <a:t>List the heading or section name and the paragraph number</a:t>
            </a:r>
          </a:p>
          <a:p>
            <a:pPr eaLnBrk="1" hangingPunct="1" indent="0" lvl="1" marL="457200"/>
            <a:r>
              <a:rPr altLang="en-US" dirty="0" sz="2000" lang="en-US">
                <a:solidFill>
                  <a:srgbClr val="0070C0"/>
                </a:solidFill>
                <a:latin typeface="Optima" panose="02000503060000020004" pitchFamily="2" charset="0"/>
              </a:rPr>
              <a:t>EX: Scientist Jaclyn London (2019, Health benefits of kale section, para. 2) noted that “A cup full of kale can help your body out in a number of ways.”</a:t>
            </a:r>
            <a:r>
              <a:rPr altLang="en-US" dirty="0" sz="2000" lang="en-US">
                <a:latin typeface="Optima" panose="02000503060000020004" pitchFamily="2" charset="0"/>
              </a:rPr>
              <a:t>           </a:t>
            </a:r>
          </a:p>
        </p:txBody>
      </p:sp>
      <p:grpSp>
        <p:nvGrpSpPr>
          <p:cNvPr id="130" name="Group 7"/>
          <p:cNvGrpSpPr/>
          <p:nvPr/>
        </p:nvGrpSpPr>
        <p:grpSpPr bwMode="auto">
          <a:xfrm>
            <a:off x="4235450" y="215900"/>
            <a:ext cx="4908550" cy="1276350"/>
            <a:chOff x="4235019" y="215386"/>
            <a:chExt cx="4908981" cy="1277461"/>
          </a:xfrm>
        </p:grpSpPr>
        <p:grpSp>
          <p:nvGrpSpPr>
            <p:cNvPr id="131" name="Group 5"/>
            <p:cNvGrpSpPr/>
            <p:nvPr/>
          </p:nvGrpSpPr>
          <p:grpSpPr bwMode="auto">
            <a:xfrm>
              <a:off x="4235019" y="215386"/>
              <a:ext cx="4908981" cy="1277461"/>
              <a:chOff x="0" y="2220850"/>
              <a:chExt cx="9144000" cy="2762588"/>
            </a:xfrm>
          </p:grpSpPr>
          <p:sp>
            <p:nvSpPr>
              <p:cNvPr id="1048686" name="Rectangle 10"/>
              <p:cNvSpPr/>
              <p:nvPr/>
            </p:nvSpPr>
            <p:spPr>
              <a:xfrm>
                <a:off x="0" y="3193255"/>
                <a:ext cx="9144000"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70" name="Picture 11"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87" name="TextBox 2"/>
            <p:cNvSpPr txBox="1">
              <a:spLocks noChangeArrowheads="1"/>
            </p:cNvSpPr>
            <p:nvPr/>
          </p:nvSpPr>
          <p:spPr bwMode="auto">
            <a:xfrm>
              <a:off x="7063413" y="641443"/>
              <a:ext cx="2036020" cy="625385"/>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t>In-Text Citation:</a:t>
              </a:r>
            </a:p>
            <a:p>
              <a:pPr eaLnBrk="1" hangingPunct="1"/>
              <a:r>
                <a:rPr altLang="en-US" dirty="0" lang="en-US"/>
                <a:t>No Page Numbers</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91" name="TextBox 5"/>
          <p:cNvSpPr txBox="1">
            <a:spLocks noChangeArrowheads="1"/>
          </p:cNvSpPr>
          <p:nvPr/>
        </p:nvSpPr>
        <p:spPr bwMode="auto">
          <a:xfrm>
            <a:off x="304800" y="1663701"/>
            <a:ext cx="8534400" cy="1323439"/>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b="1" dirty="0" sz="2000" lang="en-US">
                <a:latin typeface="Optima" panose="02000503060000020004" pitchFamily="2" charset="0"/>
              </a:rPr>
              <a:t>APA uses a system of five heading levels </a:t>
            </a:r>
            <a:r>
              <a:rPr altLang="en-US" dirty="0" sz="2000" i="1" lang="en-US">
                <a:latin typeface="Optima" panose="02000503060000020004" pitchFamily="2" charset="0"/>
              </a:rPr>
              <a:t>(taken directly from the APA Publication Manual, 7</a:t>
            </a:r>
            <a:r>
              <a:rPr altLang="en-US" baseline="30000" dirty="0" sz="2000" i="1" lang="en-US">
                <a:latin typeface="Optima" panose="02000503060000020004" pitchFamily="2" charset="0"/>
              </a:rPr>
              <a:t>th</a:t>
            </a:r>
            <a:r>
              <a:rPr altLang="en-US" dirty="0" sz="2000" i="1" lang="en-US">
                <a:latin typeface="Optima" panose="02000503060000020004" pitchFamily="2" charset="0"/>
              </a:rPr>
              <a:t> edition):</a:t>
            </a:r>
          </a:p>
          <a:p>
            <a:pPr algn="ctr" eaLnBrk="1" hangingPunct="1"/>
            <a:endParaRPr altLang="en-US" b="1" dirty="0" sz="2000" lang="en-US">
              <a:latin typeface="Optima" panose="02000503060000020004" pitchFamily="2" charset="0"/>
            </a:endParaRPr>
          </a:p>
          <a:p>
            <a:pPr algn="ctr" eaLnBrk="1" hangingPunct="1"/>
            <a:endParaRPr altLang="en-US" b="1" dirty="0" sz="2000" lang="en-US">
              <a:latin typeface="Optima" panose="02000503060000020004" pitchFamily="2" charset="0"/>
            </a:endParaRPr>
          </a:p>
        </p:txBody>
      </p:sp>
      <p:grpSp>
        <p:nvGrpSpPr>
          <p:cNvPr id="135" name="Group 13"/>
          <p:cNvGrpSpPr/>
          <p:nvPr/>
        </p:nvGrpSpPr>
        <p:grpSpPr bwMode="auto">
          <a:xfrm>
            <a:off x="4235450" y="215900"/>
            <a:ext cx="4908550" cy="1276350"/>
            <a:chOff x="4235019" y="215386"/>
            <a:chExt cx="4908981" cy="1277461"/>
          </a:xfrm>
        </p:grpSpPr>
        <p:grpSp>
          <p:nvGrpSpPr>
            <p:cNvPr id="136" name="Group 5"/>
            <p:cNvGrpSpPr/>
            <p:nvPr/>
          </p:nvGrpSpPr>
          <p:grpSpPr bwMode="auto">
            <a:xfrm>
              <a:off x="4235019" y="215386"/>
              <a:ext cx="4908981" cy="1277461"/>
              <a:chOff x="0" y="2220850"/>
              <a:chExt cx="9144000" cy="2762588"/>
            </a:xfrm>
          </p:grpSpPr>
          <p:sp>
            <p:nvSpPr>
              <p:cNvPr id="1048692" name="Rectangle 16"/>
              <p:cNvSpPr/>
              <p:nvPr/>
            </p:nvSpPr>
            <p:spPr>
              <a:xfrm>
                <a:off x="0" y="3193255"/>
                <a:ext cx="9144000"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71" name="Picture 17"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93" name="TextBox 2"/>
            <p:cNvSpPr txBox="1">
              <a:spLocks noChangeArrowheads="1"/>
            </p:cNvSpPr>
            <p:nvPr/>
          </p:nvSpPr>
          <p:spPr bwMode="auto">
            <a:xfrm>
              <a:off x="7063413" y="746373"/>
              <a:ext cx="1249791" cy="396586"/>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t>Headings</a:t>
              </a:r>
              <a:endParaRPr altLang="en-US" dirty="0" lang="en-US"/>
            </a:p>
          </p:txBody>
        </p:sp>
      </p:grpSp>
      <p:graphicFrame>
        <p:nvGraphicFramePr>
          <p:cNvPr id="4194304" name="Table 5"/>
          <p:cNvGraphicFramePr>
            <a:graphicFrameLocks noGrp="1"/>
          </p:cNvGraphicFramePr>
          <p:nvPr/>
        </p:nvGraphicFramePr>
        <p:xfrm>
          <a:off x="537134" y="2554003"/>
          <a:ext cx="8069731" cy="3789680"/>
        </p:xfrm>
        <a:graphic>
          <a:graphicData uri="http://schemas.openxmlformats.org/drawingml/2006/table">
            <a:tbl>
              <a:tblPr firstRow="1" bandRow="1">
                <a:tableStyleId>{5C22544A-7EE6-4342-B048-85BDC9FD1C3A}</a:tableStyleId>
              </a:tblPr>
              <a:tblGrid>
                <a:gridCol w="1231695"/>
                <a:gridCol w="6838036"/>
              </a:tblGrid>
              <a:tr h="370840">
                <a:tc gridSpan="2">
                  <a:txBody>
                    <a:bodyPr/>
                    <a:p>
                      <a:pPr algn="ctr"/>
                      <a:r>
                        <a:rPr dirty="0" lang="en-US">
                          <a:latin typeface="Times New Roman" panose="02020603050405020304" pitchFamily="18" charset="0"/>
                          <a:cs typeface="Times New Roman" panose="02020603050405020304" pitchFamily="18" charset="0"/>
                        </a:rPr>
                        <a:t>APA Headings</a:t>
                      </a:r>
                    </a:p>
                  </a:txBody>
                </a:tc>
                <a:tc hMerge="1">
                  <a:txBody>
                    <a:bodyPr/>
                    <a:p>
                      <a:endParaRPr lang="en-US"/>
                    </a:p>
                  </a:txBody>
                </a:tc>
              </a:tr>
              <a:tr h="370840">
                <a:tc>
                  <a:txBody>
                    <a:bodyPr/>
                    <a:p>
                      <a:r>
                        <a:rPr dirty="0" lang="en-US">
                          <a:latin typeface="Times New Roman" panose="02020603050405020304" pitchFamily="18" charset="0"/>
                          <a:cs typeface="Times New Roman" panose="02020603050405020304" pitchFamily="18" charset="0"/>
                        </a:rPr>
                        <a:t>Level</a:t>
                      </a:r>
                    </a:p>
                  </a:txBody>
                </a:tc>
                <a:tc>
                  <a:txBody>
                    <a:bodyPr/>
                    <a:p>
                      <a:r>
                        <a:rPr b="0" dirty="0" lang="en-US">
                          <a:latin typeface="Times New Roman" panose="02020603050405020304" pitchFamily="18" charset="0"/>
                          <a:cs typeface="Times New Roman" panose="02020603050405020304" pitchFamily="18" charset="0"/>
                        </a:rPr>
                        <a:t>Format</a:t>
                      </a:r>
                    </a:p>
                  </a:txBody>
                </a:tc>
              </a:tr>
              <a:tr h="370840">
                <a:tc>
                  <a:txBody>
                    <a:bodyPr/>
                    <a:p>
                      <a:r>
                        <a:rPr dirty="0" lang="en-US">
                          <a:latin typeface="Times New Roman" panose="02020603050405020304" pitchFamily="18" charset="0"/>
                          <a:cs typeface="Times New Roman" panose="02020603050405020304" pitchFamily="18" charset="0"/>
                        </a:rPr>
                        <a:t>1</a:t>
                      </a:r>
                    </a:p>
                  </a:txBody>
                </a:tc>
                <a:tc>
                  <a:txBody>
                    <a:bodyPr/>
                    <a:p>
                      <a:pPr algn="ctr"/>
                      <a:r>
                        <a:rPr b="1" dirty="0" sz="1800" lang="en-US">
                          <a:latin typeface="Times New Roman" panose="02020603050405020304" pitchFamily="18" charset="0"/>
                          <a:cs typeface="Times New Roman" panose="02020603050405020304" pitchFamily="18" charset="0"/>
                        </a:rPr>
                        <a:t>Centered,</a:t>
                      </a:r>
                      <a:r>
                        <a:rPr baseline="0" b="1" dirty="0" sz="1800" lang="en-US">
                          <a:latin typeface="Times New Roman" panose="02020603050405020304" pitchFamily="18" charset="0"/>
                          <a:cs typeface="Times New Roman" panose="02020603050405020304" pitchFamily="18" charset="0"/>
                        </a:rPr>
                        <a:t> Bold, Title Case Headings</a:t>
                      </a:r>
                    </a:p>
                    <a:p>
                      <a:pPr algn="l" indent="457200"/>
                      <a:r>
                        <a:rPr baseline="0" b="0" dirty="0" sz="1600" lang="en-US">
                          <a:latin typeface="Times New Roman" panose="02020603050405020304" pitchFamily="18" charset="0"/>
                          <a:cs typeface="Times New Roman" panose="02020603050405020304" pitchFamily="18" charset="0"/>
                        </a:rPr>
                        <a:t>Text begins a new paragraph</a:t>
                      </a:r>
                    </a:p>
                  </a:txBody>
                </a:tc>
              </a:tr>
              <a:tr h="370840">
                <a:tc>
                  <a:txBody>
                    <a:bodyPr/>
                    <a:p>
                      <a:r>
                        <a:rPr dirty="0" lang="en-US">
                          <a:latin typeface="Times New Roman" panose="02020603050405020304" pitchFamily="18" charset="0"/>
                          <a:cs typeface="Times New Roman" panose="02020603050405020304" pitchFamily="18" charset="0"/>
                        </a:rPr>
                        <a:t>2</a:t>
                      </a:r>
                    </a:p>
                  </a:txBody>
                </a:tc>
                <a:tc>
                  <a:txBody>
                    <a:bodyPr/>
                    <a:p>
                      <a:r>
                        <a:rPr b="1" dirty="0" sz="1800" lang="en-US">
                          <a:latin typeface="Times New Roman" panose="02020603050405020304" pitchFamily="18" charset="0"/>
                          <a:cs typeface="Times New Roman" panose="02020603050405020304" pitchFamily="18" charset="0"/>
                        </a:rPr>
                        <a:t>Flush Left, Bold,</a:t>
                      </a:r>
                      <a:r>
                        <a:rPr baseline="0" b="1" dirty="0" sz="1800" lang="en-US">
                          <a:latin typeface="Times New Roman" panose="02020603050405020304" pitchFamily="18" charset="0"/>
                          <a:cs typeface="Times New Roman" panose="02020603050405020304" pitchFamily="18" charset="0"/>
                        </a:rPr>
                        <a:t> Title Case Heading</a:t>
                      </a:r>
                    </a:p>
                    <a:p>
                      <a:pPr indent="457200"/>
                      <a:r>
                        <a:rPr baseline="0" b="0" dirty="0" sz="1600" lang="en-US">
                          <a:latin typeface="Times New Roman" panose="02020603050405020304" pitchFamily="18" charset="0"/>
                          <a:cs typeface="Times New Roman" panose="02020603050405020304" pitchFamily="18" charset="0"/>
                        </a:rPr>
                        <a:t>Text begins as a new paragraph</a:t>
                      </a:r>
                      <a:endParaRPr b="0" dirty="0" sz="1600" lang="en-US">
                        <a:latin typeface="Times New Roman" panose="02020603050405020304" pitchFamily="18" charset="0"/>
                        <a:cs typeface="Times New Roman" panose="02020603050405020304" pitchFamily="18" charset="0"/>
                      </a:endParaRPr>
                    </a:p>
                  </a:txBody>
                </a:tc>
              </a:tr>
              <a:tr h="370840">
                <a:tc>
                  <a:txBody>
                    <a:bodyPr/>
                    <a:p>
                      <a:r>
                        <a:rPr dirty="0" lang="en-US">
                          <a:latin typeface="Times New Roman" panose="02020603050405020304" pitchFamily="18" charset="0"/>
                          <a:cs typeface="Times New Roman" panose="02020603050405020304" pitchFamily="18" charset="0"/>
                        </a:rPr>
                        <a:t>3</a:t>
                      </a:r>
                    </a:p>
                  </a:txBody>
                </a:tc>
                <a:tc>
                  <a:txBody>
                    <a:bodyPr/>
                    <a:p>
                      <a:r>
                        <a:rPr b="1" dirty="0" sz="1800" lang="en-US">
                          <a:latin typeface="Times New Roman" panose="02020603050405020304" pitchFamily="18" charset="0"/>
                          <a:cs typeface="Times New Roman" panose="02020603050405020304" pitchFamily="18" charset="0"/>
                        </a:rPr>
                        <a:t>Flush Left,</a:t>
                      </a:r>
                      <a:r>
                        <a:rPr baseline="0" b="1" dirty="0" sz="1800" lang="en-US">
                          <a:latin typeface="Times New Roman" panose="02020603050405020304" pitchFamily="18" charset="0"/>
                          <a:cs typeface="Times New Roman" panose="02020603050405020304" pitchFamily="18" charset="0"/>
                        </a:rPr>
                        <a:t> </a:t>
                      </a:r>
                      <a:r>
                        <a:rPr baseline="0" b="1" dirty="0" sz="1800" i="1" lang="en-US">
                          <a:latin typeface="Times New Roman" panose="02020603050405020304" pitchFamily="18" charset="0"/>
                          <a:cs typeface="Times New Roman" panose="02020603050405020304" pitchFamily="18" charset="0"/>
                        </a:rPr>
                        <a:t>Bold Italic, Title Case Heading</a:t>
                      </a:r>
                    </a:p>
                    <a:p>
                      <a:pPr indent="457200"/>
                      <a:r>
                        <a:rPr baseline="0" b="0" dirty="0" sz="1600" i="0" lang="en-US">
                          <a:latin typeface="Times New Roman" panose="02020603050405020304" pitchFamily="18" charset="0"/>
                          <a:cs typeface="Times New Roman" panose="02020603050405020304" pitchFamily="18" charset="0"/>
                        </a:rPr>
                        <a:t>Text begins as a new paragraph</a:t>
                      </a:r>
                      <a:endParaRPr b="0" dirty="0" sz="1600" i="0" lang="en-US">
                        <a:latin typeface="Times New Roman" panose="02020603050405020304" pitchFamily="18" charset="0"/>
                        <a:cs typeface="Times New Roman" panose="02020603050405020304" pitchFamily="18" charset="0"/>
                      </a:endParaRPr>
                    </a:p>
                  </a:txBody>
                </a:tc>
              </a:tr>
              <a:tr h="370840">
                <a:tc>
                  <a:txBody>
                    <a:bodyPr/>
                    <a:p>
                      <a:r>
                        <a:rPr dirty="0" lang="en-US">
                          <a:latin typeface="Times New Roman" panose="02020603050405020304" pitchFamily="18" charset="0"/>
                          <a:cs typeface="Times New Roman" panose="02020603050405020304" pitchFamily="18" charset="0"/>
                        </a:rPr>
                        <a:t>4</a:t>
                      </a:r>
                    </a:p>
                  </a:txBody>
                </a:tc>
                <a:tc>
                  <a:txBody>
                    <a:bodyPr/>
                    <a:p>
                      <a:r>
                        <a:rPr dirty="0" sz="1800" lang="en-US">
                          <a:latin typeface="Times New Roman" panose="02020603050405020304" pitchFamily="18" charset="0"/>
                          <a:cs typeface="Times New Roman" panose="02020603050405020304" pitchFamily="18" charset="0"/>
                        </a:rPr>
                        <a:t> </a:t>
                      </a:r>
                      <a:r>
                        <a:rPr b="1" dirty="0" sz="1800" i="0" lang="en-US">
                          <a:latin typeface="Times New Roman" panose="02020603050405020304" pitchFamily="18" charset="0"/>
                          <a:cs typeface="Times New Roman" panose="02020603050405020304" pitchFamily="18" charset="0"/>
                        </a:rPr>
                        <a:t>Indented,</a:t>
                      </a:r>
                      <a:r>
                        <a:rPr baseline="0" b="1" dirty="0" sz="1800" i="0" lang="en-US">
                          <a:latin typeface="Times New Roman" panose="02020603050405020304" pitchFamily="18" charset="0"/>
                          <a:cs typeface="Times New Roman" panose="02020603050405020304" pitchFamily="18" charset="0"/>
                        </a:rPr>
                        <a:t> Bold, Title Case Heading, Ending with a Period. </a:t>
                      </a:r>
                      <a:r>
                        <a:rPr baseline="0" b="0" dirty="0" sz="1600" i="0" lang="en-US">
                          <a:latin typeface="Times New Roman" panose="02020603050405020304" pitchFamily="18" charset="0"/>
                          <a:cs typeface="Times New Roman" panose="02020603050405020304" pitchFamily="18" charset="0"/>
                        </a:rPr>
                        <a:t>Text begins on the same line and continues as a regular paragraph.</a:t>
                      </a:r>
                      <a:endParaRPr dirty="0" lang="en-US">
                        <a:latin typeface="Times New Roman" panose="02020603050405020304" pitchFamily="18" charset="0"/>
                        <a:cs typeface="Times New Roman" panose="02020603050405020304" pitchFamily="18" charset="0"/>
                      </a:endParaRPr>
                    </a:p>
                  </a:txBody>
                </a:tc>
              </a:tr>
              <a:tr h="370840">
                <a:tc>
                  <a:txBody>
                    <a:bodyPr/>
                    <a:p>
                      <a:r>
                        <a:rPr dirty="0" lang="en-US">
                          <a:latin typeface="Times New Roman" panose="02020603050405020304" pitchFamily="18" charset="0"/>
                          <a:cs typeface="Times New Roman" panose="02020603050405020304" pitchFamily="18" charset="0"/>
                        </a:rPr>
                        <a:t>5</a:t>
                      </a:r>
                    </a:p>
                  </a:txBody>
                </a:tc>
                <a:tc>
                  <a:txBody>
                    <a:bodyPr/>
                    <a:p>
                      <a:r>
                        <a:rPr baseline="0" dirty="0" sz="1800" lang="en-US">
                          <a:latin typeface="Times New Roman" panose="02020603050405020304" pitchFamily="18" charset="0"/>
                          <a:cs typeface="Times New Roman" panose="02020603050405020304" pitchFamily="18" charset="0"/>
                        </a:rPr>
                        <a:t> </a:t>
                      </a:r>
                      <a:r>
                        <a:rPr baseline="0" b="1" dirty="0" sz="1800" i="1" lang="en-US">
                          <a:latin typeface="Times New Roman" panose="02020603050405020304" pitchFamily="18" charset="0"/>
                          <a:cs typeface="Times New Roman" panose="02020603050405020304" pitchFamily="18" charset="0"/>
                        </a:rPr>
                        <a:t>Indented, Bold Italic, Title Case Heading, Ending with a Period. </a:t>
                      </a:r>
                      <a:r>
                        <a:rPr baseline="0" b="0" dirty="0" sz="1600" i="0" lang="en-US">
                          <a:latin typeface="Times New Roman" panose="02020603050405020304" pitchFamily="18" charset="0"/>
                          <a:cs typeface="Times New Roman" panose="02020603050405020304" pitchFamily="18" charset="0"/>
                        </a:rPr>
                        <a:t>Text begins on the same line and continues as a regular paragraph.</a:t>
                      </a:r>
                      <a:endParaRPr dirty="0" lang="en-US">
                        <a:latin typeface="Times New Roman" panose="02020603050405020304" pitchFamily="18" charset="0"/>
                        <a:cs typeface="Times New Roman" panose="02020603050405020304" pitchFamily="18" charset="0"/>
                      </a:endParaRPr>
                    </a:p>
                  </a:txBody>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97" name="TextBox 5"/>
          <p:cNvSpPr txBox="1">
            <a:spLocks noChangeArrowheads="1"/>
          </p:cNvSpPr>
          <p:nvPr/>
        </p:nvSpPr>
        <p:spPr bwMode="auto">
          <a:xfrm>
            <a:off x="350838" y="1508125"/>
            <a:ext cx="8534400" cy="708025"/>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latin typeface="Optima" panose="02000503060000020004" pitchFamily="2" charset="0"/>
                <a:cs typeface="Arial" panose="020B0604020202020204" pitchFamily="34" charset="0"/>
              </a:rPr>
              <a:t>Here is an example of the five-level heading system:</a:t>
            </a:r>
          </a:p>
          <a:p>
            <a:pPr eaLnBrk="1" hangingPunct="1"/>
            <a:endParaRPr altLang="en-US" dirty="0" sz="2000" lang="en-US">
              <a:latin typeface="Optima" panose="02000503060000020004" pitchFamily="2" charset="0"/>
              <a:cs typeface="Arial" panose="020B0604020202020204" pitchFamily="34" charset="0"/>
            </a:endParaRPr>
          </a:p>
        </p:txBody>
      </p:sp>
      <p:grpSp>
        <p:nvGrpSpPr>
          <p:cNvPr id="140" name="Group 12"/>
          <p:cNvGrpSpPr/>
          <p:nvPr/>
        </p:nvGrpSpPr>
        <p:grpSpPr bwMode="auto">
          <a:xfrm>
            <a:off x="4235450" y="215900"/>
            <a:ext cx="4908550" cy="1276350"/>
            <a:chOff x="4235019" y="215386"/>
            <a:chExt cx="4908981" cy="1277461"/>
          </a:xfrm>
        </p:grpSpPr>
        <p:grpSp>
          <p:nvGrpSpPr>
            <p:cNvPr id="141" name="Group 5"/>
            <p:cNvGrpSpPr/>
            <p:nvPr/>
          </p:nvGrpSpPr>
          <p:grpSpPr bwMode="auto">
            <a:xfrm>
              <a:off x="4235019" y="215386"/>
              <a:ext cx="4908981" cy="1277461"/>
              <a:chOff x="0" y="2220850"/>
              <a:chExt cx="9144000" cy="2762588"/>
            </a:xfrm>
          </p:grpSpPr>
          <p:sp>
            <p:nvSpPr>
              <p:cNvPr id="1048698" name="Rectangle 15"/>
              <p:cNvSpPr/>
              <p:nvPr/>
            </p:nvSpPr>
            <p:spPr>
              <a:xfrm>
                <a:off x="0" y="3193255"/>
                <a:ext cx="9144000"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72" name="Picture 16"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99" name="TextBox 2"/>
            <p:cNvSpPr txBox="1">
              <a:spLocks noChangeArrowheads="1"/>
            </p:cNvSpPr>
            <p:nvPr/>
          </p:nvSpPr>
          <p:spPr bwMode="auto">
            <a:xfrm>
              <a:off x="7063413" y="746373"/>
              <a:ext cx="1249791" cy="396586"/>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t>Headings</a:t>
              </a:r>
              <a:endParaRPr altLang="en-US" dirty="0" lang="en-US"/>
            </a:p>
          </p:txBody>
        </p:sp>
      </p:grpSp>
      <p:pic>
        <p:nvPicPr>
          <p:cNvPr id="2097173" name="Picture 6" descr="A screenshot of a cell phone  Description automatically generated"/>
          <p:cNvPicPr>
            <a:picLocks noChangeAspect="1"/>
          </p:cNvPicPr>
          <p:nvPr/>
        </p:nvPicPr>
        <p:blipFill>
          <a:blip xmlns:r="http://schemas.openxmlformats.org/officeDocument/2006/relationships" r:embed="rId2"/>
          <a:stretch>
            <a:fillRect/>
          </a:stretch>
        </p:blipFill>
        <p:spPr>
          <a:xfrm>
            <a:off x="1693784" y="2096096"/>
            <a:ext cx="5756432" cy="4452084"/>
          </a:xfrm>
          <a:prstGeom prst="rect"/>
          <a:ln>
            <a:solidFill>
              <a:schemeClr val="tx1"/>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03" name="TextBox 5"/>
          <p:cNvSpPr txBox="1">
            <a:spLocks noChangeArrowheads="1"/>
          </p:cNvSpPr>
          <p:nvPr/>
        </p:nvSpPr>
        <p:spPr bwMode="auto">
          <a:xfrm>
            <a:off x="514931" y="1392884"/>
            <a:ext cx="8534400" cy="2948941"/>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latin typeface="Optima" panose="02000503060000020004" pitchFamily="2" charset="0"/>
              </a:rPr>
              <a:t>Label tables with an Arabic numeral and provide a brief but clear title. The label and title appear on separate lines above the table, flush-left and single-spaced. </a:t>
            </a:r>
          </a:p>
          <a:p>
            <a:pPr eaLnBrk="1" hangingPunct="1"/>
            <a:endParaRPr altLang="en-US" dirty="0" sz="2000" lang="en-US">
              <a:latin typeface="Optima" panose="02000503060000020004" pitchFamily="2" charset="0"/>
            </a:endParaRPr>
          </a:p>
          <a:p>
            <a:pPr eaLnBrk="1" hangingPunct="1"/>
            <a:r>
              <a:rPr altLang="en-US" dirty="0" sz="2000" lang="en-US">
                <a:latin typeface="Optima" panose="02000503060000020004" pitchFamily="2" charset="0"/>
              </a:rPr>
              <a:t>Cite a source in a note below the table.</a:t>
            </a:r>
          </a:p>
          <a:p>
            <a:pPr eaLnBrk="1" hangingPunct="1"/>
            <a:endParaRPr altLang="en-US" dirty="0" sz="2000" lang="en-US">
              <a:latin typeface="Optima" panose="02000503060000020004" pitchFamily="2" charset="0"/>
            </a:endParaRPr>
          </a:p>
          <a:p>
            <a:pPr eaLnBrk="1" hangingPunct="1"/>
            <a:r>
              <a:rPr altLang="en-US" dirty="0" sz="2000" lang="en-US">
                <a:solidFill>
                  <a:srgbClr val="0070C0"/>
                </a:solidFill>
                <a:latin typeface="Optima" panose="02000503060000020004" pitchFamily="2" charset="0"/>
              </a:rPr>
              <a:t>Table 1</a:t>
            </a:r>
          </a:p>
          <a:p>
            <a:pPr eaLnBrk="1" hangingPunct="1"/>
            <a:endParaRPr altLang="en-US" dirty="0" sz="800" lang="en-US">
              <a:solidFill>
                <a:srgbClr val="0070C0"/>
              </a:solidFill>
              <a:latin typeface="Optima" panose="02000503060000020004" pitchFamily="2" charset="0"/>
            </a:endParaRPr>
          </a:p>
          <a:p>
            <a:pPr eaLnBrk="1" hangingPunct="1"/>
            <a:r>
              <a:rPr altLang="en-US" dirty="0" sz="2000" i="1" lang="en-US">
                <a:solidFill>
                  <a:srgbClr val="0070C0"/>
                </a:solidFill>
                <a:latin typeface="Optima" panose="02000503060000020004" pitchFamily="2" charset="0"/>
              </a:rPr>
              <a:t>Top 3 NBA Season Leaders 2019</a:t>
            </a:r>
            <a:endParaRPr altLang="en-US" dirty="0" sz="2000" lang="en-US">
              <a:solidFill>
                <a:srgbClr val="0070C0"/>
              </a:solidFill>
              <a:latin typeface="Optima" panose="02000503060000020004" pitchFamily="2" charset="0"/>
            </a:endParaRPr>
          </a:p>
          <a:p>
            <a:pPr eaLnBrk="1" hangingPunct="1"/>
            <a:endParaRPr altLang="en-US" dirty="0" sz="2000" i="1" lang="en-US">
              <a:latin typeface="Optima" panose="02000503060000020004" pitchFamily="2" charset="0"/>
            </a:endParaRPr>
          </a:p>
        </p:txBody>
      </p:sp>
      <p:sp>
        <p:nvSpPr>
          <p:cNvPr id="1048704" name="TextBox 8"/>
          <p:cNvSpPr txBox="1">
            <a:spLocks noChangeArrowheads="1"/>
          </p:cNvSpPr>
          <p:nvPr/>
        </p:nvSpPr>
        <p:spPr bwMode="auto">
          <a:xfrm>
            <a:off x="1210468" y="5934075"/>
            <a:ext cx="6723063" cy="646331"/>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latin typeface="Optima" panose="02000503060000020004" pitchFamily="2" charset="0"/>
              </a:rPr>
              <a:t>Note: This data was collected on December 31</a:t>
            </a:r>
            <a:r>
              <a:rPr altLang="en-US" baseline="30000" dirty="0" lang="en-US">
                <a:latin typeface="Optima" panose="02000503060000020004" pitchFamily="2" charset="0"/>
              </a:rPr>
              <a:t>st</a:t>
            </a:r>
            <a:r>
              <a:rPr altLang="en-US" dirty="0" lang="en-US">
                <a:latin typeface="Optima" panose="02000503060000020004" pitchFamily="2" charset="0"/>
              </a:rPr>
              <a:t>, 2019.</a:t>
            </a:r>
            <a:r>
              <a:rPr altLang="ja-JP" dirty="0" lang="en-US">
                <a:latin typeface="Optima" panose="02000503060000020004" pitchFamily="2" charset="0"/>
                <a:ea typeface="MS Mincho" panose="02020609040205080304" pitchFamily="49" charset="-128"/>
              </a:rPr>
              <a:t> Retrieved from https://stats.nba.com/teams/</a:t>
            </a:r>
            <a:endParaRPr altLang="en-US" dirty="0" lang="en-US">
              <a:latin typeface="Optima" panose="02000503060000020004" pitchFamily="2" charset="0"/>
            </a:endParaRPr>
          </a:p>
        </p:txBody>
      </p:sp>
      <p:grpSp>
        <p:nvGrpSpPr>
          <p:cNvPr id="145" name="Group 9"/>
          <p:cNvGrpSpPr/>
          <p:nvPr/>
        </p:nvGrpSpPr>
        <p:grpSpPr bwMode="auto">
          <a:xfrm>
            <a:off x="4235450" y="215900"/>
            <a:ext cx="4908550" cy="1276350"/>
            <a:chOff x="4235019" y="215386"/>
            <a:chExt cx="4908981" cy="1277461"/>
          </a:xfrm>
        </p:grpSpPr>
        <p:grpSp>
          <p:nvGrpSpPr>
            <p:cNvPr id="146" name="Group 5"/>
            <p:cNvGrpSpPr/>
            <p:nvPr/>
          </p:nvGrpSpPr>
          <p:grpSpPr bwMode="auto">
            <a:xfrm>
              <a:off x="4235019" y="215386"/>
              <a:ext cx="4908981" cy="1277461"/>
              <a:chOff x="0" y="2220850"/>
              <a:chExt cx="9144000" cy="2762588"/>
            </a:xfrm>
          </p:grpSpPr>
          <p:sp>
            <p:nvSpPr>
              <p:cNvPr id="1048705" name="Rectangle 12"/>
              <p:cNvSpPr/>
              <p:nvPr/>
            </p:nvSpPr>
            <p:spPr>
              <a:xfrm>
                <a:off x="0" y="3193255"/>
                <a:ext cx="9144000"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74" name="Picture 13"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706" name="TextBox 2"/>
            <p:cNvSpPr txBox="1">
              <a:spLocks noChangeArrowheads="1"/>
            </p:cNvSpPr>
            <p:nvPr/>
          </p:nvSpPr>
          <p:spPr bwMode="auto">
            <a:xfrm>
              <a:off x="7063413" y="746373"/>
              <a:ext cx="920445" cy="400110"/>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t>Tables</a:t>
              </a:r>
              <a:endParaRPr altLang="en-US" dirty="0" lang="en-US"/>
            </a:p>
          </p:txBody>
        </p:sp>
      </p:grpSp>
      <p:graphicFrame>
        <p:nvGraphicFramePr>
          <p:cNvPr id="4194305" name="Table 5"/>
          <p:cNvGraphicFramePr>
            <a:graphicFrameLocks noGrp="1"/>
          </p:cNvGraphicFramePr>
          <p:nvPr/>
        </p:nvGraphicFramePr>
        <p:xfrm>
          <a:off x="1524000" y="4209098"/>
          <a:ext cx="6096000" cy="1478280"/>
        </p:xfrm>
        <a:graphic>
          <a:graphicData uri="http://schemas.openxmlformats.org/drawingml/2006/table">
            <a:tbl>
              <a:tblPr firstRow="1" bandRow="1">
                <a:tableStyleId>{5C22544A-7EE6-4342-B048-85BDC9FD1C3A}</a:tableStyleId>
              </a:tblPr>
              <a:tblGrid>
                <a:gridCol w="3048000"/>
                <a:gridCol w="3048000"/>
              </a:tblGrid>
              <a:tr h="0">
                <a:tc>
                  <a:txBody>
                    <a:bodyPr/>
                    <a:p>
                      <a:r>
                        <a:rPr dirty="0" lang="en-US"/>
                        <a:t>Team</a:t>
                      </a:r>
                    </a:p>
                  </a:txBody>
                </a:tc>
                <a:tc>
                  <a:txBody>
                    <a:bodyPr/>
                    <a:p>
                      <a:r>
                        <a:rPr dirty="0" lang="en-US"/>
                        <a:t>Points Per Game</a:t>
                      </a:r>
                    </a:p>
                  </a:txBody>
                </a:tc>
              </a:tr>
              <a:tr h="370840">
                <a:tc>
                  <a:txBody>
                    <a:bodyPr/>
                    <a:p>
                      <a:r>
                        <a:rPr dirty="0" lang="en-US"/>
                        <a:t>Milwaukee Bucks</a:t>
                      </a:r>
                    </a:p>
                  </a:txBody>
                </a:tc>
                <a:tc>
                  <a:txBody>
                    <a:bodyPr/>
                    <a:p>
                      <a:r>
                        <a:rPr dirty="0" lang="en-US"/>
                        <a:t>119.8</a:t>
                      </a:r>
                    </a:p>
                  </a:txBody>
                </a:tc>
              </a:tr>
              <a:tr h="370840">
                <a:tc>
                  <a:txBody>
                    <a:bodyPr/>
                    <a:p>
                      <a:r>
                        <a:rPr dirty="0" lang="en-US"/>
                        <a:t>Houston Rockets</a:t>
                      </a:r>
                    </a:p>
                  </a:txBody>
                </a:tc>
                <a:tc>
                  <a:txBody>
                    <a:bodyPr/>
                    <a:p>
                      <a:r>
                        <a:rPr dirty="0" lang="en-US"/>
                        <a:t>119.1</a:t>
                      </a:r>
                    </a:p>
                  </a:txBody>
                </a:tc>
              </a:tr>
              <a:tr h="370840">
                <a:tc>
                  <a:txBody>
                    <a:bodyPr/>
                    <a:p>
                      <a:r>
                        <a:rPr dirty="0" lang="en-US"/>
                        <a:t>Dallas Mavericks</a:t>
                      </a:r>
                    </a:p>
                  </a:txBody>
                </a:tc>
                <a:tc>
                  <a:txBody>
                    <a:bodyPr/>
                    <a:p>
                      <a:r>
                        <a:rPr dirty="0" lang="en-US"/>
                        <a:t>116.8 </a:t>
                      </a:r>
                    </a:p>
                  </a:txBody>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10" name="TextBox 5"/>
          <p:cNvSpPr txBox="1">
            <a:spLocks noChangeArrowheads="1"/>
          </p:cNvSpPr>
          <p:nvPr/>
        </p:nvSpPr>
        <p:spPr bwMode="auto">
          <a:xfrm>
            <a:off x="304800" y="1425812"/>
            <a:ext cx="8534400" cy="2567940"/>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lang="en-US">
                <a:latin typeface="Optima" panose="02000503060000020004" pitchFamily="2" charset="0"/>
              </a:rPr>
              <a:t>Label figures with an Arabic numeral and provide a brief but clear title. The label and title appear on separate lines above the figure, flush-left and single-spaced. </a:t>
            </a:r>
          </a:p>
          <a:p>
            <a:pPr eaLnBrk="1" hangingPunct="1"/>
            <a:r>
              <a:rPr altLang="en-US" dirty="0" lang="en-US">
                <a:latin typeface="Optima" panose="02000503060000020004" pitchFamily="2" charset="0"/>
              </a:rPr>
              <a:t>You might provide an additional title centered above the figure. </a:t>
            </a:r>
          </a:p>
          <a:p>
            <a:pPr eaLnBrk="1" hangingPunct="1"/>
            <a:endParaRPr altLang="en-US" dirty="0" lang="en-US">
              <a:latin typeface="Optima" panose="02000503060000020004" pitchFamily="2" charset="0"/>
            </a:endParaRPr>
          </a:p>
          <a:p>
            <a:pPr eaLnBrk="1" hangingPunct="1"/>
            <a:r>
              <a:rPr altLang="en-US" dirty="0" lang="en-US">
                <a:latin typeface="Optima" panose="02000503060000020004" pitchFamily="2" charset="0"/>
              </a:rPr>
              <a:t>Cite the source in a note below the figure.</a:t>
            </a:r>
          </a:p>
          <a:p>
            <a:pPr eaLnBrk="1" hangingPunct="1"/>
            <a:endParaRPr altLang="en-US" dirty="0" sz="1600" lang="en-US">
              <a:solidFill>
                <a:srgbClr val="0070C0"/>
              </a:solidFill>
              <a:latin typeface="Optima" panose="02000503060000020004" pitchFamily="2" charset="0"/>
            </a:endParaRPr>
          </a:p>
          <a:p>
            <a:pPr eaLnBrk="1" hangingPunct="1"/>
            <a:r>
              <a:rPr altLang="en-US" dirty="0" sz="1600" lang="en-US">
                <a:solidFill>
                  <a:srgbClr val="0070C0"/>
                </a:solidFill>
                <a:latin typeface="Optima" panose="02000503060000020004" pitchFamily="2" charset="0"/>
              </a:rPr>
              <a:t>Figure 1. </a:t>
            </a:r>
          </a:p>
          <a:p>
            <a:pPr eaLnBrk="1" hangingPunct="1"/>
            <a:endParaRPr altLang="en-US" dirty="0" sz="800" lang="en-US">
              <a:solidFill>
                <a:srgbClr val="0070C0"/>
              </a:solidFill>
              <a:latin typeface="Optima" panose="02000503060000020004" pitchFamily="2" charset="0"/>
            </a:endParaRPr>
          </a:p>
          <a:p>
            <a:pPr eaLnBrk="1" hangingPunct="1"/>
            <a:r>
              <a:rPr altLang="en-US" dirty="0" sz="1600" i="1" lang="en-US">
                <a:solidFill>
                  <a:srgbClr val="0070C0"/>
                </a:solidFill>
                <a:latin typeface="Optima" panose="02000503060000020004" pitchFamily="2" charset="0"/>
              </a:rPr>
              <a:t>US Primary Energy Consumption by Energy Source, 2018</a:t>
            </a:r>
            <a:endParaRPr altLang="en-US" dirty="0" sz="1600" i="1" lang="en-US">
              <a:latin typeface="Optima" panose="02000503060000020004" pitchFamily="2" charset="0"/>
            </a:endParaRPr>
          </a:p>
          <a:p>
            <a:pPr eaLnBrk="1" hangingPunct="1"/>
            <a:endParaRPr altLang="en-US" dirty="0" sz="2000" lang="en-US">
              <a:latin typeface="Optima" panose="02000503060000020004" pitchFamily="2" charset="0"/>
            </a:endParaRPr>
          </a:p>
        </p:txBody>
      </p:sp>
      <p:grpSp>
        <p:nvGrpSpPr>
          <p:cNvPr id="150" name="Group 7"/>
          <p:cNvGrpSpPr/>
          <p:nvPr/>
        </p:nvGrpSpPr>
        <p:grpSpPr bwMode="auto">
          <a:xfrm>
            <a:off x="4235450" y="215900"/>
            <a:ext cx="4908550" cy="1276350"/>
            <a:chOff x="4235019" y="215386"/>
            <a:chExt cx="4908981" cy="1277461"/>
          </a:xfrm>
        </p:grpSpPr>
        <p:grpSp>
          <p:nvGrpSpPr>
            <p:cNvPr id="151" name="Group 5"/>
            <p:cNvGrpSpPr/>
            <p:nvPr/>
          </p:nvGrpSpPr>
          <p:grpSpPr bwMode="auto">
            <a:xfrm>
              <a:off x="4235019" y="215386"/>
              <a:ext cx="4908981" cy="1277461"/>
              <a:chOff x="0" y="2220850"/>
              <a:chExt cx="9144000" cy="2762588"/>
            </a:xfrm>
          </p:grpSpPr>
          <p:sp>
            <p:nvSpPr>
              <p:cNvPr id="1048711" name="Rectangle 10"/>
              <p:cNvSpPr/>
              <p:nvPr/>
            </p:nvSpPr>
            <p:spPr>
              <a:xfrm>
                <a:off x="0" y="3193255"/>
                <a:ext cx="9144000"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75" name="Picture 11"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712" name="TextBox 2"/>
            <p:cNvSpPr txBox="1">
              <a:spLocks noChangeArrowheads="1"/>
            </p:cNvSpPr>
            <p:nvPr/>
          </p:nvSpPr>
          <p:spPr bwMode="auto">
            <a:xfrm>
              <a:off x="7063413" y="746373"/>
              <a:ext cx="1032655" cy="400110"/>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t>Figures</a:t>
              </a:r>
              <a:endParaRPr altLang="en-US" dirty="0" lang="en-US"/>
            </a:p>
          </p:txBody>
        </p:sp>
      </p:grpSp>
      <p:pic>
        <p:nvPicPr>
          <p:cNvPr id="2097176" name="Picture 2" descr="A screenshot of a cell phone  Description automatically generated"/>
          <p:cNvPicPr>
            <a:picLocks noChangeAspect="1"/>
          </p:cNvPicPr>
          <p:nvPr/>
        </p:nvPicPr>
        <p:blipFill>
          <a:blip xmlns:r="http://schemas.openxmlformats.org/officeDocument/2006/relationships" r:embed="rId2"/>
          <a:stretch>
            <a:fillRect/>
          </a:stretch>
        </p:blipFill>
        <p:spPr>
          <a:xfrm>
            <a:off x="422024" y="3782361"/>
            <a:ext cx="4350697" cy="3000481"/>
          </a:xfrm>
          <a:prstGeom prst="rect"/>
          <a:ln>
            <a:solidFill>
              <a:schemeClr val="tx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16" name="TextBox 5"/>
          <p:cNvSpPr txBox="1">
            <a:spLocks noChangeArrowheads="1"/>
          </p:cNvSpPr>
          <p:nvPr/>
        </p:nvSpPr>
        <p:spPr bwMode="auto">
          <a:xfrm>
            <a:off x="609600" y="2216150"/>
            <a:ext cx="8534400" cy="3139441"/>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latin typeface="Optima" panose="02000503060000020004" pitchFamily="2" charset="0"/>
              </a:rPr>
              <a:t>The Purdue OWL: </a:t>
            </a:r>
            <a:r>
              <a:rPr altLang="en-US" dirty="0" sz="2000" lang="en-US">
                <a:latin typeface="Optima" panose="02000503060000020004" pitchFamily="2" charset="0"/>
                <a:hlinkClick r:id="rId1"/>
              </a:rPr>
              <a:t>http://owl.purdue.edu</a:t>
            </a:r>
            <a:r>
              <a:rPr altLang="en-US" dirty="0" sz="2000" lang="en-US">
                <a:latin typeface="Optima" panose="02000503060000020004" pitchFamily="2" charset="0"/>
              </a:rPr>
              <a:t>  </a:t>
            </a:r>
            <a:br>
              <a:rPr altLang="en-US" dirty="0" sz="2000" lang="en-US">
                <a:latin typeface="Optima" panose="02000503060000020004" pitchFamily="2" charset="0"/>
              </a:rPr>
            </a:br>
            <a:endParaRPr altLang="en-US" dirty="0" sz="2000" lang="en-US">
              <a:latin typeface="Optima" panose="02000503060000020004" pitchFamily="2" charset="0"/>
            </a:endParaRPr>
          </a:p>
          <a:p>
            <a:pPr eaLnBrk="1" hangingPunct="1"/>
            <a:r>
              <a:rPr altLang="en-US" dirty="0" sz="2000" lang="en-US">
                <a:latin typeface="Optima" panose="02000503060000020004" pitchFamily="2" charset="0"/>
              </a:rPr>
              <a:t>The Purdue Writing Lab @ Heavilon Hall 226</a:t>
            </a:r>
            <a:br>
              <a:rPr altLang="en-US" dirty="0" sz="2000" lang="en-US">
                <a:latin typeface="Optima" panose="02000503060000020004" pitchFamily="2" charset="0"/>
              </a:rPr>
            </a:br>
            <a:endParaRPr altLang="en-US" dirty="0" sz="2000" lang="en-US">
              <a:latin typeface="Optima" panose="02000503060000020004" pitchFamily="2" charset="0"/>
            </a:endParaRPr>
          </a:p>
          <a:p>
            <a:pPr eaLnBrk="1" hangingPunct="1"/>
            <a:r>
              <a:rPr altLang="en-US" dirty="0" sz="2000" lang="en-US">
                <a:latin typeface="Optima" panose="02000503060000020004" pitchFamily="2" charset="0"/>
              </a:rPr>
              <a:t>Composition textbooks</a:t>
            </a:r>
            <a:br>
              <a:rPr altLang="en-US" dirty="0" sz="2000" lang="en-US">
                <a:latin typeface="Optima" panose="02000503060000020004" pitchFamily="2" charset="0"/>
              </a:rPr>
            </a:br>
            <a:endParaRPr altLang="en-US" dirty="0" sz="2000" lang="en-US">
              <a:latin typeface="Optima" panose="02000503060000020004" pitchFamily="2" charset="0"/>
            </a:endParaRPr>
          </a:p>
          <a:p>
            <a:pPr eaLnBrk="1" hangingPunct="1"/>
            <a:r>
              <a:rPr altLang="en-US" dirty="0" sz="2000" i="1" lang="en-US">
                <a:latin typeface="Optima" panose="02000503060000020004" pitchFamily="2" charset="0"/>
              </a:rPr>
              <a:t>Publication Manual of the American Psychological Association, 7</a:t>
            </a:r>
            <a:r>
              <a:rPr altLang="en-US" baseline="30000" dirty="0" sz="2000" lang="en-US">
                <a:latin typeface="Optima" panose="02000503060000020004" pitchFamily="2" charset="0"/>
              </a:rPr>
              <a:t>th</a:t>
            </a:r>
            <a:r>
              <a:rPr altLang="en-US" dirty="0" sz="2000" lang="en-US">
                <a:latin typeface="Optima" panose="02000503060000020004" pitchFamily="2" charset="0"/>
              </a:rPr>
              <a:t> ed.</a:t>
            </a:r>
            <a:br>
              <a:rPr altLang="en-US" dirty="0" sz="2000" lang="en-US">
                <a:latin typeface="Optima" panose="02000503060000020004" pitchFamily="2" charset="0"/>
              </a:rPr>
            </a:br>
            <a:endParaRPr altLang="en-US" dirty="0" sz="2000" lang="en-US">
              <a:latin typeface="Optima" panose="02000503060000020004" pitchFamily="2" charset="0"/>
            </a:endParaRPr>
          </a:p>
          <a:p>
            <a:pPr eaLnBrk="1" hangingPunct="1"/>
            <a:r>
              <a:rPr altLang="en-US" dirty="0" sz="2000" lang="en-US">
                <a:latin typeface="Optima" panose="02000503060000020004" pitchFamily="2" charset="0"/>
              </a:rPr>
              <a:t>APA’</a:t>
            </a:r>
            <a:r>
              <a:rPr altLang="ja-JP" dirty="0" sz="2000" lang="en-US">
                <a:latin typeface="Optima" panose="02000503060000020004" pitchFamily="2" charset="0"/>
                <a:ea typeface="MS Mincho" panose="02020609040205080304" pitchFamily="49" charset="-128"/>
              </a:rPr>
              <a:t>s website: </a:t>
            </a:r>
            <a:r>
              <a:rPr altLang="ja-JP" dirty="0" sz="2000" lang="en-US">
                <a:latin typeface="Optima" panose="02000503060000020004" pitchFamily="2" charset="0"/>
                <a:ea typeface="MS Mincho" panose="02020609040205080304" pitchFamily="49" charset="-128"/>
                <a:hlinkClick r:id="rId2"/>
              </a:rPr>
              <a:t>http://www.apastyle.org</a:t>
            </a:r>
            <a:r>
              <a:rPr altLang="ja-JP" dirty="0" sz="2000" lang="en-US">
                <a:latin typeface="Optima" panose="02000503060000020004" pitchFamily="2" charset="0"/>
                <a:ea typeface="MS Mincho" panose="02020609040205080304" pitchFamily="49" charset="-128"/>
              </a:rPr>
              <a:t> </a:t>
            </a:r>
            <a:endParaRPr altLang="en-US" dirty="0" sz="2000" lang="en-US">
              <a:latin typeface="Optima" panose="02000503060000020004" pitchFamily="2" charset="0"/>
            </a:endParaRPr>
          </a:p>
          <a:p>
            <a:pPr eaLnBrk="1" hangingPunct="1"/>
            <a:endParaRPr altLang="en-US" dirty="0" sz="2000" lang="en-US">
              <a:latin typeface="Optima" panose="02000503060000020004" pitchFamily="2" charset="0"/>
            </a:endParaRPr>
          </a:p>
        </p:txBody>
      </p:sp>
      <p:grpSp>
        <p:nvGrpSpPr>
          <p:cNvPr id="155" name="Group 7"/>
          <p:cNvGrpSpPr/>
          <p:nvPr/>
        </p:nvGrpSpPr>
        <p:grpSpPr bwMode="auto">
          <a:xfrm>
            <a:off x="4235450" y="215900"/>
            <a:ext cx="4907970" cy="1276350"/>
            <a:chOff x="4235019" y="215386"/>
            <a:chExt cx="4908981" cy="1277461"/>
          </a:xfrm>
        </p:grpSpPr>
        <p:grpSp>
          <p:nvGrpSpPr>
            <p:cNvPr id="156" name="Group 5"/>
            <p:cNvGrpSpPr/>
            <p:nvPr/>
          </p:nvGrpSpPr>
          <p:grpSpPr bwMode="auto">
            <a:xfrm>
              <a:off x="4235019" y="215386"/>
              <a:ext cx="4908981" cy="1277461"/>
              <a:chOff x="0" y="2220850"/>
              <a:chExt cx="9144000" cy="2762588"/>
            </a:xfrm>
          </p:grpSpPr>
          <p:sp>
            <p:nvSpPr>
              <p:cNvPr id="1048717" name="Rectangle 10"/>
              <p:cNvSpPr/>
              <p:nvPr/>
            </p:nvSpPr>
            <p:spPr>
              <a:xfrm>
                <a:off x="0" y="3193255"/>
                <a:ext cx="9145081"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77" name="Picture 11" descr="High-Rez-OWL-Logo.png"/>
              <p:cNvPicPr>
                <a:picLocks noChangeAspect="1"/>
              </p:cNvPicPr>
              <p:nvPr/>
            </p:nvPicPr>
            <p:blipFill>
              <a:blip xmlns:r="http://schemas.openxmlformats.org/officeDocument/2006/relationships" r:embed="rId3"/>
              <a:srcRect/>
              <a:stretch>
                <a:fillRect/>
              </a:stretch>
            </p:blipFill>
            <p:spPr bwMode="auto">
              <a:xfrm>
                <a:off x="0" y="2220850"/>
                <a:ext cx="4285297" cy="2762588"/>
              </a:xfrm>
              <a:prstGeom prst="rect"/>
              <a:noFill/>
              <a:ln>
                <a:noFill/>
              </a:ln>
            </p:spPr>
          </p:pic>
        </p:grpSp>
        <p:sp>
          <p:nvSpPr>
            <p:cNvPr id="1048718" name="TextBox 2"/>
            <p:cNvSpPr txBox="1">
              <a:spLocks noChangeArrowheads="1"/>
            </p:cNvSpPr>
            <p:nvPr/>
          </p:nvSpPr>
          <p:spPr bwMode="auto">
            <a:xfrm>
              <a:off x="6545473" y="746373"/>
              <a:ext cx="2568678" cy="396586"/>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t>Additional Resources</a:t>
              </a:r>
              <a:endParaRPr altLang="en-US" dirty="0"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6" name="TextBox 1"/>
          <p:cNvSpPr txBox="1"/>
          <p:nvPr/>
        </p:nvSpPr>
        <p:spPr>
          <a:xfrm>
            <a:off x="500332" y="621102"/>
            <a:ext cx="8384876" cy="2504440"/>
          </a:xfrm>
          <a:prstGeom prst="rect"/>
          <a:noFill/>
        </p:spPr>
        <p:txBody>
          <a:bodyPr rtlCol="0" wrap="square">
            <a:spAutoFit/>
          </a:bodyPr>
          <a:p>
            <a:r>
              <a:rPr b="1" dirty="0" sz="3200" lang="en-US" smtClean="0">
                <a:latin typeface="Times New Roman" panose="02020603050405020304" pitchFamily="18" charset="0"/>
                <a:cs typeface="Times New Roman" panose="02020603050405020304" pitchFamily="18" charset="0"/>
              </a:rPr>
              <a:t>In-Text Citation</a:t>
            </a:r>
          </a:p>
          <a:p>
            <a:r>
              <a:rPr dirty="0" sz="3200" lang="en-US">
                <a:latin typeface="Times New Roman" panose="02020603050405020304" pitchFamily="18" charset="0"/>
                <a:cs typeface="Times New Roman" panose="02020603050405020304" pitchFamily="18" charset="0"/>
              </a:rPr>
              <a:t>An in-text citation is </a:t>
            </a:r>
            <a:r>
              <a:rPr b="1" dirty="0" sz="3200" lang="en-US">
                <a:latin typeface="Times New Roman" panose="02020603050405020304" pitchFamily="18" charset="0"/>
                <a:cs typeface="Times New Roman" panose="02020603050405020304" pitchFamily="18" charset="0"/>
              </a:rPr>
              <a:t>the brief form of the reference that you include in the body of your </a:t>
            </a:r>
            <a:r>
              <a:rPr b="1" dirty="0" sz="3200" lang="en-US" smtClean="0">
                <a:latin typeface="Times New Roman" panose="02020603050405020304" pitchFamily="18" charset="0"/>
                <a:cs typeface="Times New Roman" panose="02020603050405020304" pitchFamily="18" charset="0"/>
              </a:rPr>
              <a:t>work.</a:t>
            </a:r>
          </a:p>
          <a:p>
            <a:endParaRPr dirty="0" sz="3200" lang="en-US">
              <a:latin typeface="Times New Roman" panose="02020603050405020304" pitchFamily="18" charset="0"/>
              <a:cs typeface="Times New Roman" panose="02020603050405020304" pitchFamily="18" charset="0"/>
            </a:endParaRPr>
          </a:p>
        </p:txBody>
      </p:sp>
      <p:pic>
        <p:nvPicPr>
          <p:cNvPr id="2097155" name="Picture 2"/>
          <p:cNvPicPr>
            <a:picLocks noChangeAspect="1"/>
          </p:cNvPicPr>
          <p:nvPr/>
        </p:nvPicPr>
        <p:blipFill>
          <a:blip xmlns:r="http://schemas.openxmlformats.org/officeDocument/2006/relationships" r:embed="rId1"/>
          <a:stretch>
            <a:fillRect/>
          </a:stretch>
        </p:blipFill>
        <p:spPr>
          <a:xfrm>
            <a:off x="500332" y="2914290"/>
            <a:ext cx="8384876" cy="3943709"/>
          </a:xfrm>
          <a:prstGeom prst="rect"/>
        </p:spPr>
      </p:pic>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grpSp>
        <p:nvGrpSpPr>
          <p:cNvPr id="160" name="Group 5"/>
          <p:cNvGrpSpPr/>
          <p:nvPr/>
        </p:nvGrpSpPr>
        <p:grpSpPr bwMode="auto">
          <a:xfrm>
            <a:off x="0" y="0"/>
            <a:ext cx="9144000" cy="2762250"/>
            <a:chOff x="0" y="2220850"/>
            <a:chExt cx="9144000" cy="2762588"/>
          </a:xfrm>
        </p:grpSpPr>
        <p:sp>
          <p:nvSpPr>
            <p:cNvPr id="1048722" name="Rectangle 4"/>
            <p:cNvSpPr>
              <a:spLocks noChangeArrowheads="1"/>
            </p:cNvSpPr>
            <p:nvPr/>
          </p:nvSpPr>
          <p:spPr bwMode="auto">
            <a:xfrm>
              <a:off x="0" y="3194107"/>
              <a:ext cx="9144000" cy="1187595"/>
            </a:xfrm>
            <a:prstGeom prst="rect"/>
            <a:solidFill>
              <a:srgbClr val="F28B16"/>
            </a:solidFill>
            <a:ln w="9525">
              <a:solidFill>
                <a:srgbClr val="9FD62E"/>
              </a:solidFill>
              <a:miter lim="800000"/>
              <a:headEnd/>
              <a:tailEnd/>
            </a:ln>
            <a:effectLst>
              <a:outerShdw dir="5400000" dist="23000" rotWithShape="0">
                <a:srgbClr val="808080">
                  <a:alpha val="34999"/>
                </a:srgbClr>
              </a:outerShdw>
            </a:effectLst>
          </p:spPr>
          <p:txBody>
            <a:bodyPr anchor="ctr"/>
            <a:p>
              <a:pPr algn="ctr" fontAlgn="auto">
                <a:spcBef>
                  <a:spcPts val="0"/>
                </a:spcBef>
                <a:spcAft>
                  <a:spcPts val="0"/>
                </a:spcAft>
              </a:pPr>
              <a:endParaRPr dirty="0" lang="en-US">
                <a:solidFill>
                  <a:schemeClr val="lt1"/>
                </a:solidFill>
                <a:latin typeface="+mn-lt"/>
                <a:ea typeface="+mn-ea"/>
              </a:endParaRPr>
            </a:p>
          </p:txBody>
        </p:sp>
        <p:pic>
          <p:nvPicPr>
            <p:cNvPr id="2097178" name="Picture 3"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723" name="TextBox 6"/>
          <p:cNvSpPr txBox="1"/>
          <p:nvPr/>
        </p:nvSpPr>
        <p:spPr>
          <a:xfrm>
            <a:off x="4284663" y="1236663"/>
            <a:ext cx="4859337" cy="646112"/>
          </a:xfrm>
          <a:prstGeom prst="rect"/>
          <a:noFill/>
        </p:spPr>
        <p:txBody>
          <a:bodyPr>
            <a:spAutoFit/>
          </a:bodyPr>
          <a:p>
            <a:pPr algn="ctr" fontAlgn="auto">
              <a:spcBef>
                <a:spcPts val="0"/>
              </a:spcBef>
              <a:spcAft>
                <a:spcPts val="0"/>
              </a:spcAft>
            </a:pPr>
            <a:r>
              <a:rPr dirty="0" sz="3600" lang="en-US" spc="-100">
                <a:latin typeface="Book Antiqua"/>
                <a:ea typeface="+mn-ea"/>
                <a:cs typeface="Book Antiqua"/>
              </a:rPr>
              <a:t>The End</a:t>
            </a:r>
          </a:p>
        </p:txBody>
      </p:sp>
      <p:sp>
        <p:nvSpPr>
          <p:cNvPr id="1048724" name="TextBox 1"/>
          <p:cNvSpPr txBox="1">
            <a:spLocks noChangeArrowheads="1"/>
          </p:cNvSpPr>
          <p:nvPr/>
        </p:nvSpPr>
        <p:spPr bwMode="auto">
          <a:xfrm>
            <a:off x="2038350" y="2762250"/>
            <a:ext cx="5644079" cy="916940"/>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000" lang="en-US"/>
              <a:t>APA Formatting and Style Guide</a:t>
            </a:r>
            <a:endParaRPr altLang="en-US" dirty="0" sz="1900" lang="en-US"/>
          </a:p>
          <a:p>
            <a:pPr eaLnBrk="1" hangingPunct="1"/>
            <a:endParaRPr altLang="en-US" dirty="0" sz="1900" lang="en-US"/>
          </a:p>
          <a:p>
            <a:pPr eaLnBrk="1" hangingPunct="1"/>
            <a:r>
              <a:rPr altLang="en-US" dirty="0" sz="1500" lang="en-US"/>
              <a:t>Brought to you in cooperation with the Purdue Online Writing Lab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0" name="TextBox 2"/>
          <p:cNvSpPr txBox="1"/>
          <p:nvPr/>
        </p:nvSpPr>
        <p:spPr>
          <a:xfrm>
            <a:off x="1328468" y="793630"/>
            <a:ext cx="7172642" cy="2618740"/>
          </a:xfrm>
          <a:prstGeom prst="rect"/>
          <a:noFill/>
        </p:spPr>
        <p:txBody>
          <a:bodyPr rtlCol="0" wrap="none">
            <a:spAutoFit/>
          </a:bodyPr>
          <a:p>
            <a:r>
              <a:rPr dirty="0" sz="4000" lang="en-US" smtClean="0">
                <a:latin typeface="Times New Roman" panose="02020603050405020304" pitchFamily="18" charset="0"/>
                <a:cs typeface="Times New Roman" panose="02020603050405020304" pitchFamily="18" charset="0"/>
              </a:rPr>
              <a:t>Types of In-text Citation</a:t>
            </a:r>
            <a:r>
              <a:rPr dirty="0" sz="3200" lang="en-US" smtClean="0">
                <a:latin typeface="Times New Roman" panose="02020603050405020304" pitchFamily="18" charset="0"/>
                <a:cs typeface="Times New Roman" panose="02020603050405020304" pitchFamily="18" charset="0"/>
              </a:rPr>
              <a:t>:</a:t>
            </a:r>
          </a:p>
          <a:p>
            <a:endParaRPr dirty="0" sz="3200" lang="en-US" smtClean="0">
              <a:latin typeface="Times New Roman" panose="02020603050405020304" pitchFamily="18" charset="0"/>
              <a:cs typeface="Times New Roman" panose="02020603050405020304" pitchFamily="18" charset="0"/>
            </a:endParaRPr>
          </a:p>
          <a:p>
            <a:pPr fontAlgn="t" indent="-457200" marL="457200">
              <a:buFont typeface="Arial" panose="020B0604020202020204" pitchFamily="34" charset="0"/>
              <a:buChar char="•"/>
            </a:pPr>
            <a:r>
              <a:rPr b="1" dirty="0" sz="3200" i="1" lang="fr-FR" err="1">
                <a:latin typeface="Times New Roman" panose="02020603050405020304" pitchFamily="18" charset="0"/>
                <a:cs typeface="Times New Roman" panose="02020603050405020304" pitchFamily="18" charset="0"/>
              </a:rPr>
              <a:t>Parenthetical</a:t>
            </a:r>
            <a:r>
              <a:rPr b="1" dirty="0" sz="3200" i="1" lang="fr-FR">
                <a:latin typeface="Times New Roman" panose="02020603050405020304" pitchFamily="18" charset="0"/>
                <a:cs typeface="Times New Roman" panose="02020603050405020304" pitchFamily="18" charset="0"/>
              </a:rPr>
              <a:t> citation</a:t>
            </a:r>
            <a:r>
              <a:rPr dirty="0" sz="3200" lang="fr-FR">
                <a:latin typeface="Times New Roman" panose="02020603050405020304" pitchFamily="18" charset="0"/>
                <a:cs typeface="Times New Roman" panose="02020603050405020304" pitchFamily="18" charset="0"/>
              </a:rPr>
              <a:t>: (Jones, 2016)</a:t>
            </a:r>
          </a:p>
          <a:p>
            <a:pPr fontAlgn="t" indent="-457200" marL="457200">
              <a:buFont typeface="Arial" panose="020B0604020202020204" pitchFamily="34" charset="0"/>
              <a:buChar char="•"/>
            </a:pPr>
            <a:r>
              <a:rPr b="1" dirty="0" sz="3200" i="1" lang="fr-FR">
                <a:latin typeface="Times New Roman" panose="02020603050405020304" pitchFamily="18" charset="0"/>
                <a:cs typeface="Times New Roman" panose="02020603050405020304" pitchFamily="18" charset="0"/>
              </a:rPr>
              <a:t>Narrative citation</a:t>
            </a:r>
            <a:r>
              <a:rPr dirty="0" sz="3200" lang="fr-FR">
                <a:latin typeface="Times New Roman" panose="02020603050405020304" pitchFamily="18" charset="0"/>
                <a:cs typeface="Times New Roman" panose="02020603050405020304" pitchFamily="18" charset="0"/>
              </a:rPr>
              <a:t>: Jones (2016)</a:t>
            </a:r>
          </a:p>
          <a:p>
            <a:pPr indent="-457200" marL="457200">
              <a:buFont typeface="Arial" panose="020B0604020202020204" pitchFamily="34" charset="0"/>
              <a:buChar char="•"/>
            </a:pPr>
            <a:endParaRPr dirty="0" sz="32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4" name="Rectangle 1"/>
          <p:cNvSpPr/>
          <p:nvPr/>
        </p:nvSpPr>
        <p:spPr>
          <a:xfrm>
            <a:off x="552091" y="396815"/>
            <a:ext cx="8591909" cy="5958840"/>
          </a:xfrm>
          <a:prstGeom prst="rect"/>
        </p:spPr>
        <p:txBody>
          <a:bodyPr wrap="square">
            <a:spAutoFit/>
          </a:bodyPr>
          <a:p>
            <a:pPr eaLnBrk="1" hangingPunct="1" indent="-457200" marL="457200">
              <a:buFont typeface="Arial" panose="020B0604020202020204" pitchFamily="34" charset="0"/>
              <a:buChar char="•"/>
            </a:pPr>
            <a:r>
              <a:rPr altLang="en-US" dirty="0" sz="2800" lang="en-US">
                <a:latin typeface="Times New Roman" panose="02020603050405020304" pitchFamily="18" charset="0"/>
                <a:cs typeface="Times New Roman" panose="02020603050405020304" pitchFamily="18" charset="0"/>
              </a:rPr>
              <a:t>A parenthetical citation includes both the author’s last name and year of publication, separated by a comma, in parentheses at the end of the sentence. </a:t>
            </a:r>
            <a:br>
              <a:rPr altLang="en-US" dirty="0" sz="2800" lang="en-US">
                <a:latin typeface="Times New Roman" panose="02020603050405020304" pitchFamily="18" charset="0"/>
                <a:cs typeface="Times New Roman" panose="02020603050405020304" pitchFamily="18" charset="0"/>
              </a:rPr>
            </a:br>
            <a:endParaRPr altLang="en-US" dirty="0" sz="2800" lang="en-US">
              <a:latin typeface="Times New Roman" panose="02020603050405020304" pitchFamily="18" charset="0"/>
              <a:cs typeface="Times New Roman" panose="02020603050405020304" pitchFamily="18" charset="0"/>
            </a:endParaRPr>
          </a:p>
          <a:p>
            <a:pPr eaLnBrk="1" hangingPunct="1"/>
            <a:r>
              <a:rPr altLang="en-US" dirty="0" sz="2800" lang="en-US" smtClean="0">
                <a:solidFill>
                  <a:srgbClr val="0070C0"/>
                </a:solidFill>
                <a:latin typeface="Times New Roman" panose="02020603050405020304" pitchFamily="18" charset="0"/>
                <a:cs typeface="Times New Roman" panose="02020603050405020304" pitchFamily="18" charset="0"/>
              </a:rPr>
              <a:t>	EX</a:t>
            </a:r>
            <a:r>
              <a:rPr altLang="en-US" dirty="0" sz="2800" lang="en-US">
                <a:solidFill>
                  <a:srgbClr val="0070C0"/>
                </a:solidFill>
                <a:latin typeface="Times New Roman" panose="02020603050405020304" pitchFamily="18" charset="0"/>
                <a:cs typeface="Times New Roman" panose="02020603050405020304" pitchFamily="18" charset="0"/>
              </a:rPr>
              <a:t>: Research suggests that the Purdue OWL is a good </a:t>
            </a:r>
            <a:r>
              <a:rPr altLang="en-US" dirty="0" sz="2800" lang="en-US" smtClean="0">
                <a:solidFill>
                  <a:srgbClr val="0070C0"/>
                </a:solidFill>
                <a:latin typeface="Times New Roman" panose="02020603050405020304" pitchFamily="18" charset="0"/>
                <a:cs typeface="Times New Roman" panose="02020603050405020304" pitchFamily="18" charset="0"/>
              </a:rPr>
              <a:t>	resource </a:t>
            </a:r>
            <a:r>
              <a:rPr altLang="en-US" dirty="0" sz="2800" lang="en-US">
                <a:solidFill>
                  <a:srgbClr val="0070C0"/>
                </a:solidFill>
                <a:latin typeface="Times New Roman" panose="02020603050405020304" pitchFamily="18" charset="0"/>
                <a:cs typeface="Times New Roman" panose="02020603050405020304" pitchFamily="18" charset="0"/>
              </a:rPr>
              <a:t>for students (Atkins, 2018). </a:t>
            </a:r>
          </a:p>
          <a:p>
            <a:pPr eaLnBrk="1" hangingPunct="1"/>
            <a:endParaRPr altLang="en-US" dirty="0" sz="2800" lang="en-US">
              <a:latin typeface="Times New Roman" panose="02020603050405020304" pitchFamily="18" charset="0"/>
              <a:cs typeface="Times New Roman" panose="02020603050405020304" pitchFamily="18" charset="0"/>
            </a:endParaRPr>
          </a:p>
          <a:p>
            <a:pPr eaLnBrk="1" hangingPunct="1" indent="-457200" marL="457200">
              <a:buFont typeface="Arial" panose="020B0604020202020204" pitchFamily="34" charset="0"/>
              <a:buChar char="•"/>
            </a:pPr>
            <a:r>
              <a:rPr altLang="en-US" dirty="0" sz="2800" lang="en-US">
                <a:latin typeface="Times New Roman" panose="02020603050405020304" pitchFamily="18" charset="0"/>
                <a:cs typeface="Times New Roman" panose="02020603050405020304" pitchFamily="18" charset="0"/>
              </a:rPr>
              <a:t>A narrative citation includes the author’s name directly in the sentence, with the year of publication directly following the author’s last name. </a:t>
            </a:r>
            <a:br>
              <a:rPr altLang="en-US" dirty="0" sz="2800" lang="en-US">
                <a:latin typeface="Times New Roman" panose="02020603050405020304" pitchFamily="18" charset="0"/>
                <a:cs typeface="Times New Roman" panose="02020603050405020304" pitchFamily="18" charset="0"/>
              </a:rPr>
            </a:br>
            <a:r>
              <a:rPr altLang="en-US" dirty="0" sz="2800" lang="en-US">
                <a:latin typeface="Times New Roman" panose="02020603050405020304" pitchFamily="18" charset="0"/>
                <a:cs typeface="Times New Roman" panose="02020603050405020304" pitchFamily="18" charset="0"/>
              </a:rPr>
              <a:t/>
            </a:r>
            <a:br>
              <a:rPr altLang="en-US" dirty="0" sz="2800" lang="en-US">
                <a:latin typeface="Times New Roman" panose="02020603050405020304" pitchFamily="18" charset="0"/>
                <a:cs typeface="Times New Roman" panose="02020603050405020304" pitchFamily="18" charset="0"/>
              </a:rPr>
            </a:br>
            <a:r>
              <a:rPr altLang="en-US" dirty="0" sz="2800" lang="en-US">
                <a:solidFill>
                  <a:srgbClr val="0070C0"/>
                </a:solidFill>
                <a:latin typeface="Times New Roman" panose="02020603050405020304" pitchFamily="18" charset="0"/>
                <a:cs typeface="Times New Roman" panose="02020603050405020304" pitchFamily="18" charset="0"/>
              </a:rPr>
              <a:t>EX: Atkins (2018) suggests that the Purdue OWL is a good resource for students.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08" name="TextBox 1"/>
          <p:cNvSpPr txBox="1">
            <a:spLocks noChangeArrowheads="1"/>
          </p:cNvSpPr>
          <p:nvPr/>
        </p:nvSpPr>
        <p:spPr bwMode="auto">
          <a:xfrm>
            <a:off x="484188" y="1249938"/>
            <a:ext cx="8266112" cy="6136640"/>
          </a:xfrm>
          <a:prstGeom prst="rect"/>
          <a:noFill/>
          <a:ln>
            <a:noFill/>
          </a:ln>
        </p:spPr>
        <p:txBody>
          <a:bodyPr>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2400" lang="en-US">
                <a:latin typeface="Times New Roman" panose="02020603050405020304" pitchFamily="18" charset="0"/>
                <a:cs typeface="Times New Roman" panose="02020603050405020304" pitchFamily="18" charset="0"/>
              </a:rPr>
              <a:t>If the source you’re citing includes page numbers, add that information to your citation.</a:t>
            </a:r>
            <a:br>
              <a:rPr altLang="en-US" dirty="0" sz="2400" lang="en-US">
                <a:latin typeface="Times New Roman" panose="02020603050405020304" pitchFamily="18" charset="0"/>
                <a:cs typeface="Times New Roman" panose="02020603050405020304" pitchFamily="18" charset="0"/>
              </a:rPr>
            </a:br>
            <a:r>
              <a:rPr altLang="en-US" dirty="0" sz="2400" lang="en-US">
                <a:latin typeface="Times New Roman" panose="02020603050405020304" pitchFamily="18" charset="0"/>
                <a:cs typeface="Times New Roman" panose="02020603050405020304" pitchFamily="18" charset="0"/>
              </a:rPr>
              <a:t/>
            </a:r>
            <a:br>
              <a:rPr altLang="en-US" dirty="0" sz="2400" lang="en-US">
                <a:latin typeface="Times New Roman" panose="02020603050405020304" pitchFamily="18" charset="0"/>
                <a:cs typeface="Times New Roman" panose="02020603050405020304" pitchFamily="18" charset="0"/>
              </a:rPr>
            </a:br>
            <a:r>
              <a:rPr altLang="en-US" dirty="0" sz="2400" lang="en-US">
                <a:latin typeface="Times New Roman" panose="02020603050405020304" pitchFamily="18" charset="0"/>
                <a:cs typeface="Times New Roman" panose="02020603050405020304" pitchFamily="18" charset="0"/>
              </a:rPr>
              <a:t>For a parenthetical citation, the page number follows the year of publication, separated by a comma, and with a lowercase p and a period before the number (p.)</a:t>
            </a:r>
            <a:br>
              <a:rPr altLang="en-US" dirty="0" sz="2400" lang="en-US">
                <a:latin typeface="Times New Roman" panose="02020603050405020304" pitchFamily="18" charset="0"/>
                <a:cs typeface="Times New Roman" panose="02020603050405020304" pitchFamily="18" charset="0"/>
              </a:rPr>
            </a:br>
            <a:r>
              <a:rPr altLang="en-US" dirty="0" sz="2400" lang="en-US">
                <a:latin typeface="Times New Roman" panose="02020603050405020304" pitchFamily="18" charset="0"/>
                <a:cs typeface="Times New Roman" panose="02020603050405020304" pitchFamily="18" charset="0"/>
              </a:rPr>
              <a:t/>
            </a:r>
            <a:br>
              <a:rPr altLang="en-US" dirty="0" sz="2400" lang="en-US">
                <a:latin typeface="Times New Roman" panose="02020603050405020304" pitchFamily="18" charset="0"/>
                <a:cs typeface="Times New Roman" panose="02020603050405020304" pitchFamily="18" charset="0"/>
              </a:rPr>
            </a:br>
            <a:r>
              <a:rPr altLang="en-US" dirty="0" sz="2400" lang="en-US">
                <a:solidFill>
                  <a:srgbClr val="0070C0"/>
                </a:solidFill>
                <a:latin typeface="Times New Roman" panose="02020603050405020304" pitchFamily="18" charset="0"/>
                <a:cs typeface="Times New Roman" panose="02020603050405020304" pitchFamily="18" charset="0"/>
              </a:rPr>
              <a:t>EX: Research suggests that the Purdue OWL is a good resource for students (Atkins, 2018, p. 12). </a:t>
            </a:r>
          </a:p>
          <a:p>
            <a:pPr eaLnBrk="1" hangingPunct="1"/>
            <a:endParaRPr altLang="en-US" dirty="0" sz="2400" lang="en-US">
              <a:latin typeface="Times New Roman" panose="02020603050405020304" pitchFamily="18" charset="0"/>
              <a:cs typeface="Times New Roman" panose="02020603050405020304" pitchFamily="18" charset="0"/>
            </a:endParaRPr>
          </a:p>
          <a:p>
            <a:pPr eaLnBrk="1" hangingPunct="1"/>
            <a:r>
              <a:rPr altLang="en-US" dirty="0" sz="2400" lang="en-US">
                <a:latin typeface="Times New Roman" panose="02020603050405020304" pitchFamily="18" charset="0"/>
                <a:cs typeface="Times New Roman" panose="02020603050405020304" pitchFamily="18" charset="0"/>
              </a:rPr>
              <a:t>For a narrative citation, the page number comes at the end of the sentence, once again preceded by a lowercase p and a period (p.)</a:t>
            </a:r>
            <a:br>
              <a:rPr altLang="en-US" dirty="0" sz="2400" lang="en-US">
                <a:latin typeface="Times New Roman" panose="02020603050405020304" pitchFamily="18" charset="0"/>
                <a:cs typeface="Times New Roman" panose="02020603050405020304" pitchFamily="18" charset="0"/>
              </a:rPr>
            </a:br>
            <a:r>
              <a:rPr altLang="en-US" dirty="0" sz="2400" lang="en-US">
                <a:latin typeface="Times New Roman" panose="02020603050405020304" pitchFamily="18" charset="0"/>
                <a:cs typeface="Times New Roman" panose="02020603050405020304" pitchFamily="18" charset="0"/>
              </a:rPr>
              <a:t/>
            </a:r>
            <a:br>
              <a:rPr altLang="en-US" dirty="0" sz="2400" lang="en-US">
                <a:latin typeface="Times New Roman" panose="02020603050405020304" pitchFamily="18" charset="0"/>
                <a:cs typeface="Times New Roman" panose="02020603050405020304" pitchFamily="18" charset="0"/>
              </a:rPr>
            </a:br>
            <a:r>
              <a:rPr altLang="en-US" dirty="0" sz="2400" lang="en-US">
                <a:solidFill>
                  <a:srgbClr val="0070C0"/>
                </a:solidFill>
                <a:latin typeface="Times New Roman" panose="02020603050405020304" pitchFamily="18" charset="0"/>
                <a:cs typeface="Times New Roman" panose="02020603050405020304" pitchFamily="18" charset="0"/>
              </a:rPr>
              <a:t>EX: Atkins (2018) suggests that the Purdue OWL is a good resource for students (p. 12).</a:t>
            </a:r>
            <a:endParaRPr altLang="ja-JP" dirty="0" sz="2400" lang="en-US">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pPr eaLnBrk="1" hangingPunct="1" lvl="1"/>
            <a:r>
              <a:rPr altLang="en-US" dirty="0" sz="2400" lang="en-US">
                <a:highlight>
                  <a:srgbClr val="FFFF00"/>
                </a:highlight>
                <a:latin typeface="Times New Roman" panose="02020603050405020304" pitchFamily="18" charset="0"/>
                <a:cs typeface="Times New Roman" panose="02020603050405020304" pitchFamily="18" charset="0"/>
              </a:rPr>
              <a:t> </a:t>
            </a:r>
          </a:p>
        </p:txBody>
      </p:sp>
      <p:grpSp>
        <p:nvGrpSpPr>
          <p:cNvPr id="64" name="Group 7"/>
          <p:cNvGrpSpPr/>
          <p:nvPr/>
        </p:nvGrpSpPr>
        <p:grpSpPr bwMode="auto">
          <a:xfrm>
            <a:off x="3765830" y="-198168"/>
            <a:ext cx="4908620" cy="1276350"/>
            <a:chOff x="4235019" y="215386"/>
            <a:chExt cx="4908981" cy="1277461"/>
          </a:xfrm>
        </p:grpSpPr>
        <p:grpSp>
          <p:nvGrpSpPr>
            <p:cNvPr id="65" name="Group 5"/>
            <p:cNvGrpSpPr/>
            <p:nvPr/>
          </p:nvGrpSpPr>
          <p:grpSpPr bwMode="auto">
            <a:xfrm>
              <a:off x="4235019" y="215386"/>
              <a:ext cx="4908981" cy="1277461"/>
              <a:chOff x="0" y="2220850"/>
              <a:chExt cx="9144000" cy="2762588"/>
            </a:xfrm>
          </p:grpSpPr>
          <p:sp>
            <p:nvSpPr>
              <p:cNvPr id="1048609" name="Rectangle 10"/>
              <p:cNvSpPr/>
              <p:nvPr/>
            </p:nvSpPr>
            <p:spPr>
              <a:xfrm>
                <a:off x="0" y="3193255"/>
                <a:ext cx="9143870" cy="1188875"/>
              </a:xfrm>
              <a:prstGeom prst="rect"/>
              <a:solidFill>
                <a:srgbClr val="F28B16"/>
              </a:solidFill>
              <a:ln>
                <a:solidFill>
                  <a:srgbClr val="9FD62E"/>
                </a:solidFill>
              </a:ln>
            </p:spPr>
            <p:style>
              <a:lnRef idx="1">
                <a:schemeClr val="accent1"/>
              </a:lnRef>
              <a:fillRef idx="3">
                <a:schemeClr val="accent1"/>
              </a:fillRef>
              <a:effectRef idx="2">
                <a:schemeClr val="accent1"/>
              </a:effectRef>
              <a:fontRef idx="minor">
                <a:schemeClr val="lt1"/>
              </a:fontRef>
            </p:style>
            <p:txBody>
              <a:bodyPr anchor="ctr"/>
              <a:p>
                <a:pPr algn="ctr"/>
                <a:endParaRPr dirty="0" lang="en-US"/>
              </a:p>
            </p:txBody>
          </p:sp>
          <p:pic>
            <p:nvPicPr>
              <p:cNvPr id="2097156" name="Picture 11" descr="High-Rez-OWL-Logo.png"/>
              <p:cNvPicPr>
                <a:picLocks noChangeAspect="1"/>
              </p:cNvPicPr>
              <p:nvPr/>
            </p:nvPicPr>
            <p:blipFill>
              <a:blip xmlns:r="http://schemas.openxmlformats.org/officeDocument/2006/relationships" r:embed="rId1"/>
              <a:srcRect/>
              <a:stretch>
                <a:fillRect/>
              </a:stretch>
            </p:blipFill>
            <p:spPr bwMode="auto">
              <a:xfrm>
                <a:off x="0" y="2220850"/>
                <a:ext cx="4285297" cy="2762588"/>
              </a:xfrm>
              <a:prstGeom prst="rect"/>
              <a:noFill/>
              <a:ln>
                <a:noFill/>
              </a:ln>
            </p:spPr>
          </p:pic>
        </p:grpSp>
        <p:sp>
          <p:nvSpPr>
            <p:cNvPr id="1048610" name="TextBox 2"/>
            <p:cNvSpPr txBox="1">
              <a:spLocks noChangeArrowheads="1"/>
            </p:cNvSpPr>
            <p:nvPr/>
          </p:nvSpPr>
          <p:spPr bwMode="auto">
            <a:xfrm>
              <a:off x="7005176" y="665040"/>
              <a:ext cx="1579997" cy="574540"/>
            </a:xfrm>
            <a:prstGeom prst="rect"/>
            <a:noFill/>
            <a:ln>
              <a:noFill/>
            </a:ln>
          </p:spPr>
          <p:txBody>
            <a:bodyPr wrap="non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r>
                <a:rPr altLang="en-US" dirty="0" sz="1600" lang="en-US"/>
                <a:t>In-text Citation: </a:t>
              </a:r>
            </a:p>
            <a:p>
              <a:pPr eaLnBrk="1" hangingPunct="1"/>
              <a:r>
                <a:rPr altLang="en-US" dirty="0" sz="1600" lang="en-US"/>
                <a:t>Page Numbers</a:t>
              </a:r>
              <a:endParaRPr altLang="en-US" dirty="0" sz="1400" lang="en-US"/>
            </a:p>
          </p:txBody>
        </p:sp>
      </p:gr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4" name="Rectangle 1"/>
          <p:cNvSpPr/>
          <p:nvPr/>
        </p:nvSpPr>
        <p:spPr>
          <a:xfrm>
            <a:off x="885920" y="897950"/>
            <a:ext cx="6746051" cy="4866640"/>
          </a:xfrm>
          <a:prstGeom prst="rect"/>
        </p:spPr>
        <p:txBody>
          <a:bodyPr wrap="none">
            <a:spAutoFit/>
          </a:bodyPr>
          <a:p>
            <a:pPr lvl="1"/>
            <a:r>
              <a:rPr dirty="0" sz="4000" lang="en-US" smtClean="0">
                <a:latin typeface="Times New Roman" panose="02020603050405020304" pitchFamily="18" charset="0"/>
                <a:cs typeface="Times New Roman" panose="02020603050405020304" pitchFamily="18" charset="0"/>
              </a:rPr>
              <a:t>1. Author : Mason jay</a:t>
            </a:r>
          </a:p>
          <a:p>
            <a:r>
              <a:rPr dirty="0" sz="4000" lang="en-US" smtClean="0">
                <a:latin typeface="Times New Roman" panose="02020603050405020304" pitchFamily="18" charset="0"/>
                <a:cs typeface="Times New Roman" panose="02020603050405020304" pitchFamily="18" charset="0"/>
              </a:rPr>
              <a:t>		Date : 2023</a:t>
            </a:r>
          </a:p>
          <a:p>
            <a:r>
              <a:rPr dirty="0" sz="4000" lang="en-US" smtClean="0">
                <a:latin typeface="Times New Roman" panose="02020603050405020304" pitchFamily="18" charset="0"/>
                <a:cs typeface="Times New Roman" panose="02020603050405020304" pitchFamily="18" charset="0"/>
              </a:rPr>
              <a:t>		Page No. 27</a:t>
            </a:r>
          </a:p>
          <a:p>
            <a:pPr indent="-742950" marL="742950">
              <a:buFont typeface="+mj-lt"/>
              <a:buAutoNum type="arabicPeriod"/>
            </a:pPr>
            <a:endParaRPr dirty="0" sz="4000" lang="en-US">
              <a:latin typeface="Times New Roman" panose="02020603050405020304" pitchFamily="18" charset="0"/>
              <a:cs typeface="Times New Roman" panose="02020603050405020304" pitchFamily="18" charset="0"/>
            </a:endParaRPr>
          </a:p>
          <a:p>
            <a:r>
              <a:rPr dirty="0" sz="4000" lang="en-US" smtClean="0">
                <a:latin typeface="Times New Roman" panose="02020603050405020304" pitchFamily="18" charset="0"/>
                <a:cs typeface="Times New Roman" panose="02020603050405020304" pitchFamily="18" charset="0"/>
              </a:rPr>
              <a:t>	2. Author : </a:t>
            </a:r>
            <a:r>
              <a:rPr dirty="0" sz="4000" lang="en-US" err="1" smtClean="0">
                <a:latin typeface="Times New Roman" panose="02020603050405020304" pitchFamily="18" charset="0"/>
                <a:cs typeface="Times New Roman" panose="02020603050405020304" pitchFamily="18" charset="0"/>
              </a:rPr>
              <a:t>Shahzad</a:t>
            </a:r>
            <a:r>
              <a:rPr dirty="0" sz="4000" lang="en-US" smtClean="0">
                <a:latin typeface="Times New Roman" panose="02020603050405020304" pitchFamily="18" charset="0"/>
                <a:cs typeface="Times New Roman" panose="02020603050405020304" pitchFamily="18" charset="0"/>
              </a:rPr>
              <a:t> </a:t>
            </a:r>
            <a:r>
              <a:rPr dirty="0" sz="4000" lang="en-US" err="1" smtClean="0">
                <a:latin typeface="Times New Roman" panose="02020603050405020304" pitchFamily="18" charset="0"/>
                <a:cs typeface="Times New Roman" panose="02020603050405020304" pitchFamily="18" charset="0"/>
              </a:rPr>
              <a:t>ahmed</a:t>
            </a:r>
            <a:endParaRPr dirty="0" sz="4000" lang="en-US" smtClean="0">
              <a:latin typeface="Times New Roman" panose="02020603050405020304" pitchFamily="18" charset="0"/>
              <a:cs typeface="Times New Roman" panose="02020603050405020304" pitchFamily="18" charset="0"/>
            </a:endParaRPr>
          </a:p>
          <a:p>
            <a:r>
              <a:rPr dirty="0" sz="4000" lang="en-US" smtClean="0">
                <a:latin typeface="Times New Roman" panose="02020603050405020304" pitchFamily="18" charset="0"/>
                <a:cs typeface="Times New Roman" panose="02020603050405020304" pitchFamily="18" charset="0"/>
              </a:rPr>
              <a:t>		Date : 1999</a:t>
            </a:r>
          </a:p>
          <a:p>
            <a:r>
              <a:rPr dirty="0" sz="4000" lang="en-US">
                <a:latin typeface="Times New Roman" panose="02020603050405020304" pitchFamily="18" charset="0"/>
                <a:cs typeface="Times New Roman" panose="02020603050405020304" pitchFamily="18" charset="0"/>
              </a:rPr>
              <a:t>	</a:t>
            </a:r>
            <a:r>
              <a:rPr dirty="0" sz="4000" lang="en-US" smtClean="0">
                <a:latin typeface="Times New Roman" panose="02020603050405020304" pitchFamily="18" charset="0"/>
                <a:cs typeface="Times New Roman" panose="02020603050405020304" pitchFamily="18" charset="0"/>
              </a:rPr>
              <a:t>	Page : 2</a:t>
            </a:r>
          </a:p>
          <a:p>
            <a:endParaRPr dirty="0" sz="40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5" name="TextBox 1"/>
          <p:cNvSpPr txBox="1"/>
          <p:nvPr/>
        </p:nvSpPr>
        <p:spPr>
          <a:xfrm>
            <a:off x="1069676" y="1155940"/>
            <a:ext cx="7384212" cy="3444240"/>
          </a:xfrm>
          <a:prstGeom prst="rect"/>
          <a:noFill/>
        </p:spPr>
        <p:txBody>
          <a:bodyPr rtlCol="0" wrap="square">
            <a:spAutoFit/>
          </a:bodyPr>
          <a:p>
            <a:r>
              <a:rPr dirty="0" sz="2800" lang="en-US" smtClean="0">
                <a:latin typeface="Times New Roman" panose="02020603050405020304" pitchFamily="18" charset="0"/>
                <a:cs typeface="Times New Roman" panose="02020603050405020304" pitchFamily="18" charset="0"/>
              </a:rPr>
              <a:t>Jay (2023)</a:t>
            </a:r>
            <a:r>
              <a:rPr dirty="0" sz="2800" lang="en-US" err="1" smtClean="0">
                <a:latin typeface="Times New Roman" panose="02020603050405020304" pitchFamily="18" charset="0"/>
                <a:cs typeface="Times New Roman" panose="02020603050405020304" pitchFamily="18" charset="0"/>
              </a:rPr>
              <a:t>ashshdhasjdhajshdgshsgdhahjja</a:t>
            </a:r>
            <a:r>
              <a:rPr dirty="0" sz="2800" lang="en-US" smtClean="0">
                <a:latin typeface="Times New Roman" panose="02020603050405020304" pitchFamily="18" charset="0"/>
                <a:cs typeface="Times New Roman" panose="02020603050405020304" pitchFamily="18" charset="0"/>
              </a:rPr>
              <a:t> (p.27).</a:t>
            </a:r>
          </a:p>
          <a:p>
            <a:endParaRPr dirty="0" sz="2800" lang="en-US">
              <a:latin typeface="Times New Roman" panose="02020603050405020304" pitchFamily="18" charset="0"/>
              <a:cs typeface="Times New Roman" panose="02020603050405020304" pitchFamily="18" charset="0"/>
            </a:endParaRPr>
          </a:p>
          <a:p>
            <a:endParaRPr dirty="0" sz="2800" lang="en-US" smtClean="0">
              <a:latin typeface="Times New Roman" panose="02020603050405020304" pitchFamily="18" charset="0"/>
              <a:cs typeface="Times New Roman" panose="02020603050405020304" pitchFamily="18" charset="0"/>
            </a:endParaRPr>
          </a:p>
          <a:p>
            <a:r>
              <a:rPr dirty="0" sz="2800" lang="en-US" err="1" smtClean="0">
                <a:latin typeface="Times New Roman" panose="02020603050405020304" pitchFamily="18" charset="0"/>
                <a:cs typeface="Times New Roman" panose="02020603050405020304" pitchFamily="18" charset="0"/>
              </a:rPr>
              <a:t>Saaksjhaskjfcvnahashashdhasjdhajshdgshsgdhahjja</a:t>
            </a:r>
            <a:r>
              <a:rPr dirty="0" sz="2800" lang="en-US" smtClean="0">
                <a:latin typeface="Times New Roman" panose="02020603050405020304" pitchFamily="18" charset="0"/>
                <a:cs typeface="Times New Roman" panose="02020603050405020304" pitchFamily="18" charset="0"/>
              </a:rPr>
              <a:t> (Jay, 2023, p.2).</a:t>
            </a:r>
          </a:p>
          <a:p>
            <a:endParaRPr dirty="0" sz="2800" lang="en-US">
              <a:latin typeface="Times New Roman" panose="02020603050405020304" pitchFamily="18" charset="0"/>
              <a:cs typeface="Times New Roman" panose="02020603050405020304" pitchFamily="18" charset="0"/>
            </a:endParaRPr>
          </a:p>
          <a:p>
            <a:endParaRPr dirty="0" sz="28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16" name="Rectangle 1"/>
          <p:cNvSpPr/>
          <p:nvPr/>
        </p:nvSpPr>
        <p:spPr>
          <a:xfrm>
            <a:off x="802259" y="1258828"/>
            <a:ext cx="6530196" cy="3952240"/>
          </a:xfrm>
          <a:prstGeom prst="rect"/>
        </p:spPr>
        <p:txBody>
          <a:bodyPr wrap="square">
            <a:spAutoFit/>
          </a:bodyPr>
          <a:p>
            <a:r>
              <a:rPr dirty="0" sz="3200" lang="en-US" smtClean="0">
                <a:solidFill>
                  <a:srgbClr val="000000"/>
                </a:solidFill>
                <a:latin typeface="Times New Roman" panose="02020603050405020304" pitchFamily="18" charset="0"/>
                <a:cs typeface="Times New Roman" panose="02020603050405020304" pitchFamily="18" charset="0"/>
              </a:rPr>
              <a:t>Author : </a:t>
            </a:r>
            <a:r>
              <a:rPr dirty="0" sz="3200" lang="en-US" err="1" smtClean="0">
                <a:solidFill>
                  <a:srgbClr val="000000"/>
                </a:solidFill>
                <a:latin typeface="Times New Roman" panose="02020603050405020304" pitchFamily="18" charset="0"/>
                <a:cs typeface="Times New Roman" panose="02020603050405020304" pitchFamily="18" charset="0"/>
              </a:rPr>
              <a:t>Faizan</a:t>
            </a:r>
            <a:r>
              <a:rPr dirty="0" sz="3200" lang="en-US" smtClean="0">
                <a:solidFill>
                  <a:srgbClr val="000000"/>
                </a:solidFill>
                <a:latin typeface="Times New Roman" panose="02020603050405020304" pitchFamily="18" charset="0"/>
                <a:cs typeface="Times New Roman" panose="02020603050405020304" pitchFamily="18" charset="0"/>
              </a:rPr>
              <a:t> </a:t>
            </a:r>
            <a:r>
              <a:rPr dirty="0" sz="3200" lang="en-US" err="1" smtClean="0">
                <a:solidFill>
                  <a:srgbClr val="000000"/>
                </a:solidFill>
                <a:latin typeface="Times New Roman" panose="02020603050405020304" pitchFamily="18" charset="0"/>
                <a:cs typeface="Times New Roman" panose="02020603050405020304" pitchFamily="18" charset="0"/>
              </a:rPr>
              <a:t>raza</a:t>
            </a:r>
            <a:r>
              <a:rPr dirty="0" sz="3200" lang="en-US" smtClean="0">
                <a:solidFill>
                  <a:srgbClr val="000000"/>
                </a:solidFill>
                <a:latin typeface="Times New Roman" panose="02020603050405020304" pitchFamily="18" charset="0"/>
                <a:cs typeface="Times New Roman" panose="02020603050405020304" pitchFamily="18" charset="0"/>
              </a:rPr>
              <a:t>  , </a:t>
            </a:r>
            <a:r>
              <a:rPr dirty="0" sz="3200" lang="en-US" err="1" smtClean="0">
                <a:latin typeface="Times New Roman" panose="02020603050405020304" pitchFamily="18" charset="0"/>
                <a:cs typeface="Times New Roman" panose="02020603050405020304" pitchFamily="18" charset="0"/>
              </a:rPr>
              <a:t>Latif</a:t>
            </a:r>
            <a:r>
              <a:rPr dirty="0" sz="3200" lang="en-US" smtClean="0">
                <a:latin typeface="Times New Roman" panose="02020603050405020304" pitchFamily="18" charset="0"/>
                <a:cs typeface="Times New Roman" panose="02020603050405020304" pitchFamily="18" charset="0"/>
              </a:rPr>
              <a:t> shah </a:t>
            </a:r>
          </a:p>
          <a:p>
            <a:r>
              <a:rPr dirty="0" sz="3200" lang="en-US" smtClean="0">
                <a:latin typeface="Times New Roman" panose="02020603050405020304" pitchFamily="18" charset="0"/>
                <a:cs typeface="Times New Roman" panose="02020603050405020304" pitchFamily="18" charset="0"/>
              </a:rPr>
              <a:t>Date : June 11</a:t>
            </a:r>
            <a:r>
              <a:rPr baseline="30000" dirty="0" sz="3200" lang="en-US" smtClean="0">
                <a:latin typeface="Times New Roman" panose="02020603050405020304" pitchFamily="18" charset="0"/>
                <a:cs typeface="Times New Roman" panose="02020603050405020304" pitchFamily="18" charset="0"/>
              </a:rPr>
              <a:t>th</a:t>
            </a:r>
            <a:r>
              <a:rPr dirty="0" sz="3200" lang="en-US" smtClean="0">
                <a:latin typeface="Times New Roman" panose="02020603050405020304" pitchFamily="18" charset="0"/>
                <a:cs typeface="Times New Roman" panose="02020603050405020304" pitchFamily="18" charset="0"/>
              </a:rPr>
              <a:t>  2011</a:t>
            </a:r>
          </a:p>
          <a:p>
            <a:r>
              <a:rPr dirty="0" sz="3200" lang="en-US" smtClean="0">
                <a:latin typeface="Times New Roman" panose="02020603050405020304" pitchFamily="18" charset="0"/>
                <a:cs typeface="Times New Roman" panose="02020603050405020304" pitchFamily="18" charset="0"/>
              </a:rPr>
              <a:t>Page : 33</a:t>
            </a:r>
          </a:p>
          <a:p>
            <a:r>
              <a:rPr dirty="0" sz="3200" lang="en-US" smtClean="0">
                <a:latin typeface="Times New Roman" panose="02020603050405020304" pitchFamily="18" charset="0"/>
                <a:cs typeface="Times New Roman" panose="02020603050405020304" pitchFamily="18" charset="0"/>
              </a:rPr>
              <a:t>Narrative: Raza and Shah (2011)……..(p.33)</a:t>
            </a:r>
            <a:endParaRPr dirty="0" sz="3200" lang="en-US">
              <a:latin typeface="Times New Roman" panose="02020603050405020304" pitchFamily="18" charset="0"/>
              <a:cs typeface="Times New Roman" panose="02020603050405020304" pitchFamily="18" charset="0"/>
            </a:endParaRPr>
          </a:p>
          <a:p>
            <a:r>
              <a:rPr dirty="0" sz="3200" lang="en-US" smtClean="0">
                <a:latin typeface="Times New Roman" panose="02020603050405020304" pitchFamily="18" charset="0"/>
                <a:cs typeface="Times New Roman" panose="02020603050405020304" pitchFamily="18" charset="0"/>
              </a:rPr>
              <a:t>Parenthetical: (Raza &amp; Shah, 2011, p.33)</a:t>
            </a:r>
            <a:endParaRPr dirty="0" sz="3200" lang="en-US">
              <a:latin typeface="Times New Roman" panose="02020603050405020304" pitchFamily="18" charset="0"/>
              <a:cs typeface="Times New Roman" panose="02020603050405020304" pitchFamily="18" charset="0"/>
            </a:endParaRPr>
          </a:p>
          <a:p>
            <a:endParaRPr dirty="0" sz="3200" lang="en-US">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20081208070939_560">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ddle">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Microsoft</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Ghada</dc:creator>
  <cp:lastModifiedBy>HP</cp:lastModifiedBy>
  <dcterms:created xsi:type="dcterms:W3CDTF">2013-12-09T15:29:57Z</dcterms:created>
  <dcterms:modified xsi:type="dcterms:W3CDTF">2023-06-13T16:32:18Z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723c436b21aa41b6815773f99ae692a9</vt:lpwstr>
  </property>
</Properties>
</file>